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2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51" r:id="rId2"/>
    <p:sldMasterId id="2147483958" r:id="rId3"/>
    <p:sldMasterId id="2147483970" r:id="rId4"/>
    <p:sldMasterId id="2147483984" r:id="rId5"/>
  </p:sldMasterIdLst>
  <p:notesMasterIdLst>
    <p:notesMasterId r:id="rId57"/>
  </p:notesMasterIdLst>
  <p:handoutMasterIdLst>
    <p:handoutMasterId r:id="rId58"/>
  </p:handoutMasterIdLst>
  <p:sldIdLst>
    <p:sldId id="1196" r:id="rId6"/>
    <p:sldId id="631" r:id="rId7"/>
    <p:sldId id="1217" r:id="rId8"/>
    <p:sldId id="1218" r:id="rId9"/>
    <p:sldId id="1155" r:id="rId10"/>
    <p:sldId id="1098" r:id="rId11"/>
    <p:sldId id="1099" r:id="rId12"/>
    <p:sldId id="1224" r:id="rId13"/>
    <p:sldId id="1136" r:id="rId14"/>
    <p:sldId id="1225" r:id="rId15"/>
    <p:sldId id="1226" r:id="rId16"/>
    <p:sldId id="1228" r:id="rId17"/>
    <p:sldId id="1229" r:id="rId18"/>
    <p:sldId id="1227" r:id="rId19"/>
    <p:sldId id="1141" r:id="rId20"/>
    <p:sldId id="1221" r:id="rId21"/>
    <p:sldId id="1199" r:id="rId22"/>
    <p:sldId id="1219" r:id="rId23"/>
    <p:sldId id="1220" r:id="rId24"/>
    <p:sldId id="1103" r:id="rId25"/>
    <p:sldId id="1150" r:id="rId26"/>
    <p:sldId id="1104" r:id="rId27"/>
    <p:sldId id="1115" r:id="rId28"/>
    <p:sldId id="1222" r:id="rId29"/>
    <p:sldId id="1201" r:id="rId30"/>
    <p:sldId id="1120" r:id="rId31"/>
    <p:sldId id="1121" r:id="rId32"/>
    <p:sldId id="1122" r:id="rId33"/>
    <p:sldId id="1123" r:id="rId34"/>
    <p:sldId id="1124" r:id="rId35"/>
    <p:sldId id="1125" r:id="rId36"/>
    <p:sldId id="1126" r:id="rId37"/>
    <p:sldId id="1231" r:id="rId38"/>
    <p:sldId id="1232" r:id="rId39"/>
    <p:sldId id="1233" r:id="rId40"/>
    <p:sldId id="1234" r:id="rId41"/>
    <p:sldId id="1235" r:id="rId42"/>
    <p:sldId id="1236" r:id="rId43"/>
    <p:sldId id="1237" r:id="rId44"/>
    <p:sldId id="1204" r:id="rId45"/>
    <p:sldId id="1205" r:id="rId46"/>
    <p:sldId id="1146" r:id="rId47"/>
    <p:sldId id="1213" r:id="rId48"/>
    <p:sldId id="1151" r:id="rId49"/>
    <p:sldId id="1142" r:id="rId50"/>
    <p:sldId id="1143" r:id="rId51"/>
    <p:sldId id="1195" r:id="rId52"/>
    <p:sldId id="1147" r:id="rId53"/>
    <p:sldId id="1198" r:id="rId54"/>
    <p:sldId id="1202" r:id="rId55"/>
    <p:sldId id="1223" r:id="rId56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1BEEC09B-0BEA-49AE-9393-E2B8FC20857B}">
          <p14:sldIdLst>
            <p14:sldId id="1196"/>
            <p14:sldId id="631"/>
            <p14:sldId id="1217"/>
            <p14:sldId id="1218"/>
            <p14:sldId id="1155"/>
            <p14:sldId id="1098"/>
            <p14:sldId id="1099"/>
            <p14:sldId id="1224"/>
            <p14:sldId id="1136"/>
            <p14:sldId id="1225"/>
            <p14:sldId id="1226"/>
            <p14:sldId id="1228"/>
            <p14:sldId id="1229"/>
            <p14:sldId id="1227"/>
            <p14:sldId id="1141"/>
            <p14:sldId id="1221"/>
            <p14:sldId id="1199"/>
            <p14:sldId id="1219"/>
            <p14:sldId id="1220"/>
            <p14:sldId id="1103"/>
            <p14:sldId id="1150"/>
            <p14:sldId id="1104"/>
            <p14:sldId id="1115"/>
            <p14:sldId id="1222"/>
            <p14:sldId id="1201"/>
            <p14:sldId id="1120"/>
            <p14:sldId id="1121"/>
            <p14:sldId id="1122"/>
            <p14:sldId id="1123"/>
            <p14:sldId id="1124"/>
            <p14:sldId id="1125"/>
            <p14:sldId id="1126"/>
            <p14:sldId id="1231"/>
            <p14:sldId id="1232"/>
            <p14:sldId id="1233"/>
            <p14:sldId id="1234"/>
            <p14:sldId id="1235"/>
            <p14:sldId id="1236"/>
            <p14:sldId id="1237"/>
            <p14:sldId id="1204"/>
            <p14:sldId id="1205"/>
            <p14:sldId id="1146"/>
            <p14:sldId id="1213"/>
            <p14:sldId id="1151"/>
            <p14:sldId id="1142"/>
            <p14:sldId id="1143"/>
            <p14:sldId id="1195"/>
            <p14:sldId id="1147"/>
            <p14:sldId id="1198"/>
            <p14:sldId id="1202"/>
            <p14:sldId id="122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C8"/>
    <a:srgbClr val="0066FF"/>
    <a:srgbClr val="FDEADA"/>
    <a:srgbClr val="FF3300"/>
    <a:srgbClr val="004692"/>
    <a:srgbClr val="0094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302" autoAdjust="0"/>
  </p:normalViewPr>
  <p:slideViewPr>
    <p:cSldViewPr>
      <p:cViewPr varScale="1">
        <p:scale>
          <a:sx n="60" d="100"/>
          <a:sy n="60" d="100"/>
        </p:scale>
        <p:origin x="160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298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data\&#26700;&#38754;\Working_2009\&#28436;&#35611;\20140408_&#31038;&#32676;&#21475;&#30865;&#30740;&#35342;&#26371;\20131220_&#24037;&#20316;&#24213;&#31295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&#27963;&#38913;&#31807;1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ug\Desktop\&#27963;&#38913;&#31807;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ug\Desktop\&#27963;&#38913;&#31807;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ug\Desktop\&#27963;&#38913;&#31807;1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ug\Desktop\&#27963;&#38913;&#31807;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3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&#27963;&#38913;&#31807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修飾澱粉!$BR$2</c:f>
              <c:strCache>
                <c:ptCount val="1"/>
                <c:pt idx="0">
                  <c:v>修飾澱粉</c:v>
                </c:pt>
              </c:strCache>
            </c:strRef>
          </c:tx>
          <c:spPr>
            <a:ln w="28575" cap="rnd">
              <a:solidFill>
                <a:srgbClr val="FF3399"/>
              </a:solidFill>
              <a:round/>
            </a:ln>
            <a:effectLst/>
          </c:spPr>
          <c:marker>
            <c:symbol val="none"/>
          </c:marker>
          <c:cat>
            <c:numRef>
              <c:f>修飾澱粉!$BQ$3:$BQ$328</c:f>
              <c:numCache>
                <c:formatCode>m/d;@</c:formatCode>
                <c:ptCount val="326"/>
                <c:pt idx="0">
                  <c:v>41404</c:v>
                </c:pt>
                <c:pt idx="1">
                  <c:v>41405</c:v>
                </c:pt>
                <c:pt idx="2">
                  <c:v>41406</c:v>
                </c:pt>
                <c:pt idx="3">
                  <c:v>41407</c:v>
                </c:pt>
                <c:pt idx="4">
                  <c:v>41408</c:v>
                </c:pt>
                <c:pt idx="5">
                  <c:v>41409</c:v>
                </c:pt>
                <c:pt idx="6">
                  <c:v>41410</c:v>
                </c:pt>
                <c:pt idx="7">
                  <c:v>41411</c:v>
                </c:pt>
                <c:pt idx="8">
                  <c:v>41412</c:v>
                </c:pt>
                <c:pt idx="9">
                  <c:v>41413</c:v>
                </c:pt>
                <c:pt idx="10">
                  <c:v>41414</c:v>
                </c:pt>
                <c:pt idx="11">
                  <c:v>41415</c:v>
                </c:pt>
                <c:pt idx="12">
                  <c:v>41416</c:v>
                </c:pt>
                <c:pt idx="13">
                  <c:v>41417</c:v>
                </c:pt>
                <c:pt idx="14">
                  <c:v>41418</c:v>
                </c:pt>
                <c:pt idx="15">
                  <c:v>41419</c:v>
                </c:pt>
                <c:pt idx="16">
                  <c:v>41420</c:v>
                </c:pt>
                <c:pt idx="17">
                  <c:v>41421</c:v>
                </c:pt>
                <c:pt idx="18">
                  <c:v>41422</c:v>
                </c:pt>
                <c:pt idx="19">
                  <c:v>41423</c:v>
                </c:pt>
                <c:pt idx="20">
                  <c:v>41424</c:v>
                </c:pt>
                <c:pt idx="21">
                  <c:v>41425</c:v>
                </c:pt>
                <c:pt idx="22">
                  <c:v>41426</c:v>
                </c:pt>
                <c:pt idx="23">
                  <c:v>41427</c:v>
                </c:pt>
                <c:pt idx="24">
                  <c:v>41428</c:v>
                </c:pt>
                <c:pt idx="25">
                  <c:v>41429</c:v>
                </c:pt>
                <c:pt idx="26">
                  <c:v>41430</c:v>
                </c:pt>
                <c:pt idx="27">
                  <c:v>41431</c:v>
                </c:pt>
                <c:pt idx="28">
                  <c:v>41432</c:v>
                </c:pt>
                <c:pt idx="29">
                  <c:v>41433</c:v>
                </c:pt>
                <c:pt idx="30">
                  <c:v>41434</c:v>
                </c:pt>
                <c:pt idx="31">
                  <c:v>41435</c:v>
                </c:pt>
                <c:pt idx="32">
                  <c:v>41436</c:v>
                </c:pt>
                <c:pt idx="33">
                  <c:v>41437</c:v>
                </c:pt>
                <c:pt idx="34">
                  <c:v>41438</c:v>
                </c:pt>
                <c:pt idx="35">
                  <c:v>41439</c:v>
                </c:pt>
                <c:pt idx="36">
                  <c:v>41440</c:v>
                </c:pt>
                <c:pt idx="37">
                  <c:v>41441</c:v>
                </c:pt>
                <c:pt idx="38">
                  <c:v>41442</c:v>
                </c:pt>
                <c:pt idx="39">
                  <c:v>41443</c:v>
                </c:pt>
                <c:pt idx="40">
                  <c:v>41444</c:v>
                </c:pt>
                <c:pt idx="41">
                  <c:v>41445</c:v>
                </c:pt>
                <c:pt idx="42">
                  <c:v>41446</c:v>
                </c:pt>
                <c:pt idx="43">
                  <c:v>41447</c:v>
                </c:pt>
                <c:pt idx="44">
                  <c:v>41448</c:v>
                </c:pt>
                <c:pt idx="45">
                  <c:v>41449</c:v>
                </c:pt>
                <c:pt idx="46">
                  <c:v>41450</c:v>
                </c:pt>
                <c:pt idx="47">
                  <c:v>41451</c:v>
                </c:pt>
                <c:pt idx="48">
                  <c:v>41452</c:v>
                </c:pt>
                <c:pt idx="49">
                  <c:v>41453</c:v>
                </c:pt>
                <c:pt idx="50">
                  <c:v>41454</c:v>
                </c:pt>
                <c:pt idx="51">
                  <c:v>41455</c:v>
                </c:pt>
                <c:pt idx="52">
                  <c:v>41456</c:v>
                </c:pt>
                <c:pt idx="53">
                  <c:v>41457</c:v>
                </c:pt>
                <c:pt idx="54">
                  <c:v>41458</c:v>
                </c:pt>
                <c:pt idx="55">
                  <c:v>41459</c:v>
                </c:pt>
                <c:pt idx="56">
                  <c:v>41460</c:v>
                </c:pt>
                <c:pt idx="57">
                  <c:v>41461</c:v>
                </c:pt>
                <c:pt idx="58">
                  <c:v>41462</c:v>
                </c:pt>
                <c:pt idx="59">
                  <c:v>41463</c:v>
                </c:pt>
                <c:pt idx="60">
                  <c:v>41464</c:v>
                </c:pt>
                <c:pt idx="61">
                  <c:v>41465</c:v>
                </c:pt>
                <c:pt idx="62">
                  <c:v>41466</c:v>
                </c:pt>
                <c:pt idx="63">
                  <c:v>41467</c:v>
                </c:pt>
                <c:pt idx="64">
                  <c:v>41468</c:v>
                </c:pt>
                <c:pt idx="65">
                  <c:v>41469</c:v>
                </c:pt>
                <c:pt idx="66">
                  <c:v>41470</c:v>
                </c:pt>
                <c:pt idx="67">
                  <c:v>41471</c:v>
                </c:pt>
                <c:pt idx="68">
                  <c:v>41472</c:v>
                </c:pt>
                <c:pt idx="69">
                  <c:v>41473</c:v>
                </c:pt>
                <c:pt idx="70">
                  <c:v>41474</c:v>
                </c:pt>
                <c:pt idx="71">
                  <c:v>41475</c:v>
                </c:pt>
                <c:pt idx="72">
                  <c:v>41476</c:v>
                </c:pt>
                <c:pt idx="73">
                  <c:v>41477</c:v>
                </c:pt>
                <c:pt idx="74">
                  <c:v>41478</c:v>
                </c:pt>
                <c:pt idx="75">
                  <c:v>41479</c:v>
                </c:pt>
                <c:pt idx="76">
                  <c:v>41480</c:v>
                </c:pt>
                <c:pt idx="77">
                  <c:v>41481</c:v>
                </c:pt>
                <c:pt idx="78">
                  <c:v>41482</c:v>
                </c:pt>
                <c:pt idx="79">
                  <c:v>41483</c:v>
                </c:pt>
                <c:pt idx="80">
                  <c:v>41484</c:v>
                </c:pt>
                <c:pt idx="81">
                  <c:v>41485</c:v>
                </c:pt>
                <c:pt idx="82">
                  <c:v>41486</c:v>
                </c:pt>
                <c:pt idx="83">
                  <c:v>41487</c:v>
                </c:pt>
                <c:pt idx="84">
                  <c:v>41488</c:v>
                </c:pt>
                <c:pt idx="85">
                  <c:v>41489</c:v>
                </c:pt>
                <c:pt idx="86">
                  <c:v>41490</c:v>
                </c:pt>
                <c:pt idx="87">
                  <c:v>41491</c:v>
                </c:pt>
                <c:pt idx="88">
                  <c:v>41492</c:v>
                </c:pt>
                <c:pt idx="89">
                  <c:v>41493</c:v>
                </c:pt>
                <c:pt idx="90">
                  <c:v>41494</c:v>
                </c:pt>
                <c:pt idx="91">
                  <c:v>41495</c:v>
                </c:pt>
                <c:pt idx="92">
                  <c:v>41496</c:v>
                </c:pt>
                <c:pt idx="93">
                  <c:v>41497</c:v>
                </c:pt>
                <c:pt idx="94">
                  <c:v>41498</c:v>
                </c:pt>
                <c:pt idx="95">
                  <c:v>41499</c:v>
                </c:pt>
                <c:pt idx="96">
                  <c:v>41500</c:v>
                </c:pt>
                <c:pt idx="97">
                  <c:v>41501</c:v>
                </c:pt>
                <c:pt idx="98">
                  <c:v>41502</c:v>
                </c:pt>
                <c:pt idx="99">
                  <c:v>41503</c:v>
                </c:pt>
                <c:pt idx="100">
                  <c:v>41504</c:v>
                </c:pt>
                <c:pt idx="101">
                  <c:v>41505</c:v>
                </c:pt>
                <c:pt idx="102">
                  <c:v>41506</c:v>
                </c:pt>
                <c:pt idx="103">
                  <c:v>41507</c:v>
                </c:pt>
                <c:pt idx="104">
                  <c:v>41508</c:v>
                </c:pt>
                <c:pt idx="105">
                  <c:v>41509</c:v>
                </c:pt>
                <c:pt idx="106">
                  <c:v>41510</c:v>
                </c:pt>
                <c:pt idx="107">
                  <c:v>41511</c:v>
                </c:pt>
                <c:pt idx="108">
                  <c:v>41512</c:v>
                </c:pt>
                <c:pt idx="109">
                  <c:v>41513</c:v>
                </c:pt>
                <c:pt idx="110">
                  <c:v>41514</c:v>
                </c:pt>
                <c:pt idx="111">
                  <c:v>41515</c:v>
                </c:pt>
                <c:pt idx="112">
                  <c:v>41516</c:v>
                </c:pt>
                <c:pt idx="113">
                  <c:v>41517</c:v>
                </c:pt>
                <c:pt idx="114">
                  <c:v>41518</c:v>
                </c:pt>
                <c:pt idx="115">
                  <c:v>41519</c:v>
                </c:pt>
                <c:pt idx="116">
                  <c:v>41520</c:v>
                </c:pt>
                <c:pt idx="117">
                  <c:v>41521</c:v>
                </c:pt>
                <c:pt idx="118">
                  <c:v>41522</c:v>
                </c:pt>
                <c:pt idx="119">
                  <c:v>41523</c:v>
                </c:pt>
                <c:pt idx="120">
                  <c:v>41524</c:v>
                </c:pt>
                <c:pt idx="121">
                  <c:v>41525</c:v>
                </c:pt>
                <c:pt idx="122">
                  <c:v>41526</c:v>
                </c:pt>
                <c:pt idx="123">
                  <c:v>41527</c:v>
                </c:pt>
                <c:pt idx="124">
                  <c:v>41528</c:v>
                </c:pt>
                <c:pt idx="125">
                  <c:v>41529</c:v>
                </c:pt>
                <c:pt idx="126">
                  <c:v>41530</c:v>
                </c:pt>
                <c:pt idx="127">
                  <c:v>41531</c:v>
                </c:pt>
                <c:pt idx="128">
                  <c:v>41532</c:v>
                </c:pt>
                <c:pt idx="129">
                  <c:v>41533</c:v>
                </c:pt>
                <c:pt idx="130">
                  <c:v>41534</c:v>
                </c:pt>
                <c:pt idx="131">
                  <c:v>41535</c:v>
                </c:pt>
                <c:pt idx="132">
                  <c:v>41536</c:v>
                </c:pt>
                <c:pt idx="133">
                  <c:v>41537</c:v>
                </c:pt>
                <c:pt idx="134">
                  <c:v>41538</c:v>
                </c:pt>
                <c:pt idx="135">
                  <c:v>41539</c:v>
                </c:pt>
                <c:pt idx="136">
                  <c:v>41540</c:v>
                </c:pt>
                <c:pt idx="137">
                  <c:v>41541</c:v>
                </c:pt>
                <c:pt idx="138">
                  <c:v>41542</c:v>
                </c:pt>
                <c:pt idx="139">
                  <c:v>41543</c:v>
                </c:pt>
                <c:pt idx="140">
                  <c:v>41544</c:v>
                </c:pt>
                <c:pt idx="141">
                  <c:v>41545</c:v>
                </c:pt>
                <c:pt idx="142">
                  <c:v>41546</c:v>
                </c:pt>
                <c:pt idx="143">
                  <c:v>41547</c:v>
                </c:pt>
                <c:pt idx="144">
                  <c:v>41548</c:v>
                </c:pt>
                <c:pt idx="145">
                  <c:v>41549</c:v>
                </c:pt>
                <c:pt idx="146">
                  <c:v>41550</c:v>
                </c:pt>
                <c:pt idx="147">
                  <c:v>41551</c:v>
                </c:pt>
                <c:pt idx="148">
                  <c:v>41552</c:v>
                </c:pt>
                <c:pt idx="149">
                  <c:v>41553</c:v>
                </c:pt>
                <c:pt idx="150">
                  <c:v>41554</c:v>
                </c:pt>
                <c:pt idx="151">
                  <c:v>41555</c:v>
                </c:pt>
                <c:pt idx="152">
                  <c:v>41556</c:v>
                </c:pt>
                <c:pt idx="153">
                  <c:v>41557</c:v>
                </c:pt>
                <c:pt idx="154">
                  <c:v>41558</c:v>
                </c:pt>
                <c:pt idx="155">
                  <c:v>41559</c:v>
                </c:pt>
                <c:pt idx="156">
                  <c:v>41560</c:v>
                </c:pt>
                <c:pt idx="157">
                  <c:v>41561</c:v>
                </c:pt>
                <c:pt idx="158">
                  <c:v>41562</c:v>
                </c:pt>
                <c:pt idx="159">
                  <c:v>41563</c:v>
                </c:pt>
                <c:pt idx="160">
                  <c:v>41564</c:v>
                </c:pt>
                <c:pt idx="161">
                  <c:v>41565</c:v>
                </c:pt>
                <c:pt idx="162">
                  <c:v>41566</c:v>
                </c:pt>
                <c:pt idx="163">
                  <c:v>41567</c:v>
                </c:pt>
                <c:pt idx="164">
                  <c:v>41568</c:v>
                </c:pt>
                <c:pt idx="165">
                  <c:v>41569</c:v>
                </c:pt>
                <c:pt idx="166">
                  <c:v>41570</c:v>
                </c:pt>
                <c:pt idx="167">
                  <c:v>41571</c:v>
                </c:pt>
                <c:pt idx="168">
                  <c:v>41572</c:v>
                </c:pt>
                <c:pt idx="169">
                  <c:v>41573</c:v>
                </c:pt>
                <c:pt idx="170">
                  <c:v>41574</c:v>
                </c:pt>
                <c:pt idx="171">
                  <c:v>41575</c:v>
                </c:pt>
                <c:pt idx="172">
                  <c:v>41576</c:v>
                </c:pt>
                <c:pt idx="173">
                  <c:v>41577</c:v>
                </c:pt>
                <c:pt idx="174">
                  <c:v>41578</c:v>
                </c:pt>
                <c:pt idx="175">
                  <c:v>41579</c:v>
                </c:pt>
                <c:pt idx="176">
                  <c:v>41580</c:v>
                </c:pt>
                <c:pt idx="177">
                  <c:v>41581</c:v>
                </c:pt>
                <c:pt idx="178">
                  <c:v>41582</c:v>
                </c:pt>
                <c:pt idx="179">
                  <c:v>41583</c:v>
                </c:pt>
                <c:pt idx="180">
                  <c:v>41584</c:v>
                </c:pt>
                <c:pt idx="181">
                  <c:v>41585</c:v>
                </c:pt>
                <c:pt idx="182">
                  <c:v>41586</c:v>
                </c:pt>
                <c:pt idx="183">
                  <c:v>41587</c:v>
                </c:pt>
                <c:pt idx="184">
                  <c:v>41588</c:v>
                </c:pt>
                <c:pt idx="185">
                  <c:v>41589</c:v>
                </c:pt>
                <c:pt idx="186">
                  <c:v>41590</c:v>
                </c:pt>
                <c:pt idx="187">
                  <c:v>41591</c:v>
                </c:pt>
                <c:pt idx="188">
                  <c:v>41592</c:v>
                </c:pt>
                <c:pt idx="189">
                  <c:v>41593</c:v>
                </c:pt>
                <c:pt idx="190">
                  <c:v>41594</c:v>
                </c:pt>
                <c:pt idx="191">
                  <c:v>41595</c:v>
                </c:pt>
                <c:pt idx="192">
                  <c:v>41596</c:v>
                </c:pt>
                <c:pt idx="193">
                  <c:v>41597</c:v>
                </c:pt>
                <c:pt idx="194">
                  <c:v>41598</c:v>
                </c:pt>
                <c:pt idx="195">
                  <c:v>41599</c:v>
                </c:pt>
                <c:pt idx="196">
                  <c:v>41600</c:v>
                </c:pt>
                <c:pt idx="197">
                  <c:v>41601</c:v>
                </c:pt>
                <c:pt idx="198">
                  <c:v>41602</c:v>
                </c:pt>
                <c:pt idx="199">
                  <c:v>41603</c:v>
                </c:pt>
                <c:pt idx="200">
                  <c:v>41604</c:v>
                </c:pt>
                <c:pt idx="201">
                  <c:v>41605</c:v>
                </c:pt>
                <c:pt idx="202">
                  <c:v>41606</c:v>
                </c:pt>
                <c:pt idx="203">
                  <c:v>41607</c:v>
                </c:pt>
                <c:pt idx="204">
                  <c:v>41608</c:v>
                </c:pt>
                <c:pt idx="205">
                  <c:v>41609</c:v>
                </c:pt>
                <c:pt idx="206">
                  <c:v>41610</c:v>
                </c:pt>
                <c:pt idx="207">
                  <c:v>41611</c:v>
                </c:pt>
                <c:pt idx="208">
                  <c:v>41612</c:v>
                </c:pt>
                <c:pt idx="209">
                  <c:v>41613</c:v>
                </c:pt>
                <c:pt idx="210">
                  <c:v>41614</c:v>
                </c:pt>
                <c:pt idx="211">
                  <c:v>41615</c:v>
                </c:pt>
                <c:pt idx="212">
                  <c:v>41616</c:v>
                </c:pt>
                <c:pt idx="213">
                  <c:v>41617</c:v>
                </c:pt>
                <c:pt idx="214">
                  <c:v>41618</c:v>
                </c:pt>
                <c:pt idx="215">
                  <c:v>41619</c:v>
                </c:pt>
                <c:pt idx="216">
                  <c:v>41620</c:v>
                </c:pt>
                <c:pt idx="217">
                  <c:v>41621</c:v>
                </c:pt>
                <c:pt idx="218">
                  <c:v>41622</c:v>
                </c:pt>
                <c:pt idx="219">
                  <c:v>41623</c:v>
                </c:pt>
                <c:pt idx="220">
                  <c:v>41624</c:v>
                </c:pt>
                <c:pt idx="221">
                  <c:v>41625</c:v>
                </c:pt>
                <c:pt idx="222">
                  <c:v>41626</c:v>
                </c:pt>
                <c:pt idx="223">
                  <c:v>41627</c:v>
                </c:pt>
                <c:pt idx="224">
                  <c:v>41628</c:v>
                </c:pt>
                <c:pt idx="225">
                  <c:v>41629</c:v>
                </c:pt>
                <c:pt idx="226">
                  <c:v>41630</c:v>
                </c:pt>
                <c:pt idx="227">
                  <c:v>41631</c:v>
                </c:pt>
                <c:pt idx="228">
                  <c:v>41632</c:v>
                </c:pt>
                <c:pt idx="229">
                  <c:v>41633</c:v>
                </c:pt>
                <c:pt idx="230">
                  <c:v>41634</c:v>
                </c:pt>
                <c:pt idx="231">
                  <c:v>41635</c:v>
                </c:pt>
                <c:pt idx="232">
                  <c:v>41636</c:v>
                </c:pt>
                <c:pt idx="233">
                  <c:v>41637</c:v>
                </c:pt>
                <c:pt idx="234">
                  <c:v>41638</c:v>
                </c:pt>
                <c:pt idx="235">
                  <c:v>41639</c:v>
                </c:pt>
                <c:pt idx="236">
                  <c:v>41640</c:v>
                </c:pt>
                <c:pt idx="237">
                  <c:v>41641</c:v>
                </c:pt>
                <c:pt idx="238">
                  <c:v>41642</c:v>
                </c:pt>
                <c:pt idx="239">
                  <c:v>41643</c:v>
                </c:pt>
                <c:pt idx="240">
                  <c:v>41644</c:v>
                </c:pt>
                <c:pt idx="241">
                  <c:v>41645</c:v>
                </c:pt>
                <c:pt idx="242">
                  <c:v>41646</c:v>
                </c:pt>
                <c:pt idx="243">
                  <c:v>41647</c:v>
                </c:pt>
                <c:pt idx="244">
                  <c:v>41648</c:v>
                </c:pt>
                <c:pt idx="245">
                  <c:v>41649</c:v>
                </c:pt>
                <c:pt idx="246">
                  <c:v>41650</c:v>
                </c:pt>
                <c:pt idx="247">
                  <c:v>41651</c:v>
                </c:pt>
                <c:pt idx="248">
                  <c:v>41652</c:v>
                </c:pt>
                <c:pt idx="249">
                  <c:v>41653</c:v>
                </c:pt>
                <c:pt idx="250">
                  <c:v>41654</c:v>
                </c:pt>
                <c:pt idx="251">
                  <c:v>41655</c:v>
                </c:pt>
                <c:pt idx="252">
                  <c:v>41656</c:v>
                </c:pt>
                <c:pt idx="253">
                  <c:v>41657</c:v>
                </c:pt>
                <c:pt idx="254">
                  <c:v>41658</c:v>
                </c:pt>
                <c:pt idx="255">
                  <c:v>41659</c:v>
                </c:pt>
                <c:pt idx="256">
                  <c:v>41660</c:v>
                </c:pt>
                <c:pt idx="257">
                  <c:v>41661</c:v>
                </c:pt>
                <c:pt idx="258">
                  <c:v>41662</c:v>
                </c:pt>
                <c:pt idx="259">
                  <c:v>41663</c:v>
                </c:pt>
                <c:pt idx="260">
                  <c:v>41664</c:v>
                </c:pt>
                <c:pt idx="261">
                  <c:v>41665</c:v>
                </c:pt>
                <c:pt idx="262">
                  <c:v>41666</c:v>
                </c:pt>
                <c:pt idx="263">
                  <c:v>41667</c:v>
                </c:pt>
                <c:pt idx="264">
                  <c:v>41668</c:v>
                </c:pt>
                <c:pt idx="265">
                  <c:v>41669</c:v>
                </c:pt>
                <c:pt idx="266">
                  <c:v>41670</c:v>
                </c:pt>
                <c:pt idx="267">
                  <c:v>41671</c:v>
                </c:pt>
                <c:pt idx="268">
                  <c:v>41672</c:v>
                </c:pt>
                <c:pt idx="269">
                  <c:v>41673</c:v>
                </c:pt>
                <c:pt idx="270">
                  <c:v>41674</c:v>
                </c:pt>
                <c:pt idx="271">
                  <c:v>41675</c:v>
                </c:pt>
                <c:pt idx="272">
                  <c:v>41676</c:v>
                </c:pt>
                <c:pt idx="273">
                  <c:v>41677</c:v>
                </c:pt>
                <c:pt idx="274">
                  <c:v>41678</c:v>
                </c:pt>
                <c:pt idx="275">
                  <c:v>41679</c:v>
                </c:pt>
                <c:pt idx="276">
                  <c:v>41680</c:v>
                </c:pt>
                <c:pt idx="277">
                  <c:v>41681</c:v>
                </c:pt>
                <c:pt idx="278">
                  <c:v>41682</c:v>
                </c:pt>
                <c:pt idx="279">
                  <c:v>41683</c:v>
                </c:pt>
                <c:pt idx="280">
                  <c:v>41684</c:v>
                </c:pt>
                <c:pt idx="281">
                  <c:v>41685</c:v>
                </c:pt>
                <c:pt idx="282">
                  <c:v>41686</c:v>
                </c:pt>
                <c:pt idx="283">
                  <c:v>41687</c:v>
                </c:pt>
                <c:pt idx="284">
                  <c:v>41688</c:v>
                </c:pt>
                <c:pt idx="285">
                  <c:v>41689</c:v>
                </c:pt>
                <c:pt idx="286">
                  <c:v>41690</c:v>
                </c:pt>
                <c:pt idx="287">
                  <c:v>41691</c:v>
                </c:pt>
                <c:pt idx="288">
                  <c:v>41692</c:v>
                </c:pt>
                <c:pt idx="289">
                  <c:v>41693</c:v>
                </c:pt>
                <c:pt idx="290">
                  <c:v>41694</c:v>
                </c:pt>
                <c:pt idx="291">
                  <c:v>41695</c:v>
                </c:pt>
                <c:pt idx="292">
                  <c:v>41696</c:v>
                </c:pt>
                <c:pt idx="293">
                  <c:v>41697</c:v>
                </c:pt>
                <c:pt idx="294">
                  <c:v>41698</c:v>
                </c:pt>
                <c:pt idx="295">
                  <c:v>41699</c:v>
                </c:pt>
                <c:pt idx="296">
                  <c:v>41700</c:v>
                </c:pt>
                <c:pt idx="297">
                  <c:v>41701</c:v>
                </c:pt>
                <c:pt idx="298">
                  <c:v>41702</c:v>
                </c:pt>
                <c:pt idx="299">
                  <c:v>41703</c:v>
                </c:pt>
                <c:pt idx="300">
                  <c:v>41704</c:v>
                </c:pt>
                <c:pt idx="301">
                  <c:v>41705</c:v>
                </c:pt>
                <c:pt idx="302">
                  <c:v>41706</c:v>
                </c:pt>
                <c:pt idx="303">
                  <c:v>41707</c:v>
                </c:pt>
                <c:pt idx="304">
                  <c:v>41708</c:v>
                </c:pt>
                <c:pt idx="305">
                  <c:v>41709</c:v>
                </c:pt>
                <c:pt idx="306">
                  <c:v>41710</c:v>
                </c:pt>
                <c:pt idx="307">
                  <c:v>41711</c:v>
                </c:pt>
                <c:pt idx="308">
                  <c:v>41712</c:v>
                </c:pt>
                <c:pt idx="309">
                  <c:v>41713</c:v>
                </c:pt>
                <c:pt idx="310">
                  <c:v>41714</c:v>
                </c:pt>
                <c:pt idx="311">
                  <c:v>41715</c:v>
                </c:pt>
                <c:pt idx="312">
                  <c:v>41716</c:v>
                </c:pt>
                <c:pt idx="313">
                  <c:v>41717</c:v>
                </c:pt>
                <c:pt idx="314">
                  <c:v>41718</c:v>
                </c:pt>
                <c:pt idx="315">
                  <c:v>41719</c:v>
                </c:pt>
                <c:pt idx="316">
                  <c:v>41720</c:v>
                </c:pt>
                <c:pt idx="317">
                  <c:v>41721</c:v>
                </c:pt>
                <c:pt idx="318">
                  <c:v>41722</c:v>
                </c:pt>
                <c:pt idx="319">
                  <c:v>41723</c:v>
                </c:pt>
                <c:pt idx="320">
                  <c:v>41724</c:v>
                </c:pt>
                <c:pt idx="321">
                  <c:v>41725</c:v>
                </c:pt>
                <c:pt idx="322">
                  <c:v>41726</c:v>
                </c:pt>
                <c:pt idx="323">
                  <c:v>41727</c:v>
                </c:pt>
                <c:pt idx="324">
                  <c:v>41728</c:v>
                </c:pt>
                <c:pt idx="325">
                  <c:v>41729</c:v>
                </c:pt>
              </c:numCache>
            </c:numRef>
          </c:cat>
          <c:val>
            <c:numRef>
              <c:f>修飾澱粉!$BR$3:$BR$328</c:f>
              <c:numCache>
                <c:formatCode>General</c:formatCode>
                <c:ptCount val="326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20</c:v>
                </c:pt>
                <c:pt idx="4">
                  <c:v>343</c:v>
                </c:pt>
                <c:pt idx="5">
                  <c:v>272</c:v>
                </c:pt>
                <c:pt idx="6">
                  <c:v>153</c:v>
                </c:pt>
                <c:pt idx="7">
                  <c:v>76</c:v>
                </c:pt>
                <c:pt idx="8">
                  <c:v>18</c:v>
                </c:pt>
                <c:pt idx="9">
                  <c:v>13</c:v>
                </c:pt>
                <c:pt idx="10">
                  <c:v>139</c:v>
                </c:pt>
                <c:pt idx="11">
                  <c:v>168</c:v>
                </c:pt>
                <c:pt idx="12">
                  <c:v>117</c:v>
                </c:pt>
                <c:pt idx="13">
                  <c:v>186</c:v>
                </c:pt>
                <c:pt idx="14">
                  <c:v>288</c:v>
                </c:pt>
                <c:pt idx="15">
                  <c:v>412</c:v>
                </c:pt>
                <c:pt idx="16">
                  <c:v>583</c:v>
                </c:pt>
                <c:pt idx="17">
                  <c:v>1498</c:v>
                </c:pt>
                <c:pt idx="18">
                  <c:v>1309</c:v>
                </c:pt>
                <c:pt idx="19">
                  <c:v>1423</c:v>
                </c:pt>
                <c:pt idx="20">
                  <c:v>877</c:v>
                </c:pt>
                <c:pt idx="21">
                  <c:v>905</c:v>
                </c:pt>
                <c:pt idx="22">
                  <c:v>957</c:v>
                </c:pt>
                <c:pt idx="23">
                  <c:v>567</c:v>
                </c:pt>
                <c:pt idx="24">
                  <c:v>661</c:v>
                </c:pt>
                <c:pt idx="25">
                  <c:v>582</c:v>
                </c:pt>
                <c:pt idx="26">
                  <c:v>837</c:v>
                </c:pt>
                <c:pt idx="27">
                  <c:v>572</c:v>
                </c:pt>
                <c:pt idx="28">
                  <c:v>389</c:v>
                </c:pt>
                <c:pt idx="29">
                  <c:v>339</c:v>
                </c:pt>
                <c:pt idx="30">
                  <c:v>241</c:v>
                </c:pt>
                <c:pt idx="31">
                  <c:v>422</c:v>
                </c:pt>
                <c:pt idx="32">
                  <c:v>405</c:v>
                </c:pt>
                <c:pt idx="33">
                  <c:v>294</c:v>
                </c:pt>
                <c:pt idx="34">
                  <c:v>266</c:v>
                </c:pt>
                <c:pt idx="35">
                  <c:v>201</c:v>
                </c:pt>
                <c:pt idx="36">
                  <c:v>241</c:v>
                </c:pt>
                <c:pt idx="37">
                  <c:v>185</c:v>
                </c:pt>
                <c:pt idx="38">
                  <c:v>146</c:v>
                </c:pt>
                <c:pt idx="39">
                  <c:v>127</c:v>
                </c:pt>
                <c:pt idx="40">
                  <c:v>87</c:v>
                </c:pt>
                <c:pt idx="41">
                  <c:v>91</c:v>
                </c:pt>
                <c:pt idx="42">
                  <c:v>60</c:v>
                </c:pt>
                <c:pt idx="43">
                  <c:v>56</c:v>
                </c:pt>
                <c:pt idx="44">
                  <c:v>51</c:v>
                </c:pt>
                <c:pt idx="45">
                  <c:v>89</c:v>
                </c:pt>
                <c:pt idx="46">
                  <c:v>91</c:v>
                </c:pt>
                <c:pt idx="47">
                  <c:v>135</c:v>
                </c:pt>
                <c:pt idx="48">
                  <c:v>98</c:v>
                </c:pt>
                <c:pt idx="49">
                  <c:v>53</c:v>
                </c:pt>
                <c:pt idx="50">
                  <c:v>50</c:v>
                </c:pt>
                <c:pt idx="51">
                  <c:v>135</c:v>
                </c:pt>
                <c:pt idx="52">
                  <c:v>92</c:v>
                </c:pt>
                <c:pt idx="53">
                  <c:v>65</c:v>
                </c:pt>
                <c:pt idx="54">
                  <c:v>43</c:v>
                </c:pt>
                <c:pt idx="55">
                  <c:v>27</c:v>
                </c:pt>
                <c:pt idx="56">
                  <c:v>39</c:v>
                </c:pt>
                <c:pt idx="57">
                  <c:v>21</c:v>
                </c:pt>
                <c:pt idx="58">
                  <c:v>23</c:v>
                </c:pt>
                <c:pt idx="59">
                  <c:v>50</c:v>
                </c:pt>
                <c:pt idx="60">
                  <c:v>25</c:v>
                </c:pt>
                <c:pt idx="61">
                  <c:v>19</c:v>
                </c:pt>
                <c:pt idx="62">
                  <c:v>43</c:v>
                </c:pt>
                <c:pt idx="63">
                  <c:v>53</c:v>
                </c:pt>
                <c:pt idx="64">
                  <c:v>18</c:v>
                </c:pt>
                <c:pt idx="65">
                  <c:v>25</c:v>
                </c:pt>
                <c:pt idx="66">
                  <c:v>51</c:v>
                </c:pt>
                <c:pt idx="67">
                  <c:v>43</c:v>
                </c:pt>
                <c:pt idx="68">
                  <c:v>57</c:v>
                </c:pt>
                <c:pt idx="69">
                  <c:v>73</c:v>
                </c:pt>
                <c:pt idx="70">
                  <c:v>68</c:v>
                </c:pt>
                <c:pt idx="71">
                  <c:v>55</c:v>
                </c:pt>
                <c:pt idx="72">
                  <c:v>35</c:v>
                </c:pt>
                <c:pt idx="73">
                  <c:v>44</c:v>
                </c:pt>
                <c:pt idx="74">
                  <c:v>34</c:v>
                </c:pt>
                <c:pt idx="75">
                  <c:v>21</c:v>
                </c:pt>
                <c:pt idx="76">
                  <c:v>28</c:v>
                </c:pt>
                <c:pt idx="77">
                  <c:v>47</c:v>
                </c:pt>
                <c:pt idx="78">
                  <c:v>34</c:v>
                </c:pt>
                <c:pt idx="79">
                  <c:v>34</c:v>
                </c:pt>
                <c:pt idx="80">
                  <c:v>30</c:v>
                </c:pt>
                <c:pt idx="81">
                  <c:v>25</c:v>
                </c:pt>
                <c:pt idx="82">
                  <c:v>42</c:v>
                </c:pt>
                <c:pt idx="83">
                  <c:v>16</c:v>
                </c:pt>
                <c:pt idx="84">
                  <c:v>83</c:v>
                </c:pt>
                <c:pt idx="85">
                  <c:v>53</c:v>
                </c:pt>
                <c:pt idx="86">
                  <c:v>21</c:v>
                </c:pt>
                <c:pt idx="87">
                  <c:v>111</c:v>
                </c:pt>
                <c:pt idx="88">
                  <c:v>88</c:v>
                </c:pt>
                <c:pt idx="89">
                  <c:v>45</c:v>
                </c:pt>
                <c:pt idx="90">
                  <c:v>28</c:v>
                </c:pt>
                <c:pt idx="91">
                  <c:v>23</c:v>
                </c:pt>
                <c:pt idx="92">
                  <c:v>13</c:v>
                </c:pt>
                <c:pt idx="93">
                  <c:v>16</c:v>
                </c:pt>
                <c:pt idx="94">
                  <c:v>31</c:v>
                </c:pt>
                <c:pt idx="95">
                  <c:v>33</c:v>
                </c:pt>
                <c:pt idx="96">
                  <c:v>59</c:v>
                </c:pt>
                <c:pt idx="97">
                  <c:v>52</c:v>
                </c:pt>
                <c:pt idx="98">
                  <c:v>9</c:v>
                </c:pt>
                <c:pt idx="99">
                  <c:v>14</c:v>
                </c:pt>
                <c:pt idx="100">
                  <c:v>17</c:v>
                </c:pt>
                <c:pt idx="101">
                  <c:v>23</c:v>
                </c:pt>
                <c:pt idx="102">
                  <c:v>16</c:v>
                </c:pt>
                <c:pt idx="103">
                  <c:v>28</c:v>
                </c:pt>
                <c:pt idx="104">
                  <c:v>23</c:v>
                </c:pt>
                <c:pt idx="105">
                  <c:v>62</c:v>
                </c:pt>
                <c:pt idx="106">
                  <c:v>33</c:v>
                </c:pt>
                <c:pt idx="107">
                  <c:v>24</c:v>
                </c:pt>
                <c:pt idx="108">
                  <c:v>62</c:v>
                </c:pt>
                <c:pt idx="109">
                  <c:v>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修飾澱粉!$BS$2</c:f>
              <c:strCache>
                <c:ptCount val="1"/>
                <c:pt idx="0">
                  <c:v>過期原料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修飾澱粉!$BQ$3:$BQ$328</c:f>
              <c:numCache>
                <c:formatCode>m/d;@</c:formatCode>
                <c:ptCount val="326"/>
                <c:pt idx="0">
                  <c:v>41404</c:v>
                </c:pt>
                <c:pt idx="1">
                  <c:v>41405</c:v>
                </c:pt>
                <c:pt idx="2">
                  <c:v>41406</c:v>
                </c:pt>
                <c:pt idx="3">
                  <c:v>41407</c:v>
                </c:pt>
                <c:pt idx="4">
                  <c:v>41408</c:v>
                </c:pt>
                <c:pt idx="5">
                  <c:v>41409</c:v>
                </c:pt>
                <c:pt idx="6">
                  <c:v>41410</c:v>
                </c:pt>
                <c:pt idx="7">
                  <c:v>41411</c:v>
                </c:pt>
                <c:pt idx="8">
                  <c:v>41412</c:v>
                </c:pt>
                <c:pt idx="9">
                  <c:v>41413</c:v>
                </c:pt>
                <c:pt idx="10">
                  <c:v>41414</c:v>
                </c:pt>
                <c:pt idx="11">
                  <c:v>41415</c:v>
                </c:pt>
                <c:pt idx="12">
                  <c:v>41416</c:v>
                </c:pt>
                <c:pt idx="13">
                  <c:v>41417</c:v>
                </c:pt>
                <c:pt idx="14">
                  <c:v>41418</c:v>
                </c:pt>
                <c:pt idx="15">
                  <c:v>41419</c:v>
                </c:pt>
                <c:pt idx="16">
                  <c:v>41420</c:v>
                </c:pt>
                <c:pt idx="17">
                  <c:v>41421</c:v>
                </c:pt>
                <c:pt idx="18">
                  <c:v>41422</c:v>
                </c:pt>
                <c:pt idx="19">
                  <c:v>41423</c:v>
                </c:pt>
                <c:pt idx="20">
                  <c:v>41424</c:v>
                </c:pt>
                <c:pt idx="21">
                  <c:v>41425</c:v>
                </c:pt>
                <c:pt idx="22">
                  <c:v>41426</c:v>
                </c:pt>
                <c:pt idx="23">
                  <c:v>41427</c:v>
                </c:pt>
                <c:pt idx="24">
                  <c:v>41428</c:v>
                </c:pt>
                <c:pt idx="25">
                  <c:v>41429</c:v>
                </c:pt>
                <c:pt idx="26">
                  <c:v>41430</c:v>
                </c:pt>
                <c:pt idx="27">
                  <c:v>41431</c:v>
                </c:pt>
                <c:pt idx="28">
                  <c:v>41432</c:v>
                </c:pt>
                <c:pt idx="29">
                  <c:v>41433</c:v>
                </c:pt>
                <c:pt idx="30">
                  <c:v>41434</c:v>
                </c:pt>
                <c:pt idx="31">
                  <c:v>41435</c:v>
                </c:pt>
                <c:pt idx="32">
                  <c:v>41436</c:v>
                </c:pt>
                <c:pt idx="33">
                  <c:v>41437</c:v>
                </c:pt>
                <c:pt idx="34">
                  <c:v>41438</c:v>
                </c:pt>
                <c:pt idx="35">
                  <c:v>41439</c:v>
                </c:pt>
                <c:pt idx="36">
                  <c:v>41440</c:v>
                </c:pt>
                <c:pt idx="37">
                  <c:v>41441</c:v>
                </c:pt>
                <c:pt idx="38">
                  <c:v>41442</c:v>
                </c:pt>
                <c:pt idx="39">
                  <c:v>41443</c:v>
                </c:pt>
                <c:pt idx="40">
                  <c:v>41444</c:v>
                </c:pt>
                <c:pt idx="41">
                  <c:v>41445</c:v>
                </c:pt>
                <c:pt idx="42">
                  <c:v>41446</c:v>
                </c:pt>
                <c:pt idx="43">
                  <c:v>41447</c:v>
                </c:pt>
                <c:pt idx="44">
                  <c:v>41448</c:v>
                </c:pt>
                <c:pt idx="45">
                  <c:v>41449</c:v>
                </c:pt>
                <c:pt idx="46">
                  <c:v>41450</c:v>
                </c:pt>
                <c:pt idx="47">
                  <c:v>41451</c:v>
                </c:pt>
                <c:pt idx="48">
                  <c:v>41452</c:v>
                </c:pt>
                <c:pt idx="49">
                  <c:v>41453</c:v>
                </c:pt>
                <c:pt idx="50">
                  <c:v>41454</c:v>
                </c:pt>
                <c:pt idx="51">
                  <c:v>41455</c:v>
                </c:pt>
                <c:pt idx="52">
                  <c:v>41456</c:v>
                </c:pt>
                <c:pt idx="53">
                  <c:v>41457</c:v>
                </c:pt>
                <c:pt idx="54">
                  <c:v>41458</c:v>
                </c:pt>
                <c:pt idx="55">
                  <c:v>41459</c:v>
                </c:pt>
                <c:pt idx="56">
                  <c:v>41460</c:v>
                </c:pt>
                <c:pt idx="57">
                  <c:v>41461</c:v>
                </c:pt>
                <c:pt idx="58">
                  <c:v>41462</c:v>
                </c:pt>
                <c:pt idx="59">
                  <c:v>41463</c:v>
                </c:pt>
                <c:pt idx="60">
                  <c:v>41464</c:v>
                </c:pt>
                <c:pt idx="61">
                  <c:v>41465</c:v>
                </c:pt>
                <c:pt idx="62">
                  <c:v>41466</c:v>
                </c:pt>
                <c:pt idx="63">
                  <c:v>41467</c:v>
                </c:pt>
                <c:pt idx="64">
                  <c:v>41468</c:v>
                </c:pt>
                <c:pt idx="65">
                  <c:v>41469</c:v>
                </c:pt>
                <c:pt idx="66">
                  <c:v>41470</c:v>
                </c:pt>
                <c:pt idx="67">
                  <c:v>41471</c:v>
                </c:pt>
                <c:pt idx="68">
                  <c:v>41472</c:v>
                </c:pt>
                <c:pt idx="69">
                  <c:v>41473</c:v>
                </c:pt>
                <c:pt idx="70">
                  <c:v>41474</c:v>
                </c:pt>
                <c:pt idx="71">
                  <c:v>41475</c:v>
                </c:pt>
                <c:pt idx="72">
                  <c:v>41476</c:v>
                </c:pt>
                <c:pt idx="73">
                  <c:v>41477</c:v>
                </c:pt>
                <c:pt idx="74">
                  <c:v>41478</c:v>
                </c:pt>
                <c:pt idx="75">
                  <c:v>41479</c:v>
                </c:pt>
                <c:pt idx="76">
                  <c:v>41480</c:v>
                </c:pt>
                <c:pt idx="77">
                  <c:v>41481</c:v>
                </c:pt>
                <c:pt idx="78">
                  <c:v>41482</c:v>
                </c:pt>
                <c:pt idx="79">
                  <c:v>41483</c:v>
                </c:pt>
                <c:pt idx="80">
                  <c:v>41484</c:v>
                </c:pt>
                <c:pt idx="81">
                  <c:v>41485</c:v>
                </c:pt>
                <c:pt idx="82">
                  <c:v>41486</c:v>
                </c:pt>
                <c:pt idx="83">
                  <c:v>41487</c:v>
                </c:pt>
                <c:pt idx="84">
                  <c:v>41488</c:v>
                </c:pt>
                <c:pt idx="85">
                  <c:v>41489</c:v>
                </c:pt>
                <c:pt idx="86">
                  <c:v>41490</c:v>
                </c:pt>
                <c:pt idx="87">
                  <c:v>41491</c:v>
                </c:pt>
                <c:pt idx="88">
                  <c:v>41492</c:v>
                </c:pt>
                <c:pt idx="89">
                  <c:v>41493</c:v>
                </c:pt>
                <c:pt idx="90">
                  <c:v>41494</c:v>
                </c:pt>
                <c:pt idx="91">
                  <c:v>41495</c:v>
                </c:pt>
                <c:pt idx="92">
                  <c:v>41496</c:v>
                </c:pt>
                <c:pt idx="93">
                  <c:v>41497</c:v>
                </c:pt>
                <c:pt idx="94">
                  <c:v>41498</c:v>
                </c:pt>
                <c:pt idx="95">
                  <c:v>41499</c:v>
                </c:pt>
                <c:pt idx="96">
                  <c:v>41500</c:v>
                </c:pt>
                <c:pt idx="97">
                  <c:v>41501</c:v>
                </c:pt>
                <c:pt idx="98">
                  <c:v>41502</c:v>
                </c:pt>
                <c:pt idx="99">
                  <c:v>41503</c:v>
                </c:pt>
                <c:pt idx="100">
                  <c:v>41504</c:v>
                </c:pt>
                <c:pt idx="101">
                  <c:v>41505</c:v>
                </c:pt>
                <c:pt idx="102">
                  <c:v>41506</c:v>
                </c:pt>
                <c:pt idx="103">
                  <c:v>41507</c:v>
                </c:pt>
                <c:pt idx="104">
                  <c:v>41508</c:v>
                </c:pt>
                <c:pt idx="105">
                  <c:v>41509</c:v>
                </c:pt>
                <c:pt idx="106">
                  <c:v>41510</c:v>
                </c:pt>
                <c:pt idx="107">
                  <c:v>41511</c:v>
                </c:pt>
                <c:pt idx="108">
                  <c:v>41512</c:v>
                </c:pt>
                <c:pt idx="109">
                  <c:v>41513</c:v>
                </c:pt>
                <c:pt idx="110">
                  <c:v>41514</c:v>
                </c:pt>
                <c:pt idx="111">
                  <c:v>41515</c:v>
                </c:pt>
                <c:pt idx="112">
                  <c:v>41516</c:v>
                </c:pt>
                <c:pt idx="113">
                  <c:v>41517</c:v>
                </c:pt>
                <c:pt idx="114">
                  <c:v>41518</c:v>
                </c:pt>
                <c:pt idx="115">
                  <c:v>41519</c:v>
                </c:pt>
                <c:pt idx="116">
                  <c:v>41520</c:v>
                </c:pt>
                <c:pt idx="117">
                  <c:v>41521</c:v>
                </c:pt>
                <c:pt idx="118">
                  <c:v>41522</c:v>
                </c:pt>
                <c:pt idx="119">
                  <c:v>41523</c:v>
                </c:pt>
                <c:pt idx="120">
                  <c:v>41524</c:v>
                </c:pt>
                <c:pt idx="121">
                  <c:v>41525</c:v>
                </c:pt>
                <c:pt idx="122">
                  <c:v>41526</c:v>
                </c:pt>
                <c:pt idx="123">
                  <c:v>41527</c:v>
                </c:pt>
                <c:pt idx="124">
                  <c:v>41528</c:v>
                </c:pt>
                <c:pt idx="125">
                  <c:v>41529</c:v>
                </c:pt>
                <c:pt idx="126">
                  <c:v>41530</c:v>
                </c:pt>
                <c:pt idx="127">
                  <c:v>41531</c:v>
                </c:pt>
                <c:pt idx="128">
                  <c:v>41532</c:v>
                </c:pt>
                <c:pt idx="129">
                  <c:v>41533</c:v>
                </c:pt>
                <c:pt idx="130">
                  <c:v>41534</c:v>
                </c:pt>
                <c:pt idx="131">
                  <c:v>41535</c:v>
                </c:pt>
                <c:pt idx="132">
                  <c:v>41536</c:v>
                </c:pt>
                <c:pt idx="133">
                  <c:v>41537</c:v>
                </c:pt>
                <c:pt idx="134">
                  <c:v>41538</c:v>
                </c:pt>
                <c:pt idx="135">
                  <c:v>41539</c:v>
                </c:pt>
                <c:pt idx="136">
                  <c:v>41540</c:v>
                </c:pt>
                <c:pt idx="137">
                  <c:v>41541</c:v>
                </c:pt>
                <c:pt idx="138">
                  <c:v>41542</c:v>
                </c:pt>
                <c:pt idx="139">
                  <c:v>41543</c:v>
                </c:pt>
                <c:pt idx="140">
                  <c:v>41544</c:v>
                </c:pt>
                <c:pt idx="141">
                  <c:v>41545</c:v>
                </c:pt>
                <c:pt idx="142">
                  <c:v>41546</c:v>
                </c:pt>
                <c:pt idx="143">
                  <c:v>41547</c:v>
                </c:pt>
                <c:pt idx="144">
                  <c:v>41548</c:v>
                </c:pt>
                <c:pt idx="145">
                  <c:v>41549</c:v>
                </c:pt>
                <c:pt idx="146">
                  <c:v>41550</c:v>
                </c:pt>
                <c:pt idx="147">
                  <c:v>41551</c:v>
                </c:pt>
                <c:pt idx="148">
                  <c:v>41552</c:v>
                </c:pt>
                <c:pt idx="149">
                  <c:v>41553</c:v>
                </c:pt>
                <c:pt idx="150">
                  <c:v>41554</c:v>
                </c:pt>
                <c:pt idx="151">
                  <c:v>41555</c:v>
                </c:pt>
                <c:pt idx="152">
                  <c:v>41556</c:v>
                </c:pt>
                <c:pt idx="153">
                  <c:v>41557</c:v>
                </c:pt>
                <c:pt idx="154">
                  <c:v>41558</c:v>
                </c:pt>
                <c:pt idx="155">
                  <c:v>41559</c:v>
                </c:pt>
                <c:pt idx="156">
                  <c:v>41560</c:v>
                </c:pt>
                <c:pt idx="157">
                  <c:v>41561</c:v>
                </c:pt>
                <c:pt idx="158">
                  <c:v>41562</c:v>
                </c:pt>
                <c:pt idx="159">
                  <c:v>41563</c:v>
                </c:pt>
                <c:pt idx="160">
                  <c:v>41564</c:v>
                </c:pt>
                <c:pt idx="161">
                  <c:v>41565</c:v>
                </c:pt>
                <c:pt idx="162">
                  <c:v>41566</c:v>
                </c:pt>
                <c:pt idx="163">
                  <c:v>41567</c:v>
                </c:pt>
                <c:pt idx="164">
                  <c:v>41568</c:v>
                </c:pt>
                <c:pt idx="165">
                  <c:v>41569</c:v>
                </c:pt>
                <c:pt idx="166">
                  <c:v>41570</c:v>
                </c:pt>
                <c:pt idx="167">
                  <c:v>41571</c:v>
                </c:pt>
                <c:pt idx="168">
                  <c:v>41572</c:v>
                </c:pt>
                <c:pt idx="169">
                  <c:v>41573</c:v>
                </c:pt>
                <c:pt idx="170">
                  <c:v>41574</c:v>
                </c:pt>
                <c:pt idx="171">
                  <c:v>41575</c:v>
                </c:pt>
                <c:pt idx="172">
                  <c:v>41576</c:v>
                </c:pt>
                <c:pt idx="173">
                  <c:v>41577</c:v>
                </c:pt>
                <c:pt idx="174">
                  <c:v>41578</c:v>
                </c:pt>
                <c:pt idx="175">
                  <c:v>41579</c:v>
                </c:pt>
                <c:pt idx="176">
                  <c:v>41580</c:v>
                </c:pt>
                <c:pt idx="177">
                  <c:v>41581</c:v>
                </c:pt>
                <c:pt idx="178">
                  <c:v>41582</c:v>
                </c:pt>
                <c:pt idx="179">
                  <c:v>41583</c:v>
                </c:pt>
                <c:pt idx="180">
                  <c:v>41584</c:v>
                </c:pt>
                <c:pt idx="181">
                  <c:v>41585</c:v>
                </c:pt>
                <c:pt idx="182">
                  <c:v>41586</c:v>
                </c:pt>
                <c:pt idx="183">
                  <c:v>41587</c:v>
                </c:pt>
                <c:pt idx="184">
                  <c:v>41588</c:v>
                </c:pt>
                <c:pt idx="185">
                  <c:v>41589</c:v>
                </c:pt>
                <c:pt idx="186">
                  <c:v>41590</c:v>
                </c:pt>
                <c:pt idx="187">
                  <c:v>41591</c:v>
                </c:pt>
                <c:pt idx="188">
                  <c:v>41592</c:v>
                </c:pt>
                <c:pt idx="189">
                  <c:v>41593</c:v>
                </c:pt>
                <c:pt idx="190">
                  <c:v>41594</c:v>
                </c:pt>
                <c:pt idx="191">
                  <c:v>41595</c:v>
                </c:pt>
                <c:pt idx="192">
                  <c:v>41596</c:v>
                </c:pt>
                <c:pt idx="193">
                  <c:v>41597</c:v>
                </c:pt>
                <c:pt idx="194">
                  <c:v>41598</c:v>
                </c:pt>
                <c:pt idx="195">
                  <c:v>41599</c:v>
                </c:pt>
                <c:pt idx="196">
                  <c:v>41600</c:v>
                </c:pt>
                <c:pt idx="197">
                  <c:v>41601</c:v>
                </c:pt>
                <c:pt idx="198">
                  <c:v>41602</c:v>
                </c:pt>
                <c:pt idx="199">
                  <c:v>41603</c:v>
                </c:pt>
                <c:pt idx="200">
                  <c:v>41604</c:v>
                </c:pt>
                <c:pt idx="201">
                  <c:v>41605</c:v>
                </c:pt>
                <c:pt idx="202">
                  <c:v>41606</c:v>
                </c:pt>
                <c:pt idx="203">
                  <c:v>41607</c:v>
                </c:pt>
                <c:pt idx="204">
                  <c:v>41608</c:v>
                </c:pt>
                <c:pt idx="205">
                  <c:v>41609</c:v>
                </c:pt>
                <c:pt idx="206">
                  <c:v>41610</c:v>
                </c:pt>
                <c:pt idx="207">
                  <c:v>41611</c:v>
                </c:pt>
                <c:pt idx="208">
                  <c:v>41612</c:v>
                </c:pt>
                <c:pt idx="209">
                  <c:v>41613</c:v>
                </c:pt>
                <c:pt idx="210">
                  <c:v>41614</c:v>
                </c:pt>
                <c:pt idx="211">
                  <c:v>41615</c:v>
                </c:pt>
                <c:pt idx="212">
                  <c:v>41616</c:v>
                </c:pt>
                <c:pt idx="213">
                  <c:v>41617</c:v>
                </c:pt>
                <c:pt idx="214">
                  <c:v>41618</c:v>
                </c:pt>
                <c:pt idx="215">
                  <c:v>41619</c:v>
                </c:pt>
                <c:pt idx="216">
                  <c:v>41620</c:v>
                </c:pt>
                <c:pt idx="217">
                  <c:v>41621</c:v>
                </c:pt>
                <c:pt idx="218">
                  <c:v>41622</c:v>
                </c:pt>
                <c:pt idx="219">
                  <c:v>41623</c:v>
                </c:pt>
                <c:pt idx="220">
                  <c:v>41624</c:v>
                </c:pt>
                <c:pt idx="221">
                  <c:v>41625</c:v>
                </c:pt>
                <c:pt idx="222">
                  <c:v>41626</c:v>
                </c:pt>
                <c:pt idx="223">
                  <c:v>41627</c:v>
                </c:pt>
                <c:pt idx="224">
                  <c:v>41628</c:v>
                </c:pt>
                <c:pt idx="225">
                  <c:v>41629</c:v>
                </c:pt>
                <c:pt idx="226">
                  <c:v>41630</c:v>
                </c:pt>
                <c:pt idx="227">
                  <c:v>41631</c:v>
                </c:pt>
                <c:pt idx="228">
                  <c:v>41632</c:v>
                </c:pt>
                <c:pt idx="229">
                  <c:v>41633</c:v>
                </c:pt>
                <c:pt idx="230">
                  <c:v>41634</c:v>
                </c:pt>
                <c:pt idx="231">
                  <c:v>41635</c:v>
                </c:pt>
                <c:pt idx="232">
                  <c:v>41636</c:v>
                </c:pt>
                <c:pt idx="233">
                  <c:v>41637</c:v>
                </c:pt>
                <c:pt idx="234">
                  <c:v>41638</c:v>
                </c:pt>
                <c:pt idx="235">
                  <c:v>41639</c:v>
                </c:pt>
                <c:pt idx="236">
                  <c:v>41640</c:v>
                </c:pt>
                <c:pt idx="237">
                  <c:v>41641</c:v>
                </c:pt>
                <c:pt idx="238">
                  <c:v>41642</c:v>
                </c:pt>
                <c:pt idx="239">
                  <c:v>41643</c:v>
                </c:pt>
                <c:pt idx="240">
                  <c:v>41644</c:v>
                </c:pt>
                <c:pt idx="241">
                  <c:v>41645</c:v>
                </c:pt>
                <c:pt idx="242">
                  <c:v>41646</c:v>
                </c:pt>
                <c:pt idx="243">
                  <c:v>41647</c:v>
                </c:pt>
                <c:pt idx="244">
                  <c:v>41648</c:v>
                </c:pt>
                <c:pt idx="245">
                  <c:v>41649</c:v>
                </c:pt>
                <c:pt idx="246">
                  <c:v>41650</c:v>
                </c:pt>
                <c:pt idx="247">
                  <c:v>41651</c:v>
                </c:pt>
                <c:pt idx="248">
                  <c:v>41652</c:v>
                </c:pt>
                <c:pt idx="249">
                  <c:v>41653</c:v>
                </c:pt>
                <c:pt idx="250">
                  <c:v>41654</c:v>
                </c:pt>
                <c:pt idx="251">
                  <c:v>41655</c:v>
                </c:pt>
                <c:pt idx="252">
                  <c:v>41656</c:v>
                </c:pt>
                <c:pt idx="253">
                  <c:v>41657</c:v>
                </c:pt>
                <c:pt idx="254">
                  <c:v>41658</c:v>
                </c:pt>
                <c:pt idx="255">
                  <c:v>41659</c:v>
                </c:pt>
                <c:pt idx="256">
                  <c:v>41660</c:v>
                </c:pt>
                <c:pt idx="257">
                  <c:v>41661</c:v>
                </c:pt>
                <c:pt idx="258">
                  <c:v>41662</c:v>
                </c:pt>
                <c:pt idx="259">
                  <c:v>41663</c:v>
                </c:pt>
                <c:pt idx="260">
                  <c:v>41664</c:v>
                </c:pt>
                <c:pt idx="261">
                  <c:v>41665</c:v>
                </c:pt>
                <c:pt idx="262">
                  <c:v>41666</c:v>
                </c:pt>
                <c:pt idx="263">
                  <c:v>41667</c:v>
                </c:pt>
                <c:pt idx="264">
                  <c:v>41668</c:v>
                </c:pt>
                <c:pt idx="265">
                  <c:v>41669</c:v>
                </c:pt>
                <c:pt idx="266">
                  <c:v>41670</c:v>
                </c:pt>
                <c:pt idx="267">
                  <c:v>41671</c:v>
                </c:pt>
                <c:pt idx="268">
                  <c:v>41672</c:v>
                </c:pt>
                <c:pt idx="269">
                  <c:v>41673</c:v>
                </c:pt>
                <c:pt idx="270">
                  <c:v>41674</c:v>
                </c:pt>
                <c:pt idx="271">
                  <c:v>41675</c:v>
                </c:pt>
                <c:pt idx="272">
                  <c:v>41676</c:v>
                </c:pt>
                <c:pt idx="273">
                  <c:v>41677</c:v>
                </c:pt>
                <c:pt idx="274">
                  <c:v>41678</c:v>
                </c:pt>
                <c:pt idx="275">
                  <c:v>41679</c:v>
                </c:pt>
                <c:pt idx="276">
                  <c:v>41680</c:v>
                </c:pt>
                <c:pt idx="277">
                  <c:v>41681</c:v>
                </c:pt>
                <c:pt idx="278">
                  <c:v>41682</c:v>
                </c:pt>
                <c:pt idx="279">
                  <c:v>41683</c:v>
                </c:pt>
                <c:pt idx="280">
                  <c:v>41684</c:v>
                </c:pt>
                <c:pt idx="281">
                  <c:v>41685</c:v>
                </c:pt>
                <c:pt idx="282">
                  <c:v>41686</c:v>
                </c:pt>
                <c:pt idx="283">
                  <c:v>41687</c:v>
                </c:pt>
                <c:pt idx="284">
                  <c:v>41688</c:v>
                </c:pt>
                <c:pt idx="285">
                  <c:v>41689</c:v>
                </c:pt>
                <c:pt idx="286">
                  <c:v>41690</c:v>
                </c:pt>
                <c:pt idx="287">
                  <c:v>41691</c:v>
                </c:pt>
                <c:pt idx="288">
                  <c:v>41692</c:v>
                </c:pt>
                <c:pt idx="289">
                  <c:v>41693</c:v>
                </c:pt>
                <c:pt idx="290">
                  <c:v>41694</c:v>
                </c:pt>
                <c:pt idx="291">
                  <c:v>41695</c:v>
                </c:pt>
                <c:pt idx="292">
                  <c:v>41696</c:v>
                </c:pt>
                <c:pt idx="293">
                  <c:v>41697</c:v>
                </c:pt>
                <c:pt idx="294">
                  <c:v>41698</c:v>
                </c:pt>
                <c:pt idx="295">
                  <c:v>41699</c:v>
                </c:pt>
                <c:pt idx="296">
                  <c:v>41700</c:v>
                </c:pt>
                <c:pt idx="297">
                  <c:v>41701</c:v>
                </c:pt>
                <c:pt idx="298">
                  <c:v>41702</c:v>
                </c:pt>
                <c:pt idx="299">
                  <c:v>41703</c:v>
                </c:pt>
                <c:pt idx="300">
                  <c:v>41704</c:v>
                </c:pt>
                <c:pt idx="301">
                  <c:v>41705</c:v>
                </c:pt>
                <c:pt idx="302">
                  <c:v>41706</c:v>
                </c:pt>
                <c:pt idx="303">
                  <c:v>41707</c:v>
                </c:pt>
                <c:pt idx="304">
                  <c:v>41708</c:v>
                </c:pt>
                <c:pt idx="305">
                  <c:v>41709</c:v>
                </c:pt>
                <c:pt idx="306">
                  <c:v>41710</c:v>
                </c:pt>
                <c:pt idx="307">
                  <c:v>41711</c:v>
                </c:pt>
                <c:pt idx="308">
                  <c:v>41712</c:v>
                </c:pt>
                <c:pt idx="309">
                  <c:v>41713</c:v>
                </c:pt>
                <c:pt idx="310">
                  <c:v>41714</c:v>
                </c:pt>
                <c:pt idx="311">
                  <c:v>41715</c:v>
                </c:pt>
                <c:pt idx="312">
                  <c:v>41716</c:v>
                </c:pt>
                <c:pt idx="313">
                  <c:v>41717</c:v>
                </c:pt>
                <c:pt idx="314">
                  <c:v>41718</c:v>
                </c:pt>
                <c:pt idx="315">
                  <c:v>41719</c:v>
                </c:pt>
                <c:pt idx="316">
                  <c:v>41720</c:v>
                </c:pt>
                <c:pt idx="317">
                  <c:v>41721</c:v>
                </c:pt>
                <c:pt idx="318">
                  <c:v>41722</c:v>
                </c:pt>
                <c:pt idx="319">
                  <c:v>41723</c:v>
                </c:pt>
                <c:pt idx="320">
                  <c:v>41724</c:v>
                </c:pt>
                <c:pt idx="321">
                  <c:v>41725</c:v>
                </c:pt>
                <c:pt idx="322">
                  <c:v>41726</c:v>
                </c:pt>
                <c:pt idx="323">
                  <c:v>41727</c:v>
                </c:pt>
                <c:pt idx="324">
                  <c:v>41728</c:v>
                </c:pt>
                <c:pt idx="325">
                  <c:v>41729</c:v>
                </c:pt>
              </c:numCache>
            </c:numRef>
          </c:cat>
          <c:val>
            <c:numRef>
              <c:f>修飾澱粉!$BS$3:$BS$328</c:f>
              <c:numCache>
                <c:formatCode>General</c:formatCode>
                <c:ptCount val="32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7</c:v>
                </c:pt>
                <c:pt idx="11">
                  <c:v>845</c:v>
                </c:pt>
                <c:pt idx="12">
                  <c:v>355</c:v>
                </c:pt>
                <c:pt idx="13">
                  <c:v>243</c:v>
                </c:pt>
                <c:pt idx="14">
                  <c:v>84</c:v>
                </c:pt>
                <c:pt idx="15">
                  <c:v>48</c:v>
                </c:pt>
                <c:pt idx="16">
                  <c:v>50</c:v>
                </c:pt>
                <c:pt idx="17">
                  <c:v>62</c:v>
                </c:pt>
                <c:pt idx="18">
                  <c:v>38</c:v>
                </c:pt>
                <c:pt idx="19">
                  <c:v>46</c:v>
                </c:pt>
                <c:pt idx="20">
                  <c:v>12</c:v>
                </c:pt>
                <c:pt idx="21">
                  <c:v>338</c:v>
                </c:pt>
                <c:pt idx="22">
                  <c:v>189</c:v>
                </c:pt>
                <c:pt idx="23">
                  <c:v>90</c:v>
                </c:pt>
                <c:pt idx="24">
                  <c:v>64</c:v>
                </c:pt>
                <c:pt idx="25">
                  <c:v>51</c:v>
                </c:pt>
                <c:pt idx="26">
                  <c:v>19</c:v>
                </c:pt>
                <c:pt idx="27">
                  <c:v>29</c:v>
                </c:pt>
                <c:pt idx="28">
                  <c:v>21</c:v>
                </c:pt>
                <c:pt idx="29">
                  <c:v>32</c:v>
                </c:pt>
                <c:pt idx="30">
                  <c:v>14</c:v>
                </c:pt>
                <c:pt idx="31">
                  <c:v>5</c:v>
                </c:pt>
                <c:pt idx="32">
                  <c:v>4</c:v>
                </c:pt>
                <c:pt idx="33">
                  <c:v>5</c:v>
                </c:pt>
                <c:pt idx="34">
                  <c:v>12</c:v>
                </c:pt>
                <c:pt idx="35">
                  <c:v>2</c:v>
                </c:pt>
                <c:pt idx="36">
                  <c:v>10</c:v>
                </c:pt>
                <c:pt idx="37">
                  <c:v>7</c:v>
                </c:pt>
                <c:pt idx="38">
                  <c:v>14</c:v>
                </c:pt>
                <c:pt idx="39">
                  <c:v>19</c:v>
                </c:pt>
                <c:pt idx="40">
                  <c:v>25</c:v>
                </c:pt>
                <c:pt idx="41">
                  <c:v>7</c:v>
                </c:pt>
                <c:pt idx="42">
                  <c:v>3</c:v>
                </c:pt>
                <c:pt idx="43">
                  <c:v>3</c:v>
                </c:pt>
                <c:pt idx="44">
                  <c:v>2</c:v>
                </c:pt>
                <c:pt idx="45">
                  <c:v>7</c:v>
                </c:pt>
                <c:pt idx="46">
                  <c:v>4</c:v>
                </c:pt>
                <c:pt idx="47">
                  <c:v>8</c:v>
                </c:pt>
                <c:pt idx="48">
                  <c:v>5</c:v>
                </c:pt>
                <c:pt idx="49">
                  <c:v>4</c:v>
                </c:pt>
                <c:pt idx="50">
                  <c:v>2</c:v>
                </c:pt>
                <c:pt idx="51">
                  <c:v>4</c:v>
                </c:pt>
                <c:pt idx="52">
                  <c:v>2</c:v>
                </c:pt>
                <c:pt idx="53">
                  <c:v>1</c:v>
                </c:pt>
                <c:pt idx="54">
                  <c:v>2</c:v>
                </c:pt>
                <c:pt idx="55">
                  <c:v>3</c:v>
                </c:pt>
                <c:pt idx="56">
                  <c:v>6</c:v>
                </c:pt>
                <c:pt idx="57">
                  <c:v>4</c:v>
                </c:pt>
                <c:pt idx="58">
                  <c:v>0</c:v>
                </c:pt>
                <c:pt idx="59">
                  <c:v>4</c:v>
                </c:pt>
                <c:pt idx="60">
                  <c:v>1</c:v>
                </c:pt>
                <c:pt idx="61">
                  <c:v>1</c:v>
                </c:pt>
                <c:pt idx="62">
                  <c:v>0</c:v>
                </c:pt>
                <c:pt idx="63">
                  <c:v>4</c:v>
                </c:pt>
                <c:pt idx="64">
                  <c:v>2</c:v>
                </c:pt>
                <c:pt idx="65">
                  <c:v>2</c:v>
                </c:pt>
                <c:pt idx="66">
                  <c:v>3</c:v>
                </c:pt>
                <c:pt idx="67">
                  <c:v>2</c:v>
                </c:pt>
                <c:pt idx="68">
                  <c:v>0</c:v>
                </c:pt>
                <c:pt idx="69">
                  <c:v>1</c:v>
                </c:pt>
                <c:pt idx="70">
                  <c:v>0</c:v>
                </c:pt>
                <c:pt idx="71">
                  <c:v>1</c:v>
                </c:pt>
                <c:pt idx="72">
                  <c:v>1</c:v>
                </c:pt>
                <c:pt idx="73">
                  <c:v>2</c:v>
                </c:pt>
                <c:pt idx="74">
                  <c:v>2</c:v>
                </c:pt>
                <c:pt idx="75">
                  <c:v>1</c:v>
                </c:pt>
                <c:pt idx="76">
                  <c:v>2</c:v>
                </c:pt>
                <c:pt idx="77">
                  <c:v>0</c:v>
                </c:pt>
                <c:pt idx="78">
                  <c:v>1</c:v>
                </c:pt>
                <c:pt idx="79">
                  <c:v>2</c:v>
                </c:pt>
                <c:pt idx="80">
                  <c:v>0</c:v>
                </c:pt>
                <c:pt idx="81">
                  <c:v>9</c:v>
                </c:pt>
                <c:pt idx="82">
                  <c:v>15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1</c:v>
                </c:pt>
                <c:pt idx="87">
                  <c:v>2</c:v>
                </c:pt>
                <c:pt idx="88">
                  <c:v>1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2</c:v>
                </c:pt>
                <c:pt idx="94">
                  <c:v>1</c:v>
                </c:pt>
                <c:pt idx="95">
                  <c:v>0</c:v>
                </c:pt>
                <c:pt idx="96">
                  <c:v>1</c:v>
                </c:pt>
                <c:pt idx="97">
                  <c:v>2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3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7</c:v>
                </c:pt>
                <c:pt idx="109">
                  <c:v>51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修飾澱粉!$BT$2</c:f>
              <c:strCache>
                <c:ptCount val="1"/>
                <c:pt idx="0">
                  <c:v>黏稠劑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修飾澱粉!$BQ$3:$BQ$328</c:f>
              <c:numCache>
                <c:formatCode>m/d;@</c:formatCode>
                <c:ptCount val="326"/>
                <c:pt idx="0">
                  <c:v>41404</c:v>
                </c:pt>
                <c:pt idx="1">
                  <c:v>41405</c:v>
                </c:pt>
                <c:pt idx="2">
                  <c:v>41406</c:v>
                </c:pt>
                <c:pt idx="3">
                  <c:v>41407</c:v>
                </c:pt>
                <c:pt idx="4">
                  <c:v>41408</c:v>
                </c:pt>
                <c:pt idx="5">
                  <c:v>41409</c:v>
                </c:pt>
                <c:pt idx="6">
                  <c:v>41410</c:v>
                </c:pt>
                <c:pt idx="7">
                  <c:v>41411</c:v>
                </c:pt>
                <c:pt idx="8">
                  <c:v>41412</c:v>
                </c:pt>
                <c:pt idx="9">
                  <c:v>41413</c:v>
                </c:pt>
                <c:pt idx="10">
                  <c:v>41414</c:v>
                </c:pt>
                <c:pt idx="11">
                  <c:v>41415</c:v>
                </c:pt>
                <c:pt idx="12">
                  <c:v>41416</c:v>
                </c:pt>
                <c:pt idx="13">
                  <c:v>41417</c:v>
                </c:pt>
                <c:pt idx="14">
                  <c:v>41418</c:v>
                </c:pt>
                <c:pt idx="15">
                  <c:v>41419</c:v>
                </c:pt>
                <c:pt idx="16">
                  <c:v>41420</c:v>
                </c:pt>
                <c:pt idx="17">
                  <c:v>41421</c:v>
                </c:pt>
                <c:pt idx="18">
                  <c:v>41422</c:v>
                </c:pt>
                <c:pt idx="19">
                  <c:v>41423</c:v>
                </c:pt>
                <c:pt idx="20">
                  <c:v>41424</c:v>
                </c:pt>
                <c:pt idx="21">
                  <c:v>41425</c:v>
                </c:pt>
                <c:pt idx="22">
                  <c:v>41426</c:v>
                </c:pt>
                <c:pt idx="23">
                  <c:v>41427</c:v>
                </c:pt>
                <c:pt idx="24">
                  <c:v>41428</c:v>
                </c:pt>
                <c:pt idx="25">
                  <c:v>41429</c:v>
                </c:pt>
                <c:pt idx="26">
                  <c:v>41430</c:v>
                </c:pt>
                <c:pt idx="27">
                  <c:v>41431</c:v>
                </c:pt>
                <c:pt idx="28">
                  <c:v>41432</c:v>
                </c:pt>
                <c:pt idx="29">
                  <c:v>41433</c:v>
                </c:pt>
                <c:pt idx="30">
                  <c:v>41434</c:v>
                </c:pt>
                <c:pt idx="31">
                  <c:v>41435</c:v>
                </c:pt>
                <c:pt idx="32">
                  <c:v>41436</c:v>
                </c:pt>
                <c:pt idx="33">
                  <c:v>41437</c:v>
                </c:pt>
                <c:pt idx="34">
                  <c:v>41438</c:v>
                </c:pt>
                <c:pt idx="35">
                  <c:v>41439</c:v>
                </c:pt>
                <c:pt idx="36">
                  <c:v>41440</c:v>
                </c:pt>
                <c:pt idx="37">
                  <c:v>41441</c:v>
                </c:pt>
                <c:pt idx="38">
                  <c:v>41442</c:v>
                </c:pt>
                <c:pt idx="39">
                  <c:v>41443</c:v>
                </c:pt>
                <c:pt idx="40">
                  <c:v>41444</c:v>
                </c:pt>
                <c:pt idx="41">
                  <c:v>41445</c:v>
                </c:pt>
                <c:pt idx="42">
                  <c:v>41446</c:v>
                </c:pt>
                <c:pt idx="43">
                  <c:v>41447</c:v>
                </c:pt>
                <c:pt idx="44">
                  <c:v>41448</c:v>
                </c:pt>
                <c:pt idx="45">
                  <c:v>41449</c:v>
                </c:pt>
                <c:pt idx="46">
                  <c:v>41450</c:v>
                </c:pt>
                <c:pt idx="47">
                  <c:v>41451</c:v>
                </c:pt>
                <c:pt idx="48">
                  <c:v>41452</c:v>
                </c:pt>
                <c:pt idx="49">
                  <c:v>41453</c:v>
                </c:pt>
                <c:pt idx="50">
                  <c:v>41454</c:v>
                </c:pt>
                <c:pt idx="51">
                  <c:v>41455</c:v>
                </c:pt>
                <c:pt idx="52">
                  <c:v>41456</c:v>
                </c:pt>
                <c:pt idx="53">
                  <c:v>41457</c:v>
                </c:pt>
                <c:pt idx="54">
                  <c:v>41458</c:v>
                </c:pt>
                <c:pt idx="55">
                  <c:v>41459</c:v>
                </c:pt>
                <c:pt idx="56">
                  <c:v>41460</c:v>
                </c:pt>
                <c:pt idx="57">
                  <c:v>41461</c:v>
                </c:pt>
                <c:pt idx="58">
                  <c:v>41462</c:v>
                </c:pt>
                <c:pt idx="59">
                  <c:v>41463</c:v>
                </c:pt>
                <c:pt idx="60">
                  <c:v>41464</c:v>
                </c:pt>
                <c:pt idx="61">
                  <c:v>41465</c:v>
                </c:pt>
                <c:pt idx="62">
                  <c:v>41466</c:v>
                </c:pt>
                <c:pt idx="63">
                  <c:v>41467</c:v>
                </c:pt>
                <c:pt idx="64">
                  <c:v>41468</c:v>
                </c:pt>
                <c:pt idx="65">
                  <c:v>41469</c:v>
                </c:pt>
                <c:pt idx="66">
                  <c:v>41470</c:v>
                </c:pt>
                <c:pt idx="67">
                  <c:v>41471</c:v>
                </c:pt>
                <c:pt idx="68">
                  <c:v>41472</c:v>
                </c:pt>
                <c:pt idx="69">
                  <c:v>41473</c:v>
                </c:pt>
                <c:pt idx="70">
                  <c:v>41474</c:v>
                </c:pt>
                <c:pt idx="71">
                  <c:v>41475</c:v>
                </c:pt>
                <c:pt idx="72">
                  <c:v>41476</c:v>
                </c:pt>
                <c:pt idx="73">
                  <c:v>41477</c:v>
                </c:pt>
                <c:pt idx="74">
                  <c:v>41478</c:v>
                </c:pt>
                <c:pt idx="75">
                  <c:v>41479</c:v>
                </c:pt>
                <c:pt idx="76">
                  <c:v>41480</c:v>
                </c:pt>
                <c:pt idx="77">
                  <c:v>41481</c:v>
                </c:pt>
                <c:pt idx="78">
                  <c:v>41482</c:v>
                </c:pt>
                <c:pt idx="79">
                  <c:v>41483</c:v>
                </c:pt>
                <c:pt idx="80">
                  <c:v>41484</c:v>
                </c:pt>
                <c:pt idx="81">
                  <c:v>41485</c:v>
                </c:pt>
                <c:pt idx="82">
                  <c:v>41486</c:v>
                </c:pt>
                <c:pt idx="83">
                  <c:v>41487</c:v>
                </c:pt>
                <c:pt idx="84">
                  <c:v>41488</c:v>
                </c:pt>
                <c:pt idx="85">
                  <c:v>41489</c:v>
                </c:pt>
                <c:pt idx="86">
                  <c:v>41490</c:v>
                </c:pt>
                <c:pt idx="87">
                  <c:v>41491</c:v>
                </c:pt>
                <c:pt idx="88">
                  <c:v>41492</c:v>
                </c:pt>
                <c:pt idx="89">
                  <c:v>41493</c:v>
                </c:pt>
                <c:pt idx="90">
                  <c:v>41494</c:v>
                </c:pt>
                <c:pt idx="91">
                  <c:v>41495</c:v>
                </c:pt>
                <c:pt idx="92">
                  <c:v>41496</c:v>
                </c:pt>
                <c:pt idx="93">
                  <c:v>41497</c:v>
                </c:pt>
                <c:pt idx="94">
                  <c:v>41498</c:v>
                </c:pt>
                <c:pt idx="95">
                  <c:v>41499</c:v>
                </c:pt>
                <c:pt idx="96">
                  <c:v>41500</c:v>
                </c:pt>
                <c:pt idx="97">
                  <c:v>41501</c:v>
                </c:pt>
                <c:pt idx="98">
                  <c:v>41502</c:v>
                </c:pt>
                <c:pt idx="99">
                  <c:v>41503</c:v>
                </c:pt>
                <c:pt idx="100">
                  <c:v>41504</c:v>
                </c:pt>
                <c:pt idx="101">
                  <c:v>41505</c:v>
                </c:pt>
                <c:pt idx="102">
                  <c:v>41506</c:v>
                </c:pt>
                <c:pt idx="103">
                  <c:v>41507</c:v>
                </c:pt>
                <c:pt idx="104">
                  <c:v>41508</c:v>
                </c:pt>
                <c:pt idx="105">
                  <c:v>41509</c:v>
                </c:pt>
                <c:pt idx="106">
                  <c:v>41510</c:v>
                </c:pt>
                <c:pt idx="107">
                  <c:v>41511</c:v>
                </c:pt>
                <c:pt idx="108">
                  <c:v>41512</c:v>
                </c:pt>
                <c:pt idx="109">
                  <c:v>41513</c:v>
                </c:pt>
                <c:pt idx="110">
                  <c:v>41514</c:v>
                </c:pt>
                <c:pt idx="111">
                  <c:v>41515</c:v>
                </c:pt>
                <c:pt idx="112">
                  <c:v>41516</c:v>
                </c:pt>
                <c:pt idx="113">
                  <c:v>41517</c:v>
                </c:pt>
                <c:pt idx="114">
                  <c:v>41518</c:v>
                </c:pt>
                <c:pt idx="115">
                  <c:v>41519</c:v>
                </c:pt>
                <c:pt idx="116">
                  <c:v>41520</c:v>
                </c:pt>
                <c:pt idx="117">
                  <c:v>41521</c:v>
                </c:pt>
                <c:pt idx="118">
                  <c:v>41522</c:v>
                </c:pt>
                <c:pt idx="119">
                  <c:v>41523</c:v>
                </c:pt>
                <c:pt idx="120">
                  <c:v>41524</c:v>
                </c:pt>
                <c:pt idx="121">
                  <c:v>41525</c:v>
                </c:pt>
                <c:pt idx="122">
                  <c:v>41526</c:v>
                </c:pt>
                <c:pt idx="123">
                  <c:v>41527</c:v>
                </c:pt>
                <c:pt idx="124">
                  <c:v>41528</c:v>
                </c:pt>
                <c:pt idx="125">
                  <c:v>41529</c:v>
                </c:pt>
                <c:pt idx="126">
                  <c:v>41530</c:v>
                </c:pt>
                <c:pt idx="127">
                  <c:v>41531</c:v>
                </c:pt>
                <c:pt idx="128">
                  <c:v>41532</c:v>
                </c:pt>
                <c:pt idx="129">
                  <c:v>41533</c:v>
                </c:pt>
                <c:pt idx="130">
                  <c:v>41534</c:v>
                </c:pt>
                <c:pt idx="131">
                  <c:v>41535</c:v>
                </c:pt>
                <c:pt idx="132">
                  <c:v>41536</c:v>
                </c:pt>
                <c:pt idx="133">
                  <c:v>41537</c:v>
                </c:pt>
                <c:pt idx="134">
                  <c:v>41538</c:v>
                </c:pt>
                <c:pt idx="135">
                  <c:v>41539</c:v>
                </c:pt>
                <c:pt idx="136">
                  <c:v>41540</c:v>
                </c:pt>
                <c:pt idx="137">
                  <c:v>41541</c:v>
                </c:pt>
                <c:pt idx="138">
                  <c:v>41542</c:v>
                </c:pt>
                <c:pt idx="139">
                  <c:v>41543</c:v>
                </c:pt>
                <c:pt idx="140">
                  <c:v>41544</c:v>
                </c:pt>
                <c:pt idx="141">
                  <c:v>41545</c:v>
                </c:pt>
                <c:pt idx="142">
                  <c:v>41546</c:v>
                </c:pt>
                <c:pt idx="143">
                  <c:v>41547</c:v>
                </c:pt>
                <c:pt idx="144">
                  <c:v>41548</c:v>
                </c:pt>
                <c:pt idx="145">
                  <c:v>41549</c:v>
                </c:pt>
                <c:pt idx="146">
                  <c:v>41550</c:v>
                </c:pt>
                <c:pt idx="147">
                  <c:v>41551</c:v>
                </c:pt>
                <c:pt idx="148">
                  <c:v>41552</c:v>
                </c:pt>
                <c:pt idx="149">
                  <c:v>41553</c:v>
                </c:pt>
                <c:pt idx="150">
                  <c:v>41554</c:v>
                </c:pt>
                <c:pt idx="151">
                  <c:v>41555</c:v>
                </c:pt>
                <c:pt idx="152">
                  <c:v>41556</c:v>
                </c:pt>
                <c:pt idx="153">
                  <c:v>41557</c:v>
                </c:pt>
                <c:pt idx="154">
                  <c:v>41558</c:v>
                </c:pt>
                <c:pt idx="155">
                  <c:v>41559</c:v>
                </c:pt>
                <c:pt idx="156">
                  <c:v>41560</c:v>
                </c:pt>
                <c:pt idx="157">
                  <c:v>41561</c:v>
                </c:pt>
                <c:pt idx="158">
                  <c:v>41562</c:v>
                </c:pt>
                <c:pt idx="159">
                  <c:v>41563</c:v>
                </c:pt>
                <c:pt idx="160">
                  <c:v>41564</c:v>
                </c:pt>
                <c:pt idx="161">
                  <c:v>41565</c:v>
                </c:pt>
                <c:pt idx="162">
                  <c:v>41566</c:v>
                </c:pt>
                <c:pt idx="163">
                  <c:v>41567</c:v>
                </c:pt>
                <c:pt idx="164">
                  <c:v>41568</c:v>
                </c:pt>
                <c:pt idx="165">
                  <c:v>41569</c:v>
                </c:pt>
                <c:pt idx="166">
                  <c:v>41570</c:v>
                </c:pt>
                <c:pt idx="167">
                  <c:v>41571</c:v>
                </c:pt>
                <c:pt idx="168">
                  <c:v>41572</c:v>
                </c:pt>
                <c:pt idx="169">
                  <c:v>41573</c:v>
                </c:pt>
                <c:pt idx="170">
                  <c:v>41574</c:v>
                </c:pt>
                <c:pt idx="171">
                  <c:v>41575</c:v>
                </c:pt>
                <c:pt idx="172">
                  <c:v>41576</c:v>
                </c:pt>
                <c:pt idx="173">
                  <c:v>41577</c:v>
                </c:pt>
                <c:pt idx="174">
                  <c:v>41578</c:v>
                </c:pt>
                <c:pt idx="175">
                  <c:v>41579</c:v>
                </c:pt>
                <c:pt idx="176">
                  <c:v>41580</c:v>
                </c:pt>
                <c:pt idx="177">
                  <c:v>41581</c:v>
                </c:pt>
                <c:pt idx="178">
                  <c:v>41582</c:v>
                </c:pt>
                <c:pt idx="179">
                  <c:v>41583</c:v>
                </c:pt>
                <c:pt idx="180">
                  <c:v>41584</c:v>
                </c:pt>
                <c:pt idx="181">
                  <c:v>41585</c:v>
                </c:pt>
                <c:pt idx="182">
                  <c:v>41586</c:v>
                </c:pt>
                <c:pt idx="183">
                  <c:v>41587</c:v>
                </c:pt>
                <c:pt idx="184">
                  <c:v>41588</c:v>
                </c:pt>
                <c:pt idx="185">
                  <c:v>41589</c:v>
                </c:pt>
                <c:pt idx="186">
                  <c:v>41590</c:v>
                </c:pt>
                <c:pt idx="187">
                  <c:v>41591</c:v>
                </c:pt>
                <c:pt idx="188">
                  <c:v>41592</c:v>
                </c:pt>
                <c:pt idx="189">
                  <c:v>41593</c:v>
                </c:pt>
                <c:pt idx="190">
                  <c:v>41594</c:v>
                </c:pt>
                <c:pt idx="191">
                  <c:v>41595</c:v>
                </c:pt>
                <c:pt idx="192">
                  <c:v>41596</c:v>
                </c:pt>
                <c:pt idx="193">
                  <c:v>41597</c:v>
                </c:pt>
                <c:pt idx="194">
                  <c:v>41598</c:v>
                </c:pt>
                <c:pt idx="195">
                  <c:v>41599</c:v>
                </c:pt>
                <c:pt idx="196">
                  <c:v>41600</c:v>
                </c:pt>
                <c:pt idx="197">
                  <c:v>41601</c:v>
                </c:pt>
                <c:pt idx="198">
                  <c:v>41602</c:v>
                </c:pt>
                <c:pt idx="199">
                  <c:v>41603</c:v>
                </c:pt>
                <c:pt idx="200">
                  <c:v>41604</c:v>
                </c:pt>
                <c:pt idx="201">
                  <c:v>41605</c:v>
                </c:pt>
                <c:pt idx="202">
                  <c:v>41606</c:v>
                </c:pt>
                <c:pt idx="203">
                  <c:v>41607</c:v>
                </c:pt>
                <c:pt idx="204">
                  <c:v>41608</c:v>
                </c:pt>
                <c:pt idx="205">
                  <c:v>41609</c:v>
                </c:pt>
                <c:pt idx="206">
                  <c:v>41610</c:v>
                </c:pt>
                <c:pt idx="207">
                  <c:v>41611</c:v>
                </c:pt>
                <c:pt idx="208">
                  <c:v>41612</c:v>
                </c:pt>
                <c:pt idx="209">
                  <c:v>41613</c:v>
                </c:pt>
                <c:pt idx="210">
                  <c:v>41614</c:v>
                </c:pt>
                <c:pt idx="211">
                  <c:v>41615</c:v>
                </c:pt>
                <c:pt idx="212">
                  <c:v>41616</c:v>
                </c:pt>
                <c:pt idx="213">
                  <c:v>41617</c:v>
                </c:pt>
                <c:pt idx="214">
                  <c:v>41618</c:v>
                </c:pt>
                <c:pt idx="215">
                  <c:v>41619</c:v>
                </c:pt>
                <c:pt idx="216">
                  <c:v>41620</c:v>
                </c:pt>
                <c:pt idx="217">
                  <c:v>41621</c:v>
                </c:pt>
                <c:pt idx="218">
                  <c:v>41622</c:v>
                </c:pt>
                <c:pt idx="219">
                  <c:v>41623</c:v>
                </c:pt>
                <c:pt idx="220">
                  <c:v>41624</c:v>
                </c:pt>
                <c:pt idx="221">
                  <c:v>41625</c:v>
                </c:pt>
                <c:pt idx="222">
                  <c:v>41626</c:v>
                </c:pt>
                <c:pt idx="223">
                  <c:v>41627</c:v>
                </c:pt>
                <c:pt idx="224">
                  <c:v>41628</c:v>
                </c:pt>
                <c:pt idx="225">
                  <c:v>41629</c:v>
                </c:pt>
                <c:pt idx="226">
                  <c:v>41630</c:v>
                </c:pt>
                <c:pt idx="227">
                  <c:v>41631</c:v>
                </c:pt>
                <c:pt idx="228">
                  <c:v>41632</c:v>
                </c:pt>
                <c:pt idx="229">
                  <c:v>41633</c:v>
                </c:pt>
                <c:pt idx="230">
                  <c:v>41634</c:v>
                </c:pt>
                <c:pt idx="231">
                  <c:v>41635</c:v>
                </c:pt>
                <c:pt idx="232">
                  <c:v>41636</c:v>
                </c:pt>
                <c:pt idx="233">
                  <c:v>41637</c:v>
                </c:pt>
                <c:pt idx="234">
                  <c:v>41638</c:v>
                </c:pt>
                <c:pt idx="235">
                  <c:v>41639</c:v>
                </c:pt>
                <c:pt idx="236">
                  <c:v>41640</c:v>
                </c:pt>
                <c:pt idx="237">
                  <c:v>41641</c:v>
                </c:pt>
                <c:pt idx="238">
                  <c:v>41642</c:v>
                </c:pt>
                <c:pt idx="239">
                  <c:v>41643</c:v>
                </c:pt>
                <c:pt idx="240">
                  <c:v>41644</c:v>
                </c:pt>
                <c:pt idx="241">
                  <c:v>41645</c:v>
                </c:pt>
                <c:pt idx="242">
                  <c:v>41646</c:v>
                </c:pt>
                <c:pt idx="243">
                  <c:v>41647</c:v>
                </c:pt>
                <c:pt idx="244">
                  <c:v>41648</c:v>
                </c:pt>
                <c:pt idx="245">
                  <c:v>41649</c:v>
                </c:pt>
                <c:pt idx="246">
                  <c:v>41650</c:v>
                </c:pt>
                <c:pt idx="247">
                  <c:v>41651</c:v>
                </c:pt>
                <c:pt idx="248">
                  <c:v>41652</c:v>
                </c:pt>
                <c:pt idx="249">
                  <c:v>41653</c:v>
                </c:pt>
                <c:pt idx="250">
                  <c:v>41654</c:v>
                </c:pt>
                <c:pt idx="251">
                  <c:v>41655</c:v>
                </c:pt>
                <c:pt idx="252">
                  <c:v>41656</c:v>
                </c:pt>
                <c:pt idx="253">
                  <c:v>41657</c:v>
                </c:pt>
                <c:pt idx="254">
                  <c:v>41658</c:v>
                </c:pt>
                <c:pt idx="255">
                  <c:v>41659</c:v>
                </c:pt>
                <c:pt idx="256">
                  <c:v>41660</c:v>
                </c:pt>
                <c:pt idx="257">
                  <c:v>41661</c:v>
                </c:pt>
                <c:pt idx="258">
                  <c:v>41662</c:v>
                </c:pt>
                <c:pt idx="259">
                  <c:v>41663</c:v>
                </c:pt>
                <c:pt idx="260">
                  <c:v>41664</c:v>
                </c:pt>
                <c:pt idx="261">
                  <c:v>41665</c:v>
                </c:pt>
                <c:pt idx="262">
                  <c:v>41666</c:v>
                </c:pt>
                <c:pt idx="263">
                  <c:v>41667</c:v>
                </c:pt>
                <c:pt idx="264">
                  <c:v>41668</c:v>
                </c:pt>
                <c:pt idx="265">
                  <c:v>41669</c:v>
                </c:pt>
                <c:pt idx="266">
                  <c:v>41670</c:v>
                </c:pt>
                <c:pt idx="267">
                  <c:v>41671</c:v>
                </c:pt>
                <c:pt idx="268">
                  <c:v>41672</c:v>
                </c:pt>
                <c:pt idx="269">
                  <c:v>41673</c:v>
                </c:pt>
                <c:pt idx="270">
                  <c:v>41674</c:v>
                </c:pt>
                <c:pt idx="271">
                  <c:v>41675</c:v>
                </c:pt>
                <c:pt idx="272">
                  <c:v>41676</c:v>
                </c:pt>
                <c:pt idx="273">
                  <c:v>41677</c:v>
                </c:pt>
                <c:pt idx="274">
                  <c:v>41678</c:v>
                </c:pt>
                <c:pt idx="275">
                  <c:v>41679</c:v>
                </c:pt>
                <c:pt idx="276">
                  <c:v>41680</c:v>
                </c:pt>
                <c:pt idx="277">
                  <c:v>41681</c:v>
                </c:pt>
                <c:pt idx="278">
                  <c:v>41682</c:v>
                </c:pt>
                <c:pt idx="279">
                  <c:v>41683</c:v>
                </c:pt>
                <c:pt idx="280">
                  <c:v>41684</c:v>
                </c:pt>
                <c:pt idx="281">
                  <c:v>41685</c:v>
                </c:pt>
                <c:pt idx="282">
                  <c:v>41686</c:v>
                </c:pt>
                <c:pt idx="283">
                  <c:v>41687</c:v>
                </c:pt>
                <c:pt idx="284">
                  <c:v>41688</c:v>
                </c:pt>
                <c:pt idx="285">
                  <c:v>41689</c:v>
                </c:pt>
                <c:pt idx="286">
                  <c:v>41690</c:v>
                </c:pt>
                <c:pt idx="287">
                  <c:v>41691</c:v>
                </c:pt>
                <c:pt idx="288">
                  <c:v>41692</c:v>
                </c:pt>
                <c:pt idx="289">
                  <c:v>41693</c:v>
                </c:pt>
                <c:pt idx="290">
                  <c:v>41694</c:v>
                </c:pt>
                <c:pt idx="291">
                  <c:v>41695</c:v>
                </c:pt>
                <c:pt idx="292">
                  <c:v>41696</c:v>
                </c:pt>
                <c:pt idx="293">
                  <c:v>41697</c:v>
                </c:pt>
                <c:pt idx="294">
                  <c:v>41698</c:v>
                </c:pt>
                <c:pt idx="295">
                  <c:v>41699</c:v>
                </c:pt>
                <c:pt idx="296">
                  <c:v>41700</c:v>
                </c:pt>
                <c:pt idx="297">
                  <c:v>41701</c:v>
                </c:pt>
                <c:pt idx="298">
                  <c:v>41702</c:v>
                </c:pt>
                <c:pt idx="299">
                  <c:v>41703</c:v>
                </c:pt>
                <c:pt idx="300">
                  <c:v>41704</c:v>
                </c:pt>
                <c:pt idx="301">
                  <c:v>41705</c:v>
                </c:pt>
                <c:pt idx="302">
                  <c:v>41706</c:v>
                </c:pt>
                <c:pt idx="303">
                  <c:v>41707</c:v>
                </c:pt>
                <c:pt idx="304">
                  <c:v>41708</c:v>
                </c:pt>
                <c:pt idx="305">
                  <c:v>41709</c:v>
                </c:pt>
                <c:pt idx="306">
                  <c:v>41710</c:v>
                </c:pt>
                <c:pt idx="307">
                  <c:v>41711</c:v>
                </c:pt>
                <c:pt idx="308">
                  <c:v>41712</c:v>
                </c:pt>
                <c:pt idx="309">
                  <c:v>41713</c:v>
                </c:pt>
                <c:pt idx="310">
                  <c:v>41714</c:v>
                </c:pt>
                <c:pt idx="311">
                  <c:v>41715</c:v>
                </c:pt>
                <c:pt idx="312">
                  <c:v>41716</c:v>
                </c:pt>
                <c:pt idx="313">
                  <c:v>41717</c:v>
                </c:pt>
                <c:pt idx="314">
                  <c:v>41718</c:v>
                </c:pt>
                <c:pt idx="315">
                  <c:v>41719</c:v>
                </c:pt>
                <c:pt idx="316">
                  <c:v>41720</c:v>
                </c:pt>
                <c:pt idx="317">
                  <c:v>41721</c:v>
                </c:pt>
                <c:pt idx="318">
                  <c:v>41722</c:v>
                </c:pt>
                <c:pt idx="319">
                  <c:v>41723</c:v>
                </c:pt>
                <c:pt idx="320">
                  <c:v>41724</c:v>
                </c:pt>
                <c:pt idx="321">
                  <c:v>41725</c:v>
                </c:pt>
                <c:pt idx="322">
                  <c:v>41726</c:v>
                </c:pt>
                <c:pt idx="323">
                  <c:v>41727</c:v>
                </c:pt>
                <c:pt idx="324">
                  <c:v>41728</c:v>
                </c:pt>
                <c:pt idx="325">
                  <c:v>41729</c:v>
                </c:pt>
              </c:numCache>
            </c:numRef>
          </c:cat>
          <c:val>
            <c:numRef>
              <c:f>修飾澱粉!$BT$3:$BT$328</c:f>
              <c:numCache>
                <c:formatCode>General</c:formatCode>
                <c:ptCount val="326"/>
                <c:pt idx="0">
                  <c:v>3</c:v>
                </c:pt>
                <c:pt idx="1">
                  <c:v>6</c:v>
                </c:pt>
                <c:pt idx="2">
                  <c:v>4</c:v>
                </c:pt>
                <c:pt idx="3">
                  <c:v>10</c:v>
                </c:pt>
                <c:pt idx="4">
                  <c:v>10</c:v>
                </c:pt>
                <c:pt idx="5">
                  <c:v>12</c:v>
                </c:pt>
                <c:pt idx="6">
                  <c:v>15</c:v>
                </c:pt>
                <c:pt idx="7">
                  <c:v>6</c:v>
                </c:pt>
                <c:pt idx="8">
                  <c:v>2</c:v>
                </c:pt>
                <c:pt idx="9">
                  <c:v>5</c:v>
                </c:pt>
                <c:pt idx="10">
                  <c:v>9</c:v>
                </c:pt>
                <c:pt idx="11">
                  <c:v>5</c:v>
                </c:pt>
                <c:pt idx="12">
                  <c:v>11</c:v>
                </c:pt>
                <c:pt idx="13">
                  <c:v>10</c:v>
                </c:pt>
                <c:pt idx="14">
                  <c:v>13</c:v>
                </c:pt>
                <c:pt idx="15">
                  <c:v>25</c:v>
                </c:pt>
                <c:pt idx="16">
                  <c:v>11</c:v>
                </c:pt>
                <c:pt idx="17">
                  <c:v>21</c:v>
                </c:pt>
                <c:pt idx="18">
                  <c:v>19</c:v>
                </c:pt>
                <c:pt idx="19">
                  <c:v>9</c:v>
                </c:pt>
                <c:pt idx="20">
                  <c:v>29</c:v>
                </c:pt>
                <c:pt idx="21">
                  <c:v>176</c:v>
                </c:pt>
                <c:pt idx="22">
                  <c:v>115</c:v>
                </c:pt>
                <c:pt idx="23">
                  <c:v>27</c:v>
                </c:pt>
                <c:pt idx="24">
                  <c:v>28</c:v>
                </c:pt>
                <c:pt idx="25">
                  <c:v>29</c:v>
                </c:pt>
                <c:pt idx="26">
                  <c:v>24</c:v>
                </c:pt>
                <c:pt idx="27">
                  <c:v>34</c:v>
                </c:pt>
                <c:pt idx="28">
                  <c:v>24</c:v>
                </c:pt>
                <c:pt idx="29">
                  <c:v>24</c:v>
                </c:pt>
                <c:pt idx="30">
                  <c:v>16</c:v>
                </c:pt>
                <c:pt idx="31">
                  <c:v>13</c:v>
                </c:pt>
                <c:pt idx="32">
                  <c:v>15</c:v>
                </c:pt>
                <c:pt idx="33">
                  <c:v>7</c:v>
                </c:pt>
                <c:pt idx="34">
                  <c:v>18</c:v>
                </c:pt>
                <c:pt idx="35">
                  <c:v>20</c:v>
                </c:pt>
                <c:pt idx="36">
                  <c:v>31</c:v>
                </c:pt>
                <c:pt idx="37">
                  <c:v>17</c:v>
                </c:pt>
                <c:pt idx="38">
                  <c:v>19</c:v>
                </c:pt>
                <c:pt idx="39">
                  <c:v>29</c:v>
                </c:pt>
                <c:pt idx="40">
                  <c:v>33</c:v>
                </c:pt>
                <c:pt idx="41">
                  <c:v>23</c:v>
                </c:pt>
                <c:pt idx="42">
                  <c:v>9</c:v>
                </c:pt>
                <c:pt idx="43">
                  <c:v>7</c:v>
                </c:pt>
                <c:pt idx="44">
                  <c:v>11</c:v>
                </c:pt>
                <c:pt idx="45">
                  <c:v>23</c:v>
                </c:pt>
                <c:pt idx="46">
                  <c:v>47</c:v>
                </c:pt>
                <c:pt idx="47">
                  <c:v>53</c:v>
                </c:pt>
                <c:pt idx="48">
                  <c:v>30</c:v>
                </c:pt>
                <c:pt idx="49">
                  <c:v>49</c:v>
                </c:pt>
                <c:pt idx="50">
                  <c:v>109</c:v>
                </c:pt>
                <c:pt idx="51">
                  <c:v>111</c:v>
                </c:pt>
                <c:pt idx="52">
                  <c:v>43</c:v>
                </c:pt>
                <c:pt idx="53">
                  <c:v>21</c:v>
                </c:pt>
                <c:pt idx="54">
                  <c:v>82</c:v>
                </c:pt>
                <c:pt idx="55">
                  <c:v>316</c:v>
                </c:pt>
                <c:pt idx="56">
                  <c:v>183</c:v>
                </c:pt>
                <c:pt idx="57">
                  <c:v>30</c:v>
                </c:pt>
                <c:pt idx="58">
                  <c:v>25</c:v>
                </c:pt>
                <c:pt idx="59">
                  <c:v>26</c:v>
                </c:pt>
                <c:pt idx="60">
                  <c:v>30</c:v>
                </c:pt>
                <c:pt idx="61">
                  <c:v>14</c:v>
                </c:pt>
                <c:pt idx="62">
                  <c:v>39</c:v>
                </c:pt>
                <c:pt idx="63">
                  <c:v>27</c:v>
                </c:pt>
                <c:pt idx="64">
                  <c:v>22</c:v>
                </c:pt>
                <c:pt idx="65">
                  <c:v>44</c:v>
                </c:pt>
                <c:pt idx="66">
                  <c:v>31</c:v>
                </c:pt>
                <c:pt idx="67">
                  <c:v>21</c:v>
                </c:pt>
                <c:pt idx="68">
                  <c:v>34</c:v>
                </c:pt>
                <c:pt idx="69">
                  <c:v>36</c:v>
                </c:pt>
                <c:pt idx="70">
                  <c:v>34</c:v>
                </c:pt>
                <c:pt idx="71">
                  <c:v>20</c:v>
                </c:pt>
                <c:pt idx="72">
                  <c:v>12</c:v>
                </c:pt>
                <c:pt idx="73">
                  <c:v>18</c:v>
                </c:pt>
                <c:pt idx="74">
                  <c:v>22</c:v>
                </c:pt>
                <c:pt idx="75">
                  <c:v>15</c:v>
                </c:pt>
                <c:pt idx="76">
                  <c:v>14</c:v>
                </c:pt>
                <c:pt idx="77">
                  <c:v>16</c:v>
                </c:pt>
                <c:pt idx="78">
                  <c:v>15</c:v>
                </c:pt>
                <c:pt idx="79">
                  <c:v>33</c:v>
                </c:pt>
                <c:pt idx="80">
                  <c:v>23</c:v>
                </c:pt>
                <c:pt idx="81">
                  <c:v>20</c:v>
                </c:pt>
                <c:pt idx="82">
                  <c:v>26</c:v>
                </c:pt>
                <c:pt idx="83">
                  <c:v>16</c:v>
                </c:pt>
                <c:pt idx="84">
                  <c:v>15</c:v>
                </c:pt>
                <c:pt idx="85">
                  <c:v>19</c:v>
                </c:pt>
                <c:pt idx="86">
                  <c:v>16</c:v>
                </c:pt>
                <c:pt idx="87">
                  <c:v>20</c:v>
                </c:pt>
                <c:pt idx="88">
                  <c:v>17</c:v>
                </c:pt>
                <c:pt idx="89">
                  <c:v>34</c:v>
                </c:pt>
                <c:pt idx="90">
                  <c:v>13</c:v>
                </c:pt>
                <c:pt idx="91">
                  <c:v>11</c:v>
                </c:pt>
                <c:pt idx="92">
                  <c:v>20</c:v>
                </c:pt>
                <c:pt idx="93">
                  <c:v>15</c:v>
                </c:pt>
                <c:pt idx="94">
                  <c:v>17</c:v>
                </c:pt>
                <c:pt idx="95">
                  <c:v>17</c:v>
                </c:pt>
                <c:pt idx="96">
                  <c:v>24</c:v>
                </c:pt>
                <c:pt idx="97">
                  <c:v>9</c:v>
                </c:pt>
                <c:pt idx="98">
                  <c:v>9</c:v>
                </c:pt>
                <c:pt idx="99">
                  <c:v>7</c:v>
                </c:pt>
                <c:pt idx="100">
                  <c:v>18</c:v>
                </c:pt>
                <c:pt idx="101">
                  <c:v>17</c:v>
                </c:pt>
                <c:pt idx="102">
                  <c:v>17</c:v>
                </c:pt>
                <c:pt idx="103">
                  <c:v>20</c:v>
                </c:pt>
                <c:pt idx="104">
                  <c:v>20</c:v>
                </c:pt>
                <c:pt idx="105">
                  <c:v>14</c:v>
                </c:pt>
                <c:pt idx="106">
                  <c:v>29</c:v>
                </c:pt>
                <c:pt idx="107">
                  <c:v>26</c:v>
                </c:pt>
                <c:pt idx="108">
                  <c:v>80</c:v>
                </c:pt>
                <c:pt idx="109">
                  <c:v>37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修飾澱粉!$BU$2</c:f>
              <c:strCache>
                <c:ptCount val="1"/>
                <c:pt idx="0">
                  <c:v>香精麵包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修飾澱粉!$BQ$3:$BQ$328</c:f>
              <c:numCache>
                <c:formatCode>m/d;@</c:formatCode>
                <c:ptCount val="326"/>
                <c:pt idx="0">
                  <c:v>41404</c:v>
                </c:pt>
                <c:pt idx="1">
                  <c:v>41405</c:v>
                </c:pt>
                <c:pt idx="2">
                  <c:v>41406</c:v>
                </c:pt>
                <c:pt idx="3">
                  <c:v>41407</c:v>
                </c:pt>
                <c:pt idx="4">
                  <c:v>41408</c:v>
                </c:pt>
                <c:pt idx="5">
                  <c:v>41409</c:v>
                </c:pt>
                <c:pt idx="6">
                  <c:v>41410</c:v>
                </c:pt>
                <c:pt idx="7">
                  <c:v>41411</c:v>
                </c:pt>
                <c:pt idx="8">
                  <c:v>41412</c:v>
                </c:pt>
                <c:pt idx="9">
                  <c:v>41413</c:v>
                </c:pt>
                <c:pt idx="10">
                  <c:v>41414</c:v>
                </c:pt>
                <c:pt idx="11">
                  <c:v>41415</c:v>
                </c:pt>
                <c:pt idx="12">
                  <c:v>41416</c:v>
                </c:pt>
                <c:pt idx="13">
                  <c:v>41417</c:v>
                </c:pt>
                <c:pt idx="14">
                  <c:v>41418</c:v>
                </c:pt>
                <c:pt idx="15">
                  <c:v>41419</c:v>
                </c:pt>
                <c:pt idx="16">
                  <c:v>41420</c:v>
                </c:pt>
                <c:pt idx="17">
                  <c:v>41421</c:v>
                </c:pt>
                <c:pt idx="18">
                  <c:v>41422</c:v>
                </c:pt>
                <c:pt idx="19">
                  <c:v>41423</c:v>
                </c:pt>
                <c:pt idx="20">
                  <c:v>41424</c:v>
                </c:pt>
                <c:pt idx="21">
                  <c:v>41425</c:v>
                </c:pt>
                <c:pt idx="22">
                  <c:v>41426</c:v>
                </c:pt>
                <c:pt idx="23">
                  <c:v>41427</c:v>
                </c:pt>
                <c:pt idx="24">
                  <c:v>41428</c:v>
                </c:pt>
                <c:pt idx="25">
                  <c:v>41429</c:v>
                </c:pt>
                <c:pt idx="26">
                  <c:v>41430</c:v>
                </c:pt>
                <c:pt idx="27">
                  <c:v>41431</c:v>
                </c:pt>
                <c:pt idx="28">
                  <c:v>41432</c:v>
                </c:pt>
                <c:pt idx="29">
                  <c:v>41433</c:v>
                </c:pt>
                <c:pt idx="30">
                  <c:v>41434</c:v>
                </c:pt>
                <c:pt idx="31">
                  <c:v>41435</c:v>
                </c:pt>
                <c:pt idx="32">
                  <c:v>41436</c:v>
                </c:pt>
                <c:pt idx="33">
                  <c:v>41437</c:v>
                </c:pt>
                <c:pt idx="34">
                  <c:v>41438</c:v>
                </c:pt>
                <c:pt idx="35">
                  <c:v>41439</c:v>
                </c:pt>
                <c:pt idx="36">
                  <c:v>41440</c:v>
                </c:pt>
                <c:pt idx="37">
                  <c:v>41441</c:v>
                </c:pt>
                <c:pt idx="38">
                  <c:v>41442</c:v>
                </c:pt>
                <c:pt idx="39">
                  <c:v>41443</c:v>
                </c:pt>
                <c:pt idx="40">
                  <c:v>41444</c:v>
                </c:pt>
                <c:pt idx="41">
                  <c:v>41445</c:v>
                </c:pt>
                <c:pt idx="42">
                  <c:v>41446</c:v>
                </c:pt>
                <c:pt idx="43">
                  <c:v>41447</c:v>
                </c:pt>
                <c:pt idx="44">
                  <c:v>41448</c:v>
                </c:pt>
                <c:pt idx="45">
                  <c:v>41449</c:v>
                </c:pt>
                <c:pt idx="46">
                  <c:v>41450</c:v>
                </c:pt>
                <c:pt idx="47">
                  <c:v>41451</c:v>
                </c:pt>
                <c:pt idx="48">
                  <c:v>41452</c:v>
                </c:pt>
                <c:pt idx="49">
                  <c:v>41453</c:v>
                </c:pt>
                <c:pt idx="50">
                  <c:v>41454</c:v>
                </c:pt>
                <c:pt idx="51">
                  <c:v>41455</c:v>
                </c:pt>
                <c:pt idx="52">
                  <c:v>41456</c:v>
                </c:pt>
                <c:pt idx="53">
                  <c:v>41457</c:v>
                </c:pt>
                <c:pt idx="54">
                  <c:v>41458</c:v>
                </c:pt>
                <c:pt idx="55">
                  <c:v>41459</c:v>
                </c:pt>
                <c:pt idx="56">
                  <c:v>41460</c:v>
                </c:pt>
                <c:pt idx="57">
                  <c:v>41461</c:v>
                </c:pt>
                <c:pt idx="58">
                  <c:v>41462</c:v>
                </c:pt>
                <c:pt idx="59">
                  <c:v>41463</c:v>
                </c:pt>
                <c:pt idx="60">
                  <c:v>41464</c:v>
                </c:pt>
                <c:pt idx="61">
                  <c:v>41465</c:v>
                </c:pt>
                <c:pt idx="62">
                  <c:v>41466</c:v>
                </c:pt>
                <c:pt idx="63">
                  <c:v>41467</c:v>
                </c:pt>
                <c:pt idx="64">
                  <c:v>41468</c:v>
                </c:pt>
                <c:pt idx="65">
                  <c:v>41469</c:v>
                </c:pt>
                <c:pt idx="66">
                  <c:v>41470</c:v>
                </c:pt>
                <c:pt idx="67">
                  <c:v>41471</c:v>
                </c:pt>
                <c:pt idx="68">
                  <c:v>41472</c:v>
                </c:pt>
                <c:pt idx="69">
                  <c:v>41473</c:v>
                </c:pt>
                <c:pt idx="70">
                  <c:v>41474</c:v>
                </c:pt>
                <c:pt idx="71">
                  <c:v>41475</c:v>
                </c:pt>
                <c:pt idx="72">
                  <c:v>41476</c:v>
                </c:pt>
                <c:pt idx="73">
                  <c:v>41477</c:v>
                </c:pt>
                <c:pt idx="74">
                  <c:v>41478</c:v>
                </c:pt>
                <c:pt idx="75">
                  <c:v>41479</c:v>
                </c:pt>
                <c:pt idx="76">
                  <c:v>41480</c:v>
                </c:pt>
                <c:pt idx="77">
                  <c:v>41481</c:v>
                </c:pt>
                <c:pt idx="78">
                  <c:v>41482</c:v>
                </c:pt>
                <c:pt idx="79">
                  <c:v>41483</c:v>
                </c:pt>
                <c:pt idx="80">
                  <c:v>41484</c:v>
                </c:pt>
                <c:pt idx="81">
                  <c:v>41485</c:v>
                </c:pt>
                <c:pt idx="82">
                  <c:v>41486</c:v>
                </c:pt>
                <c:pt idx="83">
                  <c:v>41487</c:v>
                </c:pt>
                <c:pt idx="84">
                  <c:v>41488</c:v>
                </c:pt>
                <c:pt idx="85">
                  <c:v>41489</c:v>
                </c:pt>
                <c:pt idx="86">
                  <c:v>41490</c:v>
                </c:pt>
                <c:pt idx="87">
                  <c:v>41491</c:v>
                </c:pt>
                <c:pt idx="88">
                  <c:v>41492</c:v>
                </c:pt>
                <c:pt idx="89">
                  <c:v>41493</c:v>
                </c:pt>
                <c:pt idx="90">
                  <c:v>41494</c:v>
                </c:pt>
                <c:pt idx="91">
                  <c:v>41495</c:v>
                </c:pt>
                <c:pt idx="92">
                  <c:v>41496</c:v>
                </c:pt>
                <c:pt idx="93">
                  <c:v>41497</c:v>
                </c:pt>
                <c:pt idx="94">
                  <c:v>41498</c:v>
                </c:pt>
                <c:pt idx="95">
                  <c:v>41499</c:v>
                </c:pt>
                <c:pt idx="96">
                  <c:v>41500</c:v>
                </c:pt>
                <c:pt idx="97">
                  <c:v>41501</c:v>
                </c:pt>
                <c:pt idx="98">
                  <c:v>41502</c:v>
                </c:pt>
                <c:pt idx="99">
                  <c:v>41503</c:v>
                </c:pt>
                <c:pt idx="100">
                  <c:v>41504</c:v>
                </c:pt>
                <c:pt idx="101">
                  <c:v>41505</c:v>
                </c:pt>
                <c:pt idx="102">
                  <c:v>41506</c:v>
                </c:pt>
                <c:pt idx="103">
                  <c:v>41507</c:v>
                </c:pt>
                <c:pt idx="104">
                  <c:v>41508</c:v>
                </c:pt>
                <c:pt idx="105">
                  <c:v>41509</c:v>
                </c:pt>
                <c:pt idx="106">
                  <c:v>41510</c:v>
                </c:pt>
                <c:pt idx="107">
                  <c:v>41511</c:v>
                </c:pt>
                <c:pt idx="108">
                  <c:v>41512</c:v>
                </c:pt>
                <c:pt idx="109">
                  <c:v>41513</c:v>
                </c:pt>
                <c:pt idx="110">
                  <c:v>41514</c:v>
                </c:pt>
                <c:pt idx="111">
                  <c:v>41515</c:v>
                </c:pt>
                <c:pt idx="112">
                  <c:v>41516</c:v>
                </c:pt>
                <c:pt idx="113">
                  <c:v>41517</c:v>
                </c:pt>
                <c:pt idx="114">
                  <c:v>41518</c:v>
                </c:pt>
                <c:pt idx="115">
                  <c:v>41519</c:v>
                </c:pt>
                <c:pt idx="116">
                  <c:v>41520</c:v>
                </c:pt>
                <c:pt idx="117">
                  <c:v>41521</c:v>
                </c:pt>
                <c:pt idx="118">
                  <c:v>41522</c:v>
                </c:pt>
                <c:pt idx="119">
                  <c:v>41523</c:v>
                </c:pt>
                <c:pt idx="120">
                  <c:v>41524</c:v>
                </c:pt>
                <c:pt idx="121">
                  <c:v>41525</c:v>
                </c:pt>
                <c:pt idx="122">
                  <c:v>41526</c:v>
                </c:pt>
                <c:pt idx="123">
                  <c:v>41527</c:v>
                </c:pt>
                <c:pt idx="124">
                  <c:v>41528</c:v>
                </c:pt>
                <c:pt idx="125">
                  <c:v>41529</c:v>
                </c:pt>
                <c:pt idx="126">
                  <c:v>41530</c:v>
                </c:pt>
                <c:pt idx="127">
                  <c:v>41531</c:v>
                </c:pt>
                <c:pt idx="128">
                  <c:v>41532</c:v>
                </c:pt>
                <c:pt idx="129">
                  <c:v>41533</c:v>
                </c:pt>
                <c:pt idx="130">
                  <c:v>41534</c:v>
                </c:pt>
                <c:pt idx="131">
                  <c:v>41535</c:v>
                </c:pt>
                <c:pt idx="132">
                  <c:v>41536</c:v>
                </c:pt>
                <c:pt idx="133">
                  <c:v>41537</c:v>
                </c:pt>
                <c:pt idx="134">
                  <c:v>41538</c:v>
                </c:pt>
                <c:pt idx="135">
                  <c:v>41539</c:v>
                </c:pt>
                <c:pt idx="136">
                  <c:v>41540</c:v>
                </c:pt>
                <c:pt idx="137">
                  <c:v>41541</c:v>
                </c:pt>
                <c:pt idx="138">
                  <c:v>41542</c:v>
                </c:pt>
                <c:pt idx="139">
                  <c:v>41543</c:v>
                </c:pt>
                <c:pt idx="140">
                  <c:v>41544</c:v>
                </c:pt>
                <c:pt idx="141">
                  <c:v>41545</c:v>
                </c:pt>
                <c:pt idx="142">
                  <c:v>41546</c:v>
                </c:pt>
                <c:pt idx="143">
                  <c:v>41547</c:v>
                </c:pt>
                <c:pt idx="144">
                  <c:v>41548</c:v>
                </c:pt>
                <c:pt idx="145">
                  <c:v>41549</c:v>
                </c:pt>
                <c:pt idx="146">
                  <c:v>41550</c:v>
                </c:pt>
                <c:pt idx="147">
                  <c:v>41551</c:v>
                </c:pt>
                <c:pt idx="148">
                  <c:v>41552</c:v>
                </c:pt>
                <c:pt idx="149">
                  <c:v>41553</c:v>
                </c:pt>
                <c:pt idx="150">
                  <c:v>41554</c:v>
                </c:pt>
                <c:pt idx="151">
                  <c:v>41555</c:v>
                </c:pt>
                <c:pt idx="152">
                  <c:v>41556</c:v>
                </c:pt>
                <c:pt idx="153">
                  <c:v>41557</c:v>
                </c:pt>
                <c:pt idx="154">
                  <c:v>41558</c:v>
                </c:pt>
                <c:pt idx="155">
                  <c:v>41559</c:v>
                </c:pt>
                <c:pt idx="156">
                  <c:v>41560</c:v>
                </c:pt>
                <c:pt idx="157">
                  <c:v>41561</c:v>
                </c:pt>
                <c:pt idx="158">
                  <c:v>41562</c:v>
                </c:pt>
                <c:pt idx="159">
                  <c:v>41563</c:v>
                </c:pt>
                <c:pt idx="160">
                  <c:v>41564</c:v>
                </c:pt>
                <c:pt idx="161">
                  <c:v>41565</c:v>
                </c:pt>
                <c:pt idx="162">
                  <c:v>41566</c:v>
                </c:pt>
                <c:pt idx="163">
                  <c:v>41567</c:v>
                </c:pt>
                <c:pt idx="164">
                  <c:v>41568</c:v>
                </c:pt>
                <c:pt idx="165">
                  <c:v>41569</c:v>
                </c:pt>
                <c:pt idx="166">
                  <c:v>41570</c:v>
                </c:pt>
                <c:pt idx="167">
                  <c:v>41571</c:v>
                </c:pt>
                <c:pt idx="168">
                  <c:v>41572</c:v>
                </c:pt>
                <c:pt idx="169">
                  <c:v>41573</c:v>
                </c:pt>
                <c:pt idx="170">
                  <c:v>41574</c:v>
                </c:pt>
                <c:pt idx="171">
                  <c:v>41575</c:v>
                </c:pt>
                <c:pt idx="172">
                  <c:v>41576</c:v>
                </c:pt>
                <c:pt idx="173">
                  <c:v>41577</c:v>
                </c:pt>
                <c:pt idx="174">
                  <c:v>41578</c:v>
                </c:pt>
                <c:pt idx="175">
                  <c:v>41579</c:v>
                </c:pt>
                <c:pt idx="176">
                  <c:v>41580</c:v>
                </c:pt>
                <c:pt idx="177">
                  <c:v>41581</c:v>
                </c:pt>
                <c:pt idx="178">
                  <c:v>41582</c:v>
                </c:pt>
                <c:pt idx="179">
                  <c:v>41583</c:v>
                </c:pt>
                <c:pt idx="180">
                  <c:v>41584</c:v>
                </c:pt>
                <c:pt idx="181">
                  <c:v>41585</c:v>
                </c:pt>
                <c:pt idx="182">
                  <c:v>41586</c:v>
                </c:pt>
                <c:pt idx="183">
                  <c:v>41587</c:v>
                </c:pt>
                <c:pt idx="184">
                  <c:v>41588</c:v>
                </c:pt>
                <c:pt idx="185">
                  <c:v>41589</c:v>
                </c:pt>
                <c:pt idx="186">
                  <c:v>41590</c:v>
                </c:pt>
                <c:pt idx="187">
                  <c:v>41591</c:v>
                </c:pt>
                <c:pt idx="188">
                  <c:v>41592</c:v>
                </c:pt>
                <c:pt idx="189">
                  <c:v>41593</c:v>
                </c:pt>
                <c:pt idx="190">
                  <c:v>41594</c:v>
                </c:pt>
                <c:pt idx="191">
                  <c:v>41595</c:v>
                </c:pt>
                <c:pt idx="192">
                  <c:v>41596</c:v>
                </c:pt>
                <c:pt idx="193">
                  <c:v>41597</c:v>
                </c:pt>
                <c:pt idx="194">
                  <c:v>41598</c:v>
                </c:pt>
                <c:pt idx="195">
                  <c:v>41599</c:v>
                </c:pt>
                <c:pt idx="196">
                  <c:v>41600</c:v>
                </c:pt>
                <c:pt idx="197">
                  <c:v>41601</c:v>
                </c:pt>
                <c:pt idx="198">
                  <c:v>41602</c:v>
                </c:pt>
                <c:pt idx="199">
                  <c:v>41603</c:v>
                </c:pt>
                <c:pt idx="200">
                  <c:v>41604</c:v>
                </c:pt>
                <c:pt idx="201">
                  <c:v>41605</c:v>
                </c:pt>
                <c:pt idx="202">
                  <c:v>41606</c:v>
                </c:pt>
                <c:pt idx="203">
                  <c:v>41607</c:v>
                </c:pt>
                <c:pt idx="204">
                  <c:v>41608</c:v>
                </c:pt>
                <c:pt idx="205">
                  <c:v>41609</c:v>
                </c:pt>
                <c:pt idx="206">
                  <c:v>41610</c:v>
                </c:pt>
                <c:pt idx="207">
                  <c:v>41611</c:v>
                </c:pt>
                <c:pt idx="208">
                  <c:v>41612</c:v>
                </c:pt>
                <c:pt idx="209">
                  <c:v>41613</c:v>
                </c:pt>
                <c:pt idx="210">
                  <c:v>41614</c:v>
                </c:pt>
                <c:pt idx="211">
                  <c:v>41615</c:v>
                </c:pt>
                <c:pt idx="212">
                  <c:v>41616</c:v>
                </c:pt>
                <c:pt idx="213">
                  <c:v>41617</c:v>
                </c:pt>
                <c:pt idx="214">
                  <c:v>41618</c:v>
                </c:pt>
                <c:pt idx="215">
                  <c:v>41619</c:v>
                </c:pt>
                <c:pt idx="216">
                  <c:v>41620</c:v>
                </c:pt>
                <c:pt idx="217">
                  <c:v>41621</c:v>
                </c:pt>
                <c:pt idx="218">
                  <c:v>41622</c:v>
                </c:pt>
                <c:pt idx="219">
                  <c:v>41623</c:v>
                </c:pt>
                <c:pt idx="220">
                  <c:v>41624</c:v>
                </c:pt>
                <c:pt idx="221">
                  <c:v>41625</c:v>
                </c:pt>
                <c:pt idx="222">
                  <c:v>41626</c:v>
                </c:pt>
                <c:pt idx="223">
                  <c:v>41627</c:v>
                </c:pt>
                <c:pt idx="224">
                  <c:v>41628</c:v>
                </c:pt>
                <c:pt idx="225">
                  <c:v>41629</c:v>
                </c:pt>
                <c:pt idx="226">
                  <c:v>41630</c:v>
                </c:pt>
                <c:pt idx="227">
                  <c:v>41631</c:v>
                </c:pt>
                <c:pt idx="228">
                  <c:v>41632</c:v>
                </c:pt>
                <c:pt idx="229">
                  <c:v>41633</c:v>
                </c:pt>
                <c:pt idx="230">
                  <c:v>41634</c:v>
                </c:pt>
                <c:pt idx="231">
                  <c:v>41635</c:v>
                </c:pt>
                <c:pt idx="232">
                  <c:v>41636</c:v>
                </c:pt>
                <c:pt idx="233">
                  <c:v>41637</c:v>
                </c:pt>
                <c:pt idx="234">
                  <c:v>41638</c:v>
                </c:pt>
                <c:pt idx="235">
                  <c:v>41639</c:v>
                </c:pt>
                <c:pt idx="236">
                  <c:v>41640</c:v>
                </c:pt>
                <c:pt idx="237">
                  <c:v>41641</c:v>
                </c:pt>
                <c:pt idx="238">
                  <c:v>41642</c:v>
                </c:pt>
                <c:pt idx="239">
                  <c:v>41643</c:v>
                </c:pt>
                <c:pt idx="240">
                  <c:v>41644</c:v>
                </c:pt>
                <c:pt idx="241">
                  <c:v>41645</c:v>
                </c:pt>
                <c:pt idx="242">
                  <c:v>41646</c:v>
                </c:pt>
                <c:pt idx="243">
                  <c:v>41647</c:v>
                </c:pt>
                <c:pt idx="244">
                  <c:v>41648</c:v>
                </c:pt>
                <c:pt idx="245">
                  <c:v>41649</c:v>
                </c:pt>
                <c:pt idx="246">
                  <c:v>41650</c:v>
                </c:pt>
                <c:pt idx="247">
                  <c:v>41651</c:v>
                </c:pt>
                <c:pt idx="248">
                  <c:v>41652</c:v>
                </c:pt>
                <c:pt idx="249">
                  <c:v>41653</c:v>
                </c:pt>
                <c:pt idx="250">
                  <c:v>41654</c:v>
                </c:pt>
                <c:pt idx="251">
                  <c:v>41655</c:v>
                </c:pt>
                <c:pt idx="252">
                  <c:v>41656</c:v>
                </c:pt>
                <c:pt idx="253">
                  <c:v>41657</c:v>
                </c:pt>
                <c:pt idx="254">
                  <c:v>41658</c:v>
                </c:pt>
                <c:pt idx="255">
                  <c:v>41659</c:v>
                </c:pt>
                <c:pt idx="256">
                  <c:v>41660</c:v>
                </c:pt>
                <c:pt idx="257">
                  <c:v>41661</c:v>
                </c:pt>
                <c:pt idx="258">
                  <c:v>41662</c:v>
                </c:pt>
                <c:pt idx="259">
                  <c:v>41663</c:v>
                </c:pt>
                <c:pt idx="260">
                  <c:v>41664</c:v>
                </c:pt>
                <c:pt idx="261">
                  <c:v>41665</c:v>
                </c:pt>
                <c:pt idx="262">
                  <c:v>41666</c:v>
                </c:pt>
                <c:pt idx="263">
                  <c:v>41667</c:v>
                </c:pt>
                <c:pt idx="264">
                  <c:v>41668</c:v>
                </c:pt>
                <c:pt idx="265">
                  <c:v>41669</c:v>
                </c:pt>
                <c:pt idx="266">
                  <c:v>41670</c:v>
                </c:pt>
                <c:pt idx="267">
                  <c:v>41671</c:v>
                </c:pt>
                <c:pt idx="268">
                  <c:v>41672</c:v>
                </c:pt>
                <c:pt idx="269">
                  <c:v>41673</c:v>
                </c:pt>
                <c:pt idx="270">
                  <c:v>41674</c:v>
                </c:pt>
                <c:pt idx="271">
                  <c:v>41675</c:v>
                </c:pt>
                <c:pt idx="272">
                  <c:v>41676</c:v>
                </c:pt>
                <c:pt idx="273">
                  <c:v>41677</c:v>
                </c:pt>
                <c:pt idx="274">
                  <c:v>41678</c:v>
                </c:pt>
                <c:pt idx="275">
                  <c:v>41679</c:v>
                </c:pt>
                <c:pt idx="276">
                  <c:v>41680</c:v>
                </c:pt>
                <c:pt idx="277">
                  <c:v>41681</c:v>
                </c:pt>
                <c:pt idx="278">
                  <c:v>41682</c:v>
                </c:pt>
                <c:pt idx="279">
                  <c:v>41683</c:v>
                </c:pt>
                <c:pt idx="280">
                  <c:v>41684</c:v>
                </c:pt>
                <c:pt idx="281">
                  <c:v>41685</c:v>
                </c:pt>
                <c:pt idx="282">
                  <c:v>41686</c:v>
                </c:pt>
                <c:pt idx="283">
                  <c:v>41687</c:v>
                </c:pt>
                <c:pt idx="284">
                  <c:v>41688</c:v>
                </c:pt>
                <c:pt idx="285">
                  <c:v>41689</c:v>
                </c:pt>
                <c:pt idx="286">
                  <c:v>41690</c:v>
                </c:pt>
                <c:pt idx="287">
                  <c:v>41691</c:v>
                </c:pt>
                <c:pt idx="288">
                  <c:v>41692</c:v>
                </c:pt>
                <c:pt idx="289">
                  <c:v>41693</c:v>
                </c:pt>
                <c:pt idx="290">
                  <c:v>41694</c:v>
                </c:pt>
                <c:pt idx="291">
                  <c:v>41695</c:v>
                </c:pt>
                <c:pt idx="292">
                  <c:v>41696</c:v>
                </c:pt>
                <c:pt idx="293">
                  <c:v>41697</c:v>
                </c:pt>
                <c:pt idx="294">
                  <c:v>41698</c:v>
                </c:pt>
                <c:pt idx="295">
                  <c:v>41699</c:v>
                </c:pt>
                <c:pt idx="296">
                  <c:v>41700</c:v>
                </c:pt>
                <c:pt idx="297">
                  <c:v>41701</c:v>
                </c:pt>
                <c:pt idx="298">
                  <c:v>41702</c:v>
                </c:pt>
                <c:pt idx="299">
                  <c:v>41703</c:v>
                </c:pt>
                <c:pt idx="300">
                  <c:v>41704</c:v>
                </c:pt>
                <c:pt idx="301">
                  <c:v>41705</c:v>
                </c:pt>
                <c:pt idx="302">
                  <c:v>41706</c:v>
                </c:pt>
                <c:pt idx="303">
                  <c:v>41707</c:v>
                </c:pt>
                <c:pt idx="304">
                  <c:v>41708</c:v>
                </c:pt>
                <c:pt idx="305">
                  <c:v>41709</c:v>
                </c:pt>
                <c:pt idx="306">
                  <c:v>41710</c:v>
                </c:pt>
                <c:pt idx="307">
                  <c:v>41711</c:v>
                </c:pt>
                <c:pt idx="308">
                  <c:v>41712</c:v>
                </c:pt>
                <c:pt idx="309">
                  <c:v>41713</c:v>
                </c:pt>
                <c:pt idx="310">
                  <c:v>41714</c:v>
                </c:pt>
                <c:pt idx="311">
                  <c:v>41715</c:v>
                </c:pt>
                <c:pt idx="312">
                  <c:v>41716</c:v>
                </c:pt>
                <c:pt idx="313">
                  <c:v>41717</c:v>
                </c:pt>
                <c:pt idx="314">
                  <c:v>41718</c:v>
                </c:pt>
                <c:pt idx="315">
                  <c:v>41719</c:v>
                </c:pt>
                <c:pt idx="316">
                  <c:v>41720</c:v>
                </c:pt>
                <c:pt idx="317">
                  <c:v>41721</c:v>
                </c:pt>
                <c:pt idx="318">
                  <c:v>41722</c:v>
                </c:pt>
                <c:pt idx="319">
                  <c:v>41723</c:v>
                </c:pt>
                <c:pt idx="320">
                  <c:v>41724</c:v>
                </c:pt>
                <c:pt idx="321">
                  <c:v>41725</c:v>
                </c:pt>
                <c:pt idx="322">
                  <c:v>41726</c:v>
                </c:pt>
                <c:pt idx="323">
                  <c:v>41727</c:v>
                </c:pt>
                <c:pt idx="324">
                  <c:v>41728</c:v>
                </c:pt>
                <c:pt idx="325">
                  <c:v>41729</c:v>
                </c:pt>
              </c:numCache>
            </c:numRef>
          </c:cat>
          <c:val>
            <c:numRef>
              <c:f>修飾澱粉!$BU$3:$BU$328</c:f>
              <c:numCache>
                <c:formatCode>General</c:formatCode>
                <c:ptCount val="326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3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3</c:v>
                </c:pt>
                <c:pt idx="8">
                  <c:v>0</c:v>
                </c:pt>
                <c:pt idx="9">
                  <c:v>6</c:v>
                </c:pt>
                <c:pt idx="10">
                  <c:v>0</c:v>
                </c:pt>
                <c:pt idx="11">
                  <c:v>3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</c:v>
                </c:pt>
                <c:pt idx="16">
                  <c:v>0</c:v>
                </c:pt>
                <c:pt idx="17">
                  <c:v>1</c:v>
                </c:pt>
                <c:pt idx="18">
                  <c:v>1</c:v>
                </c:pt>
                <c:pt idx="19">
                  <c:v>0</c:v>
                </c:pt>
                <c:pt idx="20">
                  <c:v>1</c:v>
                </c:pt>
                <c:pt idx="21">
                  <c:v>3</c:v>
                </c:pt>
                <c:pt idx="22">
                  <c:v>0</c:v>
                </c:pt>
                <c:pt idx="23">
                  <c:v>2</c:v>
                </c:pt>
                <c:pt idx="24">
                  <c:v>4</c:v>
                </c:pt>
                <c:pt idx="25">
                  <c:v>2</c:v>
                </c:pt>
                <c:pt idx="26">
                  <c:v>0</c:v>
                </c:pt>
                <c:pt idx="27">
                  <c:v>1</c:v>
                </c:pt>
                <c:pt idx="28">
                  <c:v>8</c:v>
                </c:pt>
                <c:pt idx="29">
                  <c:v>2</c:v>
                </c:pt>
                <c:pt idx="30">
                  <c:v>1</c:v>
                </c:pt>
                <c:pt idx="31">
                  <c:v>2</c:v>
                </c:pt>
                <c:pt idx="32">
                  <c:v>1</c:v>
                </c:pt>
                <c:pt idx="33">
                  <c:v>2</c:v>
                </c:pt>
                <c:pt idx="34">
                  <c:v>15</c:v>
                </c:pt>
                <c:pt idx="35">
                  <c:v>6</c:v>
                </c:pt>
                <c:pt idx="36">
                  <c:v>0</c:v>
                </c:pt>
                <c:pt idx="37">
                  <c:v>2</c:v>
                </c:pt>
                <c:pt idx="38">
                  <c:v>5</c:v>
                </c:pt>
                <c:pt idx="39">
                  <c:v>1</c:v>
                </c:pt>
                <c:pt idx="40">
                  <c:v>10</c:v>
                </c:pt>
                <c:pt idx="41">
                  <c:v>2</c:v>
                </c:pt>
                <c:pt idx="42">
                  <c:v>2</c:v>
                </c:pt>
                <c:pt idx="43">
                  <c:v>0</c:v>
                </c:pt>
                <c:pt idx="44">
                  <c:v>0</c:v>
                </c:pt>
                <c:pt idx="45">
                  <c:v>4</c:v>
                </c:pt>
                <c:pt idx="46">
                  <c:v>3</c:v>
                </c:pt>
                <c:pt idx="47">
                  <c:v>2</c:v>
                </c:pt>
                <c:pt idx="48">
                  <c:v>2</c:v>
                </c:pt>
                <c:pt idx="49">
                  <c:v>0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0</c:v>
                </c:pt>
                <c:pt idx="56">
                  <c:v>0</c:v>
                </c:pt>
                <c:pt idx="57">
                  <c:v>1</c:v>
                </c:pt>
                <c:pt idx="58">
                  <c:v>1</c:v>
                </c:pt>
                <c:pt idx="59">
                  <c:v>3</c:v>
                </c:pt>
                <c:pt idx="60">
                  <c:v>7</c:v>
                </c:pt>
                <c:pt idx="61">
                  <c:v>4</c:v>
                </c:pt>
                <c:pt idx="62">
                  <c:v>0</c:v>
                </c:pt>
                <c:pt idx="63">
                  <c:v>0</c:v>
                </c:pt>
                <c:pt idx="64">
                  <c:v>1</c:v>
                </c:pt>
                <c:pt idx="65">
                  <c:v>4</c:v>
                </c:pt>
                <c:pt idx="66">
                  <c:v>2</c:v>
                </c:pt>
                <c:pt idx="67">
                  <c:v>3</c:v>
                </c:pt>
                <c:pt idx="68">
                  <c:v>6</c:v>
                </c:pt>
                <c:pt idx="69">
                  <c:v>0</c:v>
                </c:pt>
                <c:pt idx="70">
                  <c:v>3</c:v>
                </c:pt>
                <c:pt idx="71">
                  <c:v>2</c:v>
                </c:pt>
                <c:pt idx="72">
                  <c:v>0</c:v>
                </c:pt>
                <c:pt idx="73">
                  <c:v>0</c:v>
                </c:pt>
                <c:pt idx="74">
                  <c:v>1</c:v>
                </c:pt>
                <c:pt idx="75">
                  <c:v>3</c:v>
                </c:pt>
                <c:pt idx="76">
                  <c:v>2</c:v>
                </c:pt>
                <c:pt idx="77">
                  <c:v>2</c:v>
                </c:pt>
                <c:pt idx="78">
                  <c:v>1</c:v>
                </c:pt>
                <c:pt idx="79">
                  <c:v>0</c:v>
                </c:pt>
                <c:pt idx="80">
                  <c:v>1</c:v>
                </c:pt>
                <c:pt idx="81">
                  <c:v>2</c:v>
                </c:pt>
                <c:pt idx="82">
                  <c:v>2</c:v>
                </c:pt>
                <c:pt idx="83">
                  <c:v>4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7</c:v>
                </c:pt>
                <c:pt idx="88">
                  <c:v>4</c:v>
                </c:pt>
                <c:pt idx="89">
                  <c:v>2</c:v>
                </c:pt>
                <c:pt idx="90">
                  <c:v>0</c:v>
                </c:pt>
                <c:pt idx="91">
                  <c:v>1</c:v>
                </c:pt>
                <c:pt idx="92">
                  <c:v>0</c:v>
                </c:pt>
                <c:pt idx="93">
                  <c:v>2</c:v>
                </c:pt>
                <c:pt idx="94">
                  <c:v>3</c:v>
                </c:pt>
                <c:pt idx="95">
                  <c:v>4</c:v>
                </c:pt>
                <c:pt idx="96">
                  <c:v>5</c:v>
                </c:pt>
                <c:pt idx="97">
                  <c:v>2</c:v>
                </c:pt>
                <c:pt idx="98">
                  <c:v>1</c:v>
                </c:pt>
                <c:pt idx="99">
                  <c:v>3</c:v>
                </c:pt>
                <c:pt idx="100">
                  <c:v>1</c:v>
                </c:pt>
                <c:pt idx="101">
                  <c:v>0</c:v>
                </c:pt>
                <c:pt idx="102">
                  <c:v>40</c:v>
                </c:pt>
                <c:pt idx="103">
                  <c:v>87</c:v>
                </c:pt>
                <c:pt idx="104">
                  <c:v>710</c:v>
                </c:pt>
                <c:pt idx="105">
                  <c:v>1388</c:v>
                </c:pt>
                <c:pt idx="106">
                  <c:v>1126</c:v>
                </c:pt>
                <c:pt idx="107">
                  <c:v>962</c:v>
                </c:pt>
                <c:pt idx="108">
                  <c:v>1778</c:v>
                </c:pt>
                <c:pt idx="109">
                  <c:v>2125</c:v>
                </c:pt>
                <c:pt idx="110">
                  <c:v>1488</c:v>
                </c:pt>
                <c:pt idx="111">
                  <c:v>988</c:v>
                </c:pt>
                <c:pt idx="112">
                  <c:v>828</c:v>
                </c:pt>
                <c:pt idx="113">
                  <c:v>578</c:v>
                </c:pt>
                <c:pt idx="114">
                  <c:v>496</c:v>
                </c:pt>
                <c:pt idx="115">
                  <c:v>722</c:v>
                </c:pt>
                <c:pt idx="116">
                  <c:v>379</c:v>
                </c:pt>
                <c:pt idx="117">
                  <c:v>196</c:v>
                </c:pt>
                <c:pt idx="118">
                  <c:v>162</c:v>
                </c:pt>
                <c:pt idx="119">
                  <c:v>255</c:v>
                </c:pt>
                <c:pt idx="120">
                  <c:v>100</c:v>
                </c:pt>
                <c:pt idx="121">
                  <c:v>66</c:v>
                </c:pt>
                <c:pt idx="122">
                  <c:v>56</c:v>
                </c:pt>
                <c:pt idx="123">
                  <c:v>45</c:v>
                </c:pt>
                <c:pt idx="124">
                  <c:v>25</c:v>
                </c:pt>
                <c:pt idx="125">
                  <c:v>41</c:v>
                </c:pt>
                <c:pt idx="126">
                  <c:v>32</c:v>
                </c:pt>
                <c:pt idx="127">
                  <c:v>40</c:v>
                </c:pt>
                <c:pt idx="128">
                  <c:v>43</c:v>
                </c:pt>
                <c:pt idx="129">
                  <c:v>55</c:v>
                </c:pt>
                <c:pt idx="130">
                  <c:v>40</c:v>
                </c:pt>
                <c:pt idx="131">
                  <c:v>57</c:v>
                </c:pt>
                <c:pt idx="132">
                  <c:v>27</c:v>
                </c:pt>
                <c:pt idx="133">
                  <c:v>19</c:v>
                </c:pt>
                <c:pt idx="134">
                  <c:v>20</c:v>
                </c:pt>
                <c:pt idx="135">
                  <c:v>9</c:v>
                </c:pt>
                <c:pt idx="136">
                  <c:v>31</c:v>
                </c:pt>
                <c:pt idx="137">
                  <c:v>28</c:v>
                </c:pt>
                <c:pt idx="138">
                  <c:v>29</c:v>
                </c:pt>
                <c:pt idx="139">
                  <c:v>32</c:v>
                </c:pt>
                <c:pt idx="140">
                  <c:v>17</c:v>
                </c:pt>
                <c:pt idx="141">
                  <c:v>16</c:v>
                </c:pt>
                <c:pt idx="142">
                  <c:v>20</c:v>
                </c:pt>
                <c:pt idx="143">
                  <c:v>19</c:v>
                </c:pt>
                <c:pt idx="144">
                  <c:v>90</c:v>
                </c:pt>
                <c:pt idx="145">
                  <c:v>438</c:v>
                </c:pt>
                <c:pt idx="146">
                  <c:v>724</c:v>
                </c:pt>
                <c:pt idx="147">
                  <c:v>605</c:v>
                </c:pt>
                <c:pt idx="148">
                  <c:v>174</c:v>
                </c:pt>
                <c:pt idx="149">
                  <c:v>94</c:v>
                </c:pt>
                <c:pt idx="150">
                  <c:v>119</c:v>
                </c:pt>
                <c:pt idx="151">
                  <c:v>82</c:v>
                </c:pt>
                <c:pt idx="152">
                  <c:v>175</c:v>
                </c:pt>
                <c:pt idx="153">
                  <c:v>111</c:v>
                </c:pt>
                <c:pt idx="154">
                  <c:v>416</c:v>
                </c:pt>
                <c:pt idx="155">
                  <c:v>216</c:v>
                </c:pt>
                <c:pt idx="156">
                  <c:v>178</c:v>
                </c:pt>
                <c:pt idx="157">
                  <c:v>140</c:v>
                </c:pt>
                <c:pt idx="158">
                  <c:v>153</c:v>
                </c:pt>
                <c:pt idx="159">
                  <c:v>141</c:v>
                </c:pt>
                <c:pt idx="160">
                  <c:v>144</c:v>
                </c:pt>
                <c:pt idx="161">
                  <c:v>298</c:v>
                </c:pt>
                <c:pt idx="162">
                  <c:v>186</c:v>
                </c:pt>
                <c:pt idx="163">
                  <c:v>116</c:v>
                </c:pt>
                <c:pt idx="164">
                  <c:v>138</c:v>
                </c:pt>
                <c:pt idx="165">
                  <c:v>159</c:v>
                </c:pt>
                <c:pt idx="166">
                  <c:v>166</c:v>
                </c:pt>
                <c:pt idx="167">
                  <c:v>150</c:v>
                </c:pt>
                <c:pt idx="168">
                  <c:v>157</c:v>
                </c:pt>
                <c:pt idx="169">
                  <c:v>149</c:v>
                </c:pt>
                <c:pt idx="170">
                  <c:v>59</c:v>
                </c:pt>
                <c:pt idx="171">
                  <c:v>107</c:v>
                </c:pt>
                <c:pt idx="172">
                  <c:v>57</c:v>
                </c:pt>
                <c:pt idx="173">
                  <c:v>56</c:v>
                </c:pt>
                <c:pt idx="174">
                  <c:v>49</c:v>
                </c:pt>
                <c:pt idx="175">
                  <c:v>28</c:v>
                </c:pt>
                <c:pt idx="176">
                  <c:v>20</c:v>
                </c:pt>
                <c:pt idx="177">
                  <c:v>23</c:v>
                </c:pt>
                <c:pt idx="178">
                  <c:v>56</c:v>
                </c:pt>
                <c:pt idx="179">
                  <c:v>68</c:v>
                </c:pt>
                <c:pt idx="180">
                  <c:v>54</c:v>
                </c:pt>
                <c:pt idx="181">
                  <c:v>109</c:v>
                </c:pt>
                <c:pt idx="182">
                  <c:v>70</c:v>
                </c:pt>
                <c:pt idx="183">
                  <c:v>24</c:v>
                </c:pt>
                <c:pt idx="184">
                  <c:v>12</c:v>
                </c:pt>
                <c:pt idx="185">
                  <c:v>40</c:v>
                </c:pt>
                <c:pt idx="186">
                  <c:v>17</c:v>
                </c:pt>
                <c:pt idx="187">
                  <c:v>21</c:v>
                </c:pt>
                <c:pt idx="188">
                  <c:v>23</c:v>
                </c:pt>
                <c:pt idx="189">
                  <c:v>41</c:v>
                </c:pt>
                <c:pt idx="190">
                  <c:v>27</c:v>
                </c:pt>
                <c:pt idx="191">
                  <c:v>32</c:v>
                </c:pt>
                <c:pt idx="192">
                  <c:v>44</c:v>
                </c:pt>
                <c:pt idx="193">
                  <c:v>20</c:v>
                </c:pt>
                <c:pt idx="194">
                  <c:v>72</c:v>
                </c:pt>
                <c:pt idx="195">
                  <c:v>22</c:v>
                </c:pt>
                <c:pt idx="196">
                  <c:v>63</c:v>
                </c:pt>
                <c:pt idx="197">
                  <c:v>33</c:v>
                </c:pt>
                <c:pt idx="198">
                  <c:v>14</c:v>
                </c:pt>
                <c:pt idx="199">
                  <c:v>20</c:v>
                </c:pt>
                <c:pt idx="200">
                  <c:v>25</c:v>
                </c:pt>
                <c:pt idx="201">
                  <c:v>12</c:v>
                </c:pt>
                <c:pt idx="202">
                  <c:v>16</c:v>
                </c:pt>
                <c:pt idx="203">
                  <c:v>25</c:v>
                </c:pt>
                <c:pt idx="204">
                  <c:v>17</c:v>
                </c:pt>
                <c:pt idx="205">
                  <c:v>11</c:v>
                </c:pt>
                <c:pt idx="206">
                  <c:v>48</c:v>
                </c:pt>
                <c:pt idx="207">
                  <c:v>73</c:v>
                </c:pt>
                <c:pt idx="208">
                  <c:v>42</c:v>
                </c:pt>
                <c:pt idx="209">
                  <c:v>28</c:v>
                </c:pt>
                <c:pt idx="210">
                  <c:v>20</c:v>
                </c:pt>
                <c:pt idx="211">
                  <c:v>5</c:v>
                </c:pt>
                <c:pt idx="212">
                  <c:v>19</c:v>
                </c:pt>
                <c:pt idx="213">
                  <c:v>31</c:v>
                </c:pt>
                <c:pt idx="214">
                  <c:v>38</c:v>
                </c:pt>
                <c:pt idx="215">
                  <c:v>29</c:v>
                </c:pt>
                <c:pt idx="216">
                  <c:v>28</c:v>
                </c:pt>
                <c:pt idx="217">
                  <c:v>9</c:v>
                </c:pt>
                <c:pt idx="218">
                  <c:v>16</c:v>
                </c:pt>
                <c:pt idx="219">
                  <c:v>42</c:v>
                </c:pt>
                <c:pt idx="220">
                  <c:v>89</c:v>
                </c:pt>
                <c:pt idx="221">
                  <c:v>69</c:v>
                </c:pt>
                <c:pt idx="222">
                  <c:v>50</c:v>
                </c:pt>
                <c:pt idx="223">
                  <c:v>38</c:v>
                </c:pt>
                <c:pt idx="224">
                  <c:v>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修飾澱粉!$BV$2</c:f>
              <c:strCache>
                <c:ptCount val="1"/>
                <c:pt idx="0">
                  <c:v>油品事件</c:v>
                </c:pt>
              </c:strCache>
            </c:strRef>
          </c:tx>
          <c:spPr>
            <a:ln w="28575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修飾澱粉!$BQ$3:$BQ$328</c:f>
              <c:numCache>
                <c:formatCode>m/d;@</c:formatCode>
                <c:ptCount val="326"/>
                <c:pt idx="0">
                  <c:v>41404</c:v>
                </c:pt>
                <c:pt idx="1">
                  <c:v>41405</c:v>
                </c:pt>
                <c:pt idx="2">
                  <c:v>41406</c:v>
                </c:pt>
                <c:pt idx="3">
                  <c:v>41407</c:v>
                </c:pt>
                <c:pt idx="4">
                  <c:v>41408</c:v>
                </c:pt>
                <c:pt idx="5">
                  <c:v>41409</c:v>
                </c:pt>
                <c:pt idx="6">
                  <c:v>41410</c:v>
                </c:pt>
                <c:pt idx="7">
                  <c:v>41411</c:v>
                </c:pt>
                <c:pt idx="8">
                  <c:v>41412</c:v>
                </c:pt>
                <c:pt idx="9">
                  <c:v>41413</c:v>
                </c:pt>
                <c:pt idx="10">
                  <c:v>41414</c:v>
                </c:pt>
                <c:pt idx="11">
                  <c:v>41415</c:v>
                </c:pt>
                <c:pt idx="12">
                  <c:v>41416</c:v>
                </c:pt>
                <c:pt idx="13">
                  <c:v>41417</c:v>
                </c:pt>
                <c:pt idx="14">
                  <c:v>41418</c:v>
                </c:pt>
                <c:pt idx="15">
                  <c:v>41419</c:v>
                </c:pt>
                <c:pt idx="16">
                  <c:v>41420</c:v>
                </c:pt>
                <c:pt idx="17">
                  <c:v>41421</c:v>
                </c:pt>
                <c:pt idx="18">
                  <c:v>41422</c:v>
                </c:pt>
                <c:pt idx="19">
                  <c:v>41423</c:v>
                </c:pt>
                <c:pt idx="20">
                  <c:v>41424</c:v>
                </c:pt>
                <c:pt idx="21">
                  <c:v>41425</c:v>
                </c:pt>
                <c:pt idx="22">
                  <c:v>41426</c:v>
                </c:pt>
                <c:pt idx="23">
                  <c:v>41427</c:v>
                </c:pt>
                <c:pt idx="24">
                  <c:v>41428</c:v>
                </c:pt>
                <c:pt idx="25">
                  <c:v>41429</c:v>
                </c:pt>
                <c:pt idx="26">
                  <c:v>41430</c:v>
                </c:pt>
                <c:pt idx="27">
                  <c:v>41431</c:v>
                </c:pt>
                <c:pt idx="28">
                  <c:v>41432</c:v>
                </c:pt>
                <c:pt idx="29">
                  <c:v>41433</c:v>
                </c:pt>
                <c:pt idx="30">
                  <c:v>41434</c:v>
                </c:pt>
                <c:pt idx="31">
                  <c:v>41435</c:v>
                </c:pt>
                <c:pt idx="32">
                  <c:v>41436</c:v>
                </c:pt>
                <c:pt idx="33">
                  <c:v>41437</c:v>
                </c:pt>
                <c:pt idx="34">
                  <c:v>41438</c:v>
                </c:pt>
                <c:pt idx="35">
                  <c:v>41439</c:v>
                </c:pt>
                <c:pt idx="36">
                  <c:v>41440</c:v>
                </c:pt>
                <c:pt idx="37">
                  <c:v>41441</c:v>
                </c:pt>
                <c:pt idx="38">
                  <c:v>41442</c:v>
                </c:pt>
                <c:pt idx="39">
                  <c:v>41443</c:v>
                </c:pt>
                <c:pt idx="40">
                  <c:v>41444</c:v>
                </c:pt>
                <c:pt idx="41">
                  <c:v>41445</c:v>
                </c:pt>
                <c:pt idx="42">
                  <c:v>41446</c:v>
                </c:pt>
                <c:pt idx="43">
                  <c:v>41447</c:v>
                </c:pt>
                <c:pt idx="44">
                  <c:v>41448</c:v>
                </c:pt>
                <c:pt idx="45">
                  <c:v>41449</c:v>
                </c:pt>
                <c:pt idx="46">
                  <c:v>41450</c:v>
                </c:pt>
                <c:pt idx="47">
                  <c:v>41451</c:v>
                </c:pt>
                <c:pt idx="48">
                  <c:v>41452</c:v>
                </c:pt>
                <c:pt idx="49">
                  <c:v>41453</c:v>
                </c:pt>
                <c:pt idx="50">
                  <c:v>41454</c:v>
                </c:pt>
                <c:pt idx="51">
                  <c:v>41455</c:v>
                </c:pt>
                <c:pt idx="52">
                  <c:v>41456</c:v>
                </c:pt>
                <c:pt idx="53">
                  <c:v>41457</c:v>
                </c:pt>
                <c:pt idx="54">
                  <c:v>41458</c:v>
                </c:pt>
                <c:pt idx="55">
                  <c:v>41459</c:v>
                </c:pt>
                <c:pt idx="56">
                  <c:v>41460</c:v>
                </c:pt>
                <c:pt idx="57">
                  <c:v>41461</c:v>
                </c:pt>
                <c:pt idx="58">
                  <c:v>41462</c:v>
                </c:pt>
                <c:pt idx="59">
                  <c:v>41463</c:v>
                </c:pt>
                <c:pt idx="60">
                  <c:v>41464</c:v>
                </c:pt>
                <c:pt idx="61">
                  <c:v>41465</c:v>
                </c:pt>
                <c:pt idx="62">
                  <c:v>41466</c:v>
                </c:pt>
                <c:pt idx="63">
                  <c:v>41467</c:v>
                </c:pt>
                <c:pt idx="64">
                  <c:v>41468</c:v>
                </c:pt>
                <c:pt idx="65">
                  <c:v>41469</c:v>
                </c:pt>
                <c:pt idx="66">
                  <c:v>41470</c:v>
                </c:pt>
                <c:pt idx="67">
                  <c:v>41471</c:v>
                </c:pt>
                <c:pt idx="68">
                  <c:v>41472</c:v>
                </c:pt>
                <c:pt idx="69">
                  <c:v>41473</c:v>
                </c:pt>
                <c:pt idx="70">
                  <c:v>41474</c:v>
                </c:pt>
                <c:pt idx="71">
                  <c:v>41475</c:v>
                </c:pt>
                <c:pt idx="72">
                  <c:v>41476</c:v>
                </c:pt>
                <c:pt idx="73">
                  <c:v>41477</c:v>
                </c:pt>
                <c:pt idx="74">
                  <c:v>41478</c:v>
                </c:pt>
                <c:pt idx="75">
                  <c:v>41479</c:v>
                </c:pt>
                <c:pt idx="76">
                  <c:v>41480</c:v>
                </c:pt>
                <c:pt idx="77">
                  <c:v>41481</c:v>
                </c:pt>
                <c:pt idx="78">
                  <c:v>41482</c:v>
                </c:pt>
                <c:pt idx="79">
                  <c:v>41483</c:v>
                </c:pt>
                <c:pt idx="80">
                  <c:v>41484</c:v>
                </c:pt>
                <c:pt idx="81">
                  <c:v>41485</c:v>
                </c:pt>
                <c:pt idx="82">
                  <c:v>41486</c:v>
                </c:pt>
                <c:pt idx="83">
                  <c:v>41487</c:v>
                </c:pt>
                <c:pt idx="84">
                  <c:v>41488</c:v>
                </c:pt>
                <c:pt idx="85">
                  <c:v>41489</c:v>
                </c:pt>
                <c:pt idx="86">
                  <c:v>41490</c:v>
                </c:pt>
                <c:pt idx="87">
                  <c:v>41491</c:v>
                </c:pt>
                <c:pt idx="88">
                  <c:v>41492</c:v>
                </c:pt>
                <c:pt idx="89">
                  <c:v>41493</c:v>
                </c:pt>
                <c:pt idx="90">
                  <c:v>41494</c:v>
                </c:pt>
                <c:pt idx="91">
                  <c:v>41495</c:v>
                </c:pt>
                <c:pt idx="92">
                  <c:v>41496</c:v>
                </c:pt>
                <c:pt idx="93">
                  <c:v>41497</c:v>
                </c:pt>
                <c:pt idx="94">
                  <c:v>41498</c:v>
                </c:pt>
                <c:pt idx="95">
                  <c:v>41499</c:v>
                </c:pt>
                <c:pt idx="96">
                  <c:v>41500</c:v>
                </c:pt>
                <c:pt idx="97">
                  <c:v>41501</c:v>
                </c:pt>
                <c:pt idx="98">
                  <c:v>41502</c:v>
                </c:pt>
                <c:pt idx="99">
                  <c:v>41503</c:v>
                </c:pt>
                <c:pt idx="100">
                  <c:v>41504</c:v>
                </c:pt>
                <c:pt idx="101">
                  <c:v>41505</c:v>
                </c:pt>
                <c:pt idx="102">
                  <c:v>41506</c:v>
                </c:pt>
                <c:pt idx="103">
                  <c:v>41507</c:v>
                </c:pt>
                <c:pt idx="104">
                  <c:v>41508</c:v>
                </c:pt>
                <c:pt idx="105">
                  <c:v>41509</c:v>
                </c:pt>
                <c:pt idx="106">
                  <c:v>41510</c:v>
                </c:pt>
                <c:pt idx="107">
                  <c:v>41511</c:v>
                </c:pt>
                <c:pt idx="108">
                  <c:v>41512</c:v>
                </c:pt>
                <c:pt idx="109">
                  <c:v>41513</c:v>
                </c:pt>
                <c:pt idx="110">
                  <c:v>41514</c:v>
                </c:pt>
                <c:pt idx="111">
                  <c:v>41515</c:v>
                </c:pt>
                <c:pt idx="112">
                  <c:v>41516</c:v>
                </c:pt>
                <c:pt idx="113">
                  <c:v>41517</c:v>
                </c:pt>
                <c:pt idx="114">
                  <c:v>41518</c:v>
                </c:pt>
                <c:pt idx="115">
                  <c:v>41519</c:v>
                </c:pt>
                <c:pt idx="116">
                  <c:v>41520</c:v>
                </c:pt>
                <c:pt idx="117">
                  <c:v>41521</c:v>
                </c:pt>
                <c:pt idx="118">
                  <c:v>41522</c:v>
                </c:pt>
                <c:pt idx="119">
                  <c:v>41523</c:v>
                </c:pt>
                <c:pt idx="120">
                  <c:v>41524</c:v>
                </c:pt>
                <c:pt idx="121">
                  <c:v>41525</c:v>
                </c:pt>
                <c:pt idx="122">
                  <c:v>41526</c:v>
                </c:pt>
                <c:pt idx="123">
                  <c:v>41527</c:v>
                </c:pt>
                <c:pt idx="124">
                  <c:v>41528</c:v>
                </c:pt>
                <c:pt idx="125">
                  <c:v>41529</c:v>
                </c:pt>
                <c:pt idx="126">
                  <c:v>41530</c:v>
                </c:pt>
                <c:pt idx="127">
                  <c:v>41531</c:v>
                </c:pt>
                <c:pt idx="128">
                  <c:v>41532</c:v>
                </c:pt>
                <c:pt idx="129">
                  <c:v>41533</c:v>
                </c:pt>
                <c:pt idx="130">
                  <c:v>41534</c:v>
                </c:pt>
                <c:pt idx="131">
                  <c:v>41535</c:v>
                </c:pt>
                <c:pt idx="132">
                  <c:v>41536</c:v>
                </c:pt>
                <c:pt idx="133">
                  <c:v>41537</c:v>
                </c:pt>
                <c:pt idx="134">
                  <c:v>41538</c:v>
                </c:pt>
                <c:pt idx="135">
                  <c:v>41539</c:v>
                </c:pt>
                <c:pt idx="136">
                  <c:v>41540</c:v>
                </c:pt>
                <c:pt idx="137">
                  <c:v>41541</c:v>
                </c:pt>
                <c:pt idx="138">
                  <c:v>41542</c:v>
                </c:pt>
                <c:pt idx="139">
                  <c:v>41543</c:v>
                </c:pt>
                <c:pt idx="140">
                  <c:v>41544</c:v>
                </c:pt>
                <c:pt idx="141">
                  <c:v>41545</c:v>
                </c:pt>
                <c:pt idx="142">
                  <c:v>41546</c:v>
                </c:pt>
                <c:pt idx="143">
                  <c:v>41547</c:v>
                </c:pt>
                <c:pt idx="144">
                  <c:v>41548</c:v>
                </c:pt>
                <c:pt idx="145">
                  <c:v>41549</c:v>
                </c:pt>
                <c:pt idx="146">
                  <c:v>41550</c:v>
                </c:pt>
                <c:pt idx="147">
                  <c:v>41551</c:v>
                </c:pt>
                <c:pt idx="148">
                  <c:v>41552</c:v>
                </c:pt>
                <c:pt idx="149">
                  <c:v>41553</c:v>
                </c:pt>
                <c:pt idx="150">
                  <c:v>41554</c:v>
                </c:pt>
                <c:pt idx="151">
                  <c:v>41555</c:v>
                </c:pt>
                <c:pt idx="152">
                  <c:v>41556</c:v>
                </c:pt>
                <c:pt idx="153">
                  <c:v>41557</c:v>
                </c:pt>
                <c:pt idx="154">
                  <c:v>41558</c:v>
                </c:pt>
                <c:pt idx="155">
                  <c:v>41559</c:v>
                </c:pt>
                <c:pt idx="156">
                  <c:v>41560</c:v>
                </c:pt>
                <c:pt idx="157">
                  <c:v>41561</c:v>
                </c:pt>
                <c:pt idx="158">
                  <c:v>41562</c:v>
                </c:pt>
                <c:pt idx="159">
                  <c:v>41563</c:v>
                </c:pt>
                <c:pt idx="160">
                  <c:v>41564</c:v>
                </c:pt>
                <c:pt idx="161">
                  <c:v>41565</c:v>
                </c:pt>
                <c:pt idx="162">
                  <c:v>41566</c:v>
                </c:pt>
                <c:pt idx="163">
                  <c:v>41567</c:v>
                </c:pt>
                <c:pt idx="164">
                  <c:v>41568</c:v>
                </c:pt>
                <c:pt idx="165">
                  <c:v>41569</c:v>
                </c:pt>
                <c:pt idx="166">
                  <c:v>41570</c:v>
                </c:pt>
                <c:pt idx="167">
                  <c:v>41571</c:v>
                </c:pt>
                <c:pt idx="168">
                  <c:v>41572</c:v>
                </c:pt>
                <c:pt idx="169">
                  <c:v>41573</c:v>
                </c:pt>
                <c:pt idx="170">
                  <c:v>41574</c:v>
                </c:pt>
                <c:pt idx="171">
                  <c:v>41575</c:v>
                </c:pt>
                <c:pt idx="172">
                  <c:v>41576</c:v>
                </c:pt>
                <c:pt idx="173">
                  <c:v>41577</c:v>
                </c:pt>
                <c:pt idx="174">
                  <c:v>41578</c:v>
                </c:pt>
                <c:pt idx="175">
                  <c:v>41579</c:v>
                </c:pt>
                <c:pt idx="176">
                  <c:v>41580</c:v>
                </c:pt>
                <c:pt idx="177">
                  <c:v>41581</c:v>
                </c:pt>
                <c:pt idx="178">
                  <c:v>41582</c:v>
                </c:pt>
                <c:pt idx="179">
                  <c:v>41583</c:v>
                </c:pt>
                <c:pt idx="180">
                  <c:v>41584</c:v>
                </c:pt>
                <c:pt idx="181">
                  <c:v>41585</c:v>
                </c:pt>
                <c:pt idx="182">
                  <c:v>41586</c:v>
                </c:pt>
                <c:pt idx="183">
                  <c:v>41587</c:v>
                </c:pt>
                <c:pt idx="184">
                  <c:v>41588</c:v>
                </c:pt>
                <c:pt idx="185">
                  <c:v>41589</c:v>
                </c:pt>
                <c:pt idx="186">
                  <c:v>41590</c:v>
                </c:pt>
                <c:pt idx="187">
                  <c:v>41591</c:v>
                </c:pt>
                <c:pt idx="188">
                  <c:v>41592</c:v>
                </c:pt>
                <c:pt idx="189">
                  <c:v>41593</c:v>
                </c:pt>
                <c:pt idx="190">
                  <c:v>41594</c:v>
                </c:pt>
                <c:pt idx="191">
                  <c:v>41595</c:v>
                </c:pt>
                <c:pt idx="192">
                  <c:v>41596</c:v>
                </c:pt>
                <c:pt idx="193">
                  <c:v>41597</c:v>
                </c:pt>
                <c:pt idx="194">
                  <c:v>41598</c:v>
                </c:pt>
                <c:pt idx="195">
                  <c:v>41599</c:v>
                </c:pt>
                <c:pt idx="196">
                  <c:v>41600</c:v>
                </c:pt>
                <c:pt idx="197">
                  <c:v>41601</c:v>
                </c:pt>
                <c:pt idx="198">
                  <c:v>41602</c:v>
                </c:pt>
                <c:pt idx="199">
                  <c:v>41603</c:v>
                </c:pt>
                <c:pt idx="200">
                  <c:v>41604</c:v>
                </c:pt>
                <c:pt idx="201">
                  <c:v>41605</c:v>
                </c:pt>
                <c:pt idx="202">
                  <c:v>41606</c:v>
                </c:pt>
                <c:pt idx="203">
                  <c:v>41607</c:v>
                </c:pt>
                <c:pt idx="204">
                  <c:v>41608</c:v>
                </c:pt>
                <c:pt idx="205">
                  <c:v>41609</c:v>
                </c:pt>
                <c:pt idx="206">
                  <c:v>41610</c:v>
                </c:pt>
                <c:pt idx="207">
                  <c:v>41611</c:v>
                </c:pt>
                <c:pt idx="208">
                  <c:v>41612</c:v>
                </c:pt>
                <c:pt idx="209">
                  <c:v>41613</c:v>
                </c:pt>
                <c:pt idx="210">
                  <c:v>41614</c:v>
                </c:pt>
                <c:pt idx="211">
                  <c:v>41615</c:v>
                </c:pt>
                <c:pt idx="212">
                  <c:v>41616</c:v>
                </c:pt>
                <c:pt idx="213">
                  <c:v>41617</c:v>
                </c:pt>
                <c:pt idx="214">
                  <c:v>41618</c:v>
                </c:pt>
                <c:pt idx="215">
                  <c:v>41619</c:v>
                </c:pt>
                <c:pt idx="216">
                  <c:v>41620</c:v>
                </c:pt>
                <c:pt idx="217">
                  <c:v>41621</c:v>
                </c:pt>
                <c:pt idx="218">
                  <c:v>41622</c:v>
                </c:pt>
                <c:pt idx="219">
                  <c:v>41623</c:v>
                </c:pt>
                <c:pt idx="220">
                  <c:v>41624</c:v>
                </c:pt>
                <c:pt idx="221">
                  <c:v>41625</c:v>
                </c:pt>
                <c:pt idx="222">
                  <c:v>41626</c:v>
                </c:pt>
                <c:pt idx="223">
                  <c:v>41627</c:v>
                </c:pt>
                <c:pt idx="224">
                  <c:v>41628</c:v>
                </c:pt>
                <c:pt idx="225">
                  <c:v>41629</c:v>
                </c:pt>
                <c:pt idx="226">
                  <c:v>41630</c:v>
                </c:pt>
                <c:pt idx="227">
                  <c:v>41631</c:v>
                </c:pt>
                <c:pt idx="228">
                  <c:v>41632</c:v>
                </c:pt>
                <c:pt idx="229">
                  <c:v>41633</c:v>
                </c:pt>
                <c:pt idx="230">
                  <c:v>41634</c:v>
                </c:pt>
                <c:pt idx="231">
                  <c:v>41635</c:v>
                </c:pt>
                <c:pt idx="232">
                  <c:v>41636</c:v>
                </c:pt>
                <c:pt idx="233">
                  <c:v>41637</c:v>
                </c:pt>
                <c:pt idx="234">
                  <c:v>41638</c:v>
                </c:pt>
                <c:pt idx="235">
                  <c:v>41639</c:v>
                </c:pt>
                <c:pt idx="236">
                  <c:v>41640</c:v>
                </c:pt>
                <c:pt idx="237">
                  <c:v>41641</c:v>
                </c:pt>
                <c:pt idx="238">
                  <c:v>41642</c:v>
                </c:pt>
                <c:pt idx="239">
                  <c:v>41643</c:v>
                </c:pt>
                <c:pt idx="240">
                  <c:v>41644</c:v>
                </c:pt>
                <c:pt idx="241">
                  <c:v>41645</c:v>
                </c:pt>
                <c:pt idx="242">
                  <c:v>41646</c:v>
                </c:pt>
                <c:pt idx="243">
                  <c:v>41647</c:v>
                </c:pt>
                <c:pt idx="244">
                  <c:v>41648</c:v>
                </c:pt>
                <c:pt idx="245">
                  <c:v>41649</c:v>
                </c:pt>
                <c:pt idx="246">
                  <c:v>41650</c:v>
                </c:pt>
                <c:pt idx="247">
                  <c:v>41651</c:v>
                </c:pt>
                <c:pt idx="248">
                  <c:v>41652</c:v>
                </c:pt>
                <c:pt idx="249">
                  <c:v>41653</c:v>
                </c:pt>
                <c:pt idx="250">
                  <c:v>41654</c:v>
                </c:pt>
                <c:pt idx="251">
                  <c:v>41655</c:v>
                </c:pt>
                <c:pt idx="252">
                  <c:v>41656</c:v>
                </c:pt>
                <c:pt idx="253">
                  <c:v>41657</c:v>
                </c:pt>
                <c:pt idx="254">
                  <c:v>41658</c:v>
                </c:pt>
                <c:pt idx="255">
                  <c:v>41659</c:v>
                </c:pt>
                <c:pt idx="256">
                  <c:v>41660</c:v>
                </c:pt>
                <c:pt idx="257">
                  <c:v>41661</c:v>
                </c:pt>
                <c:pt idx="258">
                  <c:v>41662</c:v>
                </c:pt>
                <c:pt idx="259">
                  <c:v>41663</c:v>
                </c:pt>
                <c:pt idx="260">
                  <c:v>41664</c:v>
                </c:pt>
                <c:pt idx="261">
                  <c:v>41665</c:v>
                </c:pt>
                <c:pt idx="262">
                  <c:v>41666</c:v>
                </c:pt>
                <c:pt idx="263">
                  <c:v>41667</c:v>
                </c:pt>
                <c:pt idx="264">
                  <c:v>41668</c:v>
                </c:pt>
                <c:pt idx="265">
                  <c:v>41669</c:v>
                </c:pt>
                <c:pt idx="266">
                  <c:v>41670</c:v>
                </c:pt>
                <c:pt idx="267">
                  <c:v>41671</c:v>
                </c:pt>
                <c:pt idx="268">
                  <c:v>41672</c:v>
                </c:pt>
                <c:pt idx="269">
                  <c:v>41673</c:v>
                </c:pt>
                <c:pt idx="270">
                  <c:v>41674</c:v>
                </c:pt>
                <c:pt idx="271">
                  <c:v>41675</c:v>
                </c:pt>
                <c:pt idx="272">
                  <c:v>41676</c:v>
                </c:pt>
                <c:pt idx="273">
                  <c:v>41677</c:v>
                </c:pt>
                <c:pt idx="274">
                  <c:v>41678</c:v>
                </c:pt>
                <c:pt idx="275">
                  <c:v>41679</c:v>
                </c:pt>
                <c:pt idx="276">
                  <c:v>41680</c:v>
                </c:pt>
                <c:pt idx="277">
                  <c:v>41681</c:v>
                </c:pt>
                <c:pt idx="278">
                  <c:v>41682</c:v>
                </c:pt>
                <c:pt idx="279">
                  <c:v>41683</c:v>
                </c:pt>
                <c:pt idx="280">
                  <c:v>41684</c:v>
                </c:pt>
                <c:pt idx="281">
                  <c:v>41685</c:v>
                </c:pt>
                <c:pt idx="282">
                  <c:v>41686</c:v>
                </c:pt>
                <c:pt idx="283">
                  <c:v>41687</c:v>
                </c:pt>
                <c:pt idx="284">
                  <c:v>41688</c:v>
                </c:pt>
                <c:pt idx="285">
                  <c:v>41689</c:v>
                </c:pt>
                <c:pt idx="286">
                  <c:v>41690</c:v>
                </c:pt>
                <c:pt idx="287">
                  <c:v>41691</c:v>
                </c:pt>
                <c:pt idx="288">
                  <c:v>41692</c:v>
                </c:pt>
                <c:pt idx="289">
                  <c:v>41693</c:v>
                </c:pt>
                <c:pt idx="290">
                  <c:v>41694</c:v>
                </c:pt>
                <c:pt idx="291">
                  <c:v>41695</c:v>
                </c:pt>
                <c:pt idx="292">
                  <c:v>41696</c:v>
                </c:pt>
                <c:pt idx="293">
                  <c:v>41697</c:v>
                </c:pt>
                <c:pt idx="294">
                  <c:v>41698</c:v>
                </c:pt>
                <c:pt idx="295">
                  <c:v>41699</c:v>
                </c:pt>
                <c:pt idx="296">
                  <c:v>41700</c:v>
                </c:pt>
                <c:pt idx="297">
                  <c:v>41701</c:v>
                </c:pt>
                <c:pt idx="298">
                  <c:v>41702</c:v>
                </c:pt>
                <c:pt idx="299">
                  <c:v>41703</c:v>
                </c:pt>
                <c:pt idx="300">
                  <c:v>41704</c:v>
                </c:pt>
                <c:pt idx="301">
                  <c:v>41705</c:v>
                </c:pt>
                <c:pt idx="302">
                  <c:v>41706</c:v>
                </c:pt>
                <c:pt idx="303">
                  <c:v>41707</c:v>
                </c:pt>
                <c:pt idx="304">
                  <c:v>41708</c:v>
                </c:pt>
                <c:pt idx="305">
                  <c:v>41709</c:v>
                </c:pt>
                <c:pt idx="306">
                  <c:v>41710</c:v>
                </c:pt>
                <c:pt idx="307">
                  <c:v>41711</c:v>
                </c:pt>
                <c:pt idx="308">
                  <c:v>41712</c:v>
                </c:pt>
                <c:pt idx="309">
                  <c:v>41713</c:v>
                </c:pt>
                <c:pt idx="310">
                  <c:v>41714</c:v>
                </c:pt>
                <c:pt idx="311">
                  <c:v>41715</c:v>
                </c:pt>
                <c:pt idx="312">
                  <c:v>41716</c:v>
                </c:pt>
                <c:pt idx="313">
                  <c:v>41717</c:v>
                </c:pt>
                <c:pt idx="314">
                  <c:v>41718</c:v>
                </c:pt>
                <c:pt idx="315">
                  <c:v>41719</c:v>
                </c:pt>
                <c:pt idx="316">
                  <c:v>41720</c:v>
                </c:pt>
                <c:pt idx="317">
                  <c:v>41721</c:v>
                </c:pt>
                <c:pt idx="318">
                  <c:v>41722</c:v>
                </c:pt>
                <c:pt idx="319">
                  <c:v>41723</c:v>
                </c:pt>
                <c:pt idx="320">
                  <c:v>41724</c:v>
                </c:pt>
                <c:pt idx="321">
                  <c:v>41725</c:v>
                </c:pt>
                <c:pt idx="322">
                  <c:v>41726</c:v>
                </c:pt>
                <c:pt idx="323">
                  <c:v>41727</c:v>
                </c:pt>
                <c:pt idx="324">
                  <c:v>41728</c:v>
                </c:pt>
                <c:pt idx="325">
                  <c:v>41729</c:v>
                </c:pt>
              </c:numCache>
            </c:numRef>
          </c:cat>
          <c:val>
            <c:numRef>
              <c:f>修飾澱粉!$BV$3:$BV$328</c:f>
              <c:numCache>
                <c:formatCode>General</c:formatCode>
                <c:ptCount val="326"/>
                <c:pt idx="41">
                  <c:v>51</c:v>
                </c:pt>
                <c:pt idx="42">
                  <c:v>47</c:v>
                </c:pt>
                <c:pt idx="43">
                  <c:v>9</c:v>
                </c:pt>
                <c:pt idx="44">
                  <c:v>20</c:v>
                </c:pt>
                <c:pt idx="45">
                  <c:v>34</c:v>
                </c:pt>
                <c:pt idx="46">
                  <c:v>51</c:v>
                </c:pt>
                <c:pt idx="47">
                  <c:v>42</c:v>
                </c:pt>
                <c:pt idx="48">
                  <c:v>62</c:v>
                </c:pt>
                <c:pt idx="49">
                  <c:v>55</c:v>
                </c:pt>
                <c:pt idx="50">
                  <c:v>13</c:v>
                </c:pt>
                <c:pt idx="51">
                  <c:v>14</c:v>
                </c:pt>
                <c:pt idx="52">
                  <c:v>30</c:v>
                </c:pt>
                <c:pt idx="53">
                  <c:v>47</c:v>
                </c:pt>
                <c:pt idx="54">
                  <c:v>24</c:v>
                </c:pt>
                <c:pt idx="55">
                  <c:v>30</c:v>
                </c:pt>
                <c:pt idx="56">
                  <c:v>42</c:v>
                </c:pt>
                <c:pt idx="57">
                  <c:v>19</c:v>
                </c:pt>
                <c:pt idx="58">
                  <c:v>16</c:v>
                </c:pt>
                <c:pt idx="59">
                  <c:v>22</c:v>
                </c:pt>
                <c:pt idx="60">
                  <c:v>54</c:v>
                </c:pt>
                <c:pt idx="61">
                  <c:v>34</c:v>
                </c:pt>
                <c:pt idx="62">
                  <c:v>34</c:v>
                </c:pt>
                <c:pt idx="63">
                  <c:v>25</c:v>
                </c:pt>
                <c:pt idx="64">
                  <c:v>28</c:v>
                </c:pt>
                <c:pt idx="65">
                  <c:v>26</c:v>
                </c:pt>
                <c:pt idx="66">
                  <c:v>62</c:v>
                </c:pt>
                <c:pt idx="67">
                  <c:v>59</c:v>
                </c:pt>
                <c:pt idx="68">
                  <c:v>61</c:v>
                </c:pt>
                <c:pt idx="69">
                  <c:v>52</c:v>
                </c:pt>
                <c:pt idx="70">
                  <c:v>36</c:v>
                </c:pt>
                <c:pt idx="71">
                  <c:v>24</c:v>
                </c:pt>
                <c:pt idx="72">
                  <c:v>27</c:v>
                </c:pt>
                <c:pt idx="73">
                  <c:v>38</c:v>
                </c:pt>
                <c:pt idx="74">
                  <c:v>61</c:v>
                </c:pt>
                <c:pt idx="75">
                  <c:v>37</c:v>
                </c:pt>
                <c:pt idx="76">
                  <c:v>27</c:v>
                </c:pt>
                <c:pt idx="77">
                  <c:v>39</c:v>
                </c:pt>
                <c:pt idx="78">
                  <c:v>34</c:v>
                </c:pt>
                <c:pt idx="79">
                  <c:v>52</c:v>
                </c:pt>
                <c:pt idx="80">
                  <c:v>39</c:v>
                </c:pt>
                <c:pt idx="81">
                  <c:v>50</c:v>
                </c:pt>
                <c:pt idx="82">
                  <c:v>71</c:v>
                </c:pt>
                <c:pt idx="83">
                  <c:v>53</c:v>
                </c:pt>
                <c:pt idx="84">
                  <c:v>94</c:v>
                </c:pt>
                <c:pt idx="85">
                  <c:v>33</c:v>
                </c:pt>
                <c:pt idx="86">
                  <c:v>52</c:v>
                </c:pt>
                <c:pt idx="87">
                  <c:v>32</c:v>
                </c:pt>
                <c:pt idx="88">
                  <c:v>38</c:v>
                </c:pt>
                <c:pt idx="89">
                  <c:v>61</c:v>
                </c:pt>
                <c:pt idx="90">
                  <c:v>37</c:v>
                </c:pt>
                <c:pt idx="91">
                  <c:v>38</c:v>
                </c:pt>
                <c:pt idx="92">
                  <c:v>29</c:v>
                </c:pt>
                <c:pt idx="93">
                  <c:v>32</c:v>
                </c:pt>
                <c:pt idx="94">
                  <c:v>45</c:v>
                </c:pt>
                <c:pt idx="95">
                  <c:v>43</c:v>
                </c:pt>
                <c:pt idx="96">
                  <c:v>37</c:v>
                </c:pt>
                <c:pt idx="97">
                  <c:v>24</c:v>
                </c:pt>
                <c:pt idx="98">
                  <c:v>52</c:v>
                </c:pt>
                <c:pt idx="99">
                  <c:v>30</c:v>
                </c:pt>
                <c:pt idx="100">
                  <c:v>29</c:v>
                </c:pt>
                <c:pt idx="101">
                  <c:v>40</c:v>
                </c:pt>
                <c:pt idx="102">
                  <c:v>32</c:v>
                </c:pt>
                <c:pt idx="103">
                  <c:v>16</c:v>
                </c:pt>
                <c:pt idx="104">
                  <c:v>27</c:v>
                </c:pt>
                <c:pt idx="105">
                  <c:v>22</c:v>
                </c:pt>
                <c:pt idx="106">
                  <c:v>23</c:v>
                </c:pt>
                <c:pt idx="107">
                  <c:v>40</c:v>
                </c:pt>
                <c:pt idx="108">
                  <c:v>54</c:v>
                </c:pt>
                <c:pt idx="109">
                  <c:v>44</c:v>
                </c:pt>
                <c:pt idx="110">
                  <c:v>22</c:v>
                </c:pt>
                <c:pt idx="111">
                  <c:v>34</c:v>
                </c:pt>
                <c:pt idx="112">
                  <c:v>53</c:v>
                </c:pt>
                <c:pt idx="113">
                  <c:v>21</c:v>
                </c:pt>
                <c:pt idx="114">
                  <c:v>5</c:v>
                </c:pt>
                <c:pt idx="115">
                  <c:v>29</c:v>
                </c:pt>
                <c:pt idx="116">
                  <c:v>27</c:v>
                </c:pt>
                <c:pt idx="117">
                  <c:v>27</c:v>
                </c:pt>
                <c:pt idx="118">
                  <c:v>29</c:v>
                </c:pt>
                <c:pt idx="119">
                  <c:v>17</c:v>
                </c:pt>
                <c:pt idx="120">
                  <c:v>15</c:v>
                </c:pt>
                <c:pt idx="121">
                  <c:v>7</c:v>
                </c:pt>
                <c:pt idx="122">
                  <c:v>25</c:v>
                </c:pt>
                <c:pt idx="123">
                  <c:v>24</c:v>
                </c:pt>
                <c:pt idx="124">
                  <c:v>17</c:v>
                </c:pt>
                <c:pt idx="125">
                  <c:v>24</c:v>
                </c:pt>
                <c:pt idx="126">
                  <c:v>28</c:v>
                </c:pt>
                <c:pt idx="127">
                  <c:v>27</c:v>
                </c:pt>
                <c:pt idx="128">
                  <c:v>13</c:v>
                </c:pt>
                <c:pt idx="129">
                  <c:v>17</c:v>
                </c:pt>
                <c:pt idx="130">
                  <c:v>36</c:v>
                </c:pt>
                <c:pt idx="131">
                  <c:v>28</c:v>
                </c:pt>
                <c:pt idx="132">
                  <c:v>7</c:v>
                </c:pt>
                <c:pt idx="133">
                  <c:v>20</c:v>
                </c:pt>
                <c:pt idx="134">
                  <c:v>10</c:v>
                </c:pt>
                <c:pt idx="135">
                  <c:v>15</c:v>
                </c:pt>
                <c:pt idx="136">
                  <c:v>31</c:v>
                </c:pt>
                <c:pt idx="137">
                  <c:v>51</c:v>
                </c:pt>
                <c:pt idx="138">
                  <c:v>25</c:v>
                </c:pt>
                <c:pt idx="139">
                  <c:v>28</c:v>
                </c:pt>
                <c:pt idx="140">
                  <c:v>39</c:v>
                </c:pt>
                <c:pt idx="141">
                  <c:v>20</c:v>
                </c:pt>
                <c:pt idx="142">
                  <c:v>10</c:v>
                </c:pt>
                <c:pt idx="143">
                  <c:v>26</c:v>
                </c:pt>
                <c:pt idx="144">
                  <c:v>27</c:v>
                </c:pt>
                <c:pt idx="145">
                  <c:v>23</c:v>
                </c:pt>
                <c:pt idx="146">
                  <c:v>16</c:v>
                </c:pt>
                <c:pt idx="147">
                  <c:v>36</c:v>
                </c:pt>
                <c:pt idx="148">
                  <c:v>14</c:v>
                </c:pt>
                <c:pt idx="149">
                  <c:v>14</c:v>
                </c:pt>
                <c:pt idx="150">
                  <c:v>14</c:v>
                </c:pt>
                <c:pt idx="151">
                  <c:v>34</c:v>
                </c:pt>
                <c:pt idx="152">
                  <c:v>25</c:v>
                </c:pt>
                <c:pt idx="153">
                  <c:v>29</c:v>
                </c:pt>
                <c:pt idx="154">
                  <c:v>37</c:v>
                </c:pt>
                <c:pt idx="155">
                  <c:v>17</c:v>
                </c:pt>
                <c:pt idx="156">
                  <c:v>31</c:v>
                </c:pt>
                <c:pt idx="157">
                  <c:v>41</c:v>
                </c:pt>
                <c:pt idx="158">
                  <c:v>46</c:v>
                </c:pt>
                <c:pt idx="159">
                  <c:v>101</c:v>
                </c:pt>
                <c:pt idx="160">
                  <c:v>650</c:v>
                </c:pt>
                <c:pt idx="161">
                  <c:v>1512</c:v>
                </c:pt>
                <c:pt idx="162">
                  <c:v>1067</c:v>
                </c:pt>
                <c:pt idx="163">
                  <c:v>965</c:v>
                </c:pt>
                <c:pt idx="164">
                  <c:v>2495</c:v>
                </c:pt>
                <c:pt idx="165">
                  <c:v>2872</c:v>
                </c:pt>
                <c:pt idx="166">
                  <c:v>2912</c:v>
                </c:pt>
                <c:pt idx="167">
                  <c:v>3147</c:v>
                </c:pt>
                <c:pt idx="168">
                  <c:v>2297</c:v>
                </c:pt>
                <c:pt idx="169">
                  <c:v>1120</c:v>
                </c:pt>
                <c:pt idx="170">
                  <c:v>908</c:v>
                </c:pt>
                <c:pt idx="171">
                  <c:v>1524</c:v>
                </c:pt>
                <c:pt idx="172">
                  <c:v>1081</c:v>
                </c:pt>
                <c:pt idx="173">
                  <c:v>948</c:v>
                </c:pt>
                <c:pt idx="174">
                  <c:v>798</c:v>
                </c:pt>
                <c:pt idx="175">
                  <c:v>594</c:v>
                </c:pt>
                <c:pt idx="176">
                  <c:v>582</c:v>
                </c:pt>
                <c:pt idx="177">
                  <c:v>1048</c:v>
                </c:pt>
                <c:pt idx="178">
                  <c:v>1441</c:v>
                </c:pt>
                <c:pt idx="179">
                  <c:v>1311</c:v>
                </c:pt>
                <c:pt idx="180">
                  <c:v>1521</c:v>
                </c:pt>
                <c:pt idx="181">
                  <c:v>1708</c:v>
                </c:pt>
                <c:pt idx="182">
                  <c:v>1226</c:v>
                </c:pt>
                <c:pt idx="183">
                  <c:v>673</c:v>
                </c:pt>
                <c:pt idx="184">
                  <c:v>409</c:v>
                </c:pt>
                <c:pt idx="185">
                  <c:v>847</c:v>
                </c:pt>
                <c:pt idx="186">
                  <c:v>1284</c:v>
                </c:pt>
                <c:pt idx="187">
                  <c:v>1334</c:v>
                </c:pt>
                <c:pt idx="188">
                  <c:v>970</c:v>
                </c:pt>
                <c:pt idx="189">
                  <c:v>602</c:v>
                </c:pt>
                <c:pt idx="190">
                  <c:v>329</c:v>
                </c:pt>
                <c:pt idx="191">
                  <c:v>255</c:v>
                </c:pt>
                <c:pt idx="192">
                  <c:v>582</c:v>
                </c:pt>
                <c:pt idx="193">
                  <c:v>584</c:v>
                </c:pt>
                <c:pt idx="194">
                  <c:v>452</c:v>
                </c:pt>
                <c:pt idx="195">
                  <c:v>383</c:v>
                </c:pt>
                <c:pt idx="196">
                  <c:v>221</c:v>
                </c:pt>
                <c:pt idx="197">
                  <c:v>84</c:v>
                </c:pt>
                <c:pt idx="198">
                  <c:v>76</c:v>
                </c:pt>
                <c:pt idx="199">
                  <c:v>120</c:v>
                </c:pt>
                <c:pt idx="200">
                  <c:v>82</c:v>
                </c:pt>
                <c:pt idx="201">
                  <c:v>89</c:v>
                </c:pt>
                <c:pt idx="202">
                  <c:v>201</c:v>
                </c:pt>
                <c:pt idx="203">
                  <c:v>124</c:v>
                </c:pt>
                <c:pt idx="204">
                  <c:v>45</c:v>
                </c:pt>
                <c:pt idx="205">
                  <c:v>31</c:v>
                </c:pt>
                <c:pt idx="206">
                  <c:v>81</c:v>
                </c:pt>
                <c:pt idx="207">
                  <c:v>111</c:v>
                </c:pt>
                <c:pt idx="208">
                  <c:v>230</c:v>
                </c:pt>
                <c:pt idx="209">
                  <c:v>154</c:v>
                </c:pt>
                <c:pt idx="210">
                  <c:v>94</c:v>
                </c:pt>
                <c:pt idx="211">
                  <c:v>49</c:v>
                </c:pt>
                <c:pt idx="212">
                  <c:v>46</c:v>
                </c:pt>
                <c:pt idx="213">
                  <c:v>73</c:v>
                </c:pt>
                <c:pt idx="214">
                  <c:v>63</c:v>
                </c:pt>
                <c:pt idx="215">
                  <c:v>64</c:v>
                </c:pt>
                <c:pt idx="216">
                  <c:v>74</c:v>
                </c:pt>
                <c:pt idx="217">
                  <c:v>90</c:v>
                </c:pt>
                <c:pt idx="218">
                  <c:v>62</c:v>
                </c:pt>
                <c:pt idx="219">
                  <c:v>64</c:v>
                </c:pt>
                <c:pt idx="220">
                  <c:v>430</c:v>
                </c:pt>
                <c:pt idx="221">
                  <c:v>195</c:v>
                </c:pt>
                <c:pt idx="222">
                  <c:v>94</c:v>
                </c:pt>
                <c:pt idx="223">
                  <c:v>103</c:v>
                </c:pt>
                <c:pt idx="224">
                  <c:v>16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修飾澱粉!$BW$2</c:f>
              <c:strCache>
                <c:ptCount val="1"/>
                <c:pt idx="0">
                  <c:v>混米事件</c:v>
                </c:pt>
              </c:strCache>
            </c:strRef>
          </c:tx>
          <c:spPr>
            <a:ln w="28575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修飾澱粉!$BQ$3:$BQ$328</c:f>
              <c:numCache>
                <c:formatCode>m/d;@</c:formatCode>
                <c:ptCount val="326"/>
                <c:pt idx="0">
                  <c:v>41404</c:v>
                </c:pt>
                <c:pt idx="1">
                  <c:v>41405</c:v>
                </c:pt>
                <c:pt idx="2">
                  <c:v>41406</c:v>
                </c:pt>
                <c:pt idx="3">
                  <c:v>41407</c:v>
                </c:pt>
                <c:pt idx="4">
                  <c:v>41408</c:v>
                </c:pt>
                <c:pt idx="5">
                  <c:v>41409</c:v>
                </c:pt>
                <c:pt idx="6">
                  <c:v>41410</c:v>
                </c:pt>
                <c:pt idx="7">
                  <c:v>41411</c:v>
                </c:pt>
                <c:pt idx="8">
                  <c:v>41412</c:v>
                </c:pt>
                <c:pt idx="9">
                  <c:v>41413</c:v>
                </c:pt>
                <c:pt idx="10">
                  <c:v>41414</c:v>
                </c:pt>
                <c:pt idx="11">
                  <c:v>41415</c:v>
                </c:pt>
                <c:pt idx="12">
                  <c:v>41416</c:v>
                </c:pt>
                <c:pt idx="13">
                  <c:v>41417</c:v>
                </c:pt>
                <c:pt idx="14">
                  <c:v>41418</c:v>
                </c:pt>
                <c:pt idx="15">
                  <c:v>41419</c:v>
                </c:pt>
                <c:pt idx="16">
                  <c:v>41420</c:v>
                </c:pt>
                <c:pt idx="17">
                  <c:v>41421</c:v>
                </c:pt>
                <c:pt idx="18">
                  <c:v>41422</c:v>
                </c:pt>
                <c:pt idx="19">
                  <c:v>41423</c:v>
                </c:pt>
                <c:pt idx="20">
                  <c:v>41424</c:v>
                </c:pt>
                <c:pt idx="21">
                  <c:v>41425</c:v>
                </c:pt>
                <c:pt idx="22">
                  <c:v>41426</c:v>
                </c:pt>
                <c:pt idx="23">
                  <c:v>41427</c:v>
                </c:pt>
                <c:pt idx="24">
                  <c:v>41428</c:v>
                </c:pt>
                <c:pt idx="25">
                  <c:v>41429</c:v>
                </c:pt>
                <c:pt idx="26">
                  <c:v>41430</c:v>
                </c:pt>
                <c:pt idx="27">
                  <c:v>41431</c:v>
                </c:pt>
                <c:pt idx="28">
                  <c:v>41432</c:v>
                </c:pt>
                <c:pt idx="29">
                  <c:v>41433</c:v>
                </c:pt>
                <c:pt idx="30">
                  <c:v>41434</c:v>
                </c:pt>
                <c:pt idx="31">
                  <c:v>41435</c:v>
                </c:pt>
                <c:pt idx="32">
                  <c:v>41436</c:v>
                </c:pt>
                <c:pt idx="33">
                  <c:v>41437</c:v>
                </c:pt>
                <c:pt idx="34">
                  <c:v>41438</c:v>
                </c:pt>
                <c:pt idx="35">
                  <c:v>41439</c:v>
                </c:pt>
                <c:pt idx="36">
                  <c:v>41440</c:v>
                </c:pt>
                <c:pt idx="37">
                  <c:v>41441</c:v>
                </c:pt>
                <c:pt idx="38">
                  <c:v>41442</c:v>
                </c:pt>
                <c:pt idx="39">
                  <c:v>41443</c:v>
                </c:pt>
                <c:pt idx="40">
                  <c:v>41444</c:v>
                </c:pt>
                <c:pt idx="41">
                  <c:v>41445</c:v>
                </c:pt>
                <c:pt idx="42">
                  <c:v>41446</c:v>
                </c:pt>
                <c:pt idx="43">
                  <c:v>41447</c:v>
                </c:pt>
                <c:pt idx="44">
                  <c:v>41448</c:v>
                </c:pt>
                <c:pt idx="45">
                  <c:v>41449</c:v>
                </c:pt>
                <c:pt idx="46">
                  <c:v>41450</c:v>
                </c:pt>
                <c:pt idx="47">
                  <c:v>41451</c:v>
                </c:pt>
                <c:pt idx="48">
                  <c:v>41452</c:v>
                </c:pt>
                <c:pt idx="49">
                  <c:v>41453</c:v>
                </c:pt>
                <c:pt idx="50">
                  <c:v>41454</c:v>
                </c:pt>
                <c:pt idx="51">
                  <c:v>41455</c:v>
                </c:pt>
                <c:pt idx="52">
                  <c:v>41456</c:v>
                </c:pt>
                <c:pt idx="53">
                  <c:v>41457</c:v>
                </c:pt>
                <c:pt idx="54">
                  <c:v>41458</c:v>
                </c:pt>
                <c:pt idx="55">
                  <c:v>41459</c:v>
                </c:pt>
                <c:pt idx="56">
                  <c:v>41460</c:v>
                </c:pt>
                <c:pt idx="57">
                  <c:v>41461</c:v>
                </c:pt>
                <c:pt idx="58">
                  <c:v>41462</c:v>
                </c:pt>
                <c:pt idx="59">
                  <c:v>41463</c:v>
                </c:pt>
                <c:pt idx="60">
                  <c:v>41464</c:v>
                </c:pt>
                <c:pt idx="61">
                  <c:v>41465</c:v>
                </c:pt>
                <c:pt idx="62">
                  <c:v>41466</c:v>
                </c:pt>
                <c:pt idx="63">
                  <c:v>41467</c:v>
                </c:pt>
                <c:pt idx="64">
                  <c:v>41468</c:v>
                </c:pt>
                <c:pt idx="65">
                  <c:v>41469</c:v>
                </c:pt>
                <c:pt idx="66">
                  <c:v>41470</c:v>
                </c:pt>
                <c:pt idx="67">
                  <c:v>41471</c:v>
                </c:pt>
                <c:pt idx="68">
                  <c:v>41472</c:v>
                </c:pt>
                <c:pt idx="69">
                  <c:v>41473</c:v>
                </c:pt>
                <c:pt idx="70">
                  <c:v>41474</c:v>
                </c:pt>
                <c:pt idx="71">
                  <c:v>41475</c:v>
                </c:pt>
                <c:pt idx="72">
                  <c:v>41476</c:v>
                </c:pt>
                <c:pt idx="73">
                  <c:v>41477</c:v>
                </c:pt>
                <c:pt idx="74">
                  <c:v>41478</c:v>
                </c:pt>
                <c:pt idx="75">
                  <c:v>41479</c:v>
                </c:pt>
                <c:pt idx="76">
                  <c:v>41480</c:v>
                </c:pt>
                <c:pt idx="77">
                  <c:v>41481</c:v>
                </c:pt>
                <c:pt idx="78">
                  <c:v>41482</c:v>
                </c:pt>
                <c:pt idx="79">
                  <c:v>41483</c:v>
                </c:pt>
                <c:pt idx="80">
                  <c:v>41484</c:v>
                </c:pt>
                <c:pt idx="81">
                  <c:v>41485</c:v>
                </c:pt>
                <c:pt idx="82">
                  <c:v>41486</c:v>
                </c:pt>
                <c:pt idx="83">
                  <c:v>41487</c:v>
                </c:pt>
                <c:pt idx="84">
                  <c:v>41488</c:v>
                </c:pt>
                <c:pt idx="85">
                  <c:v>41489</c:v>
                </c:pt>
                <c:pt idx="86">
                  <c:v>41490</c:v>
                </c:pt>
                <c:pt idx="87">
                  <c:v>41491</c:v>
                </c:pt>
                <c:pt idx="88">
                  <c:v>41492</c:v>
                </c:pt>
                <c:pt idx="89">
                  <c:v>41493</c:v>
                </c:pt>
                <c:pt idx="90">
                  <c:v>41494</c:v>
                </c:pt>
                <c:pt idx="91">
                  <c:v>41495</c:v>
                </c:pt>
                <c:pt idx="92">
                  <c:v>41496</c:v>
                </c:pt>
                <c:pt idx="93">
                  <c:v>41497</c:v>
                </c:pt>
                <c:pt idx="94">
                  <c:v>41498</c:v>
                </c:pt>
                <c:pt idx="95">
                  <c:v>41499</c:v>
                </c:pt>
                <c:pt idx="96">
                  <c:v>41500</c:v>
                </c:pt>
                <c:pt idx="97">
                  <c:v>41501</c:v>
                </c:pt>
                <c:pt idx="98">
                  <c:v>41502</c:v>
                </c:pt>
                <c:pt idx="99">
                  <c:v>41503</c:v>
                </c:pt>
                <c:pt idx="100">
                  <c:v>41504</c:v>
                </c:pt>
                <c:pt idx="101">
                  <c:v>41505</c:v>
                </c:pt>
                <c:pt idx="102">
                  <c:v>41506</c:v>
                </c:pt>
                <c:pt idx="103">
                  <c:v>41507</c:v>
                </c:pt>
                <c:pt idx="104">
                  <c:v>41508</c:v>
                </c:pt>
                <c:pt idx="105">
                  <c:v>41509</c:v>
                </c:pt>
                <c:pt idx="106">
                  <c:v>41510</c:v>
                </c:pt>
                <c:pt idx="107">
                  <c:v>41511</c:v>
                </c:pt>
                <c:pt idx="108">
                  <c:v>41512</c:v>
                </c:pt>
                <c:pt idx="109">
                  <c:v>41513</c:v>
                </c:pt>
                <c:pt idx="110">
                  <c:v>41514</c:v>
                </c:pt>
                <c:pt idx="111">
                  <c:v>41515</c:v>
                </c:pt>
                <c:pt idx="112">
                  <c:v>41516</c:v>
                </c:pt>
                <c:pt idx="113">
                  <c:v>41517</c:v>
                </c:pt>
                <c:pt idx="114">
                  <c:v>41518</c:v>
                </c:pt>
                <c:pt idx="115">
                  <c:v>41519</c:v>
                </c:pt>
                <c:pt idx="116">
                  <c:v>41520</c:v>
                </c:pt>
                <c:pt idx="117">
                  <c:v>41521</c:v>
                </c:pt>
                <c:pt idx="118">
                  <c:v>41522</c:v>
                </c:pt>
                <c:pt idx="119">
                  <c:v>41523</c:v>
                </c:pt>
                <c:pt idx="120">
                  <c:v>41524</c:v>
                </c:pt>
                <c:pt idx="121">
                  <c:v>41525</c:v>
                </c:pt>
                <c:pt idx="122">
                  <c:v>41526</c:v>
                </c:pt>
                <c:pt idx="123">
                  <c:v>41527</c:v>
                </c:pt>
                <c:pt idx="124">
                  <c:v>41528</c:v>
                </c:pt>
                <c:pt idx="125">
                  <c:v>41529</c:v>
                </c:pt>
                <c:pt idx="126">
                  <c:v>41530</c:v>
                </c:pt>
                <c:pt idx="127">
                  <c:v>41531</c:v>
                </c:pt>
                <c:pt idx="128">
                  <c:v>41532</c:v>
                </c:pt>
                <c:pt idx="129">
                  <c:v>41533</c:v>
                </c:pt>
                <c:pt idx="130">
                  <c:v>41534</c:v>
                </c:pt>
                <c:pt idx="131">
                  <c:v>41535</c:v>
                </c:pt>
                <c:pt idx="132">
                  <c:v>41536</c:v>
                </c:pt>
                <c:pt idx="133">
                  <c:v>41537</c:v>
                </c:pt>
                <c:pt idx="134">
                  <c:v>41538</c:v>
                </c:pt>
                <c:pt idx="135">
                  <c:v>41539</c:v>
                </c:pt>
                <c:pt idx="136">
                  <c:v>41540</c:v>
                </c:pt>
                <c:pt idx="137">
                  <c:v>41541</c:v>
                </c:pt>
                <c:pt idx="138">
                  <c:v>41542</c:v>
                </c:pt>
                <c:pt idx="139">
                  <c:v>41543</c:v>
                </c:pt>
                <c:pt idx="140">
                  <c:v>41544</c:v>
                </c:pt>
                <c:pt idx="141">
                  <c:v>41545</c:v>
                </c:pt>
                <c:pt idx="142">
                  <c:v>41546</c:v>
                </c:pt>
                <c:pt idx="143">
                  <c:v>41547</c:v>
                </c:pt>
                <c:pt idx="144">
                  <c:v>41548</c:v>
                </c:pt>
                <c:pt idx="145">
                  <c:v>41549</c:v>
                </c:pt>
                <c:pt idx="146">
                  <c:v>41550</c:v>
                </c:pt>
                <c:pt idx="147">
                  <c:v>41551</c:v>
                </c:pt>
                <c:pt idx="148">
                  <c:v>41552</c:v>
                </c:pt>
                <c:pt idx="149">
                  <c:v>41553</c:v>
                </c:pt>
                <c:pt idx="150">
                  <c:v>41554</c:v>
                </c:pt>
                <c:pt idx="151">
                  <c:v>41555</c:v>
                </c:pt>
                <c:pt idx="152">
                  <c:v>41556</c:v>
                </c:pt>
                <c:pt idx="153">
                  <c:v>41557</c:v>
                </c:pt>
                <c:pt idx="154">
                  <c:v>41558</c:v>
                </c:pt>
                <c:pt idx="155">
                  <c:v>41559</c:v>
                </c:pt>
                <c:pt idx="156">
                  <c:v>41560</c:v>
                </c:pt>
                <c:pt idx="157">
                  <c:v>41561</c:v>
                </c:pt>
                <c:pt idx="158">
                  <c:v>41562</c:v>
                </c:pt>
                <c:pt idx="159">
                  <c:v>41563</c:v>
                </c:pt>
                <c:pt idx="160">
                  <c:v>41564</c:v>
                </c:pt>
                <c:pt idx="161">
                  <c:v>41565</c:v>
                </c:pt>
                <c:pt idx="162">
                  <c:v>41566</c:v>
                </c:pt>
                <c:pt idx="163">
                  <c:v>41567</c:v>
                </c:pt>
                <c:pt idx="164">
                  <c:v>41568</c:v>
                </c:pt>
                <c:pt idx="165">
                  <c:v>41569</c:v>
                </c:pt>
                <c:pt idx="166">
                  <c:v>41570</c:v>
                </c:pt>
                <c:pt idx="167">
                  <c:v>41571</c:v>
                </c:pt>
                <c:pt idx="168">
                  <c:v>41572</c:v>
                </c:pt>
                <c:pt idx="169">
                  <c:v>41573</c:v>
                </c:pt>
                <c:pt idx="170">
                  <c:v>41574</c:v>
                </c:pt>
                <c:pt idx="171">
                  <c:v>41575</c:v>
                </c:pt>
                <c:pt idx="172">
                  <c:v>41576</c:v>
                </c:pt>
                <c:pt idx="173">
                  <c:v>41577</c:v>
                </c:pt>
                <c:pt idx="174">
                  <c:v>41578</c:v>
                </c:pt>
                <c:pt idx="175">
                  <c:v>41579</c:v>
                </c:pt>
                <c:pt idx="176">
                  <c:v>41580</c:v>
                </c:pt>
                <c:pt idx="177">
                  <c:v>41581</c:v>
                </c:pt>
                <c:pt idx="178">
                  <c:v>41582</c:v>
                </c:pt>
                <c:pt idx="179">
                  <c:v>41583</c:v>
                </c:pt>
                <c:pt idx="180">
                  <c:v>41584</c:v>
                </c:pt>
                <c:pt idx="181">
                  <c:v>41585</c:v>
                </c:pt>
                <c:pt idx="182">
                  <c:v>41586</c:v>
                </c:pt>
                <c:pt idx="183">
                  <c:v>41587</c:v>
                </c:pt>
                <c:pt idx="184">
                  <c:v>41588</c:v>
                </c:pt>
                <c:pt idx="185">
                  <c:v>41589</c:v>
                </c:pt>
                <c:pt idx="186">
                  <c:v>41590</c:v>
                </c:pt>
                <c:pt idx="187">
                  <c:v>41591</c:v>
                </c:pt>
                <c:pt idx="188">
                  <c:v>41592</c:v>
                </c:pt>
                <c:pt idx="189">
                  <c:v>41593</c:v>
                </c:pt>
                <c:pt idx="190">
                  <c:v>41594</c:v>
                </c:pt>
                <c:pt idx="191">
                  <c:v>41595</c:v>
                </c:pt>
                <c:pt idx="192">
                  <c:v>41596</c:v>
                </c:pt>
                <c:pt idx="193">
                  <c:v>41597</c:v>
                </c:pt>
                <c:pt idx="194">
                  <c:v>41598</c:v>
                </c:pt>
                <c:pt idx="195">
                  <c:v>41599</c:v>
                </c:pt>
                <c:pt idx="196">
                  <c:v>41600</c:v>
                </c:pt>
                <c:pt idx="197">
                  <c:v>41601</c:v>
                </c:pt>
                <c:pt idx="198">
                  <c:v>41602</c:v>
                </c:pt>
                <c:pt idx="199">
                  <c:v>41603</c:v>
                </c:pt>
                <c:pt idx="200">
                  <c:v>41604</c:v>
                </c:pt>
                <c:pt idx="201">
                  <c:v>41605</c:v>
                </c:pt>
                <c:pt idx="202">
                  <c:v>41606</c:v>
                </c:pt>
                <c:pt idx="203">
                  <c:v>41607</c:v>
                </c:pt>
                <c:pt idx="204">
                  <c:v>41608</c:v>
                </c:pt>
                <c:pt idx="205">
                  <c:v>41609</c:v>
                </c:pt>
                <c:pt idx="206">
                  <c:v>41610</c:v>
                </c:pt>
                <c:pt idx="207">
                  <c:v>41611</c:v>
                </c:pt>
                <c:pt idx="208">
                  <c:v>41612</c:v>
                </c:pt>
                <c:pt idx="209">
                  <c:v>41613</c:v>
                </c:pt>
                <c:pt idx="210">
                  <c:v>41614</c:v>
                </c:pt>
                <c:pt idx="211">
                  <c:v>41615</c:v>
                </c:pt>
                <c:pt idx="212">
                  <c:v>41616</c:v>
                </c:pt>
                <c:pt idx="213">
                  <c:v>41617</c:v>
                </c:pt>
                <c:pt idx="214">
                  <c:v>41618</c:v>
                </c:pt>
                <c:pt idx="215">
                  <c:v>41619</c:v>
                </c:pt>
                <c:pt idx="216">
                  <c:v>41620</c:v>
                </c:pt>
                <c:pt idx="217">
                  <c:v>41621</c:v>
                </c:pt>
                <c:pt idx="218">
                  <c:v>41622</c:v>
                </c:pt>
                <c:pt idx="219">
                  <c:v>41623</c:v>
                </c:pt>
                <c:pt idx="220">
                  <c:v>41624</c:v>
                </c:pt>
                <c:pt idx="221">
                  <c:v>41625</c:v>
                </c:pt>
                <c:pt idx="222">
                  <c:v>41626</c:v>
                </c:pt>
                <c:pt idx="223">
                  <c:v>41627</c:v>
                </c:pt>
                <c:pt idx="224">
                  <c:v>41628</c:v>
                </c:pt>
                <c:pt idx="225">
                  <c:v>41629</c:v>
                </c:pt>
                <c:pt idx="226">
                  <c:v>41630</c:v>
                </c:pt>
                <c:pt idx="227">
                  <c:v>41631</c:v>
                </c:pt>
                <c:pt idx="228">
                  <c:v>41632</c:v>
                </c:pt>
                <c:pt idx="229">
                  <c:v>41633</c:v>
                </c:pt>
                <c:pt idx="230">
                  <c:v>41634</c:v>
                </c:pt>
                <c:pt idx="231">
                  <c:v>41635</c:v>
                </c:pt>
                <c:pt idx="232">
                  <c:v>41636</c:v>
                </c:pt>
                <c:pt idx="233">
                  <c:v>41637</c:v>
                </c:pt>
                <c:pt idx="234">
                  <c:v>41638</c:v>
                </c:pt>
                <c:pt idx="235">
                  <c:v>41639</c:v>
                </c:pt>
                <c:pt idx="236">
                  <c:v>41640</c:v>
                </c:pt>
                <c:pt idx="237">
                  <c:v>41641</c:v>
                </c:pt>
                <c:pt idx="238">
                  <c:v>41642</c:v>
                </c:pt>
                <c:pt idx="239">
                  <c:v>41643</c:v>
                </c:pt>
                <c:pt idx="240">
                  <c:v>41644</c:v>
                </c:pt>
                <c:pt idx="241">
                  <c:v>41645</c:v>
                </c:pt>
                <c:pt idx="242">
                  <c:v>41646</c:v>
                </c:pt>
                <c:pt idx="243">
                  <c:v>41647</c:v>
                </c:pt>
                <c:pt idx="244">
                  <c:v>41648</c:v>
                </c:pt>
                <c:pt idx="245">
                  <c:v>41649</c:v>
                </c:pt>
                <c:pt idx="246">
                  <c:v>41650</c:v>
                </c:pt>
                <c:pt idx="247">
                  <c:v>41651</c:v>
                </c:pt>
                <c:pt idx="248">
                  <c:v>41652</c:v>
                </c:pt>
                <c:pt idx="249">
                  <c:v>41653</c:v>
                </c:pt>
                <c:pt idx="250">
                  <c:v>41654</c:v>
                </c:pt>
                <c:pt idx="251">
                  <c:v>41655</c:v>
                </c:pt>
                <c:pt idx="252">
                  <c:v>41656</c:v>
                </c:pt>
                <c:pt idx="253">
                  <c:v>41657</c:v>
                </c:pt>
                <c:pt idx="254">
                  <c:v>41658</c:v>
                </c:pt>
                <c:pt idx="255">
                  <c:v>41659</c:v>
                </c:pt>
                <c:pt idx="256">
                  <c:v>41660</c:v>
                </c:pt>
                <c:pt idx="257">
                  <c:v>41661</c:v>
                </c:pt>
                <c:pt idx="258">
                  <c:v>41662</c:v>
                </c:pt>
                <c:pt idx="259">
                  <c:v>41663</c:v>
                </c:pt>
                <c:pt idx="260">
                  <c:v>41664</c:v>
                </c:pt>
                <c:pt idx="261">
                  <c:v>41665</c:v>
                </c:pt>
                <c:pt idx="262">
                  <c:v>41666</c:v>
                </c:pt>
                <c:pt idx="263">
                  <c:v>41667</c:v>
                </c:pt>
                <c:pt idx="264">
                  <c:v>41668</c:v>
                </c:pt>
                <c:pt idx="265">
                  <c:v>41669</c:v>
                </c:pt>
                <c:pt idx="266">
                  <c:v>41670</c:v>
                </c:pt>
                <c:pt idx="267">
                  <c:v>41671</c:v>
                </c:pt>
                <c:pt idx="268">
                  <c:v>41672</c:v>
                </c:pt>
                <c:pt idx="269">
                  <c:v>41673</c:v>
                </c:pt>
                <c:pt idx="270">
                  <c:v>41674</c:v>
                </c:pt>
                <c:pt idx="271">
                  <c:v>41675</c:v>
                </c:pt>
                <c:pt idx="272">
                  <c:v>41676</c:v>
                </c:pt>
                <c:pt idx="273">
                  <c:v>41677</c:v>
                </c:pt>
                <c:pt idx="274">
                  <c:v>41678</c:v>
                </c:pt>
                <c:pt idx="275">
                  <c:v>41679</c:v>
                </c:pt>
                <c:pt idx="276">
                  <c:v>41680</c:v>
                </c:pt>
                <c:pt idx="277">
                  <c:v>41681</c:v>
                </c:pt>
                <c:pt idx="278">
                  <c:v>41682</c:v>
                </c:pt>
                <c:pt idx="279">
                  <c:v>41683</c:v>
                </c:pt>
                <c:pt idx="280">
                  <c:v>41684</c:v>
                </c:pt>
                <c:pt idx="281">
                  <c:v>41685</c:v>
                </c:pt>
                <c:pt idx="282">
                  <c:v>41686</c:v>
                </c:pt>
                <c:pt idx="283">
                  <c:v>41687</c:v>
                </c:pt>
                <c:pt idx="284">
                  <c:v>41688</c:v>
                </c:pt>
                <c:pt idx="285">
                  <c:v>41689</c:v>
                </c:pt>
                <c:pt idx="286">
                  <c:v>41690</c:v>
                </c:pt>
                <c:pt idx="287">
                  <c:v>41691</c:v>
                </c:pt>
                <c:pt idx="288">
                  <c:v>41692</c:v>
                </c:pt>
                <c:pt idx="289">
                  <c:v>41693</c:v>
                </c:pt>
                <c:pt idx="290">
                  <c:v>41694</c:v>
                </c:pt>
                <c:pt idx="291">
                  <c:v>41695</c:v>
                </c:pt>
                <c:pt idx="292">
                  <c:v>41696</c:v>
                </c:pt>
                <c:pt idx="293">
                  <c:v>41697</c:v>
                </c:pt>
                <c:pt idx="294">
                  <c:v>41698</c:v>
                </c:pt>
                <c:pt idx="295">
                  <c:v>41699</c:v>
                </c:pt>
                <c:pt idx="296">
                  <c:v>41700</c:v>
                </c:pt>
                <c:pt idx="297">
                  <c:v>41701</c:v>
                </c:pt>
                <c:pt idx="298">
                  <c:v>41702</c:v>
                </c:pt>
                <c:pt idx="299">
                  <c:v>41703</c:v>
                </c:pt>
                <c:pt idx="300">
                  <c:v>41704</c:v>
                </c:pt>
                <c:pt idx="301">
                  <c:v>41705</c:v>
                </c:pt>
                <c:pt idx="302">
                  <c:v>41706</c:v>
                </c:pt>
                <c:pt idx="303">
                  <c:v>41707</c:v>
                </c:pt>
                <c:pt idx="304">
                  <c:v>41708</c:v>
                </c:pt>
                <c:pt idx="305">
                  <c:v>41709</c:v>
                </c:pt>
                <c:pt idx="306">
                  <c:v>41710</c:v>
                </c:pt>
                <c:pt idx="307">
                  <c:v>41711</c:v>
                </c:pt>
                <c:pt idx="308">
                  <c:v>41712</c:v>
                </c:pt>
                <c:pt idx="309">
                  <c:v>41713</c:v>
                </c:pt>
                <c:pt idx="310">
                  <c:v>41714</c:v>
                </c:pt>
                <c:pt idx="311">
                  <c:v>41715</c:v>
                </c:pt>
                <c:pt idx="312">
                  <c:v>41716</c:v>
                </c:pt>
                <c:pt idx="313">
                  <c:v>41717</c:v>
                </c:pt>
                <c:pt idx="314">
                  <c:v>41718</c:v>
                </c:pt>
                <c:pt idx="315">
                  <c:v>41719</c:v>
                </c:pt>
                <c:pt idx="316">
                  <c:v>41720</c:v>
                </c:pt>
                <c:pt idx="317">
                  <c:v>41721</c:v>
                </c:pt>
                <c:pt idx="318">
                  <c:v>41722</c:v>
                </c:pt>
                <c:pt idx="319">
                  <c:v>41723</c:v>
                </c:pt>
                <c:pt idx="320">
                  <c:v>41724</c:v>
                </c:pt>
                <c:pt idx="321">
                  <c:v>41725</c:v>
                </c:pt>
                <c:pt idx="322">
                  <c:v>41726</c:v>
                </c:pt>
                <c:pt idx="323">
                  <c:v>41727</c:v>
                </c:pt>
                <c:pt idx="324">
                  <c:v>41728</c:v>
                </c:pt>
                <c:pt idx="325">
                  <c:v>41729</c:v>
                </c:pt>
              </c:numCache>
            </c:numRef>
          </c:cat>
          <c:val>
            <c:numRef>
              <c:f>修飾澱粉!$BW$3:$BW$328</c:f>
              <c:numCache>
                <c:formatCode>General</c:formatCode>
                <c:ptCount val="326"/>
                <c:pt idx="41">
                  <c:v>19</c:v>
                </c:pt>
                <c:pt idx="42">
                  <c:v>5</c:v>
                </c:pt>
                <c:pt idx="43">
                  <c:v>2</c:v>
                </c:pt>
                <c:pt idx="44">
                  <c:v>11</c:v>
                </c:pt>
                <c:pt idx="45">
                  <c:v>13</c:v>
                </c:pt>
                <c:pt idx="46">
                  <c:v>42</c:v>
                </c:pt>
                <c:pt idx="47">
                  <c:v>21</c:v>
                </c:pt>
                <c:pt idx="48">
                  <c:v>41</c:v>
                </c:pt>
                <c:pt idx="49">
                  <c:v>33</c:v>
                </c:pt>
                <c:pt idx="50">
                  <c:v>13</c:v>
                </c:pt>
                <c:pt idx="51">
                  <c:v>13</c:v>
                </c:pt>
                <c:pt idx="52">
                  <c:v>9</c:v>
                </c:pt>
                <c:pt idx="53">
                  <c:v>4</c:v>
                </c:pt>
                <c:pt idx="54">
                  <c:v>18</c:v>
                </c:pt>
                <c:pt idx="55">
                  <c:v>14</c:v>
                </c:pt>
                <c:pt idx="56">
                  <c:v>6</c:v>
                </c:pt>
                <c:pt idx="57">
                  <c:v>20</c:v>
                </c:pt>
                <c:pt idx="58">
                  <c:v>37</c:v>
                </c:pt>
                <c:pt idx="59">
                  <c:v>7</c:v>
                </c:pt>
                <c:pt idx="60">
                  <c:v>38</c:v>
                </c:pt>
                <c:pt idx="61">
                  <c:v>26</c:v>
                </c:pt>
                <c:pt idx="62">
                  <c:v>68</c:v>
                </c:pt>
                <c:pt idx="63">
                  <c:v>79</c:v>
                </c:pt>
                <c:pt idx="64">
                  <c:v>32</c:v>
                </c:pt>
                <c:pt idx="65">
                  <c:v>67</c:v>
                </c:pt>
                <c:pt idx="66">
                  <c:v>56</c:v>
                </c:pt>
                <c:pt idx="67">
                  <c:v>66</c:v>
                </c:pt>
                <c:pt idx="68">
                  <c:v>31</c:v>
                </c:pt>
                <c:pt idx="69">
                  <c:v>25</c:v>
                </c:pt>
                <c:pt idx="70">
                  <c:v>14</c:v>
                </c:pt>
                <c:pt idx="71">
                  <c:v>24</c:v>
                </c:pt>
                <c:pt idx="72">
                  <c:v>13</c:v>
                </c:pt>
                <c:pt idx="73">
                  <c:v>16</c:v>
                </c:pt>
                <c:pt idx="74">
                  <c:v>41</c:v>
                </c:pt>
                <c:pt idx="75">
                  <c:v>13</c:v>
                </c:pt>
                <c:pt idx="76">
                  <c:v>7</c:v>
                </c:pt>
                <c:pt idx="77">
                  <c:v>11</c:v>
                </c:pt>
                <c:pt idx="78">
                  <c:v>2</c:v>
                </c:pt>
                <c:pt idx="79">
                  <c:v>7</c:v>
                </c:pt>
                <c:pt idx="80">
                  <c:v>20</c:v>
                </c:pt>
                <c:pt idx="81">
                  <c:v>25</c:v>
                </c:pt>
                <c:pt idx="82">
                  <c:v>25</c:v>
                </c:pt>
                <c:pt idx="83">
                  <c:v>15</c:v>
                </c:pt>
                <c:pt idx="84">
                  <c:v>30</c:v>
                </c:pt>
                <c:pt idx="85">
                  <c:v>17</c:v>
                </c:pt>
                <c:pt idx="86">
                  <c:v>11</c:v>
                </c:pt>
                <c:pt idx="87">
                  <c:v>10</c:v>
                </c:pt>
                <c:pt idx="88">
                  <c:v>17</c:v>
                </c:pt>
                <c:pt idx="89">
                  <c:v>7</c:v>
                </c:pt>
                <c:pt idx="90">
                  <c:v>16</c:v>
                </c:pt>
                <c:pt idx="91">
                  <c:v>15</c:v>
                </c:pt>
                <c:pt idx="92">
                  <c:v>22</c:v>
                </c:pt>
                <c:pt idx="93">
                  <c:v>14</c:v>
                </c:pt>
                <c:pt idx="94">
                  <c:v>36</c:v>
                </c:pt>
                <c:pt idx="95">
                  <c:v>25</c:v>
                </c:pt>
                <c:pt idx="96">
                  <c:v>22</c:v>
                </c:pt>
                <c:pt idx="97">
                  <c:v>10</c:v>
                </c:pt>
                <c:pt idx="98">
                  <c:v>25</c:v>
                </c:pt>
                <c:pt idx="99">
                  <c:v>11</c:v>
                </c:pt>
                <c:pt idx="100">
                  <c:v>14</c:v>
                </c:pt>
                <c:pt idx="101">
                  <c:v>9</c:v>
                </c:pt>
                <c:pt idx="102">
                  <c:v>36</c:v>
                </c:pt>
                <c:pt idx="103">
                  <c:v>38</c:v>
                </c:pt>
                <c:pt idx="104">
                  <c:v>31</c:v>
                </c:pt>
                <c:pt idx="105">
                  <c:v>47</c:v>
                </c:pt>
                <c:pt idx="106">
                  <c:v>23</c:v>
                </c:pt>
                <c:pt idx="107">
                  <c:v>14</c:v>
                </c:pt>
                <c:pt idx="108">
                  <c:v>23</c:v>
                </c:pt>
                <c:pt idx="109">
                  <c:v>462</c:v>
                </c:pt>
                <c:pt idx="110">
                  <c:v>596</c:v>
                </c:pt>
                <c:pt idx="111">
                  <c:v>393</c:v>
                </c:pt>
                <c:pt idx="112">
                  <c:v>326</c:v>
                </c:pt>
                <c:pt idx="113">
                  <c:v>279</c:v>
                </c:pt>
                <c:pt idx="114">
                  <c:v>145</c:v>
                </c:pt>
                <c:pt idx="115">
                  <c:v>162</c:v>
                </c:pt>
                <c:pt idx="116">
                  <c:v>105</c:v>
                </c:pt>
                <c:pt idx="117">
                  <c:v>108</c:v>
                </c:pt>
                <c:pt idx="118">
                  <c:v>106</c:v>
                </c:pt>
                <c:pt idx="119">
                  <c:v>110</c:v>
                </c:pt>
                <c:pt idx="120">
                  <c:v>34</c:v>
                </c:pt>
                <c:pt idx="121">
                  <c:v>10</c:v>
                </c:pt>
                <c:pt idx="122">
                  <c:v>27</c:v>
                </c:pt>
                <c:pt idx="123">
                  <c:v>33</c:v>
                </c:pt>
                <c:pt idx="124">
                  <c:v>40</c:v>
                </c:pt>
                <c:pt idx="125">
                  <c:v>45</c:v>
                </c:pt>
                <c:pt idx="126">
                  <c:v>38</c:v>
                </c:pt>
                <c:pt idx="127">
                  <c:v>31</c:v>
                </c:pt>
                <c:pt idx="128">
                  <c:v>13</c:v>
                </c:pt>
                <c:pt idx="129">
                  <c:v>15</c:v>
                </c:pt>
                <c:pt idx="130">
                  <c:v>40</c:v>
                </c:pt>
                <c:pt idx="131">
                  <c:v>12</c:v>
                </c:pt>
                <c:pt idx="132">
                  <c:v>22</c:v>
                </c:pt>
                <c:pt idx="133">
                  <c:v>8</c:v>
                </c:pt>
                <c:pt idx="134">
                  <c:v>17</c:v>
                </c:pt>
                <c:pt idx="135">
                  <c:v>33</c:v>
                </c:pt>
                <c:pt idx="136">
                  <c:v>116</c:v>
                </c:pt>
                <c:pt idx="137">
                  <c:v>282</c:v>
                </c:pt>
                <c:pt idx="138">
                  <c:v>230</c:v>
                </c:pt>
                <c:pt idx="139">
                  <c:v>127</c:v>
                </c:pt>
                <c:pt idx="140">
                  <c:v>79</c:v>
                </c:pt>
                <c:pt idx="141">
                  <c:v>33</c:v>
                </c:pt>
                <c:pt idx="142">
                  <c:v>36</c:v>
                </c:pt>
                <c:pt idx="143">
                  <c:v>43</c:v>
                </c:pt>
                <c:pt idx="144">
                  <c:v>56</c:v>
                </c:pt>
                <c:pt idx="145">
                  <c:v>19</c:v>
                </c:pt>
                <c:pt idx="146">
                  <c:v>21</c:v>
                </c:pt>
                <c:pt idx="147">
                  <c:v>37</c:v>
                </c:pt>
                <c:pt idx="148">
                  <c:v>25</c:v>
                </c:pt>
                <c:pt idx="149">
                  <c:v>48</c:v>
                </c:pt>
                <c:pt idx="150">
                  <c:v>127</c:v>
                </c:pt>
                <c:pt idx="151">
                  <c:v>78</c:v>
                </c:pt>
                <c:pt idx="152">
                  <c:v>64</c:v>
                </c:pt>
                <c:pt idx="153">
                  <c:v>11</c:v>
                </c:pt>
                <c:pt idx="154">
                  <c:v>22</c:v>
                </c:pt>
                <c:pt idx="155">
                  <c:v>19</c:v>
                </c:pt>
                <c:pt idx="156">
                  <c:v>7</c:v>
                </c:pt>
                <c:pt idx="157">
                  <c:v>12</c:v>
                </c:pt>
                <c:pt idx="158">
                  <c:v>29</c:v>
                </c:pt>
                <c:pt idx="159">
                  <c:v>18</c:v>
                </c:pt>
                <c:pt idx="160">
                  <c:v>45</c:v>
                </c:pt>
                <c:pt idx="161">
                  <c:v>49</c:v>
                </c:pt>
                <c:pt idx="162">
                  <c:v>42</c:v>
                </c:pt>
                <c:pt idx="163">
                  <c:v>39</c:v>
                </c:pt>
                <c:pt idx="164">
                  <c:v>148</c:v>
                </c:pt>
                <c:pt idx="165">
                  <c:v>132</c:v>
                </c:pt>
                <c:pt idx="166">
                  <c:v>56</c:v>
                </c:pt>
                <c:pt idx="167">
                  <c:v>39</c:v>
                </c:pt>
                <c:pt idx="168">
                  <c:v>37</c:v>
                </c:pt>
                <c:pt idx="169">
                  <c:v>36</c:v>
                </c:pt>
                <c:pt idx="170">
                  <c:v>27</c:v>
                </c:pt>
                <c:pt idx="171">
                  <c:v>97</c:v>
                </c:pt>
                <c:pt idx="172">
                  <c:v>44</c:v>
                </c:pt>
                <c:pt idx="173">
                  <c:v>24</c:v>
                </c:pt>
                <c:pt idx="174">
                  <c:v>32</c:v>
                </c:pt>
                <c:pt idx="175">
                  <c:v>27</c:v>
                </c:pt>
                <c:pt idx="176">
                  <c:v>54</c:v>
                </c:pt>
                <c:pt idx="177">
                  <c:v>30</c:v>
                </c:pt>
                <c:pt idx="178">
                  <c:v>33</c:v>
                </c:pt>
                <c:pt idx="179">
                  <c:v>79</c:v>
                </c:pt>
                <c:pt idx="180">
                  <c:v>73</c:v>
                </c:pt>
                <c:pt idx="181">
                  <c:v>38</c:v>
                </c:pt>
                <c:pt idx="182">
                  <c:v>23</c:v>
                </c:pt>
                <c:pt idx="183">
                  <c:v>23</c:v>
                </c:pt>
                <c:pt idx="184">
                  <c:v>8</c:v>
                </c:pt>
                <c:pt idx="185">
                  <c:v>37</c:v>
                </c:pt>
                <c:pt idx="186">
                  <c:v>18</c:v>
                </c:pt>
                <c:pt idx="187">
                  <c:v>20</c:v>
                </c:pt>
                <c:pt idx="188">
                  <c:v>54</c:v>
                </c:pt>
                <c:pt idx="189">
                  <c:v>29</c:v>
                </c:pt>
                <c:pt idx="190">
                  <c:v>15</c:v>
                </c:pt>
                <c:pt idx="191">
                  <c:v>6</c:v>
                </c:pt>
                <c:pt idx="192">
                  <c:v>44</c:v>
                </c:pt>
                <c:pt idx="193">
                  <c:v>6</c:v>
                </c:pt>
                <c:pt idx="194">
                  <c:v>30</c:v>
                </c:pt>
                <c:pt idx="195">
                  <c:v>5</c:v>
                </c:pt>
                <c:pt idx="196">
                  <c:v>34</c:v>
                </c:pt>
                <c:pt idx="197">
                  <c:v>20</c:v>
                </c:pt>
                <c:pt idx="198">
                  <c:v>20</c:v>
                </c:pt>
                <c:pt idx="199">
                  <c:v>4</c:v>
                </c:pt>
                <c:pt idx="200">
                  <c:v>33</c:v>
                </c:pt>
                <c:pt idx="201">
                  <c:v>311</c:v>
                </c:pt>
                <c:pt idx="202">
                  <c:v>210</c:v>
                </c:pt>
                <c:pt idx="203">
                  <c:v>203</c:v>
                </c:pt>
                <c:pt idx="204">
                  <c:v>82</c:v>
                </c:pt>
                <c:pt idx="205">
                  <c:v>39</c:v>
                </c:pt>
                <c:pt idx="206">
                  <c:v>46</c:v>
                </c:pt>
                <c:pt idx="207">
                  <c:v>31</c:v>
                </c:pt>
                <c:pt idx="208">
                  <c:v>48</c:v>
                </c:pt>
                <c:pt idx="209">
                  <c:v>44</c:v>
                </c:pt>
                <c:pt idx="210">
                  <c:v>15</c:v>
                </c:pt>
                <c:pt idx="211">
                  <c:v>26</c:v>
                </c:pt>
                <c:pt idx="212">
                  <c:v>17</c:v>
                </c:pt>
                <c:pt idx="213">
                  <c:v>12</c:v>
                </c:pt>
                <c:pt idx="214">
                  <c:v>26</c:v>
                </c:pt>
                <c:pt idx="215">
                  <c:v>352</c:v>
                </c:pt>
                <c:pt idx="216">
                  <c:v>204</c:v>
                </c:pt>
                <c:pt idx="217">
                  <c:v>157</c:v>
                </c:pt>
                <c:pt idx="218">
                  <c:v>157</c:v>
                </c:pt>
                <c:pt idx="219">
                  <c:v>104</c:v>
                </c:pt>
                <c:pt idx="220">
                  <c:v>61</c:v>
                </c:pt>
                <c:pt idx="221">
                  <c:v>118</c:v>
                </c:pt>
                <c:pt idx="222">
                  <c:v>59</c:v>
                </c:pt>
                <c:pt idx="223">
                  <c:v>28</c:v>
                </c:pt>
                <c:pt idx="224">
                  <c:v>2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修飾澱粉!$BX$2</c:f>
              <c:strCache>
                <c:ptCount val="1"/>
                <c:pt idx="0">
                  <c:v>鮮奶禁藥</c:v>
                </c:pt>
              </c:strCache>
            </c:strRef>
          </c:tx>
          <c:spPr>
            <a:ln w="28575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修飾澱粉!$BX$3:$BX$328</c:f>
              <c:numCache>
                <c:formatCode>General</c:formatCode>
                <c:ptCount val="32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2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2</c:v>
                </c:pt>
                <c:pt idx="186">
                  <c:v>0</c:v>
                </c:pt>
                <c:pt idx="187">
                  <c:v>1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506</c:v>
                </c:pt>
                <c:pt idx="195">
                  <c:v>492</c:v>
                </c:pt>
                <c:pt idx="196">
                  <c:v>213</c:v>
                </c:pt>
                <c:pt idx="197">
                  <c:v>163</c:v>
                </c:pt>
                <c:pt idx="198">
                  <c:v>86</c:v>
                </c:pt>
                <c:pt idx="199">
                  <c:v>170</c:v>
                </c:pt>
                <c:pt idx="200">
                  <c:v>133</c:v>
                </c:pt>
                <c:pt idx="201">
                  <c:v>81</c:v>
                </c:pt>
                <c:pt idx="202">
                  <c:v>26</c:v>
                </c:pt>
                <c:pt idx="203">
                  <c:v>27</c:v>
                </c:pt>
                <c:pt idx="204">
                  <c:v>11</c:v>
                </c:pt>
                <c:pt idx="205">
                  <c:v>1</c:v>
                </c:pt>
                <c:pt idx="206">
                  <c:v>3</c:v>
                </c:pt>
                <c:pt idx="207">
                  <c:v>11</c:v>
                </c:pt>
                <c:pt idx="208">
                  <c:v>2</c:v>
                </c:pt>
                <c:pt idx="209">
                  <c:v>0</c:v>
                </c:pt>
                <c:pt idx="210">
                  <c:v>0</c:v>
                </c:pt>
                <c:pt idx="211">
                  <c:v>7</c:v>
                </c:pt>
                <c:pt idx="212">
                  <c:v>1</c:v>
                </c:pt>
                <c:pt idx="213">
                  <c:v>7</c:v>
                </c:pt>
                <c:pt idx="214">
                  <c:v>1</c:v>
                </c:pt>
                <c:pt idx="215">
                  <c:v>0</c:v>
                </c:pt>
                <c:pt idx="216">
                  <c:v>1</c:v>
                </c:pt>
                <c:pt idx="217">
                  <c:v>24</c:v>
                </c:pt>
                <c:pt idx="218">
                  <c:v>2</c:v>
                </c:pt>
                <c:pt idx="219">
                  <c:v>0</c:v>
                </c:pt>
                <c:pt idx="220">
                  <c:v>0</c:v>
                </c:pt>
                <c:pt idx="221">
                  <c:v>3</c:v>
                </c:pt>
                <c:pt idx="222">
                  <c:v>4</c:v>
                </c:pt>
                <c:pt idx="223">
                  <c:v>0</c:v>
                </c:pt>
                <c:pt idx="224">
                  <c:v>0</c:v>
                </c:pt>
                <c:pt idx="225">
                  <c:v>1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1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1</c:v>
                </c:pt>
                <c:pt idx="248">
                  <c:v>1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6</c:v>
                </c:pt>
                <c:pt idx="254">
                  <c:v>1</c:v>
                </c:pt>
                <c:pt idx="255">
                  <c:v>1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1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5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1</c:v>
                </c:pt>
                <c:pt idx="300">
                  <c:v>0</c:v>
                </c:pt>
                <c:pt idx="301">
                  <c:v>0</c:v>
                </c:pt>
                <c:pt idx="302">
                  <c:v>1</c:v>
                </c:pt>
                <c:pt idx="303">
                  <c:v>0</c:v>
                </c:pt>
                <c:pt idx="304">
                  <c:v>0</c:v>
                </c:pt>
                <c:pt idx="305">
                  <c:v>1</c:v>
                </c:pt>
                <c:pt idx="306">
                  <c:v>0</c:v>
                </c:pt>
                <c:pt idx="307">
                  <c:v>0</c:v>
                </c:pt>
                <c:pt idx="308">
                  <c:v>1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4</c:v>
                </c:pt>
                <c:pt idx="323">
                  <c:v>0</c:v>
                </c:pt>
                <c:pt idx="324">
                  <c:v>0</c:v>
                </c:pt>
                <c:pt idx="325">
                  <c:v>1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修飾澱粉!$BY$2</c:f>
              <c:strCache>
                <c:ptCount val="1"/>
                <c:pt idx="0">
                  <c:v>瘦肉精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修飾澱粉!$BY$3:$BY$328</c:f>
              <c:numCache>
                <c:formatCode>General</c:formatCode>
                <c:ptCount val="32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117</c:v>
                </c:pt>
                <c:pt idx="176">
                  <c:v>38</c:v>
                </c:pt>
                <c:pt idx="177">
                  <c:v>66</c:v>
                </c:pt>
                <c:pt idx="178">
                  <c:v>65</c:v>
                </c:pt>
                <c:pt idx="179">
                  <c:v>193</c:v>
                </c:pt>
                <c:pt idx="180">
                  <c:v>48</c:v>
                </c:pt>
                <c:pt idx="181">
                  <c:v>22</c:v>
                </c:pt>
                <c:pt idx="182">
                  <c:v>43</c:v>
                </c:pt>
                <c:pt idx="183">
                  <c:v>25</c:v>
                </c:pt>
                <c:pt idx="184">
                  <c:v>17</c:v>
                </c:pt>
                <c:pt idx="185">
                  <c:v>19</c:v>
                </c:pt>
                <c:pt idx="186">
                  <c:v>19</c:v>
                </c:pt>
                <c:pt idx="187">
                  <c:v>27</c:v>
                </c:pt>
                <c:pt idx="188">
                  <c:v>29</c:v>
                </c:pt>
                <c:pt idx="189">
                  <c:v>12</c:v>
                </c:pt>
                <c:pt idx="190">
                  <c:v>13</c:v>
                </c:pt>
                <c:pt idx="191">
                  <c:v>2</c:v>
                </c:pt>
                <c:pt idx="192">
                  <c:v>31</c:v>
                </c:pt>
                <c:pt idx="193">
                  <c:v>25</c:v>
                </c:pt>
                <c:pt idx="194">
                  <c:v>30</c:v>
                </c:pt>
                <c:pt idx="195">
                  <c:v>32</c:v>
                </c:pt>
                <c:pt idx="196">
                  <c:v>18</c:v>
                </c:pt>
                <c:pt idx="197">
                  <c:v>6</c:v>
                </c:pt>
                <c:pt idx="198">
                  <c:v>25</c:v>
                </c:pt>
                <c:pt idx="199">
                  <c:v>17</c:v>
                </c:pt>
                <c:pt idx="200">
                  <c:v>9</c:v>
                </c:pt>
                <c:pt idx="201">
                  <c:v>7</c:v>
                </c:pt>
                <c:pt idx="202">
                  <c:v>6</c:v>
                </c:pt>
                <c:pt idx="203">
                  <c:v>6</c:v>
                </c:pt>
                <c:pt idx="204">
                  <c:v>20</c:v>
                </c:pt>
                <c:pt idx="205">
                  <c:v>2</c:v>
                </c:pt>
                <c:pt idx="206">
                  <c:v>3</c:v>
                </c:pt>
                <c:pt idx="207">
                  <c:v>4</c:v>
                </c:pt>
                <c:pt idx="208">
                  <c:v>11</c:v>
                </c:pt>
                <c:pt idx="209">
                  <c:v>8</c:v>
                </c:pt>
                <c:pt idx="210">
                  <c:v>8</c:v>
                </c:pt>
                <c:pt idx="211">
                  <c:v>5</c:v>
                </c:pt>
                <c:pt idx="212">
                  <c:v>3</c:v>
                </c:pt>
                <c:pt idx="213">
                  <c:v>5</c:v>
                </c:pt>
                <c:pt idx="214">
                  <c:v>8</c:v>
                </c:pt>
                <c:pt idx="215">
                  <c:v>10</c:v>
                </c:pt>
                <c:pt idx="216">
                  <c:v>1</c:v>
                </c:pt>
                <c:pt idx="217">
                  <c:v>16</c:v>
                </c:pt>
                <c:pt idx="218">
                  <c:v>4</c:v>
                </c:pt>
                <c:pt idx="219">
                  <c:v>3</c:v>
                </c:pt>
                <c:pt idx="220">
                  <c:v>6</c:v>
                </c:pt>
                <c:pt idx="221">
                  <c:v>14</c:v>
                </c:pt>
                <c:pt idx="222">
                  <c:v>8</c:v>
                </c:pt>
                <c:pt idx="223">
                  <c:v>3</c:v>
                </c:pt>
                <c:pt idx="224">
                  <c:v>8</c:v>
                </c:pt>
                <c:pt idx="225">
                  <c:v>6</c:v>
                </c:pt>
                <c:pt idx="226">
                  <c:v>6</c:v>
                </c:pt>
                <c:pt idx="227">
                  <c:v>0</c:v>
                </c:pt>
                <c:pt idx="228">
                  <c:v>5</c:v>
                </c:pt>
                <c:pt idx="229">
                  <c:v>14</c:v>
                </c:pt>
                <c:pt idx="230">
                  <c:v>4</c:v>
                </c:pt>
                <c:pt idx="231">
                  <c:v>2</c:v>
                </c:pt>
                <c:pt idx="232">
                  <c:v>4</c:v>
                </c:pt>
                <c:pt idx="233">
                  <c:v>1</c:v>
                </c:pt>
                <c:pt idx="234">
                  <c:v>1</c:v>
                </c:pt>
                <c:pt idx="235">
                  <c:v>0</c:v>
                </c:pt>
                <c:pt idx="236">
                  <c:v>3</c:v>
                </c:pt>
                <c:pt idx="237">
                  <c:v>19</c:v>
                </c:pt>
                <c:pt idx="238">
                  <c:v>5</c:v>
                </c:pt>
                <c:pt idx="239">
                  <c:v>1</c:v>
                </c:pt>
                <c:pt idx="240">
                  <c:v>6</c:v>
                </c:pt>
                <c:pt idx="241">
                  <c:v>6</c:v>
                </c:pt>
                <c:pt idx="242">
                  <c:v>2</c:v>
                </c:pt>
                <c:pt idx="243">
                  <c:v>1</c:v>
                </c:pt>
                <c:pt idx="244">
                  <c:v>6</c:v>
                </c:pt>
                <c:pt idx="245">
                  <c:v>3</c:v>
                </c:pt>
                <c:pt idx="246">
                  <c:v>2</c:v>
                </c:pt>
                <c:pt idx="247">
                  <c:v>2</c:v>
                </c:pt>
                <c:pt idx="248">
                  <c:v>1</c:v>
                </c:pt>
                <c:pt idx="249">
                  <c:v>2</c:v>
                </c:pt>
                <c:pt idx="250">
                  <c:v>4</c:v>
                </c:pt>
                <c:pt idx="251">
                  <c:v>2</c:v>
                </c:pt>
                <c:pt idx="252">
                  <c:v>28</c:v>
                </c:pt>
                <c:pt idx="253">
                  <c:v>14</c:v>
                </c:pt>
                <c:pt idx="254">
                  <c:v>1</c:v>
                </c:pt>
                <c:pt idx="255">
                  <c:v>3</c:v>
                </c:pt>
                <c:pt idx="256">
                  <c:v>1</c:v>
                </c:pt>
                <c:pt idx="257">
                  <c:v>9</c:v>
                </c:pt>
                <c:pt idx="258">
                  <c:v>6</c:v>
                </c:pt>
                <c:pt idx="259">
                  <c:v>10</c:v>
                </c:pt>
                <c:pt idx="260">
                  <c:v>2</c:v>
                </c:pt>
                <c:pt idx="261">
                  <c:v>4</c:v>
                </c:pt>
                <c:pt idx="262">
                  <c:v>8</c:v>
                </c:pt>
                <c:pt idx="263">
                  <c:v>0</c:v>
                </c:pt>
                <c:pt idx="264">
                  <c:v>2</c:v>
                </c:pt>
                <c:pt idx="265">
                  <c:v>2</c:v>
                </c:pt>
                <c:pt idx="266">
                  <c:v>3</c:v>
                </c:pt>
                <c:pt idx="267">
                  <c:v>0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2</c:v>
                </c:pt>
                <c:pt idx="272">
                  <c:v>2</c:v>
                </c:pt>
                <c:pt idx="273">
                  <c:v>1</c:v>
                </c:pt>
                <c:pt idx="274">
                  <c:v>3</c:v>
                </c:pt>
                <c:pt idx="275">
                  <c:v>5</c:v>
                </c:pt>
                <c:pt idx="276">
                  <c:v>0</c:v>
                </c:pt>
                <c:pt idx="277">
                  <c:v>4</c:v>
                </c:pt>
                <c:pt idx="278">
                  <c:v>46</c:v>
                </c:pt>
                <c:pt idx="279">
                  <c:v>10</c:v>
                </c:pt>
                <c:pt idx="280">
                  <c:v>3</c:v>
                </c:pt>
                <c:pt idx="281">
                  <c:v>1</c:v>
                </c:pt>
                <c:pt idx="282">
                  <c:v>0</c:v>
                </c:pt>
                <c:pt idx="283">
                  <c:v>6</c:v>
                </c:pt>
                <c:pt idx="284">
                  <c:v>15</c:v>
                </c:pt>
                <c:pt idx="285">
                  <c:v>45</c:v>
                </c:pt>
                <c:pt idx="286">
                  <c:v>13</c:v>
                </c:pt>
                <c:pt idx="287">
                  <c:v>7</c:v>
                </c:pt>
                <c:pt idx="288">
                  <c:v>1</c:v>
                </c:pt>
                <c:pt idx="289">
                  <c:v>12</c:v>
                </c:pt>
                <c:pt idx="290">
                  <c:v>6</c:v>
                </c:pt>
                <c:pt idx="291">
                  <c:v>3</c:v>
                </c:pt>
                <c:pt idx="292">
                  <c:v>22</c:v>
                </c:pt>
                <c:pt idx="293">
                  <c:v>39</c:v>
                </c:pt>
                <c:pt idx="294">
                  <c:v>4</c:v>
                </c:pt>
                <c:pt idx="295">
                  <c:v>17</c:v>
                </c:pt>
                <c:pt idx="296">
                  <c:v>10</c:v>
                </c:pt>
                <c:pt idx="297">
                  <c:v>45</c:v>
                </c:pt>
                <c:pt idx="298">
                  <c:v>50</c:v>
                </c:pt>
                <c:pt idx="299">
                  <c:v>48</c:v>
                </c:pt>
                <c:pt idx="300">
                  <c:v>88</c:v>
                </c:pt>
                <c:pt idx="301">
                  <c:v>29</c:v>
                </c:pt>
                <c:pt idx="302">
                  <c:v>12</c:v>
                </c:pt>
                <c:pt idx="303">
                  <c:v>22</c:v>
                </c:pt>
                <c:pt idx="304">
                  <c:v>23</c:v>
                </c:pt>
                <c:pt idx="305">
                  <c:v>11</c:v>
                </c:pt>
                <c:pt idx="306">
                  <c:v>50</c:v>
                </c:pt>
                <c:pt idx="307">
                  <c:v>15</c:v>
                </c:pt>
                <c:pt idx="308">
                  <c:v>21</c:v>
                </c:pt>
                <c:pt idx="309">
                  <c:v>6</c:v>
                </c:pt>
                <c:pt idx="310">
                  <c:v>3</c:v>
                </c:pt>
                <c:pt idx="311">
                  <c:v>48</c:v>
                </c:pt>
                <c:pt idx="312">
                  <c:v>13</c:v>
                </c:pt>
                <c:pt idx="313">
                  <c:v>8</c:v>
                </c:pt>
                <c:pt idx="314">
                  <c:v>14</c:v>
                </c:pt>
                <c:pt idx="315">
                  <c:v>5</c:v>
                </c:pt>
                <c:pt idx="316">
                  <c:v>19</c:v>
                </c:pt>
                <c:pt idx="317">
                  <c:v>14</c:v>
                </c:pt>
                <c:pt idx="318">
                  <c:v>4</c:v>
                </c:pt>
                <c:pt idx="319">
                  <c:v>11</c:v>
                </c:pt>
                <c:pt idx="320">
                  <c:v>9</c:v>
                </c:pt>
                <c:pt idx="321">
                  <c:v>5</c:v>
                </c:pt>
                <c:pt idx="322">
                  <c:v>6</c:v>
                </c:pt>
                <c:pt idx="323">
                  <c:v>15</c:v>
                </c:pt>
                <c:pt idx="324">
                  <c:v>21</c:v>
                </c:pt>
                <c:pt idx="325">
                  <c:v>34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修飾澱粉!$BZ$2</c:f>
              <c:strCache>
                <c:ptCount val="1"/>
                <c:pt idx="0">
                  <c:v>鼎王事件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修飾澱粉!$BZ$3:$BZ$328</c:f>
              <c:numCache>
                <c:formatCode>General</c:formatCode>
                <c:ptCount val="32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9</c:v>
                </c:pt>
                <c:pt idx="237">
                  <c:v>5</c:v>
                </c:pt>
                <c:pt idx="238">
                  <c:v>7</c:v>
                </c:pt>
                <c:pt idx="239">
                  <c:v>14</c:v>
                </c:pt>
                <c:pt idx="240">
                  <c:v>9</c:v>
                </c:pt>
                <c:pt idx="241">
                  <c:v>12</c:v>
                </c:pt>
                <c:pt idx="242">
                  <c:v>5</c:v>
                </c:pt>
                <c:pt idx="243">
                  <c:v>11</c:v>
                </c:pt>
                <c:pt idx="244">
                  <c:v>15</c:v>
                </c:pt>
                <c:pt idx="245">
                  <c:v>6</c:v>
                </c:pt>
                <c:pt idx="246">
                  <c:v>11</c:v>
                </c:pt>
                <c:pt idx="247">
                  <c:v>9</c:v>
                </c:pt>
                <c:pt idx="248">
                  <c:v>6</c:v>
                </c:pt>
                <c:pt idx="249">
                  <c:v>12</c:v>
                </c:pt>
                <c:pt idx="250">
                  <c:v>11</c:v>
                </c:pt>
                <c:pt idx="251">
                  <c:v>14</c:v>
                </c:pt>
                <c:pt idx="252">
                  <c:v>6</c:v>
                </c:pt>
                <c:pt idx="253">
                  <c:v>3</c:v>
                </c:pt>
                <c:pt idx="254">
                  <c:v>11</c:v>
                </c:pt>
                <c:pt idx="255">
                  <c:v>98</c:v>
                </c:pt>
                <c:pt idx="256">
                  <c:v>46</c:v>
                </c:pt>
                <c:pt idx="257">
                  <c:v>4</c:v>
                </c:pt>
                <c:pt idx="258">
                  <c:v>14</c:v>
                </c:pt>
                <c:pt idx="259">
                  <c:v>9</c:v>
                </c:pt>
                <c:pt idx="260">
                  <c:v>7</c:v>
                </c:pt>
                <c:pt idx="261">
                  <c:v>1</c:v>
                </c:pt>
                <c:pt idx="262">
                  <c:v>6</c:v>
                </c:pt>
                <c:pt idx="263">
                  <c:v>7</c:v>
                </c:pt>
                <c:pt idx="264">
                  <c:v>6</c:v>
                </c:pt>
                <c:pt idx="265">
                  <c:v>4</c:v>
                </c:pt>
                <c:pt idx="266">
                  <c:v>3</c:v>
                </c:pt>
                <c:pt idx="267">
                  <c:v>3</c:v>
                </c:pt>
                <c:pt idx="268">
                  <c:v>4</c:v>
                </c:pt>
                <c:pt idx="269">
                  <c:v>4</c:v>
                </c:pt>
                <c:pt idx="270">
                  <c:v>10</c:v>
                </c:pt>
                <c:pt idx="271">
                  <c:v>12</c:v>
                </c:pt>
                <c:pt idx="272">
                  <c:v>11</c:v>
                </c:pt>
                <c:pt idx="273">
                  <c:v>2</c:v>
                </c:pt>
                <c:pt idx="274">
                  <c:v>6</c:v>
                </c:pt>
                <c:pt idx="275">
                  <c:v>12</c:v>
                </c:pt>
                <c:pt idx="276">
                  <c:v>8</c:v>
                </c:pt>
                <c:pt idx="277">
                  <c:v>34</c:v>
                </c:pt>
                <c:pt idx="278">
                  <c:v>12</c:v>
                </c:pt>
                <c:pt idx="279">
                  <c:v>15</c:v>
                </c:pt>
                <c:pt idx="280">
                  <c:v>7</c:v>
                </c:pt>
                <c:pt idx="281">
                  <c:v>7</c:v>
                </c:pt>
                <c:pt idx="282">
                  <c:v>5</c:v>
                </c:pt>
                <c:pt idx="283">
                  <c:v>18</c:v>
                </c:pt>
                <c:pt idx="284">
                  <c:v>2</c:v>
                </c:pt>
                <c:pt idx="285">
                  <c:v>11</c:v>
                </c:pt>
                <c:pt idx="286">
                  <c:v>16</c:v>
                </c:pt>
                <c:pt idx="287">
                  <c:v>10</c:v>
                </c:pt>
                <c:pt idx="288">
                  <c:v>5</c:v>
                </c:pt>
                <c:pt idx="289">
                  <c:v>19</c:v>
                </c:pt>
                <c:pt idx="290">
                  <c:v>4</c:v>
                </c:pt>
                <c:pt idx="291">
                  <c:v>10</c:v>
                </c:pt>
                <c:pt idx="292">
                  <c:v>1338</c:v>
                </c:pt>
                <c:pt idx="293">
                  <c:v>1183</c:v>
                </c:pt>
                <c:pt idx="294">
                  <c:v>467</c:v>
                </c:pt>
                <c:pt idx="295">
                  <c:v>124</c:v>
                </c:pt>
                <c:pt idx="296">
                  <c:v>204</c:v>
                </c:pt>
                <c:pt idx="297">
                  <c:v>222</c:v>
                </c:pt>
                <c:pt idx="298">
                  <c:v>164</c:v>
                </c:pt>
                <c:pt idx="299">
                  <c:v>923</c:v>
                </c:pt>
                <c:pt idx="300">
                  <c:v>1388</c:v>
                </c:pt>
                <c:pt idx="301">
                  <c:v>975</c:v>
                </c:pt>
                <c:pt idx="302">
                  <c:v>733</c:v>
                </c:pt>
                <c:pt idx="303">
                  <c:v>597</c:v>
                </c:pt>
                <c:pt idx="304">
                  <c:v>488</c:v>
                </c:pt>
                <c:pt idx="305">
                  <c:v>490</c:v>
                </c:pt>
                <c:pt idx="306">
                  <c:v>564</c:v>
                </c:pt>
                <c:pt idx="307">
                  <c:v>347</c:v>
                </c:pt>
                <c:pt idx="308">
                  <c:v>300</c:v>
                </c:pt>
                <c:pt idx="309">
                  <c:v>166</c:v>
                </c:pt>
                <c:pt idx="310">
                  <c:v>106</c:v>
                </c:pt>
                <c:pt idx="311">
                  <c:v>190</c:v>
                </c:pt>
                <c:pt idx="312">
                  <c:v>136</c:v>
                </c:pt>
                <c:pt idx="313">
                  <c:v>43</c:v>
                </c:pt>
                <c:pt idx="314">
                  <c:v>46</c:v>
                </c:pt>
                <c:pt idx="315">
                  <c:v>48</c:v>
                </c:pt>
                <c:pt idx="316">
                  <c:v>20</c:v>
                </c:pt>
                <c:pt idx="317">
                  <c:v>26</c:v>
                </c:pt>
                <c:pt idx="318">
                  <c:v>38</c:v>
                </c:pt>
                <c:pt idx="319">
                  <c:v>58</c:v>
                </c:pt>
                <c:pt idx="320">
                  <c:v>54</c:v>
                </c:pt>
                <c:pt idx="321">
                  <c:v>32</c:v>
                </c:pt>
                <c:pt idx="322">
                  <c:v>62</c:v>
                </c:pt>
                <c:pt idx="323">
                  <c:v>7</c:v>
                </c:pt>
                <c:pt idx="324">
                  <c:v>7</c:v>
                </c:pt>
                <c:pt idx="325">
                  <c:v>14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修飾澱粉!$CA$2</c:f>
              <c:strCache>
                <c:ptCount val="1"/>
                <c:pt idx="0">
                  <c:v>湯粉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修飾澱粉!$CA$3:$CA$328</c:f>
              <c:numCache>
                <c:formatCode>General</c:formatCode>
                <c:ptCount val="32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1</c:v>
                </c:pt>
                <c:pt idx="237">
                  <c:v>3</c:v>
                </c:pt>
                <c:pt idx="238">
                  <c:v>1</c:v>
                </c:pt>
                <c:pt idx="239">
                  <c:v>2</c:v>
                </c:pt>
                <c:pt idx="240">
                  <c:v>5</c:v>
                </c:pt>
                <c:pt idx="241">
                  <c:v>3</c:v>
                </c:pt>
                <c:pt idx="242">
                  <c:v>11</c:v>
                </c:pt>
                <c:pt idx="243">
                  <c:v>2</c:v>
                </c:pt>
                <c:pt idx="244">
                  <c:v>6</c:v>
                </c:pt>
                <c:pt idx="245">
                  <c:v>1</c:v>
                </c:pt>
                <c:pt idx="246">
                  <c:v>3</c:v>
                </c:pt>
                <c:pt idx="247">
                  <c:v>1</c:v>
                </c:pt>
                <c:pt idx="248">
                  <c:v>8</c:v>
                </c:pt>
                <c:pt idx="249">
                  <c:v>3</c:v>
                </c:pt>
                <c:pt idx="250">
                  <c:v>5</c:v>
                </c:pt>
                <c:pt idx="251">
                  <c:v>6</c:v>
                </c:pt>
                <c:pt idx="252">
                  <c:v>1</c:v>
                </c:pt>
                <c:pt idx="253">
                  <c:v>1</c:v>
                </c:pt>
                <c:pt idx="254">
                  <c:v>0</c:v>
                </c:pt>
                <c:pt idx="255">
                  <c:v>5</c:v>
                </c:pt>
                <c:pt idx="256">
                  <c:v>3</c:v>
                </c:pt>
                <c:pt idx="257">
                  <c:v>4</c:v>
                </c:pt>
                <c:pt idx="258">
                  <c:v>1</c:v>
                </c:pt>
                <c:pt idx="259">
                  <c:v>2</c:v>
                </c:pt>
                <c:pt idx="260">
                  <c:v>1</c:v>
                </c:pt>
                <c:pt idx="261">
                  <c:v>0</c:v>
                </c:pt>
                <c:pt idx="262">
                  <c:v>3</c:v>
                </c:pt>
                <c:pt idx="263">
                  <c:v>2</c:v>
                </c:pt>
                <c:pt idx="264">
                  <c:v>1</c:v>
                </c:pt>
                <c:pt idx="265">
                  <c:v>13</c:v>
                </c:pt>
                <c:pt idx="266">
                  <c:v>0</c:v>
                </c:pt>
                <c:pt idx="267">
                  <c:v>2</c:v>
                </c:pt>
                <c:pt idx="268">
                  <c:v>0</c:v>
                </c:pt>
                <c:pt idx="269">
                  <c:v>6</c:v>
                </c:pt>
                <c:pt idx="270">
                  <c:v>2</c:v>
                </c:pt>
                <c:pt idx="271">
                  <c:v>2</c:v>
                </c:pt>
                <c:pt idx="272">
                  <c:v>2</c:v>
                </c:pt>
                <c:pt idx="273">
                  <c:v>4</c:v>
                </c:pt>
                <c:pt idx="274">
                  <c:v>4</c:v>
                </c:pt>
                <c:pt idx="275">
                  <c:v>2</c:v>
                </c:pt>
                <c:pt idx="276">
                  <c:v>1</c:v>
                </c:pt>
                <c:pt idx="277">
                  <c:v>9</c:v>
                </c:pt>
                <c:pt idx="278">
                  <c:v>4</c:v>
                </c:pt>
                <c:pt idx="279">
                  <c:v>4</c:v>
                </c:pt>
                <c:pt idx="280">
                  <c:v>2</c:v>
                </c:pt>
                <c:pt idx="281">
                  <c:v>0</c:v>
                </c:pt>
                <c:pt idx="282">
                  <c:v>0</c:v>
                </c:pt>
                <c:pt idx="283">
                  <c:v>3</c:v>
                </c:pt>
                <c:pt idx="284">
                  <c:v>1</c:v>
                </c:pt>
                <c:pt idx="285">
                  <c:v>5</c:v>
                </c:pt>
                <c:pt idx="286">
                  <c:v>9</c:v>
                </c:pt>
                <c:pt idx="287">
                  <c:v>3</c:v>
                </c:pt>
                <c:pt idx="288">
                  <c:v>3</c:v>
                </c:pt>
                <c:pt idx="289">
                  <c:v>2</c:v>
                </c:pt>
                <c:pt idx="290">
                  <c:v>4</c:v>
                </c:pt>
                <c:pt idx="291">
                  <c:v>2</c:v>
                </c:pt>
                <c:pt idx="292">
                  <c:v>45</c:v>
                </c:pt>
                <c:pt idx="293">
                  <c:v>29</c:v>
                </c:pt>
                <c:pt idx="294">
                  <c:v>5</c:v>
                </c:pt>
                <c:pt idx="295">
                  <c:v>7</c:v>
                </c:pt>
                <c:pt idx="296">
                  <c:v>5</c:v>
                </c:pt>
                <c:pt idx="297">
                  <c:v>13</c:v>
                </c:pt>
                <c:pt idx="298">
                  <c:v>10</c:v>
                </c:pt>
                <c:pt idx="299">
                  <c:v>13</c:v>
                </c:pt>
                <c:pt idx="300">
                  <c:v>18</c:v>
                </c:pt>
                <c:pt idx="301">
                  <c:v>7</c:v>
                </c:pt>
                <c:pt idx="302">
                  <c:v>24</c:v>
                </c:pt>
                <c:pt idx="303">
                  <c:v>26</c:v>
                </c:pt>
                <c:pt idx="304">
                  <c:v>15</c:v>
                </c:pt>
                <c:pt idx="305">
                  <c:v>9</c:v>
                </c:pt>
                <c:pt idx="306">
                  <c:v>13</c:v>
                </c:pt>
                <c:pt idx="307">
                  <c:v>1</c:v>
                </c:pt>
                <c:pt idx="308">
                  <c:v>5</c:v>
                </c:pt>
                <c:pt idx="309">
                  <c:v>1</c:v>
                </c:pt>
                <c:pt idx="310">
                  <c:v>2</c:v>
                </c:pt>
                <c:pt idx="311">
                  <c:v>86</c:v>
                </c:pt>
                <c:pt idx="312">
                  <c:v>419</c:v>
                </c:pt>
                <c:pt idx="313">
                  <c:v>148</c:v>
                </c:pt>
                <c:pt idx="314">
                  <c:v>20</c:v>
                </c:pt>
                <c:pt idx="315">
                  <c:v>17</c:v>
                </c:pt>
                <c:pt idx="316">
                  <c:v>44</c:v>
                </c:pt>
                <c:pt idx="317">
                  <c:v>22</c:v>
                </c:pt>
                <c:pt idx="318">
                  <c:v>37</c:v>
                </c:pt>
                <c:pt idx="319">
                  <c:v>20</c:v>
                </c:pt>
                <c:pt idx="320">
                  <c:v>10</c:v>
                </c:pt>
                <c:pt idx="321">
                  <c:v>1</c:v>
                </c:pt>
                <c:pt idx="322">
                  <c:v>2</c:v>
                </c:pt>
                <c:pt idx="323">
                  <c:v>2</c:v>
                </c:pt>
                <c:pt idx="324">
                  <c:v>2</c:v>
                </c:pt>
                <c:pt idx="325">
                  <c:v>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2511960"/>
        <c:axId val="222526272"/>
      </c:lineChart>
      <c:dateAx>
        <c:axId val="222511960"/>
        <c:scaling>
          <c:orientation val="minMax"/>
          <c:max val="41729"/>
        </c:scaling>
        <c:delete val="0"/>
        <c:axPos val="b"/>
        <c:numFmt formatCode="m/d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22526272"/>
        <c:crosses val="autoZero"/>
        <c:auto val="1"/>
        <c:lblOffset val="100"/>
        <c:baseTimeUnit val="days"/>
        <c:majorUnit val="14"/>
        <c:majorTimeUnit val="days"/>
      </c:dateAx>
      <c:valAx>
        <c:axId val="2225262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22511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工作表1!$B$13</c:f>
              <c:strCache>
                <c:ptCount val="1"/>
                <c:pt idx="0">
                  <c:v>銷售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tint val="48000"/>
                </a:schemeClr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</c:dPt>
          <c:dPt>
            <c:idx val="1"/>
            <c:bubble3D val="0"/>
            <c:spPr>
              <a:solidFill>
                <a:schemeClr val="accent5">
                  <a:tint val="65000"/>
                </a:schemeClr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</c:dPt>
          <c:dPt>
            <c:idx val="2"/>
            <c:bubble3D val="0"/>
            <c:spPr>
              <a:solidFill>
                <a:schemeClr val="accent5">
                  <a:tint val="83000"/>
                </a:schemeClr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</c:dPt>
          <c:dPt>
            <c:idx val="3"/>
            <c:bubble3D val="0"/>
            <c:spPr>
              <a:solidFill>
                <a:schemeClr val="accent5"/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</c:dPt>
          <c:dPt>
            <c:idx val="4"/>
            <c:bubble3D val="0"/>
            <c:spPr>
              <a:solidFill>
                <a:schemeClr val="accent5">
                  <a:shade val="82000"/>
                </a:schemeClr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</c:dPt>
          <c:dPt>
            <c:idx val="5"/>
            <c:bubble3D val="0"/>
            <c:spPr>
              <a:solidFill>
                <a:schemeClr val="accent5">
                  <a:shade val="65000"/>
                </a:schemeClr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</c:dPt>
          <c:dPt>
            <c:idx val="6"/>
            <c:bubble3D val="0"/>
            <c:spPr>
              <a:solidFill>
                <a:schemeClr val="accent5">
                  <a:shade val="47000"/>
                </a:schemeClr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</c:dPt>
          <c:dLbls>
            <c:dLbl>
              <c:idx val="3"/>
              <c:layout>
                <c:manualLayout>
                  <c:x val="2.1200791246763891E-2"/>
                  <c:y val="7.094663176090733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altLang="en-US" sz="1600" dirty="0"/>
                      <a:t>Mizuno</a:t>
                    </a:r>
                    <a:r>
                      <a:rPr lang="en-US" altLang="en-US" dirty="0"/>
                      <a:t>, 5%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6.912152167354009E-2"/>
                  <c:y val="6.7955616239509338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12633536647435745"/>
                  <c:y val="3.664979784375518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936557196191232"/>
                      <c:h val="0.15808551730849024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工作表1!$A$14:$A$20</c:f>
              <c:strCache>
                <c:ptCount val="7"/>
                <c:pt idx="0">
                  <c:v>Nike</c:v>
                </c:pt>
                <c:pt idx="1">
                  <c:v>Adidas</c:v>
                </c:pt>
                <c:pt idx="2">
                  <c:v>PUMA</c:v>
                </c:pt>
                <c:pt idx="3">
                  <c:v>new balance</c:v>
                </c:pt>
                <c:pt idx="4">
                  <c:v>Mizuno</c:v>
                </c:pt>
                <c:pt idx="5">
                  <c:v>asics</c:v>
                </c:pt>
                <c:pt idx="6">
                  <c:v>skechers</c:v>
                </c:pt>
              </c:strCache>
            </c:strRef>
          </c:cat>
          <c:val>
            <c:numRef>
              <c:f>工作表1!$B$14:$B$20</c:f>
              <c:numCache>
                <c:formatCode>0%</c:formatCode>
                <c:ptCount val="7"/>
                <c:pt idx="0">
                  <c:v>0.37714516454673924</c:v>
                </c:pt>
                <c:pt idx="1">
                  <c:v>0.26239989232115218</c:v>
                </c:pt>
                <c:pt idx="2">
                  <c:v>0.12759943468604917</c:v>
                </c:pt>
                <c:pt idx="3">
                  <c:v>0.1121878995894742</c:v>
                </c:pt>
                <c:pt idx="4">
                  <c:v>5.1214752002153502E-2</c:v>
                </c:pt>
                <c:pt idx="5">
                  <c:v>4.1658254256679447E-2</c:v>
                </c:pt>
                <c:pt idx="6">
                  <c:v>2.779460259775221E-2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cked"/>
        <c:varyColors val="0"/>
        <c:ser>
          <c:idx val="2"/>
          <c:order val="2"/>
          <c:tx>
            <c:v>超商霜淇淋</c:v>
          </c:tx>
          <c:spPr>
            <a:solidFill>
              <a:srgbClr val="FFC000"/>
            </a:solidFill>
            <a:ln>
              <a:noFill/>
            </a:ln>
            <a:effectLst/>
          </c:spPr>
          <c:cat>
            <c:numRef>
              <c:f>流行分析!$J$2:$J$13</c:f>
              <c:numCache>
                <c:formatCode>General</c:formatCode>
                <c:ptCount val="12"/>
                <c:pt idx="0">
                  <c:v>201304</c:v>
                </c:pt>
                <c:pt idx="1">
                  <c:v>201305</c:v>
                </c:pt>
                <c:pt idx="2">
                  <c:v>201306</c:v>
                </c:pt>
                <c:pt idx="3">
                  <c:v>201307</c:v>
                </c:pt>
                <c:pt idx="4">
                  <c:v>201308</c:v>
                </c:pt>
                <c:pt idx="5">
                  <c:v>201309</c:v>
                </c:pt>
                <c:pt idx="6">
                  <c:v>201310</c:v>
                </c:pt>
                <c:pt idx="7">
                  <c:v>201311</c:v>
                </c:pt>
                <c:pt idx="8">
                  <c:v>201312</c:v>
                </c:pt>
                <c:pt idx="9">
                  <c:v>201401</c:v>
                </c:pt>
                <c:pt idx="10">
                  <c:v>201402</c:v>
                </c:pt>
                <c:pt idx="11">
                  <c:v>201403</c:v>
                </c:pt>
              </c:numCache>
            </c:numRef>
          </c:cat>
          <c:val>
            <c:numRef>
              <c:f>流行分析!$K$2:$K$13</c:f>
              <c:numCache>
                <c:formatCode>General</c:formatCode>
                <c:ptCount val="12"/>
                <c:pt idx="0">
                  <c:v>365</c:v>
                </c:pt>
                <c:pt idx="1">
                  <c:v>612</c:v>
                </c:pt>
                <c:pt idx="2">
                  <c:v>1147</c:v>
                </c:pt>
                <c:pt idx="3">
                  <c:v>1122</c:v>
                </c:pt>
                <c:pt idx="4">
                  <c:v>1610</c:v>
                </c:pt>
                <c:pt idx="5">
                  <c:v>802</c:v>
                </c:pt>
                <c:pt idx="6">
                  <c:v>1312</c:v>
                </c:pt>
                <c:pt idx="7">
                  <c:v>1120</c:v>
                </c:pt>
                <c:pt idx="8">
                  <c:v>1017</c:v>
                </c:pt>
                <c:pt idx="9">
                  <c:v>1312</c:v>
                </c:pt>
                <c:pt idx="10">
                  <c:v>2683</c:v>
                </c:pt>
                <c:pt idx="11">
                  <c:v>2932</c:v>
                </c:pt>
              </c:numCache>
            </c:numRef>
          </c:val>
        </c:ser>
        <c:ser>
          <c:idx val="3"/>
          <c:order val="3"/>
          <c:tx>
            <c:strRef>
              <c:f>流行分析!$M$2</c:f>
              <c:strCache>
                <c:ptCount val="1"/>
                <c:pt idx="0">
                  <c:v>小熊餅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cat>
            <c:numRef>
              <c:f>流行分析!$J$2:$J$13</c:f>
              <c:numCache>
                <c:formatCode>General</c:formatCode>
                <c:ptCount val="12"/>
                <c:pt idx="0">
                  <c:v>201304</c:v>
                </c:pt>
                <c:pt idx="1">
                  <c:v>201305</c:v>
                </c:pt>
                <c:pt idx="2">
                  <c:v>201306</c:v>
                </c:pt>
                <c:pt idx="3">
                  <c:v>201307</c:v>
                </c:pt>
                <c:pt idx="4">
                  <c:v>201308</c:v>
                </c:pt>
                <c:pt idx="5">
                  <c:v>201309</c:v>
                </c:pt>
                <c:pt idx="6">
                  <c:v>201310</c:v>
                </c:pt>
                <c:pt idx="7">
                  <c:v>201311</c:v>
                </c:pt>
                <c:pt idx="8">
                  <c:v>201312</c:v>
                </c:pt>
                <c:pt idx="9">
                  <c:v>201401</c:v>
                </c:pt>
                <c:pt idx="10">
                  <c:v>201402</c:v>
                </c:pt>
                <c:pt idx="11">
                  <c:v>201403</c:v>
                </c:pt>
              </c:numCache>
            </c:numRef>
          </c:cat>
          <c:val>
            <c:numRef>
              <c:f>流行分析!$O$2:$O$13</c:f>
              <c:numCache>
                <c:formatCode>General</c:formatCode>
                <c:ptCount val="12"/>
                <c:pt idx="0">
                  <c:v>28</c:v>
                </c:pt>
                <c:pt idx="1">
                  <c:v>601</c:v>
                </c:pt>
                <c:pt idx="2">
                  <c:v>436</c:v>
                </c:pt>
                <c:pt idx="3">
                  <c:v>466</c:v>
                </c:pt>
                <c:pt idx="4">
                  <c:v>90</c:v>
                </c:pt>
                <c:pt idx="5">
                  <c:v>90</c:v>
                </c:pt>
                <c:pt idx="6">
                  <c:v>95</c:v>
                </c:pt>
                <c:pt idx="7">
                  <c:v>71</c:v>
                </c:pt>
                <c:pt idx="8">
                  <c:v>75</c:v>
                </c:pt>
                <c:pt idx="9">
                  <c:v>61</c:v>
                </c:pt>
                <c:pt idx="10">
                  <c:v>57</c:v>
                </c:pt>
                <c:pt idx="11">
                  <c:v>59</c:v>
                </c:pt>
              </c:numCache>
            </c:numRef>
          </c:val>
        </c:ser>
        <c:ser>
          <c:idx val="4"/>
          <c:order val="4"/>
          <c:tx>
            <c:strRef>
              <c:f>流行分析!$Q$2</c:f>
              <c:strCache>
                <c:ptCount val="1"/>
                <c:pt idx="0">
                  <c:v>雷神巧克力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流行分析!$J$2:$J$13</c:f>
              <c:numCache>
                <c:formatCode>General</c:formatCode>
                <c:ptCount val="12"/>
                <c:pt idx="0">
                  <c:v>201304</c:v>
                </c:pt>
                <c:pt idx="1">
                  <c:v>201305</c:v>
                </c:pt>
                <c:pt idx="2">
                  <c:v>201306</c:v>
                </c:pt>
                <c:pt idx="3">
                  <c:v>201307</c:v>
                </c:pt>
                <c:pt idx="4">
                  <c:v>201308</c:v>
                </c:pt>
                <c:pt idx="5">
                  <c:v>201309</c:v>
                </c:pt>
                <c:pt idx="6">
                  <c:v>201310</c:v>
                </c:pt>
                <c:pt idx="7">
                  <c:v>201311</c:v>
                </c:pt>
                <c:pt idx="8">
                  <c:v>201312</c:v>
                </c:pt>
                <c:pt idx="9">
                  <c:v>201401</c:v>
                </c:pt>
                <c:pt idx="10">
                  <c:v>201402</c:v>
                </c:pt>
                <c:pt idx="11">
                  <c:v>201403</c:v>
                </c:pt>
              </c:numCache>
            </c:numRef>
          </c:cat>
          <c:val>
            <c:numRef>
              <c:f>流行分析!$S$2:$S$13</c:f>
              <c:numCache>
                <c:formatCode>General</c:formatCode>
                <c:ptCount val="12"/>
                <c:pt idx="0">
                  <c:v>10</c:v>
                </c:pt>
                <c:pt idx="1">
                  <c:v>1</c:v>
                </c:pt>
                <c:pt idx="2">
                  <c:v>5</c:v>
                </c:pt>
                <c:pt idx="3">
                  <c:v>4</c:v>
                </c:pt>
                <c:pt idx="4">
                  <c:v>4</c:v>
                </c:pt>
                <c:pt idx="5">
                  <c:v>90</c:v>
                </c:pt>
                <c:pt idx="6">
                  <c:v>93</c:v>
                </c:pt>
                <c:pt idx="7">
                  <c:v>107</c:v>
                </c:pt>
                <c:pt idx="8">
                  <c:v>103</c:v>
                </c:pt>
                <c:pt idx="9">
                  <c:v>263</c:v>
                </c:pt>
                <c:pt idx="10">
                  <c:v>762</c:v>
                </c:pt>
                <c:pt idx="11">
                  <c:v>4520</c:v>
                </c:pt>
              </c:numCache>
            </c:numRef>
          </c:val>
        </c:ser>
        <c:ser>
          <c:idx val="5"/>
          <c:order val="5"/>
          <c:tx>
            <c:v>屏東蛋糕</c:v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numRef>
              <c:f>流行分析!$J$2:$J$13</c:f>
              <c:numCache>
                <c:formatCode>General</c:formatCode>
                <c:ptCount val="12"/>
                <c:pt idx="0">
                  <c:v>201304</c:v>
                </c:pt>
                <c:pt idx="1">
                  <c:v>201305</c:v>
                </c:pt>
                <c:pt idx="2">
                  <c:v>201306</c:v>
                </c:pt>
                <c:pt idx="3">
                  <c:v>201307</c:v>
                </c:pt>
                <c:pt idx="4">
                  <c:v>201308</c:v>
                </c:pt>
                <c:pt idx="5">
                  <c:v>201309</c:v>
                </c:pt>
                <c:pt idx="6">
                  <c:v>201310</c:v>
                </c:pt>
                <c:pt idx="7">
                  <c:v>201311</c:v>
                </c:pt>
                <c:pt idx="8">
                  <c:v>201312</c:v>
                </c:pt>
                <c:pt idx="9">
                  <c:v>201401</c:v>
                </c:pt>
                <c:pt idx="10">
                  <c:v>201402</c:v>
                </c:pt>
                <c:pt idx="11">
                  <c:v>201403</c:v>
                </c:pt>
              </c:numCache>
            </c:numRef>
          </c:cat>
          <c:val>
            <c:numRef>
              <c:f>流行分析!$W$2:$W$13</c:f>
              <c:numCache>
                <c:formatCode>General</c:formatCode>
                <c:ptCount val="12"/>
                <c:pt idx="0">
                  <c:v>205</c:v>
                </c:pt>
                <c:pt idx="1">
                  <c:v>260</c:v>
                </c:pt>
                <c:pt idx="2">
                  <c:v>223</c:v>
                </c:pt>
                <c:pt idx="3">
                  <c:v>371</c:v>
                </c:pt>
                <c:pt idx="4">
                  <c:v>619</c:v>
                </c:pt>
                <c:pt idx="5">
                  <c:v>504</c:v>
                </c:pt>
                <c:pt idx="6">
                  <c:v>597</c:v>
                </c:pt>
                <c:pt idx="7">
                  <c:v>508</c:v>
                </c:pt>
                <c:pt idx="8">
                  <c:v>960</c:v>
                </c:pt>
                <c:pt idx="9">
                  <c:v>701</c:v>
                </c:pt>
                <c:pt idx="10">
                  <c:v>406</c:v>
                </c:pt>
                <c:pt idx="11">
                  <c:v>5492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2801816"/>
        <c:axId val="222802208"/>
        <c:extLst>
          <c:ext xmlns:c15="http://schemas.microsoft.com/office/drawing/2012/chart" uri="{02D57815-91ED-43cb-92C2-25804820EDAC}">
            <c15:filteredArea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流行分析!$A$2</c15:sqref>
                        </c15:formulaRef>
                      </c:ext>
                    </c:extLst>
                    <c:strCache>
                      <c:ptCount val="1"/>
                      <c:pt idx="0">
                        <c:v>馬卡龍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cat>
                  <c:numRef>
                    <c:extLst>
                      <c:ext uri="{02D57815-91ED-43cb-92C2-25804820EDAC}">
                        <c15:formulaRef>
                          <c15:sqref>流行分析!$J$2:$J$13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201304</c:v>
                      </c:pt>
                      <c:pt idx="1">
                        <c:v>201305</c:v>
                      </c:pt>
                      <c:pt idx="2">
                        <c:v>201306</c:v>
                      </c:pt>
                      <c:pt idx="3">
                        <c:v>201307</c:v>
                      </c:pt>
                      <c:pt idx="4">
                        <c:v>201308</c:v>
                      </c:pt>
                      <c:pt idx="5">
                        <c:v>201309</c:v>
                      </c:pt>
                      <c:pt idx="6">
                        <c:v>201310</c:v>
                      </c:pt>
                      <c:pt idx="7">
                        <c:v>201311</c:v>
                      </c:pt>
                      <c:pt idx="8">
                        <c:v>201312</c:v>
                      </c:pt>
                      <c:pt idx="9">
                        <c:v>201401</c:v>
                      </c:pt>
                      <c:pt idx="10">
                        <c:v>201402</c:v>
                      </c:pt>
                      <c:pt idx="11">
                        <c:v>201403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流行分析!$C$2:$C$13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1234</c:v>
                      </c:pt>
                      <c:pt idx="1">
                        <c:v>1712</c:v>
                      </c:pt>
                      <c:pt idx="2">
                        <c:v>2005</c:v>
                      </c:pt>
                      <c:pt idx="3">
                        <c:v>2785</c:v>
                      </c:pt>
                      <c:pt idx="4">
                        <c:v>3524</c:v>
                      </c:pt>
                      <c:pt idx="5">
                        <c:v>1928</c:v>
                      </c:pt>
                      <c:pt idx="6">
                        <c:v>1908</c:v>
                      </c:pt>
                      <c:pt idx="7">
                        <c:v>1350</c:v>
                      </c:pt>
                      <c:pt idx="8">
                        <c:v>1973</c:v>
                      </c:pt>
                      <c:pt idx="9">
                        <c:v>1455</c:v>
                      </c:pt>
                      <c:pt idx="10">
                        <c:v>1777</c:v>
                      </c:pt>
                      <c:pt idx="11">
                        <c:v>1383</c:v>
                      </c:pt>
                    </c:numCache>
                  </c:numRef>
                </c:val>
              </c15:ser>
            </c15:filteredAreaSeries>
            <c15:filteredArea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流行分析!$E$2</c15:sqref>
                        </c15:formulaRef>
                      </c:ext>
                    </c:extLst>
                    <c:strCache>
                      <c:ptCount val="1"/>
                      <c:pt idx="0">
                        <c:v>甜甜圈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流行分析!$J$2:$J$13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201304</c:v>
                      </c:pt>
                      <c:pt idx="1">
                        <c:v>201305</c:v>
                      </c:pt>
                      <c:pt idx="2">
                        <c:v>201306</c:v>
                      </c:pt>
                      <c:pt idx="3">
                        <c:v>201307</c:v>
                      </c:pt>
                      <c:pt idx="4">
                        <c:v>201308</c:v>
                      </c:pt>
                      <c:pt idx="5">
                        <c:v>201309</c:v>
                      </c:pt>
                      <c:pt idx="6">
                        <c:v>201310</c:v>
                      </c:pt>
                      <c:pt idx="7">
                        <c:v>201311</c:v>
                      </c:pt>
                      <c:pt idx="8">
                        <c:v>201312</c:v>
                      </c:pt>
                      <c:pt idx="9">
                        <c:v>201401</c:v>
                      </c:pt>
                      <c:pt idx="10">
                        <c:v>201402</c:v>
                      </c:pt>
                      <c:pt idx="11">
                        <c:v>201403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流行分析!$G$2:$G$13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661</c:v>
                      </c:pt>
                      <c:pt idx="1">
                        <c:v>640</c:v>
                      </c:pt>
                      <c:pt idx="2">
                        <c:v>804</c:v>
                      </c:pt>
                      <c:pt idx="3">
                        <c:v>1192</c:v>
                      </c:pt>
                      <c:pt idx="4">
                        <c:v>1504</c:v>
                      </c:pt>
                      <c:pt idx="5">
                        <c:v>773</c:v>
                      </c:pt>
                      <c:pt idx="6">
                        <c:v>1000</c:v>
                      </c:pt>
                      <c:pt idx="7">
                        <c:v>885</c:v>
                      </c:pt>
                      <c:pt idx="8">
                        <c:v>1146</c:v>
                      </c:pt>
                      <c:pt idx="9">
                        <c:v>1596</c:v>
                      </c:pt>
                      <c:pt idx="10">
                        <c:v>946</c:v>
                      </c:pt>
                      <c:pt idx="11">
                        <c:v>988</c:v>
                      </c:pt>
                    </c:numCache>
                  </c:numRef>
                </c:val>
              </c15:ser>
            </c15:filteredAreaSeries>
          </c:ext>
        </c:extLst>
      </c:areaChart>
      <c:catAx>
        <c:axId val="222801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22802208"/>
        <c:crosses val="autoZero"/>
        <c:auto val="1"/>
        <c:lblAlgn val="ctr"/>
        <c:lblOffset val="100"/>
        <c:noMultiLvlLbl val="0"/>
      </c:catAx>
      <c:valAx>
        <c:axId val="222802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228018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1792056249422858"/>
          <c:y val="0.26875420485542623"/>
          <c:w val="0.16639441808904321"/>
          <c:h val="0.36116528912146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微軟正黑體" panose="020B0604030504040204" pitchFamily="34" charset="-120"/>
          <a:ea typeface="微軟正黑體" panose="020B0604030504040204" pitchFamily="34" charset="-120"/>
        </a:defRPr>
      </a:pPr>
      <a:endParaRPr lang="zh-TW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548345382265824"/>
          <c:y val="0.28157493883889551"/>
          <c:w val="0.51055356019094056"/>
          <c:h val="0.5810514556823273"/>
        </c:manualLayout>
      </c:layout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銷售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45000"/>
                </a:schemeClr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>
                  <a:shade val="61000"/>
                </a:schemeClr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2">
                  <a:shade val="76000"/>
                </a:schemeClr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2">
                  <a:shade val="92000"/>
                </a:schemeClr>
              </a:solidFill>
              <a:ln>
                <a:noFill/>
              </a:ln>
              <a:effectLst/>
            </c:spPr>
          </c:dPt>
          <c:dPt>
            <c:idx val="4"/>
            <c:bubble3D val="0"/>
            <c:spPr>
              <a:solidFill>
                <a:schemeClr val="accent2">
                  <a:tint val="93000"/>
                </a:schemeClr>
              </a:solidFill>
              <a:ln>
                <a:noFill/>
              </a:ln>
              <a:effectLst/>
            </c:spPr>
          </c:dPt>
          <c:dPt>
            <c:idx val="5"/>
            <c:bubble3D val="0"/>
            <c:spPr>
              <a:solidFill>
                <a:schemeClr val="accent2">
                  <a:tint val="77000"/>
                </a:schemeClr>
              </a:solidFill>
              <a:ln>
                <a:noFill/>
              </a:ln>
              <a:effectLst/>
            </c:spPr>
          </c:dPt>
          <c:dPt>
            <c:idx val="6"/>
            <c:bubble3D val="0"/>
            <c:spPr>
              <a:solidFill>
                <a:schemeClr val="accent2">
                  <a:tint val="62000"/>
                </a:schemeClr>
              </a:solidFill>
              <a:ln>
                <a:noFill/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tint val="46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工作表1!$A$2:$A$9</c:f>
              <c:strCache>
                <c:ptCount val="8"/>
                <c:pt idx="0">
                  <c:v>水果茶</c:v>
                </c:pt>
                <c:pt idx="1">
                  <c:v>蜜茶</c:v>
                </c:pt>
                <c:pt idx="2">
                  <c:v>其他</c:v>
                </c:pt>
                <c:pt idx="3">
                  <c:v>青茶</c:v>
                </c:pt>
                <c:pt idx="4">
                  <c:v>烏龍</c:v>
                </c:pt>
                <c:pt idx="5">
                  <c:v>紅茶</c:v>
                </c:pt>
                <c:pt idx="6">
                  <c:v>綠茶</c:v>
                </c:pt>
                <c:pt idx="7">
                  <c:v>奶茶</c:v>
                </c:pt>
              </c:strCache>
            </c:strRef>
          </c:cat>
          <c:val>
            <c:numRef>
              <c:f>工作表1!$B$2:$B$9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  <c:pt idx="4">
                  <c:v>4</c:v>
                </c:pt>
                <c:pt idx="5">
                  <c:v>6</c:v>
                </c:pt>
                <c:pt idx="6">
                  <c:v>11</c:v>
                </c:pt>
                <c:pt idx="7">
                  <c:v>19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zh-TW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8228346456694"/>
          <c:y val="0.31146586586604869"/>
          <c:w val="0.43385449475065646"/>
          <c:h val="0.60287471252760783"/>
        </c:manualLayout>
      </c:layout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count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shade val="39000"/>
                </a:schemeClr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6">
                  <a:shade val="48000"/>
                </a:schemeClr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6">
                  <a:shade val="58000"/>
                </a:schemeClr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6">
                  <a:shade val="67000"/>
                </a:schemeClr>
              </a:solidFill>
              <a:ln>
                <a:noFill/>
              </a:ln>
              <a:effectLst/>
            </c:spPr>
          </c:dPt>
          <c:dPt>
            <c:idx val="4"/>
            <c:bubble3D val="0"/>
            <c:spPr>
              <a:solidFill>
                <a:schemeClr val="accent6">
                  <a:shade val="76000"/>
                </a:schemeClr>
              </a:solidFill>
              <a:ln>
                <a:noFill/>
              </a:ln>
              <a:effectLst/>
            </c:spPr>
          </c:dPt>
          <c:dPt>
            <c:idx val="5"/>
            <c:bubble3D val="0"/>
            <c:spPr>
              <a:solidFill>
                <a:schemeClr val="accent6">
                  <a:shade val="86000"/>
                </a:schemeClr>
              </a:solidFill>
              <a:ln>
                <a:noFill/>
              </a:ln>
              <a:effectLst/>
            </c:spPr>
          </c:dPt>
          <c:dPt>
            <c:idx val="6"/>
            <c:bubble3D val="0"/>
            <c:spPr>
              <a:solidFill>
                <a:schemeClr val="accent6">
                  <a:shade val="95000"/>
                </a:schemeClr>
              </a:solidFill>
              <a:ln>
                <a:noFill/>
              </a:ln>
              <a:effectLst/>
            </c:spPr>
          </c:dPt>
          <c:dPt>
            <c:idx val="7"/>
            <c:bubble3D val="0"/>
            <c:spPr>
              <a:solidFill>
                <a:schemeClr val="accent6">
                  <a:tint val="96000"/>
                </a:schemeClr>
              </a:solidFill>
              <a:ln>
                <a:noFill/>
              </a:ln>
              <a:effectLst/>
            </c:spPr>
          </c:dPt>
          <c:dPt>
            <c:idx val="8"/>
            <c:bubble3D val="0"/>
            <c:spPr>
              <a:solidFill>
                <a:schemeClr val="accent6">
                  <a:tint val="86000"/>
                </a:schemeClr>
              </a:solidFill>
              <a:ln>
                <a:noFill/>
              </a:ln>
              <a:effectLst/>
            </c:spPr>
          </c:dPt>
          <c:dPt>
            <c:idx val="9"/>
            <c:bubble3D val="0"/>
            <c:spPr>
              <a:solidFill>
                <a:schemeClr val="accent6">
                  <a:tint val="77000"/>
                </a:schemeClr>
              </a:solidFill>
              <a:ln>
                <a:noFill/>
              </a:ln>
              <a:effectLst/>
            </c:spPr>
          </c:dPt>
          <c:dPt>
            <c:idx val="10"/>
            <c:bubble3D val="0"/>
            <c:spPr>
              <a:solidFill>
                <a:schemeClr val="accent6">
                  <a:tint val="68000"/>
                </a:schemeClr>
              </a:solidFill>
              <a:ln>
                <a:noFill/>
              </a:ln>
              <a:effectLst/>
            </c:spPr>
          </c:dPt>
          <c:dPt>
            <c:idx val="11"/>
            <c:bubble3D val="0"/>
            <c:spPr>
              <a:solidFill>
                <a:schemeClr val="accent6">
                  <a:tint val="58000"/>
                </a:schemeClr>
              </a:solidFill>
              <a:ln>
                <a:noFill/>
              </a:ln>
              <a:effectLst/>
            </c:spPr>
          </c:dPt>
          <c:dPt>
            <c:idx val="12"/>
            <c:bubble3D val="0"/>
            <c:spPr>
              <a:solidFill>
                <a:schemeClr val="accent6">
                  <a:tint val="49000"/>
                </a:schemeClr>
              </a:solidFill>
              <a:ln>
                <a:noFill/>
              </a:ln>
              <a:effectLst/>
            </c:spPr>
          </c:dPt>
          <c:dPt>
            <c:idx val="13"/>
            <c:bubble3D val="0"/>
            <c:spPr>
              <a:solidFill>
                <a:schemeClr val="accent6">
                  <a:tint val="40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0.12151123687664046"/>
                  <c:y val="-7.5877439027587125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工作表1!$A$2:$A$15</c:f>
              <c:strCache>
                <c:ptCount val="14"/>
                <c:pt idx="0">
                  <c:v>冬瓜</c:v>
                </c:pt>
                <c:pt idx="1">
                  <c:v>多多</c:v>
                </c:pt>
                <c:pt idx="2">
                  <c:v>金桔汁</c:v>
                </c:pt>
                <c:pt idx="3">
                  <c:v>草莓</c:v>
                </c:pt>
                <c:pt idx="4">
                  <c:v>蜂蜜</c:v>
                </c:pt>
                <c:pt idx="5">
                  <c:v>橘子汁</c:v>
                </c:pt>
                <c:pt idx="6">
                  <c:v>茉莉花</c:v>
                </c:pt>
                <c:pt idx="7">
                  <c:v>胚芽粉</c:v>
                </c:pt>
                <c:pt idx="8">
                  <c:v>冰淇淋</c:v>
                </c:pt>
                <c:pt idx="9">
                  <c:v>梅子</c:v>
                </c:pt>
                <c:pt idx="10">
                  <c:v>鮮奶油</c:v>
                </c:pt>
                <c:pt idx="11">
                  <c:v>百香</c:v>
                </c:pt>
                <c:pt idx="12">
                  <c:v>檸檬</c:v>
                </c:pt>
                <c:pt idx="13">
                  <c:v>其他</c:v>
                </c:pt>
              </c:strCache>
            </c:strRef>
          </c:cat>
          <c:val>
            <c:numRef>
              <c:f>工作表1!$B$2:$B$15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4</c:v>
                </c:pt>
                <c:pt idx="12">
                  <c:v>7</c:v>
                </c:pt>
                <c:pt idx="13">
                  <c:v>22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zh-TW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拉麵2!$K$39</c:f>
              <c:strCache>
                <c:ptCount val="1"/>
                <c:pt idx="0">
                  <c:v>一風堂</c:v>
                </c:pt>
              </c:strCache>
            </c:strRef>
          </c:tx>
          <c:spPr>
            <a:solidFill>
              <a:srgbClr val="0077C8"/>
            </a:solidFill>
            <a:ln w="25400">
              <a:noFill/>
            </a:ln>
            <a:effectLst/>
          </c:spPr>
          <c:invertIfNegative val="0"/>
          <c:xVal>
            <c:numRef>
              <c:f>拉麵2!$P$39</c:f>
              <c:numCache>
                <c:formatCode>0.0%</c:formatCode>
                <c:ptCount val="1"/>
                <c:pt idx="0">
                  <c:v>1.2195121951219513E-2</c:v>
                </c:pt>
              </c:numCache>
            </c:numRef>
          </c:xVal>
          <c:yVal>
            <c:numRef>
              <c:f>拉麵2!$Q$39</c:f>
              <c:numCache>
                <c:formatCode>0%</c:formatCode>
                <c:ptCount val="1"/>
                <c:pt idx="0">
                  <c:v>0.09</c:v>
                </c:pt>
              </c:numCache>
            </c:numRef>
          </c:yVal>
          <c:bubbleSize>
            <c:numRef>
              <c:f>拉麵2!$B$39</c:f>
              <c:numCache>
                <c:formatCode>General</c:formatCode>
                <c:ptCount val="1"/>
                <c:pt idx="0">
                  <c:v>1180</c:v>
                </c:pt>
              </c:numCache>
            </c:numRef>
          </c:bubbleSize>
          <c:bubble3D val="0"/>
        </c:ser>
        <c:ser>
          <c:idx val="1"/>
          <c:order val="1"/>
          <c:tx>
            <c:strRef>
              <c:f>拉麵2!$K$40</c:f>
              <c:strCache>
                <c:ptCount val="1"/>
                <c:pt idx="0">
                  <c:v>花月嵐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  <a:effectLst/>
          </c:spPr>
          <c:invertIfNegative val="0"/>
          <c:xVal>
            <c:numRef>
              <c:f>拉麵2!$P$40</c:f>
              <c:numCache>
                <c:formatCode>0.0%</c:formatCode>
                <c:ptCount val="1"/>
                <c:pt idx="0">
                  <c:v>-3.0303030303030304E-2</c:v>
                </c:pt>
              </c:numCache>
            </c:numRef>
          </c:xVal>
          <c:yVal>
            <c:numRef>
              <c:f>拉麵2!$Q$40</c:f>
              <c:numCache>
                <c:formatCode>0%</c:formatCode>
                <c:ptCount val="1"/>
                <c:pt idx="0">
                  <c:v>9.3023255813953487E-2</c:v>
                </c:pt>
              </c:numCache>
            </c:numRef>
          </c:yVal>
          <c:bubbleSize>
            <c:numRef>
              <c:f>拉麵2!$B$40</c:f>
              <c:numCache>
                <c:formatCode>General</c:formatCode>
                <c:ptCount val="1"/>
                <c:pt idx="0">
                  <c:v>648</c:v>
                </c:pt>
              </c:numCache>
            </c:numRef>
          </c:bubbleSize>
          <c:bubble3D val="0"/>
        </c:ser>
        <c:ser>
          <c:idx val="2"/>
          <c:order val="2"/>
          <c:tx>
            <c:strRef>
              <c:f>拉麵2!$K$41</c:f>
              <c:strCache>
                <c:ptCount val="1"/>
                <c:pt idx="0">
                  <c:v>麵屋武藏</c:v>
                </c:pt>
              </c:strCache>
            </c:strRef>
          </c:tx>
          <c:spPr>
            <a:solidFill>
              <a:srgbClr val="00B050"/>
            </a:solidFill>
            <a:ln w="25400">
              <a:noFill/>
            </a:ln>
            <a:effectLst/>
          </c:spPr>
          <c:invertIfNegative val="0"/>
          <c:xVal>
            <c:numRef>
              <c:f>拉麵2!$P$41</c:f>
              <c:numCache>
                <c:formatCode>0.0%</c:formatCode>
                <c:ptCount val="1"/>
                <c:pt idx="0">
                  <c:v>2.9126213592233011E-2</c:v>
                </c:pt>
              </c:numCache>
            </c:numRef>
          </c:xVal>
          <c:yVal>
            <c:numRef>
              <c:f>拉麵2!$Q$41</c:f>
              <c:numCache>
                <c:formatCode>0%</c:formatCode>
                <c:ptCount val="1"/>
                <c:pt idx="0">
                  <c:v>3.0612244897959183E-2</c:v>
                </c:pt>
              </c:numCache>
            </c:numRef>
          </c:yVal>
          <c:bubbleSize>
            <c:numRef>
              <c:f>拉麵2!$B$41</c:f>
              <c:numCache>
                <c:formatCode>General</c:formatCode>
                <c:ptCount val="1"/>
                <c:pt idx="0">
                  <c:v>558</c:v>
                </c:pt>
              </c:numCache>
            </c:numRef>
          </c:bubbleSize>
          <c:bubble3D val="0"/>
        </c:ser>
        <c:ser>
          <c:idx val="3"/>
          <c:order val="3"/>
          <c:tx>
            <c:strRef>
              <c:f>拉麵2!$K$42</c:f>
              <c:strCache>
                <c:ptCount val="1"/>
                <c:pt idx="0">
                  <c:v>山頭火</c:v>
                </c:pt>
              </c:strCache>
            </c:strRef>
          </c:tx>
          <c:spPr>
            <a:solidFill>
              <a:srgbClr val="FF3399"/>
            </a:solidFill>
            <a:ln w="25400">
              <a:noFill/>
            </a:ln>
            <a:effectLst/>
          </c:spPr>
          <c:invertIfNegative val="0"/>
          <c:xVal>
            <c:numRef>
              <c:f>拉麵2!$P$42</c:f>
              <c:numCache>
                <c:formatCode>0.0%</c:formatCode>
                <c:ptCount val="1"/>
                <c:pt idx="0">
                  <c:v>1.7241379310344827E-2</c:v>
                </c:pt>
              </c:numCache>
            </c:numRef>
          </c:xVal>
          <c:yVal>
            <c:numRef>
              <c:f>拉麵2!$Q$42</c:f>
              <c:numCache>
                <c:formatCode>0%</c:formatCode>
                <c:ptCount val="1"/>
                <c:pt idx="0">
                  <c:v>6.8181818181818177E-2</c:v>
                </c:pt>
              </c:numCache>
            </c:numRef>
          </c:yVal>
          <c:bubbleSize>
            <c:numRef>
              <c:f>拉麵2!$B$42</c:f>
              <c:numCache>
                <c:formatCode>General</c:formatCode>
                <c:ptCount val="1"/>
                <c:pt idx="0">
                  <c:v>523</c:v>
                </c:pt>
              </c:numCache>
            </c:numRef>
          </c:bubbleSize>
          <c:bubble3D val="0"/>
        </c:ser>
        <c:ser>
          <c:idx val="9"/>
          <c:order val="4"/>
          <c:tx>
            <c:strRef>
              <c:f>拉麵2!$K$43</c:f>
              <c:strCache>
                <c:ptCount val="1"/>
                <c:pt idx="0">
                  <c:v>屯京拉麵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 w="25400">
              <a:noFill/>
            </a:ln>
            <a:effectLst/>
          </c:spPr>
          <c:invertIfNegative val="0"/>
          <c:xVal>
            <c:numRef>
              <c:f>拉麵2!$P$43</c:f>
              <c:numCache>
                <c:formatCode>0.0%</c:formatCode>
                <c:ptCount val="1"/>
                <c:pt idx="0">
                  <c:v>0</c:v>
                </c:pt>
              </c:numCache>
            </c:numRef>
          </c:xVal>
          <c:yVal>
            <c:numRef>
              <c:f>拉麵2!$Q$43</c:f>
              <c:numCache>
                <c:formatCode>0%</c:formatCode>
                <c:ptCount val="1"/>
                <c:pt idx="0">
                  <c:v>9.45945945945946E-2</c:v>
                </c:pt>
              </c:numCache>
            </c:numRef>
          </c:yVal>
          <c:bubbleSize>
            <c:numRef>
              <c:f>拉麵2!$B$43</c:f>
              <c:numCache>
                <c:formatCode>General</c:formatCode>
                <c:ptCount val="1"/>
                <c:pt idx="0">
                  <c:v>342</c:v>
                </c:pt>
              </c:numCache>
            </c:numRef>
          </c:bubbleSize>
          <c:bubble3D val="0"/>
        </c:ser>
        <c:ser>
          <c:idx val="4"/>
          <c:order val="5"/>
          <c:tx>
            <c:strRef>
              <c:f>拉麵2!$K$44</c:f>
              <c:strCache>
                <c:ptCount val="1"/>
                <c:pt idx="0">
                  <c:v>豚王拉麵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 w="25400">
              <a:noFill/>
            </a:ln>
            <a:effectLst/>
          </c:spPr>
          <c:invertIfNegative val="0"/>
          <c:xVal>
            <c:numRef>
              <c:f>拉麵2!$P$44</c:f>
              <c:numCache>
                <c:formatCode>0.0%</c:formatCode>
                <c:ptCount val="1"/>
                <c:pt idx="0">
                  <c:v>-2.0833333333333332E-2</c:v>
                </c:pt>
              </c:numCache>
            </c:numRef>
          </c:xVal>
          <c:yVal>
            <c:numRef>
              <c:f>拉麵2!$Q$44</c:f>
              <c:numCache>
                <c:formatCode>0%</c:formatCode>
                <c:ptCount val="1"/>
                <c:pt idx="0">
                  <c:v>6.6666666666666666E-2</c:v>
                </c:pt>
              </c:numCache>
            </c:numRef>
          </c:yVal>
          <c:bubbleSize>
            <c:numRef>
              <c:f>拉麵2!$B$44</c:f>
              <c:numCache>
                <c:formatCode>General</c:formatCode>
                <c:ptCount val="1"/>
                <c:pt idx="0">
                  <c:v>324</c:v>
                </c:pt>
              </c:numCache>
            </c:numRef>
          </c:bubbleSize>
          <c:bubble3D val="0"/>
        </c:ser>
        <c:ser>
          <c:idx val="5"/>
          <c:order val="6"/>
          <c:tx>
            <c:strRef>
              <c:f>拉麵2!$K$45</c:f>
              <c:strCache>
                <c:ptCount val="1"/>
                <c:pt idx="0">
                  <c:v>樂麵屋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  <a:effectLst/>
          </c:spPr>
          <c:invertIfNegative val="0"/>
          <c:xVal>
            <c:numRef>
              <c:f>拉麵2!$P$45</c:f>
              <c:numCache>
                <c:formatCode>0.0%</c:formatCode>
                <c:ptCount val="1"/>
                <c:pt idx="0">
                  <c:v>-7.0000000000000007E-2</c:v>
                </c:pt>
              </c:numCache>
            </c:numRef>
          </c:xVal>
          <c:yVal>
            <c:numRef>
              <c:f>拉麵2!$Q$45</c:f>
              <c:numCache>
                <c:formatCode>0%</c:formatCode>
                <c:ptCount val="1"/>
                <c:pt idx="0">
                  <c:v>0.125</c:v>
                </c:pt>
              </c:numCache>
            </c:numRef>
          </c:yVal>
          <c:bubbleSize>
            <c:numRef>
              <c:f>拉麵2!$B$45</c:f>
              <c:numCache>
                <c:formatCode>General</c:formatCode>
                <c:ptCount val="1"/>
                <c:pt idx="0">
                  <c:v>257</c:v>
                </c:pt>
              </c:numCache>
            </c:numRef>
          </c:bubbleSize>
          <c:bubble3D val="0"/>
        </c:ser>
        <c:ser>
          <c:idx val="6"/>
          <c:order val="7"/>
          <c:tx>
            <c:strRef>
              <c:f>拉麵2!$K$46</c:f>
              <c:strCache>
                <c:ptCount val="1"/>
                <c:pt idx="0">
                  <c:v>梅光軒</c:v>
                </c:pt>
              </c:strCache>
            </c:strRef>
          </c:tx>
          <c:spPr>
            <a:solidFill>
              <a:srgbClr val="7030A0"/>
            </a:solidFill>
            <a:ln w="25400">
              <a:noFill/>
            </a:ln>
            <a:effectLst/>
          </c:spPr>
          <c:invertIfNegative val="0"/>
          <c:xVal>
            <c:numRef>
              <c:f>拉麵2!$P$46</c:f>
              <c:numCache>
                <c:formatCode>0.0%</c:formatCode>
                <c:ptCount val="1"/>
                <c:pt idx="0">
                  <c:v>7.0000000000000007E-2</c:v>
                </c:pt>
              </c:numCache>
            </c:numRef>
          </c:xVal>
          <c:yVal>
            <c:numRef>
              <c:f>拉麵2!$Q$46</c:f>
              <c:numCache>
                <c:formatCode>0%</c:formatCode>
                <c:ptCount val="1"/>
                <c:pt idx="0">
                  <c:v>4.1666666666666664E-2</c:v>
                </c:pt>
              </c:numCache>
            </c:numRef>
          </c:yVal>
          <c:bubbleSize>
            <c:numRef>
              <c:f>拉麵2!$B$46</c:f>
              <c:numCache>
                <c:formatCode>General</c:formatCode>
                <c:ptCount val="1"/>
                <c:pt idx="0">
                  <c:v>248</c:v>
                </c:pt>
              </c:numCache>
            </c:numRef>
          </c:bubbleSize>
          <c:bubble3D val="0"/>
        </c:ser>
        <c:ser>
          <c:idx val="7"/>
          <c:order val="8"/>
          <c:tx>
            <c:strRef>
              <c:f>拉麵2!$K$47</c:f>
              <c:strCache>
                <c:ptCount val="1"/>
                <c:pt idx="0">
                  <c:v>麵屋輝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5400">
              <a:noFill/>
            </a:ln>
            <a:effectLst/>
          </c:spPr>
          <c:invertIfNegative val="0"/>
          <c:xVal>
            <c:numRef>
              <c:f>拉麵2!$P$47</c:f>
              <c:numCache>
                <c:formatCode>0.0%</c:formatCode>
                <c:ptCount val="1"/>
                <c:pt idx="0">
                  <c:v>5.128205128205128E-2</c:v>
                </c:pt>
              </c:numCache>
            </c:numRef>
          </c:xVal>
          <c:yVal>
            <c:numRef>
              <c:f>拉麵2!$Q$47</c:f>
              <c:numCache>
                <c:formatCode>0%</c:formatCode>
                <c:ptCount val="1"/>
                <c:pt idx="0">
                  <c:v>0.12931034482758622</c:v>
                </c:pt>
              </c:numCache>
            </c:numRef>
          </c:yVal>
          <c:bubbleSize>
            <c:numRef>
              <c:f>拉麵2!$B$47</c:f>
              <c:numCache>
                <c:formatCode>General</c:formatCode>
                <c:ptCount val="1"/>
                <c:pt idx="0">
                  <c:v>224</c:v>
                </c:pt>
              </c:numCache>
            </c:numRef>
          </c:bubbleSize>
          <c:bubble3D val="0"/>
        </c:ser>
        <c:ser>
          <c:idx val="10"/>
          <c:order val="9"/>
          <c:tx>
            <c:strRef>
              <c:f>拉麵2!$K$49</c:f>
              <c:strCache>
                <c:ptCount val="1"/>
                <c:pt idx="0">
                  <c:v>博多拉麵</c:v>
                </c:pt>
              </c:strCache>
            </c:strRef>
          </c:tx>
          <c:spPr>
            <a:solidFill>
              <a:schemeClr val="accent5">
                <a:lumMod val="60000"/>
                <a:alpha val="75000"/>
              </a:schemeClr>
            </a:solidFill>
            <a:ln w="25400">
              <a:noFill/>
            </a:ln>
            <a:effectLst/>
          </c:spPr>
          <c:invertIfNegative val="0"/>
          <c:xVal>
            <c:numRef>
              <c:f>拉麵2!$P$49</c:f>
              <c:numCache>
                <c:formatCode>0.0%</c:formatCode>
                <c:ptCount val="1"/>
                <c:pt idx="0">
                  <c:v>-6.0606060606060608E-2</c:v>
                </c:pt>
              </c:numCache>
            </c:numRef>
          </c:xVal>
          <c:yVal>
            <c:numRef>
              <c:f>拉麵2!$Q$49</c:f>
              <c:numCache>
                <c:formatCode>0%</c:formatCode>
                <c:ptCount val="1"/>
                <c:pt idx="0">
                  <c:v>7.2580645161290328E-2</c:v>
                </c:pt>
              </c:numCache>
            </c:numRef>
          </c:yVal>
          <c:bubbleSize>
            <c:numRef>
              <c:f>拉麵2!$B$49</c:f>
              <c:numCache>
                <c:formatCode>General</c:formatCode>
                <c:ptCount val="1"/>
                <c:pt idx="0">
                  <c:v>185</c:v>
                </c:pt>
              </c:numCache>
            </c:numRef>
          </c:bubbleSize>
          <c:bubble3D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22803776"/>
        <c:axId val="222804168"/>
      </c:bubbleChart>
      <c:valAx>
        <c:axId val="222803776"/>
        <c:scaling>
          <c:orientation val="minMax"/>
          <c:max val="8.0000000000000016E-2"/>
          <c:min val="-8.0000000000000016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22804168"/>
        <c:crosses val="autoZero"/>
        <c:crossBetween val="midCat"/>
        <c:majorUnit val="4.0000000000000008E-2"/>
      </c:valAx>
      <c:valAx>
        <c:axId val="222804168"/>
        <c:scaling>
          <c:orientation val="minMax"/>
          <c:max val="0.14000000000000001"/>
          <c:min val="1.5000000000000003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22803776"/>
        <c:crosses val="autoZero"/>
        <c:crossBetween val="midCat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微軟正黑體" panose="020B0604030504040204" pitchFamily="34" charset="-120"/>
          <a:ea typeface="微軟正黑體" panose="020B0604030504040204" pitchFamily="34" charset="-120"/>
        </a:defRPr>
      </a:pPr>
      <a:endParaRPr lang="zh-TW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雞精!$T$4:$T$8</c:f>
              <c:strCache>
                <c:ptCount val="5"/>
                <c:pt idx="0">
                  <c:v>田原香</c:v>
                </c:pt>
                <c:pt idx="1">
                  <c:v>老協珍</c:v>
                </c:pt>
                <c:pt idx="2">
                  <c:v>原淬</c:v>
                </c:pt>
                <c:pt idx="3">
                  <c:v>金牌大師</c:v>
                </c:pt>
                <c:pt idx="4">
                  <c:v>其它</c:v>
                </c:pt>
              </c:strCache>
            </c:strRef>
          </c:cat>
          <c:val>
            <c:numRef>
              <c:f>雞精!$U$4:$U$8</c:f>
              <c:numCache>
                <c:formatCode>0%</c:formatCode>
                <c:ptCount val="5"/>
                <c:pt idx="0">
                  <c:v>0.274494112267063</c:v>
                </c:pt>
                <c:pt idx="1">
                  <c:v>0.15365268091917228</c:v>
                </c:pt>
                <c:pt idx="2">
                  <c:v>6.6308448610952322E-2</c:v>
                </c:pt>
                <c:pt idx="3">
                  <c:v>1.3718989367783241E-2</c:v>
                </c:pt>
                <c:pt idx="4">
                  <c:v>0.49182576883502915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微軟正黑體" panose="020B0604030504040204" pitchFamily="34" charset="-120"/>
          <a:ea typeface="微軟正黑體" panose="020B0604030504040204" pitchFamily="34" charset="-120"/>
        </a:defRPr>
      </a:pPr>
      <a:endParaRPr lang="zh-TW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雞精!$U$10</c:f>
              <c:strCache>
                <c:ptCount val="1"/>
                <c:pt idx="0">
                  <c:v>滴雞精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雞精!$T$11:$T$15</c:f>
              <c:strCache>
                <c:ptCount val="5"/>
                <c:pt idx="0">
                  <c:v>營養</c:v>
                </c:pt>
                <c:pt idx="1">
                  <c:v>口味</c:v>
                </c:pt>
                <c:pt idx="2">
                  <c:v>價格</c:v>
                </c:pt>
                <c:pt idx="3">
                  <c:v>方便</c:v>
                </c:pt>
                <c:pt idx="4">
                  <c:v>熱量</c:v>
                </c:pt>
              </c:strCache>
            </c:strRef>
          </c:cat>
          <c:val>
            <c:numRef>
              <c:f>雞精!$U$11:$U$15</c:f>
              <c:numCache>
                <c:formatCode>0%</c:formatCode>
                <c:ptCount val="5"/>
                <c:pt idx="0">
                  <c:v>0.47</c:v>
                </c:pt>
                <c:pt idx="1">
                  <c:v>0.25</c:v>
                </c:pt>
                <c:pt idx="2">
                  <c:v>0.11</c:v>
                </c:pt>
                <c:pt idx="3">
                  <c:v>0.09</c:v>
                </c:pt>
                <c:pt idx="4">
                  <c:v>0.08</c:v>
                </c:pt>
              </c:numCache>
            </c:numRef>
          </c:val>
        </c:ser>
        <c:ser>
          <c:idx val="1"/>
          <c:order val="1"/>
          <c:tx>
            <c:strRef>
              <c:f>雞精!$U$17</c:f>
              <c:strCache>
                <c:ptCount val="1"/>
                <c:pt idx="0">
                  <c:v>一般雞精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雞精!$U$18:$U$22</c:f>
              <c:numCache>
                <c:formatCode>0%</c:formatCode>
                <c:ptCount val="5"/>
                <c:pt idx="0">
                  <c:v>0.39</c:v>
                </c:pt>
                <c:pt idx="1">
                  <c:v>0.25</c:v>
                </c:pt>
                <c:pt idx="2">
                  <c:v>0.18</c:v>
                </c:pt>
                <c:pt idx="3">
                  <c:v>0.14000000000000001</c:v>
                </c:pt>
                <c:pt idx="4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2805344"/>
        <c:axId val="222805736"/>
      </c:barChart>
      <c:catAx>
        <c:axId val="22280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22805736"/>
        <c:crosses val="autoZero"/>
        <c:auto val="1"/>
        <c:lblAlgn val="ctr"/>
        <c:lblOffset val="100"/>
        <c:noMultiLvlLbl val="0"/>
      </c:catAx>
      <c:valAx>
        <c:axId val="222805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22805344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61206864903054636"/>
          <c:y val="0.10878624877385974"/>
          <c:w val="0.30763305002194591"/>
          <c:h val="0.20190142898804317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微軟正黑體" panose="020B0604030504040204" pitchFamily="34" charset="-120"/>
          <a:ea typeface="微軟正黑體" panose="020B0604030504040204" pitchFamily="34" charset="-120"/>
        </a:defRPr>
      </a:pPr>
      <a:endParaRPr lang="zh-TW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6月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工作表1!$A$2:$A$11</c:f>
              <c:strCache>
                <c:ptCount val="10"/>
                <c:pt idx="0">
                  <c:v>多芬</c:v>
                </c:pt>
                <c:pt idx="1">
                  <c:v>阿姬恩絲</c:v>
                </c:pt>
                <c:pt idx="2">
                  <c:v>阿葵亞</c:v>
                </c:pt>
                <c:pt idx="3">
                  <c:v>呂Ryoe</c:v>
                </c:pt>
                <c:pt idx="4">
                  <c:v>潘婷</c:v>
                </c:pt>
                <c:pt idx="5">
                  <c:v>花王</c:v>
                </c:pt>
                <c:pt idx="6">
                  <c:v>瑪宣妮</c:v>
                </c:pt>
                <c:pt idx="7">
                  <c:v>海倫仙度絲</c:v>
                </c:pt>
                <c:pt idx="8">
                  <c:v>施巴</c:v>
                </c:pt>
                <c:pt idx="9">
                  <c:v>思波綺</c:v>
                </c:pt>
              </c:strCache>
            </c:strRef>
          </c:cat>
          <c:val>
            <c:numRef>
              <c:f>工作表1!$B$2:$B$11</c:f>
              <c:numCache>
                <c:formatCode>General</c:formatCode>
                <c:ptCount val="10"/>
                <c:pt idx="0">
                  <c:v>6</c:v>
                </c:pt>
                <c:pt idx="1">
                  <c:v>22</c:v>
                </c:pt>
                <c:pt idx="2">
                  <c:v>32</c:v>
                </c:pt>
                <c:pt idx="3">
                  <c:v>6</c:v>
                </c:pt>
                <c:pt idx="4">
                  <c:v>48</c:v>
                </c:pt>
                <c:pt idx="5">
                  <c:v>35</c:v>
                </c:pt>
                <c:pt idx="6">
                  <c:v>39</c:v>
                </c:pt>
                <c:pt idx="7">
                  <c:v>45</c:v>
                </c:pt>
                <c:pt idx="8">
                  <c:v>17</c:v>
                </c:pt>
                <c:pt idx="9">
                  <c:v>27</c:v>
                </c:pt>
              </c:numCache>
            </c:numRef>
          </c:val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5月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工作表1!$A$2:$A$11</c:f>
              <c:strCache>
                <c:ptCount val="10"/>
                <c:pt idx="0">
                  <c:v>多芬</c:v>
                </c:pt>
                <c:pt idx="1">
                  <c:v>阿姬恩絲</c:v>
                </c:pt>
                <c:pt idx="2">
                  <c:v>阿葵亞</c:v>
                </c:pt>
                <c:pt idx="3">
                  <c:v>呂Ryoe</c:v>
                </c:pt>
                <c:pt idx="4">
                  <c:v>潘婷</c:v>
                </c:pt>
                <c:pt idx="5">
                  <c:v>花王</c:v>
                </c:pt>
                <c:pt idx="6">
                  <c:v>瑪宣妮</c:v>
                </c:pt>
                <c:pt idx="7">
                  <c:v>海倫仙度絲</c:v>
                </c:pt>
                <c:pt idx="8">
                  <c:v>施巴</c:v>
                </c:pt>
                <c:pt idx="9">
                  <c:v>思波綺</c:v>
                </c:pt>
              </c:strCache>
            </c:strRef>
          </c:cat>
          <c:val>
            <c:numRef>
              <c:f>工作表1!$C$2:$C$11</c:f>
              <c:numCache>
                <c:formatCode>General</c:formatCode>
                <c:ptCount val="10"/>
                <c:pt idx="0">
                  <c:v>13</c:v>
                </c:pt>
                <c:pt idx="1">
                  <c:v>41</c:v>
                </c:pt>
                <c:pt idx="2">
                  <c:v>20</c:v>
                </c:pt>
                <c:pt idx="3">
                  <c:v>54</c:v>
                </c:pt>
                <c:pt idx="4">
                  <c:v>20</c:v>
                </c:pt>
                <c:pt idx="5">
                  <c:v>41</c:v>
                </c:pt>
                <c:pt idx="6">
                  <c:v>28</c:v>
                </c:pt>
                <c:pt idx="7">
                  <c:v>38</c:v>
                </c:pt>
                <c:pt idx="8">
                  <c:v>50</c:v>
                </c:pt>
                <c:pt idx="9">
                  <c:v>89</c:v>
                </c:pt>
              </c:numCache>
            </c:numRef>
          </c:val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4月</c:v>
                </c:pt>
              </c:strCache>
            </c:strRef>
          </c:tx>
          <c:spPr>
            <a:solidFill>
              <a:schemeClr val="accent3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accent4">
                        <a:lumMod val="20000"/>
                        <a:lumOff val="8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工作表1!$A$2:$A$11</c:f>
              <c:strCache>
                <c:ptCount val="10"/>
                <c:pt idx="0">
                  <c:v>多芬</c:v>
                </c:pt>
                <c:pt idx="1">
                  <c:v>阿姬恩絲</c:v>
                </c:pt>
                <c:pt idx="2">
                  <c:v>阿葵亞</c:v>
                </c:pt>
                <c:pt idx="3">
                  <c:v>呂Ryoe</c:v>
                </c:pt>
                <c:pt idx="4">
                  <c:v>潘婷</c:v>
                </c:pt>
                <c:pt idx="5">
                  <c:v>花王</c:v>
                </c:pt>
                <c:pt idx="6">
                  <c:v>瑪宣妮</c:v>
                </c:pt>
                <c:pt idx="7">
                  <c:v>海倫仙度絲</c:v>
                </c:pt>
                <c:pt idx="8">
                  <c:v>施巴</c:v>
                </c:pt>
                <c:pt idx="9">
                  <c:v>思波綺</c:v>
                </c:pt>
              </c:strCache>
            </c:strRef>
          </c:cat>
          <c:val>
            <c:numRef>
              <c:f>工作表1!$D$2:$D$11</c:f>
              <c:numCache>
                <c:formatCode>General</c:formatCode>
                <c:ptCount val="10"/>
                <c:pt idx="0">
                  <c:v>44</c:v>
                </c:pt>
                <c:pt idx="1">
                  <c:v>5</c:v>
                </c:pt>
                <c:pt idx="2">
                  <c:v>25</c:v>
                </c:pt>
                <c:pt idx="3">
                  <c:v>19</c:v>
                </c:pt>
                <c:pt idx="4">
                  <c:v>27</c:v>
                </c:pt>
                <c:pt idx="5">
                  <c:v>36</c:v>
                </c:pt>
                <c:pt idx="6">
                  <c:v>65</c:v>
                </c:pt>
                <c:pt idx="7">
                  <c:v>58</c:v>
                </c:pt>
                <c:pt idx="8">
                  <c:v>95</c:v>
                </c:pt>
                <c:pt idx="9">
                  <c:v>60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366081904"/>
        <c:axId val="415172456"/>
      </c:barChart>
      <c:catAx>
        <c:axId val="36608190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415172456"/>
        <c:crosses val="autoZero"/>
        <c:auto val="1"/>
        <c:lblAlgn val="ctr"/>
        <c:lblOffset val="100"/>
        <c:noMultiLvlLbl val="0"/>
      </c:catAx>
      <c:valAx>
        <c:axId val="4151724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366081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802350115523857"/>
          <c:y val="0.38613321513658977"/>
          <c:w val="8.2404097284859187E-2"/>
          <c:h val="0.203237834685035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zh-TW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17"/>
    </mc:Choice>
    <mc:Fallback>
      <c:style val="1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83215546995747"/>
          <c:y val="8.0599769268449611E-2"/>
          <c:w val="0.52721215907517127"/>
          <c:h val="0.67973658547114202"/>
        </c:manualLayout>
      </c:layout>
      <c:pieChart>
        <c:varyColors val="1"/>
        <c:ser>
          <c:idx val="0"/>
          <c:order val="0"/>
          <c:dPt>
            <c:idx val="0"/>
            <c:bubble3D val="0"/>
            <c:explosion val="26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zh-TW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工作表1!$A$22:$A$23</c:f>
              <c:strCache>
                <c:ptCount val="2"/>
                <c:pt idx="0">
                  <c:v>未提及八大品牌聲量</c:v>
                </c:pt>
                <c:pt idx="1">
                  <c:v>提及慢跑鞋八大品牌聲量</c:v>
                </c:pt>
              </c:strCache>
            </c:strRef>
          </c:cat>
          <c:val>
            <c:numRef>
              <c:f>工作表1!$B$22:$B$23</c:f>
              <c:numCache>
                <c:formatCode>0%</c:formatCode>
                <c:ptCount val="2"/>
                <c:pt idx="0" formatCode="0.00%">
                  <c:v>0.88042393613596859</c:v>
                </c:pt>
                <c:pt idx="1">
                  <c:v>0.11957606386403152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0.46265530779271741"/>
          <c:y val="0.84665341062001476"/>
          <c:w val="0.53734469220728265"/>
          <c:h val="0.15334658937998721"/>
        </c:manualLayout>
      </c:layout>
      <c:overlay val="0"/>
      <c:txPr>
        <a:bodyPr/>
        <a:lstStyle/>
        <a:p>
          <a:pPr>
            <a:defRPr sz="1400"/>
          </a:pPr>
          <a:endParaRPr lang="zh-TW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0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8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2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110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>
  <cs:dataPoint3D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1">
      <a:schemeClr val="dk1"/>
    </cs:effectRef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1">
      <a:schemeClr val="dk1"/>
    </cs:effectRef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773179-E22B-43AF-B5F2-22A27FB20C36}" type="doc">
      <dgm:prSet loTypeId="urn:microsoft.com/office/officeart/2008/layout/VerticalCircle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E03B9BC1-8AB6-434A-9508-3EB47F6D1881}">
      <dgm:prSet phldrT="[文字]"/>
      <dgm:spPr/>
      <dgm:t>
        <a:bodyPr/>
        <a:lstStyle/>
        <a:p>
          <a:r>
            <a:rPr lang="zh-TW" altLang="en-US" dirty="0" smtClean="0"/>
            <a:t>匯流</a:t>
          </a:r>
          <a:endParaRPr lang="zh-TW" altLang="en-US" dirty="0"/>
        </a:p>
      </dgm:t>
    </dgm:pt>
    <dgm:pt modelId="{E18C8781-BBB3-431D-894C-EB5AEA144087}" type="parTrans" cxnId="{DC17C1EC-848A-4F1E-989E-E93737867B71}">
      <dgm:prSet/>
      <dgm:spPr/>
      <dgm:t>
        <a:bodyPr/>
        <a:lstStyle/>
        <a:p>
          <a:endParaRPr lang="zh-TW" altLang="en-US"/>
        </a:p>
      </dgm:t>
    </dgm:pt>
    <dgm:pt modelId="{D0573F99-16CB-4996-B781-E91B0E462A38}" type="sibTrans" cxnId="{DC17C1EC-848A-4F1E-989E-E93737867B71}">
      <dgm:prSet/>
      <dgm:spPr/>
      <dgm:t>
        <a:bodyPr/>
        <a:lstStyle/>
        <a:p>
          <a:endParaRPr lang="zh-TW" altLang="en-US"/>
        </a:p>
      </dgm:t>
    </dgm:pt>
    <dgm:pt modelId="{134DA5E2-9688-4EC8-B903-2E9B14E949C7}">
      <dgm:prSet phldrT="[文字]"/>
      <dgm:spPr/>
      <dgm:t>
        <a:bodyPr/>
        <a:lstStyle/>
        <a:p>
          <a:r>
            <a:rPr lang="zh-TW" altLang="en-US" dirty="0" smtClean="0"/>
            <a:t>分析</a:t>
          </a:r>
          <a:endParaRPr lang="zh-TW" altLang="en-US" dirty="0"/>
        </a:p>
      </dgm:t>
    </dgm:pt>
    <dgm:pt modelId="{DD7A1CE8-2322-4E21-9536-4A68F9A38248}" type="parTrans" cxnId="{6DD70303-D1A9-43D9-9EE6-EA33595BB8B0}">
      <dgm:prSet/>
      <dgm:spPr/>
      <dgm:t>
        <a:bodyPr/>
        <a:lstStyle/>
        <a:p>
          <a:endParaRPr lang="zh-TW" altLang="en-US"/>
        </a:p>
      </dgm:t>
    </dgm:pt>
    <dgm:pt modelId="{1A73A04F-5A41-4E1A-97AA-BFFBD1ED20AE}" type="sibTrans" cxnId="{6DD70303-D1A9-43D9-9EE6-EA33595BB8B0}">
      <dgm:prSet/>
      <dgm:spPr/>
      <dgm:t>
        <a:bodyPr/>
        <a:lstStyle/>
        <a:p>
          <a:endParaRPr lang="zh-TW" altLang="en-US"/>
        </a:p>
      </dgm:t>
    </dgm:pt>
    <dgm:pt modelId="{F0C0DEF4-3B66-46E1-AA2E-59ED8CA7ACFA}">
      <dgm:prSet phldrT="[文字]"/>
      <dgm:spPr/>
      <dgm:t>
        <a:bodyPr/>
        <a:lstStyle/>
        <a:p>
          <a:r>
            <a:rPr lang="zh-TW" altLang="en-US" dirty="0" smtClean="0"/>
            <a:t>預測</a:t>
          </a:r>
          <a:endParaRPr lang="zh-TW" altLang="en-US" dirty="0"/>
        </a:p>
      </dgm:t>
    </dgm:pt>
    <dgm:pt modelId="{615A2B65-A856-4DCE-A27E-05946E6CF75B}" type="parTrans" cxnId="{DCC05AD9-E8CE-41F2-864E-48A0E34EDFDF}">
      <dgm:prSet/>
      <dgm:spPr/>
      <dgm:t>
        <a:bodyPr/>
        <a:lstStyle/>
        <a:p>
          <a:endParaRPr lang="zh-TW" altLang="en-US"/>
        </a:p>
      </dgm:t>
    </dgm:pt>
    <dgm:pt modelId="{A0BCA0A6-F5A1-4DB6-B2DB-E63E73617BFC}" type="sibTrans" cxnId="{DCC05AD9-E8CE-41F2-864E-48A0E34EDFDF}">
      <dgm:prSet/>
      <dgm:spPr/>
      <dgm:t>
        <a:bodyPr/>
        <a:lstStyle/>
        <a:p>
          <a:endParaRPr lang="zh-TW" altLang="en-US"/>
        </a:p>
      </dgm:t>
    </dgm:pt>
    <dgm:pt modelId="{8C10EFA0-9AF7-4952-A146-02E71C8BF74A}" type="pres">
      <dgm:prSet presAssocID="{DF773179-E22B-43AF-B5F2-22A27FB20C36}" presName="Name0" presStyleCnt="0">
        <dgm:presLayoutVars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C434784E-1812-4171-A622-3B917C96C4E8}" type="pres">
      <dgm:prSet presAssocID="{E03B9BC1-8AB6-434A-9508-3EB47F6D1881}" presName="noChildren" presStyleCnt="0"/>
      <dgm:spPr/>
    </dgm:pt>
    <dgm:pt modelId="{27D56615-B72F-4793-8FBB-D0E873E1158C}" type="pres">
      <dgm:prSet presAssocID="{E03B9BC1-8AB6-434A-9508-3EB47F6D1881}" presName="gap" presStyleCnt="0"/>
      <dgm:spPr/>
    </dgm:pt>
    <dgm:pt modelId="{76EA8F8F-D5EA-4BD3-A4DA-0D564E994D89}" type="pres">
      <dgm:prSet presAssocID="{E03B9BC1-8AB6-434A-9508-3EB47F6D1881}" presName="medCircle2" presStyleLbl="vennNode1" presStyleIdx="0" presStyleCnt="3"/>
      <dgm:spPr/>
    </dgm:pt>
    <dgm:pt modelId="{FCBF274F-4316-4E83-A058-DA650F7463BF}" type="pres">
      <dgm:prSet presAssocID="{E03B9BC1-8AB6-434A-9508-3EB47F6D1881}" presName="txLvlOnly1" presStyleLbl="revTx" presStyleIdx="0" presStyleCnt="3"/>
      <dgm:spPr/>
      <dgm:t>
        <a:bodyPr/>
        <a:lstStyle/>
        <a:p>
          <a:endParaRPr lang="zh-TW" altLang="en-US"/>
        </a:p>
      </dgm:t>
    </dgm:pt>
    <dgm:pt modelId="{CAB8FAAB-6F8E-4DBA-A459-C7DC16092BB3}" type="pres">
      <dgm:prSet presAssocID="{134DA5E2-9688-4EC8-B903-2E9B14E949C7}" presName="noChildren" presStyleCnt="0"/>
      <dgm:spPr/>
    </dgm:pt>
    <dgm:pt modelId="{B4F46F1F-97B1-4029-AB5E-40612F5224B1}" type="pres">
      <dgm:prSet presAssocID="{134DA5E2-9688-4EC8-B903-2E9B14E949C7}" presName="gap" presStyleCnt="0"/>
      <dgm:spPr/>
    </dgm:pt>
    <dgm:pt modelId="{59AC78B5-9630-4802-9283-FA147CD5BF23}" type="pres">
      <dgm:prSet presAssocID="{134DA5E2-9688-4EC8-B903-2E9B14E949C7}" presName="medCircle2" presStyleLbl="vennNode1" presStyleIdx="1" presStyleCnt="3"/>
      <dgm:spPr/>
    </dgm:pt>
    <dgm:pt modelId="{0219566C-58F3-4A75-98B0-83D883A5E552}" type="pres">
      <dgm:prSet presAssocID="{134DA5E2-9688-4EC8-B903-2E9B14E949C7}" presName="txLvlOnly1" presStyleLbl="revTx" presStyleIdx="1" presStyleCnt="3"/>
      <dgm:spPr/>
      <dgm:t>
        <a:bodyPr/>
        <a:lstStyle/>
        <a:p>
          <a:endParaRPr lang="zh-TW" altLang="en-US"/>
        </a:p>
      </dgm:t>
    </dgm:pt>
    <dgm:pt modelId="{C4B24A0F-2FD7-4D2A-9B78-A36A9B7050D9}" type="pres">
      <dgm:prSet presAssocID="{F0C0DEF4-3B66-46E1-AA2E-59ED8CA7ACFA}" presName="noChildren" presStyleCnt="0"/>
      <dgm:spPr/>
    </dgm:pt>
    <dgm:pt modelId="{C6E49081-7D57-47B9-A1E8-3F3A6804BCAE}" type="pres">
      <dgm:prSet presAssocID="{F0C0DEF4-3B66-46E1-AA2E-59ED8CA7ACFA}" presName="gap" presStyleCnt="0"/>
      <dgm:spPr/>
    </dgm:pt>
    <dgm:pt modelId="{247FA201-40C2-4326-A6A2-BC09599BA04F}" type="pres">
      <dgm:prSet presAssocID="{F0C0DEF4-3B66-46E1-AA2E-59ED8CA7ACFA}" presName="medCircle2" presStyleLbl="vennNode1" presStyleIdx="2" presStyleCnt="3"/>
      <dgm:spPr/>
    </dgm:pt>
    <dgm:pt modelId="{CE0BC93C-920E-483A-B101-FDFAB21659ED}" type="pres">
      <dgm:prSet presAssocID="{F0C0DEF4-3B66-46E1-AA2E-59ED8CA7ACFA}" presName="txLvlOnly1" presStyleLbl="revTx" presStyleIdx="2" presStyleCnt="3"/>
      <dgm:spPr/>
      <dgm:t>
        <a:bodyPr/>
        <a:lstStyle/>
        <a:p>
          <a:endParaRPr lang="zh-TW" altLang="en-US"/>
        </a:p>
      </dgm:t>
    </dgm:pt>
  </dgm:ptLst>
  <dgm:cxnLst>
    <dgm:cxn modelId="{2BC5064B-B1B6-40BD-9905-6BC99F4B6818}" type="presOf" srcId="{E03B9BC1-8AB6-434A-9508-3EB47F6D1881}" destId="{FCBF274F-4316-4E83-A058-DA650F7463BF}" srcOrd="0" destOrd="0" presId="urn:microsoft.com/office/officeart/2008/layout/VerticalCircleList"/>
    <dgm:cxn modelId="{6DD70303-D1A9-43D9-9EE6-EA33595BB8B0}" srcId="{DF773179-E22B-43AF-B5F2-22A27FB20C36}" destId="{134DA5E2-9688-4EC8-B903-2E9B14E949C7}" srcOrd="1" destOrd="0" parTransId="{DD7A1CE8-2322-4E21-9536-4A68F9A38248}" sibTransId="{1A73A04F-5A41-4E1A-97AA-BFFBD1ED20AE}"/>
    <dgm:cxn modelId="{DCC05AD9-E8CE-41F2-864E-48A0E34EDFDF}" srcId="{DF773179-E22B-43AF-B5F2-22A27FB20C36}" destId="{F0C0DEF4-3B66-46E1-AA2E-59ED8CA7ACFA}" srcOrd="2" destOrd="0" parTransId="{615A2B65-A856-4DCE-A27E-05946E6CF75B}" sibTransId="{A0BCA0A6-F5A1-4DB6-B2DB-E63E73617BFC}"/>
    <dgm:cxn modelId="{ED2525B9-82F7-4694-8F3E-5B0D8D302FFD}" type="presOf" srcId="{DF773179-E22B-43AF-B5F2-22A27FB20C36}" destId="{8C10EFA0-9AF7-4952-A146-02E71C8BF74A}" srcOrd="0" destOrd="0" presId="urn:microsoft.com/office/officeart/2008/layout/VerticalCircleList"/>
    <dgm:cxn modelId="{DC17C1EC-848A-4F1E-989E-E93737867B71}" srcId="{DF773179-E22B-43AF-B5F2-22A27FB20C36}" destId="{E03B9BC1-8AB6-434A-9508-3EB47F6D1881}" srcOrd="0" destOrd="0" parTransId="{E18C8781-BBB3-431D-894C-EB5AEA144087}" sibTransId="{D0573F99-16CB-4996-B781-E91B0E462A38}"/>
    <dgm:cxn modelId="{8E9BB763-58DD-4976-8DF1-69907C93FDA9}" type="presOf" srcId="{134DA5E2-9688-4EC8-B903-2E9B14E949C7}" destId="{0219566C-58F3-4A75-98B0-83D883A5E552}" srcOrd="0" destOrd="0" presId="urn:microsoft.com/office/officeart/2008/layout/VerticalCircleList"/>
    <dgm:cxn modelId="{A9B3439D-39CE-4724-9F3F-F6EDB42F3B34}" type="presOf" srcId="{F0C0DEF4-3B66-46E1-AA2E-59ED8CA7ACFA}" destId="{CE0BC93C-920E-483A-B101-FDFAB21659ED}" srcOrd="0" destOrd="0" presId="urn:microsoft.com/office/officeart/2008/layout/VerticalCircleList"/>
    <dgm:cxn modelId="{9DA96A5D-0647-45A2-8A2F-A3E434AF5F4C}" type="presParOf" srcId="{8C10EFA0-9AF7-4952-A146-02E71C8BF74A}" destId="{C434784E-1812-4171-A622-3B917C96C4E8}" srcOrd="0" destOrd="0" presId="urn:microsoft.com/office/officeart/2008/layout/VerticalCircleList"/>
    <dgm:cxn modelId="{10FBE953-1115-46AD-A9F7-A9510BA2FBD3}" type="presParOf" srcId="{C434784E-1812-4171-A622-3B917C96C4E8}" destId="{27D56615-B72F-4793-8FBB-D0E873E1158C}" srcOrd="0" destOrd="0" presId="urn:microsoft.com/office/officeart/2008/layout/VerticalCircleList"/>
    <dgm:cxn modelId="{195EF109-7DF8-4506-BB24-F264274FAB7D}" type="presParOf" srcId="{C434784E-1812-4171-A622-3B917C96C4E8}" destId="{76EA8F8F-D5EA-4BD3-A4DA-0D564E994D89}" srcOrd="1" destOrd="0" presId="urn:microsoft.com/office/officeart/2008/layout/VerticalCircleList"/>
    <dgm:cxn modelId="{65373501-703D-4AEC-8A9D-651EE427C154}" type="presParOf" srcId="{C434784E-1812-4171-A622-3B917C96C4E8}" destId="{FCBF274F-4316-4E83-A058-DA650F7463BF}" srcOrd="2" destOrd="0" presId="urn:microsoft.com/office/officeart/2008/layout/VerticalCircleList"/>
    <dgm:cxn modelId="{1E7B9C0A-D01D-4A94-A35F-BA26E595EB8B}" type="presParOf" srcId="{8C10EFA0-9AF7-4952-A146-02E71C8BF74A}" destId="{CAB8FAAB-6F8E-4DBA-A459-C7DC16092BB3}" srcOrd="1" destOrd="0" presId="urn:microsoft.com/office/officeart/2008/layout/VerticalCircleList"/>
    <dgm:cxn modelId="{76A89B87-938C-4E12-B059-3AE040511564}" type="presParOf" srcId="{CAB8FAAB-6F8E-4DBA-A459-C7DC16092BB3}" destId="{B4F46F1F-97B1-4029-AB5E-40612F5224B1}" srcOrd="0" destOrd="0" presId="urn:microsoft.com/office/officeart/2008/layout/VerticalCircleList"/>
    <dgm:cxn modelId="{F65222B6-F210-4858-B1FE-FA8B00E5374E}" type="presParOf" srcId="{CAB8FAAB-6F8E-4DBA-A459-C7DC16092BB3}" destId="{59AC78B5-9630-4802-9283-FA147CD5BF23}" srcOrd="1" destOrd="0" presId="urn:microsoft.com/office/officeart/2008/layout/VerticalCircleList"/>
    <dgm:cxn modelId="{7DF0CEA7-CA57-4302-86AE-2D287A6C6099}" type="presParOf" srcId="{CAB8FAAB-6F8E-4DBA-A459-C7DC16092BB3}" destId="{0219566C-58F3-4A75-98B0-83D883A5E552}" srcOrd="2" destOrd="0" presId="urn:microsoft.com/office/officeart/2008/layout/VerticalCircleList"/>
    <dgm:cxn modelId="{C6409879-DB06-4634-A691-D073B0059B6A}" type="presParOf" srcId="{8C10EFA0-9AF7-4952-A146-02E71C8BF74A}" destId="{C4B24A0F-2FD7-4D2A-9B78-A36A9B7050D9}" srcOrd="2" destOrd="0" presId="urn:microsoft.com/office/officeart/2008/layout/VerticalCircleList"/>
    <dgm:cxn modelId="{BE0799C8-C4DE-48EE-962C-139DA6C5F7C7}" type="presParOf" srcId="{C4B24A0F-2FD7-4D2A-9B78-A36A9B7050D9}" destId="{C6E49081-7D57-47B9-A1E8-3F3A6804BCAE}" srcOrd="0" destOrd="0" presId="urn:microsoft.com/office/officeart/2008/layout/VerticalCircleList"/>
    <dgm:cxn modelId="{3EDD9999-2593-4250-8E9B-2CD98B3A88CC}" type="presParOf" srcId="{C4B24A0F-2FD7-4D2A-9B78-A36A9B7050D9}" destId="{247FA201-40C2-4326-A6A2-BC09599BA04F}" srcOrd="1" destOrd="0" presId="urn:microsoft.com/office/officeart/2008/layout/VerticalCircleList"/>
    <dgm:cxn modelId="{06F921E4-2FE3-401F-83EE-3970214B08B3}" type="presParOf" srcId="{C4B24A0F-2FD7-4D2A-9B78-A36A9B7050D9}" destId="{CE0BC93C-920E-483A-B101-FDFAB21659ED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EA8F8F-D5EA-4BD3-A4DA-0D564E994D89}">
      <dsp:nvSpPr>
        <dsp:cNvPr id="0" name=""/>
        <dsp:cNvSpPr/>
      </dsp:nvSpPr>
      <dsp:spPr>
        <a:xfrm>
          <a:off x="353872" y="481387"/>
          <a:ext cx="1349654" cy="134965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CBF274F-4316-4E83-A058-DA650F7463BF}">
      <dsp:nvSpPr>
        <dsp:cNvPr id="0" name=""/>
        <dsp:cNvSpPr/>
      </dsp:nvSpPr>
      <dsp:spPr>
        <a:xfrm>
          <a:off x="1028700" y="481387"/>
          <a:ext cx="7200899" cy="1349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4930" rIns="0" bIns="74930" numCol="1" spcCol="1270" anchor="ctr" anchorCtr="0">
          <a:noAutofit/>
        </a:bodyPr>
        <a:lstStyle/>
        <a:p>
          <a:pPr lvl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900" kern="1200" dirty="0" smtClean="0"/>
            <a:t>匯流</a:t>
          </a:r>
          <a:endParaRPr lang="zh-TW" altLang="en-US" sz="5900" kern="1200" dirty="0"/>
        </a:p>
      </dsp:txBody>
      <dsp:txXfrm>
        <a:off x="1028700" y="481387"/>
        <a:ext cx="7200899" cy="1349654"/>
      </dsp:txXfrm>
    </dsp:sp>
    <dsp:sp modelId="{59AC78B5-9630-4802-9283-FA147CD5BF23}">
      <dsp:nvSpPr>
        <dsp:cNvPr id="0" name=""/>
        <dsp:cNvSpPr/>
      </dsp:nvSpPr>
      <dsp:spPr>
        <a:xfrm>
          <a:off x="353872" y="1831041"/>
          <a:ext cx="1349654" cy="1349654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219566C-58F3-4A75-98B0-83D883A5E552}">
      <dsp:nvSpPr>
        <dsp:cNvPr id="0" name=""/>
        <dsp:cNvSpPr/>
      </dsp:nvSpPr>
      <dsp:spPr>
        <a:xfrm>
          <a:off x="1028700" y="1831041"/>
          <a:ext cx="7200899" cy="1349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4930" rIns="0" bIns="74930" numCol="1" spcCol="1270" anchor="ctr" anchorCtr="0">
          <a:noAutofit/>
        </a:bodyPr>
        <a:lstStyle/>
        <a:p>
          <a:pPr lvl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900" kern="1200" dirty="0" smtClean="0"/>
            <a:t>分析</a:t>
          </a:r>
          <a:endParaRPr lang="zh-TW" altLang="en-US" sz="5900" kern="1200" dirty="0"/>
        </a:p>
      </dsp:txBody>
      <dsp:txXfrm>
        <a:off x="1028700" y="1831041"/>
        <a:ext cx="7200899" cy="1349654"/>
      </dsp:txXfrm>
    </dsp:sp>
    <dsp:sp modelId="{247FA201-40C2-4326-A6A2-BC09599BA04F}">
      <dsp:nvSpPr>
        <dsp:cNvPr id="0" name=""/>
        <dsp:cNvSpPr/>
      </dsp:nvSpPr>
      <dsp:spPr>
        <a:xfrm>
          <a:off x="353872" y="3180696"/>
          <a:ext cx="1349654" cy="134965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E0BC93C-920E-483A-B101-FDFAB21659ED}">
      <dsp:nvSpPr>
        <dsp:cNvPr id="0" name=""/>
        <dsp:cNvSpPr/>
      </dsp:nvSpPr>
      <dsp:spPr>
        <a:xfrm>
          <a:off x="1028700" y="3180696"/>
          <a:ext cx="7200899" cy="1349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4930" rIns="0" bIns="74930" numCol="1" spcCol="1270" anchor="ctr" anchorCtr="0">
          <a:noAutofit/>
        </a:bodyPr>
        <a:lstStyle/>
        <a:p>
          <a:pPr lvl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900" kern="1200" dirty="0" smtClean="0"/>
            <a:t>預測</a:t>
          </a:r>
          <a:endParaRPr lang="zh-TW" altLang="en-US" sz="5900" kern="1200" dirty="0"/>
        </a:p>
      </dsp:txBody>
      <dsp:txXfrm>
        <a:off x="1028700" y="3180696"/>
        <a:ext cx="7200899" cy="1349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0816" tIns="45409" rIns="90816" bIns="45409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0816" tIns="45409" rIns="90816" bIns="45409" rtlCol="0"/>
          <a:lstStyle>
            <a:lvl1pPr algn="r">
              <a:defRPr sz="1200"/>
            </a:lvl1pPr>
          </a:lstStyle>
          <a:p>
            <a:fld id="{51385F24-C056-40E5-A8A6-CF7C6FA4535A}" type="datetimeFigureOut">
              <a:rPr lang="zh-TW" altLang="en-US" smtClean="0"/>
              <a:pPr/>
              <a:t>2014/12/16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0816" tIns="45409" rIns="90816" bIns="45409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0816" tIns="45409" rIns="90816" bIns="45409" rtlCol="0" anchor="b"/>
          <a:lstStyle>
            <a:lvl1pPr algn="r">
              <a:defRPr sz="1200"/>
            </a:lvl1pPr>
          </a:lstStyle>
          <a:p>
            <a:fld id="{7D444A5D-8B14-436B-8906-9C2A75E374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57753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0816" tIns="45409" rIns="90816" bIns="45409" rtlCol="0"/>
          <a:lstStyle>
            <a:lvl1pPr algn="l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0816" tIns="45409" rIns="90816" bIns="45409" rtlCol="0"/>
          <a:lstStyle>
            <a:lvl1pPr algn="r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C889CF42-D588-408D-AF82-143832847771}" type="datetimeFigureOut">
              <a:rPr lang="zh-TW" altLang="en-US"/>
              <a:pPr>
                <a:defRPr/>
              </a:pPr>
              <a:t>2014/12/16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16" tIns="45409" rIns="90816" bIns="45409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0816" tIns="45409" rIns="90816" bIns="45409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0816" tIns="45409" rIns="90816" bIns="45409" rtlCol="0" anchor="b"/>
          <a:lstStyle>
            <a:lvl1pPr algn="l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0816" tIns="45409" rIns="90816" bIns="45409" rtlCol="0" anchor="b"/>
          <a:lstStyle>
            <a:lvl1pPr algn="r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7D3C23CE-A726-4BBC-AD2E-376D490B74D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16842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3C23CE-A726-4BBC-AD2E-376D490B74D0}" type="slidenum">
              <a:rPr lang="zh-TW" altLang="en-US" smtClean="0"/>
              <a:pPr>
                <a:defRPr/>
              </a:pPr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5441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食安 與 廣告不實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3C23CE-A726-4BBC-AD2E-376D490B74D0}" type="slidenum">
              <a:rPr lang="zh-TW" altLang="en-US" smtClean="0"/>
              <a:pPr>
                <a:defRPr/>
              </a:pPr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7242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食安 與 廣告不實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3C23CE-A726-4BBC-AD2E-376D490B74D0}" type="slidenum">
              <a:rPr lang="zh-TW" altLang="en-US" smtClean="0"/>
              <a:pPr>
                <a:defRPr/>
              </a:pPr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76135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3C23CE-A726-4BBC-AD2E-376D490B74D0}" type="slidenum">
              <a:rPr lang="zh-TW" altLang="en-US" smtClean="0"/>
              <a:pPr>
                <a:defRPr/>
              </a:pPr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66267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台中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嘉義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屏東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都靠社群口碑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3C23CE-A726-4BBC-AD2E-376D490B74D0}" type="slidenum">
              <a:rPr lang="zh-TW" altLang="en-US" smtClean="0"/>
              <a:pPr>
                <a:defRPr/>
              </a:pPr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26951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規模大且分散 難以調查的產業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3C23CE-A726-4BBC-AD2E-376D490B74D0}" type="slidenum">
              <a:rPr lang="zh-TW" altLang="en-US" smtClean="0"/>
              <a:pPr>
                <a:defRPr/>
              </a:pPr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79752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熱門度 好感度 情緒分析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3C23CE-A726-4BBC-AD2E-376D490B74D0}" type="slidenum">
              <a:rPr lang="zh-TW" altLang="en-US" smtClean="0"/>
              <a:pPr>
                <a:defRPr/>
              </a:pPr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46413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3C23CE-A726-4BBC-AD2E-376D490B74D0}" type="slidenum">
              <a:rPr lang="zh-TW" altLang="en-US" smtClean="0"/>
              <a:pPr>
                <a:defRPr/>
              </a:pPr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77581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使用語意分析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 big data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大量自動運算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有點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太軟爛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太硬太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Q, 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太濃油鹹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適中剛剛好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大小聲量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3C23CE-A726-4BBC-AD2E-376D490B74D0}" type="slidenum">
              <a:rPr lang="zh-TW" altLang="en-US" smtClean="0"/>
              <a:pPr>
                <a:defRPr/>
              </a:pPr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43553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前十名 王品過半 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熱門度 好感度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3C23CE-A726-4BBC-AD2E-376D490B74D0}" type="slidenum">
              <a:rPr lang="zh-TW" altLang="en-US" smtClean="0"/>
              <a:pPr>
                <a:defRPr/>
              </a:pPr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33898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陶板屋 平均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1.9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石二鍋 平均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1.6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原燒 發生什麼事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Social CRM 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客戶服務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3C23CE-A726-4BBC-AD2E-376D490B74D0}" type="slidenum">
              <a:rPr lang="zh-TW" altLang="en-US" smtClean="0"/>
              <a:pPr>
                <a:defRPr/>
              </a:pPr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666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3C23CE-A726-4BBC-AD2E-376D490B74D0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09286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趨勢及商機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也可能是季節不同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依成份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3C23CE-A726-4BBC-AD2E-376D490B74D0}" type="slidenum">
              <a:rPr lang="zh-TW" altLang="en-US" smtClean="0"/>
              <a:pPr>
                <a:defRPr/>
              </a:pPr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15648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對先進者的威脅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關鍵決策因素不同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市場機會大好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空缺大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非價格敏感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3C23CE-A726-4BBC-AD2E-376D490B74D0}" type="slidenum">
              <a:rPr lang="zh-TW" altLang="en-US" smtClean="0"/>
              <a:pPr>
                <a:defRPr/>
              </a:pPr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03071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600" dirty="0" smtClean="0"/>
              <a:t>Q2 </a:t>
            </a:r>
            <a:r>
              <a:rPr lang="zh-TW" altLang="en-US" sz="1600" dirty="0" smtClean="0"/>
              <a:t>共</a:t>
            </a:r>
            <a:r>
              <a:rPr lang="en-US" altLang="zh-TW" sz="1600" dirty="0" smtClean="0"/>
              <a:t>50</a:t>
            </a:r>
            <a:r>
              <a:rPr lang="zh-TW" altLang="en-US" sz="1600" dirty="0" smtClean="0"/>
              <a:t>個品牌，前</a:t>
            </a:r>
            <a:r>
              <a:rPr lang="en-US" altLang="zh-TW" sz="1600" dirty="0" smtClean="0"/>
              <a:t>10</a:t>
            </a:r>
            <a:r>
              <a:rPr lang="zh-TW" altLang="en-US" sz="1600" dirty="0" smtClean="0"/>
              <a:t>大品牌佔聲量</a:t>
            </a:r>
            <a:r>
              <a:rPr lang="en-US" altLang="zh-TW" sz="1600" dirty="0" smtClean="0"/>
              <a:t>1/4</a:t>
            </a:r>
            <a:endParaRPr lang="zh-TW" altLang="en-US" sz="1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3C23CE-A726-4BBC-AD2E-376D490B74D0}" type="slidenum">
              <a:rPr lang="zh-TW" altLang="en-US" smtClean="0"/>
              <a:pPr>
                <a:defRPr/>
              </a:pPr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39231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3C23CE-A726-4BBC-AD2E-376D490B74D0}" type="slidenum">
              <a:rPr lang="zh-TW" altLang="en-US" smtClean="0"/>
              <a:pPr>
                <a:defRPr/>
              </a:pPr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24622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0C09D-41DA-485E-8664-3670B8322062}" type="slidenum">
              <a:rPr lang="zh-TW" altLang="en-US" smtClean="0">
                <a:solidFill>
                  <a:prstClr val="black"/>
                </a:solidFill>
              </a:rPr>
              <a:pPr/>
              <a:t>36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2464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3C23CE-A726-4BBC-AD2E-376D490B74D0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5162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3C23CE-A726-4BBC-AD2E-376D490B74D0}" type="slidenum">
              <a:rPr lang="zh-TW" altLang="en-US" smtClean="0"/>
              <a:pPr>
                <a:defRPr/>
              </a:pPr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95284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3C23CE-A726-4BBC-AD2E-376D490B74D0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3378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768" y="4322178"/>
            <a:ext cx="5438140" cy="4091619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傳統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要用問卷或訪談法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國外開始用這方法 預測票房 了解民意 都很準</a:t>
            </a:r>
          </a:p>
        </p:txBody>
      </p:sp>
    </p:spTree>
    <p:extLst>
      <p:ext uri="{BB962C8B-B14F-4D97-AF65-F5344CB8AC3E}">
        <p14:creationId xmlns:p14="http://schemas.microsoft.com/office/powerpoint/2010/main" val="20014677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TW" baseline="0" dirty="0" smtClean="0"/>
          </a:p>
        </p:txBody>
      </p:sp>
      <p:sp>
        <p:nvSpPr>
          <p:cNvPr id="5427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9031B82-7695-4AE0-9F60-645DD3872654}" type="slidenum">
              <a:rPr lang="en-US" altLang="zh-TW" smtClean="0">
                <a:latin typeface="Times New Roman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altLang="zh-TW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623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800" dirty="0" smtClean="0"/>
              <a:t>與台科大盧希鵬老師等合作的</a:t>
            </a:r>
            <a:r>
              <a:rPr lang="en-US" altLang="zh-TW" sz="1800" dirty="0" err="1" smtClean="0"/>
              <a:t>Dailyview</a:t>
            </a:r>
            <a:endParaRPr lang="zh-TW" altLang="en-US" sz="1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3C23CE-A726-4BBC-AD2E-376D490B74D0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321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3C23CE-A726-4BBC-AD2E-376D490B74D0}" type="slidenum">
              <a:rPr lang="zh-TW" altLang="en-US" smtClean="0"/>
              <a:pPr>
                <a:defRPr/>
              </a:pPr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57157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5427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860" indent="-285716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2862" indent="-228572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007" indent="-228572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152" indent="-228572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297" indent="-228572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442" indent="-228572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8587" indent="-228572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5730" indent="-228572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9031B82-7695-4AE0-9F60-645DD3872654}" type="slidenum">
              <a:rPr lang="en-US" altLang="zh-TW" smtClean="0">
                <a:latin typeface="Times New Roman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altLang="zh-TW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7707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3C23CE-A726-4BBC-AD2E-376D490B74D0}" type="slidenum">
              <a:rPr lang="zh-TW" altLang="en-US" smtClean="0"/>
              <a:pPr>
                <a:defRPr/>
              </a:pPr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30679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3C23CE-A726-4BBC-AD2E-376D490B74D0}" type="slidenum">
              <a:rPr lang="zh-TW" altLang="en-US" smtClean="0"/>
              <a:pPr>
                <a:defRPr/>
              </a:pPr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15860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3C23CE-A726-4BBC-AD2E-376D490B74D0}" type="slidenum">
              <a:rPr lang="zh-TW" altLang="en-US" smtClean="0"/>
              <a:pPr>
                <a:defRPr/>
              </a:pPr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46111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7782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2025" eaLnBrk="1" hangingPunct="1"/>
            <a:fld id="{8535EC01-C281-4E21-A7D6-2FD40C8B84A4}" type="slidenum">
              <a:rPr lang="en-US" altLang="zh-TW" smtClean="0">
                <a:latin typeface="Times New Roman" pitchFamily="18" charset="0"/>
                <a:ea typeface="新細明體" charset="-120"/>
              </a:rPr>
              <a:pPr defTabSz="962025" eaLnBrk="1" hangingPunct="1"/>
              <a:t>50</a:t>
            </a:fld>
            <a:endParaRPr lang="en-US" altLang="zh-TW" smtClean="0">
              <a:latin typeface="Times New Roman" pitchFamily="18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08648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3C23CE-A726-4BBC-AD2E-376D490B74D0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8933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3C23CE-A726-4BBC-AD2E-376D490B74D0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6437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國外案例 台灣選舉 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個預測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個準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3C23CE-A726-4BBC-AD2E-376D490B74D0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566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768" y="4322178"/>
            <a:ext cx="5438140" cy="4091619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20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Social</a:t>
            </a:r>
            <a:r>
              <a:rPr lang="en-US" altLang="zh-TW" sz="2000" b="0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Big Data</a:t>
            </a:r>
            <a:endParaRPr lang="en-US" altLang="zh-TW" sz="2000" b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20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機器人</a:t>
            </a:r>
            <a:r>
              <a:rPr lang="en-US" altLang="zh-TW" sz="20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sz="20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即時性</a:t>
            </a:r>
            <a:r>
              <a:rPr lang="en-US" altLang="zh-TW" sz="20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1~6</a:t>
            </a:r>
            <a:r>
              <a:rPr lang="zh-TW" altLang="en-US" sz="2000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000" b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22688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800" dirty="0" smtClean="0"/>
              <a:t>以台灣為例，</a:t>
            </a:r>
            <a:r>
              <a:rPr lang="en-US" altLang="zh-TW" sz="1800" dirty="0" smtClean="0"/>
              <a:t>12~44</a:t>
            </a:r>
            <a:r>
              <a:rPr lang="zh-TW" altLang="en-US" sz="1800" dirty="0" smtClean="0"/>
              <a:t>歲上網人口佔</a:t>
            </a:r>
            <a:r>
              <a:rPr lang="en-US" altLang="zh-TW" sz="1800" dirty="0" smtClean="0"/>
              <a:t>96.15%</a:t>
            </a:r>
            <a:r>
              <a:rPr lang="zh-TW" altLang="en-US" sz="1800" dirty="0" smtClean="0"/>
              <a:t>以上，</a:t>
            </a:r>
            <a:r>
              <a:rPr lang="en-US" altLang="zh-TW" sz="1800" dirty="0" smtClean="0"/>
              <a:t>45~54</a:t>
            </a:r>
            <a:r>
              <a:rPr lang="zh-TW" altLang="en-US" sz="1800" dirty="0" smtClean="0"/>
              <a:t>歲佔</a:t>
            </a:r>
            <a:r>
              <a:rPr lang="en-US" altLang="zh-TW" sz="1800" dirty="0" smtClean="0"/>
              <a:t>70.79%</a:t>
            </a:r>
            <a:r>
              <a:rPr lang="zh-TW" altLang="en-US" sz="1800" dirty="0" smtClean="0"/>
              <a:t>，</a:t>
            </a:r>
            <a:r>
              <a:rPr lang="en-US" altLang="zh-TW" sz="1800" dirty="0" smtClean="0"/>
              <a:t>55</a:t>
            </a:r>
            <a:r>
              <a:rPr lang="zh-TW" altLang="en-US" sz="1800" dirty="0" smtClean="0"/>
              <a:t>歲以上佔</a:t>
            </a:r>
            <a:r>
              <a:rPr lang="en-US" altLang="zh-TW" sz="1800" dirty="0" smtClean="0"/>
              <a:t>34.12%, (TWNIC 2013)</a:t>
            </a:r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3C23CE-A726-4BBC-AD2E-376D490B74D0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3148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3C23CE-A726-4BBC-AD2E-376D490B74D0}" type="slidenum">
              <a:rPr lang="zh-TW" altLang="en-US" smtClean="0"/>
              <a:pPr>
                <a:defRPr/>
              </a:pPr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3507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1470025"/>
          </a:xfrm>
        </p:spPr>
        <p:txBody>
          <a:bodyPr/>
          <a:lstStyle>
            <a:lvl1pPr>
              <a:buFontTx/>
              <a:buBlip>
                <a:blip r:embed="rId3"/>
              </a:buBlip>
              <a:defRPr b="1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87624" y="3068960"/>
            <a:ext cx="7272808" cy="122413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D9B81-F585-4F39-9DE2-41ABD2F7CB9A}" type="datetime1">
              <a:rPr lang="zh-TW" altLang="en-US" smtClean="0"/>
              <a:t>2014/12/16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93B60-658E-4753-BFD5-5A00AFBD4D2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-1" y="6165304"/>
            <a:ext cx="9144001" cy="69269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994A1-87D7-4C09-9769-1BBB2CDC8DDC}" type="datetime1">
              <a:rPr lang="zh-TW" altLang="en-US" smtClean="0"/>
              <a:t>2014/12/16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2A9E2-0DA9-4193-A1C3-E23741EE75C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A663F-FE47-4D65-A3FE-64E49D8C8513}" type="datetime1">
              <a:rPr lang="zh-TW" altLang="en-US" smtClean="0"/>
              <a:t>2014/12/16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41F47-BCF9-4FDC-A309-339BF93FC20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8BB46-2C3D-4B98-BCB9-0B67BBD7F55B}" type="datetime1">
              <a:rPr lang="zh-TW" altLang="en-US" smtClean="0"/>
              <a:t>2014/12/16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EE745-9827-49D8-B570-0721CD0A9D6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BA611-C9A0-4288-9A45-C2F1E1F8277E}" type="datetime1">
              <a:rPr lang="zh-TW" altLang="en-US" smtClean="0"/>
              <a:t>2014/12/16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DBD78-7E4F-4470-8FA9-411CB151FD7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一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idx="1"/>
          </p:nvPr>
        </p:nvSpPr>
        <p:spPr bwMode="auto">
          <a:xfrm>
            <a:off x="457200" y="1428750"/>
            <a:ext cx="8229600" cy="480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E2B8E726-9A9E-4CE9-B499-218A972B50FD}" type="datetimeFigureOut">
              <a:rPr lang="zh-TW" altLang="en-US" smtClean="0"/>
              <a:pPr>
                <a:defRPr/>
              </a:pPr>
              <a:t>2014/12/16</a:t>
            </a:fld>
            <a:endParaRPr lang="zh-TW" altLang="en-US"/>
          </a:p>
        </p:txBody>
      </p:sp>
      <p:sp>
        <p:nvSpPr>
          <p:cNvPr id="5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627AA308-BA99-42F4-A5A1-1DE76F023D5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6746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 bwMode="auto">
          <a:xfrm>
            <a:off x="4932363" y="5805488"/>
            <a:ext cx="1295400" cy="28733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zh-TW" altLang="en-US">
              <a:ea typeface="新細明體" pitchFamily="18" charset="-120"/>
            </a:endParaRPr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420938"/>
            <a:ext cx="7772400" cy="892175"/>
          </a:xfrm>
          <a:prstGeom prst="rect">
            <a:avLst/>
          </a:prstGeom>
        </p:spPr>
        <p:txBody>
          <a:bodyPr/>
          <a:lstStyle>
            <a:lvl1pPr algn="ctr">
              <a:defRPr sz="32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3429000"/>
            <a:ext cx="6400800" cy="6477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2">
                    <a:lumMod val="10000"/>
                  </a:schemeClr>
                </a:solidFill>
                <a:latin typeface="Verdana" pitchFamily="34" charset="0"/>
              </a:defRPr>
            </a:lvl1pPr>
          </a:lstStyle>
          <a:p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80400" cy="642942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288" y="1571612"/>
            <a:ext cx="8280400" cy="4857784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>
                <a:solidFill>
                  <a:srgbClr val="3C8CD2"/>
                </a:solidFill>
                <a:latin typeface="+mn-lt"/>
              </a:defRPr>
            </a:lvl1pPr>
            <a:lvl2pPr>
              <a:buFont typeface="Wingdings" pitchFamily="2" charset="2"/>
              <a:buChar char="n"/>
              <a:defRPr lang="zh-TW" altLang="en-US" dirty="0" smtClean="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b="1"/>
            </a:lvl3pPr>
            <a:lvl4pPr>
              <a:buFontTx/>
              <a:buChar char="–"/>
              <a:defRPr/>
            </a:lvl4pPr>
            <a:lvl5pP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圖片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0"/>
          </p:nvPr>
        </p:nvSpPr>
        <p:spPr>
          <a:xfrm>
            <a:off x="500033" y="1500174"/>
            <a:ext cx="8143933" cy="4786326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21468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1714499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2394" y="6126162"/>
            <a:ext cx="9146394" cy="731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30162"/>
            <a:ext cx="8229600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42995"/>
            <a:ext cx="8229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82EF6064-BFF3-489D-9900-23CFC6070E64}" type="datetime1">
              <a:rPr lang="zh-TW" altLang="en-US" smtClean="0"/>
              <a:t>2014/12/16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文字方塊 7"/>
          <p:cNvSpPr txBox="1"/>
          <p:nvPr userDrawn="1"/>
        </p:nvSpPr>
        <p:spPr>
          <a:xfrm>
            <a:off x="0" y="6631468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Copyright © Proprietary and Confidential. All rights reserved.</a:t>
            </a:r>
            <a:endParaRPr lang="zh-TW" altLang="en-US" sz="9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49192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5E930D8-2F46-4B41-8C9C-6B469A3AA607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7583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9144000" cy="6597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2426965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effectLst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E043866B-98EA-4C20-9B98-A847170BC17C}" type="datetime1">
              <a:rPr lang="zh-TW" altLang="en-US" smtClean="0"/>
              <a:t>2014/12/16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C2FB1F57-D4FA-4CB1-A386-73542753430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2394" y="6126162"/>
            <a:ext cx="9146394" cy="731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D6AB5179-DF0E-4B3B-A6DB-D015FD351D5E}" type="datetime1">
              <a:rPr lang="zh-TW" altLang="en-US" smtClean="0"/>
              <a:t>2014/12/16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95E930D8-2F46-4B41-8C9C-6B469A3AA60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8" name="文字方塊 7"/>
          <p:cNvSpPr txBox="1"/>
          <p:nvPr userDrawn="1"/>
        </p:nvSpPr>
        <p:spPr>
          <a:xfrm>
            <a:off x="0" y="6631468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Copyright © </a:t>
            </a:r>
            <a:r>
              <a:rPr lang="en-US" altLang="zh-TW" sz="900" dirty="0" err="1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OpView</a:t>
            </a:r>
            <a:r>
              <a:rPr lang="en-US" altLang="zh-TW" sz="9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&amp; </a:t>
            </a:r>
            <a:r>
              <a:rPr lang="en-US" altLang="zh-TW" sz="900" dirty="0" err="1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eLand</a:t>
            </a:r>
            <a:r>
              <a:rPr lang="en-US" altLang="zh-TW" sz="9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Information. Proprietary and Confidential. All rights reserved.</a:t>
            </a:r>
            <a:endParaRPr lang="zh-TW" altLang="en-US" sz="9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63641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1988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285992"/>
            <a:ext cx="7772400" cy="1071570"/>
          </a:xfrm>
        </p:spPr>
        <p:txBody>
          <a:bodyPr/>
          <a:lstStyle>
            <a:lvl1pPr algn="ctr"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57290" y="3500438"/>
            <a:ext cx="6400800" cy="642942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2473E8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5F425D7D-6C64-4989-A96E-1F89BE5EA52E}" type="datetime1">
              <a:rPr lang="zh-TW" altLang="en-US" smtClean="0"/>
              <a:t>2014/12/16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714625" y="6215063"/>
            <a:ext cx="3571875" cy="5064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900">
                <a:solidFill>
                  <a:schemeClr val="bg2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zh-TW" altLang="en-US" dirty="0">
              <a:latin typeface="+mn-lt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B39CE596-4DCC-4384-A1F9-3AEC0D888D1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28576" y="-99392"/>
            <a:ext cx="9172575" cy="6671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625" y="260648"/>
            <a:ext cx="8229600" cy="70326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46460"/>
            <a:ext cx="8229600" cy="51435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EF0E3D27-F9BD-4AE9-A046-3212A50AD574}" type="datetime1">
              <a:rPr lang="zh-TW" altLang="en-US" smtClean="0"/>
              <a:t>2014/12/16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95E930D8-2F46-4B41-8C9C-6B469A3AA60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39133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8FBE6753-2A1C-48F1-9FE2-E92B72FBAB36}" type="datetime1">
              <a:rPr lang="zh-TW" altLang="en-US" smtClean="0"/>
              <a:t>2014/12/16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95E930D8-2F46-4B41-8C9C-6B469A3AA60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D5281291-FBD3-424B-BEE9-36AC149C5284}" type="datetime1">
              <a:rPr lang="zh-TW" altLang="en-US" smtClean="0"/>
              <a:t>2014/12/16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A2DE94D6-3A36-4554-B658-76F4BE9F80D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342B3B6A-1D8A-4AC2-9000-099859FE018B}" type="datetime1">
              <a:rPr lang="zh-TW" altLang="en-US" smtClean="0"/>
              <a:t>2014/12/16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8FB73CF1-9A61-4E0E-A230-F130B6B25F9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AA169AF3-8DC4-4A7D-9863-B662FDC3E9EC}" type="datetime1">
              <a:rPr lang="zh-TW" altLang="en-US" smtClean="0"/>
              <a:t>2014/12/16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C5A92AF5-0DC7-4DAB-B87B-2EC20298637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BADF133A-DF93-434A-BB0F-CEEF65B5088A}" type="datetime1">
              <a:rPr lang="zh-TW" altLang="en-US" smtClean="0"/>
              <a:t>2014/12/16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F1F44FA4-0188-4B77-9A10-02304043C91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2BD0AB60-601A-4843-A04B-687EC7A2F724}" type="datetime1">
              <a:rPr lang="zh-TW" altLang="en-US" smtClean="0"/>
              <a:t>2014/12/16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CD6E8A06-C6FC-41AA-BA45-D25C427EAEA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56090-B1F6-49F1-AAE9-32AA61759CC1}" type="datetime1">
              <a:rPr lang="zh-TW" altLang="en-US" smtClean="0"/>
              <a:t>2014/12/16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C6618-D9A1-4E73-8AF6-301435AC5C9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73FADC87-1CDD-4752-8C55-3208BCDEA627}" type="datetime1">
              <a:rPr lang="zh-TW" altLang="en-US" smtClean="0"/>
              <a:t>2014/12/16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5C8ABFF8-DE65-4B11-8101-FF46CD43C44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C79CC926-FF27-4B29-A251-3EA82B4601AF}" type="datetime1">
              <a:rPr lang="zh-TW" altLang="en-US" smtClean="0"/>
              <a:t>2014/12/16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45F5793B-F340-4B69-841D-F23B2A5337F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13B1AF89-CB79-4017-B496-19E3399BF453}" type="datetime1">
              <a:rPr lang="zh-TW" altLang="en-US" smtClean="0"/>
              <a:t>2014/12/16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59440D4C-CFAC-48CF-BD82-61CAA5FF6B6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FFA8B94A-CD6B-4DCD-84A8-DB5CAEF74E5A}" type="datetime1">
              <a:rPr lang="zh-TW" altLang="en-US" smtClean="0"/>
              <a:t>2014/12/16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FC006AC4-B5D8-4CC5-8A17-388C88DE299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70326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51435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land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85683" y="3178629"/>
            <a:ext cx="6765473" cy="144926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1" baseline="0">
                <a:solidFill>
                  <a:srgbClr val="00144F"/>
                </a:solidFill>
              </a:defRPr>
            </a:lvl1pPr>
          </a:lstStyle>
          <a:p>
            <a:r>
              <a:rPr lang="zh-TW" altLang="en-US" dirty="0" smtClean="0"/>
              <a:t>簡報標題</a:t>
            </a:r>
            <a:r>
              <a:rPr lang="en-US" altLang="zh-TW" dirty="0" smtClean="0"/>
              <a:t>40</a:t>
            </a:r>
            <a:r>
              <a:rPr lang="zh-TW" altLang="en-US" dirty="0" smtClean="0"/>
              <a:t>號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85683" y="4627895"/>
            <a:ext cx="6765474" cy="1029926"/>
          </a:xfrm>
        </p:spPr>
        <p:txBody>
          <a:bodyPr/>
          <a:lstStyle>
            <a:lvl1pPr marL="0" indent="0" algn="l">
              <a:buNone/>
              <a:defRPr sz="2400" b="1" i="1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 smtClean="0"/>
              <a:t>副標</a:t>
            </a:r>
            <a:r>
              <a:rPr lang="en-US" altLang="zh-TW" dirty="0" smtClean="0"/>
              <a:t>24</a:t>
            </a:r>
            <a:r>
              <a:rPr lang="zh-TW" altLang="en-US" dirty="0" smtClean="0"/>
              <a:t>號，寫明報告期間</a:t>
            </a:r>
            <a:endParaRPr lang="en-US" dirty="0"/>
          </a:p>
        </p:txBody>
      </p:sp>
      <p:sp>
        <p:nvSpPr>
          <p:cNvPr id="32" name="圖片版面配置區 31"/>
          <p:cNvSpPr>
            <a:spLocks noGrp="1"/>
          </p:cNvSpPr>
          <p:nvPr>
            <p:ph type="pic" sz="quarter" idx="10" hasCustomPrompt="1"/>
          </p:nvPr>
        </p:nvSpPr>
        <p:spPr>
          <a:xfrm>
            <a:off x="6279241" y="1033810"/>
            <a:ext cx="2389416" cy="1668689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zh-TW" altLang="en-US" dirty="0" smtClean="0"/>
              <a:t>報告標的</a:t>
            </a:r>
            <a:r>
              <a:rPr lang="en-US" altLang="zh-TW" dirty="0" smtClean="0"/>
              <a:t>logo</a:t>
            </a:r>
            <a:endParaRPr lang="zh-TW" altLang="en-US" dirty="0"/>
          </a:p>
        </p:txBody>
      </p:sp>
      <p:cxnSp>
        <p:nvCxnSpPr>
          <p:cNvPr id="14" name="直線接點 13"/>
          <p:cNvCxnSpPr/>
          <p:nvPr/>
        </p:nvCxnSpPr>
        <p:spPr>
          <a:xfrm>
            <a:off x="1333500" y="3178629"/>
            <a:ext cx="5441" cy="3715656"/>
          </a:xfrm>
          <a:prstGeom prst="line">
            <a:avLst/>
          </a:prstGeom>
          <a:ln w="12700">
            <a:solidFill>
              <a:srgbClr val="0014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圖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657" y="5774779"/>
            <a:ext cx="1800000" cy="53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772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報告聲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11175" y="1388520"/>
            <a:ext cx="8082219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TW" altLang="en-US" sz="2400" b="1" dirty="0" smtClean="0">
                <a:solidFill>
                  <a:srgbClr val="00144F"/>
                </a:solidFill>
              </a:rPr>
              <a:t>本分析報告由意藍資訊提供，意藍資訊擁有國內最大的雲端網路輿情資料庫，並基於網路口碑研究目的所產出範例報告，其資料均來自</a:t>
            </a:r>
            <a:r>
              <a:rPr lang="en-US" altLang="zh-TW" sz="2400" b="1" dirty="0" smtClean="0">
                <a:solidFill>
                  <a:srgbClr val="00144F"/>
                </a:solidFill>
              </a:rPr>
              <a:t>《</a:t>
            </a:r>
            <a:r>
              <a:rPr lang="en-US" altLang="zh-TW" sz="2400" b="1" dirty="0" err="1" smtClean="0">
                <a:solidFill>
                  <a:srgbClr val="00144F"/>
                </a:solidFill>
              </a:rPr>
              <a:t>OpView</a:t>
            </a:r>
            <a:r>
              <a:rPr lang="zh-TW" altLang="en-US" sz="2400" b="1" dirty="0" smtClean="0">
                <a:solidFill>
                  <a:srgbClr val="00144F"/>
                </a:solidFill>
              </a:rPr>
              <a:t>社群口碑資料庫</a:t>
            </a:r>
            <a:r>
              <a:rPr lang="en-US" altLang="zh-TW" sz="2400" b="1" dirty="0" smtClean="0">
                <a:solidFill>
                  <a:srgbClr val="00144F"/>
                </a:solidFill>
              </a:rPr>
              <a:t>》</a:t>
            </a:r>
            <a:r>
              <a:rPr lang="zh-TW" altLang="en-US" sz="2400" b="1" dirty="0" smtClean="0">
                <a:solidFill>
                  <a:srgbClr val="00144F"/>
                </a:solidFill>
              </a:rPr>
              <a:t>。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TW" altLang="en-US" sz="2400" b="1" dirty="0" smtClean="0">
                <a:solidFill>
                  <a:srgbClr val="00144F"/>
                </a:solidFill>
              </a:rPr>
              <a:t>若您對本報告之圖表、內容有興趣，想進一步了解</a:t>
            </a:r>
            <a:r>
              <a:rPr lang="en-US" altLang="zh-TW" sz="2400" b="1" dirty="0" err="1" smtClean="0">
                <a:solidFill>
                  <a:srgbClr val="00144F"/>
                </a:solidFill>
              </a:rPr>
              <a:t>OpView</a:t>
            </a:r>
            <a:r>
              <a:rPr lang="zh-TW" altLang="en-US" sz="2400" b="1" dirty="0" smtClean="0">
                <a:solidFill>
                  <a:srgbClr val="00144F"/>
                </a:solidFill>
              </a:rPr>
              <a:t>服務，歡迎與我們聯繫</a:t>
            </a:r>
            <a:endParaRPr lang="en-US" altLang="zh-TW" sz="2400" b="1" dirty="0" smtClean="0">
              <a:solidFill>
                <a:srgbClr val="00144F"/>
              </a:solidFill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en-US" altLang="zh-TW" sz="2400" b="1" dirty="0" smtClean="0">
              <a:solidFill>
                <a:srgbClr val="00144F"/>
              </a:solidFill>
            </a:endParaRPr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4600439"/>
            <a:ext cx="4710113" cy="124936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lang="en-US" altLang="zh-TW" sz="2000" b="1" kern="1200" smtClean="0">
                <a:solidFill>
                  <a:schemeClr val="tx1"/>
                </a:solidFill>
              </a:defRPr>
            </a:lvl1pPr>
          </a:lstStyle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zh-TW" altLang="en-US" sz="2000" b="1" dirty="0" smtClean="0">
                <a:solidFill>
                  <a:schemeClr val="tx1"/>
                </a:solidFill>
              </a:rPr>
              <a:t>聯絡人請洽：</a:t>
            </a:r>
            <a:endParaRPr lang="en-US" altLang="zh-TW" sz="2000" b="1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altLang="zh-TW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02-2755-1533 ext.320  </a:t>
            </a:r>
            <a:r>
              <a:rPr lang="zh-TW" alt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黃先生</a:t>
            </a:r>
            <a:endParaRPr lang="en-US" altLang="zh-TW" sz="20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altLang="zh-TW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E-mail</a:t>
            </a:r>
            <a:r>
              <a:rPr lang="zh-TW" alt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：</a:t>
            </a:r>
            <a:r>
              <a:rPr lang="en-US" altLang="zh-TW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pyhuang@eland.com.tw</a:t>
            </a:r>
          </a:p>
        </p:txBody>
      </p:sp>
      <p:sp>
        <p:nvSpPr>
          <p:cNvPr id="9" name="標題 4"/>
          <p:cNvSpPr txBox="1">
            <a:spLocks/>
          </p:cNvSpPr>
          <p:nvPr/>
        </p:nvSpPr>
        <p:spPr>
          <a:xfrm>
            <a:off x="628650" y="365126"/>
            <a:ext cx="7886700" cy="912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144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/>
            <a:r>
              <a:rPr lang="zh-TW" altLang="en-US" dirty="0" smtClean="0"/>
              <a:t>報告說明</a:t>
            </a:r>
            <a:endParaRPr lang="zh-TW" altLang="en-US" dirty="0"/>
          </a:p>
        </p:txBody>
      </p:sp>
      <p:cxnSp>
        <p:nvCxnSpPr>
          <p:cNvPr id="5" name="直線接點 4"/>
          <p:cNvCxnSpPr/>
          <p:nvPr/>
        </p:nvCxnSpPr>
        <p:spPr>
          <a:xfrm flipH="1">
            <a:off x="1422853" y="1163980"/>
            <a:ext cx="6298747" cy="0"/>
          </a:xfrm>
          <a:prstGeom prst="line">
            <a:avLst/>
          </a:prstGeom>
          <a:ln w="12700">
            <a:solidFill>
              <a:srgbClr val="0014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875065" y="6423270"/>
            <a:ext cx="5422900" cy="43291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800" dirty="0" smtClean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Copyright © </a:t>
            </a:r>
            <a:r>
              <a:rPr lang="en-US" altLang="zh-TW" sz="800" dirty="0" err="1" smtClean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eLand</a:t>
            </a:r>
            <a:r>
              <a:rPr lang="en-US" altLang="zh-TW" sz="800" dirty="0" smtClean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Information Co., Ltd. </a:t>
            </a:r>
            <a:r>
              <a:rPr lang="en-US" altLang="zh-TW" sz="800" dirty="0" smtClean="0">
                <a:solidFill>
                  <a:schemeClr val="tx1"/>
                </a:solidFill>
                <a:latin typeface="Leelawadee" panose="020B0502040204020203" pitchFamily="34" charset="-34"/>
                <a:ea typeface="微軟正黑體" panose="020B0604030504040204" pitchFamily="34" charset="-120"/>
                <a:cs typeface="Leelawadee" panose="020B0502040204020203" pitchFamily="34" charset="-34"/>
              </a:rPr>
              <a:t>Proprietary and Confidential. </a:t>
            </a:r>
            <a:endParaRPr lang="zh-TW" altLang="en-US" sz="800" dirty="0">
              <a:solidFill>
                <a:schemeClr val="tx1"/>
              </a:solidFill>
              <a:latin typeface="Leelawadee" panose="020B0502040204020203" pitchFamily="34" charset="-34"/>
              <a:ea typeface="微軟正黑體" panose="020B0604030504040204" pitchFamily="34" charset="-120"/>
              <a:cs typeface="Leelawadee" panose="020B0502040204020203" pitchFamily="34" charset="-34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0" y="6357778"/>
            <a:ext cx="1440000" cy="43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3047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大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07071"/>
            <a:ext cx="7886700" cy="856909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rgbClr val="00144F"/>
                </a:solidFill>
              </a:defRPr>
            </a:lvl1pPr>
          </a:lstStyle>
          <a:p>
            <a:r>
              <a:rPr lang="en-US" altLang="zh-TW" dirty="0" smtClean="0"/>
              <a:t>Agenda</a:t>
            </a:r>
            <a:r>
              <a:rPr lang="zh-TW" altLang="en-US" dirty="0" smtClean="0"/>
              <a:t>標題</a:t>
            </a:r>
            <a:r>
              <a:rPr lang="en-US" altLang="zh-TW" dirty="0" smtClean="0"/>
              <a:t>36</a:t>
            </a:r>
            <a:r>
              <a:rPr lang="zh-TW" altLang="en-US" dirty="0" smtClean="0"/>
              <a:t>號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FC35C-B6F6-41E3-B3CF-94A98CFF4D9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46630" y="1492044"/>
            <a:ext cx="7184570" cy="4684919"/>
          </a:xfrm>
        </p:spPr>
        <p:txBody>
          <a:bodyPr/>
          <a:lstStyle>
            <a:lvl1pPr>
              <a:lnSpc>
                <a:spcPct val="150000"/>
              </a:lnSpc>
              <a:defRPr sz="2800" b="1" baseline="0">
                <a:solidFill>
                  <a:srgbClr val="00144F"/>
                </a:solidFill>
              </a:defRPr>
            </a:lvl1pPr>
            <a:lvl2pPr>
              <a:lnSpc>
                <a:spcPct val="150000"/>
              </a:lnSpc>
              <a:defRPr b="1"/>
            </a:lvl2pPr>
            <a:lvl3pPr>
              <a:lnSpc>
                <a:spcPct val="150000"/>
              </a:lnSpc>
              <a:defRPr b="1"/>
            </a:lvl3pPr>
          </a:lstStyle>
          <a:p>
            <a:pPr lvl="0"/>
            <a:r>
              <a:rPr lang="zh-TW" altLang="en-US" dirty="0" smtClean="0"/>
              <a:t>第一層</a:t>
            </a:r>
            <a:r>
              <a:rPr lang="en-US" altLang="zh-TW" dirty="0" smtClean="0"/>
              <a:t>28</a:t>
            </a:r>
            <a:r>
              <a:rPr lang="zh-TW" altLang="en-US" dirty="0" smtClean="0"/>
              <a:t>號</a:t>
            </a:r>
          </a:p>
          <a:p>
            <a:pPr lvl="1"/>
            <a:r>
              <a:rPr lang="zh-TW" altLang="en-US" dirty="0" smtClean="0"/>
              <a:t>第二層</a:t>
            </a:r>
            <a:r>
              <a:rPr lang="en-US" altLang="zh-TW" dirty="0" smtClean="0"/>
              <a:t>24</a:t>
            </a:r>
            <a:r>
              <a:rPr lang="zh-TW" altLang="en-US" dirty="0" smtClean="0"/>
              <a:t>號</a:t>
            </a:r>
            <a:endParaRPr lang="en-US" altLang="zh-TW" dirty="0" smtClean="0"/>
          </a:p>
          <a:p>
            <a:pPr lvl="0"/>
            <a:r>
              <a:rPr lang="zh-TW" altLang="en-US" dirty="0" smtClean="0"/>
              <a:t> </a:t>
            </a:r>
            <a:endParaRPr lang="en-US" altLang="zh-TW" dirty="0" smtClean="0"/>
          </a:p>
          <a:p>
            <a:pPr lvl="0"/>
            <a:r>
              <a:rPr lang="zh-TW" altLang="en-US" dirty="0" smtClean="0"/>
              <a:t> </a:t>
            </a:r>
            <a:endParaRPr lang="en-US" altLang="zh-TW" dirty="0" smtClean="0"/>
          </a:p>
          <a:p>
            <a:pPr lvl="0"/>
            <a:r>
              <a:rPr lang="zh-TW" altLang="en-US" dirty="0" smtClean="0"/>
              <a:t>   </a:t>
            </a:r>
            <a:endParaRPr lang="en-US" altLang="zh-TW" dirty="0" smtClean="0"/>
          </a:p>
          <a:p>
            <a:pPr lvl="0"/>
            <a:r>
              <a:rPr lang="zh-TW" altLang="en-US" dirty="0" smtClean="0"/>
              <a:t>至多五點</a:t>
            </a:r>
          </a:p>
        </p:txBody>
      </p:sp>
      <p:cxnSp>
        <p:nvCxnSpPr>
          <p:cNvPr id="9" name="直線接點 8"/>
          <p:cNvCxnSpPr/>
          <p:nvPr/>
        </p:nvCxnSpPr>
        <p:spPr>
          <a:xfrm flipH="1">
            <a:off x="1422853" y="1163980"/>
            <a:ext cx="6298747" cy="0"/>
          </a:xfrm>
          <a:prstGeom prst="line">
            <a:avLst/>
          </a:prstGeom>
          <a:ln w="12700">
            <a:solidFill>
              <a:srgbClr val="0014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 flipH="1">
            <a:off x="1422853" y="1163980"/>
            <a:ext cx="6298747" cy="0"/>
          </a:xfrm>
          <a:prstGeom prst="line">
            <a:avLst/>
          </a:prstGeom>
          <a:ln w="12700">
            <a:solidFill>
              <a:srgbClr val="0014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1875065" y="6423270"/>
            <a:ext cx="5422900" cy="43291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800" dirty="0" smtClean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Copyright © </a:t>
            </a:r>
            <a:r>
              <a:rPr lang="en-US" altLang="zh-TW" sz="800" dirty="0" err="1" smtClean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eLand</a:t>
            </a:r>
            <a:r>
              <a:rPr lang="en-US" altLang="zh-TW" sz="800" dirty="0" smtClean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Information Co., Ltd. </a:t>
            </a:r>
            <a:r>
              <a:rPr lang="en-US" altLang="zh-TW" sz="800" dirty="0" smtClean="0">
                <a:solidFill>
                  <a:schemeClr val="tx1"/>
                </a:solidFill>
                <a:latin typeface="Leelawadee" panose="020B0502040204020203" pitchFamily="34" charset="-34"/>
                <a:ea typeface="微軟正黑體" panose="020B0604030504040204" pitchFamily="34" charset="-120"/>
                <a:cs typeface="Leelawadee" panose="020B0502040204020203" pitchFamily="34" charset="-34"/>
              </a:rPr>
              <a:t>Proprietary and Confidential. </a:t>
            </a:r>
            <a:endParaRPr lang="zh-TW" altLang="en-US" sz="800" dirty="0">
              <a:solidFill>
                <a:schemeClr val="tx1"/>
              </a:solidFill>
              <a:latin typeface="Leelawadee" panose="020B0502040204020203" pitchFamily="34" charset="-34"/>
              <a:ea typeface="微軟正黑體" panose="020B0604030504040204" pitchFamily="34" charset="-120"/>
              <a:cs typeface="Leelawadee" panose="020B0502040204020203" pitchFamily="34" charset="-34"/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0" y="6357778"/>
            <a:ext cx="1440000" cy="43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297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92556"/>
            <a:ext cx="7886700" cy="946603"/>
          </a:xfrm>
        </p:spPr>
        <p:txBody>
          <a:bodyPr>
            <a:normAutofit/>
          </a:bodyPr>
          <a:lstStyle>
            <a:lvl1pPr algn="ctr">
              <a:defRPr sz="3200" baseline="0">
                <a:solidFill>
                  <a:srgbClr val="00144F"/>
                </a:solidFill>
                <a:effectLst/>
              </a:defRPr>
            </a:lvl1pPr>
          </a:lstStyle>
          <a:p>
            <a:r>
              <a:rPr lang="zh-TW" altLang="en-US" dirty="0" smtClean="0"/>
              <a:t>標題</a:t>
            </a:r>
            <a:r>
              <a:rPr lang="en-US" altLang="zh-TW" dirty="0" smtClean="0"/>
              <a:t>32</a:t>
            </a:r>
            <a:r>
              <a:rPr lang="zh-TW" altLang="en-US" dirty="0" smtClean="0"/>
              <a:t>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51429"/>
            <a:ext cx="7886700" cy="4725534"/>
          </a:xfrm>
        </p:spPr>
        <p:txBody>
          <a:bodyPr/>
          <a:lstStyle>
            <a:lvl1pPr>
              <a:lnSpc>
                <a:spcPts val="3500"/>
              </a:lnSpc>
              <a:spcBef>
                <a:spcPts val="0"/>
              </a:spcBef>
              <a:defRPr b="1">
                <a:solidFill>
                  <a:srgbClr val="00144F"/>
                </a:solidFill>
              </a:defRPr>
            </a:lvl1pPr>
            <a:lvl2pPr>
              <a:lnSpc>
                <a:spcPts val="3500"/>
              </a:lnSpc>
              <a:spcBef>
                <a:spcPts val="0"/>
              </a:spcBef>
              <a:defRPr b="1"/>
            </a:lvl2pPr>
            <a:lvl3pPr>
              <a:lnSpc>
                <a:spcPts val="3500"/>
              </a:lnSpc>
              <a:spcBef>
                <a:spcPts val="0"/>
              </a:spcBef>
              <a:defRPr b="1"/>
            </a:lvl3pPr>
            <a:lvl4pPr>
              <a:lnSpc>
                <a:spcPts val="3500"/>
              </a:lnSpc>
              <a:spcBef>
                <a:spcPts val="0"/>
              </a:spcBef>
              <a:defRPr/>
            </a:lvl4pPr>
            <a:lvl5pPr>
              <a:lnSpc>
                <a:spcPts val="3500"/>
              </a:lnSpc>
              <a:spcBef>
                <a:spcPts val="0"/>
              </a:spcBef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FC35C-B6F6-41E3-B3CF-94A98CFF4D9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2" name="直線接點 11"/>
          <p:cNvCxnSpPr/>
          <p:nvPr/>
        </p:nvCxnSpPr>
        <p:spPr>
          <a:xfrm flipH="1">
            <a:off x="1422853" y="1076896"/>
            <a:ext cx="6298747" cy="0"/>
          </a:xfrm>
          <a:prstGeom prst="line">
            <a:avLst/>
          </a:prstGeom>
          <a:ln w="12700">
            <a:solidFill>
              <a:srgbClr val="0014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 flipH="1">
            <a:off x="1422853" y="1076896"/>
            <a:ext cx="6298747" cy="0"/>
          </a:xfrm>
          <a:prstGeom prst="line">
            <a:avLst/>
          </a:prstGeom>
          <a:ln w="12700">
            <a:solidFill>
              <a:srgbClr val="0014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875065" y="6423270"/>
            <a:ext cx="5422900" cy="43291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800" dirty="0" smtClean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Copyright © </a:t>
            </a:r>
            <a:r>
              <a:rPr lang="en-US" altLang="zh-TW" sz="800" dirty="0" err="1" smtClean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eLand</a:t>
            </a:r>
            <a:r>
              <a:rPr lang="en-US" altLang="zh-TW" sz="800" dirty="0" smtClean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Information Co., Ltd. </a:t>
            </a:r>
            <a:r>
              <a:rPr lang="en-US" altLang="zh-TW" sz="800" dirty="0" smtClean="0">
                <a:solidFill>
                  <a:schemeClr val="tx1"/>
                </a:solidFill>
                <a:latin typeface="Leelawadee" panose="020B0502040204020203" pitchFamily="34" charset="-34"/>
                <a:ea typeface="微軟正黑體" panose="020B0604030504040204" pitchFamily="34" charset="-120"/>
                <a:cs typeface="Leelawadee" panose="020B0502040204020203" pitchFamily="34" charset="-34"/>
              </a:rPr>
              <a:t>Proprietary and Confidential. </a:t>
            </a:r>
            <a:endParaRPr lang="zh-TW" altLang="en-US" sz="800" dirty="0">
              <a:solidFill>
                <a:schemeClr val="tx1"/>
              </a:solidFill>
              <a:latin typeface="Leelawadee" panose="020B0502040204020203" pitchFamily="34" charset="-34"/>
              <a:ea typeface="微軟正黑體" panose="020B0604030504040204" pitchFamily="34" charset="-120"/>
              <a:cs typeface="Leelawadee" panose="020B0502040204020203" pitchFamily="34" charset="-34"/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0" y="6357778"/>
            <a:ext cx="1440000" cy="43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263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2730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17728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D412A-4406-4A6E-BC8B-B87573505106}" type="datetime1">
              <a:rPr lang="zh-TW" altLang="en-US" smtClean="0"/>
              <a:t>2014/12/16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FA553-C9C4-4E8E-917A-D672283D5B1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446005"/>
            <a:ext cx="7886700" cy="2414795"/>
          </a:xfrm>
        </p:spPr>
        <p:txBody>
          <a:bodyPr/>
          <a:lstStyle/>
          <a:p>
            <a:pPr lvl="0"/>
            <a:r>
              <a:rPr lang="zh-TW" altLang="en-US" dirty="0" smtClean="0"/>
              <a:t>放置圖表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650" y="3932710"/>
            <a:ext cx="7886700" cy="224425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zh-TW" altLang="en-US" dirty="0" smtClean="0"/>
              <a:t>文字說明</a:t>
            </a:r>
            <a:r>
              <a:rPr lang="en-US" altLang="zh-TW" dirty="0" smtClean="0"/>
              <a:t>20</a:t>
            </a:r>
            <a:r>
              <a:rPr lang="zh-TW" altLang="en-US" dirty="0" smtClean="0"/>
              <a:t>號字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最小</a:t>
            </a:r>
            <a:r>
              <a:rPr lang="en-US" altLang="zh-TW" dirty="0" smtClean="0"/>
              <a:t>16</a:t>
            </a:r>
            <a:r>
              <a:rPr lang="zh-TW" altLang="en-US" dirty="0" smtClean="0"/>
              <a:t>號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FC35C-B6F6-41E3-B3CF-94A98CFF4D9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92556"/>
            <a:ext cx="7886700" cy="946603"/>
          </a:xfrm>
        </p:spPr>
        <p:txBody>
          <a:bodyPr>
            <a:normAutofit/>
          </a:bodyPr>
          <a:lstStyle>
            <a:lvl1pPr algn="ctr">
              <a:defRPr sz="3200" baseline="0">
                <a:solidFill>
                  <a:srgbClr val="00144F"/>
                </a:solidFill>
                <a:effectLst/>
              </a:defRPr>
            </a:lvl1pPr>
          </a:lstStyle>
          <a:p>
            <a:r>
              <a:rPr lang="zh-TW" altLang="en-US" dirty="0" smtClean="0"/>
              <a:t>標題</a:t>
            </a:r>
            <a:r>
              <a:rPr lang="en-US" altLang="zh-TW" dirty="0" smtClean="0"/>
              <a:t>32</a:t>
            </a:r>
            <a:r>
              <a:rPr lang="zh-TW" altLang="en-US" dirty="0" smtClean="0"/>
              <a:t>號</a:t>
            </a:r>
            <a:endParaRPr lang="en-US" dirty="0"/>
          </a:p>
        </p:txBody>
      </p:sp>
      <p:cxnSp>
        <p:nvCxnSpPr>
          <p:cNvPr id="15" name="直線接點 14"/>
          <p:cNvCxnSpPr/>
          <p:nvPr/>
        </p:nvCxnSpPr>
        <p:spPr>
          <a:xfrm flipH="1">
            <a:off x="1422853" y="1076896"/>
            <a:ext cx="6298747" cy="0"/>
          </a:xfrm>
          <a:prstGeom prst="line">
            <a:avLst/>
          </a:prstGeom>
          <a:ln w="12700">
            <a:solidFill>
              <a:srgbClr val="0014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 flipH="1">
            <a:off x="1422853" y="1076896"/>
            <a:ext cx="6298747" cy="0"/>
          </a:xfrm>
          <a:prstGeom prst="line">
            <a:avLst/>
          </a:prstGeom>
          <a:ln w="12700">
            <a:solidFill>
              <a:srgbClr val="0014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1875065" y="6423270"/>
            <a:ext cx="5422900" cy="43291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800" dirty="0" smtClean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Copyright © </a:t>
            </a:r>
            <a:r>
              <a:rPr lang="en-US" altLang="zh-TW" sz="800" dirty="0" err="1" smtClean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eLand</a:t>
            </a:r>
            <a:r>
              <a:rPr lang="en-US" altLang="zh-TW" sz="800" dirty="0" smtClean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Information Co., Ltd. </a:t>
            </a:r>
            <a:r>
              <a:rPr lang="en-US" altLang="zh-TW" sz="800" dirty="0" smtClean="0">
                <a:solidFill>
                  <a:schemeClr val="tx1"/>
                </a:solidFill>
                <a:latin typeface="Leelawadee" panose="020B0502040204020203" pitchFamily="34" charset="-34"/>
                <a:ea typeface="微軟正黑體" panose="020B0604030504040204" pitchFamily="34" charset="-120"/>
                <a:cs typeface="Leelawadee" panose="020B0502040204020203" pitchFamily="34" charset="-34"/>
              </a:rPr>
              <a:t>Proprietary and Confidential. </a:t>
            </a:r>
            <a:endParaRPr lang="zh-TW" altLang="en-US" sz="800" dirty="0">
              <a:solidFill>
                <a:schemeClr val="tx1"/>
              </a:solidFill>
              <a:latin typeface="Leelawadee" panose="020B0502040204020203" pitchFamily="34" charset="-34"/>
              <a:ea typeface="微軟正黑體" panose="020B0604030504040204" pitchFamily="34" charset="-120"/>
              <a:cs typeface="Leelawadee" panose="020B0502040204020203" pitchFamily="34" charset="-34"/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0" y="6357778"/>
            <a:ext cx="1440000" cy="43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329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3429" y="3586639"/>
            <a:ext cx="7600496" cy="744536"/>
          </a:xfrm>
        </p:spPr>
        <p:txBody>
          <a:bodyPr anchor="t">
            <a:normAutofit/>
          </a:bodyPr>
          <a:lstStyle>
            <a:lvl1pPr>
              <a:defRPr sz="3600" b="1">
                <a:solidFill>
                  <a:srgbClr val="00144F"/>
                </a:solidFill>
              </a:defRPr>
            </a:lvl1pPr>
          </a:lstStyle>
          <a:p>
            <a:r>
              <a:rPr lang="zh-TW" altLang="en-US" dirty="0" smtClean="0"/>
              <a:t>主標請使用</a:t>
            </a:r>
            <a:r>
              <a:rPr lang="en-US" altLang="zh-TW" dirty="0" smtClean="0"/>
              <a:t>36</a:t>
            </a:r>
            <a:r>
              <a:rPr lang="zh-TW" altLang="en-US" dirty="0" smtClean="0"/>
              <a:t>號字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43428" y="4341493"/>
            <a:ext cx="7567159" cy="487044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 smtClean="0"/>
              <a:t>副標</a:t>
            </a:r>
            <a:r>
              <a:rPr lang="en-US" altLang="zh-TW" dirty="0" smtClean="0"/>
              <a:t>24</a:t>
            </a:r>
            <a:endParaRPr lang="zh-TW" altLang="en-US" dirty="0" smtClean="0"/>
          </a:p>
        </p:txBody>
      </p:sp>
      <p:cxnSp>
        <p:nvCxnSpPr>
          <p:cNvPr id="8" name="直線接點 7"/>
          <p:cNvCxnSpPr/>
          <p:nvPr/>
        </p:nvCxnSpPr>
        <p:spPr>
          <a:xfrm>
            <a:off x="802366" y="3576321"/>
            <a:ext cx="0" cy="1500187"/>
          </a:xfrm>
          <a:prstGeom prst="line">
            <a:avLst/>
          </a:prstGeom>
          <a:ln w="76200">
            <a:solidFill>
              <a:srgbClr val="0014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接點 4"/>
          <p:cNvCxnSpPr/>
          <p:nvPr/>
        </p:nvCxnSpPr>
        <p:spPr>
          <a:xfrm>
            <a:off x="802366" y="3576321"/>
            <a:ext cx="0" cy="1500187"/>
          </a:xfrm>
          <a:prstGeom prst="line">
            <a:avLst/>
          </a:prstGeom>
          <a:ln w="76200">
            <a:solidFill>
              <a:srgbClr val="0014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圖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0" y="6357778"/>
            <a:ext cx="1440000" cy="43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306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7104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94955"/>
            <a:ext cx="3868340" cy="409470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7104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94955"/>
            <a:ext cx="3887391" cy="409470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FC35C-B6F6-41E3-B3CF-94A98CFF4D9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92556"/>
            <a:ext cx="7886700" cy="946603"/>
          </a:xfrm>
        </p:spPr>
        <p:txBody>
          <a:bodyPr>
            <a:normAutofit/>
          </a:bodyPr>
          <a:lstStyle>
            <a:lvl1pPr algn="ctr">
              <a:defRPr sz="3200" baseline="0">
                <a:solidFill>
                  <a:srgbClr val="00144F"/>
                </a:solidFill>
                <a:effectLst/>
              </a:defRPr>
            </a:lvl1pPr>
          </a:lstStyle>
          <a:p>
            <a:r>
              <a:rPr lang="zh-TW" altLang="en-US" dirty="0" smtClean="0"/>
              <a:t>標題</a:t>
            </a:r>
            <a:r>
              <a:rPr lang="en-US" altLang="zh-TW" dirty="0" smtClean="0"/>
              <a:t>32</a:t>
            </a:r>
            <a:r>
              <a:rPr lang="zh-TW" altLang="en-US" dirty="0" smtClean="0"/>
              <a:t>號</a:t>
            </a:r>
            <a:endParaRPr lang="en-US" dirty="0"/>
          </a:p>
        </p:txBody>
      </p:sp>
      <p:cxnSp>
        <p:nvCxnSpPr>
          <p:cNvPr id="15" name="直線接點 14"/>
          <p:cNvCxnSpPr/>
          <p:nvPr/>
        </p:nvCxnSpPr>
        <p:spPr>
          <a:xfrm flipH="1">
            <a:off x="1422853" y="1076896"/>
            <a:ext cx="6298747" cy="0"/>
          </a:xfrm>
          <a:prstGeom prst="line">
            <a:avLst/>
          </a:prstGeom>
          <a:ln w="12700">
            <a:solidFill>
              <a:srgbClr val="0014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 flipH="1">
            <a:off x="1422853" y="1076896"/>
            <a:ext cx="6298747" cy="0"/>
          </a:xfrm>
          <a:prstGeom prst="line">
            <a:avLst/>
          </a:prstGeom>
          <a:ln w="12700">
            <a:solidFill>
              <a:srgbClr val="0014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1875065" y="6423270"/>
            <a:ext cx="5422900" cy="43291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800" dirty="0" smtClean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Copyright © </a:t>
            </a:r>
            <a:r>
              <a:rPr lang="en-US" altLang="zh-TW" sz="800" dirty="0" err="1" smtClean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eLand</a:t>
            </a:r>
            <a:r>
              <a:rPr lang="en-US" altLang="zh-TW" sz="800" dirty="0" smtClean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Information Co., Ltd. </a:t>
            </a:r>
            <a:r>
              <a:rPr lang="en-US" altLang="zh-TW" sz="800" dirty="0" smtClean="0">
                <a:solidFill>
                  <a:schemeClr val="tx1"/>
                </a:solidFill>
                <a:latin typeface="Leelawadee" panose="020B0502040204020203" pitchFamily="34" charset="-34"/>
                <a:ea typeface="微軟正黑體" panose="020B0604030504040204" pitchFamily="34" charset="-120"/>
                <a:cs typeface="Leelawadee" panose="020B0502040204020203" pitchFamily="34" charset="-34"/>
              </a:rPr>
              <a:t>Proprietary and Confidential. </a:t>
            </a:r>
            <a:endParaRPr lang="zh-TW" altLang="en-US" sz="800" dirty="0">
              <a:solidFill>
                <a:schemeClr val="tx1"/>
              </a:solidFill>
              <a:latin typeface="Leelawadee" panose="020B0502040204020203" pitchFamily="34" charset="-34"/>
              <a:ea typeface="微軟正黑體" panose="020B0604030504040204" pitchFamily="34" charset="-120"/>
              <a:cs typeface="Leelawadee" panose="020B0502040204020203" pitchFamily="34" charset="-34"/>
            </a:endParaRP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0" y="6357778"/>
            <a:ext cx="1440000" cy="43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22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結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FC35C-B6F6-41E3-B3CF-94A98CFF4D9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49" y="1239160"/>
            <a:ext cx="8050893" cy="4937804"/>
          </a:xfrm>
        </p:spPr>
        <p:txBody>
          <a:bodyPr/>
          <a:lstStyle>
            <a:lvl1pPr>
              <a:lnSpc>
                <a:spcPct val="100000"/>
              </a:lnSpc>
              <a:defRPr sz="2800" b="1" baseline="0">
                <a:solidFill>
                  <a:srgbClr val="00144F"/>
                </a:solidFill>
              </a:defRPr>
            </a:lvl1pPr>
            <a:lvl2pPr>
              <a:lnSpc>
                <a:spcPct val="100000"/>
              </a:lnSpc>
              <a:defRPr b="1"/>
            </a:lvl2pPr>
            <a:lvl3pPr>
              <a:lnSpc>
                <a:spcPct val="150000"/>
              </a:lnSpc>
              <a:defRPr b="1"/>
            </a:lvl3pPr>
          </a:lstStyle>
          <a:p>
            <a:pPr lvl="0"/>
            <a:r>
              <a:rPr lang="zh-TW" altLang="en-US" dirty="0" smtClean="0"/>
              <a:t>第一層</a:t>
            </a:r>
            <a:r>
              <a:rPr lang="en-US" altLang="zh-TW" dirty="0" smtClean="0"/>
              <a:t>28</a:t>
            </a:r>
            <a:r>
              <a:rPr lang="zh-TW" altLang="en-US" dirty="0" smtClean="0"/>
              <a:t>號</a:t>
            </a:r>
          </a:p>
          <a:p>
            <a:pPr lvl="1"/>
            <a:r>
              <a:rPr lang="zh-TW" altLang="en-US" dirty="0" smtClean="0"/>
              <a:t>第二層</a:t>
            </a:r>
            <a:r>
              <a:rPr lang="en-US" altLang="zh-TW" dirty="0" smtClean="0"/>
              <a:t>24</a:t>
            </a:r>
            <a:r>
              <a:rPr lang="zh-TW" altLang="en-US" dirty="0" smtClean="0"/>
              <a:t>號</a:t>
            </a:r>
            <a:endParaRPr lang="en-US" altLang="zh-TW" dirty="0" smtClean="0"/>
          </a:p>
          <a:p>
            <a:pPr lvl="0"/>
            <a:r>
              <a:rPr lang="zh-TW" altLang="en-US" dirty="0" smtClean="0"/>
              <a:t> 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 </a:t>
            </a:r>
            <a:endParaRPr lang="en-US" altLang="zh-TW" dirty="0" smtClean="0"/>
          </a:p>
          <a:p>
            <a:pPr lvl="0"/>
            <a:r>
              <a:rPr lang="zh-TW" altLang="en-US" dirty="0" smtClean="0"/>
              <a:t> </a:t>
            </a:r>
            <a:endParaRPr lang="en-US" altLang="zh-TW" dirty="0" smtClean="0"/>
          </a:p>
          <a:p>
            <a:pPr lvl="0"/>
            <a:r>
              <a:rPr lang="zh-TW" altLang="en-US" dirty="0" smtClean="0"/>
              <a:t>   </a:t>
            </a:r>
            <a:endParaRPr lang="en-US" altLang="zh-TW" dirty="0" smtClean="0"/>
          </a:p>
          <a:p>
            <a:pPr lvl="0"/>
            <a:r>
              <a:rPr lang="zh-TW" altLang="en-US" dirty="0" smtClean="0"/>
              <a:t>  </a:t>
            </a:r>
            <a:endParaRPr lang="en-US" altLang="zh-TW" dirty="0" smtClean="0"/>
          </a:p>
          <a:p>
            <a:pPr lvl="0"/>
            <a:r>
              <a:rPr lang="zh-TW" altLang="en-US" dirty="0" smtClean="0"/>
              <a:t> 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92556"/>
            <a:ext cx="7886700" cy="946603"/>
          </a:xfrm>
        </p:spPr>
        <p:txBody>
          <a:bodyPr>
            <a:normAutofit/>
          </a:bodyPr>
          <a:lstStyle>
            <a:lvl1pPr algn="ctr">
              <a:defRPr sz="3200" baseline="0">
                <a:solidFill>
                  <a:srgbClr val="00144F"/>
                </a:solidFill>
                <a:effectLst/>
              </a:defRPr>
            </a:lvl1pPr>
          </a:lstStyle>
          <a:p>
            <a:r>
              <a:rPr lang="zh-TW" altLang="en-US" dirty="0" smtClean="0"/>
              <a:t>標題</a:t>
            </a:r>
            <a:r>
              <a:rPr lang="en-US" altLang="zh-TW" dirty="0" smtClean="0"/>
              <a:t>32</a:t>
            </a:r>
            <a:r>
              <a:rPr lang="zh-TW" altLang="en-US" dirty="0" smtClean="0"/>
              <a:t>號</a:t>
            </a:r>
            <a:endParaRPr lang="en-US" dirty="0"/>
          </a:p>
        </p:txBody>
      </p:sp>
      <p:cxnSp>
        <p:nvCxnSpPr>
          <p:cNvPr id="11" name="直線接點 10"/>
          <p:cNvCxnSpPr/>
          <p:nvPr/>
        </p:nvCxnSpPr>
        <p:spPr>
          <a:xfrm flipH="1">
            <a:off x="1422853" y="1076896"/>
            <a:ext cx="6298747" cy="0"/>
          </a:xfrm>
          <a:prstGeom prst="line">
            <a:avLst/>
          </a:prstGeom>
          <a:ln w="12700">
            <a:solidFill>
              <a:srgbClr val="0014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 flipH="1">
            <a:off x="1422853" y="1076896"/>
            <a:ext cx="6298747" cy="0"/>
          </a:xfrm>
          <a:prstGeom prst="line">
            <a:avLst/>
          </a:prstGeom>
          <a:ln w="12700">
            <a:solidFill>
              <a:srgbClr val="0014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1875065" y="6423270"/>
            <a:ext cx="5422900" cy="43291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800" dirty="0" smtClean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Copyright © </a:t>
            </a:r>
            <a:r>
              <a:rPr lang="en-US" altLang="zh-TW" sz="800" dirty="0" err="1" smtClean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eLand</a:t>
            </a:r>
            <a:r>
              <a:rPr lang="en-US" altLang="zh-TW" sz="800" dirty="0" smtClean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Information Co., Ltd. </a:t>
            </a:r>
            <a:r>
              <a:rPr lang="en-US" altLang="zh-TW" sz="800" dirty="0" smtClean="0">
                <a:solidFill>
                  <a:schemeClr val="tx1"/>
                </a:solidFill>
                <a:latin typeface="Leelawadee" panose="020B0502040204020203" pitchFamily="34" charset="-34"/>
                <a:ea typeface="微軟正黑體" panose="020B0604030504040204" pitchFamily="34" charset="-120"/>
                <a:cs typeface="Leelawadee" panose="020B0502040204020203" pitchFamily="34" charset="-34"/>
              </a:rPr>
              <a:t>Proprietary and Confidential. </a:t>
            </a:r>
            <a:endParaRPr lang="zh-TW" altLang="en-US" sz="800" dirty="0">
              <a:solidFill>
                <a:schemeClr val="tx1"/>
              </a:solidFill>
              <a:latin typeface="Leelawadee" panose="020B0502040204020203" pitchFamily="34" charset="-34"/>
              <a:ea typeface="微軟正黑體" panose="020B0604030504040204" pitchFamily="34" charset="-120"/>
              <a:cs typeface="Leelawadee" panose="020B0502040204020203" pitchFamily="34" charset="-34"/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0" y="6357778"/>
            <a:ext cx="1440000" cy="43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82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view簡報結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接點 6"/>
          <p:cNvCxnSpPr/>
          <p:nvPr/>
        </p:nvCxnSpPr>
        <p:spPr>
          <a:xfrm flipH="1">
            <a:off x="1422627" y="3399178"/>
            <a:ext cx="6298747" cy="0"/>
          </a:xfrm>
          <a:prstGeom prst="line">
            <a:avLst/>
          </a:prstGeom>
          <a:ln w="12700">
            <a:solidFill>
              <a:srgbClr val="0014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614714" y="2516825"/>
            <a:ext cx="5914572" cy="882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zh-TW" altLang="en-US" sz="4400" b="1" dirty="0" smtClean="0">
                <a:solidFill>
                  <a:srgbClr val="00144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簡報結束</a:t>
            </a:r>
            <a:r>
              <a:rPr lang="zh-TW" altLang="en-US" sz="4400" b="1" baseline="0" dirty="0" smtClean="0">
                <a:solidFill>
                  <a:srgbClr val="00144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   </a:t>
            </a:r>
            <a:r>
              <a:rPr lang="zh-TW" altLang="en-US" sz="4400" b="1" dirty="0" smtClean="0">
                <a:solidFill>
                  <a:srgbClr val="00144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謝謝指教</a:t>
            </a:r>
            <a:endParaRPr lang="zh-TW" altLang="en-US" sz="4400" b="1" dirty="0">
              <a:solidFill>
                <a:srgbClr val="00144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614714" y="3680698"/>
            <a:ext cx="5914572" cy="8823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000" b="1" dirty="0" smtClean="0">
                <a:solidFill>
                  <a:srgbClr val="00144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eelawadee" panose="020B0502040204020203" pitchFamily="34" charset="-34"/>
              </a:rPr>
              <a:t>更多資訊，請至</a:t>
            </a:r>
            <a:endParaRPr lang="en-US" altLang="zh-TW" sz="2000" b="1" dirty="0" smtClean="0">
              <a:solidFill>
                <a:srgbClr val="00144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Leelawadee" panose="020B0502040204020203" pitchFamily="34" charset="-34"/>
            </a:endParaRPr>
          </a:p>
          <a:p>
            <a:pPr algn="ctr">
              <a:lnSpc>
                <a:spcPct val="150000"/>
              </a:lnSpc>
            </a:pPr>
            <a:r>
              <a:rPr lang="en-US" altLang="zh-TW" sz="2000" b="1" dirty="0" smtClean="0">
                <a:solidFill>
                  <a:srgbClr val="00144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eelawadee" panose="020B0502040204020203" pitchFamily="34" charset="-34"/>
              </a:rPr>
              <a:t>http://www.opview.com.tw/</a:t>
            </a:r>
            <a:endParaRPr lang="zh-TW" altLang="en-US" sz="2000" b="1" dirty="0">
              <a:solidFill>
                <a:srgbClr val="00144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Leelawadee" panose="020B0502040204020203" pitchFamily="34" charset="-34"/>
            </a:endParaRPr>
          </a:p>
        </p:txBody>
      </p:sp>
      <p:cxnSp>
        <p:nvCxnSpPr>
          <p:cNvPr id="6" name="直線接點 5"/>
          <p:cNvCxnSpPr/>
          <p:nvPr/>
        </p:nvCxnSpPr>
        <p:spPr>
          <a:xfrm flipH="1">
            <a:off x="1422627" y="3399178"/>
            <a:ext cx="6298747" cy="0"/>
          </a:xfrm>
          <a:prstGeom prst="line">
            <a:avLst/>
          </a:prstGeom>
          <a:ln w="12700">
            <a:solidFill>
              <a:srgbClr val="0014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1614714" y="2516825"/>
            <a:ext cx="5914572" cy="882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zh-TW" altLang="en-US" sz="4400" b="1" dirty="0" smtClean="0">
                <a:solidFill>
                  <a:srgbClr val="00144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簡報結束</a:t>
            </a:r>
            <a:r>
              <a:rPr lang="zh-TW" altLang="en-US" sz="4400" b="1" baseline="0" dirty="0" smtClean="0">
                <a:solidFill>
                  <a:srgbClr val="00144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   </a:t>
            </a:r>
            <a:r>
              <a:rPr lang="zh-TW" altLang="en-US" sz="4400" b="1" dirty="0" smtClean="0">
                <a:solidFill>
                  <a:srgbClr val="00144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謝謝指教</a:t>
            </a:r>
            <a:endParaRPr lang="zh-TW" altLang="en-US" sz="4400" b="1" dirty="0">
              <a:solidFill>
                <a:srgbClr val="00144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614714" y="3680698"/>
            <a:ext cx="5914572" cy="8823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000" b="1" dirty="0" smtClean="0">
                <a:solidFill>
                  <a:srgbClr val="00144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eelawadee" panose="020B0502040204020203" pitchFamily="34" charset="-34"/>
              </a:rPr>
              <a:t>更多資訊，請至</a:t>
            </a:r>
            <a:endParaRPr lang="en-US" altLang="zh-TW" sz="2000" b="1" dirty="0" smtClean="0">
              <a:solidFill>
                <a:srgbClr val="00144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Leelawadee" panose="020B0502040204020203" pitchFamily="34" charset="-34"/>
            </a:endParaRPr>
          </a:p>
          <a:p>
            <a:pPr algn="ctr">
              <a:lnSpc>
                <a:spcPct val="150000"/>
              </a:lnSpc>
            </a:pPr>
            <a:r>
              <a:rPr lang="en-US" altLang="zh-TW" sz="2000" b="1" dirty="0" smtClean="0">
                <a:solidFill>
                  <a:srgbClr val="00144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eelawadee" panose="020B0502040204020203" pitchFamily="34" charset="-34"/>
              </a:rPr>
              <a:t>http://www.opview.com.tw/</a:t>
            </a:r>
            <a:endParaRPr lang="zh-TW" altLang="en-US" sz="2000" b="1" dirty="0">
              <a:solidFill>
                <a:srgbClr val="00144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Leelawadee" panose="020B0502040204020203" pitchFamily="34" charset="-34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22" y="5828447"/>
            <a:ext cx="2520000" cy="75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636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land簡報結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2710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BC801-53EF-4DCC-855A-A5B2B0C186D8}" type="datetime1">
              <a:rPr lang="zh-TW" altLang="en-US" smtClean="0"/>
              <a:t>2014/12/16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F9A0A-54D0-4792-9339-7BC3A268ABD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C4815-395A-42C9-9D31-8F2766D8FA78}" type="datetime1">
              <a:rPr lang="zh-TW" altLang="en-US" smtClean="0"/>
              <a:t>2014/12/16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2993E-09BA-4EC2-880D-AFD539FC091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8402E-8A4C-4779-88B4-537603048CCE}" type="datetime1">
              <a:rPr lang="zh-TW" altLang="en-US" smtClean="0"/>
              <a:t>2014/12/16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35718-4B90-4778-B74A-13D48742A2B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F0400-D0AF-484A-B9FE-8F494F808AAF}" type="datetime1">
              <a:rPr lang="zh-TW" altLang="en-US" smtClean="0"/>
              <a:t>2014/12/16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538D8-0558-495D-99DE-ABFE525A854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A3574A1-C226-4C98-9F2D-D72072B3648D}" type="datetime1">
              <a:rPr lang="zh-TW" altLang="en-US" smtClean="0"/>
              <a:t>2014/12/16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46EE2E9-F08A-4A9A-8FA8-D679147D535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98" r:id="rId2"/>
    <p:sldLayoutId id="2147483996" r:id="rId3"/>
    <p:sldLayoutId id="2147483939" r:id="rId4"/>
    <p:sldLayoutId id="2147483947" r:id="rId5"/>
    <p:sldLayoutId id="2147483940" r:id="rId6"/>
    <p:sldLayoutId id="2147483941" r:id="rId7"/>
    <p:sldLayoutId id="2147483942" r:id="rId8"/>
    <p:sldLayoutId id="2147483948" r:id="rId9"/>
    <p:sldLayoutId id="2147483943" r:id="rId10"/>
    <p:sldLayoutId id="2147483949" r:id="rId11"/>
    <p:sldLayoutId id="2147483944" r:id="rId12"/>
    <p:sldLayoutId id="2147483950" r:id="rId13"/>
    <p:sldLayoutId id="2147483999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0094C8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軟正黑體" pitchFamily="34" charset="-120"/>
          <a:ea typeface="微軟正黑體" pitchFamily="34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4C8"/>
          </a:solidFill>
          <a:latin typeface="微軟正黑體" pitchFamily="34" charset="-12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4C8"/>
          </a:solidFill>
          <a:latin typeface="微軟正黑體" pitchFamily="34" charset="-12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4C8"/>
          </a:solidFill>
          <a:latin typeface="微軟正黑體" pitchFamily="34" charset="-12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4C8"/>
          </a:solidFill>
          <a:latin typeface="微軟正黑體" pitchFamily="34" charset="-12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0094C8"/>
          </a:solidFill>
          <a:latin typeface="微軟正黑體" pitchFamily="34" charset="-12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0094C8"/>
          </a:solidFill>
          <a:latin typeface="微軟正黑體" pitchFamily="34" charset="-12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0094C8"/>
          </a:solidFill>
          <a:latin typeface="微軟正黑體" pitchFamily="34" charset="-12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0094C8"/>
          </a:solidFill>
          <a:latin typeface="微軟正黑體" pitchFamily="34" charset="-12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Blip>
          <a:blip r:embed="rId17"/>
        </a:buBlip>
        <a:defRPr sz="2400" b="1" kern="1200">
          <a:solidFill>
            <a:srgbClr val="004692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000" b="1" kern="1200">
          <a:solidFill>
            <a:srgbClr val="0077C8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微軟正黑體" pitchFamily="34" charset="-120"/>
        <a:buChar char="‐"/>
        <a:defRPr sz="2000" kern="1200">
          <a:solidFill>
            <a:srgbClr val="7F7F7F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微軟正黑體" pitchFamily="34" charset="-120"/>
        <a:buChar char="‐"/>
        <a:defRPr kern="1200">
          <a:solidFill>
            <a:srgbClr val="7F7F7F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微軟正黑體" pitchFamily="34" charset="-120"/>
        <a:buChar char="‐"/>
        <a:defRPr kern="1200">
          <a:solidFill>
            <a:srgbClr val="7F7F7F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3186113" y="6686550"/>
            <a:ext cx="297021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700">
                <a:solidFill>
                  <a:schemeClr val="bg2"/>
                </a:solidFill>
                <a:latin typeface="Verdana" pitchFamily="34" charset="0"/>
                <a:ea typeface="新細明體" pitchFamily="18" charset="-120"/>
              </a:rPr>
              <a:t>Copyright © 2008 eLand Technologies. Tornado Technologies.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2500313" y="6643688"/>
            <a:ext cx="4071937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800" dirty="0">
                <a:solidFill>
                  <a:schemeClr val="bg2">
                    <a:lumMod val="10000"/>
                  </a:schemeClr>
                </a:solidFill>
                <a:latin typeface="Verdana" pitchFamily="34" charset="0"/>
                <a:ea typeface="新細明體" pitchFamily="18" charset="-120"/>
              </a:rPr>
              <a:t>Copyright © eLand Technologies Co., Ltd. All Rights Reserved.</a:t>
            </a:r>
          </a:p>
          <a:p>
            <a:pPr>
              <a:defRPr/>
            </a:pPr>
            <a:endParaRPr lang="zh-TW" altLang="en-US" sz="800" dirty="0">
              <a:ea typeface="新細明體" pitchFamily="18" charset="-120"/>
            </a:endParaRPr>
          </a:p>
        </p:txBody>
      </p:sp>
      <p:sp>
        <p:nvSpPr>
          <p:cNvPr id="5124" name="標題版面配置區 7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5125" name="文字版面配置區 8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6" name="文字方塊 5"/>
          <p:cNvSpPr txBox="1"/>
          <p:nvPr userDrawn="1"/>
        </p:nvSpPr>
        <p:spPr>
          <a:xfrm>
            <a:off x="0" y="6669360"/>
            <a:ext cx="9144000" cy="1762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600"/>
              </a:lnSpc>
            </a:pPr>
            <a:r>
              <a:rPr lang="en-US" altLang="zh-TW" sz="900" dirty="0" smtClean="0"/>
              <a:t>Copyright</a:t>
            </a:r>
            <a:r>
              <a:rPr lang="en-US" altLang="zh-TW" sz="900" baseline="0" dirty="0" smtClean="0"/>
              <a:t> © </a:t>
            </a:r>
            <a:r>
              <a:rPr lang="en-US" altLang="zh-TW" sz="900" baseline="0" dirty="0" err="1" smtClean="0"/>
              <a:t>eLand</a:t>
            </a:r>
            <a:r>
              <a:rPr lang="en-US" altLang="zh-TW" sz="900" baseline="0" dirty="0" smtClean="0"/>
              <a:t> Information Co., Ltd. Proprietary and Confidential. All rights reserved.</a:t>
            </a:r>
            <a:endParaRPr lang="zh-TW" altLang="en-US" sz="9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微軟正黑體" pitchFamily="34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微軟正黑體" pitchFamily="34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微軟正黑體" pitchFamily="34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微軟正黑體" pitchFamily="34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b="1">
          <a:solidFill>
            <a:srgbClr val="1355B6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Arial" pitchFamily="34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700">
          <a:solidFill>
            <a:srgbClr val="161616"/>
          </a:solidFill>
          <a:latin typeface="Arial" pitchFamily="34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Arial" pitchFamily="34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Arial" pitchFamily="34" charset="0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Times New Roman" pitchFamily="18" charset="0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Times New Roman" pitchFamily="18" charset="0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Times New Roman" pitchFamily="18" charset="0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Times New Roman" pitchFamily="18" charset="0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3186113" y="6686550"/>
            <a:ext cx="278606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70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</a:rPr>
              <a:t>Copyright © 2008 eLand Technologies. Tornado Technologies.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2500313" y="6591300"/>
            <a:ext cx="4071937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800">
                <a:solidFill>
                  <a:srgbClr val="161616"/>
                </a:solidFill>
                <a:latin typeface="微軟正黑體" pitchFamily="34" charset="-120"/>
                <a:ea typeface="微軟正黑體" pitchFamily="34" charset="-120"/>
              </a:rPr>
              <a:t>Copyright © 2008 eLand Technologies Co., Ltd. All Rights Reserved.</a:t>
            </a:r>
          </a:p>
          <a:p>
            <a:pPr>
              <a:defRPr/>
            </a:pPr>
            <a:endParaRPr lang="zh-TW" altLang="en-US" sz="800">
              <a:ea typeface="微軟正黑體" pitchFamily="34" charset="-120"/>
            </a:endParaRPr>
          </a:p>
        </p:txBody>
      </p:sp>
      <p:sp>
        <p:nvSpPr>
          <p:cNvPr id="6148" name="標題版面配置區 7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6149" name="文字版面配置區 8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7" name="文字方塊 6"/>
          <p:cNvSpPr txBox="1"/>
          <p:nvPr userDrawn="1"/>
        </p:nvSpPr>
        <p:spPr>
          <a:xfrm>
            <a:off x="0" y="6669360"/>
            <a:ext cx="9144000" cy="1762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600"/>
              </a:lnSpc>
            </a:pPr>
            <a:r>
              <a:rPr lang="en-US" altLang="zh-TW" sz="900" dirty="0" smtClean="0"/>
              <a:t>Copyright</a:t>
            </a:r>
            <a:r>
              <a:rPr lang="en-US" altLang="zh-TW" sz="900" baseline="0" dirty="0" smtClean="0"/>
              <a:t> © </a:t>
            </a:r>
            <a:r>
              <a:rPr lang="en-US" altLang="zh-TW" sz="900" baseline="0" dirty="0" err="1" smtClean="0"/>
              <a:t>eLand</a:t>
            </a:r>
            <a:r>
              <a:rPr lang="en-US" altLang="zh-TW" sz="900" baseline="0" dirty="0" smtClean="0"/>
              <a:t> Information Co., Ltd. Proprietary and Confidential. All rights reserved.</a:t>
            </a:r>
            <a:endParaRPr lang="zh-TW" altLang="en-US" sz="9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微軟正黑體" pitchFamily="34" charset="-12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微軟正黑體" pitchFamily="34" charset="-12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微軟正黑體" pitchFamily="34" charset="-12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微軟正黑體" pitchFamily="34" charset="-12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微軟正黑體" pitchFamily="34" charset="-12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微軟正黑體" pitchFamily="34" charset="-12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微軟正黑體" pitchFamily="34" charset="-12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微軟正黑體" pitchFamily="34" charset="-12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b="1">
          <a:solidFill>
            <a:srgbClr val="1355B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700">
          <a:solidFill>
            <a:srgbClr val="161616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703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428750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95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  <p:sldLayoutId id="2147483981" r:id="rId12"/>
    <p:sldLayoutId id="2147483982" r:id="rId13"/>
    <p:sldLayoutId id="2147483983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微軟正黑體" pitchFamily="34" charset="-120"/>
          <a:ea typeface="微軟正黑體" pitchFamily="34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b="1" kern="1200">
          <a:solidFill>
            <a:schemeClr val="tx2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12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51429"/>
            <a:ext cx="7886700" cy="4725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11899"/>
            <a:ext cx="2343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sz="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21600" y="6383809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425FC35C-B6F6-41E3-B3CF-94A98CFF4D9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68959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144F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Wingdings" panose="05000000000000000000" pitchFamily="2" charset="2"/>
        <a:buChar char="n"/>
        <a:defRPr lang="zh-TW" altLang="en-US" sz="2800" b="1" kern="1200" dirty="0" smtClean="0">
          <a:solidFill>
            <a:srgbClr val="00144F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800100" indent="-3429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p"/>
        <a:defRPr lang="zh-TW" altLang="en-US" sz="2400" b="1" kern="1200" dirty="0" smtClean="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l"/>
        <a:defRPr lang="zh-TW" altLang="en-US" sz="2000" b="1" kern="1200" dirty="0" smtClean="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lang="zh-TW" altLang="en-US" sz="1800" kern="1200" dirty="0" smtClean="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7" Type="http://schemas.openxmlformats.org/officeDocument/2006/relationships/image" Target="../media/image1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emf"/><Relationship Id="rId5" Type="http://schemas.openxmlformats.org/officeDocument/2006/relationships/image" Target="../media/image50.emf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4.em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5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8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9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9.xml"/><Relationship Id="rId5" Type="http://schemas.microsoft.com/office/2007/relationships/hdphoto" Target="../media/hdphoto1.wdp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chart" Target="../charts/char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2.png"/><Relationship Id="rId7" Type="http://schemas.openxmlformats.org/officeDocument/2006/relationships/image" Target="../media/image62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61.gif"/><Relationship Id="rId11" Type="http://schemas.openxmlformats.org/officeDocument/2006/relationships/image" Target="../media/image66.png"/><Relationship Id="rId5" Type="http://schemas.openxmlformats.org/officeDocument/2006/relationships/chart" Target="../charts/chart8.xml"/><Relationship Id="rId10" Type="http://schemas.openxmlformats.org/officeDocument/2006/relationships/image" Target="../media/image65.png"/><Relationship Id="rId4" Type="http://schemas.openxmlformats.org/officeDocument/2006/relationships/image" Target="../media/image3.png"/><Relationship Id="rId9" Type="http://schemas.openxmlformats.org/officeDocument/2006/relationships/image" Target="../media/image64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9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67.emf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8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69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3" Type="http://schemas.openxmlformats.org/officeDocument/2006/relationships/notesSlide" Target="../notesSlides/notesSlide32.xml"/><Relationship Id="rId7" Type="http://schemas.openxmlformats.org/officeDocument/2006/relationships/package" Target="../embeddings/Microsoft_Excel____4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7" Type="http://schemas.openxmlformats.org/officeDocument/2006/relationships/image" Target="../media/image15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35.xml"/><Relationship Id="rId16" Type="http://schemas.openxmlformats.org/officeDocument/2006/relationships/image" Target="../media/image9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5" Type="http://schemas.openxmlformats.org/officeDocument/2006/relationships/image" Target="../media/image9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8458200" cy="1470025"/>
          </a:xfrm>
        </p:spPr>
        <p:txBody>
          <a:bodyPr>
            <a:normAutofit/>
          </a:bodyPr>
          <a:lstStyle/>
          <a:p>
            <a:r>
              <a:rPr lang="zh-TW" altLang="en-US" sz="4000" dirty="0" smtClean="0"/>
              <a:t> 社群輿情大數據 </a:t>
            </a:r>
            <a:r>
              <a:rPr lang="en-US" altLang="zh-TW" sz="4000" dirty="0" smtClean="0"/>
              <a:t>: </a:t>
            </a:r>
            <a:r>
              <a:rPr lang="zh-TW" altLang="en-US" sz="4000" dirty="0" smtClean="0"/>
              <a:t>監測及分析服務</a:t>
            </a:r>
            <a:endParaRPr lang="zh-TW" altLang="en-US" sz="4000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187624" y="2954809"/>
            <a:ext cx="7272808" cy="2058367"/>
          </a:xfrm>
        </p:spPr>
        <p:txBody>
          <a:bodyPr>
            <a:normAutofit/>
          </a:bodyPr>
          <a:lstStyle/>
          <a:p>
            <a:r>
              <a:rPr lang="zh-TW" altLang="en-US" dirty="0"/>
              <a:t>楊立偉 博士</a:t>
            </a:r>
            <a:endParaRPr lang="en-US" altLang="zh-TW" dirty="0" smtClean="0"/>
          </a:p>
          <a:p>
            <a:r>
              <a:rPr lang="zh-TW" altLang="en-US" dirty="0" smtClean="0"/>
              <a:t>龍捲風科技 </a:t>
            </a:r>
            <a:r>
              <a:rPr lang="en-US" altLang="zh-TW" dirty="0" smtClean="0"/>
              <a:t>/ </a:t>
            </a:r>
            <a:r>
              <a:rPr lang="zh-TW" altLang="en-US" dirty="0" smtClean="0"/>
              <a:t>意藍資訊</a:t>
            </a:r>
            <a:endParaRPr lang="en-US" altLang="zh-TW" dirty="0" smtClean="0"/>
          </a:p>
          <a:p>
            <a:r>
              <a:rPr lang="en-US" altLang="zh-TW" sz="1800" dirty="0" smtClean="0"/>
              <a:t>Dec 2014</a:t>
            </a:r>
            <a:endParaRPr lang="zh-TW" altLang="en-US" sz="18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0" y="6597352"/>
            <a:ext cx="9144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05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Copyright © </a:t>
            </a:r>
            <a:r>
              <a:rPr lang="en-US" altLang="zh-TW" sz="1050" dirty="0" err="1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eLand</a:t>
            </a:r>
            <a:r>
              <a:rPr lang="en-US" altLang="zh-TW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05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Information. Proprietary and Confidential. All rights reserved.</a:t>
            </a:r>
            <a:endParaRPr lang="zh-TW" altLang="en-US" sz="10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6372200" y="82652"/>
            <a:ext cx="2611152" cy="970084"/>
            <a:chOff x="2934680" y="215439"/>
            <a:chExt cx="3960440" cy="1378355"/>
          </a:xfrm>
        </p:grpSpPr>
        <p:grpSp>
          <p:nvGrpSpPr>
            <p:cNvPr id="10" name="群組 7"/>
            <p:cNvGrpSpPr/>
            <p:nvPr/>
          </p:nvGrpSpPr>
          <p:grpSpPr>
            <a:xfrm>
              <a:off x="2934680" y="215439"/>
              <a:ext cx="3960440" cy="1368152"/>
              <a:chOff x="2555776" y="476672"/>
              <a:chExt cx="3960440" cy="1368152"/>
            </a:xfrm>
          </p:grpSpPr>
          <p:sp>
            <p:nvSpPr>
              <p:cNvPr id="11" name="圓角矩形 10"/>
              <p:cNvSpPr/>
              <p:nvPr/>
            </p:nvSpPr>
            <p:spPr bwMode="auto">
              <a:xfrm>
                <a:off x="2555776" y="476672"/>
                <a:ext cx="3960440" cy="1368152"/>
              </a:xfrm>
              <a:prstGeom prst="round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</a:endParaRPr>
              </a:p>
            </p:txBody>
          </p:sp>
          <p:pic>
            <p:nvPicPr>
              <p:cNvPr id="12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627784" y="548680"/>
                <a:ext cx="3744416" cy="11365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3" name="文字方塊 12"/>
            <p:cNvSpPr txBox="1"/>
            <p:nvPr/>
          </p:nvSpPr>
          <p:spPr>
            <a:xfrm>
              <a:off x="4565890" y="1200217"/>
              <a:ext cx="2264063" cy="3935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社 群 口 碑 資 料 庫</a:t>
              </a:r>
              <a:endPara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4387422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42442"/>
            <a:ext cx="8553450" cy="3162300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930D8-2F46-4B41-8C9C-6B469A3AA607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169" y="4485853"/>
            <a:ext cx="4305300" cy="189547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655" y="4523953"/>
            <a:ext cx="4314825" cy="1857375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430968" y="6381328"/>
            <a:ext cx="2412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連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正負情緒線圖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228184" y="6381328"/>
            <a:ext cx="2412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柯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正負情緒線圖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563888" y="44624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正負情緒比 </a:t>
            </a:r>
            <a:r>
              <a:rPr lang="en-US" altLang="zh-TW" sz="105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~11/26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1970" y="3366778"/>
            <a:ext cx="9185970" cy="121435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00" y="107316"/>
            <a:ext cx="1440000" cy="43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665082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網站頻道 及 意見領袖  </a:t>
            </a:r>
            <a:r>
              <a:rPr lang="en-US" altLang="zh-TW" sz="2000" dirty="0" smtClean="0"/>
              <a:t>15</a:t>
            </a:r>
            <a:r>
              <a:rPr lang="zh-TW" altLang="en-US" sz="2000" dirty="0" smtClean="0"/>
              <a:t>日分析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930D8-2F46-4B41-8C9C-6B469A3AA607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36" y="1124744"/>
            <a:ext cx="8629650" cy="54483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5146" y="1124745"/>
            <a:ext cx="8591550" cy="54483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00" y="107316"/>
            <a:ext cx="1440000" cy="43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79337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關聯分析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525963"/>
          </a:xfrm>
        </p:spPr>
        <p:txBody>
          <a:bodyPr/>
          <a:lstStyle/>
          <a:p>
            <a:r>
              <a:rPr lang="en-US" altLang="zh-TW" dirty="0" smtClean="0"/>
              <a:t>15</a:t>
            </a:r>
            <a:r>
              <a:rPr lang="zh-TW" altLang="en-US" dirty="0" smtClean="0"/>
              <a:t>日競爭風暴圖 表示相關性及重要性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930D8-2F46-4B41-8C9C-6B469A3AA607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" y="1584903"/>
            <a:ext cx="9144000" cy="490701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00" y="107316"/>
            <a:ext cx="1440000" cy="43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030179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525963"/>
          </a:xfrm>
        </p:spPr>
        <p:txBody>
          <a:bodyPr/>
          <a:lstStyle/>
          <a:p>
            <a:r>
              <a:rPr lang="en-US" altLang="zh-TW" dirty="0" smtClean="0"/>
              <a:t>15</a:t>
            </a:r>
            <a:r>
              <a:rPr lang="zh-TW" altLang="en-US" dirty="0" smtClean="0"/>
              <a:t>日關鍵字風暴圖 探索新出現字詞的相關性及重要性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930D8-2F46-4B41-8C9C-6B469A3AA607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34" y="1634542"/>
            <a:ext cx="9150533" cy="489080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00" y="107316"/>
            <a:ext cx="1440000" cy="43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659290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930D8-2F46-4B41-8C9C-6B469A3AA607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744" y="245493"/>
            <a:ext cx="9154743" cy="6351859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-10744" y="-30162"/>
            <a:ext cx="133882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竊聽事件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傳播路徑圖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0" y="6357778"/>
            <a:ext cx="1440000" cy="43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548629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601930" y="1082749"/>
            <a:ext cx="2290550" cy="5010547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創新應用範例</a:t>
            </a:r>
            <a:endParaRPr lang="en-US" altLang="zh-TW" dirty="0" smtClean="0"/>
          </a:p>
          <a:p>
            <a:r>
              <a:rPr lang="zh-TW" altLang="en-US" dirty="0" smtClean="0"/>
              <a:t>消費預測</a:t>
            </a:r>
            <a:endParaRPr lang="en-US" altLang="zh-TW" dirty="0" smtClean="0"/>
          </a:p>
          <a:p>
            <a:r>
              <a:rPr lang="zh-TW" altLang="en-US" dirty="0"/>
              <a:t>疾病預測</a:t>
            </a:r>
            <a:endParaRPr lang="en-US" altLang="zh-TW" dirty="0"/>
          </a:p>
          <a:p>
            <a:r>
              <a:rPr lang="zh-TW" altLang="en-US" dirty="0" smtClean="0"/>
              <a:t>民意預測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575" y="101129"/>
            <a:ext cx="6070564" cy="109829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481" y="1199422"/>
            <a:ext cx="5868144" cy="1412914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6" y="2821539"/>
            <a:ext cx="5123809" cy="1085714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21" y="3949347"/>
            <a:ext cx="4536439" cy="2215957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8024" y="3673418"/>
            <a:ext cx="4176464" cy="277991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00" y="107316"/>
            <a:ext cx="1440000" cy="43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355813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806896" y="1484784"/>
            <a:ext cx="8229600" cy="180020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TW" sz="2800" dirty="0" smtClean="0">
                <a:effectLst/>
              </a:rPr>
              <a:t>Social Big Data</a:t>
            </a:r>
            <a:r>
              <a:rPr lang="en-US" altLang="zh-TW" sz="3600" dirty="0" smtClean="0">
                <a:effectLst/>
              </a:rPr>
              <a:t/>
            </a:r>
            <a:br>
              <a:rPr lang="en-US" altLang="zh-TW" sz="3600" dirty="0" smtClean="0">
                <a:effectLst/>
              </a:rPr>
            </a:br>
            <a:r>
              <a:rPr lang="zh-TW" altLang="en-US" sz="3600" dirty="0" smtClean="0">
                <a:effectLst/>
              </a:rPr>
              <a:t>用大數據 為台灣社群輿情大解密</a:t>
            </a:r>
          </a:p>
        </p:txBody>
      </p:sp>
      <p:cxnSp>
        <p:nvCxnSpPr>
          <p:cNvPr id="10" name="直線接點 9"/>
          <p:cNvCxnSpPr/>
          <p:nvPr/>
        </p:nvCxnSpPr>
        <p:spPr>
          <a:xfrm>
            <a:off x="857250" y="3286125"/>
            <a:ext cx="7572375" cy="158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857250" y="3286125"/>
            <a:ext cx="6215063" cy="1588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標題 6"/>
          <p:cNvSpPr txBox="1">
            <a:spLocks/>
          </p:cNvSpPr>
          <p:nvPr/>
        </p:nvSpPr>
        <p:spPr>
          <a:xfrm>
            <a:off x="806896" y="3438128"/>
            <a:ext cx="8229600" cy="2583160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0094C8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4C8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4C8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4C8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4C8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4C8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4C8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4C8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4C8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kumimoji="0" lang="zh-TW" altLang="en-US" sz="2000" dirty="0" smtClean="0">
                <a:effectLst/>
              </a:rPr>
              <a:t>使用</a:t>
            </a:r>
            <a:r>
              <a:rPr kumimoji="0" lang="en-US" altLang="zh-TW" sz="2000" dirty="0">
                <a:effectLst/>
              </a:rPr>
              <a:t>《</a:t>
            </a:r>
            <a:r>
              <a:rPr kumimoji="0" lang="en-US" altLang="zh-TW" sz="2000" dirty="0" err="1">
                <a:effectLst/>
              </a:rPr>
              <a:t>OpView</a:t>
            </a:r>
            <a:r>
              <a:rPr kumimoji="0" lang="zh-TW" altLang="en-US" sz="2000" dirty="0">
                <a:effectLst/>
              </a:rPr>
              <a:t>社群口碑資料庫</a:t>
            </a:r>
            <a:r>
              <a:rPr kumimoji="0" lang="en-US" altLang="zh-TW" sz="2000" dirty="0" smtClean="0">
                <a:effectLst/>
              </a:rPr>
              <a:t>》</a:t>
            </a:r>
            <a:r>
              <a:rPr kumimoji="0" lang="zh-TW" altLang="en-US" sz="2000" dirty="0">
                <a:effectLst/>
              </a:rPr>
              <a:t>內容</a:t>
            </a:r>
            <a:r>
              <a:rPr kumimoji="0" lang="zh-TW" altLang="en-US" sz="2000" dirty="0" smtClean="0">
                <a:effectLst/>
              </a:rPr>
              <a:t>觀察和自動語意技術</a:t>
            </a:r>
            <a:endParaRPr kumimoji="0" lang="en-US" altLang="zh-TW" sz="2000" dirty="0" smtClean="0">
              <a:effectLst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kumimoji="0" lang="zh-TW" altLang="en-US" sz="2000" dirty="0" smtClean="0">
                <a:effectLst/>
              </a:rPr>
              <a:t>自</a:t>
            </a:r>
            <a:r>
              <a:rPr kumimoji="0" lang="en-US" altLang="zh-TW" sz="2000" dirty="0" smtClean="0">
                <a:effectLst/>
              </a:rPr>
              <a:t>2011</a:t>
            </a:r>
            <a:r>
              <a:rPr kumimoji="0" lang="zh-TW" altLang="en-US" sz="2000" dirty="0" smtClean="0">
                <a:effectLst/>
              </a:rPr>
              <a:t>年起，有效</a:t>
            </a:r>
            <a:r>
              <a:rPr kumimoji="0" lang="zh-TW" altLang="en-US" sz="2000" dirty="0">
                <a:effectLst/>
              </a:rPr>
              <a:t>討論</a:t>
            </a:r>
            <a:r>
              <a:rPr kumimoji="0" lang="zh-TW" altLang="en-US" sz="2000" dirty="0" smtClean="0">
                <a:effectLst/>
              </a:rPr>
              <a:t>量超過</a:t>
            </a:r>
            <a:r>
              <a:rPr kumimoji="0" lang="en-US" altLang="zh-TW" sz="2000" dirty="0" smtClean="0">
                <a:effectLst/>
              </a:rPr>
              <a:t>3</a:t>
            </a:r>
            <a:r>
              <a:rPr kumimoji="0" lang="zh-TW" altLang="en-US" sz="2000" dirty="0" smtClean="0">
                <a:effectLst/>
              </a:rPr>
              <a:t>億則，逐篇即時處理</a:t>
            </a:r>
            <a:endParaRPr kumimoji="0" lang="en-US" altLang="zh-TW" sz="2000" dirty="0" smtClean="0">
              <a:effectLst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kumimoji="0" lang="zh-TW" altLang="en-US" sz="2000" dirty="0" smtClean="0">
                <a:effectLst/>
              </a:rPr>
              <a:t>涵蓋台灣流量 </a:t>
            </a:r>
            <a:r>
              <a:rPr kumimoji="0" lang="en-US" altLang="zh-TW" sz="2000" dirty="0" smtClean="0">
                <a:effectLst/>
              </a:rPr>
              <a:t>9 </a:t>
            </a:r>
            <a:r>
              <a:rPr kumimoji="0" lang="zh-TW" altLang="en-US" sz="2000" dirty="0" smtClean="0">
                <a:effectLst/>
              </a:rPr>
              <a:t>成以上的社</a:t>
            </a:r>
            <a:r>
              <a:rPr kumimoji="0" lang="zh-TW" altLang="en-US" sz="2000" dirty="0">
                <a:effectLst/>
              </a:rPr>
              <a:t>群、討論區、部落格、</a:t>
            </a:r>
            <a:r>
              <a:rPr kumimoji="0" lang="en-US" altLang="zh-TW" sz="2000" dirty="0">
                <a:effectLst/>
              </a:rPr>
              <a:t>BBS</a:t>
            </a:r>
            <a:r>
              <a:rPr kumimoji="0" lang="zh-TW" altLang="en-US" sz="2000" dirty="0" smtClean="0">
                <a:effectLst/>
              </a:rPr>
              <a:t>等</a:t>
            </a:r>
            <a:endParaRPr kumimoji="0" lang="en-US" altLang="zh-TW" sz="2000" dirty="0" smtClean="0">
              <a:effectLst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kumimoji="0" lang="zh-TW" altLang="en-US" sz="2000" dirty="0" smtClean="0">
                <a:effectLst/>
              </a:rPr>
              <a:t>超過六千</a:t>
            </a:r>
            <a:r>
              <a:rPr kumimoji="0" lang="zh-TW" altLang="en-US" sz="2000" dirty="0">
                <a:effectLst/>
              </a:rPr>
              <a:t>個網站</a:t>
            </a:r>
            <a:r>
              <a:rPr kumimoji="0" lang="zh-TW" altLang="en-US" sz="2000" dirty="0" smtClean="0">
                <a:effectLst/>
              </a:rPr>
              <a:t>頻道，及</a:t>
            </a:r>
            <a:r>
              <a:rPr kumimoji="0" lang="zh-TW" altLang="en-US" sz="2000" dirty="0">
                <a:effectLst/>
              </a:rPr>
              <a:t>數</a:t>
            </a:r>
            <a:r>
              <a:rPr kumimoji="0" lang="zh-TW" altLang="en-US" sz="2000" dirty="0" smtClean="0">
                <a:effectLst/>
              </a:rPr>
              <a:t>百萬帳號公開留言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0" y="6357778"/>
            <a:ext cx="1440000" cy="43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621857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457200" y="981075"/>
            <a:ext cx="8686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 b="1" kern="1200">
                <a:solidFill>
                  <a:srgbClr val="004692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 b="1" kern="1200">
                <a:solidFill>
                  <a:srgbClr val="0077C8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微軟正黑體" pitchFamily="34" charset="-120"/>
              <a:buChar char="‐"/>
              <a:defRPr sz="2000" kern="1200">
                <a:solidFill>
                  <a:srgbClr val="7F7F7F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微軟正黑體" pitchFamily="34" charset="-120"/>
              <a:buChar char="‐"/>
              <a:defRPr kern="1200">
                <a:solidFill>
                  <a:srgbClr val="7F7F7F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微軟正黑體" pitchFamily="34" charset="-120"/>
              <a:buChar char="‐"/>
              <a:defRPr kern="1200">
                <a:solidFill>
                  <a:srgbClr val="7F7F7F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</a:pPr>
            <a:r>
              <a:rPr kumimoji="0" lang="zh-TW" altLang="en-US" dirty="0" smtClean="0"/>
              <a:t>台灣主要青壯年上網率已達 </a:t>
            </a:r>
            <a:r>
              <a:rPr kumimoji="0" lang="en-US" altLang="zh-TW" dirty="0" smtClean="0"/>
              <a:t>96.1%</a:t>
            </a:r>
            <a:r>
              <a:rPr kumimoji="0" lang="zh-TW" altLang="en-US" dirty="0" smtClean="0"/>
              <a:t>，網路世代更近 </a:t>
            </a:r>
            <a:r>
              <a:rPr kumimoji="0" lang="en-US" altLang="zh-TW" dirty="0" smtClean="0"/>
              <a:t>100%</a:t>
            </a:r>
          </a:p>
          <a:p>
            <a:pPr>
              <a:lnSpc>
                <a:spcPct val="200000"/>
              </a:lnSpc>
              <a:spcBef>
                <a:spcPct val="0"/>
              </a:spcBef>
            </a:pPr>
            <a:r>
              <a:rPr kumimoji="0" lang="en-US" altLang="zh-TW" dirty="0"/>
              <a:t>89.1% </a:t>
            </a:r>
            <a:r>
              <a:rPr kumimoji="0" lang="zh-TW" altLang="en-US" dirty="0" smtClean="0"/>
              <a:t>民眾</a:t>
            </a:r>
            <a:r>
              <a:rPr kumimoji="0" lang="zh-TW" altLang="en-US" dirty="0"/>
              <a:t>受到網路社群的</a:t>
            </a:r>
            <a:r>
              <a:rPr kumimoji="0" lang="zh-TW" altLang="en-US" dirty="0" smtClean="0"/>
              <a:t>影響，影響力遠超越</a:t>
            </a:r>
            <a:r>
              <a:rPr kumimoji="0" lang="zh-TW" altLang="en-US" dirty="0"/>
              <a:t>電視、</a:t>
            </a:r>
            <a:r>
              <a:rPr kumimoji="0" lang="zh-TW" altLang="en-US" dirty="0" smtClean="0"/>
              <a:t>雜誌</a:t>
            </a:r>
            <a:endParaRPr kumimoji="0" lang="en-US" altLang="zh-TW" dirty="0" smtClean="0"/>
          </a:p>
          <a:p>
            <a:pPr>
              <a:lnSpc>
                <a:spcPct val="200000"/>
              </a:lnSpc>
              <a:spcBef>
                <a:spcPct val="0"/>
              </a:spcBef>
            </a:pPr>
            <a:r>
              <a:rPr kumimoji="0" lang="zh-TW" altLang="en-US" dirty="0" smtClean="0"/>
              <a:t>各產業皆</a:t>
            </a:r>
            <a:r>
              <a:rPr kumimoji="0" lang="zh-TW" altLang="en-US" dirty="0"/>
              <a:t>受</a:t>
            </a:r>
            <a:r>
              <a:rPr kumimoji="0" lang="zh-TW" altLang="en-US" dirty="0" smtClean="0"/>
              <a:t>影響；是機會 也是威脅</a:t>
            </a:r>
            <a:endParaRPr kumimoji="0" lang="en-US" altLang="zh-TW" dirty="0" smtClean="0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3600" dirty="0" smtClean="0"/>
              <a:t>網路社群輿情的影響力快速增加</a:t>
            </a:r>
            <a:endParaRPr lang="zh-TW" altLang="en-US" sz="3600" dirty="0"/>
          </a:p>
        </p:txBody>
      </p:sp>
      <p:sp>
        <p:nvSpPr>
          <p:cNvPr id="10" name="文字方塊 11"/>
          <p:cNvSpPr txBox="1">
            <a:spLocks noChangeArrowheads="1"/>
          </p:cNvSpPr>
          <p:nvPr/>
        </p:nvSpPr>
        <p:spPr bwMode="auto">
          <a:xfrm>
            <a:off x="1259632" y="6277703"/>
            <a:ext cx="1847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TW" altLang="en-US" sz="12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063" y="3459529"/>
            <a:ext cx="4284929" cy="3040637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3454685"/>
            <a:ext cx="4253202" cy="3172839"/>
          </a:xfrm>
          <a:prstGeom prst="rect">
            <a:avLst/>
          </a:prstGeom>
        </p:spPr>
      </p:pic>
      <p:sp>
        <p:nvSpPr>
          <p:cNvPr id="8" name="文字方塊 11"/>
          <p:cNvSpPr txBox="1">
            <a:spLocks noChangeArrowheads="1"/>
          </p:cNvSpPr>
          <p:nvPr/>
        </p:nvSpPr>
        <p:spPr bwMode="auto">
          <a:xfrm>
            <a:off x="7956376" y="6407750"/>
            <a:ext cx="98296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100" dirty="0">
                <a:latin typeface="微軟正黑體" pitchFamily="34" charset="-120"/>
                <a:ea typeface="微軟正黑體" pitchFamily="34" charset="-120"/>
              </a:rPr>
              <a:t>Source: </a:t>
            </a:r>
            <a:r>
              <a:rPr lang="en-US" altLang="zh-TW" sz="1100" dirty="0" smtClean="0">
                <a:latin typeface="微軟正黑體" pitchFamily="34" charset="-120"/>
                <a:ea typeface="微軟正黑體" pitchFamily="34" charset="-120"/>
              </a:rPr>
              <a:t>MIC</a:t>
            </a:r>
            <a:endParaRPr lang="zh-TW" altLang="en-US" sz="11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" name="文字方塊 11"/>
          <p:cNvSpPr txBox="1">
            <a:spLocks noChangeArrowheads="1"/>
          </p:cNvSpPr>
          <p:nvPr/>
        </p:nvSpPr>
        <p:spPr bwMode="auto">
          <a:xfrm>
            <a:off x="179512" y="6407750"/>
            <a:ext cx="163859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100" dirty="0">
                <a:latin typeface="微軟正黑體" pitchFamily="34" charset="-120"/>
                <a:ea typeface="微軟正黑體" pitchFamily="34" charset="-120"/>
              </a:rPr>
              <a:t>Source: </a:t>
            </a:r>
            <a:r>
              <a:rPr lang="en-US" altLang="zh-TW" sz="1100" dirty="0" err="1">
                <a:latin typeface="微軟正黑體" pitchFamily="34" charset="-120"/>
                <a:ea typeface="微軟正黑體" pitchFamily="34" charset="-120"/>
              </a:rPr>
              <a:t>Insightxplorer</a:t>
            </a:r>
            <a:endParaRPr lang="zh-TW" altLang="en-US" sz="11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00" y="107316"/>
            <a:ext cx="1440000" cy="43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846011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台灣社群</a:t>
            </a:r>
            <a:r>
              <a:rPr lang="zh-TW" altLang="en-US" dirty="0" smtClean="0"/>
              <a:t>輿情的發展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930D8-2F46-4B41-8C9C-6B469A3AA607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  <p:sp>
        <p:nvSpPr>
          <p:cNvPr id="6" name="矩形 6"/>
          <p:cNvSpPr>
            <a:spLocks noChangeArrowheads="1"/>
          </p:cNvSpPr>
          <p:nvPr/>
        </p:nvSpPr>
        <p:spPr bwMode="auto">
          <a:xfrm>
            <a:off x="738963" y="5767877"/>
            <a:ext cx="3526359" cy="369332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+mn-ea"/>
                <a:ea typeface="+mn-ea"/>
              </a:rPr>
              <a:t>台灣社群輿情 </a:t>
            </a:r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  <a:latin typeface="+mn-ea"/>
                <a:ea typeface="+mn-ea"/>
              </a:rPr>
              <a:t>傳統新聞僅占</a:t>
            </a:r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  <a:latin typeface="+mn-ea"/>
                <a:ea typeface="+mn-ea"/>
              </a:rPr>
              <a:t>7%</a:t>
            </a:r>
            <a:endParaRPr lang="zh-TW" altLang="en-US" b="1" dirty="0">
              <a:solidFill>
                <a:schemeClr val="accent1">
                  <a:lumMod val="75000"/>
                </a:schemeClr>
              </a:solidFill>
              <a:latin typeface="+mn-ea"/>
              <a:ea typeface="+mn-ea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4133748" y="1861709"/>
            <a:ext cx="4758732" cy="4275500"/>
            <a:chOff x="312883" y="1652855"/>
            <a:chExt cx="4758732" cy="4275500"/>
          </a:xfrm>
        </p:grpSpPr>
        <p:grpSp>
          <p:nvGrpSpPr>
            <p:cNvPr id="9" name="群組 11"/>
            <p:cNvGrpSpPr>
              <a:grpSpLocks/>
            </p:cNvGrpSpPr>
            <p:nvPr/>
          </p:nvGrpSpPr>
          <p:grpSpPr bwMode="auto">
            <a:xfrm>
              <a:off x="985184" y="2218880"/>
              <a:ext cx="3477496" cy="2747864"/>
              <a:chOff x="971600" y="1772815"/>
              <a:chExt cx="7211243" cy="4146451"/>
            </a:xfrm>
          </p:grpSpPr>
          <p:sp>
            <p:nvSpPr>
              <p:cNvPr id="18" name="弧形 17"/>
              <p:cNvSpPr/>
              <p:nvPr/>
            </p:nvSpPr>
            <p:spPr>
              <a:xfrm>
                <a:off x="971600" y="1772815"/>
                <a:ext cx="7200509" cy="4146451"/>
              </a:xfrm>
              <a:prstGeom prst="arc">
                <a:avLst>
                  <a:gd name="adj1" fmla="val 12120207"/>
                  <a:gd name="adj2" fmla="val 20482092"/>
                </a:avLst>
              </a:prstGeom>
              <a:ln w="152400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TW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弧形 18"/>
              <p:cNvSpPr/>
              <p:nvPr/>
            </p:nvSpPr>
            <p:spPr>
              <a:xfrm rot="10800000">
                <a:off x="982334" y="1772815"/>
                <a:ext cx="7200509" cy="4146451"/>
              </a:xfrm>
              <a:prstGeom prst="arc">
                <a:avLst>
                  <a:gd name="adj1" fmla="val 12120207"/>
                  <a:gd name="adj2" fmla="val 20482092"/>
                </a:avLst>
              </a:prstGeom>
              <a:ln w="152400">
                <a:solidFill>
                  <a:schemeClr val="accent6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TW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20" name="直線接點 19"/>
              <p:cNvCxnSpPr/>
              <p:nvPr/>
            </p:nvCxnSpPr>
            <p:spPr>
              <a:xfrm>
                <a:off x="1619199" y="3846040"/>
                <a:ext cx="5833754" cy="0"/>
              </a:xfrm>
              <a:prstGeom prst="line">
                <a:avLst/>
              </a:prstGeom>
              <a:ln w="152400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" name="Picture 2" descr="http://upload.wikimedia.org/wikipedia/commons/8/8d/Factory_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883" y="3155382"/>
              <a:ext cx="940382" cy="874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" descr="http://blog.dwolla.com/wp-content/uploads/2014/02/govt-icon-orang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3386" y="3023074"/>
              <a:ext cx="848229" cy="794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文字方塊 11"/>
            <p:cNvSpPr txBox="1">
              <a:spLocks noChangeArrowheads="1"/>
            </p:cNvSpPr>
            <p:nvPr/>
          </p:nvSpPr>
          <p:spPr bwMode="auto">
            <a:xfrm>
              <a:off x="2098796" y="1652855"/>
              <a:ext cx="12105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50000"/>
                </a:lnSpc>
                <a:spcBef>
                  <a:spcPct val="20000"/>
                </a:spcBef>
                <a:buBlip>
                  <a:blip r:embed="rId4"/>
                </a:buBlip>
                <a:defRPr sz="2400" b="1">
                  <a:solidFill>
                    <a:srgbClr val="00469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Blip>
                  <a:blip r:embed="rId5"/>
                </a:buBlip>
                <a:defRPr sz="2000" b="1">
                  <a:solidFill>
                    <a:srgbClr val="0077C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微軟正黑體" panose="020B0604030504040204" pitchFamily="34" charset="-120"/>
                <a:buChar char="‐"/>
                <a:defRPr sz="2000">
                  <a:solidFill>
                    <a:srgbClr val="7F7F7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微軟正黑體" panose="020B0604030504040204" pitchFamily="34" charset="-120"/>
                <a:buChar char="‐"/>
                <a:defRPr>
                  <a:solidFill>
                    <a:srgbClr val="7F7F7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微軟正黑體" panose="020B0604030504040204" pitchFamily="34" charset="-120"/>
                <a:buChar char="‐"/>
                <a:defRPr>
                  <a:solidFill>
                    <a:srgbClr val="7F7F7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微軟正黑體" panose="020B0604030504040204" pitchFamily="34" charset="-120"/>
                <a:buChar char="‐"/>
                <a:defRPr>
                  <a:solidFill>
                    <a:srgbClr val="7F7F7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微軟正黑體" panose="020B0604030504040204" pitchFamily="34" charset="-120"/>
                <a:buChar char="‐"/>
                <a:defRPr>
                  <a:solidFill>
                    <a:srgbClr val="7F7F7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微軟正黑體" panose="020B0604030504040204" pitchFamily="34" charset="-120"/>
                <a:buChar char="‐"/>
                <a:defRPr>
                  <a:solidFill>
                    <a:srgbClr val="7F7F7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微軟正黑體" panose="020B0604030504040204" pitchFamily="34" charset="-120"/>
                <a:buChar char="‐"/>
                <a:defRPr>
                  <a:solidFill>
                    <a:srgbClr val="7F7F7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2000" dirty="0">
                  <a:solidFill>
                    <a:srgbClr val="604A7B"/>
                  </a:solidFill>
                </a:rPr>
                <a:t>分層通報</a:t>
              </a:r>
              <a:endParaRPr lang="zh-TW" altLang="en-US" sz="2000" dirty="0">
                <a:solidFill>
                  <a:srgbClr val="77933C"/>
                </a:solidFill>
              </a:endParaRPr>
            </a:p>
          </p:txBody>
        </p:sp>
        <p:sp>
          <p:nvSpPr>
            <p:cNvPr id="13" name="文字方塊 12"/>
            <p:cNvSpPr txBox="1">
              <a:spLocks noChangeArrowheads="1"/>
            </p:cNvSpPr>
            <p:nvPr/>
          </p:nvSpPr>
          <p:spPr bwMode="auto">
            <a:xfrm>
              <a:off x="2372530" y="3109745"/>
              <a:ext cx="69762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50000"/>
                </a:lnSpc>
                <a:spcBef>
                  <a:spcPct val="20000"/>
                </a:spcBef>
                <a:buBlip>
                  <a:blip r:embed="rId4"/>
                </a:buBlip>
                <a:defRPr sz="2400" b="1">
                  <a:solidFill>
                    <a:srgbClr val="00469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Blip>
                  <a:blip r:embed="rId5"/>
                </a:buBlip>
                <a:defRPr sz="2000" b="1">
                  <a:solidFill>
                    <a:srgbClr val="0077C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微軟正黑體" panose="020B0604030504040204" pitchFamily="34" charset="-120"/>
                <a:buChar char="‐"/>
                <a:defRPr sz="2000">
                  <a:solidFill>
                    <a:srgbClr val="7F7F7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微軟正黑體" panose="020B0604030504040204" pitchFamily="34" charset="-120"/>
                <a:buChar char="‐"/>
                <a:defRPr>
                  <a:solidFill>
                    <a:srgbClr val="7F7F7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微軟正黑體" panose="020B0604030504040204" pitchFamily="34" charset="-120"/>
                <a:buChar char="‐"/>
                <a:defRPr>
                  <a:solidFill>
                    <a:srgbClr val="7F7F7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微軟正黑體" panose="020B0604030504040204" pitchFamily="34" charset="-120"/>
                <a:buChar char="‐"/>
                <a:defRPr>
                  <a:solidFill>
                    <a:srgbClr val="7F7F7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微軟正黑體" panose="020B0604030504040204" pitchFamily="34" charset="-120"/>
                <a:buChar char="‐"/>
                <a:defRPr>
                  <a:solidFill>
                    <a:srgbClr val="7F7F7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微軟正黑體" panose="020B0604030504040204" pitchFamily="34" charset="-120"/>
                <a:buChar char="‐"/>
                <a:defRPr>
                  <a:solidFill>
                    <a:srgbClr val="7F7F7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微軟正黑體" panose="020B0604030504040204" pitchFamily="34" charset="-120"/>
                <a:buChar char="‐"/>
                <a:defRPr>
                  <a:solidFill>
                    <a:srgbClr val="7F7F7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2000" dirty="0">
                  <a:solidFill>
                    <a:srgbClr val="604A7B"/>
                  </a:solidFill>
                </a:rPr>
                <a:t>報導</a:t>
              </a:r>
              <a:endParaRPr lang="zh-TW" altLang="en-US" sz="2000" dirty="0">
                <a:solidFill>
                  <a:srgbClr val="77933C"/>
                </a:solidFill>
              </a:endParaRPr>
            </a:p>
          </p:txBody>
        </p:sp>
        <p:sp>
          <p:nvSpPr>
            <p:cNvPr id="14" name="文字方塊 13"/>
            <p:cNvSpPr txBox="1">
              <a:spLocks noChangeArrowheads="1"/>
            </p:cNvSpPr>
            <p:nvPr/>
          </p:nvSpPr>
          <p:spPr bwMode="auto">
            <a:xfrm>
              <a:off x="2205390" y="4377580"/>
              <a:ext cx="12105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50000"/>
                </a:lnSpc>
                <a:spcBef>
                  <a:spcPct val="20000"/>
                </a:spcBef>
                <a:buBlip>
                  <a:blip r:embed="rId4"/>
                </a:buBlip>
                <a:defRPr sz="2400" b="1">
                  <a:solidFill>
                    <a:srgbClr val="00469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Blip>
                  <a:blip r:embed="rId5"/>
                </a:buBlip>
                <a:defRPr sz="2000" b="1">
                  <a:solidFill>
                    <a:srgbClr val="0077C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微軟正黑體" panose="020B0604030504040204" pitchFamily="34" charset="-120"/>
                <a:buChar char="‐"/>
                <a:defRPr sz="2000">
                  <a:solidFill>
                    <a:srgbClr val="7F7F7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微軟正黑體" panose="020B0604030504040204" pitchFamily="34" charset="-120"/>
                <a:buChar char="‐"/>
                <a:defRPr>
                  <a:solidFill>
                    <a:srgbClr val="7F7F7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微軟正黑體" panose="020B0604030504040204" pitchFamily="34" charset="-120"/>
                <a:buChar char="‐"/>
                <a:defRPr>
                  <a:solidFill>
                    <a:srgbClr val="7F7F7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微軟正黑體" panose="020B0604030504040204" pitchFamily="34" charset="-120"/>
                <a:buChar char="‐"/>
                <a:defRPr>
                  <a:solidFill>
                    <a:srgbClr val="7F7F7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微軟正黑體" panose="020B0604030504040204" pitchFamily="34" charset="-120"/>
                <a:buChar char="‐"/>
                <a:defRPr>
                  <a:solidFill>
                    <a:srgbClr val="7F7F7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微軟正黑體" panose="020B0604030504040204" pitchFamily="34" charset="-120"/>
                <a:buChar char="‐"/>
                <a:defRPr>
                  <a:solidFill>
                    <a:srgbClr val="7F7F7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微軟正黑體" panose="020B0604030504040204" pitchFamily="34" charset="-120"/>
                <a:buChar char="‐"/>
                <a:defRPr>
                  <a:solidFill>
                    <a:srgbClr val="7F7F7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2000" dirty="0">
                  <a:solidFill>
                    <a:srgbClr val="E46C0A"/>
                  </a:solidFill>
                </a:rPr>
                <a:t>觀測聆聽</a:t>
              </a:r>
            </a:p>
          </p:txBody>
        </p:sp>
        <p:sp>
          <p:nvSpPr>
            <p:cNvPr id="15" name="矩形 16"/>
            <p:cNvSpPr>
              <a:spLocks noChangeArrowheads="1"/>
            </p:cNvSpPr>
            <p:nvPr/>
          </p:nvSpPr>
          <p:spPr bwMode="auto">
            <a:xfrm>
              <a:off x="455467" y="4093189"/>
              <a:ext cx="6463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50000"/>
                </a:lnSpc>
                <a:spcBef>
                  <a:spcPct val="20000"/>
                </a:spcBef>
                <a:buBlip>
                  <a:blip r:embed="rId4"/>
                </a:buBlip>
                <a:defRPr sz="2400" b="1">
                  <a:solidFill>
                    <a:srgbClr val="00469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Blip>
                  <a:blip r:embed="rId5"/>
                </a:buBlip>
                <a:defRPr sz="2000" b="1">
                  <a:solidFill>
                    <a:srgbClr val="0077C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微軟正黑體" panose="020B0604030504040204" pitchFamily="34" charset="-120"/>
                <a:buChar char="‐"/>
                <a:defRPr sz="2000">
                  <a:solidFill>
                    <a:srgbClr val="7F7F7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微軟正黑體" panose="020B0604030504040204" pitchFamily="34" charset="-120"/>
                <a:buChar char="‐"/>
                <a:defRPr>
                  <a:solidFill>
                    <a:srgbClr val="7F7F7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微軟正黑體" panose="020B0604030504040204" pitchFamily="34" charset="-120"/>
                <a:buChar char="‐"/>
                <a:defRPr>
                  <a:solidFill>
                    <a:srgbClr val="7F7F7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微軟正黑體" panose="020B0604030504040204" pitchFamily="34" charset="-120"/>
                <a:buChar char="‐"/>
                <a:defRPr>
                  <a:solidFill>
                    <a:srgbClr val="7F7F7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微軟正黑體" panose="020B0604030504040204" pitchFamily="34" charset="-120"/>
                <a:buChar char="‐"/>
                <a:defRPr>
                  <a:solidFill>
                    <a:srgbClr val="7F7F7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微軟正黑體" panose="020B0604030504040204" pitchFamily="34" charset="-120"/>
                <a:buChar char="‐"/>
                <a:defRPr>
                  <a:solidFill>
                    <a:srgbClr val="7F7F7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微軟正黑體" panose="020B0604030504040204" pitchFamily="34" charset="-120"/>
                <a:buChar char="‐"/>
                <a:defRPr>
                  <a:solidFill>
                    <a:srgbClr val="7F7F7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1800" b="0" dirty="0">
                  <a:solidFill>
                    <a:srgbClr val="000000"/>
                  </a:solidFill>
                </a:rPr>
                <a:t>現場</a:t>
              </a:r>
            </a:p>
          </p:txBody>
        </p:sp>
        <p:sp>
          <p:nvSpPr>
            <p:cNvPr id="16" name="矩形 17"/>
            <p:cNvSpPr>
              <a:spLocks noChangeArrowheads="1"/>
            </p:cNvSpPr>
            <p:nvPr/>
          </p:nvSpPr>
          <p:spPr bwMode="auto">
            <a:xfrm>
              <a:off x="4339278" y="3943100"/>
              <a:ext cx="6463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50000"/>
                </a:lnSpc>
                <a:spcBef>
                  <a:spcPct val="20000"/>
                </a:spcBef>
                <a:buBlip>
                  <a:blip r:embed="rId4"/>
                </a:buBlip>
                <a:defRPr sz="2400" b="1">
                  <a:solidFill>
                    <a:srgbClr val="00469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Blip>
                  <a:blip r:embed="rId5"/>
                </a:buBlip>
                <a:defRPr sz="2000" b="1">
                  <a:solidFill>
                    <a:srgbClr val="0077C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微軟正黑體" panose="020B0604030504040204" pitchFamily="34" charset="-120"/>
                <a:buChar char="‐"/>
                <a:defRPr sz="2000">
                  <a:solidFill>
                    <a:srgbClr val="7F7F7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微軟正黑體" panose="020B0604030504040204" pitchFamily="34" charset="-120"/>
                <a:buChar char="‐"/>
                <a:defRPr>
                  <a:solidFill>
                    <a:srgbClr val="7F7F7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微軟正黑體" panose="020B0604030504040204" pitchFamily="34" charset="-120"/>
                <a:buChar char="‐"/>
                <a:defRPr>
                  <a:solidFill>
                    <a:srgbClr val="7F7F7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微軟正黑體" panose="020B0604030504040204" pitchFamily="34" charset="-120"/>
                <a:buChar char="‐"/>
                <a:defRPr>
                  <a:solidFill>
                    <a:srgbClr val="7F7F7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微軟正黑體" panose="020B0604030504040204" pitchFamily="34" charset="-120"/>
                <a:buChar char="‐"/>
                <a:defRPr>
                  <a:solidFill>
                    <a:srgbClr val="7F7F7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微軟正黑體" panose="020B0604030504040204" pitchFamily="34" charset="-120"/>
                <a:buChar char="‐"/>
                <a:defRPr>
                  <a:solidFill>
                    <a:srgbClr val="7F7F7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微軟正黑體" panose="020B0604030504040204" pitchFamily="34" charset="-120"/>
                <a:buChar char="‐"/>
                <a:defRPr>
                  <a:solidFill>
                    <a:srgbClr val="7F7F7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1800" b="0" dirty="0">
                  <a:solidFill>
                    <a:srgbClr val="000000"/>
                  </a:solidFill>
                </a:rPr>
                <a:t>機關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1440356" y="5559023"/>
              <a:ext cx="27238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b="1" dirty="0">
                  <a:solidFill>
                    <a:schemeClr val="accent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應建立社群觀測聆聽機制</a:t>
              </a:r>
            </a:p>
          </p:txBody>
        </p:sp>
      </p:grpSp>
      <p:pic>
        <p:nvPicPr>
          <p:cNvPr id="21" name="圖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107950"/>
            <a:ext cx="14398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368" y="1088220"/>
            <a:ext cx="3384552" cy="468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266881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457200" y="9810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 b="1" kern="1200">
                <a:solidFill>
                  <a:srgbClr val="004692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 b="1" kern="1200">
                <a:solidFill>
                  <a:srgbClr val="0077C8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微軟正黑體" pitchFamily="34" charset="-120"/>
              <a:buChar char="‐"/>
              <a:defRPr sz="2000" kern="1200">
                <a:solidFill>
                  <a:srgbClr val="7F7F7F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微軟正黑體" pitchFamily="34" charset="-120"/>
              <a:buChar char="‐"/>
              <a:defRPr kern="1200">
                <a:solidFill>
                  <a:srgbClr val="7F7F7F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微軟正黑體" pitchFamily="34" charset="-120"/>
              <a:buChar char="‐"/>
              <a:defRPr kern="1200">
                <a:solidFill>
                  <a:srgbClr val="7F7F7F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zh-TW" altLang="en-US" dirty="0" smtClean="0"/>
              <a:t>稱為社群聆聽 </a:t>
            </a:r>
            <a:r>
              <a:rPr kumimoji="0" lang="en-US" altLang="zh-TW" dirty="0" smtClean="0"/>
              <a:t>Social Listening</a:t>
            </a:r>
            <a:endParaRPr kumimoji="0" lang="en-US" altLang="zh-TW" dirty="0"/>
          </a:p>
          <a:p>
            <a:pPr>
              <a:spcBef>
                <a:spcPct val="0"/>
              </a:spcBef>
            </a:pPr>
            <a:r>
              <a:rPr kumimoji="0" lang="zh-TW" altLang="en-US" dirty="0"/>
              <a:t>為社群輿情管理循環的</a:t>
            </a:r>
            <a:r>
              <a:rPr kumimoji="0" lang="zh-TW" altLang="en-US" dirty="0" smtClean="0"/>
              <a:t>起點</a:t>
            </a:r>
          </a:p>
          <a:p>
            <a:pPr>
              <a:spcBef>
                <a:spcPct val="0"/>
              </a:spcBef>
            </a:pPr>
            <a:r>
              <a:rPr kumimoji="0" lang="zh-TW" altLang="en-US" dirty="0" smtClean="0"/>
              <a:t>新一代市場調研的利器</a:t>
            </a:r>
            <a:endParaRPr kumimoji="0" lang="zh-TW" altLang="en-US" dirty="0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3600" dirty="0" smtClean="0"/>
              <a:t>運用網路社群大數據</a:t>
            </a:r>
            <a:endParaRPr lang="zh-TW" altLang="en-US" sz="3600" dirty="0"/>
          </a:p>
        </p:txBody>
      </p:sp>
      <p:sp>
        <p:nvSpPr>
          <p:cNvPr id="10" name="橢圓形圖說文字 9"/>
          <p:cNvSpPr/>
          <p:nvPr/>
        </p:nvSpPr>
        <p:spPr>
          <a:xfrm>
            <a:off x="323528" y="3717032"/>
            <a:ext cx="2160240" cy="1296144"/>
          </a:xfrm>
          <a:prstGeom prst="wedgeEllipseCallout">
            <a:avLst>
              <a:gd name="adj1" fmla="val 46708"/>
              <a:gd name="adj2" fmla="val 53169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TW" altLang="en-US" sz="2400" b="1" dirty="0" smtClean="0">
                <a:latin typeface="+mn-ea"/>
              </a:rPr>
              <a:t>高準確率</a:t>
            </a:r>
          </a:p>
        </p:txBody>
      </p:sp>
      <p:sp>
        <p:nvSpPr>
          <p:cNvPr id="15" name="橢圓形圖說文字 14"/>
          <p:cNvSpPr/>
          <p:nvPr/>
        </p:nvSpPr>
        <p:spPr>
          <a:xfrm>
            <a:off x="6588224" y="3717032"/>
            <a:ext cx="2160240" cy="1296144"/>
          </a:xfrm>
          <a:prstGeom prst="wedgeEllipseCallout">
            <a:avLst>
              <a:gd name="adj1" fmla="val -44461"/>
              <a:gd name="adj2" fmla="val 53169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TW" altLang="en-US" sz="2400" b="1" dirty="0" smtClean="0">
                <a:latin typeface="+mn-ea"/>
              </a:rPr>
              <a:t>容易執行</a:t>
            </a:r>
            <a:endParaRPr lang="zh-TW" altLang="en-US" sz="2400" b="1" dirty="0">
              <a:latin typeface="+mn-ea"/>
            </a:endParaRPr>
          </a:p>
        </p:txBody>
      </p:sp>
      <p:sp>
        <p:nvSpPr>
          <p:cNvPr id="16" name="橢圓形圖說文字 15"/>
          <p:cNvSpPr/>
          <p:nvPr/>
        </p:nvSpPr>
        <p:spPr>
          <a:xfrm>
            <a:off x="2339752" y="2924944"/>
            <a:ext cx="2160240" cy="1296144"/>
          </a:xfrm>
          <a:prstGeom prst="wedgeEllipseCallout">
            <a:avLst>
              <a:gd name="adj1" fmla="val 21808"/>
              <a:gd name="adj2" fmla="val 64805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TW" altLang="en-US" sz="2400" b="1" dirty="0" smtClean="0">
                <a:latin typeface="+mn-ea"/>
              </a:rPr>
              <a:t>高覆蓋率</a:t>
            </a:r>
          </a:p>
        </p:txBody>
      </p:sp>
      <p:sp>
        <p:nvSpPr>
          <p:cNvPr id="17" name="橢圓形圖說文字 16"/>
          <p:cNvSpPr/>
          <p:nvPr/>
        </p:nvSpPr>
        <p:spPr>
          <a:xfrm>
            <a:off x="4644008" y="2924944"/>
            <a:ext cx="2160240" cy="1296144"/>
          </a:xfrm>
          <a:prstGeom prst="wedgeEllipseCallout">
            <a:avLst>
              <a:gd name="adj1" fmla="val -23297"/>
              <a:gd name="adj2" fmla="val 64798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TW" altLang="en-US" sz="2400" b="1" dirty="0" smtClean="0">
                <a:latin typeface="+mn-ea"/>
              </a:rPr>
              <a:t>高時效性</a:t>
            </a:r>
          </a:p>
        </p:txBody>
      </p:sp>
      <p:sp>
        <p:nvSpPr>
          <p:cNvPr id="18" name="橢圓 17"/>
          <p:cNvSpPr/>
          <p:nvPr/>
        </p:nvSpPr>
        <p:spPr>
          <a:xfrm>
            <a:off x="2915816" y="4581128"/>
            <a:ext cx="3312368" cy="1719461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40000"/>
              </a:lnSpc>
            </a:pPr>
            <a:r>
              <a:rPr lang="zh-TW" altLang="en-US" sz="2400" dirty="0">
                <a:solidFill>
                  <a:srgbClr val="C00000"/>
                </a:solidFill>
              </a:rPr>
              <a:t>大數據</a:t>
            </a:r>
          </a:p>
          <a:p>
            <a:pPr algn="ctr">
              <a:lnSpc>
                <a:spcPct val="140000"/>
              </a:lnSpc>
            </a:pPr>
            <a:r>
              <a:rPr lang="zh-TW" altLang="en-US" sz="2400" dirty="0">
                <a:solidFill>
                  <a:srgbClr val="C00000"/>
                </a:solidFill>
              </a:rPr>
              <a:t>自動語意技術</a:t>
            </a:r>
          </a:p>
          <a:p>
            <a:pPr algn="ctr">
              <a:lnSpc>
                <a:spcPct val="140000"/>
              </a:lnSpc>
            </a:pPr>
            <a:r>
              <a:rPr lang="zh-TW" altLang="en-US" sz="2400" dirty="0">
                <a:solidFill>
                  <a:srgbClr val="C00000"/>
                </a:solidFill>
              </a:rPr>
              <a:t>內容</a:t>
            </a:r>
            <a:r>
              <a:rPr lang="zh-TW" altLang="en-US" sz="2400" dirty="0" smtClean="0">
                <a:solidFill>
                  <a:srgbClr val="C00000"/>
                </a:solidFill>
              </a:rPr>
              <a:t>分析</a:t>
            </a:r>
            <a:endParaRPr lang="zh-TW" altLang="en-US" sz="2400" dirty="0">
              <a:solidFill>
                <a:srgbClr val="C00000"/>
              </a:solidFill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00" y="107316"/>
            <a:ext cx="1440000" cy="43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652458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457200" y="83671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 b="1" kern="1200">
                <a:solidFill>
                  <a:srgbClr val="004692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 b="1" kern="1200">
                <a:solidFill>
                  <a:srgbClr val="0077C8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微軟正黑體" pitchFamily="34" charset="-120"/>
              <a:buChar char="‐"/>
              <a:defRPr sz="2000" kern="1200">
                <a:solidFill>
                  <a:srgbClr val="7F7F7F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微軟正黑體" pitchFamily="34" charset="-120"/>
              <a:buChar char="‐"/>
              <a:defRPr kern="1200">
                <a:solidFill>
                  <a:srgbClr val="7F7F7F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微軟正黑體" pitchFamily="34" charset="-120"/>
              <a:buChar char="‐"/>
              <a:defRPr kern="1200">
                <a:solidFill>
                  <a:srgbClr val="7F7F7F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zh-TW" altLang="en-US" dirty="0" smtClean="0"/>
              <a:t>研究領域為資料庫及語意分析技術、知識管理、數位行銷</a:t>
            </a:r>
            <a:endParaRPr kumimoji="0" lang="zh-TW" altLang="en-US" dirty="0"/>
          </a:p>
          <a:p>
            <a:pPr marL="0" indent="0">
              <a:spcBef>
                <a:spcPct val="0"/>
              </a:spcBef>
              <a:buNone/>
            </a:pPr>
            <a:endParaRPr kumimoji="0" lang="en-US" altLang="zh-TW" dirty="0" smtClean="0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/>
              <a:t>楊立偉 博士</a:t>
            </a:r>
            <a:endParaRPr lang="zh-TW" altLang="en-US" sz="3600" dirty="0"/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400884"/>
              </p:ext>
            </p:extLst>
          </p:nvPr>
        </p:nvGraphicFramePr>
        <p:xfrm>
          <a:off x="250825" y="1526624"/>
          <a:ext cx="8640960" cy="4998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32285"/>
                <a:gridCol w="7908675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現任</a:t>
                      </a:r>
                      <a:endParaRPr lang="zh-TW" altLang="en-US" sz="2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微軟正黑體" pitchFamily="34" charset="-120"/>
                          <a:ea typeface="+mn-ea"/>
                        </a:rPr>
                        <a:t>台大工管系暨商研所兼任助理教授</a:t>
                      </a:r>
                      <a:r>
                        <a:rPr lang="zh-TW" altLang="en-US" sz="1200" dirty="0" smtClean="0">
                          <a:latin typeface="微軟正黑體" pitchFamily="34" charset="-120"/>
                          <a:ea typeface="+mn-ea"/>
                        </a:rPr>
                        <a:t> </a:t>
                      </a:r>
                      <a:r>
                        <a:rPr lang="en-US" altLang="zh-TW" sz="1200" dirty="0" smtClean="0">
                          <a:latin typeface="微軟正黑體" pitchFamily="34" charset="-120"/>
                          <a:ea typeface="+mn-ea"/>
                        </a:rPr>
                        <a:t>2006~</a:t>
                      </a:r>
                      <a:endParaRPr lang="zh-TW" altLang="en-US" sz="20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altLang="en-US" sz="2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微軟正黑體" pitchFamily="34" charset="-120"/>
                          <a:ea typeface="+mn-ea"/>
                        </a:rPr>
                        <a:t>台科大資管系兼任助理教授</a:t>
                      </a:r>
                      <a:r>
                        <a:rPr lang="zh-TW" altLang="en-US" sz="1200" dirty="0" smtClean="0">
                          <a:latin typeface="微軟正黑體" pitchFamily="34" charset="-120"/>
                          <a:ea typeface="+mn-ea"/>
                        </a:rPr>
                        <a:t> </a:t>
                      </a:r>
                      <a:r>
                        <a:rPr lang="en-US" altLang="zh-TW" sz="1200" dirty="0" smtClean="0">
                          <a:latin typeface="微軟正黑體" pitchFamily="34" charset="-120"/>
                          <a:ea typeface="+mn-ea"/>
                        </a:rPr>
                        <a:t>2008~</a:t>
                      </a:r>
                      <a:endParaRPr lang="zh-TW" altLang="en-US" sz="20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altLang="en-US" sz="200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微軟正黑體" pitchFamily="34" charset="-120"/>
                          <a:ea typeface="+mn-ea"/>
                        </a:rPr>
                        <a:t>資訊及通信國家標準技術委員</a:t>
                      </a:r>
                      <a:endParaRPr lang="zh-TW" altLang="en-US" sz="2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altLang="en-US" sz="200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意藍資訊　　　董事總經理（創辦人</a:t>
                      </a:r>
                      <a:r>
                        <a:rPr lang="zh-TW" altLang="en-US" sz="2000" dirty="0" smtClean="0">
                          <a:latin typeface="微軟正黑體" pitchFamily="34" charset="-120"/>
                          <a:ea typeface="+mn-ea"/>
                        </a:rPr>
                        <a:t>）</a:t>
                      </a:r>
                      <a:r>
                        <a:rPr lang="zh-TW" altLang="en-US" sz="1100" dirty="0" smtClean="0">
                          <a:latin typeface="微軟正黑體" pitchFamily="34" charset="-120"/>
                          <a:ea typeface="+mn-ea"/>
                        </a:rPr>
                        <a:t> </a:t>
                      </a:r>
                      <a:r>
                        <a:rPr lang="en-US" altLang="zh-TW" sz="1100" dirty="0" smtClean="0">
                          <a:latin typeface="微軟正黑體" pitchFamily="34" charset="-120"/>
                          <a:ea typeface="+mn-ea"/>
                        </a:rPr>
                        <a:t>1999~</a:t>
                      </a:r>
                      <a:endParaRPr lang="en-US" altLang="zh-TW" sz="11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　　　　　　　</a:t>
                      </a:r>
                      <a:r>
                        <a:rPr lang="zh-TW" altLang="en-US" sz="2000" dirty="0" smtClean="0">
                          <a:latin typeface="微軟正黑體" pitchFamily="34" charset="-120"/>
                          <a:ea typeface="+mn-ea"/>
                        </a:rPr>
                        <a:t>國內規模最大的網路情報與社群口碑自動分析平台</a:t>
                      </a:r>
                      <a:r>
                        <a:rPr lang="zh-TW" altLang="en-US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　　　　　　　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altLang="en-US" sz="200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龍捲風科技　　董事總經理</a:t>
                      </a:r>
                      <a:endParaRPr lang="en-US" altLang="zh-TW" sz="20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　　　　　　　國內企業搜尋引擎市佔率最高；國際檢索競賽第一名</a:t>
                      </a:r>
                      <a:endParaRPr lang="zh-TW" altLang="en-US" sz="2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經歷</a:t>
                      </a:r>
                      <a:endParaRPr lang="zh-TW" altLang="en-US" sz="2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微軟正黑體" pitchFamily="34" charset="-120"/>
                          <a:ea typeface="+mn-ea"/>
                        </a:rPr>
                        <a:t>智威湯遜數位行銷首席顧問、尚藍互動行銷共同創辦人</a:t>
                      </a:r>
                      <a:endParaRPr lang="zh-TW" altLang="en-US" sz="2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altLang="en-US" sz="200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000" dirty="0" smtClean="0">
                          <a:latin typeface="微軟正黑體" pitchFamily="34" charset="-120"/>
                          <a:ea typeface="+mn-ea"/>
                        </a:rPr>
                        <a:t>2009</a:t>
                      </a:r>
                      <a:r>
                        <a:rPr lang="zh-TW" altLang="en-US" sz="2000" dirty="0" smtClean="0">
                          <a:latin typeface="微軟正黑體" pitchFamily="34" charset="-120"/>
                          <a:ea typeface="+mn-ea"/>
                        </a:rPr>
                        <a:t>年獲選</a:t>
                      </a:r>
                      <a:r>
                        <a:rPr lang="en-US" altLang="zh-TW" sz="2000" dirty="0" smtClean="0">
                          <a:latin typeface="微軟正黑體" pitchFamily="34" charset="-120"/>
                          <a:ea typeface="+mn-ea"/>
                        </a:rPr>
                        <a:t>100 MVP</a:t>
                      </a:r>
                      <a:r>
                        <a:rPr lang="zh-TW" altLang="en-US" sz="2000" dirty="0" smtClean="0">
                          <a:latin typeface="微軟正黑體" pitchFamily="34" charset="-120"/>
                          <a:ea typeface="+mn-ea"/>
                        </a:rPr>
                        <a:t>最有價值經理人，擁有超過</a:t>
                      </a:r>
                      <a:r>
                        <a:rPr lang="en-US" altLang="zh-TW" sz="2000" dirty="0" smtClean="0">
                          <a:latin typeface="微軟正黑體" pitchFamily="34" charset="-120"/>
                          <a:ea typeface="+mn-ea"/>
                        </a:rPr>
                        <a:t>20</a:t>
                      </a:r>
                      <a:r>
                        <a:rPr lang="zh-TW" altLang="en-US" sz="2000" dirty="0" smtClean="0">
                          <a:latin typeface="微軟正黑體" pitchFamily="34" charset="-120"/>
                          <a:ea typeface="+mn-ea"/>
                        </a:rPr>
                        <a:t>項語意分析專利</a:t>
                      </a:r>
                      <a:endParaRPr lang="zh-TW" altLang="en-US" sz="2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altLang="en-US" sz="200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2012</a:t>
                      </a:r>
                      <a:r>
                        <a:rPr lang="zh-TW" altLang="en-US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年榮獲國家雲端創新獎、數位時代「創業之星」首獎</a:t>
                      </a:r>
                      <a:endParaRPr lang="zh-TW" altLang="en-US" sz="2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00" y="107316"/>
            <a:ext cx="1440000" cy="43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106388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案例 </a:t>
            </a:r>
            <a:r>
              <a:rPr lang="en-US" altLang="zh-TW" dirty="0" smtClean="0"/>
              <a:t>: </a:t>
            </a:r>
            <a:r>
              <a:rPr lang="zh-TW" altLang="en-US" dirty="0" smtClean="0"/>
              <a:t>年度食安輿論風暴 觀測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794717"/>
            <a:ext cx="8229600" cy="5010547"/>
          </a:xfrm>
        </p:spPr>
        <p:txBody>
          <a:bodyPr/>
          <a:lstStyle/>
          <a:p>
            <a:r>
              <a:rPr lang="zh-TW" altLang="en-US" dirty="0" smtClean="0"/>
              <a:t>關注度及擴散</a:t>
            </a:r>
            <a:r>
              <a:rPr lang="zh-TW" altLang="en-US" dirty="0"/>
              <a:t>速度</a:t>
            </a:r>
          </a:p>
          <a:p>
            <a:endParaRPr lang="zh-TW" altLang="en-US" dirty="0"/>
          </a:p>
        </p:txBody>
      </p:sp>
      <p:graphicFrame>
        <p:nvGraphicFramePr>
          <p:cNvPr id="4" name="圖表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9183649"/>
              </p:ext>
            </p:extLst>
          </p:nvPr>
        </p:nvGraphicFramePr>
        <p:xfrm>
          <a:off x="0" y="1440160"/>
          <a:ext cx="9144000" cy="52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圓角矩形 4"/>
          <p:cNvSpPr/>
          <p:nvPr/>
        </p:nvSpPr>
        <p:spPr>
          <a:xfrm>
            <a:off x="16202" y="4205442"/>
            <a:ext cx="379334" cy="119515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</a:rPr>
              <a:t>過期泡芙</a:t>
            </a:r>
            <a:endParaRPr lang="zh-TW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1432589" y="4226237"/>
            <a:ext cx="379334" cy="1648721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rgbClr val="00B0F0"/>
                </a:solidFill>
              </a:rPr>
              <a:t>不融冰淇淋</a:t>
            </a:r>
            <a:endParaRPr lang="zh-TW" altLang="en-US" dirty="0">
              <a:solidFill>
                <a:srgbClr val="00B0F0"/>
              </a:solidFill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2608490" y="3816424"/>
            <a:ext cx="379334" cy="777656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rgbClr val="00B050"/>
                </a:solidFill>
              </a:rPr>
              <a:t>麵包</a:t>
            </a:r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4120658" y="2880320"/>
            <a:ext cx="379334" cy="777656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accent3">
                    <a:lumMod val="75000"/>
                  </a:schemeClr>
                </a:solidFill>
              </a:rPr>
              <a:t>油品</a:t>
            </a:r>
            <a:endParaRPr lang="zh-TW" alt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3344779" y="4349458"/>
            <a:ext cx="379334" cy="119515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accent4">
                    <a:lumMod val="75000"/>
                  </a:schemeClr>
                </a:solidFill>
              </a:rPr>
              <a:t>混充米</a:t>
            </a:r>
            <a:endParaRPr lang="zh-TW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592266" y="3341346"/>
            <a:ext cx="379334" cy="1195158"/>
          </a:xfrm>
          <a:prstGeom prst="roundRect">
            <a:avLst/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rgbClr val="FF0066"/>
                </a:solidFill>
              </a:rPr>
              <a:t>毒澱粉</a:t>
            </a:r>
            <a:endParaRPr lang="zh-TW" altLang="en-US" dirty="0">
              <a:solidFill>
                <a:srgbClr val="FF0066"/>
              </a:solidFill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5530194" y="4482413"/>
            <a:ext cx="379334" cy="119515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鮮奶禁藥</a:t>
            </a:r>
            <a:endParaRPr lang="zh-TW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7865074" y="3456384"/>
            <a:ext cx="379334" cy="1195158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rgbClr val="FF0000"/>
                </a:solidFill>
              </a:rPr>
              <a:t>不實火鍋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8591638" y="4910976"/>
            <a:ext cx="379334" cy="777656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accent4">
                    <a:lumMod val="75000"/>
                  </a:schemeClr>
                </a:solidFill>
              </a:rPr>
              <a:t>湯粉</a:t>
            </a:r>
            <a:endParaRPr lang="zh-TW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4840948" y="4793966"/>
            <a:ext cx="379334" cy="119515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</a:rPr>
              <a:t>瘦肉精</a:t>
            </a:r>
            <a:endParaRPr lang="zh-TW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00" y="107316"/>
            <a:ext cx="1440000" cy="43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147841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圖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-318140"/>
            <a:ext cx="7443936" cy="7176140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794717"/>
            <a:ext cx="8229600" cy="5010547"/>
          </a:xfrm>
        </p:spPr>
        <p:txBody>
          <a:bodyPr/>
          <a:lstStyle/>
          <a:p>
            <a:r>
              <a:rPr lang="en-US" altLang="zh-TW" dirty="0" smtClean="0"/>
              <a:t>9/4 </a:t>
            </a:r>
            <a:r>
              <a:rPr lang="zh-TW" altLang="en-US" dirty="0" smtClean="0"/>
              <a:t>爆發餿水油事件</a:t>
            </a:r>
            <a:endParaRPr lang="en-US" altLang="zh-TW" dirty="0" smtClean="0"/>
          </a:p>
          <a:p>
            <a:pPr lvl="1">
              <a:lnSpc>
                <a:spcPct val="150000"/>
              </a:lnSpc>
            </a:pPr>
            <a:r>
              <a:rPr lang="zh-TW" altLang="en-US" dirty="0" smtClean="0"/>
              <a:t>峰值是前波混油事件最高峰的 </a:t>
            </a:r>
            <a:r>
              <a:rPr lang="en-US" altLang="zh-TW" dirty="0" smtClean="0"/>
              <a:t>3.8 </a:t>
            </a:r>
            <a:r>
              <a:rPr lang="zh-TW" altLang="en-US" dirty="0" smtClean="0"/>
              <a:t>倍</a:t>
            </a:r>
            <a:endParaRPr lang="en-US" altLang="zh-TW" dirty="0" smtClean="0"/>
          </a:p>
          <a:p>
            <a:pPr lvl="1">
              <a:lnSpc>
                <a:spcPct val="150000"/>
              </a:lnSpc>
            </a:pPr>
            <a:r>
              <a:rPr lang="zh-TW" altLang="en-US" dirty="0" smtClean="0"/>
              <a:t>負面情緒比值創最高至 </a:t>
            </a:r>
            <a:r>
              <a:rPr lang="en-US" altLang="zh-TW" dirty="0" smtClean="0"/>
              <a:t>72%</a:t>
            </a:r>
          </a:p>
          <a:p>
            <a:pPr lvl="2">
              <a:lnSpc>
                <a:spcPct val="150000"/>
              </a:lnSpc>
            </a:pPr>
            <a:r>
              <a:rPr lang="zh-TW" altLang="en-US" dirty="0" smtClean="0"/>
              <a:t>每百篇提及餿水油（含新聞）</a:t>
            </a:r>
            <a:endParaRPr lang="en-US" altLang="zh-TW" dirty="0" smtClean="0"/>
          </a:p>
          <a:p>
            <a:pPr marL="914400" lvl="2" indent="0">
              <a:lnSpc>
                <a:spcPct val="150000"/>
              </a:lnSpc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</a:t>
            </a:r>
            <a:r>
              <a:rPr lang="zh-TW" altLang="en-US" dirty="0" smtClean="0"/>
              <a:t>有</a:t>
            </a:r>
            <a:r>
              <a:rPr lang="en-US" altLang="zh-TW" dirty="0" smtClean="0"/>
              <a:t>72</a:t>
            </a:r>
            <a:r>
              <a:rPr lang="zh-TW" altLang="en-US" dirty="0" smtClean="0"/>
              <a:t>篇帶顯著負面情緒</a:t>
            </a:r>
            <a:endParaRPr lang="en-US" altLang="zh-TW" dirty="0" smtClean="0"/>
          </a:p>
          <a:p>
            <a:pPr lvl="1">
              <a:lnSpc>
                <a:spcPct val="150000"/>
              </a:lnSpc>
            </a:pP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案例 </a:t>
            </a:r>
            <a:r>
              <a:rPr lang="en-US" altLang="zh-TW" dirty="0" smtClean="0"/>
              <a:t>: </a:t>
            </a:r>
            <a:r>
              <a:rPr lang="zh-TW" altLang="en-US" dirty="0" smtClean="0"/>
              <a:t>年度食安輿論風暴 觀測</a:t>
            </a:r>
            <a:endParaRPr lang="zh-TW" altLang="en-US" dirty="0"/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618" y="4076093"/>
            <a:ext cx="4807799" cy="273728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4" name="圓角矩形 23"/>
          <p:cNvSpPr/>
          <p:nvPr/>
        </p:nvSpPr>
        <p:spPr>
          <a:xfrm>
            <a:off x="6876256" y="2132856"/>
            <a:ext cx="648072" cy="1531007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chemeClr val="tx2">
                    <a:lumMod val="75000"/>
                  </a:schemeClr>
                </a:solidFill>
              </a:rPr>
              <a:t>餿水油</a:t>
            </a:r>
            <a:endParaRPr lang="zh-TW" alt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5" name="圖片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00" y="107316"/>
            <a:ext cx="1440000" cy="43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24785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案例 </a:t>
            </a:r>
            <a:r>
              <a:rPr lang="en-US" altLang="zh-TW" dirty="0" smtClean="0"/>
              <a:t>: </a:t>
            </a:r>
            <a:r>
              <a:rPr lang="zh-TW" altLang="en-US" dirty="0" smtClean="0"/>
              <a:t>年度</a:t>
            </a:r>
            <a:r>
              <a:rPr lang="zh-TW" altLang="en-US" dirty="0"/>
              <a:t>流行</a:t>
            </a:r>
            <a:r>
              <a:rPr lang="zh-TW" altLang="en-US" dirty="0" smtClean="0"/>
              <a:t>話題商品排行榜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內容版面配置區 3"/>
          <p:cNvGraphicFramePr>
            <a:graphicFrameLocks/>
          </p:cNvGraphicFramePr>
          <p:nvPr>
            <p:extLst/>
          </p:nvPr>
        </p:nvGraphicFramePr>
        <p:xfrm>
          <a:off x="827584" y="1043608"/>
          <a:ext cx="3456384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260"/>
                <a:gridCol w="2757124"/>
              </a:tblGrid>
              <a:tr h="27023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名次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年度十大話題商品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清玉茶飲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雷神巧克力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超商霜淇淋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嘉義福義軒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薯條三兄弟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Krispy </a:t>
                      </a:r>
                      <a:r>
                        <a:rPr lang="en-US" altLang="zh-TW" sz="2000" dirty="0" err="1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Kream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甜甜圈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屏東心之和蛋糕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南門市場快車肉乾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zh-TW" sz="2000" dirty="0" err="1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Laduree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馬卡龍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樂天小熊餅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內容版面配置區 3"/>
          <p:cNvGraphicFramePr>
            <a:graphicFrameLocks/>
          </p:cNvGraphicFramePr>
          <p:nvPr>
            <p:extLst/>
          </p:nvPr>
        </p:nvGraphicFramePr>
        <p:xfrm>
          <a:off x="4599111" y="1045344"/>
          <a:ext cx="3789313" cy="27432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435343"/>
                <a:gridCol w="135397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爆紅最快商品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竄升度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zh-TW" altLang="en-US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蜂巢冰淇淋</a:t>
                      </a:r>
                      <a:endParaRPr lang="zh-TW" alt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zh-TW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3.40</a:t>
                      </a:r>
                      <a:endParaRPr lang="zh-TW" alt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zh-TW" altLang="en-US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屏東心之和蛋糕</a:t>
                      </a:r>
                      <a:endParaRPr lang="zh-TW" alt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3.39</a:t>
                      </a:r>
                      <a:endParaRPr lang="zh-TW" alt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zh-TW" altLang="en-US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雷神巧克力</a:t>
                      </a:r>
                      <a:endParaRPr lang="zh-TW" alt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zh-TW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2.89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zh-TW" altLang="en-US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台中嘉味軒太陽餅</a:t>
                      </a:r>
                      <a:endParaRPr lang="zh-TW" alt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zh-TW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1.62</a:t>
                      </a:r>
                      <a:endParaRPr lang="zh-TW" alt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zh-TW" altLang="en-US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清玉茶飲</a:t>
                      </a:r>
                      <a:endParaRPr lang="zh-TW" alt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zh-TW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1.23</a:t>
                      </a:r>
                      <a:endParaRPr lang="zh-TW" alt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4777184" y="5619114"/>
            <a:ext cx="359585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資料期間為 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2013/4~2014/3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以討論聲量做排名，以變異係數表示竄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升度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0" y="6357778"/>
            <a:ext cx="1440000" cy="430732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5046488" y="4077072"/>
            <a:ext cx="3057247" cy="1305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全部是由社群發動</a:t>
            </a:r>
            <a:endParaRPr lang="en-US" altLang="zh-TW" sz="2800" b="1" dirty="0" smtClean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進而影響傳統媒體</a:t>
            </a:r>
            <a:endParaRPr lang="zh-TW" altLang="en-US" sz="28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51759732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圖表 7"/>
          <p:cNvGraphicFramePr>
            <a:graphicFrameLocks/>
          </p:cNvGraphicFramePr>
          <p:nvPr>
            <p:extLst/>
          </p:nvPr>
        </p:nvGraphicFramePr>
        <p:xfrm>
          <a:off x="0" y="764704"/>
          <a:ext cx="10915952" cy="5457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案例 </a:t>
            </a:r>
            <a:r>
              <a:rPr lang="en-US" altLang="zh-TW" dirty="0"/>
              <a:t>: </a:t>
            </a:r>
            <a:r>
              <a:rPr lang="zh-TW" altLang="en-US" dirty="0"/>
              <a:t>年度流行話題商品排行榜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525963"/>
          </a:xfrm>
        </p:spPr>
        <p:txBody>
          <a:bodyPr/>
          <a:lstStyle/>
          <a:p>
            <a:r>
              <a:rPr lang="zh-TW" altLang="en-US" dirty="0"/>
              <a:t>社群帶動性強，效果較傳統媒體</a:t>
            </a:r>
            <a:r>
              <a:rPr lang="zh-TW" altLang="en-US" dirty="0" smtClean="0"/>
              <a:t>持久</a:t>
            </a:r>
            <a:endParaRPr lang="en-US" altLang="zh-TW" dirty="0" smtClean="0"/>
          </a:p>
          <a:p>
            <a:r>
              <a:rPr lang="zh-TW" altLang="en-US" dirty="0" smtClean="0"/>
              <a:t>兩者交互作用，產生爆炸成長</a:t>
            </a:r>
            <a:endParaRPr lang="en-US" altLang="zh-TW" dirty="0" smtClean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0" y="6357778"/>
            <a:ext cx="1440000" cy="43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454648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競爭分析 </a:t>
            </a:r>
            <a:r>
              <a:rPr lang="en-US" altLang="zh-TW" dirty="0"/>
              <a:t>– </a:t>
            </a:r>
            <a:r>
              <a:rPr lang="zh-TW" altLang="en-US" dirty="0"/>
              <a:t>產業聲量排行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FC35C-B6F6-41E3-B3CF-94A98CFF4D98}" type="slidenum">
              <a:rPr lang="zh-TW" altLang="en-US" smtClean="0"/>
              <a:t>24</a:t>
            </a:fld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2807735" y="1090145"/>
            <a:ext cx="3528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2012 – 2013 </a:t>
            </a:r>
            <a:r>
              <a:rPr lang="zh-TW" altLang="en-US" sz="2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年手搖茶飲產業</a:t>
            </a:r>
            <a:endParaRPr lang="zh-TW" altLang="en-US" sz="20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19" name="內容版面配置區 7"/>
          <p:cNvGraphicFramePr>
            <a:graphicFrameLocks/>
          </p:cNvGraphicFramePr>
          <p:nvPr>
            <p:extLst/>
          </p:nvPr>
        </p:nvGraphicFramePr>
        <p:xfrm>
          <a:off x="1338212" y="1512681"/>
          <a:ext cx="3401427" cy="4753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019"/>
                <a:gridCol w="1416055"/>
                <a:gridCol w="708028"/>
                <a:gridCol w="805325"/>
              </a:tblGrid>
              <a:tr h="379021">
                <a:tc>
                  <a:txBody>
                    <a:bodyPr/>
                    <a:lstStyle/>
                    <a:p>
                      <a:endParaRPr lang="zh-TW" altLang="en-US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+mn-ea"/>
                          <a:ea typeface="+mn-ea"/>
                        </a:rPr>
                        <a:t>2013</a:t>
                      </a:r>
                      <a:r>
                        <a:rPr lang="zh-TW" altLang="en-US" dirty="0" smtClean="0">
                          <a:latin typeface="+mn-ea"/>
                          <a:ea typeface="+mn-ea"/>
                        </a:rPr>
                        <a:t>年</a:t>
                      </a:r>
                      <a:endParaRPr lang="zh-TW" altLang="en-US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+mn-ea"/>
                          <a:ea typeface="+mn-ea"/>
                        </a:rPr>
                        <a:t>則數</a:t>
                      </a:r>
                      <a:endParaRPr lang="zh-TW" altLang="en-US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+mn-ea"/>
                          <a:ea typeface="+mn-ea"/>
                        </a:rPr>
                        <a:t>異動</a:t>
                      </a:r>
                      <a:endParaRPr lang="zh-TW" altLang="en-US" sz="18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379021"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latin typeface="+mn-ea"/>
                          <a:ea typeface="+mn-ea"/>
                        </a:rPr>
                        <a:t>1</a:t>
                      </a:r>
                      <a:endParaRPr lang="zh-TW" altLang="en-US" sz="18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清玉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4952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New</a:t>
                      </a:r>
                    </a:p>
                  </a:txBody>
                  <a:tcPr anchor="ctr"/>
                </a:tc>
              </a:tr>
              <a:tr h="379021"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latin typeface="+mn-ea"/>
                          <a:ea typeface="+mn-ea"/>
                        </a:rPr>
                        <a:t>2</a:t>
                      </a:r>
                      <a:endParaRPr lang="zh-TW" altLang="en-US" sz="18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800" b="1" i="0" u="none" strike="noStrike" baseline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50</a:t>
                      </a:r>
                      <a:r>
                        <a:rPr lang="zh-TW" altLang="en-US" sz="1800" b="1" i="0" u="none" strike="noStrike" baseline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3178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▼ </a:t>
                      </a:r>
                      <a:r>
                        <a:rPr lang="en-US" altLang="zh-TW" sz="18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-1</a:t>
                      </a:r>
                      <a:endParaRPr lang="zh-TW" altLang="en-US" sz="1800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452062"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latin typeface="+mn-ea"/>
                          <a:ea typeface="+mn-ea"/>
                        </a:rPr>
                        <a:t>3</a:t>
                      </a:r>
                      <a:endParaRPr lang="zh-TW" altLang="en-US" sz="18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baseline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coco</a:t>
                      </a:r>
                      <a:r>
                        <a:rPr lang="zh-TW" altLang="en-US" sz="1800" b="1" i="0" u="none" strike="noStrike" baseline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都可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endParaRPr lang="zh-TW" altLang="en-US" sz="180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452062"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latin typeface="+mn-ea"/>
                          <a:ea typeface="+mn-ea"/>
                        </a:rPr>
                        <a:t>4</a:t>
                      </a:r>
                      <a:endParaRPr lang="zh-TW" altLang="en-US" sz="18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清心福全</a:t>
                      </a:r>
                      <a:endParaRPr lang="en-US" altLang="zh-TW" sz="1800" b="1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▼ </a:t>
                      </a:r>
                      <a:r>
                        <a:rPr lang="en-US" altLang="zh-TW" sz="18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-2</a:t>
                      </a:r>
                      <a:endParaRPr lang="zh-TW" altLang="en-US" sz="180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452062"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latin typeface="+mn-ea"/>
                          <a:ea typeface="+mn-ea"/>
                        </a:rPr>
                        <a:t>5</a:t>
                      </a:r>
                      <a:endParaRPr lang="zh-TW" altLang="en-US" sz="18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天仁茗茶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▲ </a:t>
                      </a:r>
                      <a:r>
                        <a:rPr lang="en-US" altLang="zh-TW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+4</a:t>
                      </a:r>
                      <a:endParaRPr lang="zh-TW" altLang="en-US" sz="18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452062"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latin typeface="+mn-ea"/>
                          <a:ea typeface="+mn-ea"/>
                        </a:rPr>
                        <a:t>6</a:t>
                      </a:r>
                      <a:endParaRPr lang="zh-TW" altLang="en-US" sz="18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1" i="0" u="none" strike="noStrike" baseline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紅太陽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▼ </a:t>
                      </a:r>
                      <a:r>
                        <a:rPr lang="en-US" altLang="zh-TW" sz="18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-2</a:t>
                      </a:r>
                      <a:endParaRPr lang="zh-TW" altLang="en-US" sz="18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428054"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latin typeface="+mn-ea"/>
                          <a:ea typeface="+mn-ea"/>
                        </a:rPr>
                        <a:t>7</a:t>
                      </a:r>
                      <a:endParaRPr lang="zh-TW" altLang="en-US" sz="18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1" i="0" u="none" strike="noStrike" baseline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茶湯會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New</a:t>
                      </a:r>
                    </a:p>
                  </a:txBody>
                  <a:tcPr anchor="ctr"/>
                </a:tc>
              </a:tr>
              <a:tr h="424069"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latin typeface="+mn-ea"/>
                          <a:ea typeface="+mn-ea"/>
                        </a:rPr>
                        <a:t>8</a:t>
                      </a:r>
                      <a:endParaRPr lang="zh-TW" altLang="en-US" sz="18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日出茶太</a:t>
                      </a:r>
                      <a:endParaRPr lang="en-US" sz="1800" b="1" i="0" u="none" strike="noStrike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New</a:t>
                      </a:r>
                    </a:p>
                  </a:txBody>
                  <a:tcPr anchor="ctr"/>
                </a:tc>
              </a:tr>
              <a:tr h="503583"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latin typeface="+mn-ea"/>
                          <a:ea typeface="+mn-ea"/>
                        </a:rPr>
                        <a:t>9</a:t>
                      </a:r>
                      <a:endParaRPr lang="zh-TW" altLang="en-US" sz="18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橘子工坊</a:t>
                      </a:r>
                      <a:endParaRPr lang="en-US" altLang="zh-TW" sz="1800" b="1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▼ </a:t>
                      </a:r>
                      <a:r>
                        <a:rPr lang="en-US" altLang="zh-TW" sz="18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-3</a:t>
                      </a:r>
                      <a:endParaRPr lang="en-US" altLang="zh-TW" sz="1800" dirty="0" smtClean="0">
                        <a:solidFill>
                          <a:srgbClr val="00B0F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452062"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10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COMEBUY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▼ </a:t>
                      </a:r>
                      <a:r>
                        <a:rPr lang="en-US" altLang="zh-TW" sz="18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-5</a:t>
                      </a:r>
                      <a:endParaRPr lang="en-US" altLang="zh-TW" sz="1800" dirty="0" smtClean="0">
                        <a:solidFill>
                          <a:srgbClr val="00B0F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0" name="內容版面配置區 7"/>
          <p:cNvGraphicFramePr>
            <a:graphicFrameLocks/>
          </p:cNvGraphicFramePr>
          <p:nvPr>
            <p:extLst/>
          </p:nvPr>
        </p:nvGraphicFramePr>
        <p:xfrm>
          <a:off x="4769833" y="1510557"/>
          <a:ext cx="3060855" cy="47552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680"/>
                <a:gridCol w="1292913"/>
                <a:gridCol w="675861"/>
                <a:gridCol w="644401"/>
              </a:tblGrid>
              <a:tr h="382993">
                <a:tc>
                  <a:txBody>
                    <a:bodyPr/>
                    <a:lstStyle/>
                    <a:p>
                      <a:endParaRPr lang="zh-TW" altLang="en-US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+mn-ea"/>
                          <a:ea typeface="+mn-ea"/>
                        </a:rPr>
                        <a:t>2012</a:t>
                      </a:r>
                      <a:r>
                        <a:rPr lang="zh-TW" altLang="en-US" dirty="0" smtClean="0">
                          <a:latin typeface="+mn-ea"/>
                          <a:ea typeface="+mn-ea"/>
                        </a:rPr>
                        <a:t>年</a:t>
                      </a:r>
                      <a:endParaRPr lang="zh-TW" altLang="en-US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+mn-ea"/>
                          <a:ea typeface="+mn-ea"/>
                        </a:rPr>
                        <a:t>則數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+mn-ea"/>
                          <a:ea typeface="+mn-ea"/>
                        </a:rPr>
                        <a:t>異動</a:t>
                      </a:r>
                    </a:p>
                  </a:txBody>
                  <a:tcPr anchor="ctr"/>
                </a:tc>
              </a:tr>
              <a:tr h="382993"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latin typeface="+mn-ea"/>
                          <a:ea typeface="+mn-ea"/>
                        </a:rPr>
                        <a:t>1</a:t>
                      </a:r>
                      <a:endParaRPr lang="zh-TW" altLang="en-US" sz="18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50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</a:tr>
              <a:tr h="386138"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latin typeface="+mn-ea"/>
                          <a:ea typeface="+mn-ea"/>
                        </a:rPr>
                        <a:t>2</a:t>
                      </a:r>
                      <a:endParaRPr lang="zh-TW" altLang="en-US" sz="18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清心福全</a:t>
                      </a:r>
                      <a:endParaRPr lang="en-US" altLang="zh-TW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</a:tr>
              <a:tr h="450541"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latin typeface="+mn-ea"/>
                          <a:ea typeface="+mn-ea"/>
                        </a:rPr>
                        <a:t>3</a:t>
                      </a:r>
                      <a:endParaRPr lang="zh-TW" altLang="en-US" sz="18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coco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都可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</a:tr>
              <a:tr h="422590"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latin typeface="+mn-ea"/>
                          <a:ea typeface="+mn-ea"/>
                        </a:rPr>
                        <a:t>4</a:t>
                      </a:r>
                      <a:endParaRPr lang="zh-TW" altLang="en-US" sz="18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紅太陽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</a:tr>
              <a:tr h="463826"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latin typeface="+mn-ea"/>
                          <a:ea typeface="+mn-ea"/>
                        </a:rPr>
                        <a:t>5</a:t>
                      </a:r>
                      <a:endParaRPr lang="zh-TW" altLang="en-US" sz="18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COMEBUY</a:t>
                      </a:r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</a:tr>
              <a:tr h="450574"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latin typeface="+mn-ea"/>
                          <a:ea typeface="+mn-ea"/>
                        </a:rPr>
                        <a:t>6</a:t>
                      </a:r>
                      <a:endParaRPr lang="zh-TW" altLang="en-US" sz="18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橘子工坊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200" b="0" i="0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</a:tr>
              <a:tr h="437322"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latin typeface="+mn-ea"/>
                          <a:ea typeface="+mn-ea"/>
                        </a:rPr>
                        <a:t>7</a:t>
                      </a:r>
                      <a:endParaRPr lang="zh-TW" altLang="en-US" sz="18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茶的魔手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</a:tr>
              <a:tr h="410817"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latin typeface="+mn-ea"/>
                          <a:ea typeface="+mn-ea"/>
                        </a:rPr>
                        <a:t>8</a:t>
                      </a:r>
                      <a:endParaRPr lang="zh-TW" altLang="en-US" sz="18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歇腳亭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</a:tr>
              <a:tr h="503583"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latin typeface="+mn-ea"/>
                          <a:ea typeface="+mn-ea"/>
                        </a:rPr>
                        <a:t>9</a:t>
                      </a:r>
                      <a:endParaRPr lang="zh-TW" altLang="en-US" sz="18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天仁茗茶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800" b="0" i="0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</a:tr>
              <a:tr h="463826"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10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鮮茶道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1" name="矩形 20"/>
          <p:cNvSpPr/>
          <p:nvPr/>
        </p:nvSpPr>
        <p:spPr>
          <a:xfrm>
            <a:off x="4186909" y="2865871"/>
            <a:ext cx="292096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00" y="107316"/>
            <a:ext cx="1440000" cy="43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087331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457200" y="1124744"/>
            <a:ext cx="8686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 b="1" kern="1200">
                <a:solidFill>
                  <a:srgbClr val="004692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 b="1" kern="1200">
                <a:solidFill>
                  <a:srgbClr val="0077C8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微軟正黑體" pitchFamily="34" charset="-120"/>
              <a:buChar char="‐"/>
              <a:defRPr sz="2000" kern="1200">
                <a:solidFill>
                  <a:srgbClr val="7F7F7F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微軟正黑體" pitchFamily="34" charset="-120"/>
              <a:buChar char="‐"/>
              <a:defRPr kern="1200">
                <a:solidFill>
                  <a:srgbClr val="7F7F7F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微軟正黑體" pitchFamily="34" charset="-120"/>
              <a:buChar char="‐"/>
              <a:defRPr kern="1200">
                <a:solidFill>
                  <a:srgbClr val="7F7F7F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  <a:spcBef>
                <a:spcPct val="0"/>
              </a:spcBef>
            </a:pPr>
            <a:r>
              <a:rPr lang="zh-TW" altLang="en-US" dirty="0" smtClean="0"/>
              <a:t>民眾消費行為分析</a:t>
            </a:r>
            <a:endParaRPr kumimoji="0" lang="en-US" altLang="zh-TW" dirty="0" smtClean="0"/>
          </a:p>
          <a:p>
            <a:pPr lvl="1">
              <a:lnSpc>
                <a:spcPct val="160000"/>
              </a:lnSpc>
              <a:spcBef>
                <a:spcPct val="0"/>
              </a:spcBef>
            </a:pPr>
            <a:endParaRPr kumimoji="0" lang="en-US" altLang="zh-TW" dirty="0" smtClean="0"/>
          </a:p>
          <a:p>
            <a:pPr>
              <a:lnSpc>
                <a:spcPct val="160000"/>
              </a:lnSpc>
              <a:spcBef>
                <a:spcPct val="0"/>
              </a:spcBef>
            </a:pPr>
            <a:endParaRPr kumimoji="0" lang="en-US" altLang="zh-TW" dirty="0" smtClean="0"/>
          </a:p>
        </p:txBody>
      </p:sp>
      <p:sp>
        <p:nvSpPr>
          <p:cNvPr id="11" name="標題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手搖茶飲產業分析</a:t>
            </a:r>
            <a:endParaRPr lang="zh-TW" altLang="en-US" dirty="0"/>
          </a:p>
        </p:txBody>
      </p:sp>
      <p:sp>
        <p:nvSpPr>
          <p:cNvPr id="10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1AEEAC-9901-48C1-9A16-D069C572A1DC}" type="slidenum">
              <a:rPr lang="zh-TW" altLang="en-US" smtClean="0">
                <a:solidFill>
                  <a:schemeClr val="tx1"/>
                </a:solidFill>
              </a:rPr>
              <a:t>25</a:t>
            </a:fld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2" name="內容版面配置區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7" name="圖表 6"/>
          <p:cNvGraphicFramePr/>
          <p:nvPr>
            <p:extLst/>
          </p:nvPr>
        </p:nvGraphicFramePr>
        <p:xfrm>
          <a:off x="-1188640" y="1412776"/>
          <a:ext cx="6577013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圖表 7"/>
          <p:cNvGraphicFramePr/>
          <p:nvPr>
            <p:extLst/>
          </p:nvPr>
        </p:nvGraphicFramePr>
        <p:xfrm>
          <a:off x="2721542" y="1628800"/>
          <a:ext cx="6399538" cy="4652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圓角矩形 1"/>
          <p:cNvSpPr/>
          <p:nvPr/>
        </p:nvSpPr>
        <p:spPr>
          <a:xfrm>
            <a:off x="1547664" y="4293096"/>
            <a:ext cx="792088" cy="432048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rgbClr val="C00000"/>
                </a:solidFill>
              </a:rPr>
              <a:t>基茶</a:t>
            </a:r>
            <a:endParaRPr lang="zh-TW" altLang="en-US" sz="2000" b="1" dirty="0">
              <a:solidFill>
                <a:srgbClr val="C00000"/>
              </a:solidFill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5364088" y="4293096"/>
            <a:ext cx="792088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口味</a:t>
            </a:r>
            <a:endParaRPr lang="zh-TW" alt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00" y="107316"/>
            <a:ext cx="1440000" cy="43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221493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熱門餐飲</a:t>
            </a:r>
            <a:r>
              <a:rPr lang="zh-TW" altLang="en-US" dirty="0"/>
              <a:t>年度</a:t>
            </a:r>
            <a:r>
              <a:rPr lang="zh-TW" altLang="en-US" dirty="0" smtClean="0"/>
              <a:t>代表 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日</a:t>
            </a:r>
            <a:r>
              <a:rPr lang="zh-TW" altLang="en-US" dirty="0"/>
              <a:t>式拉麵來</a:t>
            </a:r>
            <a:r>
              <a:rPr lang="zh-TW" altLang="en-US" dirty="0" smtClean="0"/>
              <a:t>台</a:t>
            </a: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1331640" y="1196752"/>
          <a:ext cx="6480719" cy="482092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792087"/>
                <a:gridCol w="1451239"/>
                <a:gridCol w="1578637"/>
                <a:gridCol w="1246292"/>
                <a:gridCol w="14124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排名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餐廳名稱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熱門度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好感度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綜合得分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dirty="0" smtClean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一風堂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★★★★★</a:t>
                      </a:r>
                      <a:endParaRPr lang="zh-TW" altLang="en-US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1.7</a:t>
                      </a:r>
                      <a:endParaRPr lang="zh-TW" altLang="en-US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693</a:t>
                      </a:r>
                      <a:endParaRPr lang="zh-TW" altLang="en-US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 smtClean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花月嵐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★★★★☆</a:t>
                      </a:r>
                      <a:endParaRPr lang="zh-TW" altLang="en-US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1.6</a:t>
                      </a:r>
                      <a:endParaRPr lang="zh-TW" altLang="en-US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357</a:t>
                      </a:r>
                      <a:endParaRPr lang="zh-TW" altLang="en-US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dirty="0" smtClean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麵屋武藏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★★★★☆</a:t>
                      </a:r>
                      <a:endParaRPr lang="zh-TW" altLang="en-US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1.4</a:t>
                      </a:r>
                      <a:endParaRPr lang="zh-TW" altLang="en-US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270</a:t>
                      </a:r>
                      <a:endParaRPr lang="zh-TW" altLang="en-US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山頭火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solidFill>
                            <a:srgbClr val="00B05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★★★★☆</a:t>
                      </a:r>
                      <a:endParaRPr lang="zh-TW" altLang="en-US" dirty="0">
                        <a:solidFill>
                          <a:srgbClr val="00B05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1.4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243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豚王拉麵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solidFill>
                            <a:srgbClr val="00B05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★★★★</a:t>
                      </a:r>
                      <a:endParaRPr lang="zh-TW" altLang="en-US" dirty="0">
                        <a:solidFill>
                          <a:srgbClr val="00B05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1.5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162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屯京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solidFill>
                            <a:srgbClr val="00B05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★★★★</a:t>
                      </a:r>
                      <a:endParaRPr lang="zh-TW" altLang="en-US" dirty="0">
                        <a:solidFill>
                          <a:srgbClr val="00B05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1.4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157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altLang="en-US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樂麵屋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solidFill>
                            <a:srgbClr val="00B05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★★★☆</a:t>
                      </a:r>
                      <a:endParaRPr lang="zh-TW" altLang="en-US" dirty="0">
                        <a:solidFill>
                          <a:srgbClr val="00B05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1.4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126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三田製麵所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solidFill>
                            <a:srgbClr val="00B05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★★★☆</a:t>
                      </a:r>
                      <a:endParaRPr lang="zh-TW" altLang="en-US" dirty="0">
                        <a:solidFill>
                          <a:srgbClr val="00B05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1.7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122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博多拉麵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solidFill>
                            <a:srgbClr val="00B05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★★★</a:t>
                      </a:r>
                      <a:endParaRPr lang="zh-TW" altLang="en-US" dirty="0">
                        <a:solidFill>
                          <a:srgbClr val="00B05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1.8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111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壽賀喜屋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solidFill>
                            <a:srgbClr val="00B05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★★★</a:t>
                      </a:r>
                      <a:endParaRPr lang="zh-TW" altLang="en-US" dirty="0">
                        <a:solidFill>
                          <a:srgbClr val="00B05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3.3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108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麵屋輝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solidFill>
                            <a:srgbClr val="00B05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★★★☆</a:t>
                      </a:r>
                      <a:endParaRPr lang="zh-TW" altLang="en-US" dirty="0">
                        <a:solidFill>
                          <a:srgbClr val="00B05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1.4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107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梅光軒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solidFill>
                            <a:srgbClr val="00B05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★★★☆</a:t>
                      </a:r>
                      <a:endParaRPr lang="zh-TW" altLang="en-US" dirty="0">
                        <a:solidFill>
                          <a:srgbClr val="00B05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1.2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99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1763688" y="6165304"/>
            <a:ext cx="60308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涵蓋本地連鎖及日本來台拉麵店超過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70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家；好感度為</a:t>
            </a:r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P/N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值，與聲量加權後為綜合得分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Picture 4" descr="http://pica.nipic.com/2008-05-24/2008524123712344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26" b="92754" l="3516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3335">
            <a:off x="1072003" y="1449679"/>
            <a:ext cx="444427" cy="35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pica.nipic.com/2008-05-24/2008524123712344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26" b="92754" l="3516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3335">
            <a:off x="1072003" y="1873376"/>
            <a:ext cx="444427" cy="35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pica.nipic.com/2008-05-24/2008524123712344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26" b="92754" l="3516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3335">
            <a:off x="1072003" y="2305424"/>
            <a:ext cx="444427" cy="35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268535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日式拉麵來</a:t>
            </a:r>
            <a:r>
              <a:rPr lang="zh-TW" altLang="en-US" dirty="0" smtClean="0"/>
              <a:t>台 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對先進者的威脅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1586409"/>
            <a:ext cx="9268768" cy="515495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664804" y="1124744"/>
            <a:ext cx="5814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風暴圖分析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一同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提及比較的競爭者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00" y="107316"/>
            <a:ext cx="1440000" cy="43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006106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標題 2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日式拉麵來台 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分析市場位置</a:t>
            </a:r>
            <a:endParaRPr lang="zh-TW" altLang="en-US" dirty="0"/>
          </a:p>
        </p:txBody>
      </p:sp>
      <p:graphicFrame>
        <p:nvGraphicFramePr>
          <p:cNvPr id="4" name="圖表 3"/>
          <p:cNvGraphicFramePr>
            <a:graphicFrameLocks/>
          </p:cNvGraphicFramePr>
          <p:nvPr>
            <p:extLst/>
          </p:nvPr>
        </p:nvGraphicFramePr>
        <p:xfrm>
          <a:off x="20948" y="1675191"/>
          <a:ext cx="9123052" cy="4632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814891" y="256315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一風堂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2466890" y="262437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FF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花月嵐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5698508" y="469023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麵屋武藏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5773931" y="375413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山頭火</a:t>
            </a:r>
            <a:endParaRPr lang="zh-TW" altLang="en-US" dirty="0">
              <a:solidFill>
                <a:srgbClr val="FF33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905754" y="239527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麵屋輝</a:t>
            </a:r>
            <a:endParaRPr lang="zh-TW" altLang="en-US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905472" y="454621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豚</a:t>
            </a:r>
            <a:r>
              <a:rPr lang="zh-TW" altLang="en-US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王拉麵</a:t>
            </a:r>
            <a:endParaRPr lang="zh-TW" altLang="en-US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57200" y="261129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樂麵屋</a:t>
            </a:r>
            <a:endParaRPr lang="zh-TW" altLang="en-US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459470" y="271281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屯京拉麵</a:t>
            </a:r>
            <a:endParaRPr lang="zh-TW" altLang="en-US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7782917" y="440220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梅光軒</a:t>
            </a:r>
            <a:endParaRPr lang="zh-TW" altLang="en-US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777943" y="42727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博多拉麵</a:t>
            </a:r>
            <a:endParaRPr lang="zh-TW" altLang="en-US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6" name="直線單箭頭接點 15"/>
          <p:cNvCxnSpPr/>
          <p:nvPr/>
        </p:nvCxnSpPr>
        <p:spPr>
          <a:xfrm flipV="1">
            <a:off x="4572000" y="1819207"/>
            <a:ext cx="0" cy="4176464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>
            <a:off x="4572000" y="5995671"/>
            <a:ext cx="4320480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 flipH="1">
            <a:off x="323528" y="5995671"/>
            <a:ext cx="4248472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3859580" y="1268760"/>
            <a:ext cx="1415772" cy="4616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湯頭偏重</a:t>
            </a:r>
            <a:endParaRPr lang="zh-TW" altLang="en-US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323528" y="5401517"/>
            <a:ext cx="1107996" cy="4616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麵偏軟</a:t>
            </a:r>
            <a:endParaRPr lang="zh-TW" altLang="en-US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7771482" y="5401518"/>
            <a:ext cx="1107996" cy="4616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麵偏勁</a:t>
            </a:r>
            <a:endParaRPr lang="zh-TW" altLang="en-US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10558257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熱門餐飲年度代表 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王品集團</a:t>
            </a: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1763688" y="1675722"/>
          <a:ext cx="5616624" cy="2523744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504056"/>
                <a:gridCol w="1440160"/>
                <a:gridCol w="1368152"/>
                <a:gridCol w="1080120"/>
                <a:gridCol w="1224136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zh-TW" altLang="en-US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zh-TW" altLang="en-US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dirty="0" smtClean="0"/>
                        <a:t>熱門度</a:t>
                      </a:r>
                      <a:endParaRPr lang="zh-TW" altLang="en-US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dirty="0" smtClean="0"/>
                        <a:t>好感度</a:t>
                      </a:r>
                      <a:endParaRPr lang="zh-TW" altLang="en-US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dirty="0" smtClean="0"/>
                        <a:t>綜合得分</a:t>
                      </a:r>
                      <a:endParaRPr lang="zh-TW" altLang="en-US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TW" dirty="0" smtClean="0"/>
                        <a:t>1</a:t>
                      </a:r>
                      <a:endParaRPr lang="zh-TW" altLang="en-US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dirty="0" smtClean="0"/>
                        <a:t>西堤牛排</a:t>
                      </a:r>
                      <a:endParaRPr lang="zh-TW" altLang="en-US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zh-TW" altLang="en-US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★★★★★</a:t>
                      </a:r>
                      <a:endParaRPr lang="zh-TW" altLang="en-US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TW" dirty="0" smtClean="0"/>
                        <a:t>1.5</a:t>
                      </a:r>
                      <a:endParaRPr lang="zh-TW" altLang="en-US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TW" dirty="0" smtClean="0"/>
                        <a:t>2449</a:t>
                      </a:r>
                      <a:endParaRPr lang="zh-TW" altLang="en-US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2</a:t>
                      </a:r>
                      <a:endParaRPr lang="zh-TW" altLang="en-US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陶板屋</a:t>
                      </a:r>
                      <a:endParaRPr lang="zh-TW" altLang="en-US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 ★★★★☆</a:t>
                      </a:r>
                      <a:endParaRPr lang="zh-TW" altLang="en-US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TW" dirty="0" smtClean="0"/>
                        <a:t>1.9</a:t>
                      </a:r>
                      <a:endParaRPr lang="zh-TW" altLang="en-US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TW" dirty="0" smtClean="0"/>
                        <a:t>2003</a:t>
                      </a:r>
                      <a:endParaRPr lang="zh-TW" altLang="en-US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3</a:t>
                      </a:r>
                      <a:endParaRPr lang="zh-TW" altLang="en-US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原燒</a:t>
                      </a:r>
                      <a:endParaRPr lang="zh-TW" altLang="en-US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 ★★★★☆</a:t>
                      </a:r>
                      <a:endParaRPr lang="zh-TW" altLang="en-US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TW" dirty="0" smtClean="0"/>
                        <a:t>1.2</a:t>
                      </a:r>
                      <a:endParaRPr lang="zh-TW" altLang="en-US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TW" dirty="0" smtClean="0"/>
                        <a:t>1241</a:t>
                      </a:r>
                      <a:endParaRPr lang="zh-TW" altLang="en-US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4</a:t>
                      </a:r>
                      <a:endParaRPr lang="zh-TW" altLang="en-US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王品牛排</a:t>
                      </a:r>
                      <a:endParaRPr lang="zh-TW" altLang="en-US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 ★★★</a:t>
                      </a:r>
                      <a:endParaRPr lang="zh-TW" altLang="en-US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TW" dirty="0" smtClean="0"/>
                        <a:t>1.4</a:t>
                      </a:r>
                      <a:endParaRPr lang="zh-TW" altLang="en-US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TW" dirty="0" smtClean="0"/>
                        <a:t>820</a:t>
                      </a:r>
                      <a:endParaRPr lang="zh-TW" altLang="en-US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TW" dirty="0" smtClean="0"/>
                        <a:t>5</a:t>
                      </a:r>
                      <a:endParaRPr lang="zh-TW" altLang="en-US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dirty="0" smtClean="0"/>
                        <a:t>石二鍋</a:t>
                      </a:r>
                      <a:endParaRPr lang="zh-TW" altLang="en-US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 ★★★</a:t>
                      </a:r>
                      <a:endParaRPr lang="zh-TW" altLang="en-US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TW" dirty="0" smtClean="0"/>
                        <a:t>1.6</a:t>
                      </a:r>
                      <a:endParaRPr lang="zh-TW" altLang="en-US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TW" dirty="0" smtClean="0"/>
                        <a:t>750</a:t>
                      </a:r>
                      <a:endParaRPr lang="zh-TW" altLang="en-US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531" y="4293096"/>
            <a:ext cx="3288937" cy="196508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664804" y="1124744"/>
            <a:ext cx="5814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旗下五大品牌 各品牌滿意度</a:t>
            </a:r>
          </a:p>
        </p:txBody>
      </p:sp>
      <p:pic>
        <p:nvPicPr>
          <p:cNvPr id="8" name="Picture 4" descr="http://pica.nipic.com/2008-05-24/2008524123712344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26" b="92754" l="3516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3335">
            <a:off x="1432043" y="2093016"/>
            <a:ext cx="444427" cy="35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372360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320171" y="3002039"/>
            <a:ext cx="4343269" cy="3335896"/>
            <a:chOff x="-3652838" y="1402952"/>
            <a:chExt cx="5183768" cy="3981450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3641145" y="2545952"/>
              <a:ext cx="5172075" cy="2838450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</p:pic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652838" y="1402952"/>
              <a:ext cx="5183768" cy="1106091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</p:pic>
      </p:grpSp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171" y="67004"/>
            <a:ext cx="5459665" cy="194270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440" y="2087880"/>
            <a:ext cx="5718679" cy="271153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2" name="文字方塊 1"/>
          <p:cNvSpPr txBox="1"/>
          <p:nvPr/>
        </p:nvSpPr>
        <p:spPr>
          <a:xfrm>
            <a:off x="5044440" y="5307062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從一則有趣的新聞談起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00" y="107316"/>
            <a:ext cx="1440000" cy="43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096401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517" y="0"/>
            <a:ext cx="3793787" cy="6858000"/>
          </a:xfrm>
          <a:prstGeom prst="rect">
            <a:avLst/>
          </a:prstGeom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/>
          </p:nvPr>
        </p:nvGraphicFramePr>
        <p:xfrm>
          <a:off x="7108304" y="383779"/>
          <a:ext cx="1568152" cy="2088234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010942"/>
                <a:gridCol w="557210"/>
              </a:tblGrid>
              <a:tr h="348039">
                <a:tc>
                  <a:txBody>
                    <a:bodyPr/>
                    <a:lstStyle/>
                    <a:p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北部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1.4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48039">
                <a:tc>
                  <a:txBody>
                    <a:bodyPr/>
                    <a:lstStyle/>
                    <a:p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西堤牛排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1.3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48039">
                <a:tc>
                  <a:txBody>
                    <a:bodyPr/>
                    <a:lstStyle/>
                    <a:p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陶板屋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1.6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48039">
                <a:tc>
                  <a:txBody>
                    <a:bodyPr/>
                    <a:lstStyle/>
                    <a:p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原燒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1.3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480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王品牛排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1.3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480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石二鍋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1.6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/>
          </p:nvPr>
        </p:nvGraphicFramePr>
        <p:xfrm>
          <a:off x="2515816" y="45720"/>
          <a:ext cx="1568152" cy="208823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010942"/>
                <a:gridCol w="557210"/>
              </a:tblGrid>
              <a:tr h="348039">
                <a:tc>
                  <a:txBody>
                    <a:bodyPr/>
                    <a:lstStyle/>
                    <a:p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桃竹苗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1.6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48039">
                <a:tc>
                  <a:txBody>
                    <a:bodyPr/>
                    <a:lstStyle/>
                    <a:p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西堤牛排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1.6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48039">
                <a:tc>
                  <a:txBody>
                    <a:bodyPr/>
                    <a:lstStyle/>
                    <a:p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陶板屋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2.0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48039">
                <a:tc>
                  <a:txBody>
                    <a:bodyPr/>
                    <a:lstStyle/>
                    <a:p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原燒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1.5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480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王品牛排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1.6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480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石二鍋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2.0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>
            <p:extLst/>
          </p:nvPr>
        </p:nvGraphicFramePr>
        <p:xfrm>
          <a:off x="1939752" y="4634880"/>
          <a:ext cx="1568152" cy="208823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010942"/>
                <a:gridCol w="557210"/>
              </a:tblGrid>
              <a:tr h="348039">
                <a:tc>
                  <a:txBody>
                    <a:bodyPr/>
                    <a:lstStyle/>
                    <a:p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南部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1.5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48039">
                <a:tc>
                  <a:txBody>
                    <a:bodyPr/>
                    <a:lstStyle/>
                    <a:p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西堤牛排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1.4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48039">
                <a:tc>
                  <a:txBody>
                    <a:bodyPr/>
                    <a:lstStyle/>
                    <a:p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陶板屋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2.2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48039">
                <a:tc>
                  <a:txBody>
                    <a:bodyPr/>
                    <a:lstStyle/>
                    <a:p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原燒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1.3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480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王品牛排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1.3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480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石二鍋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1.8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表格 10"/>
          <p:cNvGraphicFramePr>
            <a:graphicFrameLocks noGrp="1"/>
          </p:cNvGraphicFramePr>
          <p:nvPr>
            <p:extLst/>
          </p:nvPr>
        </p:nvGraphicFramePr>
        <p:xfrm>
          <a:off x="1723728" y="2338073"/>
          <a:ext cx="1568152" cy="2088234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010942"/>
                <a:gridCol w="557210"/>
              </a:tblGrid>
              <a:tr h="348039">
                <a:tc>
                  <a:txBody>
                    <a:bodyPr/>
                    <a:lstStyle/>
                    <a:p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1.4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48039">
                <a:tc>
                  <a:txBody>
                    <a:bodyPr/>
                    <a:lstStyle/>
                    <a:p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西堤牛排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1.3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48039">
                <a:tc>
                  <a:txBody>
                    <a:bodyPr/>
                    <a:lstStyle/>
                    <a:p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陶板屋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1.6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48039">
                <a:tc>
                  <a:txBody>
                    <a:bodyPr/>
                    <a:lstStyle/>
                    <a:p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原燒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1.2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480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王品牛排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1.5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480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石二鍋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1.6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表格 11"/>
          <p:cNvGraphicFramePr>
            <a:graphicFrameLocks noGrp="1"/>
          </p:cNvGraphicFramePr>
          <p:nvPr>
            <p:extLst/>
          </p:nvPr>
        </p:nvGraphicFramePr>
        <p:xfrm>
          <a:off x="6604248" y="2852936"/>
          <a:ext cx="1568152" cy="2088234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10942"/>
                <a:gridCol w="557210"/>
              </a:tblGrid>
              <a:tr h="348039">
                <a:tc>
                  <a:txBody>
                    <a:bodyPr/>
                    <a:lstStyle/>
                    <a:p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東部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1.4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48039">
                <a:tc>
                  <a:txBody>
                    <a:bodyPr/>
                    <a:lstStyle/>
                    <a:p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西堤牛排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1.4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48039">
                <a:tc>
                  <a:txBody>
                    <a:bodyPr/>
                    <a:lstStyle/>
                    <a:p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陶板屋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1.7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48039">
                <a:tc>
                  <a:txBody>
                    <a:bodyPr/>
                    <a:lstStyle/>
                    <a:p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原燒</a:t>
                      </a:r>
                      <a:endParaRPr lang="zh-TW" altLang="en-US" sz="16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1.1</a:t>
                      </a:r>
                      <a:endParaRPr lang="zh-TW" altLang="en-US" sz="16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480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王品牛排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1.2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480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石二鍋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1.7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心形 15"/>
          <p:cNvSpPr/>
          <p:nvPr/>
        </p:nvSpPr>
        <p:spPr>
          <a:xfrm>
            <a:off x="2264324" y="1808312"/>
            <a:ext cx="307476" cy="288032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心形 16"/>
          <p:cNvSpPr/>
          <p:nvPr/>
        </p:nvSpPr>
        <p:spPr>
          <a:xfrm>
            <a:off x="2264324" y="764704"/>
            <a:ext cx="307476" cy="288032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心形 17"/>
          <p:cNvSpPr/>
          <p:nvPr/>
        </p:nvSpPr>
        <p:spPr>
          <a:xfrm>
            <a:off x="1688260" y="5373216"/>
            <a:ext cx="307476" cy="288032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8116416" y="3861048"/>
            <a:ext cx="360040" cy="36004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zh-TW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-20109" y="255785"/>
            <a:ext cx="1710725" cy="138499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好感度</a:t>
            </a:r>
            <a:endParaRPr lang="en-US" altLang="zh-TW" sz="2800" b="1" dirty="0" smtClean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分區分析</a:t>
            </a:r>
            <a:endParaRPr lang="zh-TW" altLang="en-US" sz="2800" b="1" dirty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4" name="圖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0" y="6357778"/>
            <a:ext cx="1440000" cy="43073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1020301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案例 </a:t>
            </a:r>
            <a:r>
              <a:rPr lang="en-US" altLang="zh-TW" dirty="0" smtClean="0"/>
              <a:t>: </a:t>
            </a:r>
            <a:r>
              <a:rPr lang="zh-TW" altLang="en-US" dirty="0" smtClean="0"/>
              <a:t>年度</a:t>
            </a:r>
            <a:r>
              <a:rPr lang="zh-TW" altLang="en-US" dirty="0"/>
              <a:t>熱門營養保健品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8" name="內容版面配置區 7"/>
          <p:cNvGraphicFramePr>
            <a:graphicFrameLocks/>
          </p:cNvGraphicFramePr>
          <p:nvPr>
            <p:extLst/>
          </p:nvPr>
        </p:nvGraphicFramePr>
        <p:xfrm>
          <a:off x="683568" y="1043608"/>
          <a:ext cx="3898777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9"/>
                <a:gridCol w="2344369"/>
                <a:gridCol w="76231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名次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下半年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升降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雞精（含滴雞精）</a:t>
                      </a:r>
                      <a:endParaRPr lang="zh-TW" altLang="en-US" sz="200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+mn-ea"/>
                        </a:rPr>
                        <a:t>▲3</a:t>
                      </a:r>
                      <a:endParaRPr lang="zh-TW" altLang="en-US" sz="20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人蔘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+mn-ea"/>
                        </a:rPr>
                        <a:t>▲1</a:t>
                      </a:r>
                      <a:endParaRPr lang="zh-TW" altLang="en-US" sz="2000" dirty="0">
                        <a:solidFill>
                          <a:srgbClr val="00B05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益生菌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000" dirty="0" smtClean="0">
                          <a:solidFill>
                            <a:srgbClr val="00B050"/>
                          </a:solidFill>
                          <a:latin typeface="微軟正黑體" panose="020B0604030504040204" pitchFamily="34" charset="-120"/>
                          <a:ea typeface="+mn-ea"/>
                        </a:rPr>
                        <a:t>▼1</a:t>
                      </a:r>
                      <a:endParaRPr lang="zh-TW" altLang="en-US" sz="20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靈芝及樟芝</a:t>
                      </a:r>
                      <a:endParaRPr lang="zh-TW" altLang="en-US" sz="200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000" dirty="0" smtClean="0">
                          <a:solidFill>
                            <a:srgbClr val="00B050"/>
                          </a:solidFill>
                          <a:latin typeface="微軟正黑體" panose="020B0604030504040204" pitchFamily="34" charset="-120"/>
                          <a:ea typeface="+mn-ea"/>
                        </a:rPr>
                        <a:t>▼3</a:t>
                      </a:r>
                      <a:endParaRPr lang="zh-TW" altLang="en-US" sz="2000" dirty="0">
                        <a:solidFill>
                          <a:srgbClr val="00B05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葉黃素</a:t>
                      </a:r>
                      <a:endParaRPr lang="zh-TW" altLang="en-US" sz="200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+mn-ea"/>
                        </a:rPr>
                        <a:t>-</a:t>
                      </a:r>
                      <a:endParaRPr lang="zh-TW" altLang="en-US" sz="20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韭菜籽或南瓜籽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+mn-ea"/>
                        </a:rPr>
                        <a:t>▲1</a:t>
                      </a:r>
                      <a:endParaRPr lang="zh-TW" altLang="en-US" sz="20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薑黃</a:t>
                      </a:r>
                      <a:endParaRPr lang="zh-TW" altLang="en-US" sz="200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000" dirty="0" smtClean="0">
                          <a:solidFill>
                            <a:srgbClr val="00B050"/>
                          </a:solidFill>
                          <a:latin typeface="微軟正黑體" panose="020B0604030504040204" pitchFamily="34" charset="-120"/>
                          <a:ea typeface="+mn-ea"/>
                        </a:rPr>
                        <a:t>▼1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大豆異黃酮</a:t>
                      </a:r>
                      <a:endParaRPr lang="zh-TW" altLang="en-US" sz="200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+mn-ea"/>
                        </a:rPr>
                        <a:t>▲1</a:t>
                      </a:r>
                      <a:endParaRPr lang="zh-TW" altLang="en-US" sz="2000" dirty="0">
                        <a:solidFill>
                          <a:srgbClr val="00B05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葡萄糖胺</a:t>
                      </a:r>
                      <a:endParaRPr lang="zh-TW" altLang="en-US" sz="200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+mn-ea"/>
                        </a:rPr>
                        <a:t>▲1</a:t>
                      </a:r>
                      <a:endParaRPr lang="zh-TW" altLang="en-US" sz="2000" dirty="0">
                        <a:solidFill>
                          <a:srgbClr val="00B05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冬蟲夏草</a:t>
                      </a:r>
                      <a:endParaRPr lang="zh-TW" altLang="en-US" sz="200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new</a:t>
                      </a:r>
                      <a:endParaRPr lang="zh-TW" altLang="en-US" sz="20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蜆精或蜆錠</a:t>
                      </a:r>
                      <a:endParaRPr lang="zh-TW" altLang="en-US" sz="200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rgbClr val="00B050"/>
                          </a:solidFill>
                          <a:latin typeface="微軟正黑體" panose="020B0604030504040204" pitchFamily="34" charset="-120"/>
                          <a:ea typeface="+mn-ea"/>
                        </a:rPr>
                        <a:t>▼3</a:t>
                      </a:r>
                      <a:endParaRPr lang="zh-TW" altLang="en-US" sz="2000" dirty="0" smtClean="0">
                        <a:latin typeface="微軟正黑體" panose="020B0604030504040204" pitchFamily="34" charset="-120"/>
                        <a:ea typeface="+mn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五味子</a:t>
                      </a:r>
                      <a:endParaRPr lang="zh-TW" altLang="en-US" sz="200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+mn-ea"/>
                        </a:rPr>
                        <a:t>new</a:t>
                      </a:r>
                      <a:endParaRPr lang="zh-TW" altLang="en-US" sz="20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內容版面配置區 7"/>
          <p:cNvGraphicFramePr>
            <a:graphicFrameLocks/>
          </p:cNvGraphicFramePr>
          <p:nvPr>
            <p:extLst/>
          </p:nvPr>
        </p:nvGraphicFramePr>
        <p:xfrm>
          <a:off x="4798367" y="1043608"/>
          <a:ext cx="3888433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2336049"/>
                <a:gridCol w="7602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+mn-ea"/>
                        </a:rPr>
                        <a:t>名次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上半年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靈芝及樟芝</a:t>
                      </a:r>
                      <a:endParaRPr lang="zh-TW" altLang="en-US" sz="200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益生菌</a:t>
                      </a:r>
                      <a:endParaRPr lang="zh-TW" altLang="en-US" sz="200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人蔘</a:t>
                      </a:r>
                      <a:endParaRPr lang="zh-TW" altLang="en-US" sz="200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雞精（含滴雞精）</a:t>
                      </a:r>
                      <a:endParaRPr lang="zh-TW" altLang="en-US" sz="200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endParaRPr lang="zh-TW" altLang="en-US" sz="200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葉黃素</a:t>
                      </a:r>
                      <a:endParaRPr lang="zh-TW" altLang="en-US" sz="200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endParaRPr lang="zh-TW" altLang="en-US" sz="200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薑黃</a:t>
                      </a:r>
                      <a:endParaRPr lang="zh-TW" altLang="en-US" sz="200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endParaRPr lang="zh-TW" altLang="en-US" sz="200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韭菜籽或南瓜籽</a:t>
                      </a:r>
                      <a:endParaRPr lang="zh-TW" altLang="en-US" sz="200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endParaRPr lang="zh-TW" altLang="en-US" sz="200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蜆精或蜆錠</a:t>
                      </a:r>
                      <a:endParaRPr lang="zh-TW" altLang="en-US" sz="200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endParaRPr lang="zh-TW" altLang="en-US" sz="200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大豆異黃酮</a:t>
                      </a:r>
                      <a:endParaRPr lang="zh-TW" altLang="en-US" sz="200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葡萄糖胺</a:t>
                      </a:r>
                      <a:endParaRPr lang="zh-TW" altLang="en-US" sz="200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endParaRPr lang="zh-TW" altLang="en-US" sz="2000" b="1" dirty="0">
                        <a:solidFill>
                          <a:srgbClr val="00B05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啤酒酵母</a:t>
                      </a:r>
                      <a:endParaRPr lang="zh-TW" altLang="en-US" sz="200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 smtClean="0">
                          <a:solidFill>
                            <a:srgbClr val="00B050"/>
                          </a:solidFill>
                          <a:latin typeface="微軟正黑體" panose="020B0604030504040204" pitchFamily="34" charset="-120"/>
                          <a:ea typeface="+mn-ea"/>
                        </a:rPr>
                        <a:t>X</a:t>
                      </a:r>
                      <a:endParaRPr lang="zh-TW" altLang="en-US" sz="2000" b="1" dirty="0" smtClean="0">
                        <a:solidFill>
                          <a:srgbClr val="00B050"/>
                        </a:solidFill>
                        <a:latin typeface="微軟正黑體" panose="020B0604030504040204" pitchFamily="34" charset="-120"/>
                        <a:ea typeface="+mn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四物飲</a:t>
                      </a:r>
                      <a:endParaRPr lang="zh-TW" altLang="en-US" sz="200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 smtClean="0">
                          <a:solidFill>
                            <a:srgbClr val="00B050"/>
                          </a:solidFill>
                          <a:latin typeface="微軟正黑體" panose="020B0604030504040204" pitchFamily="34" charset="-120"/>
                          <a:ea typeface="+mn-ea"/>
                        </a:rPr>
                        <a:t>X</a:t>
                      </a:r>
                      <a:endParaRPr lang="zh-TW" altLang="en-US" sz="2000" b="1" dirty="0" smtClean="0">
                        <a:solidFill>
                          <a:srgbClr val="00B050"/>
                        </a:solidFill>
                        <a:latin typeface="微軟正黑體" panose="020B0604030504040204" pitchFamily="34" charset="-120"/>
                        <a:ea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矩形 9"/>
          <p:cNvSpPr/>
          <p:nvPr/>
        </p:nvSpPr>
        <p:spPr>
          <a:xfrm>
            <a:off x="1001593" y="6237312"/>
            <a:ext cx="7314823" cy="4163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資料期間為 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2013/4~2014/3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，依成份討論聲量做排名，涵蓋超過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種熱門成份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Picture 4" descr="http://pica.nipic.com/2008-05-24/2008524123712344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26" b="92754" l="3516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3335">
            <a:off x="423931" y="1449679"/>
            <a:ext cx="444427" cy="35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00" y="107316"/>
            <a:ext cx="1440000" cy="43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92440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熱門營養保健品年度</a:t>
            </a:r>
            <a:r>
              <a:rPr lang="zh-TW" altLang="en-US" dirty="0" smtClean="0"/>
              <a:t>代表 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滴雞精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討論雞精時，每百篇有</a:t>
            </a:r>
            <a:r>
              <a:rPr lang="en-US" altLang="zh-TW" dirty="0" smtClean="0"/>
              <a:t>56</a:t>
            </a:r>
            <a:r>
              <a:rPr lang="zh-TW" altLang="en-US" dirty="0" smtClean="0"/>
              <a:t>篇提及滴雞精，成長快速</a:t>
            </a:r>
            <a:endParaRPr lang="en-US" altLang="zh-TW" dirty="0" smtClean="0"/>
          </a:p>
          <a:p>
            <a:r>
              <a:rPr lang="zh-TW" altLang="en-US" dirty="0" smtClean="0"/>
              <a:t>滴雞精前四個品牌佔</a:t>
            </a:r>
            <a:r>
              <a:rPr lang="en-US" altLang="zh-TW" dirty="0" smtClean="0"/>
              <a:t>51%</a:t>
            </a:r>
            <a:r>
              <a:rPr lang="zh-TW" altLang="en-US" dirty="0" smtClean="0"/>
              <a:t>，其它或未提及品牌佔</a:t>
            </a:r>
            <a:r>
              <a:rPr lang="en-US" altLang="zh-TW" dirty="0" smtClean="0"/>
              <a:t>49%</a:t>
            </a:r>
          </a:p>
          <a:p>
            <a:pPr lvl="1">
              <a:lnSpc>
                <a:spcPct val="150000"/>
              </a:lnSpc>
            </a:pPr>
            <a:r>
              <a:rPr lang="zh-TW" altLang="en-US" dirty="0"/>
              <a:t>懷孕、助孕、坐月子及寶寶營養補充相關</a:t>
            </a:r>
          </a:p>
          <a:p>
            <a:pPr lvl="1"/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graphicFrame>
        <p:nvGraphicFramePr>
          <p:cNvPr id="5" name="圖表 4"/>
          <p:cNvGraphicFramePr>
            <a:graphicFrameLocks/>
          </p:cNvGraphicFramePr>
          <p:nvPr>
            <p:extLst/>
          </p:nvPr>
        </p:nvGraphicFramePr>
        <p:xfrm>
          <a:off x="5377542" y="3019261"/>
          <a:ext cx="33623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7452320" y="2907114"/>
            <a:ext cx="141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田原香 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27%</a:t>
            </a:r>
            <a:endParaRPr lang="zh-TW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725022" y="4883278"/>
            <a:ext cx="141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老協珍 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15%</a:t>
            </a:r>
            <a:endParaRPr lang="zh-TW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203617" y="5671810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原淬 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7%</a:t>
            </a:r>
            <a:endParaRPr lang="zh-TW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603954" y="5671810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金牌大師 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1%</a:t>
            </a:r>
            <a:endParaRPr lang="zh-TW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436096" y="2907114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其它或未提</a:t>
            </a:r>
            <a:endParaRPr lang="en-US" altLang="zh-TW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49%</a:t>
            </a:r>
            <a:endParaRPr lang="zh-TW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1" name="圖表 10"/>
          <p:cNvGraphicFramePr>
            <a:graphicFrameLocks/>
          </p:cNvGraphicFramePr>
          <p:nvPr>
            <p:extLst/>
          </p:nvPr>
        </p:nvGraphicFramePr>
        <p:xfrm>
          <a:off x="32023" y="2636912"/>
          <a:ext cx="4902968" cy="3662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" name="圖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0" y="6357778"/>
            <a:ext cx="1440000" cy="43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478443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其它 </a:t>
            </a:r>
            <a:r>
              <a:rPr lang="en-US" altLang="zh-TW" dirty="0" err="1" smtClean="0"/>
              <a:t>OpView</a:t>
            </a:r>
            <a:r>
              <a:rPr lang="en-US" altLang="zh-TW" dirty="0" smtClean="0"/>
              <a:t> </a:t>
            </a:r>
            <a:r>
              <a:rPr lang="zh-TW" altLang="en-US" dirty="0" smtClean="0"/>
              <a:t>分析範例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4307161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457200" y="1094521"/>
            <a:ext cx="8686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 b="1" kern="1200">
                <a:solidFill>
                  <a:srgbClr val="004692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 b="1" kern="1200">
                <a:solidFill>
                  <a:srgbClr val="0077C8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微軟正黑體" pitchFamily="34" charset="-120"/>
              <a:buChar char="‐"/>
              <a:defRPr sz="2000" kern="1200">
                <a:solidFill>
                  <a:srgbClr val="7F7F7F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微軟正黑體" pitchFamily="34" charset="-120"/>
              <a:buChar char="‐"/>
              <a:defRPr kern="1200">
                <a:solidFill>
                  <a:srgbClr val="7F7F7F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微軟正黑體" pitchFamily="34" charset="-120"/>
              <a:buChar char="‐"/>
              <a:defRPr kern="1200">
                <a:solidFill>
                  <a:srgbClr val="7F7F7F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  <a:spcBef>
                <a:spcPct val="0"/>
              </a:spcBef>
            </a:pPr>
            <a:r>
              <a:rPr kumimoji="0" lang="zh-TW" altLang="en-US" dirty="0" smtClean="0"/>
              <a:t>從口碑聲量看品牌知名度</a:t>
            </a:r>
            <a:endParaRPr kumimoji="0" lang="en-US" altLang="zh-TW" dirty="0" smtClean="0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品牌分析 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品牌知名度分析</a:t>
            </a:r>
            <a:endParaRPr lang="zh-TW" altLang="en-US" dirty="0"/>
          </a:p>
        </p:txBody>
      </p:sp>
      <p:graphicFrame>
        <p:nvGraphicFramePr>
          <p:cNvPr id="8" name="內容版面配置區 5"/>
          <p:cNvGraphicFramePr>
            <a:graphicFrameLocks noGrp="1"/>
          </p:cNvGraphicFramePr>
          <p:nvPr>
            <p:ph idx="1"/>
            <p:extLst/>
          </p:nvPr>
        </p:nvGraphicFramePr>
        <p:xfrm>
          <a:off x="1342239" y="1655504"/>
          <a:ext cx="7886700" cy="4725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" name="群組 8"/>
          <p:cNvGrpSpPr/>
          <p:nvPr/>
        </p:nvGrpSpPr>
        <p:grpSpPr>
          <a:xfrm>
            <a:off x="737862" y="1942064"/>
            <a:ext cx="738207" cy="4206065"/>
            <a:chOff x="198552" y="1772817"/>
            <a:chExt cx="701040" cy="3922723"/>
          </a:xfrm>
        </p:grpSpPr>
        <p:pic>
          <p:nvPicPr>
            <p:cNvPr id="10" name="Picture 6" descr="http://www.logosc.cn/images05/2011172215047189.gif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903" b="15772"/>
            <a:stretch/>
          </p:blipFill>
          <p:spPr bwMode="auto">
            <a:xfrm>
              <a:off x="234747" y="4921145"/>
              <a:ext cx="628650" cy="380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http://www.logosc.cn/images05/2011172215047189.gif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903" b="15772"/>
            <a:stretch/>
          </p:blipFill>
          <p:spPr bwMode="auto">
            <a:xfrm>
              <a:off x="234747" y="3336969"/>
              <a:ext cx="628650" cy="380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http://www.thedrum.com/uploads/drum_basic_article/110439/main_images/PandG_logoNew_0.gi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995" y="3744000"/>
              <a:ext cx="478155" cy="287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http://www.thedrum.com/uploads/drum_basic_article/110439/main_images/PandG_logoNew_0.gi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995" y="2520000"/>
              <a:ext cx="478155" cy="287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9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55" b="35813"/>
            <a:stretch/>
          </p:blipFill>
          <p:spPr bwMode="auto">
            <a:xfrm>
              <a:off x="198552" y="3002421"/>
              <a:ext cx="701040" cy="193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9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55" b="35813"/>
            <a:stretch/>
          </p:blipFill>
          <p:spPr bwMode="auto">
            <a:xfrm>
              <a:off x="198552" y="1772817"/>
              <a:ext cx="701040" cy="193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9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55" b="35813"/>
            <a:stretch/>
          </p:blipFill>
          <p:spPr bwMode="auto">
            <a:xfrm>
              <a:off x="198552" y="4587355"/>
              <a:ext cx="701040" cy="193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3" descr="Unilever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152" y="5414362"/>
              <a:ext cx="253841" cy="281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6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393" b="36303"/>
            <a:stretch/>
          </p:blipFill>
          <p:spPr bwMode="auto">
            <a:xfrm>
              <a:off x="262560" y="4149080"/>
              <a:ext cx="573024" cy="208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9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40" y="2060848"/>
              <a:ext cx="445865" cy="307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矩形 22"/>
          <p:cNvSpPr/>
          <p:nvPr/>
        </p:nvSpPr>
        <p:spPr>
          <a:xfrm>
            <a:off x="7524328" y="4743074"/>
            <a:ext cx="13131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160" b="1" i="0" u="none" strike="noStrike" kern="1200" baseline="0">
                <a:solidFill>
                  <a:srgbClr val="C6E7FC">
                    <a:lumMod val="50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zh-TW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計算單位</a:t>
            </a:r>
            <a:r>
              <a:rPr lang="zh-TW" alt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：聲量數</a:t>
            </a:r>
            <a:endParaRPr lang="en-US" altLang="zh-TW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77051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457200" y="1094745"/>
            <a:ext cx="8686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 b="1" kern="1200">
                <a:solidFill>
                  <a:srgbClr val="004692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 b="1" kern="1200">
                <a:solidFill>
                  <a:srgbClr val="0077C8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微軟正黑體" pitchFamily="34" charset="-120"/>
              <a:buChar char="‐"/>
              <a:defRPr sz="2000" kern="1200">
                <a:solidFill>
                  <a:srgbClr val="7F7F7F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微軟正黑體" pitchFamily="34" charset="-120"/>
              <a:buChar char="‐"/>
              <a:defRPr kern="1200">
                <a:solidFill>
                  <a:srgbClr val="7F7F7F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微軟正黑體" pitchFamily="34" charset="-120"/>
              <a:buChar char="‐"/>
              <a:defRPr kern="1200">
                <a:solidFill>
                  <a:srgbClr val="7F7F7F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  <a:spcBef>
                <a:spcPct val="0"/>
              </a:spcBef>
            </a:pPr>
            <a:r>
              <a:rPr kumimoji="0" lang="zh-TW" altLang="en-US" dirty="0"/>
              <a:t>用</a:t>
            </a:r>
            <a:r>
              <a:rPr kumimoji="0" lang="zh-TW" altLang="en-US" dirty="0" smtClean="0"/>
              <a:t>情緒分析看品牌關係，掌握網友偏好</a:t>
            </a:r>
            <a:endParaRPr kumimoji="0" lang="en-US" altLang="zh-TW" dirty="0" smtClean="0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品牌分析</a:t>
            </a:r>
            <a:r>
              <a:rPr lang="en-US" altLang="zh-TW" smtClean="0"/>
              <a:t> – </a:t>
            </a:r>
            <a:r>
              <a:rPr lang="zh-TW" altLang="en-US" smtClean="0"/>
              <a:t>品牌好感度分析</a:t>
            </a:r>
            <a:endParaRPr lang="zh-TW" altLang="en-US" dirty="0"/>
          </a:p>
        </p:txBody>
      </p:sp>
      <p:graphicFrame>
        <p:nvGraphicFramePr>
          <p:cNvPr id="20" name="內容版面配置區 4"/>
          <p:cNvGraphicFramePr>
            <a:graphicFrameLocks noGrp="1"/>
          </p:cNvGraphicFramePr>
          <p:nvPr>
            <p:ph idx="1"/>
            <p:extLst/>
          </p:nvPr>
        </p:nvGraphicFramePr>
        <p:xfrm>
          <a:off x="323850" y="1908175"/>
          <a:ext cx="8536672" cy="4003166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332921"/>
                <a:gridCol w="1136198"/>
                <a:gridCol w="1228871"/>
                <a:gridCol w="1305676"/>
                <a:gridCol w="1459285"/>
                <a:gridCol w="1152067"/>
                <a:gridCol w="921654"/>
              </a:tblGrid>
              <a:tr h="71770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 smtClean="0">
                          <a:effectLst/>
                          <a:latin typeface="+mn-ea"/>
                          <a:ea typeface="+mn-ea"/>
                        </a:rPr>
                        <a:t>品牌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 smtClean="0">
                          <a:effectLst/>
                          <a:latin typeface="+mn-ea"/>
                          <a:ea typeface="+mn-ea"/>
                        </a:rPr>
                        <a:t>總聲量數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 smtClean="0">
                          <a:effectLst/>
                          <a:latin typeface="+mn-ea"/>
                          <a:ea typeface="+mn-ea"/>
                        </a:rPr>
                        <a:t>正面情緒</a:t>
                      </a:r>
                      <a:endParaRPr lang="en-US" altLang="zh-TW" sz="1800" u="none" strike="noStrike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zh-TW" altLang="en-US" sz="1800" u="none" strike="noStrike" dirty="0" smtClean="0">
                          <a:effectLst/>
                          <a:latin typeface="+mn-ea"/>
                          <a:ea typeface="+mn-ea"/>
                        </a:rPr>
                        <a:t>總聲量數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 smtClean="0">
                          <a:effectLst/>
                          <a:latin typeface="+mn-ea"/>
                          <a:ea typeface="+mn-ea"/>
                        </a:rPr>
                        <a:t>正面情緒</a:t>
                      </a:r>
                      <a:endParaRPr lang="en-US" altLang="zh-TW" sz="1800" u="none" strike="noStrike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zh-TW" altLang="en-US" sz="1800" u="none" strike="noStrike" dirty="0" smtClean="0">
                          <a:effectLst/>
                          <a:latin typeface="+mn-ea"/>
                          <a:ea typeface="+mn-ea"/>
                        </a:rPr>
                        <a:t>比例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 smtClean="0">
                          <a:effectLst/>
                          <a:latin typeface="+mn-ea"/>
                          <a:ea typeface="+mn-ea"/>
                        </a:rPr>
                        <a:t>負面情緒</a:t>
                      </a:r>
                      <a:endParaRPr lang="en-US" altLang="zh-TW" sz="1800" u="none" strike="noStrike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zh-TW" altLang="en-US" sz="1800" u="none" strike="noStrike" dirty="0" smtClean="0">
                          <a:effectLst/>
                          <a:latin typeface="+mn-ea"/>
                          <a:ea typeface="+mn-ea"/>
                        </a:rPr>
                        <a:t>總聲量數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 smtClean="0">
                          <a:effectLst/>
                          <a:latin typeface="+mn-ea"/>
                          <a:ea typeface="+mn-ea"/>
                        </a:rPr>
                        <a:t>負面情緒</a:t>
                      </a:r>
                      <a:endParaRPr lang="en-US" altLang="zh-TW" sz="1800" u="none" strike="noStrike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zh-TW" altLang="en-US" sz="1800" u="none" strike="noStrike" dirty="0" smtClean="0">
                          <a:effectLst/>
                          <a:latin typeface="+mn-ea"/>
                          <a:ea typeface="+mn-ea"/>
                        </a:rPr>
                        <a:t>比例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  <a:latin typeface="+mn-ea"/>
                          <a:ea typeface="+mn-ea"/>
                        </a:rPr>
                        <a:t>P/N</a:t>
                      </a:r>
                      <a:r>
                        <a:rPr lang="zh-TW" altLang="en-US" sz="1800" u="none" strike="noStrike" dirty="0" smtClean="0">
                          <a:effectLst/>
                          <a:latin typeface="+mn-ea"/>
                          <a:ea typeface="+mn-ea"/>
                        </a:rPr>
                        <a:t>比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</a:tr>
              <a:tr h="410683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dirty="0" smtClean="0">
                          <a:latin typeface="+mn-ea"/>
                          <a:ea typeface="+mn-ea"/>
                        </a:rPr>
                        <a:t>阿姬恩絲</a:t>
                      </a:r>
                      <a:endParaRPr lang="zh-TW" altLang="en-US" sz="1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800" u="none" strike="noStrike" kern="1200" dirty="0" smtClean="0"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zh-TW" sz="1800" u="none" strike="noStrike" kern="1200" dirty="0" smtClean="0">
                          <a:effectLst/>
                          <a:latin typeface="+mn-ea"/>
                          <a:ea typeface="+mn-ea"/>
                        </a:rPr>
                        <a:t>65</a:t>
                      </a:r>
                      <a:endParaRPr lang="en-US" altLang="zh-TW" sz="1800" u="none" strike="noStrike" kern="120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u="none" strike="noStrike" kern="1200" dirty="0">
                          <a:effectLst/>
                          <a:latin typeface="+mn-ea"/>
                          <a:ea typeface="+mn-ea"/>
                        </a:rPr>
                        <a:t>36</a:t>
                      </a:r>
                      <a:endParaRPr lang="en-US" altLang="zh-TW" sz="1800" u="none" strike="noStrike" kern="120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u="none" strike="noStrike" kern="1200" dirty="0">
                          <a:effectLst/>
                          <a:latin typeface="+mn-ea"/>
                          <a:ea typeface="+mn-ea"/>
                        </a:rPr>
                        <a:t>0.55 </a:t>
                      </a:r>
                      <a:endParaRPr lang="en-US" altLang="zh-TW" sz="1800" u="none" strike="noStrike" kern="120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800" u="none" strike="noStrike" kern="1200" dirty="0" smtClean="0"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zh-TW" sz="1800" u="none" strike="noStrike" kern="1200" dirty="0" smtClean="0">
                          <a:effectLst/>
                          <a:latin typeface="+mn-ea"/>
                          <a:ea typeface="+mn-ea"/>
                        </a:rPr>
                        <a:t>5</a:t>
                      </a:r>
                      <a:endParaRPr lang="en-US" altLang="zh-TW" sz="1800" u="none" strike="noStrike" kern="120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u="none" strike="noStrike" kern="1200" dirty="0">
                          <a:effectLst/>
                          <a:latin typeface="+mn-ea"/>
                          <a:ea typeface="+mn-ea"/>
                        </a:rPr>
                        <a:t>0.08 </a:t>
                      </a:r>
                      <a:endParaRPr lang="en-US" altLang="zh-TW" sz="1800" u="none" strike="noStrike" kern="120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7.20</a:t>
                      </a:r>
                      <a:r>
                        <a:rPr lang="en-US" altLang="zh-TW" sz="1800" b="1" u="none" strike="noStrike" kern="1200" dirty="0">
                          <a:effectLst/>
                          <a:latin typeface="+mn-ea"/>
                          <a:ea typeface="+mn-ea"/>
                        </a:rPr>
                        <a:t> </a:t>
                      </a:r>
                      <a:endParaRPr lang="en-US" altLang="zh-TW" sz="1800" b="1" u="none" strike="noStrike" kern="12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10683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dirty="0" smtClean="0">
                          <a:latin typeface="+mn-ea"/>
                          <a:ea typeface="+mn-ea"/>
                        </a:rPr>
                        <a:t>阿葵亞</a:t>
                      </a:r>
                      <a:endParaRPr lang="zh-TW" altLang="en-US" sz="1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800" u="none" strike="noStrike" kern="1200" dirty="0" smtClean="0"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zh-TW" sz="1800" u="none" strike="noStrike" kern="1200" dirty="0" smtClean="0">
                          <a:effectLst/>
                          <a:latin typeface="+mn-ea"/>
                          <a:ea typeface="+mn-ea"/>
                        </a:rPr>
                        <a:t>69</a:t>
                      </a:r>
                      <a:endParaRPr lang="en-US" altLang="zh-TW" sz="1800" u="none" strike="noStrike" kern="120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u="none" strike="noStrike" kern="1200" dirty="0">
                          <a:effectLst/>
                          <a:latin typeface="+mn-ea"/>
                          <a:ea typeface="+mn-ea"/>
                        </a:rPr>
                        <a:t>55</a:t>
                      </a:r>
                      <a:endParaRPr lang="en-US" altLang="zh-TW" sz="1800" u="none" strike="noStrike" kern="120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u="none" strike="noStrike" kern="1200" dirty="0">
                          <a:effectLst/>
                          <a:latin typeface="+mn-ea"/>
                          <a:ea typeface="+mn-ea"/>
                        </a:rPr>
                        <a:t>0.80 </a:t>
                      </a:r>
                      <a:endParaRPr lang="en-US" altLang="zh-TW" sz="1800" u="none" strike="noStrike" kern="120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u="none" strike="noStrike" kern="1200" dirty="0">
                          <a:effectLst/>
                          <a:latin typeface="+mn-ea"/>
                          <a:ea typeface="+mn-ea"/>
                        </a:rPr>
                        <a:t>12</a:t>
                      </a:r>
                      <a:endParaRPr lang="en-US" altLang="zh-TW" sz="1800" u="none" strike="noStrike" kern="120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u="none" strike="noStrike" kern="1200" dirty="0">
                          <a:effectLst/>
                          <a:latin typeface="+mn-ea"/>
                          <a:ea typeface="+mn-ea"/>
                        </a:rPr>
                        <a:t>0.17 </a:t>
                      </a:r>
                      <a:endParaRPr lang="en-US" altLang="zh-TW" sz="1800" u="none" strike="noStrike" kern="120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u="none" strike="noStrike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4.58 </a:t>
                      </a:r>
                      <a:endParaRPr lang="en-US" altLang="zh-TW" sz="1800" b="1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10683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dirty="0" smtClean="0">
                          <a:latin typeface="+mn-ea"/>
                          <a:ea typeface="+mn-ea"/>
                        </a:rPr>
                        <a:t>瑪宣妮</a:t>
                      </a:r>
                      <a:endParaRPr lang="zh-TW" altLang="en-US" sz="1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n-ea"/>
                          <a:ea typeface="+mn-ea"/>
                        </a:rPr>
                        <a:t>125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n-ea"/>
                          <a:ea typeface="+mn-ea"/>
                        </a:rPr>
                        <a:t>96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n-ea"/>
                          <a:ea typeface="+mn-ea"/>
                        </a:rPr>
                        <a:t>0.77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n-ea"/>
                          <a:ea typeface="+mn-ea"/>
                        </a:rPr>
                        <a:t>22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n-ea"/>
                          <a:ea typeface="+mn-ea"/>
                        </a:rPr>
                        <a:t>0.18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4.36 </a:t>
                      </a:r>
                      <a:endParaRPr lang="en-US" altLang="zh-TW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</a:tr>
              <a:tr h="410683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dirty="0" smtClean="0">
                          <a:latin typeface="+mn-ea"/>
                          <a:ea typeface="+mn-ea"/>
                        </a:rPr>
                        <a:t>呂</a:t>
                      </a:r>
                      <a:r>
                        <a:rPr lang="en-US" altLang="zh-TW" sz="1800" dirty="0" err="1" smtClean="0">
                          <a:latin typeface="+mn-ea"/>
                          <a:ea typeface="+mn-ea"/>
                        </a:rPr>
                        <a:t>Ryoe</a:t>
                      </a:r>
                      <a:endParaRPr lang="zh-TW" altLang="en-US" sz="1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800" u="none" strike="noStrike" kern="1200" dirty="0" smtClean="0"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zh-TW" sz="1800" u="none" strike="noStrike" kern="1200" dirty="0" smtClean="0">
                          <a:effectLst/>
                          <a:latin typeface="+mn-ea"/>
                          <a:ea typeface="+mn-ea"/>
                        </a:rPr>
                        <a:t>75</a:t>
                      </a:r>
                      <a:endParaRPr lang="en-US" altLang="zh-TW" sz="1800" u="none" strike="noStrike" kern="120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u="none" strike="noStrike" kern="1200" dirty="0">
                          <a:effectLst/>
                          <a:latin typeface="+mn-ea"/>
                          <a:ea typeface="+mn-ea"/>
                        </a:rPr>
                        <a:t>60</a:t>
                      </a:r>
                      <a:endParaRPr lang="en-US" altLang="zh-TW" sz="1800" u="none" strike="noStrike" kern="120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u="none" strike="noStrike" kern="1200" dirty="0">
                          <a:effectLst/>
                          <a:latin typeface="+mn-ea"/>
                          <a:ea typeface="+mn-ea"/>
                        </a:rPr>
                        <a:t>0.80 </a:t>
                      </a:r>
                      <a:endParaRPr lang="en-US" altLang="zh-TW" sz="1800" u="none" strike="noStrike" kern="120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u="none" strike="noStrike" kern="1200" dirty="0">
                          <a:effectLst/>
                          <a:latin typeface="+mn-ea"/>
                          <a:ea typeface="+mn-ea"/>
                        </a:rPr>
                        <a:t>14</a:t>
                      </a:r>
                      <a:endParaRPr lang="en-US" altLang="zh-TW" sz="1800" u="none" strike="noStrike" kern="120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u="none" strike="noStrike" kern="1200" dirty="0">
                          <a:effectLst/>
                          <a:latin typeface="+mn-ea"/>
                          <a:ea typeface="+mn-ea"/>
                        </a:rPr>
                        <a:t>0.19 </a:t>
                      </a:r>
                      <a:endParaRPr lang="en-US" altLang="zh-TW" sz="1800" u="none" strike="noStrike" kern="120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u="none" strike="noStrike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4.29 </a:t>
                      </a:r>
                      <a:endParaRPr lang="en-US" altLang="zh-TW" sz="1800" b="1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10683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dirty="0" smtClean="0">
                          <a:latin typeface="+mn-ea"/>
                          <a:ea typeface="+mn-ea"/>
                        </a:rPr>
                        <a:t>思波綺</a:t>
                      </a:r>
                      <a:endParaRPr lang="zh-TW" altLang="en-US" sz="1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 smtClean="0">
                          <a:effectLst/>
                          <a:latin typeface="+mn-ea"/>
                          <a:ea typeface="+mn-ea"/>
                        </a:rPr>
                        <a:t>149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n-ea"/>
                          <a:ea typeface="+mn-ea"/>
                        </a:rPr>
                        <a:t>86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n-ea"/>
                          <a:ea typeface="+mn-ea"/>
                        </a:rPr>
                        <a:t>0.58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n-ea"/>
                          <a:ea typeface="+mn-ea"/>
                        </a:rPr>
                        <a:t>26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n-ea"/>
                          <a:ea typeface="+mn-ea"/>
                        </a:rPr>
                        <a:t>0.17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3.31 </a:t>
                      </a:r>
                      <a:endParaRPr lang="en-US" altLang="zh-TW" sz="18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</a:tr>
              <a:tr h="410683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dirty="0" smtClean="0">
                          <a:latin typeface="+mn-ea"/>
                          <a:ea typeface="+mn-ea"/>
                        </a:rPr>
                        <a:t>施巴</a:t>
                      </a:r>
                      <a:endParaRPr lang="zh-TW" altLang="en-US" sz="1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n-ea"/>
                          <a:ea typeface="+mn-ea"/>
                        </a:rPr>
                        <a:t>156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n-ea"/>
                          <a:ea typeface="+mn-ea"/>
                        </a:rPr>
                        <a:t>96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n-ea"/>
                          <a:ea typeface="+mn-ea"/>
                        </a:rPr>
                        <a:t>0.62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n-ea"/>
                          <a:ea typeface="+mn-ea"/>
                        </a:rPr>
                        <a:t>37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+mn-ea"/>
                          <a:ea typeface="+mn-ea"/>
                        </a:rPr>
                        <a:t>0.24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2.59 </a:t>
                      </a:r>
                      <a:endParaRPr lang="en-US" altLang="zh-TW" sz="18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</a:tr>
              <a:tr h="410683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dirty="0" smtClean="0">
                          <a:latin typeface="+mn-ea"/>
                          <a:ea typeface="+mn-ea"/>
                        </a:rPr>
                        <a:t>潘婷</a:t>
                      </a:r>
                      <a:endParaRPr lang="zh-TW" altLang="en-US" sz="1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800" u="none" strike="noStrike" kern="1200" dirty="0" smtClean="0"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zh-TW" sz="1800" u="none" strike="noStrike" kern="1200" dirty="0" smtClean="0">
                          <a:effectLst/>
                          <a:latin typeface="+mn-ea"/>
                          <a:ea typeface="+mn-ea"/>
                        </a:rPr>
                        <a:t>80</a:t>
                      </a:r>
                      <a:endParaRPr lang="en-US" altLang="zh-TW" sz="1800" u="none" strike="noStrike" kern="120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u="none" strike="noStrike" kern="1200" dirty="0">
                          <a:effectLst/>
                          <a:latin typeface="+mn-ea"/>
                          <a:ea typeface="+mn-ea"/>
                        </a:rPr>
                        <a:t>42</a:t>
                      </a:r>
                      <a:endParaRPr lang="en-US" altLang="zh-TW" sz="1800" u="none" strike="noStrike" kern="120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u="none" strike="noStrike" kern="1200" dirty="0">
                          <a:effectLst/>
                          <a:latin typeface="+mn-ea"/>
                          <a:ea typeface="+mn-ea"/>
                        </a:rPr>
                        <a:t>0.53 </a:t>
                      </a:r>
                      <a:endParaRPr lang="en-US" altLang="zh-TW" sz="1800" u="none" strike="noStrike" kern="120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u="none" strike="noStrike" kern="1200" dirty="0">
                          <a:effectLst/>
                          <a:latin typeface="+mn-ea"/>
                          <a:ea typeface="+mn-ea"/>
                        </a:rPr>
                        <a:t>19</a:t>
                      </a:r>
                      <a:endParaRPr lang="en-US" altLang="zh-TW" sz="1800" u="none" strike="noStrike" kern="120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u="none" strike="noStrike" kern="1200" dirty="0">
                          <a:effectLst/>
                          <a:latin typeface="+mn-ea"/>
                          <a:ea typeface="+mn-ea"/>
                        </a:rPr>
                        <a:t>0.24 </a:t>
                      </a:r>
                      <a:endParaRPr lang="en-US" altLang="zh-TW" sz="1800" u="none" strike="noStrike" kern="120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2.21 </a:t>
                      </a:r>
                      <a:endParaRPr lang="en-US" altLang="zh-TW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10683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dirty="0" smtClean="0">
                          <a:latin typeface="+mn-ea"/>
                          <a:ea typeface="+mn-ea"/>
                        </a:rPr>
                        <a:t>花王</a:t>
                      </a:r>
                      <a:endParaRPr lang="zh-TW" altLang="en-US" sz="1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u="none" strike="noStrike" kern="1200" dirty="0">
                          <a:effectLst/>
                          <a:latin typeface="+mn-ea"/>
                          <a:ea typeface="+mn-ea"/>
                        </a:rPr>
                        <a:t>111</a:t>
                      </a:r>
                      <a:endParaRPr lang="en-US" altLang="zh-TW" sz="1800" u="none" strike="noStrike" kern="120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u="none" strike="noStrike" kern="1200" dirty="0">
                          <a:effectLst/>
                          <a:latin typeface="+mn-ea"/>
                          <a:ea typeface="+mn-ea"/>
                        </a:rPr>
                        <a:t>76</a:t>
                      </a:r>
                      <a:endParaRPr lang="en-US" altLang="zh-TW" sz="1800" u="none" strike="noStrike" kern="120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u="none" strike="noStrike" kern="1200" dirty="0">
                          <a:effectLst/>
                          <a:latin typeface="+mn-ea"/>
                          <a:ea typeface="+mn-ea"/>
                        </a:rPr>
                        <a:t>0.68 </a:t>
                      </a:r>
                      <a:endParaRPr lang="en-US" altLang="zh-TW" sz="1800" u="none" strike="noStrike" kern="120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u="none" strike="noStrike" kern="1200" dirty="0">
                          <a:effectLst/>
                          <a:latin typeface="+mn-ea"/>
                          <a:ea typeface="+mn-ea"/>
                        </a:rPr>
                        <a:t>37</a:t>
                      </a:r>
                      <a:endParaRPr lang="en-US" altLang="zh-TW" sz="1800" u="none" strike="noStrike" kern="120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u="none" strike="noStrike" kern="1200" dirty="0">
                          <a:effectLst/>
                          <a:latin typeface="+mn-ea"/>
                          <a:ea typeface="+mn-ea"/>
                        </a:rPr>
                        <a:t>0.33 </a:t>
                      </a:r>
                      <a:endParaRPr lang="en-US" altLang="zh-TW" sz="1800" u="none" strike="noStrike" kern="120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2.05 </a:t>
                      </a:r>
                      <a:endParaRPr lang="en-US" altLang="zh-TW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8807339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內容版面配置區 2"/>
          <p:cNvSpPr txBox="1">
            <a:spLocks/>
          </p:cNvSpPr>
          <p:nvPr/>
        </p:nvSpPr>
        <p:spPr bwMode="auto">
          <a:xfrm>
            <a:off x="457200" y="1094521"/>
            <a:ext cx="8686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 b="1" kern="1200">
                <a:solidFill>
                  <a:srgbClr val="004692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 b="1" kern="1200">
                <a:solidFill>
                  <a:srgbClr val="0077C8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微軟正黑體" pitchFamily="34" charset="-120"/>
              <a:buChar char="‐"/>
              <a:defRPr sz="2000" kern="1200">
                <a:solidFill>
                  <a:srgbClr val="7F7F7F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微軟正黑體" pitchFamily="34" charset="-120"/>
              <a:buChar char="‐"/>
              <a:defRPr kern="1200">
                <a:solidFill>
                  <a:srgbClr val="7F7F7F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微軟正黑體" pitchFamily="34" charset="-120"/>
              <a:buChar char="‐"/>
              <a:defRPr kern="1200">
                <a:solidFill>
                  <a:srgbClr val="7F7F7F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  <a:spcBef>
                <a:spcPct val="0"/>
              </a:spcBef>
            </a:pPr>
            <a:r>
              <a:rPr kumimoji="0" lang="zh-TW" altLang="en-US" dirty="0"/>
              <a:t>慢跑鞋</a:t>
            </a:r>
            <a:r>
              <a:rPr kumimoji="0" lang="zh-TW" altLang="en-US" dirty="0" smtClean="0"/>
              <a:t>市場品牌心</a:t>
            </a:r>
            <a:r>
              <a:rPr kumimoji="0" lang="zh-TW" altLang="en-US" dirty="0"/>
              <a:t>佔率分析</a:t>
            </a:r>
          </a:p>
          <a:p>
            <a:pPr>
              <a:lnSpc>
                <a:spcPct val="160000"/>
              </a:lnSpc>
              <a:spcBef>
                <a:spcPct val="0"/>
              </a:spcBef>
            </a:pPr>
            <a:endParaRPr kumimoji="0" lang="en-US" altLang="zh-TW" dirty="0" smtClean="0"/>
          </a:p>
        </p:txBody>
      </p:sp>
      <p:sp>
        <p:nvSpPr>
          <p:cNvPr id="11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品牌分析</a:t>
            </a:r>
            <a:r>
              <a:rPr lang="en-US" altLang="zh-TW" smtClean="0"/>
              <a:t> –</a:t>
            </a:r>
            <a:r>
              <a:rPr lang="zh-TW" altLang="en-US" smtClean="0"/>
              <a:t> 品牌心佔率分析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FC35C-B6F6-41E3-B3CF-94A98CFF4D98}" type="slidenum">
              <a:rPr lang="zh-TW" altLang="en-US" smtClean="0"/>
              <a:pPr/>
              <a:t>36</a:t>
            </a:fld>
            <a:endParaRPr lang="zh-TW" altLang="en-US"/>
          </a:p>
        </p:txBody>
      </p:sp>
      <p:graphicFrame>
        <p:nvGraphicFramePr>
          <p:cNvPr id="13" name="圖表 12"/>
          <p:cNvGraphicFramePr>
            <a:graphicFrameLocks/>
          </p:cNvGraphicFramePr>
          <p:nvPr>
            <p:extLst/>
          </p:nvPr>
        </p:nvGraphicFramePr>
        <p:xfrm>
          <a:off x="4716016" y="2909887"/>
          <a:ext cx="3995936" cy="3615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6" name="直線接點 15"/>
          <p:cNvCxnSpPr/>
          <p:nvPr/>
        </p:nvCxnSpPr>
        <p:spPr>
          <a:xfrm flipH="1">
            <a:off x="4283968" y="3773983"/>
            <a:ext cx="1440160" cy="158417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 flipH="1" flipV="1">
            <a:off x="3995936" y="2602737"/>
            <a:ext cx="2376264" cy="73919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7154338" y="2911077"/>
            <a:ext cx="18555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慢</a:t>
            </a:r>
            <a:r>
              <a:rPr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跑鞋總聲量</a:t>
            </a:r>
            <a:r>
              <a:rPr lang="en-US" altLang="zh-TW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124,264</a:t>
            </a:r>
            <a:r>
              <a:rPr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則</a:t>
            </a:r>
            <a:endParaRPr lang="en-US" altLang="zh-TW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0" name="圖表 9"/>
          <p:cNvGraphicFramePr>
            <a:graphicFrameLocks/>
          </p:cNvGraphicFramePr>
          <p:nvPr>
            <p:extLst/>
          </p:nvPr>
        </p:nvGraphicFramePr>
        <p:xfrm>
          <a:off x="827584" y="1822367"/>
          <a:ext cx="4361724" cy="4524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039579156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457200" y="1099185"/>
            <a:ext cx="8686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 b="1" kern="1200">
                <a:solidFill>
                  <a:srgbClr val="004692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 b="1" kern="1200">
                <a:solidFill>
                  <a:srgbClr val="0077C8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微軟正黑體" pitchFamily="34" charset="-120"/>
              <a:buChar char="‐"/>
              <a:defRPr sz="2000" kern="1200">
                <a:solidFill>
                  <a:srgbClr val="7F7F7F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微軟正黑體" pitchFamily="34" charset="-120"/>
              <a:buChar char="‐"/>
              <a:defRPr kern="1200">
                <a:solidFill>
                  <a:srgbClr val="7F7F7F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微軟正黑體" pitchFamily="34" charset="-120"/>
              <a:buChar char="‐"/>
              <a:defRPr kern="1200">
                <a:solidFill>
                  <a:srgbClr val="7F7F7F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  <a:spcBef>
                <a:spcPct val="0"/>
              </a:spcBef>
            </a:pPr>
            <a:r>
              <a:rPr lang="zh-TW" altLang="en-US" dirty="0" smtClean="0"/>
              <a:t>信用卡產業：辦卡優惠話題焦點</a:t>
            </a:r>
            <a:endParaRPr lang="en-US" altLang="zh-TW" dirty="0" smtClean="0"/>
          </a:p>
          <a:p>
            <a:pPr lvl="1">
              <a:lnSpc>
                <a:spcPct val="160000"/>
              </a:lnSpc>
              <a:spcBef>
                <a:spcPct val="0"/>
              </a:spcBef>
            </a:pPr>
            <a:r>
              <a:rPr lang="zh-TW" altLang="en-US" dirty="0"/>
              <a:t>電影</a:t>
            </a:r>
            <a:r>
              <a:rPr lang="zh-TW" altLang="en-US" dirty="0" smtClean="0"/>
              <a:t>優惠最夯，深</a:t>
            </a:r>
            <a:r>
              <a:rPr lang="zh-TW" altLang="en-US" dirty="0"/>
              <a:t>植人心</a:t>
            </a:r>
            <a:endParaRPr lang="en-US" altLang="zh-TW" dirty="0" smtClean="0"/>
          </a:p>
          <a:p>
            <a:pPr lvl="1">
              <a:lnSpc>
                <a:spcPct val="160000"/>
              </a:lnSpc>
              <a:spcBef>
                <a:spcPct val="0"/>
              </a:spcBef>
            </a:pPr>
            <a:endParaRPr lang="en-US" altLang="zh-TW" dirty="0" smtClean="0"/>
          </a:p>
          <a:p>
            <a:pPr>
              <a:lnSpc>
                <a:spcPct val="160000"/>
              </a:lnSpc>
              <a:spcBef>
                <a:spcPct val="0"/>
              </a:spcBef>
            </a:pPr>
            <a:endParaRPr lang="en-US" altLang="zh-TW" dirty="0" smtClean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" y="2235595"/>
            <a:ext cx="8286704" cy="4205165"/>
          </a:xfrm>
          <a:prstGeom prst="rect">
            <a:avLst/>
          </a:prstGeom>
        </p:spPr>
      </p:pic>
      <p:sp>
        <p:nvSpPr>
          <p:cNvPr id="9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競爭分析 </a:t>
            </a:r>
            <a:r>
              <a:rPr lang="en-US" altLang="zh-TW" smtClean="0"/>
              <a:t>–</a:t>
            </a:r>
            <a:r>
              <a:rPr lang="zh-TW" altLang="en-US" smtClean="0"/>
              <a:t> 產品特色</a:t>
            </a:r>
            <a:r>
              <a:rPr lang="en-US" altLang="zh-TW" smtClean="0"/>
              <a:t>/</a:t>
            </a:r>
            <a:r>
              <a:rPr lang="zh-TW" altLang="en-US" smtClean="0"/>
              <a:t>維度分析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18329921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457200" y="1095375"/>
            <a:ext cx="8686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 b="1" kern="1200">
                <a:solidFill>
                  <a:srgbClr val="004692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 b="1" kern="1200">
                <a:solidFill>
                  <a:srgbClr val="0077C8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微軟正黑體" pitchFamily="34" charset="-120"/>
              <a:buChar char="‐"/>
              <a:defRPr sz="2000" kern="1200">
                <a:solidFill>
                  <a:srgbClr val="7F7F7F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微軟正黑體" pitchFamily="34" charset="-120"/>
              <a:buChar char="‐"/>
              <a:defRPr kern="1200">
                <a:solidFill>
                  <a:srgbClr val="7F7F7F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微軟正黑體" pitchFamily="34" charset="-120"/>
              <a:buChar char="‐"/>
              <a:defRPr kern="1200">
                <a:solidFill>
                  <a:srgbClr val="7F7F7F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  <a:spcBef>
                <a:spcPct val="0"/>
              </a:spcBef>
            </a:pPr>
            <a:r>
              <a:rPr lang="zh-TW" altLang="en-US" dirty="0" smtClean="0"/>
              <a:t>保險產業：網友最愛評、各家商品比一比</a:t>
            </a:r>
            <a:endParaRPr kumimoji="0" lang="en-US" altLang="zh-TW" dirty="0" smtClean="0"/>
          </a:p>
          <a:p>
            <a:pPr lvl="1">
              <a:lnSpc>
                <a:spcPct val="160000"/>
              </a:lnSpc>
              <a:spcBef>
                <a:spcPct val="0"/>
              </a:spcBef>
            </a:pPr>
            <a:endParaRPr kumimoji="0" lang="en-US" altLang="zh-TW" dirty="0" smtClean="0"/>
          </a:p>
          <a:p>
            <a:pPr>
              <a:lnSpc>
                <a:spcPct val="160000"/>
              </a:lnSpc>
              <a:spcBef>
                <a:spcPct val="0"/>
              </a:spcBef>
            </a:pPr>
            <a:endParaRPr kumimoji="0" lang="en-US" altLang="zh-TW" dirty="0" smtClean="0"/>
          </a:p>
        </p:txBody>
      </p:sp>
      <p:sp>
        <p:nvSpPr>
          <p:cNvPr id="12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競爭分析 </a:t>
            </a:r>
            <a:r>
              <a:rPr lang="en-US" altLang="zh-TW" dirty="0" smtClean="0"/>
              <a:t>–</a:t>
            </a:r>
            <a:r>
              <a:rPr lang="zh-TW" altLang="en-US" dirty="0" smtClean="0"/>
              <a:t> 產品特色</a:t>
            </a:r>
            <a:r>
              <a:rPr lang="en-US" altLang="zh-TW" dirty="0" smtClean="0"/>
              <a:t>/</a:t>
            </a:r>
            <a:r>
              <a:rPr lang="zh-TW" altLang="en-US" dirty="0" smtClean="0"/>
              <a:t>維度分析 </a:t>
            </a:r>
            <a:endParaRPr lang="zh-TW" altLang="en-US" dirty="0"/>
          </a:p>
        </p:txBody>
      </p:sp>
      <p:graphicFrame>
        <p:nvGraphicFramePr>
          <p:cNvPr id="33" name="內容版面配置區 3"/>
          <p:cNvGraphicFramePr>
            <a:graphicFrameLocks noGrp="1"/>
          </p:cNvGraphicFramePr>
          <p:nvPr>
            <p:ph idx="1"/>
            <p:extLst/>
          </p:nvPr>
        </p:nvGraphicFramePr>
        <p:xfrm>
          <a:off x="552450" y="2022475"/>
          <a:ext cx="8280150" cy="396341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56030"/>
                <a:gridCol w="1656030"/>
                <a:gridCol w="1656030"/>
                <a:gridCol w="1656030"/>
                <a:gridCol w="1656030"/>
              </a:tblGrid>
              <a:tr h="649703">
                <a:tc>
                  <a:txBody>
                    <a:bodyPr/>
                    <a:lstStyle/>
                    <a:p>
                      <a:pPr algn="ctr" fontAlgn="ctr"/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442" marR="9442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2400" u="none" strike="noStrike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醫療險</a:t>
                      </a:r>
                      <a:endParaRPr lang="zh-TW" altLang="en-US" sz="2400" b="1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442" marR="9442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2400" u="none" strike="noStrike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意外險</a:t>
                      </a:r>
                      <a:endParaRPr lang="zh-TW" altLang="en-US" sz="2400" b="1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442" marR="9442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2400" u="none" strike="noStrike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儲蓄險</a:t>
                      </a:r>
                      <a:endParaRPr lang="zh-TW" altLang="en-US" sz="2400" b="1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442" marR="9442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2400" b="1" u="none" strike="noStrike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投資型保單</a:t>
                      </a:r>
                      <a:endParaRPr lang="zh-TW" altLang="en-US" sz="2400" b="1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442" marR="9442" marT="9525" marB="0" anchor="ctr"/>
                </a:tc>
              </a:tr>
              <a:tr h="64970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u="none" strike="noStrike" dirty="0">
                          <a:effectLst/>
                          <a:latin typeface="+mn-ea"/>
                          <a:ea typeface="+mn-ea"/>
                        </a:rPr>
                        <a:t>南山人壽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442" marR="9442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1.17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1.24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1.47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0.89 </a:t>
                      </a:r>
                    </a:p>
                  </a:txBody>
                  <a:tcPr marL="9525" marR="9525" marT="9525" marB="0" anchor="ctr"/>
                </a:tc>
              </a:tr>
              <a:tr h="64970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u="none" strike="noStrike" dirty="0">
                          <a:effectLst/>
                          <a:latin typeface="+mn-ea"/>
                          <a:ea typeface="+mn-ea"/>
                        </a:rPr>
                        <a:t>國泰人壽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442" marR="9442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1.32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1.17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1.83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0.67 </a:t>
                      </a:r>
                    </a:p>
                  </a:txBody>
                  <a:tcPr marL="9525" marR="9525" marT="9525" marB="0" anchor="ctr"/>
                </a:tc>
              </a:tr>
              <a:tr h="64970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u="none" strike="noStrike" dirty="0">
                          <a:effectLst/>
                          <a:latin typeface="+mn-ea"/>
                          <a:ea typeface="+mn-ea"/>
                        </a:rPr>
                        <a:t>富邦人壽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442" marR="9442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1.01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1.10</a:t>
                      </a:r>
                      <a:endParaRPr lang="en-US" altLang="zh-TW" sz="2000" b="0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1.37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0.93 </a:t>
                      </a:r>
                    </a:p>
                  </a:txBody>
                  <a:tcPr marL="9525" marR="9525" marT="9525" marB="0" anchor="ctr"/>
                </a:tc>
              </a:tr>
              <a:tr h="64970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u="none" strike="noStrike" dirty="0">
                          <a:effectLst/>
                          <a:latin typeface="+mn-ea"/>
                          <a:ea typeface="+mn-ea"/>
                        </a:rPr>
                        <a:t>三商美邦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442" marR="9442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0.75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0.80</a:t>
                      </a:r>
                      <a:endParaRPr lang="en-US" altLang="zh-TW" sz="2000" b="0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1.05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2.38 </a:t>
                      </a:r>
                    </a:p>
                  </a:txBody>
                  <a:tcPr marL="9525" marR="9525" marT="9525" marB="0" anchor="ctr"/>
                </a:tc>
              </a:tr>
              <a:tr h="71489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u="none" strike="noStrike" dirty="0">
                          <a:effectLst/>
                          <a:latin typeface="+mn-ea"/>
                          <a:ea typeface="+mn-ea"/>
                        </a:rPr>
                        <a:t>新光人壽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442" marR="9442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0.98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0.86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1.00</a:t>
                      </a:r>
                      <a:endParaRPr lang="en-US" altLang="zh-TW" sz="2000" b="0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1.00 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9" name="文字方塊 48"/>
          <p:cNvSpPr txBox="1"/>
          <p:nvPr/>
        </p:nvSpPr>
        <p:spPr>
          <a:xfrm>
            <a:off x="7368476" y="1628311"/>
            <a:ext cx="1430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數據：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P/N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比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五角星形 2"/>
          <p:cNvSpPr/>
          <p:nvPr/>
        </p:nvSpPr>
        <p:spPr>
          <a:xfrm rot="1442903">
            <a:off x="8402173" y="4761388"/>
            <a:ext cx="299687" cy="299687"/>
          </a:xfrm>
          <a:prstGeom prst="star5">
            <a:avLst>
              <a:gd name="adj" fmla="val 29500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五角星形 58"/>
          <p:cNvSpPr/>
          <p:nvPr/>
        </p:nvSpPr>
        <p:spPr>
          <a:xfrm rot="1442903">
            <a:off x="6771191" y="3485412"/>
            <a:ext cx="299687" cy="299687"/>
          </a:xfrm>
          <a:prstGeom prst="star5">
            <a:avLst>
              <a:gd name="adj" fmla="val 29500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0" name="五角星形 59"/>
          <p:cNvSpPr/>
          <p:nvPr/>
        </p:nvSpPr>
        <p:spPr>
          <a:xfrm rot="1442903">
            <a:off x="5102016" y="2873791"/>
            <a:ext cx="299687" cy="299687"/>
          </a:xfrm>
          <a:prstGeom prst="star5">
            <a:avLst>
              <a:gd name="adj" fmla="val 29500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五角星形 60"/>
          <p:cNvSpPr/>
          <p:nvPr/>
        </p:nvSpPr>
        <p:spPr>
          <a:xfrm rot="1442903">
            <a:off x="3455564" y="3496233"/>
            <a:ext cx="299687" cy="299687"/>
          </a:xfrm>
          <a:prstGeom prst="star5">
            <a:avLst>
              <a:gd name="adj" fmla="val 29500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6893607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9" grpId="0" animBg="1"/>
      <p:bldP spid="60" grpId="0" animBg="1"/>
      <p:bldP spid="6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808" y="1556792"/>
            <a:ext cx="7471742" cy="4706018"/>
          </a:xfrm>
          <a:prstGeom prst="rect">
            <a:avLst/>
          </a:prstGeom>
        </p:spPr>
      </p:pic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457200" y="1072515"/>
            <a:ext cx="8686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b="1" kern="1200">
                <a:solidFill>
                  <a:srgbClr val="004692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b="1" kern="1200">
                <a:solidFill>
                  <a:srgbClr val="0077C8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微軟正黑體" pitchFamily="34" charset="-120"/>
              <a:buChar char="‐"/>
              <a:defRPr sz="2000" kern="1200">
                <a:solidFill>
                  <a:srgbClr val="7F7F7F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微軟正黑體" pitchFamily="34" charset="-120"/>
              <a:buChar char="‐"/>
              <a:defRPr kern="1200">
                <a:solidFill>
                  <a:srgbClr val="7F7F7F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微軟正黑體" pitchFamily="34" charset="-120"/>
              <a:buChar char="‐"/>
              <a:defRPr kern="1200">
                <a:solidFill>
                  <a:srgbClr val="7F7F7F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  <a:spcBef>
                <a:spcPct val="0"/>
              </a:spcBef>
            </a:pPr>
            <a:r>
              <a:rPr kumimoji="1" lang="zh-TW" altLang="en-US" dirty="0" smtClean="0"/>
              <a:t>運動產品行銷：</a:t>
            </a:r>
            <a:r>
              <a:rPr kumimoji="1" lang="zh-TW" altLang="en-US" dirty="0"/>
              <a:t>三大品牌</a:t>
            </a:r>
            <a:r>
              <a:rPr kumimoji="1" lang="zh-TW" altLang="en-US" dirty="0" smtClean="0"/>
              <a:t>活動 同期影響</a:t>
            </a:r>
            <a:r>
              <a:rPr kumimoji="1" lang="zh-TW" altLang="en-US" dirty="0"/>
              <a:t>及</a:t>
            </a:r>
            <a:r>
              <a:rPr kumimoji="1" lang="zh-TW" altLang="en-US" dirty="0" smtClean="0"/>
              <a:t>組成比較</a:t>
            </a:r>
            <a:endParaRPr lang="en-US" altLang="zh-TW" dirty="0" smtClean="0"/>
          </a:p>
          <a:p>
            <a:pPr>
              <a:lnSpc>
                <a:spcPct val="160000"/>
              </a:lnSpc>
              <a:spcBef>
                <a:spcPct val="0"/>
              </a:spcBef>
            </a:pPr>
            <a:endParaRPr lang="en-US" altLang="zh-TW" dirty="0" smtClean="0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事件分析 </a:t>
            </a:r>
            <a:r>
              <a:rPr lang="en-US" altLang="zh-TW" smtClean="0"/>
              <a:t>– </a:t>
            </a:r>
            <a:r>
              <a:rPr lang="zh-TW" altLang="en-US" smtClean="0"/>
              <a:t>行銷成效分析</a:t>
            </a:r>
            <a:endParaRPr lang="zh-TW" altLang="en-US" dirty="0"/>
          </a:p>
        </p:txBody>
      </p:sp>
      <p:graphicFrame>
        <p:nvGraphicFramePr>
          <p:cNvPr id="13" name="內容版面配置區 3"/>
          <p:cNvGraphicFramePr>
            <a:graphicFrameLocks/>
          </p:cNvGraphicFramePr>
          <p:nvPr>
            <p:extLst/>
          </p:nvPr>
        </p:nvGraphicFramePr>
        <p:xfrm>
          <a:off x="443487" y="1803296"/>
          <a:ext cx="5854719" cy="348320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31810"/>
                <a:gridCol w="1475639"/>
                <a:gridCol w="1673635"/>
                <a:gridCol w="1673635"/>
              </a:tblGrid>
              <a:tr h="10985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活動名稱</a:t>
                      </a:r>
                      <a:endParaRPr lang="en-US" altLang="zh-TW" sz="16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904" marR="93904"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904" marR="93904" anchor="b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904" marR="93904" anchor="b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904" marR="93904" anchor="b"/>
                </a:tc>
              </a:tr>
              <a:tr h="42408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網路聲量</a:t>
                      </a:r>
                      <a:endParaRPr lang="zh-TW" altLang="en-US" sz="1600" b="1" baseline="30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904" marR="939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</a:t>
                      </a:r>
                      <a:endParaRPr lang="zh-TW" altLang="en-US" sz="18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904" marR="939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108</a:t>
                      </a:r>
                      <a:endParaRPr lang="zh-TW" altLang="en-US" sz="18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904" marR="939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418</a:t>
                      </a:r>
                      <a:endParaRPr lang="zh-TW" altLang="en-US" sz="18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904" marR="93904" anchor="ctr"/>
                </a:tc>
              </a:tr>
              <a:tr h="91965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聲量高峰</a:t>
                      </a:r>
                      <a:endParaRPr lang="zh-TW" altLang="en-US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904" marR="93904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smtClean="0">
                          <a:latin typeface="微軟正黑體" panose="020B0604030504040204" pitchFamily="34" charset="-120"/>
                          <a:ea typeface="+mn-ea"/>
                        </a:rPr>
                        <a:t>4/05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smtClean="0">
                          <a:latin typeface="微軟正黑體" panose="020B0604030504040204" pitchFamily="34" charset="-120"/>
                          <a:ea typeface="+mn-ea"/>
                        </a:rPr>
                        <a:t>部落</a:t>
                      </a: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+mn-ea"/>
                        </a:rPr>
                        <a:t>格邀稿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+mn-ea"/>
                        </a:rPr>
                        <a:t>6</a:t>
                      </a: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+mn-ea"/>
                        </a:rPr>
                        <a:t>則</a:t>
                      </a:r>
                      <a:endParaRPr lang="en-US" altLang="zh-TW" sz="1400" dirty="0" smtClean="0">
                        <a:latin typeface="微軟正黑體" panose="020B0604030504040204" pitchFamily="34" charset="-120"/>
                        <a:ea typeface="+mn-ea"/>
                      </a:endParaRPr>
                    </a:p>
                    <a:p>
                      <a:pPr algn="l"/>
                      <a:r>
                        <a:rPr lang="en-US" altLang="zh-TW" sz="1400" smtClean="0">
                          <a:latin typeface="微軟正黑體" panose="020B0604030504040204" pitchFamily="34" charset="-120"/>
                          <a:ea typeface="+mn-ea"/>
                        </a:rPr>
                        <a:t>4/27</a:t>
                      </a:r>
                      <a:r>
                        <a:rPr lang="zh-TW" altLang="en-US" sz="1400" smtClean="0">
                          <a:latin typeface="微軟正黑體" panose="020B0604030504040204" pitchFamily="34" charset="-120"/>
                          <a:ea typeface="+mn-ea"/>
                        </a:rPr>
                        <a:t> </a:t>
                      </a:r>
                      <a:endParaRPr lang="en-US" altLang="zh-TW" sz="1400" smtClean="0">
                        <a:latin typeface="微軟正黑體" panose="020B0604030504040204" pitchFamily="34" charset="-120"/>
                        <a:ea typeface="+mn-ea"/>
                      </a:endParaRPr>
                    </a:p>
                    <a:p>
                      <a:pPr algn="l"/>
                      <a:r>
                        <a:rPr lang="zh-TW" altLang="en-US" sz="1400" smtClean="0">
                          <a:latin typeface="微軟正黑體" panose="020B0604030504040204" pitchFamily="34" charset="-120"/>
                          <a:ea typeface="+mn-ea"/>
                        </a:rPr>
                        <a:t>活動</a:t>
                      </a: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+mn-ea"/>
                        </a:rPr>
                        <a:t>新聞</a:t>
                      </a:r>
                      <a:r>
                        <a:rPr lang="en-US" altLang="zh-TW" sz="1400" smtClean="0">
                          <a:latin typeface="微軟正黑體" panose="020B0604030504040204" pitchFamily="34" charset="-120"/>
                          <a:ea typeface="+mn-ea"/>
                        </a:rPr>
                        <a:t>5</a:t>
                      </a:r>
                      <a:r>
                        <a:rPr lang="zh-TW" altLang="en-US" sz="1400" smtClean="0">
                          <a:latin typeface="微軟正黑體" panose="020B0604030504040204" pitchFamily="34" charset="-120"/>
                          <a:ea typeface="+mn-ea"/>
                        </a:rPr>
                        <a:t>則</a:t>
                      </a:r>
                      <a:endParaRPr lang="zh-TW" altLang="en-US" sz="1400" dirty="0" smtClean="0">
                        <a:latin typeface="微軟正黑體" panose="020B0604030504040204" pitchFamily="34" charset="-120"/>
                        <a:ea typeface="+mn-ea"/>
                      </a:endParaRPr>
                    </a:p>
                  </a:txBody>
                  <a:tcPr marL="93904" marR="9390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5/11,12 </a:t>
                      </a:r>
                    </a:p>
                    <a:p>
                      <a:pPr algn="l"/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某大論壇</a:t>
                      </a: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23</a:t>
                      </a: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則</a:t>
                      </a:r>
                      <a:endParaRPr lang="en-US" altLang="zh-TW" sz="1400" kern="1200" dirty="0" smtClean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新聞曝光</a:t>
                      </a: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10</a:t>
                      </a: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則</a:t>
                      </a:r>
                    </a:p>
                  </a:txBody>
                  <a:tcPr marL="93904" marR="9390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6/23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某大論壇</a:t>
                      </a: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69</a:t>
                      </a: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則</a:t>
                      </a:r>
                      <a:endParaRPr lang="en-US" altLang="zh-TW" sz="1400" kern="1200" dirty="0" smtClean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社群討論</a:t>
                      </a: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11</a:t>
                      </a: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則</a:t>
                      </a:r>
                      <a:endParaRPr lang="en-US" altLang="zh-TW" sz="1400" kern="1200" dirty="0" smtClean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新聞曝光</a:t>
                      </a: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  9</a:t>
                      </a: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則</a:t>
                      </a:r>
                    </a:p>
                  </a:txBody>
                  <a:tcPr marL="93904" marR="93904"/>
                </a:tc>
              </a:tr>
              <a:tr h="10156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組成比較</a:t>
                      </a:r>
                    </a:p>
                  </a:txBody>
                  <a:tcPr marL="93904" marR="93904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+mn-ea"/>
                        </a:rPr>
                        <a:t>討論區	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+mn-ea"/>
                        </a:rPr>
                        <a:t>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+mn-ea"/>
                        </a:rPr>
                        <a:t>社群網站	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+mn-ea"/>
                        </a:rPr>
                        <a:t>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+mn-ea"/>
                        </a:rPr>
                        <a:t>部落格	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+mn-ea"/>
                        </a:rPr>
                        <a:t>7</a:t>
                      </a:r>
                    </a:p>
                    <a:p>
                      <a:pPr algn="l"/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+mn-ea"/>
                        </a:rPr>
                        <a:t>新聞	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</a:p>
                  </a:txBody>
                  <a:tcPr marL="93904" marR="9390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+mn-ea"/>
                        </a:rPr>
                        <a:t>討論區	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+mn-ea"/>
                        </a:rPr>
                        <a:t>社群網站 	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+mn-ea"/>
                        </a:rPr>
                        <a:t>13</a:t>
                      </a:r>
                      <a:endParaRPr lang="zh-TW" altLang="en-US" sz="1400" dirty="0" smtClean="0">
                        <a:latin typeface="微軟正黑體" panose="020B0604030504040204" pitchFamily="34" charset="-120"/>
                        <a:ea typeface="+mn-ea"/>
                      </a:endParaRPr>
                    </a:p>
                    <a:p>
                      <a:pPr algn="l"/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+mn-ea"/>
                        </a:rPr>
                        <a:t>部落格	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+mn-ea"/>
                        </a:rPr>
                        <a:t>0</a:t>
                      </a:r>
                      <a:endParaRPr lang="en-US" altLang="zh-TW" sz="1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+mn-ea"/>
                        </a:rPr>
                        <a:t>新聞	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</a:p>
                  </a:txBody>
                  <a:tcPr marL="93904" marR="9390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+mn-ea"/>
                        </a:rPr>
                        <a:t>討論區	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273</a:t>
                      </a:r>
                    </a:p>
                    <a:p>
                      <a:pPr algn="l"/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社群</a:t>
                      </a: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+mn-ea"/>
                        </a:rPr>
                        <a:t>網站	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+mn-ea"/>
                        </a:rPr>
                        <a:t>部落格	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+mn-ea"/>
                        </a:rPr>
                        <a:t>21</a:t>
                      </a:r>
                      <a:endParaRPr lang="zh-TW" altLang="en-US" sz="1400" dirty="0" smtClean="0">
                        <a:latin typeface="微軟正黑體" panose="020B0604030504040204" pitchFamily="34" charset="-120"/>
                        <a:ea typeface="+mn-ea"/>
                      </a:endParaRPr>
                    </a:p>
                    <a:p>
                      <a:pPr algn="l"/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+mn-ea"/>
                        </a:rPr>
                        <a:t>新聞	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36</a:t>
                      </a:r>
                    </a:p>
                  </a:txBody>
                  <a:tcPr marL="93904" marR="93904" anchor="ctr"/>
                </a:tc>
              </a:tr>
            </a:tbl>
          </a:graphicData>
        </a:graphic>
      </p:graphicFrame>
      <p:pic>
        <p:nvPicPr>
          <p:cNvPr id="14" name="Picture 4" descr="http://pics15.yamedia.tw/40/userfile/l/levineh/article_thumb/6082271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58" b="-315"/>
          <a:stretch/>
        </p:blipFill>
        <p:spPr bwMode="auto">
          <a:xfrm>
            <a:off x="1717509" y="1816528"/>
            <a:ext cx="990487" cy="101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www.puma-nightrun.com.tw/images/explain_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200" y="2325358"/>
            <a:ext cx="1618036" cy="5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s://locomo.s3.amazonaws.com/events/images/326/medium/2013nike_____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440" y="1827399"/>
            <a:ext cx="1006788" cy="100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/>
          <p:cNvSpPr/>
          <p:nvPr/>
        </p:nvSpPr>
        <p:spPr>
          <a:xfrm>
            <a:off x="1438752" y="3385349"/>
            <a:ext cx="1548000" cy="864096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1600" dirty="0" smtClean="0">
                <a:solidFill>
                  <a:srgbClr val="F79646">
                    <a:lumMod val="75000"/>
                  </a:srgbClr>
                </a:solidFill>
              </a:rPr>
              <a:t>重視</a:t>
            </a:r>
            <a:endParaRPr kumimoji="1" lang="en-US" altLang="zh-TW" sz="1600" dirty="0" smtClean="0">
              <a:solidFill>
                <a:srgbClr val="F79646">
                  <a:lumMod val="75000"/>
                </a:srgbClr>
              </a:solidFill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1600" dirty="0" smtClean="0">
                <a:solidFill>
                  <a:srgbClr val="F79646">
                    <a:lumMod val="75000"/>
                  </a:srgbClr>
                </a:solidFill>
              </a:rPr>
              <a:t>新聞與部落客</a:t>
            </a:r>
            <a:endParaRPr kumimoji="1" lang="zh-TW" altLang="en-US" sz="1600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071236" y="3385349"/>
            <a:ext cx="1548000" cy="864096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1600" dirty="0" smtClean="0">
                <a:solidFill>
                  <a:srgbClr val="F79646">
                    <a:lumMod val="75000"/>
                  </a:srgbClr>
                </a:solidFill>
              </a:rPr>
              <a:t>重視</a:t>
            </a:r>
            <a:endParaRPr kumimoji="1" lang="en-US" altLang="zh-TW" sz="1600" dirty="0" smtClean="0">
              <a:solidFill>
                <a:srgbClr val="F79646">
                  <a:lumMod val="75000"/>
                </a:srgbClr>
              </a:solidFill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1600" dirty="0" smtClean="0">
                <a:solidFill>
                  <a:srgbClr val="F79646">
                    <a:lumMod val="75000"/>
                  </a:srgbClr>
                </a:solidFill>
              </a:rPr>
              <a:t>討論區活動</a:t>
            </a:r>
            <a:endParaRPr kumimoji="1" lang="zh-TW" altLang="en-US" sz="1600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703720" y="3385349"/>
            <a:ext cx="1548000" cy="864096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1600" dirty="0" smtClean="0">
                <a:solidFill>
                  <a:srgbClr val="F79646">
                    <a:lumMod val="75000"/>
                  </a:srgbClr>
                </a:solidFill>
              </a:rPr>
              <a:t>自然擴散最多</a:t>
            </a:r>
            <a:endParaRPr kumimoji="1" lang="zh-TW" altLang="en-US" sz="1600" dirty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921587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6200"/>
            <a:ext cx="7010400" cy="3657600"/>
          </a:xfrm>
          <a:prstGeom prst="rect">
            <a:avLst/>
          </a:prstGeom>
        </p:spPr>
      </p:pic>
      <p:graphicFrame>
        <p:nvGraphicFramePr>
          <p:cNvPr id="5" name="內容版面配置區 3"/>
          <p:cNvGraphicFramePr>
            <a:graphicFrameLocks/>
          </p:cNvGraphicFramePr>
          <p:nvPr>
            <p:extLst/>
          </p:nvPr>
        </p:nvGraphicFramePr>
        <p:xfrm>
          <a:off x="4641777" y="2666998"/>
          <a:ext cx="2072247" cy="38100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763"/>
                <a:gridCol w="1226432"/>
                <a:gridCol w="444052"/>
              </a:tblGrid>
              <a:tr h="37849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#</a:t>
                      </a:r>
                      <a:endParaRPr lang="zh-TW" alt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2013</a:t>
                      </a:r>
                      <a:r>
                        <a:rPr lang="zh-TW" alt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年</a:t>
                      </a:r>
                      <a:endParaRPr lang="en-US" altLang="zh-TW" sz="1800" b="1" i="0" u="none" strike="noStrike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</a:tr>
              <a:tr h="34315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單車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▲</a:t>
                      </a:r>
                      <a:r>
                        <a:rPr lang="en-US" altLang="zh-TW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en-US" altLang="zh-TW" sz="1800" b="0" i="0" u="none" strike="noStrike" dirty="0">
                        <a:solidFill>
                          <a:srgbClr val="FF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</a:tr>
              <a:tr h="34315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棒球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800" b="0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▼</a:t>
                      </a:r>
                      <a:r>
                        <a:rPr lang="en-US" altLang="zh-TW" sz="1800" b="0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1</a:t>
                      </a:r>
                      <a:endParaRPr lang="en-US" altLang="zh-TW" sz="1800" b="0" i="0" u="none" strike="noStrike" kern="1200" dirty="0">
                        <a:solidFill>
                          <a:srgbClr val="00B050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4315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路跑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8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▲</a:t>
                      </a:r>
                      <a:r>
                        <a:rPr lang="en-US" altLang="zh-TW" sz="18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1</a:t>
                      </a:r>
                      <a:endParaRPr lang="en-US" altLang="zh-TW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4315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健身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8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▲</a:t>
                      </a:r>
                      <a:r>
                        <a:rPr lang="en-US" altLang="zh-TW" sz="18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1</a:t>
                      </a:r>
                      <a:endParaRPr lang="en-US" altLang="zh-TW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4315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籃球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800" b="0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▼</a:t>
                      </a:r>
                      <a:r>
                        <a:rPr lang="en-US" altLang="zh-TW" sz="1800" b="0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2</a:t>
                      </a:r>
                      <a:endParaRPr lang="en-US" altLang="zh-TW" sz="1800" b="0" i="0" u="none" strike="noStrike" kern="1200" dirty="0">
                        <a:solidFill>
                          <a:srgbClr val="00B050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4315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游泳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34315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登山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34315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跳舞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34315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足球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34315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瑜珈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new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6" name="內容版面配置區 3"/>
          <p:cNvGraphicFramePr>
            <a:graphicFrameLocks/>
          </p:cNvGraphicFramePr>
          <p:nvPr>
            <p:extLst/>
          </p:nvPr>
        </p:nvGraphicFramePr>
        <p:xfrm>
          <a:off x="6736473" y="2667002"/>
          <a:ext cx="2072247" cy="3809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763"/>
                <a:gridCol w="1226432"/>
                <a:gridCol w="444052"/>
              </a:tblGrid>
              <a:tr h="378497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#</a:t>
                      </a:r>
                      <a:endParaRPr lang="zh-TW" altLang="en-US" sz="180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2012</a:t>
                      </a:r>
                      <a:r>
                        <a:rPr lang="zh-TW" altLang="en-US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年</a:t>
                      </a:r>
                      <a:endParaRPr lang="en-US" altLang="zh-TW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431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棒球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431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單車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431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籃球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431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路跑</a:t>
                      </a:r>
                      <a:endParaRPr lang="zh-TW" alt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431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健身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431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游泳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431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登山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431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跳舞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431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足球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431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網球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719995" y="4077072"/>
            <a:ext cx="341632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一份特別的生活商機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200000"/>
              </a:lnSpc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與消費趨勢研究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0" y="6357778"/>
            <a:ext cx="1440000" cy="43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49439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806896" y="2141984"/>
            <a:ext cx="8229600" cy="114300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zh-TW" altLang="en-US" sz="3600" dirty="0" smtClean="0">
                <a:effectLst/>
              </a:rPr>
              <a:t>社群大數據 技術架構說明</a:t>
            </a:r>
          </a:p>
        </p:txBody>
      </p:sp>
      <p:cxnSp>
        <p:nvCxnSpPr>
          <p:cNvPr id="10" name="直線接點 9"/>
          <p:cNvCxnSpPr/>
          <p:nvPr/>
        </p:nvCxnSpPr>
        <p:spPr>
          <a:xfrm>
            <a:off x="857250" y="3286125"/>
            <a:ext cx="7572375" cy="158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857250" y="3286125"/>
            <a:ext cx="6215063" cy="1588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3" name="群組 12"/>
          <p:cNvGrpSpPr/>
          <p:nvPr/>
        </p:nvGrpSpPr>
        <p:grpSpPr>
          <a:xfrm>
            <a:off x="6372200" y="82652"/>
            <a:ext cx="2611152" cy="970084"/>
            <a:chOff x="2934680" y="215439"/>
            <a:chExt cx="3960440" cy="1378355"/>
          </a:xfrm>
        </p:grpSpPr>
        <p:grpSp>
          <p:nvGrpSpPr>
            <p:cNvPr id="14" name="群組 7"/>
            <p:cNvGrpSpPr/>
            <p:nvPr/>
          </p:nvGrpSpPr>
          <p:grpSpPr>
            <a:xfrm>
              <a:off x="2934680" y="215439"/>
              <a:ext cx="3960440" cy="1368152"/>
              <a:chOff x="2555776" y="476672"/>
              <a:chExt cx="3960440" cy="1368152"/>
            </a:xfrm>
          </p:grpSpPr>
          <p:sp>
            <p:nvSpPr>
              <p:cNvPr id="16" name="圓角矩形 15"/>
              <p:cNvSpPr/>
              <p:nvPr/>
            </p:nvSpPr>
            <p:spPr bwMode="auto">
              <a:xfrm>
                <a:off x="2555776" y="476672"/>
                <a:ext cx="3960440" cy="1368152"/>
              </a:xfrm>
              <a:prstGeom prst="round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</a:endParaRPr>
              </a:p>
            </p:txBody>
          </p:sp>
          <p:pic>
            <p:nvPicPr>
              <p:cNvPr id="17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627784" y="548680"/>
                <a:ext cx="3744416" cy="11365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5" name="文字方塊 14"/>
            <p:cNvSpPr txBox="1"/>
            <p:nvPr/>
          </p:nvSpPr>
          <p:spPr>
            <a:xfrm>
              <a:off x="4565890" y="1200217"/>
              <a:ext cx="2264063" cy="3935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社 群 口 碑 資 料 庫</a:t>
              </a:r>
              <a:endPara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0967207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" descr="Image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769523"/>
            <a:ext cx="3091076" cy="389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向右箭號 19"/>
          <p:cNvSpPr/>
          <p:nvPr/>
        </p:nvSpPr>
        <p:spPr>
          <a:xfrm>
            <a:off x="3316288" y="5953720"/>
            <a:ext cx="268287" cy="215900"/>
          </a:xfrm>
          <a:prstGeom prst="rightArrow">
            <a:avLst>
              <a:gd name="adj1" fmla="val 44710"/>
              <a:gd name="adj2" fmla="val 63228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4" name="向右箭號 23"/>
          <p:cNvSpPr/>
          <p:nvPr/>
        </p:nvSpPr>
        <p:spPr>
          <a:xfrm>
            <a:off x="4121150" y="5950545"/>
            <a:ext cx="268288" cy="215900"/>
          </a:xfrm>
          <a:prstGeom prst="rightArrow">
            <a:avLst>
              <a:gd name="adj1" fmla="val 44710"/>
              <a:gd name="adj2" fmla="val 63228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5" name="向右箭號 24"/>
          <p:cNvSpPr/>
          <p:nvPr/>
        </p:nvSpPr>
        <p:spPr>
          <a:xfrm>
            <a:off x="4535488" y="5950545"/>
            <a:ext cx="268287" cy="215900"/>
          </a:xfrm>
          <a:prstGeom prst="rightArrow">
            <a:avLst>
              <a:gd name="adj1" fmla="val 44710"/>
              <a:gd name="adj2" fmla="val 63228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6" name="向右箭號 25"/>
          <p:cNvSpPr/>
          <p:nvPr/>
        </p:nvSpPr>
        <p:spPr>
          <a:xfrm>
            <a:off x="4935538" y="5947370"/>
            <a:ext cx="268287" cy="215900"/>
          </a:xfrm>
          <a:prstGeom prst="rightArrow">
            <a:avLst>
              <a:gd name="adj1" fmla="val 44710"/>
              <a:gd name="adj2" fmla="val 63228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7" name="向右箭號 26"/>
          <p:cNvSpPr/>
          <p:nvPr/>
        </p:nvSpPr>
        <p:spPr>
          <a:xfrm>
            <a:off x="5334000" y="5950545"/>
            <a:ext cx="268288" cy="215900"/>
          </a:xfrm>
          <a:prstGeom prst="rightArrow">
            <a:avLst>
              <a:gd name="adj1" fmla="val 44710"/>
              <a:gd name="adj2" fmla="val 63228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8" name="向右箭號 27"/>
          <p:cNvSpPr/>
          <p:nvPr/>
        </p:nvSpPr>
        <p:spPr>
          <a:xfrm>
            <a:off x="5734050" y="5950545"/>
            <a:ext cx="268288" cy="215900"/>
          </a:xfrm>
          <a:prstGeom prst="rightArrow">
            <a:avLst>
              <a:gd name="adj1" fmla="val 44710"/>
              <a:gd name="adj2" fmla="val 63228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9" name="向右箭號 28"/>
          <p:cNvSpPr/>
          <p:nvPr/>
        </p:nvSpPr>
        <p:spPr>
          <a:xfrm>
            <a:off x="6119813" y="5947370"/>
            <a:ext cx="268287" cy="215900"/>
          </a:xfrm>
          <a:prstGeom prst="rightArrow">
            <a:avLst>
              <a:gd name="adj1" fmla="val 44710"/>
              <a:gd name="adj2" fmla="val 63228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8" name="向右箭號 37"/>
          <p:cNvSpPr/>
          <p:nvPr/>
        </p:nvSpPr>
        <p:spPr>
          <a:xfrm>
            <a:off x="2863850" y="5950545"/>
            <a:ext cx="268288" cy="215900"/>
          </a:xfrm>
          <a:prstGeom prst="rightArrow">
            <a:avLst>
              <a:gd name="adj1" fmla="val 44710"/>
              <a:gd name="adj2" fmla="val 63228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9" name="向右箭號 38"/>
          <p:cNvSpPr/>
          <p:nvPr/>
        </p:nvSpPr>
        <p:spPr>
          <a:xfrm>
            <a:off x="3724275" y="5950545"/>
            <a:ext cx="268288" cy="215900"/>
          </a:xfrm>
          <a:prstGeom prst="rightArrow">
            <a:avLst>
              <a:gd name="adj1" fmla="val 44710"/>
              <a:gd name="adj2" fmla="val 63228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3200" dirty="0" err="1" smtClean="0"/>
              <a:t>OpView</a:t>
            </a:r>
            <a:r>
              <a:rPr lang="en-US" altLang="zh-TW" sz="3200" dirty="0" smtClean="0"/>
              <a:t>  </a:t>
            </a:r>
            <a:r>
              <a:rPr lang="zh-TW" altLang="en-US" sz="3200" dirty="0" smtClean="0"/>
              <a:t>技術</a:t>
            </a:r>
            <a:r>
              <a:rPr lang="zh-TW" altLang="en-US" sz="3200" dirty="0" smtClean="0"/>
              <a:t>架構 </a:t>
            </a:r>
            <a:r>
              <a:rPr lang="en-US" altLang="zh-TW" sz="3200" dirty="0" smtClean="0"/>
              <a:t>: </a:t>
            </a:r>
            <a:r>
              <a:rPr lang="zh-TW" altLang="en-US" sz="3200" dirty="0" smtClean="0"/>
              <a:t>結合結構與非結構分析</a:t>
            </a:r>
            <a:endParaRPr lang="zh-TW" altLang="en-US" sz="3200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3" name="群組 16"/>
          <p:cNvGrpSpPr>
            <a:grpSpLocks/>
          </p:cNvGrpSpPr>
          <p:nvPr/>
        </p:nvGrpSpPr>
        <p:grpSpPr bwMode="auto">
          <a:xfrm>
            <a:off x="3131840" y="4941168"/>
            <a:ext cx="1113404" cy="805907"/>
            <a:chOff x="4208944" y="4737419"/>
            <a:chExt cx="1112611" cy="806143"/>
          </a:xfrm>
        </p:grpSpPr>
        <p:pic>
          <p:nvPicPr>
            <p:cNvPr id="18472" name="Picture 39" descr="Image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8944" y="4737419"/>
              <a:ext cx="414337" cy="6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73" name="Text Box 5"/>
            <p:cNvSpPr txBox="1">
              <a:spLocks noChangeArrowheads="1"/>
            </p:cNvSpPr>
            <p:nvPr/>
          </p:nvSpPr>
          <p:spPr bwMode="auto">
            <a:xfrm>
              <a:off x="4624425" y="4835469"/>
              <a:ext cx="697130" cy="708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zh-TW" altLang="en-US" sz="2000" b="1" dirty="0">
                  <a:solidFill>
                    <a:srgbClr val="990000"/>
                  </a:solidFill>
                  <a:latin typeface="Times New Roman" pitchFamily="18" charset="0"/>
                  <a:ea typeface="微軟正黑體" pitchFamily="34" charset="-120"/>
                </a:rPr>
                <a:t>搜尋</a:t>
              </a:r>
            </a:p>
            <a:p>
              <a:pPr eaLnBrk="1" hangingPunct="1"/>
              <a:r>
                <a:rPr kumimoji="0" lang="zh-TW" altLang="en-US" sz="2000" b="1" dirty="0">
                  <a:solidFill>
                    <a:srgbClr val="990000"/>
                  </a:solidFill>
                  <a:latin typeface="Times New Roman" pitchFamily="18" charset="0"/>
                  <a:ea typeface="微軟正黑體" pitchFamily="34" charset="-120"/>
                </a:rPr>
                <a:t>引擎</a:t>
              </a:r>
            </a:p>
          </p:txBody>
        </p:sp>
      </p:grpSp>
      <p:grpSp>
        <p:nvGrpSpPr>
          <p:cNvPr id="4" name="群組 17"/>
          <p:cNvGrpSpPr>
            <a:grpSpLocks/>
          </p:cNvGrpSpPr>
          <p:nvPr/>
        </p:nvGrpSpPr>
        <p:grpSpPr bwMode="auto">
          <a:xfrm>
            <a:off x="4863802" y="4947517"/>
            <a:ext cx="1111964" cy="773544"/>
            <a:chOff x="5220072" y="4722816"/>
            <a:chExt cx="1111964" cy="774371"/>
          </a:xfrm>
        </p:grpSpPr>
        <p:pic>
          <p:nvPicPr>
            <p:cNvPr id="18470" name="Picture 40" descr="Image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4722816"/>
              <a:ext cx="414337" cy="6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71" name="Text Box 5"/>
            <p:cNvSpPr txBox="1">
              <a:spLocks noChangeArrowheads="1"/>
            </p:cNvSpPr>
            <p:nvPr/>
          </p:nvSpPr>
          <p:spPr bwMode="auto">
            <a:xfrm>
              <a:off x="5634409" y="4788544"/>
              <a:ext cx="697627" cy="708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zh-TW" altLang="en-US" sz="2000" b="1" dirty="0">
                  <a:solidFill>
                    <a:srgbClr val="990000"/>
                  </a:solidFill>
                  <a:latin typeface="Times New Roman" pitchFamily="18" charset="0"/>
                  <a:ea typeface="微軟正黑體" pitchFamily="34" charset="-120"/>
                </a:rPr>
                <a:t>語意</a:t>
              </a:r>
            </a:p>
            <a:p>
              <a:pPr eaLnBrk="1" hangingPunct="1"/>
              <a:r>
                <a:rPr kumimoji="0" lang="zh-TW" altLang="en-US" sz="2000" b="1" dirty="0">
                  <a:solidFill>
                    <a:srgbClr val="990000"/>
                  </a:solidFill>
                  <a:latin typeface="Times New Roman" pitchFamily="18" charset="0"/>
                  <a:ea typeface="微軟正黑體" pitchFamily="34" charset="-120"/>
                </a:rPr>
                <a:t>分析</a:t>
              </a:r>
            </a:p>
          </p:txBody>
        </p:sp>
      </p:grpSp>
      <p:sp>
        <p:nvSpPr>
          <p:cNvPr id="19" name="圓角矩形 18"/>
          <p:cNvSpPr/>
          <p:nvPr/>
        </p:nvSpPr>
        <p:spPr>
          <a:xfrm>
            <a:off x="971600" y="5769570"/>
            <a:ext cx="1258887" cy="539750"/>
          </a:xfrm>
          <a:prstGeom prst="roundRect">
            <a:avLst/>
          </a:prstGeom>
          <a:solidFill>
            <a:srgbClr val="2473E8">
              <a:alpha val="60000"/>
            </a:srgb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儲存</a:t>
            </a:r>
          </a:p>
        </p:txBody>
      </p:sp>
      <p:sp>
        <p:nvSpPr>
          <p:cNvPr id="21" name="圓角矩形 20"/>
          <p:cNvSpPr/>
          <p:nvPr/>
        </p:nvSpPr>
        <p:spPr>
          <a:xfrm>
            <a:off x="2987675" y="5769570"/>
            <a:ext cx="1395413" cy="539750"/>
          </a:xfrm>
          <a:prstGeom prst="roundRect">
            <a:avLst/>
          </a:prstGeom>
          <a:solidFill>
            <a:srgbClr val="FF9900">
              <a:alpha val="60000"/>
            </a:srgb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索引</a:t>
            </a:r>
          </a:p>
        </p:txBody>
      </p:sp>
      <p:sp>
        <p:nvSpPr>
          <p:cNvPr id="22" name="圓角矩形 21"/>
          <p:cNvSpPr/>
          <p:nvPr/>
        </p:nvSpPr>
        <p:spPr>
          <a:xfrm>
            <a:off x="4787900" y="5767982"/>
            <a:ext cx="1316038" cy="541338"/>
          </a:xfrm>
          <a:prstGeom prst="roundRect">
            <a:avLst/>
          </a:prstGeom>
          <a:solidFill>
            <a:srgbClr val="FF9900">
              <a:alpha val="60000"/>
            </a:srgb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分析</a:t>
            </a:r>
          </a:p>
        </p:txBody>
      </p:sp>
      <p:sp>
        <p:nvSpPr>
          <p:cNvPr id="30" name="向右箭號 29"/>
          <p:cNvSpPr/>
          <p:nvPr/>
        </p:nvSpPr>
        <p:spPr>
          <a:xfrm rot="16200000">
            <a:off x="6840798" y="3752491"/>
            <a:ext cx="1440159" cy="649163"/>
          </a:xfrm>
          <a:prstGeom prst="rightArrow">
            <a:avLst>
              <a:gd name="adj1" fmla="val 44710"/>
              <a:gd name="adj2" fmla="val 63228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1" name="圓角矩形 30"/>
          <p:cNvSpPr/>
          <p:nvPr/>
        </p:nvSpPr>
        <p:spPr>
          <a:xfrm>
            <a:off x="6948264" y="3969370"/>
            <a:ext cx="1260475" cy="539750"/>
          </a:xfrm>
          <a:prstGeom prst="roundRect">
            <a:avLst/>
          </a:prstGeom>
          <a:solidFill>
            <a:srgbClr val="0066FF">
              <a:alpha val="60000"/>
            </a:srgb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呈現</a:t>
            </a:r>
          </a:p>
        </p:txBody>
      </p:sp>
      <p:sp>
        <p:nvSpPr>
          <p:cNvPr id="47" name="圓角矩形 46"/>
          <p:cNvSpPr/>
          <p:nvPr/>
        </p:nvSpPr>
        <p:spPr>
          <a:xfrm>
            <a:off x="971600" y="4185394"/>
            <a:ext cx="1258887" cy="539750"/>
          </a:xfrm>
          <a:prstGeom prst="roundRect">
            <a:avLst/>
          </a:prstGeom>
          <a:solidFill>
            <a:srgbClr val="009999">
              <a:alpha val="54902"/>
            </a:srgb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擷取</a:t>
            </a:r>
          </a:p>
        </p:txBody>
      </p:sp>
      <p:sp>
        <p:nvSpPr>
          <p:cNvPr id="40" name="圓角矩形 39"/>
          <p:cNvSpPr/>
          <p:nvPr/>
        </p:nvSpPr>
        <p:spPr>
          <a:xfrm>
            <a:off x="3419872" y="1772816"/>
            <a:ext cx="2232025" cy="408623"/>
          </a:xfrm>
          <a:prstGeom prst="round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熱門議題分析</a:t>
            </a:r>
            <a:endParaRPr kumimoji="0" lang="en-US" altLang="zh-TW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圓角矩形 44"/>
          <p:cNvSpPr/>
          <p:nvPr/>
        </p:nvSpPr>
        <p:spPr>
          <a:xfrm>
            <a:off x="3419872" y="2181439"/>
            <a:ext cx="2232025" cy="408623"/>
          </a:xfrm>
          <a:prstGeom prst="round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關鍵字詞擷取</a:t>
            </a:r>
            <a:endParaRPr kumimoji="0" lang="en-US" altLang="zh-TW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圓角矩形 42"/>
          <p:cNvSpPr/>
          <p:nvPr/>
        </p:nvSpPr>
        <p:spPr>
          <a:xfrm>
            <a:off x="3419872" y="2613487"/>
            <a:ext cx="2232025" cy="408623"/>
          </a:xfrm>
          <a:prstGeom prst="round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競爭風暴</a:t>
            </a:r>
            <a:r>
              <a:rPr kumimoji="0"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圖</a:t>
            </a:r>
            <a:endParaRPr kumimoji="0" lang="en-US" altLang="zh-TW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圓角矩形 43"/>
          <p:cNvSpPr/>
          <p:nvPr/>
        </p:nvSpPr>
        <p:spPr>
          <a:xfrm>
            <a:off x="3419872" y="3045535"/>
            <a:ext cx="2232025" cy="408623"/>
          </a:xfrm>
          <a:prstGeom prst="round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意見觀點分析</a:t>
            </a:r>
            <a:endParaRPr kumimoji="0" lang="en-US" altLang="zh-TW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圓角矩形 40"/>
          <p:cNvSpPr/>
          <p:nvPr/>
        </p:nvSpPr>
        <p:spPr>
          <a:xfrm>
            <a:off x="3419872" y="3477583"/>
            <a:ext cx="2232025" cy="408623"/>
          </a:xfrm>
          <a:prstGeom prst="round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正負情緒分析</a:t>
            </a:r>
            <a:endParaRPr kumimoji="0" lang="en-US" altLang="zh-TW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圓角矩形 41"/>
          <p:cNvSpPr/>
          <p:nvPr/>
        </p:nvSpPr>
        <p:spPr>
          <a:xfrm>
            <a:off x="3419872" y="3910103"/>
            <a:ext cx="2232025" cy="408623"/>
          </a:xfrm>
          <a:prstGeom prst="round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時間趨勢與分布</a:t>
            </a:r>
            <a:endParaRPr kumimoji="0" lang="en-US" altLang="zh-TW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圓角矩形 45"/>
          <p:cNvSpPr/>
          <p:nvPr/>
        </p:nvSpPr>
        <p:spPr>
          <a:xfrm>
            <a:off x="3419872" y="4365104"/>
            <a:ext cx="2232025" cy="408623"/>
          </a:xfrm>
          <a:prstGeom prst="round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自動摘要分析</a:t>
            </a:r>
            <a:endParaRPr kumimoji="0" lang="zh-TW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圓角矩形 48"/>
          <p:cNvSpPr/>
          <p:nvPr/>
        </p:nvSpPr>
        <p:spPr>
          <a:xfrm>
            <a:off x="287685" y="1113879"/>
            <a:ext cx="2771702" cy="442913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b="1" dirty="0" smtClean="0">
                <a:latin typeface="+mn-ea"/>
              </a:rPr>
              <a:t>Listening</a:t>
            </a:r>
            <a:endParaRPr kumimoji="0" lang="en-US" altLang="zh-TW" sz="2000" b="1" dirty="0">
              <a:latin typeface="+mn-ea"/>
            </a:endParaRPr>
          </a:p>
        </p:txBody>
      </p:sp>
      <p:sp>
        <p:nvSpPr>
          <p:cNvPr id="50" name="圓角矩形 49"/>
          <p:cNvSpPr/>
          <p:nvPr/>
        </p:nvSpPr>
        <p:spPr>
          <a:xfrm>
            <a:off x="6048325" y="1113879"/>
            <a:ext cx="2772147" cy="44291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b="1" dirty="0" smtClean="0">
                <a:latin typeface="+mn-ea"/>
              </a:rPr>
              <a:t>Engaging</a:t>
            </a:r>
            <a:endParaRPr kumimoji="0" lang="en-US" altLang="zh-TW" sz="2000" b="1" dirty="0">
              <a:latin typeface="+mn-ea"/>
            </a:endParaRPr>
          </a:p>
        </p:txBody>
      </p:sp>
      <p:sp>
        <p:nvSpPr>
          <p:cNvPr id="51" name="圓角矩形 50"/>
          <p:cNvSpPr/>
          <p:nvPr/>
        </p:nvSpPr>
        <p:spPr>
          <a:xfrm>
            <a:off x="3168624" y="1113879"/>
            <a:ext cx="2770907" cy="442913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b="1" dirty="0" smtClean="0">
                <a:latin typeface="+mn-ea"/>
              </a:rPr>
              <a:t>Analyzing</a:t>
            </a:r>
            <a:endParaRPr kumimoji="0" lang="en-US" altLang="zh-TW" sz="2000" b="1" dirty="0">
              <a:latin typeface="+mn-ea"/>
            </a:endParaRPr>
          </a:p>
        </p:txBody>
      </p:sp>
      <p:grpSp>
        <p:nvGrpSpPr>
          <p:cNvPr id="5" name="群組 55"/>
          <p:cNvGrpSpPr/>
          <p:nvPr/>
        </p:nvGrpSpPr>
        <p:grpSpPr>
          <a:xfrm>
            <a:off x="6516216" y="1990313"/>
            <a:ext cx="2088628" cy="986158"/>
            <a:chOff x="3995738" y="3302422"/>
            <a:chExt cx="1872604" cy="788657"/>
          </a:xfrm>
        </p:grpSpPr>
        <p:pic>
          <p:nvPicPr>
            <p:cNvPr id="57" name="Picture 5" descr="Image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95738" y="3302422"/>
              <a:ext cx="1867130" cy="467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" name="Text Box 16"/>
            <p:cNvSpPr txBox="1">
              <a:spLocks noChangeArrowheads="1"/>
            </p:cNvSpPr>
            <p:nvPr/>
          </p:nvSpPr>
          <p:spPr bwMode="auto">
            <a:xfrm>
              <a:off x="3995936" y="3795714"/>
              <a:ext cx="1872406" cy="295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b="1" dirty="0" smtClean="0">
                  <a:solidFill>
                    <a:srgbClr val="990000"/>
                  </a:solidFill>
                  <a:ea typeface="微軟正黑體" pitchFamily="34" charset="-120"/>
                </a:rPr>
                <a:t>Service </a:t>
              </a:r>
              <a:r>
                <a:rPr lang="en-US" altLang="zh-TW" b="1" dirty="0">
                  <a:solidFill>
                    <a:srgbClr val="990000"/>
                  </a:solidFill>
                  <a:ea typeface="微軟正黑體" pitchFamily="34" charset="-120"/>
                </a:rPr>
                <a:t>(</a:t>
              </a:r>
              <a:r>
                <a:rPr lang="en-US" altLang="zh-TW" b="1" dirty="0" err="1">
                  <a:solidFill>
                    <a:srgbClr val="990000"/>
                  </a:solidFill>
                  <a:ea typeface="微軟正黑體" pitchFamily="34" charset="-120"/>
                </a:rPr>
                <a:t>SaaS</a:t>
              </a:r>
              <a:r>
                <a:rPr lang="en-US" altLang="zh-TW" b="1" dirty="0">
                  <a:solidFill>
                    <a:srgbClr val="990000"/>
                  </a:solidFill>
                  <a:ea typeface="微軟正黑體" pitchFamily="34" charset="-120"/>
                </a:rPr>
                <a:t>)</a:t>
              </a:r>
              <a:endParaRPr lang="zh-TW" altLang="en-US" b="1" dirty="0">
                <a:solidFill>
                  <a:srgbClr val="990000"/>
                </a:solidFill>
                <a:ea typeface="微軟正黑體" pitchFamily="34" charset="-120"/>
              </a:endParaRPr>
            </a:p>
          </p:txBody>
        </p:sp>
      </p:grpSp>
      <p:grpSp>
        <p:nvGrpSpPr>
          <p:cNvPr id="6" name="群組 58"/>
          <p:cNvGrpSpPr/>
          <p:nvPr/>
        </p:nvGrpSpPr>
        <p:grpSpPr>
          <a:xfrm>
            <a:off x="6516239" y="5314593"/>
            <a:ext cx="2088407" cy="974247"/>
            <a:chOff x="3995738" y="5085184"/>
            <a:chExt cx="1872406" cy="779131"/>
          </a:xfrm>
        </p:grpSpPr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>
              <a:off x="4014788" y="5568950"/>
              <a:ext cx="1853356" cy="295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b="1" dirty="0" smtClean="0">
                  <a:solidFill>
                    <a:srgbClr val="990000"/>
                  </a:solidFill>
                  <a:ea typeface="微軟正黑體" pitchFamily="34" charset="-120"/>
                </a:rPr>
                <a:t>Open API</a:t>
              </a:r>
              <a:endParaRPr lang="zh-TW" altLang="en-US" b="1" dirty="0">
                <a:solidFill>
                  <a:srgbClr val="990000"/>
                </a:solidFill>
                <a:ea typeface="微軟正黑體" pitchFamily="34" charset="-120"/>
              </a:endParaRPr>
            </a:p>
          </p:txBody>
        </p:sp>
        <p:pic>
          <p:nvPicPr>
            <p:cNvPr id="61" name="Picture 5" descr="Image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95738" y="5085184"/>
              <a:ext cx="1867132" cy="4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009057005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75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withGroup">
                            <p:stCondLst>
                              <p:cond delay="475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25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10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50" fill="hold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1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50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2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5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50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5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1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250" fill="hold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50" fill="hold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25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5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8" grpId="0" animBg="1"/>
      <p:bldP spid="39" grpId="0" animBg="1"/>
      <p:bldP spid="19" grpId="0" animBg="1"/>
      <p:bldP spid="21" grpId="0" animBg="1"/>
      <p:bldP spid="22" grpId="0" animBg="1"/>
      <p:bldP spid="30" grpId="0" animBg="1"/>
      <p:bldP spid="31" grpId="0" animBg="1"/>
      <p:bldP spid="47" grpId="0" animBg="1"/>
      <p:bldP spid="40" grpId="0" build="allAtOnce" animBg="1"/>
      <p:bldP spid="45" grpId="0" build="allAtOnce" animBg="1"/>
      <p:bldP spid="43" grpId="0" build="allAtOnce" animBg="1"/>
      <p:bldP spid="44" grpId="0" build="allAtOnce" animBg="1"/>
      <p:bldP spid="41" grpId="0" build="allAtOnce" animBg="1"/>
      <p:bldP spid="42" grpId="0" build="allAtOnce" animBg="1"/>
      <p:bldP spid="46" grpId="0" build="allAtOnce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/>
              <a:t>未來發展 </a:t>
            </a:r>
            <a:r>
              <a:rPr lang="en-US" altLang="zh-TW" sz="3600" dirty="0" smtClean="0"/>
              <a:t>: </a:t>
            </a:r>
            <a:r>
              <a:rPr lang="zh-TW" altLang="en-US" dirty="0" smtClean="0"/>
              <a:t>結合大數據</a:t>
            </a:r>
            <a:r>
              <a:rPr lang="zh-TW" altLang="en-US" sz="3600" dirty="0" smtClean="0"/>
              <a:t>新方法</a:t>
            </a:r>
            <a:endParaRPr lang="zh-TW" altLang="en-US" sz="3600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 smtClean="0"/>
              <a:t>以聆聽或收集觀測</a:t>
            </a:r>
            <a:r>
              <a:rPr lang="zh-TW" altLang="en-US" sz="2800" dirty="0"/>
              <a:t>踏出第一步</a:t>
            </a:r>
          </a:p>
          <a:p>
            <a:pPr lvl="1">
              <a:lnSpc>
                <a:spcPct val="150000"/>
              </a:lnSpc>
            </a:pPr>
            <a:r>
              <a:rPr lang="zh-TW" altLang="en-US" sz="2400" dirty="0"/>
              <a:t>各種量化與質化指標</a:t>
            </a:r>
          </a:p>
          <a:p>
            <a:r>
              <a:rPr lang="zh-TW" altLang="en-US" sz="2800" dirty="0" smtClean="0"/>
              <a:t>建立分析模型</a:t>
            </a:r>
            <a:endParaRPr lang="en-US" altLang="zh-TW" sz="2800" dirty="0" smtClean="0"/>
          </a:p>
          <a:p>
            <a:r>
              <a:rPr lang="zh-TW" altLang="en-US" sz="2800" dirty="0" smtClean="0"/>
              <a:t>預測趨勢或行為</a:t>
            </a:r>
            <a:endParaRPr lang="zh-TW" altLang="en-US" sz="2800" dirty="0"/>
          </a:p>
          <a:p>
            <a:pPr lvl="1">
              <a:lnSpc>
                <a:spcPct val="150000"/>
              </a:lnSpc>
            </a:pPr>
            <a:r>
              <a:rPr lang="zh-TW" altLang="en-US" sz="2400" dirty="0" smtClean="0"/>
              <a:t>市場研究 </a:t>
            </a:r>
            <a:r>
              <a:rPr lang="en-US" altLang="zh-TW" sz="2400" dirty="0" smtClean="0"/>
              <a:t>/ </a:t>
            </a:r>
            <a:r>
              <a:rPr lang="zh-TW" altLang="en-US" sz="2400" dirty="0" smtClean="0"/>
              <a:t>消費分析 </a:t>
            </a:r>
            <a:r>
              <a:rPr lang="en-US" altLang="zh-TW" sz="2400" dirty="0" smtClean="0"/>
              <a:t>/ </a:t>
            </a:r>
            <a:r>
              <a:rPr lang="zh-TW" altLang="en-US" sz="2400" dirty="0" smtClean="0"/>
              <a:t>民意調查</a:t>
            </a:r>
            <a:endParaRPr lang="zh-TW" altLang="en-US" sz="2400" dirty="0"/>
          </a:p>
          <a:p>
            <a:pPr lvl="1">
              <a:lnSpc>
                <a:spcPct val="150000"/>
              </a:lnSpc>
            </a:pPr>
            <a:r>
              <a:rPr lang="zh-TW" altLang="en-US" sz="2400" dirty="0" smtClean="0"/>
              <a:t>產品</a:t>
            </a:r>
            <a:r>
              <a:rPr lang="zh-TW" altLang="en-US" sz="2400" dirty="0"/>
              <a:t>上市 </a:t>
            </a:r>
            <a:r>
              <a:rPr lang="en-US" altLang="zh-TW" sz="2400" dirty="0"/>
              <a:t>/ </a:t>
            </a:r>
            <a:r>
              <a:rPr lang="zh-TW" altLang="en-US" sz="2400" dirty="0"/>
              <a:t>活動</a:t>
            </a:r>
            <a:r>
              <a:rPr lang="zh-TW" altLang="en-US" sz="2400" dirty="0" smtClean="0"/>
              <a:t>成效</a:t>
            </a:r>
            <a:endParaRPr lang="en-US" altLang="zh-TW" sz="2400" dirty="0" smtClean="0"/>
          </a:p>
          <a:p>
            <a:pPr lvl="1">
              <a:lnSpc>
                <a:spcPct val="150000"/>
              </a:lnSpc>
            </a:pPr>
            <a:r>
              <a:rPr lang="zh-TW" altLang="en-US" sz="2400" dirty="0" smtClean="0"/>
              <a:t>事件預測</a:t>
            </a:r>
            <a:endParaRPr lang="zh-TW" altLang="en-US" sz="2800" dirty="0"/>
          </a:p>
        </p:txBody>
      </p:sp>
      <p:graphicFrame>
        <p:nvGraphicFramePr>
          <p:cNvPr id="7" name="內容版面配置區 4"/>
          <p:cNvGraphicFramePr>
            <a:graphicFrameLocks/>
          </p:cNvGraphicFramePr>
          <p:nvPr>
            <p:extLst/>
          </p:nvPr>
        </p:nvGraphicFramePr>
        <p:xfrm>
          <a:off x="5652120" y="764704"/>
          <a:ext cx="8229600" cy="5011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圖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0" y="6357778"/>
            <a:ext cx="1440000" cy="43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943905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3200" dirty="0" err="1" smtClean="0"/>
              <a:t>OpView</a:t>
            </a:r>
            <a:r>
              <a:rPr lang="en-US" altLang="zh-TW" sz="3200" dirty="0" smtClean="0"/>
              <a:t> API </a:t>
            </a:r>
            <a:r>
              <a:rPr lang="zh-TW" altLang="en-US" sz="3200" dirty="0" smtClean="0"/>
              <a:t>應用 </a:t>
            </a:r>
            <a:r>
              <a:rPr lang="en-US" altLang="zh-TW" sz="3200" dirty="0" smtClean="0"/>
              <a:t>– </a:t>
            </a:r>
            <a:r>
              <a:rPr lang="zh-TW" altLang="en-US" sz="3200" dirty="0" smtClean="0"/>
              <a:t>自動化的消費者評鑑</a:t>
            </a:r>
            <a:endParaRPr lang="zh-TW" altLang="en-US" sz="3200" dirty="0"/>
          </a:p>
        </p:txBody>
      </p:sp>
      <p:sp>
        <p:nvSpPr>
          <p:cNvPr id="14" name="矩形 13"/>
          <p:cNvSpPr/>
          <p:nvPr/>
        </p:nvSpPr>
        <p:spPr>
          <a:xfrm>
            <a:off x="720080" y="908720"/>
            <a:ext cx="77403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 err="1" smtClean="0">
                <a:latin typeface="微軟正黑體" pitchFamily="34" charset="-120"/>
                <a:ea typeface="微軟正黑體" pitchFamily="34" charset="-120"/>
              </a:rPr>
              <a:t>OpView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000" dirty="0" err="1" smtClean="0">
                <a:latin typeface="微軟正黑體" pitchFamily="34" charset="-120"/>
                <a:ea typeface="微軟正黑體" pitchFamily="34" charset="-120"/>
              </a:rPr>
              <a:t>Foodpedia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 (beta) is a real-time restaurant guide automatically generated from social media.</a:t>
            </a:r>
            <a:endParaRPr lang="zh-TW" altLang="en-US" sz="20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967185"/>
            <a:ext cx="7382002" cy="4558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7600362"/>
      </p:ext>
    </p:extLst>
  </p:cSld>
  <p:clrMapOvr>
    <a:masterClrMapping/>
  </p:clrMapOvr>
  <p:transition advTm="10469">
    <p:push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457200" y="981075"/>
            <a:ext cx="8686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b="1" kern="1200">
                <a:solidFill>
                  <a:srgbClr val="004692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b="1" kern="1200">
                <a:solidFill>
                  <a:srgbClr val="0077C8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微軟正黑體" pitchFamily="34" charset="-120"/>
              <a:buChar char="‐"/>
              <a:defRPr sz="2000" kern="1200">
                <a:solidFill>
                  <a:srgbClr val="7F7F7F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微軟正黑體" pitchFamily="34" charset="-120"/>
              <a:buChar char="‐"/>
              <a:defRPr kern="1200">
                <a:solidFill>
                  <a:srgbClr val="7F7F7F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微軟正黑體" pitchFamily="34" charset="-120"/>
              <a:buChar char="‐"/>
              <a:defRPr kern="1200">
                <a:solidFill>
                  <a:srgbClr val="7F7F7F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  <a:spcBef>
                <a:spcPct val="0"/>
              </a:spcBef>
            </a:pPr>
            <a:endParaRPr kumimoji="0" lang="en-US" altLang="zh-TW" dirty="0" smtClean="0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應用 </a:t>
            </a:r>
            <a:r>
              <a:rPr lang="en-US" altLang="zh-TW" dirty="0" smtClean="0"/>
              <a:t>: </a:t>
            </a:r>
            <a:r>
              <a:rPr lang="zh-TW" altLang="en-US" dirty="0" smtClean="0"/>
              <a:t>社群空中預警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08720"/>
            <a:ext cx="8686800" cy="5010547"/>
          </a:xfrm>
        </p:spPr>
        <p:txBody>
          <a:bodyPr/>
          <a:lstStyle/>
          <a:p>
            <a:r>
              <a:rPr lang="zh-TW" altLang="en-US" dirty="0" smtClean="0"/>
              <a:t>建立多重預警指標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15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265168" y="6140326"/>
            <a:ext cx="2133600" cy="365125"/>
          </a:xfrm>
        </p:spPr>
        <p:txBody>
          <a:bodyPr/>
          <a:lstStyle/>
          <a:p>
            <a:fld id="{2520A695-2584-4F0B-ADF0-EB1C6EF27B01}" type="slidenum">
              <a:rPr lang="zh-TW" altLang="en-US" smtClean="0"/>
              <a:pPr/>
              <a:t>44</a:t>
            </a:fld>
            <a:endParaRPr lang="zh-TW" altLang="en-US" dirty="0"/>
          </a:p>
        </p:txBody>
      </p:sp>
      <p:graphicFrame>
        <p:nvGraphicFramePr>
          <p:cNvPr id="2" name="物件 1"/>
          <p:cNvGraphicFramePr>
            <a:graphicFrameLocks noChangeAspect="1"/>
          </p:cNvGraphicFramePr>
          <p:nvPr>
            <p:extLst/>
          </p:nvPr>
        </p:nvGraphicFramePr>
        <p:xfrm>
          <a:off x="827584" y="2515970"/>
          <a:ext cx="7559030" cy="4009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工作表" r:id="rId7" imgW="6838350" imgH="3627130" progId="Excel.Sheet.12">
                  <p:embed/>
                </p:oleObj>
              </mc:Choice>
              <mc:Fallback>
                <p:oleObj name="工作表" r:id="rId7" imgW="6838350" imgH="36271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27584" y="2515970"/>
                        <a:ext cx="7559030" cy="40093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直線接點 13"/>
          <p:cNvCxnSpPr/>
          <p:nvPr/>
        </p:nvCxnSpPr>
        <p:spPr>
          <a:xfrm>
            <a:off x="6503350" y="2673184"/>
            <a:ext cx="0" cy="345873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4932040" y="4428575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zh-TW" altLang="en-US" dirty="0" smtClean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重新上架</a:t>
            </a:r>
            <a:endParaRPr lang="zh-TW" altLang="en-US" dirty="0">
              <a:solidFill>
                <a:schemeClr val="tx2">
                  <a:lumMod val="75000"/>
                </a:schemeClr>
              </a:solidFill>
              <a:latin typeface="+mn-ea"/>
              <a:ea typeface="+mn-ea"/>
            </a:endParaRPr>
          </a:p>
        </p:txBody>
      </p:sp>
      <p:cxnSp>
        <p:nvCxnSpPr>
          <p:cNvPr id="24" name="直線接點 23"/>
          <p:cNvCxnSpPr/>
          <p:nvPr/>
        </p:nvCxnSpPr>
        <p:spPr>
          <a:xfrm>
            <a:off x="6084168" y="2672686"/>
            <a:ext cx="0" cy="345873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橢圓 24"/>
          <p:cNvSpPr/>
          <p:nvPr/>
        </p:nvSpPr>
        <p:spPr>
          <a:xfrm flipV="1">
            <a:off x="6030217" y="4669238"/>
            <a:ext cx="104240" cy="104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橢圓 26"/>
          <p:cNvSpPr/>
          <p:nvPr/>
        </p:nvSpPr>
        <p:spPr>
          <a:xfrm flipV="1">
            <a:off x="6449317" y="2973788"/>
            <a:ext cx="104240" cy="104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/>
          <p:cNvSpPr/>
          <p:nvPr/>
        </p:nvSpPr>
        <p:spPr>
          <a:xfrm>
            <a:off x="6588224" y="273199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zh-TW" altLang="en-US" dirty="0" smtClean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討論高峰</a:t>
            </a:r>
            <a:endParaRPr lang="zh-TW" altLang="en-US" dirty="0">
              <a:solidFill>
                <a:schemeClr val="tx2">
                  <a:lumMod val="75000"/>
                </a:schemeClr>
              </a:solidFill>
              <a:latin typeface="+mn-ea"/>
              <a:ea typeface="+mn-ea"/>
            </a:endParaRPr>
          </a:p>
        </p:txBody>
      </p:sp>
      <p:cxnSp>
        <p:nvCxnSpPr>
          <p:cNvPr id="29" name="直線接點 28"/>
          <p:cNvCxnSpPr/>
          <p:nvPr/>
        </p:nvCxnSpPr>
        <p:spPr>
          <a:xfrm>
            <a:off x="3072532" y="2673184"/>
            <a:ext cx="0" cy="345873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3247980" y="442758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zh-TW" altLang="en-US" dirty="0" smtClean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食安事件</a:t>
            </a:r>
            <a:endParaRPr lang="zh-TW" altLang="en-US" dirty="0">
              <a:solidFill>
                <a:schemeClr val="tx2">
                  <a:lumMod val="7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1" name="橢圓 30"/>
          <p:cNvSpPr/>
          <p:nvPr/>
        </p:nvSpPr>
        <p:spPr>
          <a:xfrm flipV="1">
            <a:off x="3020317" y="4618438"/>
            <a:ext cx="104240" cy="104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1021085" y="1584231"/>
            <a:ext cx="755903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1600" b="1" spc="300" dirty="0" smtClean="0">
                <a:latin typeface="+mn-ea"/>
                <a:ea typeface="+mn-ea"/>
              </a:rPr>
              <a:t>品牌聲量</a:t>
            </a:r>
            <a:r>
              <a:rPr lang="en-US" altLang="zh-TW" sz="1600" b="1" spc="300" dirty="0" smtClean="0">
                <a:latin typeface="+mn-ea"/>
                <a:ea typeface="+mn-ea"/>
              </a:rPr>
              <a:t>	5.9x			    12.6x</a:t>
            </a:r>
          </a:p>
          <a:p>
            <a:pPr>
              <a:lnSpc>
                <a:spcPct val="120000"/>
              </a:lnSpc>
            </a:pPr>
            <a:r>
              <a:rPr lang="zh-TW" altLang="en-US" sz="1600" b="1" spc="300" dirty="0" smtClean="0">
                <a:solidFill>
                  <a:srgbClr val="FF0000"/>
                </a:solidFill>
                <a:latin typeface="+mn-ea"/>
                <a:ea typeface="+mn-ea"/>
              </a:rPr>
              <a:t>負評率</a:t>
            </a:r>
            <a:r>
              <a:rPr lang="en-US" altLang="zh-TW" sz="1600" b="1" spc="300" dirty="0" smtClean="0">
                <a:solidFill>
                  <a:srgbClr val="FF0000"/>
                </a:solidFill>
                <a:latin typeface="+mn-ea"/>
                <a:ea typeface="+mn-ea"/>
              </a:rPr>
              <a:t>		70.1%			    32.0%▼</a:t>
            </a:r>
          </a:p>
          <a:p>
            <a:pPr>
              <a:lnSpc>
                <a:spcPct val="120000"/>
              </a:lnSpc>
            </a:pPr>
            <a:r>
              <a:rPr lang="en-US" altLang="zh-TW" sz="1600" b="1" spc="300" dirty="0" smtClean="0">
                <a:solidFill>
                  <a:srgbClr val="00B050"/>
                </a:solidFill>
                <a:latin typeface="+mn-ea"/>
                <a:ea typeface="+mn-ea"/>
              </a:rPr>
              <a:t>P/N </a:t>
            </a:r>
            <a:r>
              <a:rPr lang="zh-TW" altLang="en-US" sz="1600" b="1" spc="300" dirty="0" smtClean="0">
                <a:solidFill>
                  <a:srgbClr val="00B050"/>
                </a:solidFill>
                <a:latin typeface="+mn-ea"/>
                <a:ea typeface="+mn-ea"/>
              </a:rPr>
              <a:t>比</a:t>
            </a:r>
            <a:r>
              <a:rPr lang="en-US" altLang="zh-TW" sz="1600" b="1" spc="300" dirty="0" smtClean="0">
                <a:solidFill>
                  <a:srgbClr val="00B050"/>
                </a:solidFill>
                <a:latin typeface="+mn-ea"/>
                <a:ea typeface="+mn-ea"/>
              </a:rPr>
              <a:t>		0.37			    0.94▲</a:t>
            </a:r>
            <a:endParaRPr lang="zh-TW" altLang="en-US" sz="1600" b="1" spc="300" dirty="0">
              <a:solidFill>
                <a:srgbClr val="00B050"/>
              </a:solidFill>
              <a:latin typeface="+mn-ea"/>
              <a:ea typeface="+mn-ea"/>
            </a:endParaRPr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0" y="6357778"/>
            <a:ext cx="1440000" cy="43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978323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/>
              <a:t>危機預警 </a:t>
            </a:r>
            <a:r>
              <a:rPr lang="en-US" altLang="zh-TW" sz="3600" dirty="0"/>
              <a:t>: </a:t>
            </a:r>
            <a:r>
              <a:rPr lang="zh-TW" altLang="en-US" sz="3600" dirty="0" smtClean="0"/>
              <a:t>以越南反華事件為例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36877"/>
            <a:ext cx="11556776" cy="3809644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5580112" y="1340768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dirty="0" smtClean="0">
                <a:solidFill>
                  <a:schemeClr val="accent4">
                    <a:lumMod val="75000"/>
                  </a:schemeClr>
                </a:solidFill>
                <a:latin typeface="+mn-ea"/>
                <a:ea typeface="+mn-ea"/>
              </a:rPr>
              <a:t>越南和台商之社群聲量</a:t>
            </a:r>
            <a:endParaRPr lang="en-US" altLang="zh-TW" sz="2400" dirty="0" smtClean="0">
              <a:solidFill>
                <a:schemeClr val="accent4">
                  <a:lumMod val="75000"/>
                </a:schemeClr>
              </a:solidFill>
              <a:latin typeface="+mn-ea"/>
              <a:ea typeface="+mn-ea"/>
            </a:endParaRPr>
          </a:p>
          <a:p>
            <a:pPr algn="r"/>
            <a:r>
              <a:rPr lang="zh-TW" altLang="en-US" sz="2400" dirty="0" smtClean="0">
                <a:solidFill>
                  <a:schemeClr val="accent4">
                    <a:lumMod val="75000"/>
                  </a:schemeClr>
                </a:solidFill>
                <a:latin typeface="+mn-ea"/>
                <a:ea typeface="+mn-ea"/>
              </a:rPr>
              <a:t>及均值線圖</a:t>
            </a:r>
            <a:endParaRPr lang="zh-TW" altLang="en-US" sz="2400" dirty="0">
              <a:solidFill>
                <a:schemeClr val="accent4">
                  <a:lumMod val="75000"/>
                </a:schemeClr>
              </a:solidFill>
              <a:latin typeface="+mn-ea"/>
              <a:ea typeface="+mn-ea"/>
            </a:endParaRPr>
          </a:p>
        </p:txBody>
      </p:sp>
      <p:cxnSp>
        <p:nvCxnSpPr>
          <p:cNvPr id="10" name="直線接點 9"/>
          <p:cNvCxnSpPr/>
          <p:nvPr/>
        </p:nvCxnSpPr>
        <p:spPr>
          <a:xfrm>
            <a:off x="2411760" y="2496556"/>
            <a:ext cx="864096" cy="2463256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3347864" y="3504668"/>
            <a:ext cx="648072" cy="1455144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4283968" y="4521908"/>
            <a:ext cx="360040" cy="437904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549400" y="1843766"/>
            <a:ext cx="2734568" cy="65279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>
                <a:solidFill>
                  <a:schemeClr val="accent3">
                    <a:lumMod val="75000"/>
                  </a:schemeClr>
                </a:solidFill>
                <a:latin typeface="+mn-ea"/>
              </a:rPr>
              <a:t>5/8 </a:t>
            </a:r>
            <a:r>
              <a:rPr lang="zh-TW" altLang="en-US" dirty="0" smtClean="0">
                <a:solidFill>
                  <a:schemeClr val="accent3">
                    <a:lumMod val="75000"/>
                  </a:schemeClr>
                </a:solidFill>
                <a:latin typeface="+mn-ea"/>
              </a:rPr>
              <a:t>中越海上對峙</a:t>
            </a:r>
            <a:endParaRPr lang="en-US" altLang="zh-TW" dirty="0" smtClean="0">
              <a:solidFill>
                <a:schemeClr val="accent3">
                  <a:lumMod val="75000"/>
                </a:schemeClr>
              </a:solidFill>
              <a:latin typeface="+mn-ea"/>
            </a:endParaRPr>
          </a:p>
          <a:p>
            <a:r>
              <a:rPr lang="zh-TW" altLang="en-US" dirty="0" smtClean="0">
                <a:solidFill>
                  <a:schemeClr val="accent3">
                    <a:lumMod val="75000"/>
                  </a:schemeClr>
                </a:solidFill>
                <a:latin typeface="+mn-ea"/>
              </a:rPr>
              <a:t>爭端擴大，美日發表談話</a:t>
            </a:r>
            <a:endParaRPr lang="zh-TW" altLang="en-US" dirty="0">
              <a:solidFill>
                <a:schemeClr val="accent3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51004" y="2841432"/>
            <a:ext cx="2132963" cy="65279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5/11 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越南國內發起</a:t>
            </a:r>
            <a:endParaRPr lang="en-US" altLang="zh-TW" dirty="0" smtClean="0">
              <a:solidFill>
                <a:schemeClr val="accent6">
                  <a:lumMod val="75000"/>
                </a:schemeClr>
              </a:solidFill>
              <a:latin typeface="+mn-ea"/>
            </a:endParaRPr>
          </a:p>
          <a:p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大規模反中活動</a:t>
            </a:r>
            <a:endParaRPr lang="zh-TW" altLang="en-US" dirty="0">
              <a:solidFill>
                <a:schemeClr val="accent6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799076" y="3869118"/>
            <a:ext cx="2132963" cy="652790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>
                <a:solidFill>
                  <a:srgbClr val="C00000"/>
                </a:solidFill>
                <a:latin typeface="+mn-ea"/>
              </a:rPr>
              <a:t>5/13 </a:t>
            </a:r>
            <a:r>
              <a:rPr lang="zh-TW" altLang="en-US" dirty="0" smtClean="0">
                <a:solidFill>
                  <a:srgbClr val="C00000"/>
                </a:solidFill>
                <a:latin typeface="+mn-ea"/>
              </a:rPr>
              <a:t>活動失序波及</a:t>
            </a:r>
            <a:endParaRPr lang="en-US" altLang="zh-TW" dirty="0" smtClean="0">
              <a:solidFill>
                <a:srgbClr val="C00000"/>
              </a:solidFill>
              <a:latin typeface="+mn-ea"/>
            </a:endParaRPr>
          </a:p>
          <a:p>
            <a:r>
              <a:rPr lang="zh-TW" altLang="en-US" dirty="0" smtClean="0">
                <a:solidFill>
                  <a:srgbClr val="C00000"/>
                </a:solidFill>
                <a:latin typeface="+mn-ea"/>
              </a:rPr>
              <a:t>台商，情況危急</a:t>
            </a:r>
            <a:endParaRPr lang="zh-TW" altLang="en-US" dirty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33" name="向上箭號圖說文字 32"/>
          <p:cNvSpPr/>
          <p:nvPr/>
        </p:nvSpPr>
        <p:spPr>
          <a:xfrm>
            <a:off x="3995936" y="5759970"/>
            <a:ext cx="1296144" cy="524455"/>
          </a:xfrm>
          <a:prstGeom prst="upArrowCallou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</a:rPr>
              <a:t>突破均線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pic>
        <p:nvPicPr>
          <p:cNvPr id="34" name="圖片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0" y="6357778"/>
            <a:ext cx="1440000" cy="43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774248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020044"/>
            <a:ext cx="11564669" cy="364120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自 </a:t>
            </a:r>
            <a:r>
              <a:rPr lang="en-US" altLang="zh-TW" dirty="0" smtClean="0"/>
              <a:t>5</a:t>
            </a:r>
            <a:r>
              <a:rPr lang="zh-TW" altLang="en-US" dirty="0" smtClean="0"/>
              <a:t>月</a:t>
            </a:r>
            <a:r>
              <a:rPr lang="en-US" altLang="zh-TW" dirty="0" smtClean="0"/>
              <a:t>8</a:t>
            </a:r>
            <a:r>
              <a:rPr lang="zh-TW" altLang="en-US" dirty="0" smtClean="0"/>
              <a:t>日 起一周內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     P/N </a:t>
            </a:r>
            <a:r>
              <a:rPr lang="zh-TW" altLang="en-US" dirty="0" smtClean="0"/>
              <a:t>值由 </a:t>
            </a:r>
            <a:r>
              <a:rPr lang="en-US" altLang="zh-TW" dirty="0" smtClean="0"/>
              <a:t>1.04 </a:t>
            </a:r>
            <a:r>
              <a:rPr lang="zh-TW" altLang="en-US" dirty="0" smtClean="0"/>
              <a:t>跌至 </a:t>
            </a:r>
            <a:r>
              <a:rPr lang="en-US" altLang="zh-TW" dirty="0" smtClean="0"/>
              <a:t>0.43 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5580112" y="1340768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dirty="0" smtClean="0">
                <a:solidFill>
                  <a:schemeClr val="accent4">
                    <a:lumMod val="75000"/>
                  </a:schemeClr>
                </a:solidFill>
                <a:latin typeface="+mn-ea"/>
                <a:ea typeface="+mn-ea"/>
              </a:rPr>
              <a:t>越南和台商之社群聲量</a:t>
            </a:r>
            <a:endParaRPr lang="en-US" altLang="zh-TW" sz="2400" dirty="0" smtClean="0">
              <a:solidFill>
                <a:schemeClr val="accent4">
                  <a:lumMod val="75000"/>
                </a:schemeClr>
              </a:solidFill>
              <a:latin typeface="+mn-ea"/>
              <a:ea typeface="+mn-ea"/>
            </a:endParaRPr>
          </a:p>
          <a:p>
            <a:pPr algn="r"/>
            <a:r>
              <a:rPr lang="zh-TW" altLang="en-US" sz="2400" dirty="0" smtClean="0">
                <a:solidFill>
                  <a:srgbClr val="C00000"/>
                </a:solidFill>
                <a:latin typeface="+mn-ea"/>
                <a:ea typeface="+mn-ea"/>
              </a:rPr>
              <a:t>■ 負評線 </a:t>
            </a:r>
            <a:r>
              <a:rPr lang="zh-TW" altLang="en-US" sz="2400" dirty="0" smtClean="0">
                <a:solidFill>
                  <a:schemeClr val="accent3">
                    <a:lumMod val="75000"/>
                  </a:schemeClr>
                </a:solidFill>
                <a:latin typeface="+mn-ea"/>
                <a:ea typeface="+mn-ea"/>
              </a:rPr>
              <a:t>■ 正評線</a:t>
            </a:r>
            <a:endParaRPr lang="zh-TW" altLang="en-US" sz="2400" dirty="0">
              <a:solidFill>
                <a:schemeClr val="accent3">
                  <a:lumMod val="75000"/>
                </a:schemeClr>
              </a:solidFill>
              <a:latin typeface="+mn-ea"/>
              <a:ea typeface="+mn-ea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0" y="6357778"/>
            <a:ext cx="1440000" cy="430732"/>
          </a:xfrm>
          <a:prstGeom prst="rect">
            <a:avLst/>
          </a:prstGeom>
        </p:spPr>
      </p:pic>
      <p:sp>
        <p:nvSpPr>
          <p:cNvPr id="7" name="向上箭號圖說文字 6"/>
          <p:cNvSpPr/>
          <p:nvPr/>
        </p:nvSpPr>
        <p:spPr>
          <a:xfrm>
            <a:off x="3995936" y="5759970"/>
            <a:ext cx="1296144" cy="524455"/>
          </a:xfrm>
          <a:prstGeom prst="upArrowCallou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</a:rPr>
              <a:t>正負反轉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245057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若能自動即時掌握這些資訊，我們</a:t>
            </a:r>
            <a:r>
              <a:rPr lang="zh-TW" altLang="en-US" dirty="0"/>
              <a:t>可以做什麼 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930D8-2F46-4B41-8C9C-6B469A3AA607}" type="slidenum">
              <a:rPr lang="zh-TW" altLang="en-US" smtClean="0"/>
              <a:pPr>
                <a:defRPr/>
              </a:pPr>
              <a:t>47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85" y="2388045"/>
            <a:ext cx="5400600" cy="262513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60256" y="1926380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高雄氣爆事件 聲量走勢圖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20680" y="2413117"/>
            <a:ext cx="4572000" cy="21698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7/31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21:21~21:29</a:t>
            </a:r>
          </a:p>
          <a:p>
            <a:pPr>
              <a:lnSpc>
                <a:spcPct val="150000"/>
              </a:lnSpc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有媒體及網友討論不明氣體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開始大量轉貼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爆炸時間為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22:22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23:50</a:t>
            </a:r>
            <a:endParaRPr lang="zh-TW" altLang="en-US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00" y="107316"/>
            <a:ext cx="1440000" cy="43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583024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 Thank you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187624" y="2996952"/>
            <a:ext cx="7272808" cy="1800200"/>
          </a:xfrm>
        </p:spPr>
        <p:txBody>
          <a:bodyPr>
            <a:normAutofit/>
          </a:bodyPr>
          <a:lstStyle/>
          <a:p>
            <a:r>
              <a:rPr lang="en-US" altLang="zh-TW" dirty="0"/>
              <a:t>《</a:t>
            </a:r>
            <a:r>
              <a:rPr lang="en-US" altLang="zh-TW" dirty="0" err="1"/>
              <a:t>OpView</a:t>
            </a:r>
            <a:r>
              <a:rPr lang="zh-TW" altLang="en-US" dirty="0"/>
              <a:t>社群口碑資料庫</a:t>
            </a:r>
            <a:r>
              <a:rPr lang="en-US" altLang="zh-TW" dirty="0" smtClean="0"/>
              <a:t>》</a:t>
            </a:r>
            <a:r>
              <a:rPr lang="zh-TW" altLang="en-US" dirty="0" smtClean="0"/>
              <a:t>歡迎教學研究合作</a:t>
            </a:r>
            <a:endParaRPr lang="en-US" altLang="zh-TW" dirty="0"/>
          </a:p>
          <a:p>
            <a:r>
              <a:rPr lang="en-US" altLang="zh-TW" sz="2000" dirty="0" smtClean="0"/>
              <a:t>http://www.opview.com.tw</a:t>
            </a:r>
            <a:endParaRPr lang="zh-TW" altLang="en-US" sz="2000" dirty="0"/>
          </a:p>
        </p:txBody>
      </p:sp>
      <p:grpSp>
        <p:nvGrpSpPr>
          <p:cNvPr id="10" name="群組 9"/>
          <p:cNvGrpSpPr/>
          <p:nvPr/>
        </p:nvGrpSpPr>
        <p:grpSpPr>
          <a:xfrm>
            <a:off x="6372200" y="82652"/>
            <a:ext cx="2611152" cy="970084"/>
            <a:chOff x="2934680" y="215439"/>
            <a:chExt cx="3960440" cy="1378355"/>
          </a:xfrm>
        </p:grpSpPr>
        <p:grpSp>
          <p:nvGrpSpPr>
            <p:cNvPr id="11" name="群組 7"/>
            <p:cNvGrpSpPr/>
            <p:nvPr/>
          </p:nvGrpSpPr>
          <p:grpSpPr>
            <a:xfrm>
              <a:off x="2934680" y="215439"/>
              <a:ext cx="3960440" cy="1368152"/>
              <a:chOff x="2555776" y="476672"/>
              <a:chExt cx="3960440" cy="1368152"/>
            </a:xfrm>
          </p:grpSpPr>
          <p:sp>
            <p:nvSpPr>
              <p:cNvPr id="13" name="圓角矩形 12"/>
              <p:cNvSpPr/>
              <p:nvPr/>
            </p:nvSpPr>
            <p:spPr bwMode="auto">
              <a:xfrm>
                <a:off x="2555776" y="476672"/>
                <a:ext cx="3960440" cy="1368152"/>
              </a:xfrm>
              <a:prstGeom prst="round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</a:endParaRPr>
              </a:p>
            </p:txBody>
          </p:sp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627784" y="548680"/>
                <a:ext cx="3744416" cy="11365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2" name="文字方塊 11"/>
            <p:cNvSpPr txBox="1"/>
            <p:nvPr/>
          </p:nvSpPr>
          <p:spPr>
            <a:xfrm>
              <a:off x="4565890" y="1200217"/>
              <a:ext cx="2264063" cy="3935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社 群 口 碑 資 料 庫</a:t>
              </a:r>
              <a:endPara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6541250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>
                <a:effectLst/>
              </a:rPr>
              <a:t>關於龍捲風科技 </a:t>
            </a:r>
            <a:r>
              <a:rPr lang="en-US" altLang="zh-TW" dirty="0" smtClean="0">
                <a:effectLst/>
              </a:rPr>
              <a:t>Tornado Tech</a:t>
            </a:r>
            <a:endParaRPr lang="zh-TW" altLang="en-US" dirty="0" smtClean="0">
              <a:effectLst/>
            </a:endParaRPr>
          </a:p>
        </p:txBody>
      </p:sp>
      <p:sp>
        <p:nvSpPr>
          <p:cNvPr id="45773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altLang="zh-TW" dirty="0" smtClean="0"/>
              <a:t>1999</a:t>
            </a:r>
            <a:r>
              <a:rPr lang="zh-TW" altLang="en-US" dirty="0" smtClean="0"/>
              <a:t>年成立</a:t>
            </a:r>
          </a:p>
          <a:p>
            <a:pPr lvl="1">
              <a:lnSpc>
                <a:spcPct val="130000"/>
              </a:lnSpc>
            </a:pPr>
            <a:r>
              <a:rPr lang="zh-TW" altLang="en-US" dirty="0" smtClean="0"/>
              <a:t>專注於中文搜尋引擎技術</a:t>
            </a:r>
          </a:p>
          <a:p>
            <a:pPr lvl="1">
              <a:lnSpc>
                <a:spcPct val="130000"/>
              </a:lnSpc>
            </a:pPr>
            <a:r>
              <a:rPr lang="zh-TW" altLang="en-US" dirty="0" smtClean="0"/>
              <a:t>兩岸三地客戶數超過</a:t>
            </a:r>
            <a:r>
              <a:rPr lang="en-US" altLang="zh-TW" dirty="0" smtClean="0"/>
              <a:t>1000</a:t>
            </a:r>
            <a:r>
              <a:rPr lang="zh-TW" altLang="en-US" dirty="0" smtClean="0"/>
              <a:t>家以上</a:t>
            </a:r>
          </a:p>
          <a:p>
            <a:pPr>
              <a:lnSpc>
                <a:spcPct val="130000"/>
              </a:lnSpc>
            </a:pPr>
            <a:r>
              <a:rPr lang="en-US" altLang="zh-TW" dirty="0" smtClean="0"/>
              <a:t>2008</a:t>
            </a:r>
            <a:r>
              <a:rPr lang="zh-TW" altLang="en-US" dirty="0" smtClean="0"/>
              <a:t>年加入意藍集團</a:t>
            </a:r>
          </a:p>
          <a:p>
            <a:pPr lvl="1">
              <a:lnSpc>
                <a:spcPct val="130000"/>
              </a:lnSpc>
            </a:pPr>
            <a:r>
              <a:rPr lang="zh-TW" altLang="en-US" dirty="0" smtClean="0"/>
              <a:t>整合 搜尋引擎 與 知識管理</a:t>
            </a:r>
          </a:p>
          <a:p>
            <a:pPr lvl="1">
              <a:lnSpc>
                <a:spcPct val="130000"/>
              </a:lnSpc>
            </a:pPr>
            <a:r>
              <a:rPr lang="zh-TW" altLang="en-US" dirty="0" smtClean="0"/>
              <a:t>推出</a:t>
            </a:r>
            <a:r>
              <a:rPr lang="en-US" altLang="zh-TW" dirty="0" smtClean="0"/>
              <a:t>Tornado Search Platform 5</a:t>
            </a:r>
          </a:p>
          <a:p>
            <a:pPr>
              <a:lnSpc>
                <a:spcPct val="130000"/>
              </a:lnSpc>
            </a:pPr>
            <a:r>
              <a:rPr lang="zh-TW" altLang="en-US" dirty="0" smtClean="0"/>
              <a:t>卓越的技術及產品肯定</a:t>
            </a:r>
          </a:p>
          <a:p>
            <a:pPr lvl="1">
              <a:lnSpc>
                <a:spcPct val="130000"/>
              </a:lnSpc>
            </a:pPr>
            <a:r>
              <a:rPr lang="zh-TW" altLang="en-US" dirty="0" smtClean="0"/>
              <a:t>國際資訊檢索評估會議 第一名</a:t>
            </a:r>
          </a:p>
          <a:p>
            <a:pPr lvl="1">
              <a:lnSpc>
                <a:spcPct val="130000"/>
              </a:lnSpc>
            </a:pPr>
            <a:r>
              <a:rPr lang="zh-TW" altLang="en-US" dirty="0" smtClean="0"/>
              <a:t>台灣知識管理 </a:t>
            </a:r>
            <a:r>
              <a:rPr lang="en-US" altLang="zh-TW" dirty="0" smtClean="0"/>
              <a:t>/ </a:t>
            </a:r>
            <a:r>
              <a:rPr lang="zh-TW" altLang="en-US" dirty="0" smtClean="0"/>
              <a:t>搜尋引擎類產品雙料冠軍</a:t>
            </a:r>
            <a:endParaRPr lang="en-US" altLang="zh-TW" dirty="0" smtClean="0"/>
          </a:p>
          <a:p>
            <a:pPr lvl="1">
              <a:lnSpc>
                <a:spcPct val="130000"/>
              </a:lnSpc>
            </a:pPr>
            <a:r>
              <a:rPr lang="zh-TW" altLang="en-US" dirty="0" smtClean="0"/>
              <a:t>雲端情報與口碑監測服務獲</a:t>
            </a:r>
            <a:endParaRPr lang="en-US" altLang="zh-TW" dirty="0" smtClean="0"/>
          </a:p>
          <a:p>
            <a:pPr lvl="1">
              <a:lnSpc>
                <a:spcPct val="130000"/>
              </a:lnSpc>
              <a:buNone/>
            </a:pPr>
            <a:r>
              <a:rPr lang="en-US" altLang="zh-TW" dirty="0" smtClean="0"/>
              <a:t>	</a:t>
            </a:r>
            <a:r>
              <a:rPr lang="zh-TW" altLang="en-US" dirty="0" smtClean="0"/>
              <a:t>創業之星首獎 及 國家雲端創新獎</a:t>
            </a:r>
          </a:p>
        </p:txBody>
      </p:sp>
      <p:pic>
        <p:nvPicPr>
          <p:cNvPr id="457735" name="Picture 4" descr="DSC014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1484313"/>
            <a:ext cx="324008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http://www.cellopoint.com/cn/files/image/about/press/2008_best_choice_logo_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3525" y="4149725"/>
            <a:ext cx="9525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5158" name="Picture 2" descr="89613597646603742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1000" y="4149725"/>
            <a:ext cx="100806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5159" name="Picture 6" descr="344084031484010643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063" y="4149725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1809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5157192"/>
            <a:ext cx="2722641" cy="79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00" y="107316"/>
            <a:ext cx="1440000" cy="43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365573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/>
              <a:t>運用社群聆聽了解民意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87011"/>
            <a:ext cx="8229600" cy="4525963"/>
          </a:xfrm>
        </p:spPr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375" y="1505185"/>
            <a:ext cx="3187469" cy="213983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0436" y="1505185"/>
            <a:ext cx="3389956" cy="213983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0528" y="4318287"/>
            <a:ext cx="3114515" cy="2201836"/>
          </a:xfrm>
          <a:prstGeom prst="rect">
            <a:avLst/>
          </a:prstGeom>
          <a:ln>
            <a:noFill/>
          </a:ln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5816" y="4318288"/>
            <a:ext cx="3254360" cy="220183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8932" y="4318287"/>
            <a:ext cx="2795068" cy="2207057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1329313" y="1052736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民眾當兵最關心的事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113218" y="1052736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反對核四的原因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129513" y="3861048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青年畢業最擔心的事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576298" y="3861661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勞工議題關鍵字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07504" y="3861048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上班族抱怨的原因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00" y="107316"/>
            <a:ext cx="1440000" cy="43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2203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圓角矩形 68"/>
          <p:cNvSpPr/>
          <p:nvPr/>
        </p:nvSpPr>
        <p:spPr bwMode="auto">
          <a:xfrm>
            <a:off x="1365250" y="4652963"/>
            <a:ext cx="7380288" cy="720725"/>
          </a:xfrm>
          <a:prstGeom prst="roundRect">
            <a:avLst>
              <a:gd name="adj" fmla="val 5431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zh-TW" altLang="en-US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2" name="圓角矩形 51"/>
          <p:cNvSpPr/>
          <p:nvPr/>
        </p:nvSpPr>
        <p:spPr bwMode="auto">
          <a:xfrm>
            <a:off x="1365250" y="4005263"/>
            <a:ext cx="2339975" cy="503237"/>
          </a:xfrm>
          <a:prstGeom prst="roundRect">
            <a:avLst>
              <a:gd name="adj" fmla="val 8194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zh-TW" altLang="en-US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關聯計算</a:t>
            </a:r>
          </a:p>
        </p:txBody>
      </p:sp>
      <p:sp>
        <p:nvSpPr>
          <p:cNvPr id="35844" name="標題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lnSpc>
                <a:spcPct val="130000"/>
              </a:lnSpc>
            </a:pPr>
            <a:r>
              <a:rPr lang="zh-TW" altLang="en-US" sz="3200" dirty="0" smtClean="0">
                <a:effectLst/>
              </a:rPr>
              <a:t>企業搜尋引擎與語意分析平台 </a:t>
            </a:r>
            <a:r>
              <a:rPr lang="en-US" altLang="zh-TW" sz="3200" dirty="0" smtClean="0">
                <a:effectLst/>
              </a:rPr>
              <a:t/>
            </a:r>
            <a:br>
              <a:rPr lang="en-US" altLang="zh-TW" sz="3200" dirty="0" smtClean="0">
                <a:effectLst/>
              </a:rPr>
            </a:br>
            <a:r>
              <a:rPr lang="en-US" altLang="zh-TW" sz="2700" dirty="0" smtClean="0">
                <a:effectLst/>
              </a:rPr>
              <a:t>Tornado Search / ENLP Platform</a:t>
            </a:r>
            <a:endParaRPr lang="zh-TW" altLang="en-US" sz="3200" dirty="0" smtClean="0">
              <a:effectLst/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2" name="群組 50"/>
          <p:cNvGrpSpPr/>
          <p:nvPr/>
        </p:nvGrpSpPr>
        <p:grpSpPr>
          <a:xfrm>
            <a:off x="1413796" y="1534495"/>
            <a:ext cx="2351917" cy="1512571"/>
            <a:chOff x="467391" y="1785907"/>
            <a:chExt cx="2351917" cy="1512571"/>
          </a:xfrm>
          <a:solidFill>
            <a:srgbClr val="CCFFFF"/>
          </a:solidFill>
        </p:grpSpPr>
        <p:sp>
          <p:nvSpPr>
            <p:cNvPr id="9" name="圓角矩形 8"/>
            <p:cNvSpPr/>
            <p:nvPr/>
          </p:nvSpPr>
          <p:spPr bwMode="auto">
            <a:xfrm>
              <a:off x="467391" y="1785907"/>
              <a:ext cx="2351917" cy="1512571"/>
            </a:xfrm>
            <a:prstGeom prst="roundRect">
              <a:avLst>
                <a:gd name="adj" fmla="val 6304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/>
            <a:lstStyle/>
            <a:p>
              <a:pPr>
                <a:defRPr/>
              </a:pPr>
              <a:r>
                <a:rPr lang="zh-TW" altLang="en-US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關聯圖（知識地圖）</a:t>
              </a:r>
            </a:p>
          </p:txBody>
        </p:sp>
        <p:grpSp>
          <p:nvGrpSpPr>
            <p:cNvPr id="3" name="群組 42"/>
            <p:cNvGrpSpPr/>
            <p:nvPr/>
          </p:nvGrpSpPr>
          <p:grpSpPr>
            <a:xfrm>
              <a:off x="651665" y="2276872"/>
              <a:ext cx="1976119" cy="936105"/>
              <a:chOff x="501846" y="2276872"/>
              <a:chExt cx="1976119" cy="936105"/>
            </a:xfrm>
            <a:grpFill/>
          </p:grpSpPr>
          <p:sp>
            <p:nvSpPr>
              <p:cNvPr id="16" name="橢圓 15"/>
              <p:cNvSpPr/>
              <p:nvPr/>
            </p:nvSpPr>
            <p:spPr bwMode="auto">
              <a:xfrm>
                <a:off x="755576" y="2636912"/>
                <a:ext cx="72008" cy="72008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/>
              <a:lstStyle/>
              <a:p>
                <a:pPr>
                  <a:defRPr/>
                </a:pPr>
                <a:endParaRPr lang="zh-TW" altLang="en-US"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17" name="橢圓 16"/>
              <p:cNvSpPr/>
              <p:nvPr/>
            </p:nvSpPr>
            <p:spPr bwMode="auto">
              <a:xfrm>
                <a:off x="1158856" y="2420888"/>
                <a:ext cx="72008" cy="72008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/>
              <a:lstStyle/>
              <a:p>
                <a:pPr>
                  <a:defRPr/>
                </a:pPr>
                <a:endParaRPr lang="zh-TW" altLang="en-US"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18" name="橢圓 17"/>
              <p:cNvSpPr/>
              <p:nvPr/>
            </p:nvSpPr>
            <p:spPr bwMode="auto">
              <a:xfrm>
                <a:off x="1331640" y="2924944"/>
                <a:ext cx="72008" cy="72008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/>
              <a:lstStyle/>
              <a:p>
                <a:pPr>
                  <a:defRPr/>
                </a:pPr>
                <a:endParaRPr lang="zh-TW" altLang="en-US"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19" name="橢圓 18"/>
              <p:cNvSpPr/>
              <p:nvPr/>
            </p:nvSpPr>
            <p:spPr bwMode="auto">
              <a:xfrm>
                <a:off x="1831884" y="2647457"/>
                <a:ext cx="72008" cy="72008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/>
              <a:lstStyle/>
              <a:p>
                <a:pPr>
                  <a:defRPr/>
                </a:pPr>
                <a:endParaRPr lang="zh-TW" altLang="en-US"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cxnSp>
            <p:nvCxnSpPr>
              <p:cNvPr id="21" name="直線接點 20"/>
              <p:cNvCxnSpPr>
                <a:stCxn id="16" idx="7"/>
                <a:endCxn id="17" idx="2"/>
              </p:cNvCxnSpPr>
              <p:nvPr/>
            </p:nvCxnSpPr>
            <p:spPr bwMode="auto">
              <a:xfrm flipV="1">
                <a:off x="817039" y="2456892"/>
                <a:ext cx="341817" cy="190565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25" name="直線接點 24"/>
              <p:cNvCxnSpPr>
                <a:stCxn id="17" idx="4"/>
                <a:endCxn id="18" idx="1"/>
              </p:cNvCxnSpPr>
              <p:nvPr/>
            </p:nvCxnSpPr>
            <p:spPr bwMode="auto">
              <a:xfrm>
                <a:off x="1194860" y="2492896"/>
                <a:ext cx="147325" cy="442593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28" name="直線接點 27"/>
              <p:cNvCxnSpPr>
                <a:stCxn id="19" idx="3"/>
                <a:endCxn id="18" idx="7"/>
              </p:cNvCxnSpPr>
              <p:nvPr/>
            </p:nvCxnSpPr>
            <p:spPr bwMode="auto">
              <a:xfrm flipH="1">
                <a:off x="1393103" y="2708920"/>
                <a:ext cx="449326" cy="226569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sp>
            <p:nvSpPr>
              <p:cNvPr id="32" name="橢圓 31"/>
              <p:cNvSpPr/>
              <p:nvPr/>
            </p:nvSpPr>
            <p:spPr bwMode="auto">
              <a:xfrm>
                <a:off x="2047414" y="2996576"/>
                <a:ext cx="72008" cy="72008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/>
              <a:lstStyle/>
              <a:p>
                <a:pPr>
                  <a:defRPr/>
                </a:pPr>
                <a:endParaRPr lang="zh-TW" altLang="en-US"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cxnSp>
            <p:nvCxnSpPr>
              <p:cNvPr id="33" name="直線接點 32"/>
              <p:cNvCxnSpPr>
                <a:stCxn id="32" idx="2"/>
                <a:endCxn id="18" idx="6"/>
              </p:cNvCxnSpPr>
              <p:nvPr/>
            </p:nvCxnSpPr>
            <p:spPr bwMode="auto">
              <a:xfrm flipH="1" flipV="1">
                <a:off x="1403648" y="2960948"/>
                <a:ext cx="643766" cy="71632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sp>
            <p:nvSpPr>
              <p:cNvPr id="37" name="圓角矩形 36"/>
              <p:cNvSpPr/>
              <p:nvPr/>
            </p:nvSpPr>
            <p:spPr bwMode="auto">
              <a:xfrm>
                <a:off x="971600" y="2924944"/>
                <a:ext cx="354237" cy="216025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/>
              <a:lstStyle/>
              <a:p>
                <a:pPr algn="ctr">
                  <a:defRPr/>
                </a:pPr>
                <a:r>
                  <a:rPr lang="zh-TW" altLang="en-US" sz="700" b="1" dirty="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rPr>
                  <a:t>曾雅妮</a:t>
                </a:r>
              </a:p>
            </p:txBody>
          </p:sp>
          <p:sp>
            <p:nvSpPr>
              <p:cNvPr id="38" name="圓角矩形 37"/>
              <p:cNvSpPr/>
              <p:nvPr/>
            </p:nvSpPr>
            <p:spPr bwMode="auto">
              <a:xfrm>
                <a:off x="501846" y="2478317"/>
                <a:ext cx="354237" cy="216025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/>
              <a:lstStyle/>
              <a:p>
                <a:pPr algn="ctr">
                  <a:defRPr/>
                </a:pPr>
                <a:r>
                  <a:rPr lang="en-US" altLang="zh-TW" sz="700" b="1" dirty="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rPr>
                  <a:t>LPGA</a:t>
                </a:r>
                <a:endParaRPr lang="zh-TW" altLang="en-US" sz="700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39" name="圓角矩形 38"/>
              <p:cNvSpPr/>
              <p:nvPr/>
            </p:nvSpPr>
            <p:spPr bwMode="auto">
              <a:xfrm>
                <a:off x="1193427" y="2276872"/>
                <a:ext cx="354237" cy="216025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/>
              <a:lstStyle/>
              <a:p>
                <a:pPr algn="ctr">
                  <a:defRPr/>
                </a:pPr>
                <a:r>
                  <a:rPr lang="zh-TW" altLang="en-US" sz="700" b="1" dirty="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rPr>
                  <a:t>高球</a:t>
                </a:r>
              </a:p>
            </p:txBody>
          </p:sp>
          <p:sp>
            <p:nvSpPr>
              <p:cNvPr id="40" name="圓角矩形 39"/>
              <p:cNvSpPr/>
              <p:nvPr/>
            </p:nvSpPr>
            <p:spPr bwMode="auto">
              <a:xfrm>
                <a:off x="2123728" y="2996952"/>
                <a:ext cx="354237" cy="216025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/>
              <a:lstStyle/>
              <a:p>
                <a:pPr algn="ctr">
                  <a:defRPr/>
                </a:pPr>
                <a:r>
                  <a:rPr lang="zh-TW" altLang="en-US" sz="700" b="1" dirty="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rPr>
                  <a:t>妮妮</a:t>
                </a:r>
              </a:p>
            </p:txBody>
          </p:sp>
          <p:sp>
            <p:nvSpPr>
              <p:cNvPr id="42" name="圓角矩形 41"/>
              <p:cNvSpPr/>
              <p:nvPr/>
            </p:nvSpPr>
            <p:spPr bwMode="auto">
              <a:xfrm>
                <a:off x="1913507" y="2564903"/>
                <a:ext cx="354237" cy="216025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/>
              <a:lstStyle/>
              <a:p>
                <a:pPr algn="ctr">
                  <a:defRPr/>
                </a:pPr>
                <a:r>
                  <a:rPr lang="zh-TW" altLang="en-US" sz="700" b="1" dirty="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rPr>
                  <a:t>球后</a:t>
                </a:r>
              </a:p>
            </p:txBody>
          </p:sp>
        </p:grpSp>
      </p:grpSp>
      <p:sp>
        <p:nvSpPr>
          <p:cNvPr id="35846" name="文字方塊 45"/>
          <p:cNvSpPr txBox="1">
            <a:spLocks noChangeArrowheads="1"/>
          </p:cNvSpPr>
          <p:nvPr/>
        </p:nvSpPr>
        <p:spPr bwMode="auto">
          <a:xfrm>
            <a:off x="141288" y="4797152"/>
            <a:ext cx="1211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詞彙擷取</a:t>
            </a:r>
          </a:p>
        </p:txBody>
      </p:sp>
      <p:grpSp>
        <p:nvGrpSpPr>
          <p:cNvPr id="4" name="群組 49"/>
          <p:cNvGrpSpPr/>
          <p:nvPr/>
        </p:nvGrpSpPr>
        <p:grpSpPr>
          <a:xfrm>
            <a:off x="3934076" y="1517226"/>
            <a:ext cx="2351917" cy="1512571"/>
            <a:chOff x="3347864" y="1768638"/>
            <a:chExt cx="2351917" cy="1512571"/>
          </a:xfrm>
          <a:solidFill>
            <a:srgbClr val="CCFFFF"/>
          </a:solidFill>
        </p:grpSpPr>
        <p:sp>
          <p:nvSpPr>
            <p:cNvPr id="14" name="圓角矩形 13"/>
            <p:cNvSpPr/>
            <p:nvPr/>
          </p:nvSpPr>
          <p:spPr bwMode="auto">
            <a:xfrm>
              <a:off x="3347864" y="1768638"/>
              <a:ext cx="2351917" cy="1512571"/>
            </a:xfrm>
            <a:prstGeom prst="roundRect">
              <a:avLst>
                <a:gd name="adj" fmla="val 6304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/>
            <a:lstStyle/>
            <a:p>
              <a:pPr>
                <a:defRPr/>
              </a:pPr>
              <a:r>
                <a:rPr lang="zh-TW" altLang="en-US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風暴圖</a:t>
              </a: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3881879" y="2202085"/>
              <a:ext cx="1355758" cy="1013670"/>
            </a:xfrm>
            <a:prstGeom prst="rect">
              <a:avLst/>
            </a:prstGeom>
            <a:ln/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pic>
      </p:grpSp>
      <p:grpSp>
        <p:nvGrpSpPr>
          <p:cNvPr id="5" name="群組 48"/>
          <p:cNvGrpSpPr/>
          <p:nvPr/>
        </p:nvGrpSpPr>
        <p:grpSpPr>
          <a:xfrm>
            <a:off x="6430009" y="1535999"/>
            <a:ext cx="2351917" cy="1512571"/>
            <a:chOff x="6156176" y="1787411"/>
            <a:chExt cx="2351917" cy="1512571"/>
          </a:xfrm>
          <a:solidFill>
            <a:srgbClr val="CCFFFF"/>
          </a:solidFill>
        </p:grpSpPr>
        <p:sp>
          <p:nvSpPr>
            <p:cNvPr id="15" name="圓角矩形 14"/>
            <p:cNvSpPr/>
            <p:nvPr/>
          </p:nvSpPr>
          <p:spPr bwMode="auto">
            <a:xfrm>
              <a:off x="6156176" y="1787411"/>
              <a:ext cx="2351917" cy="1512571"/>
            </a:xfrm>
            <a:prstGeom prst="roundRect">
              <a:avLst>
                <a:gd name="adj" fmla="val 6304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/>
            <a:lstStyle/>
            <a:p>
              <a:pPr>
                <a:defRPr/>
              </a:pPr>
              <a:r>
                <a:rPr lang="zh-TW" altLang="en-US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分類導覽</a:t>
              </a:r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/>
            </a:blip>
            <a:srcRect/>
            <a:stretch>
              <a:fillRect/>
            </a:stretch>
          </p:blipFill>
          <p:spPr bwMode="auto">
            <a:xfrm>
              <a:off x="6455834" y="2281315"/>
              <a:ext cx="1752600" cy="876300"/>
            </a:xfrm>
            <a:prstGeom prst="rect">
              <a:avLst/>
            </a:prstGeom>
            <a:ln/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pic>
      </p:grpSp>
      <p:sp>
        <p:nvSpPr>
          <p:cNvPr id="35849" name="文字方塊 52"/>
          <p:cNvSpPr txBox="1">
            <a:spLocks noChangeArrowheads="1"/>
          </p:cNvSpPr>
          <p:nvPr/>
        </p:nvSpPr>
        <p:spPr bwMode="auto">
          <a:xfrm>
            <a:off x="141288" y="2052638"/>
            <a:ext cx="12239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b="1">
                <a:latin typeface="微軟正黑體" pitchFamily="34" charset="-120"/>
                <a:ea typeface="微軟正黑體" pitchFamily="34" charset="-120"/>
              </a:rPr>
              <a:t>結果呈現</a:t>
            </a:r>
            <a:endParaRPr lang="en-US" altLang="zh-TW" b="1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" name="圓角矩形 62"/>
          <p:cNvSpPr/>
          <p:nvPr/>
        </p:nvSpPr>
        <p:spPr bwMode="auto">
          <a:xfrm>
            <a:off x="1654175" y="4768850"/>
            <a:ext cx="1566863" cy="46831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zh-TW" altLang="en-US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斷詞 </a:t>
            </a:r>
            <a:r>
              <a:rPr lang="en-US" altLang="zh-TW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/ </a:t>
            </a:r>
            <a:r>
              <a:rPr lang="zh-TW" altLang="en-US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新詞</a:t>
            </a:r>
          </a:p>
        </p:txBody>
      </p:sp>
      <p:sp>
        <p:nvSpPr>
          <p:cNvPr id="64" name="圓角矩形 63"/>
          <p:cNvSpPr/>
          <p:nvPr/>
        </p:nvSpPr>
        <p:spPr bwMode="auto">
          <a:xfrm>
            <a:off x="3314700" y="4768850"/>
            <a:ext cx="736600" cy="46831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zh-TW" altLang="en-US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地址</a:t>
            </a:r>
          </a:p>
        </p:txBody>
      </p:sp>
      <p:sp>
        <p:nvSpPr>
          <p:cNvPr id="65" name="圓角矩形 64"/>
          <p:cNvSpPr/>
          <p:nvPr/>
        </p:nvSpPr>
        <p:spPr bwMode="auto">
          <a:xfrm>
            <a:off x="4144963" y="4768850"/>
            <a:ext cx="1541462" cy="46831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zh-TW" altLang="en-US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人名</a:t>
            </a:r>
            <a:r>
              <a:rPr lang="en-US" altLang="zh-TW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組織名</a:t>
            </a:r>
          </a:p>
        </p:txBody>
      </p:sp>
      <p:sp>
        <p:nvSpPr>
          <p:cNvPr id="66" name="圓角矩形 65"/>
          <p:cNvSpPr/>
          <p:nvPr/>
        </p:nvSpPr>
        <p:spPr bwMode="auto">
          <a:xfrm>
            <a:off x="5802313" y="4768850"/>
            <a:ext cx="671512" cy="46831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zh-TW" altLang="en-US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電話</a:t>
            </a:r>
          </a:p>
        </p:txBody>
      </p:sp>
      <p:sp>
        <p:nvSpPr>
          <p:cNvPr id="67" name="圓角矩形 66"/>
          <p:cNvSpPr/>
          <p:nvPr/>
        </p:nvSpPr>
        <p:spPr bwMode="auto">
          <a:xfrm>
            <a:off x="6569075" y="4768850"/>
            <a:ext cx="671513" cy="46831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zh-TW" altLang="en-US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帳號</a:t>
            </a:r>
          </a:p>
        </p:txBody>
      </p:sp>
      <p:sp>
        <p:nvSpPr>
          <p:cNvPr id="68" name="圓角矩形 67"/>
          <p:cNvSpPr/>
          <p:nvPr/>
        </p:nvSpPr>
        <p:spPr bwMode="auto">
          <a:xfrm>
            <a:off x="7335838" y="4768850"/>
            <a:ext cx="1301750" cy="46831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zh-TW" altLang="en-US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自訂詞庫</a:t>
            </a:r>
          </a:p>
        </p:txBody>
      </p:sp>
      <p:grpSp>
        <p:nvGrpSpPr>
          <p:cNvPr id="6" name="群組 55"/>
          <p:cNvGrpSpPr>
            <a:grpSpLocks/>
          </p:cNvGrpSpPr>
          <p:nvPr/>
        </p:nvGrpSpPr>
        <p:grpSpPr bwMode="auto">
          <a:xfrm>
            <a:off x="107950" y="3121025"/>
            <a:ext cx="8674100" cy="731838"/>
            <a:chOff x="146656" y="3429001"/>
            <a:chExt cx="8673816" cy="731228"/>
          </a:xfrm>
        </p:grpSpPr>
        <p:sp>
          <p:nvSpPr>
            <p:cNvPr id="35883" name="文字方塊 12"/>
            <p:cNvSpPr txBox="1">
              <a:spLocks noChangeArrowheads="1"/>
            </p:cNvSpPr>
            <p:nvPr/>
          </p:nvSpPr>
          <p:spPr bwMode="auto">
            <a:xfrm>
              <a:off x="146656" y="3429001"/>
              <a:ext cx="1256992" cy="645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TW" altLang="en-US" b="1">
                  <a:latin typeface="微軟正黑體" pitchFamily="34" charset="-120"/>
                  <a:ea typeface="微軟正黑體" pitchFamily="34" charset="-120"/>
                </a:rPr>
                <a:t>查詢輔助</a:t>
              </a:r>
              <a:endParaRPr lang="en-US" altLang="zh-TW" b="1">
                <a:latin typeface="微軟正黑體" pitchFamily="34" charset="-120"/>
                <a:ea typeface="微軟正黑體" pitchFamily="34" charset="-120"/>
              </a:endParaRPr>
            </a:p>
            <a:p>
              <a:r>
                <a:rPr lang="zh-TW" altLang="en-US" b="1">
                  <a:latin typeface="微軟正黑體" pitchFamily="34" charset="-120"/>
                  <a:ea typeface="微軟正黑體" pitchFamily="34" charset="-120"/>
                </a:rPr>
                <a:t>智慧提示</a:t>
              </a:r>
              <a:endParaRPr lang="en-US" altLang="zh-TW" b="1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0" name="圓角矩形 59"/>
            <p:cNvSpPr/>
            <p:nvPr/>
          </p:nvSpPr>
          <p:spPr bwMode="auto">
            <a:xfrm>
              <a:off x="1403915" y="3429001"/>
              <a:ext cx="7416557" cy="731228"/>
            </a:xfrm>
            <a:prstGeom prst="roundRect">
              <a:avLst>
                <a:gd name="adj" fmla="val 5431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zh-TW" altLang="en-US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8" name="圓角矩形 47"/>
            <p:cNvSpPr/>
            <p:nvPr/>
          </p:nvSpPr>
          <p:spPr bwMode="auto">
            <a:xfrm>
              <a:off x="3056449" y="3516241"/>
              <a:ext cx="1331868" cy="5393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自動摘要</a:t>
              </a:r>
            </a:p>
          </p:txBody>
        </p:sp>
        <p:sp>
          <p:nvSpPr>
            <p:cNvPr id="58" name="圓角矩形 57"/>
            <p:cNvSpPr/>
            <p:nvPr/>
          </p:nvSpPr>
          <p:spPr bwMode="auto">
            <a:xfrm>
              <a:off x="5915442" y="3516241"/>
              <a:ext cx="1331869" cy="5393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情緒分析</a:t>
              </a:r>
            </a:p>
          </p:txBody>
        </p:sp>
        <p:sp>
          <p:nvSpPr>
            <p:cNvPr id="59" name="圓角矩形 58"/>
            <p:cNvSpPr/>
            <p:nvPr/>
          </p:nvSpPr>
          <p:spPr bwMode="auto">
            <a:xfrm>
              <a:off x="7344145" y="3516241"/>
              <a:ext cx="1331869" cy="5393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口碑評價</a:t>
              </a:r>
            </a:p>
          </p:txBody>
        </p:sp>
        <p:sp>
          <p:nvSpPr>
            <p:cNvPr id="71" name="圓角矩形 70"/>
            <p:cNvSpPr/>
            <p:nvPr/>
          </p:nvSpPr>
          <p:spPr bwMode="auto">
            <a:xfrm>
              <a:off x="4486739" y="3516241"/>
              <a:ext cx="1331869" cy="5393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相關文件</a:t>
              </a:r>
            </a:p>
          </p:txBody>
        </p:sp>
        <p:sp>
          <p:nvSpPr>
            <p:cNvPr id="72" name="圓角矩形 71"/>
            <p:cNvSpPr/>
            <p:nvPr/>
          </p:nvSpPr>
          <p:spPr bwMode="auto">
            <a:xfrm>
              <a:off x="1627746" y="3516241"/>
              <a:ext cx="1331868" cy="5393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形似相關</a:t>
              </a:r>
            </a:p>
          </p:txBody>
        </p:sp>
      </p:grpSp>
      <p:sp>
        <p:nvSpPr>
          <p:cNvPr id="73" name="圓角矩形 72"/>
          <p:cNvSpPr/>
          <p:nvPr/>
        </p:nvSpPr>
        <p:spPr bwMode="auto">
          <a:xfrm>
            <a:off x="3886200" y="4005263"/>
            <a:ext cx="2339975" cy="503237"/>
          </a:xfrm>
          <a:prstGeom prst="roundRect">
            <a:avLst>
              <a:gd name="adj" fmla="val 8194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zh-TW" altLang="en-US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分類引擎</a:t>
            </a:r>
          </a:p>
        </p:txBody>
      </p:sp>
      <p:sp>
        <p:nvSpPr>
          <p:cNvPr id="74" name="圓角矩形 73"/>
          <p:cNvSpPr/>
          <p:nvPr/>
        </p:nvSpPr>
        <p:spPr bwMode="auto">
          <a:xfrm>
            <a:off x="6405563" y="4005263"/>
            <a:ext cx="2339975" cy="503237"/>
          </a:xfrm>
          <a:prstGeom prst="roundRect">
            <a:avLst>
              <a:gd name="adj" fmla="val 8194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zh-TW" altLang="en-US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語意解析</a:t>
            </a:r>
          </a:p>
        </p:txBody>
      </p:sp>
      <p:sp>
        <p:nvSpPr>
          <p:cNvPr id="35859" name="文字方塊 75"/>
          <p:cNvSpPr txBox="1">
            <a:spLocks noChangeArrowheads="1"/>
          </p:cNvSpPr>
          <p:nvPr/>
        </p:nvSpPr>
        <p:spPr bwMode="auto">
          <a:xfrm>
            <a:off x="141288" y="4077072"/>
            <a:ext cx="1177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b="1">
                <a:latin typeface="微軟正黑體" pitchFamily="34" charset="-120"/>
                <a:ea typeface="微軟正黑體" pitchFamily="34" charset="-120"/>
              </a:rPr>
              <a:t>內容分析</a:t>
            </a:r>
          </a:p>
        </p:txBody>
      </p:sp>
      <p:sp>
        <p:nvSpPr>
          <p:cNvPr id="35860" name="文字方塊 80"/>
          <p:cNvSpPr txBox="1">
            <a:spLocks noChangeArrowheads="1"/>
          </p:cNvSpPr>
          <p:nvPr/>
        </p:nvSpPr>
        <p:spPr bwMode="auto">
          <a:xfrm>
            <a:off x="34925" y="5591199"/>
            <a:ext cx="15001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b="1">
                <a:latin typeface="微軟正黑體" pitchFamily="34" charset="-120"/>
                <a:ea typeface="微軟正黑體" pitchFamily="34" charset="-120"/>
              </a:rPr>
              <a:t>非結構資料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整合檢索</a:t>
            </a:r>
          </a:p>
        </p:txBody>
      </p:sp>
      <p:grpSp>
        <p:nvGrpSpPr>
          <p:cNvPr id="8" name="群組 42"/>
          <p:cNvGrpSpPr>
            <a:grpSpLocks/>
          </p:cNvGrpSpPr>
          <p:nvPr/>
        </p:nvGrpSpPr>
        <p:grpSpPr bwMode="auto">
          <a:xfrm>
            <a:off x="1365250" y="5435600"/>
            <a:ext cx="7345363" cy="1017588"/>
            <a:chOff x="1638096" y="3455969"/>
            <a:chExt cx="5472113" cy="1142649"/>
          </a:xfrm>
        </p:grpSpPr>
        <p:sp>
          <p:nvSpPr>
            <p:cNvPr id="55" name="圓角矩形 54"/>
            <p:cNvSpPr/>
            <p:nvPr/>
          </p:nvSpPr>
          <p:spPr>
            <a:xfrm>
              <a:off x="1638096" y="3548664"/>
              <a:ext cx="5472113" cy="1007171"/>
            </a:xfrm>
            <a:prstGeom prst="roundRect">
              <a:avLst>
                <a:gd name="adj" fmla="val 9185"/>
              </a:avLst>
            </a:prstGeom>
            <a:solidFill>
              <a:srgbClr val="336699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882775">
                <a:defRPr/>
              </a:pPr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龍捲風知識檢索平台</a:t>
              </a:r>
            </a:p>
          </p:txBody>
        </p:sp>
        <p:pic>
          <p:nvPicPr>
            <p:cNvPr id="35881" name="圖片 118" descr="齒輪2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68538" y="3455969"/>
              <a:ext cx="778221" cy="1142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82" name="Picture 71" descr="Tornado Search Platfor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35151" y="3816539"/>
              <a:ext cx="1225550" cy="53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5862" name="圖片 107" descr="資料庫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18450" y="5661025"/>
            <a:ext cx="357188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3" name="圖片 108" descr="資料庫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05788" y="5876925"/>
            <a:ext cx="357187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群組 65"/>
          <p:cNvGrpSpPr>
            <a:grpSpLocks/>
          </p:cNvGrpSpPr>
          <p:nvPr/>
        </p:nvGrpSpPr>
        <p:grpSpPr bwMode="auto">
          <a:xfrm>
            <a:off x="6550025" y="5589588"/>
            <a:ext cx="1190625" cy="769937"/>
            <a:chOff x="6759699" y="1214422"/>
            <a:chExt cx="1189725" cy="770151"/>
          </a:xfrm>
        </p:grpSpPr>
        <p:pic>
          <p:nvPicPr>
            <p:cNvPr id="35871" name="圖片 55" descr="icon_xml.pn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10800000" flipH="1" flipV="1">
              <a:off x="6759699" y="1317821"/>
              <a:ext cx="277551" cy="328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72" name="圖片 56" descr="icon_doc.pn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10800000" flipH="1" flipV="1">
              <a:off x="7000892" y="1214422"/>
              <a:ext cx="277551" cy="328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73" name="圖片 57" descr="icon_dwg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10800000" flipH="1" flipV="1">
              <a:off x="7143768" y="1428736"/>
              <a:ext cx="277551" cy="328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74" name="圖片 58" descr="icon_eml.png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 rot="10800000" flipH="1" flipV="1">
              <a:off x="7558107" y="1357298"/>
              <a:ext cx="277551" cy="328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75" name="圖片 59" descr="icon_JPG.pn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10800000" flipH="1" flipV="1">
              <a:off x="7715272" y="1571612"/>
              <a:ext cx="234152" cy="265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76" name="圖片 60" descr="icon_pdf.png"/>
            <p:cNvPicPr>
              <a:picLocks noChangeAspect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rot="10800000" flipH="1" flipV="1">
              <a:off x="7415231" y="1528745"/>
              <a:ext cx="277551" cy="328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77" name="圖片 61" descr="icon_PPT.png"/>
            <p:cNvPicPr>
              <a:picLocks noChangeAspect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 rot="10800000" flipH="1" flipV="1">
              <a:off x="7286644" y="1285860"/>
              <a:ext cx="334070" cy="273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78" name="圖片 62" descr="icon_TXT.png"/>
            <p:cNvPicPr>
              <a:picLocks noChangeAspect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 rot="10800000" flipH="1" flipV="1">
              <a:off x="7362315" y="1719133"/>
              <a:ext cx="234152" cy="265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79" name="圖片 63" descr="icon_WEB.png"/>
            <p:cNvPicPr>
              <a:picLocks noChangeAspect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 rot="10800000" flipH="1" flipV="1">
              <a:off x="7074448" y="1647115"/>
              <a:ext cx="273514" cy="3340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0" name="圖片 6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00" y="107316"/>
            <a:ext cx="1440000" cy="43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624551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 txBox="1">
            <a:spLocks/>
          </p:cNvSpPr>
          <p:nvPr/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0094C8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4C8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4C8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4C8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4C8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4C8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4C8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4C8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4C8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r>
              <a:rPr kumimoji="0" lang="en-US" altLang="zh-TW" sz="3600" dirty="0" err="1"/>
              <a:t>OpView</a:t>
            </a:r>
            <a:r>
              <a:rPr kumimoji="0" lang="en-US" altLang="zh-TW" sz="3600" dirty="0"/>
              <a:t> </a:t>
            </a:r>
            <a:r>
              <a:rPr kumimoji="0" lang="zh-TW" altLang="en-US" sz="3600" dirty="0"/>
              <a:t>輿情觀測</a:t>
            </a:r>
            <a:r>
              <a:rPr kumimoji="0" lang="zh-TW" altLang="en-US" sz="3600" dirty="0" smtClean="0"/>
              <a:t>平台 畫面範例</a:t>
            </a:r>
            <a:endParaRPr kumimoji="0" lang="zh-TW" altLang="en-US" sz="3600" dirty="0"/>
          </a:p>
        </p:txBody>
      </p:sp>
      <p:sp>
        <p:nvSpPr>
          <p:cNvPr id="25603" name="內容版面配置區 3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143500"/>
          </a:xfrm>
        </p:spPr>
        <p:txBody>
          <a:bodyPr/>
          <a:lstStyle/>
          <a:p>
            <a:endParaRPr lang="zh-TW" altLang="en-US" smtClean="0"/>
          </a:p>
        </p:txBody>
      </p:sp>
      <p:grpSp>
        <p:nvGrpSpPr>
          <p:cNvPr id="3" name="群組 2"/>
          <p:cNvGrpSpPr/>
          <p:nvPr/>
        </p:nvGrpSpPr>
        <p:grpSpPr>
          <a:xfrm>
            <a:off x="575712" y="1264186"/>
            <a:ext cx="7740704" cy="3100918"/>
            <a:chOff x="431696" y="1115616"/>
            <a:chExt cx="8490148" cy="3401144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696" y="1115616"/>
              <a:ext cx="8490148" cy="2775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1440" y="3068960"/>
              <a:ext cx="990600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82" y="4090101"/>
            <a:ext cx="5649640" cy="256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群組 1"/>
          <p:cNvGrpSpPr/>
          <p:nvPr/>
        </p:nvGrpSpPr>
        <p:grpSpPr>
          <a:xfrm>
            <a:off x="3896680" y="4308161"/>
            <a:ext cx="7462153" cy="1425137"/>
            <a:chOff x="3896680" y="4439148"/>
            <a:chExt cx="7462153" cy="1425137"/>
          </a:xfrm>
        </p:grpSpPr>
        <p:sp>
          <p:nvSpPr>
            <p:cNvPr id="12" name="橢圓 11"/>
            <p:cNvSpPr/>
            <p:nvPr/>
          </p:nvSpPr>
          <p:spPr bwMode="auto">
            <a:xfrm>
              <a:off x="3896680" y="5212879"/>
              <a:ext cx="360040" cy="360040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6740" y="4439148"/>
              <a:ext cx="6922093" cy="1425137"/>
            </a:xfrm>
            <a:prstGeom prst="rect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pic>
        <p:nvPicPr>
          <p:cNvPr id="14" name="圖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00" y="107316"/>
            <a:ext cx="1440000" cy="43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885036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Image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8069" y="1124744"/>
            <a:ext cx="3145931" cy="396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內容版面配置區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417243"/>
          </a:xfrm>
        </p:spPr>
        <p:txBody>
          <a:bodyPr/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zh-TW" altLang="en-US" dirty="0" smtClean="0"/>
              <a:t>國內最大的雲端網路輿情觀測中心</a:t>
            </a:r>
          </a:p>
          <a:p>
            <a:pPr lvl="1">
              <a:lnSpc>
                <a:spcPct val="170000"/>
              </a:lnSpc>
              <a:spcBef>
                <a:spcPts val="0"/>
              </a:spcBef>
            </a:pPr>
            <a:r>
              <a:rPr lang="zh-TW" altLang="en-US" dirty="0" smtClean="0"/>
              <a:t>上百</a:t>
            </a:r>
            <a:r>
              <a:rPr lang="zh-TW" altLang="en-US" dirty="0"/>
              <a:t>台雲端</a:t>
            </a:r>
            <a:r>
              <a:rPr lang="zh-TW" altLang="en-US" dirty="0" smtClean="0"/>
              <a:t>主機，涵蓋台灣九成以上社群流量</a:t>
            </a:r>
            <a:endParaRPr lang="en-US" altLang="zh-TW" dirty="0"/>
          </a:p>
          <a:p>
            <a:pPr lvl="1">
              <a:lnSpc>
                <a:spcPct val="170000"/>
              </a:lnSpc>
              <a:spcBef>
                <a:spcPts val="0"/>
              </a:spcBef>
            </a:pPr>
            <a:r>
              <a:rPr lang="zh-TW" altLang="en-US" dirty="0" smtClean="0"/>
              <a:t>自</a:t>
            </a:r>
            <a:r>
              <a:rPr lang="en-US" altLang="zh-TW" dirty="0" smtClean="0"/>
              <a:t>2011</a:t>
            </a:r>
            <a:r>
              <a:rPr lang="zh-TW" altLang="en-US" dirty="0" smtClean="0"/>
              <a:t>年起、累積數億筆的社群大數據</a:t>
            </a:r>
            <a:endParaRPr lang="en-US" altLang="zh-TW" dirty="0"/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zh-TW" altLang="en-US" dirty="0" smtClean="0"/>
              <a:t>多項</a:t>
            </a:r>
            <a:r>
              <a:rPr lang="en-US" altLang="zh-TW" dirty="0" smtClean="0"/>
              <a:t>Social media</a:t>
            </a:r>
            <a:r>
              <a:rPr lang="zh-TW" altLang="en-US" dirty="0" smtClean="0"/>
              <a:t>分析技術專利與獲獎</a:t>
            </a:r>
            <a:endParaRPr lang="en-US" altLang="zh-TW" dirty="0" smtClean="0"/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zh-TW" altLang="en-US" dirty="0" smtClean="0"/>
              <a:t>監測分析涵蓋千大品牌、</a:t>
            </a:r>
            <a:r>
              <a:rPr lang="en-US" altLang="zh-TW" dirty="0" smtClean="0"/>
              <a:t>50</a:t>
            </a:r>
            <a:r>
              <a:rPr lang="zh-TW" altLang="en-US" dirty="0" smtClean="0"/>
              <a:t>多個產業</a:t>
            </a:r>
          </a:p>
          <a:p>
            <a:pPr lvl="1">
              <a:lnSpc>
                <a:spcPct val="170000"/>
              </a:lnSpc>
              <a:spcBef>
                <a:spcPts val="0"/>
              </a:spcBef>
            </a:pPr>
            <a:r>
              <a:rPr lang="zh-TW" altLang="en-US" dirty="0"/>
              <a:t>眾多知名媒體及研究機構</a:t>
            </a:r>
            <a:r>
              <a:rPr lang="zh-TW" altLang="en-US" dirty="0" smtClean="0"/>
              <a:t>引用</a:t>
            </a:r>
          </a:p>
        </p:txBody>
      </p:sp>
      <p:pic>
        <p:nvPicPr>
          <p:cNvPr id="15365" name="Picture 5" descr="OpView_口號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124744"/>
            <a:ext cx="540623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標題 5"/>
          <p:cNvSpPr txBox="1">
            <a:spLocks/>
          </p:cNvSpPr>
          <p:nvPr/>
        </p:nvSpPr>
        <p:spPr>
          <a:xfrm>
            <a:off x="457200" y="-27384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0094C8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4C8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4C8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4C8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4C8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4C8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4C8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4C8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4C8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r>
              <a:rPr kumimoji="0" lang="en-US" altLang="zh-TW" sz="3400" dirty="0" err="1" smtClean="0"/>
              <a:t>OpView</a:t>
            </a:r>
            <a:r>
              <a:rPr kumimoji="0" lang="en-US" altLang="zh-TW" sz="3400" dirty="0" smtClean="0"/>
              <a:t> </a:t>
            </a:r>
            <a:r>
              <a:rPr kumimoji="0" lang="zh-TW" altLang="en-US" sz="3400" dirty="0" smtClean="0"/>
              <a:t>輿情觀測平台 及 社群口碑資料庫</a:t>
            </a:r>
            <a:endParaRPr kumimoji="0" lang="zh-TW" altLang="en-US" sz="34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5229200"/>
            <a:ext cx="1287195" cy="629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8344" y="5346936"/>
            <a:ext cx="1224136" cy="51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0" y="6357778"/>
            <a:ext cx="1440000" cy="43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671703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7153"/>
            <a:ext cx="6552728" cy="452717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8823" y="1375325"/>
            <a:ext cx="4033466" cy="3314165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4863974"/>
            <a:ext cx="4351427" cy="1733378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8695" y="4837666"/>
            <a:ext cx="4337042" cy="173337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00" y="107316"/>
            <a:ext cx="1440000" cy="43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623163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457200" y="836712"/>
            <a:ext cx="8686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 b="1" kern="1200">
                <a:solidFill>
                  <a:srgbClr val="004692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 b="1" kern="1200">
                <a:solidFill>
                  <a:srgbClr val="0077C8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微軟正黑體" pitchFamily="34" charset="-120"/>
              <a:buChar char="‐"/>
              <a:defRPr sz="2000" kern="1200">
                <a:solidFill>
                  <a:srgbClr val="7F7F7F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微軟正黑體" pitchFamily="34" charset="-120"/>
              <a:buChar char="‐"/>
              <a:defRPr kern="1200">
                <a:solidFill>
                  <a:srgbClr val="7F7F7F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微軟正黑體" pitchFamily="34" charset="-120"/>
              <a:buChar char="‐"/>
              <a:defRPr kern="1200">
                <a:solidFill>
                  <a:srgbClr val="7F7F7F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  <a:spcBef>
                <a:spcPct val="0"/>
              </a:spcBef>
            </a:pPr>
            <a:r>
              <a:rPr lang="en-US" altLang="zh-TW" dirty="0" smtClean="0"/>
              <a:t>the bottom-up, data-driven approach</a:t>
            </a:r>
            <a:endParaRPr kumimoji="0" lang="en-US" altLang="zh-TW" dirty="0" smtClean="0"/>
          </a:p>
          <a:p>
            <a:pPr>
              <a:lnSpc>
                <a:spcPct val="160000"/>
              </a:lnSpc>
              <a:spcBef>
                <a:spcPct val="0"/>
              </a:spcBef>
            </a:pPr>
            <a:endParaRPr kumimoji="0" lang="en-US" altLang="zh-TW" dirty="0" smtClean="0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3600" dirty="0"/>
              <a:t>社群輿情分析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/>
          </p:nvPr>
        </p:nvGraphicFramePr>
        <p:xfrm>
          <a:off x="611559" y="1516992"/>
          <a:ext cx="7632848" cy="4936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5136"/>
                <a:gridCol w="2956006"/>
                <a:gridCol w="3451706"/>
              </a:tblGrid>
              <a:tr h="640379">
                <a:tc>
                  <a:txBody>
                    <a:bodyPr/>
                    <a:lstStyle/>
                    <a:p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社群聆聽新方法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傳統調查方法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649275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主動性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主動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被動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1049590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準確性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非干擾式的內容觀察法</a:t>
                      </a:r>
                      <a:endParaRPr lang="en-US" altLang="zh-TW" sz="20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大數據下觀察母體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存在抽樣及干擾誤差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649275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時效性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低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649275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資料量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龐大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1068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份樣本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649275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觀點形成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意見可深入分析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量化成選項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649275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執行難易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自動化工具，易執行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多道作業程序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向左箭號 3"/>
          <p:cNvSpPr/>
          <p:nvPr/>
        </p:nvSpPr>
        <p:spPr>
          <a:xfrm>
            <a:off x="6372199" y="3861046"/>
            <a:ext cx="2808312" cy="613614"/>
          </a:xfrm>
          <a:prstGeom prst="leftArrow">
            <a:avLst>
              <a:gd name="adj1" fmla="val 99052"/>
              <a:gd name="adj2" fmla="val 50000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周</a:t>
            </a:r>
            <a:r>
              <a:rPr lang="zh-TW" altLang="en-US" sz="2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變</a:t>
            </a:r>
            <a:r>
              <a:rPr lang="zh-TW" altLang="en-US" sz="20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小時 快</a:t>
            </a:r>
            <a:r>
              <a:rPr lang="en-US" altLang="zh-TW" sz="2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100</a:t>
            </a:r>
            <a:r>
              <a:rPr lang="zh-TW" altLang="en-US" sz="2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倍</a:t>
            </a:r>
          </a:p>
        </p:txBody>
      </p:sp>
      <p:sp>
        <p:nvSpPr>
          <p:cNvPr id="8" name="向左箭號 7"/>
          <p:cNvSpPr/>
          <p:nvPr/>
        </p:nvSpPr>
        <p:spPr>
          <a:xfrm>
            <a:off x="6372200" y="4538225"/>
            <a:ext cx="2808312" cy="613614"/>
          </a:xfrm>
          <a:prstGeom prst="leftArrow">
            <a:avLst>
              <a:gd name="adj1" fmla="val 99052"/>
              <a:gd name="adj2" fmla="val 50000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千到</a:t>
            </a:r>
            <a:r>
              <a:rPr lang="zh-TW" altLang="en-US" sz="2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千萬</a:t>
            </a:r>
            <a:r>
              <a:rPr lang="zh-TW" altLang="en-US" sz="20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份 大</a:t>
            </a:r>
            <a:r>
              <a:rPr lang="en-US" altLang="zh-TW" sz="20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萬倍</a:t>
            </a:r>
            <a:endParaRPr lang="zh-TW" altLang="en-US" sz="20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010400" y="6491920"/>
            <a:ext cx="2133600" cy="365125"/>
          </a:xfrm>
        </p:spPr>
        <p:txBody>
          <a:bodyPr/>
          <a:lstStyle/>
          <a:p>
            <a:pPr>
              <a:defRPr/>
            </a:pPr>
            <a:fld id="{FBD0316A-2DC7-4605-89B9-CA63C8F627E4}" type="slidenum">
              <a:rPr lang="zh-TW" altLang="en-US" smtClean="0">
                <a:solidFill>
                  <a:schemeClr val="tx1"/>
                </a:solidFill>
              </a:rPr>
              <a:t>8</a:t>
            </a:fld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00" y="107316"/>
            <a:ext cx="1440000" cy="43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958116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OpView</a:t>
            </a:r>
            <a:r>
              <a:rPr lang="zh-TW" altLang="en-US" dirty="0"/>
              <a:t> </a:t>
            </a:r>
            <a:r>
              <a:rPr lang="en-US" altLang="zh-TW" dirty="0" smtClean="0"/>
              <a:t>Insight</a:t>
            </a:r>
            <a:r>
              <a:rPr lang="zh-TW" altLang="en-US" dirty="0" smtClean="0"/>
              <a:t> 系統平台</a:t>
            </a:r>
            <a:endParaRPr lang="zh-TW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430764" y="1780341"/>
            <a:ext cx="1324947" cy="49452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400" b="1" dirty="0" smtClean="0">
                <a:solidFill>
                  <a:srgbClr val="DDDDDD">
                    <a:lumMod val="25000"/>
                  </a:srgbClr>
                </a:solidFill>
              </a:rPr>
              <a:t>檢視</a:t>
            </a:r>
            <a:endParaRPr kumimoji="0" lang="zh-TW" altLang="en-US" sz="2000" b="1" dirty="0">
              <a:solidFill>
                <a:srgbClr val="DDDDDD">
                  <a:lumMod val="25000"/>
                </a:srgbClr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435302" y="1774377"/>
            <a:ext cx="1324947" cy="49452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400" b="1" dirty="0" smtClean="0">
                <a:solidFill>
                  <a:srgbClr val="DDDDDD">
                    <a:lumMod val="25000"/>
                  </a:srgbClr>
                </a:solidFill>
              </a:rPr>
              <a:t>統計</a:t>
            </a:r>
            <a:endParaRPr kumimoji="0" lang="zh-TW" altLang="en-US" sz="2000" b="1" dirty="0">
              <a:solidFill>
                <a:srgbClr val="DDDDDD">
                  <a:lumMod val="25000"/>
                </a:srgbClr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535135" y="1774377"/>
            <a:ext cx="1324947" cy="49452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400" b="1" dirty="0" smtClean="0">
                <a:solidFill>
                  <a:srgbClr val="DDDDDD">
                    <a:lumMod val="25000"/>
                  </a:srgbClr>
                </a:solidFill>
              </a:rPr>
              <a:t>分析</a:t>
            </a:r>
            <a:endParaRPr kumimoji="0" lang="zh-TW" altLang="en-US" sz="2000" b="1" dirty="0">
              <a:solidFill>
                <a:srgbClr val="DDDDDD">
                  <a:lumMod val="25000"/>
                </a:srgbClr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877258" y="1780341"/>
            <a:ext cx="1324947" cy="49452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400" b="1" dirty="0" smtClean="0">
                <a:solidFill>
                  <a:srgbClr val="DDDDDD">
                    <a:lumMod val="25000"/>
                  </a:srgbClr>
                </a:solidFill>
              </a:rPr>
              <a:t>管理</a:t>
            </a:r>
            <a:endParaRPr kumimoji="0" lang="zh-TW" altLang="en-US" sz="2000" b="1" dirty="0">
              <a:solidFill>
                <a:srgbClr val="DDDDDD">
                  <a:lumMod val="25000"/>
                </a:srgbClr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21773" y="2487663"/>
            <a:ext cx="1324947" cy="5103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kumimoji="0" lang="zh-TW" altLang="zh-TW" b="1" dirty="0" smtClean="0">
                <a:solidFill>
                  <a:srgbClr val="FFFFFF"/>
                </a:solidFill>
              </a:rPr>
              <a:t>文章列表</a:t>
            </a:r>
            <a:endParaRPr kumimoji="0" lang="zh-TW" altLang="zh-TW" b="1" dirty="0">
              <a:solidFill>
                <a:srgbClr val="FFFFFF"/>
              </a:solidFill>
              <a:latin typeface="微軟正黑體" panose="020B0604030504040204" pitchFamily="34" charset="-120"/>
              <a:cs typeface="Leelawadee" panose="020B0502040204020203" pitchFamily="34" charset="-34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29998" y="3781137"/>
            <a:ext cx="1324947" cy="5103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kumimoji="0" lang="zh-TW" altLang="zh-TW" b="1" dirty="0">
                <a:solidFill>
                  <a:srgbClr val="FFFFFF"/>
                </a:solidFill>
              </a:rPr>
              <a:t>追蹤</a:t>
            </a:r>
          </a:p>
        </p:txBody>
      </p:sp>
      <p:sp>
        <p:nvSpPr>
          <p:cNvPr id="28" name="矩形 27"/>
          <p:cNvSpPr/>
          <p:nvPr/>
        </p:nvSpPr>
        <p:spPr>
          <a:xfrm>
            <a:off x="2722801" y="3141970"/>
            <a:ext cx="1324947" cy="5103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kumimoji="0" lang="zh-TW" altLang="zh-TW" b="1" dirty="0">
                <a:solidFill>
                  <a:srgbClr val="FFFFFF"/>
                </a:solidFill>
              </a:rPr>
              <a:t>來源分布</a:t>
            </a:r>
          </a:p>
        </p:txBody>
      </p:sp>
      <p:sp>
        <p:nvSpPr>
          <p:cNvPr id="29" name="矩形 28"/>
          <p:cNvSpPr/>
          <p:nvPr/>
        </p:nvSpPr>
        <p:spPr>
          <a:xfrm>
            <a:off x="2729796" y="3805995"/>
            <a:ext cx="1324947" cy="5103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kumimoji="0" lang="zh-TW" altLang="zh-TW" b="1" dirty="0" smtClean="0">
                <a:solidFill>
                  <a:srgbClr val="FFFFFF"/>
                </a:solidFill>
              </a:rPr>
              <a:t>頻道</a:t>
            </a:r>
            <a:endParaRPr kumimoji="0" lang="zh-TW" altLang="zh-TW" b="1" dirty="0">
              <a:solidFill>
                <a:srgbClr val="FFFFFF"/>
              </a:solidFill>
              <a:latin typeface="微軟正黑體" panose="020B0604030504040204" pitchFamily="34" charset="-120"/>
              <a:cs typeface="Leelawadee" panose="020B0502040204020203" pitchFamily="34" charset="-34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730570" y="4488682"/>
            <a:ext cx="1324947" cy="5103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kumimoji="0" lang="zh-TW" altLang="zh-TW" b="1" dirty="0" smtClean="0">
                <a:solidFill>
                  <a:srgbClr val="FFFFFF"/>
                </a:solidFill>
              </a:rPr>
              <a:t>排行</a:t>
            </a:r>
            <a:endParaRPr kumimoji="0" lang="zh-TW" altLang="zh-TW" b="1" dirty="0">
              <a:solidFill>
                <a:srgbClr val="FFFFFF"/>
              </a:solidFill>
              <a:latin typeface="微軟正黑體" panose="020B0604030504040204" pitchFamily="34" charset="-120"/>
              <a:cs typeface="Leelawadee" panose="020B0502040204020203" pitchFamily="34" charset="-34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918359" y="5825492"/>
            <a:ext cx="1324947" cy="5103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kumimoji="0" lang="zh-TW" altLang="zh-TW" b="1" dirty="0">
                <a:solidFill>
                  <a:srgbClr val="FFFFFF"/>
                </a:solidFill>
              </a:rPr>
              <a:t>維度分析</a:t>
            </a:r>
          </a:p>
        </p:txBody>
      </p:sp>
      <p:sp>
        <p:nvSpPr>
          <p:cNvPr id="32" name="矩形 31"/>
          <p:cNvSpPr/>
          <p:nvPr/>
        </p:nvSpPr>
        <p:spPr>
          <a:xfrm>
            <a:off x="2722801" y="2487663"/>
            <a:ext cx="1324947" cy="5103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kumimoji="0" lang="zh-TW" altLang="en-US" b="1" dirty="0" smtClean="0">
                <a:solidFill>
                  <a:srgbClr val="FFFFFF"/>
                </a:solidFill>
              </a:rPr>
              <a:t>趨勢</a:t>
            </a:r>
            <a:endParaRPr kumimoji="0" lang="zh-TW" altLang="zh-TW" b="1" dirty="0">
              <a:solidFill>
                <a:srgbClr val="FFFFFF"/>
              </a:solidFill>
              <a:latin typeface="微軟正黑體" panose="020B0604030504040204" pitchFamily="34" charset="-120"/>
              <a:cs typeface="Leelawadee" panose="020B0502040204020203" pitchFamily="34" charset="-34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909029" y="5161753"/>
            <a:ext cx="1581543" cy="5103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kumimoji="0" lang="zh-TW" altLang="zh-TW" b="1" dirty="0" smtClean="0">
                <a:solidFill>
                  <a:srgbClr val="FFFFFF"/>
                </a:solidFill>
              </a:rPr>
              <a:t>競爭風暴圖</a:t>
            </a:r>
            <a:endParaRPr kumimoji="0" lang="zh-TW" altLang="zh-TW" b="1" dirty="0">
              <a:solidFill>
                <a:srgbClr val="FFFFFF"/>
              </a:solidFill>
              <a:latin typeface="微軟正黑體" panose="020B0604030504040204" pitchFamily="34" charset="-120"/>
              <a:cs typeface="Leelawadee" panose="020B0502040204020203" pitchFamily="34" charset="-34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918360" y="4516674"/>
            <a:ext cx="1581542" cy="5103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kumimoji="0" lang="zh-TW" altLang="zh-TW" b="1" dirty="0">
                <a:solidFill>
                  <a:srgbClr val="FFFFFF"/>
                </a:solidFill>
              </a:rPr>
              <a:t>關鍵字風暴圖</a:t>
            </a:r>
          </a:p>
        </p:txBody>
      </p:sp>
      <p:sp>
        <p:nvSpPr>
          <p:cNvPr id="35" name="矩形 34"/>
          <p:cNvSpPr/>
          <p:nvPr/>
        </p:nvSpPr>
        <p:spPr>
          <a:xfrm>
            <a:off x="4896589" y="3835431"/>
            <a:ext cx="1621975" cy="5103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kumimoji="0" lang="zh-TW" altLang="zh-TW" b="1" dirty="0">
                <a:solidFill>
                  <a:srgbClr val="FFFFFF"/>
                </a:solidFill>
              </a:rPr>
              <a:t>社群活躍度</a:t>
            </a:r>
          </a:p>
        </p:txBody>
      </p:sp>
      <p:sp>
        <p:nvSpPr>
          <p:cNvPr id="36" name="矩形 35"/>
          <p:cNvSpPr/>
          <p:nvPr/>
        </p:nvSpPr>
        <p:spPr>
          <a:xfrm>
            <a:off x="4915251" y="3161204"/>
            <a:ext cx="1603313" cy="5103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kumimoji="0" lang="zh-TW" altLang="zh-TW" b="1" dirty="0">
                <a:solidFill>
                  <a:srgbClr val="FFFFFF"/>
                </a:solidFill>
              </a:rPr>
              <a:t>正負情緒比</a:t>
            </a:r>
          </a:p>
        </p:txBody>
      </p:sp>
      <p:sp>
        <p:nvSpPr>
          <p:cNvPr id="37" name="矩形 36"/>
          <p:cNvSpPr/>
          <p:nvPr/>
        </p:nvSpPr>
        <p:spPr>
          <a:xfrm>
            <a:off x="4896589" y="2487662"/>
            <a:ext cx="1324947" cy="5103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kumimoji="0" lang="zh-TW" altLang="zh-TW" b="1" dirty="0">
                <a:solidFill>
                  <a:srgbClr val="FFFFFF"/>
                </a:solidFill>
              </a:rPr>
              <a:t>情緒分析</a:t>
            </a:r>
          </a:p>
        </p:txBody>
      </p:sp>
      <p:sp>
        <p:nvSpPr>
          <p:cNvPr id="38" name="矩形 37"/>
          <p:cNvSpPr/>
          <p:nvPr/>
        </p:nvSpPr>
        <p:spPr>
          <a:xfrm>
            <a:off x="7561218" y="5870963"/>
            <a:ext cx="1324800" cy="5103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kumimoji="0" lang="zh-TW" altLang="en-US" b="1" dirty="0">
                <a:solidFill>
                  <a:srgbClr val="FFFFFF"/>
                </a:solidFill>
              </a:rPr>
              <a:t>日報通知</a:t>
            </a:r>
            <a:endParaRPr kumimoji="0" lang="zh-TW" altLang="zh-TW" b="1" dirty="0">
              <a:solidFill>
                <a:srgbClr val="FFFFFF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7538667" y="3825824"/>
            <a:ext cx="1324800" cy="5103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kumimoji="0" lang="zh-TW" altLang="en-US" b="1" dirty="0">
                <a:solidFill>
                  <a:srgbClr val="FFFFFF"/>
                </a:solidFill>
              </a:rPr>
              <a:t>維度</a:t>
            </a:r>
            <a:endParaRPr kumimoji="0" lang="zh-TW" altLang="zh-TW" b="1" dirty="0">
              <a:solidFill>
                <a:srgbClr val="FFFFFF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7265072" y="2487662"/>
            <a:ext cx="1324800" cy="51036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kumimoji="0" lang="zh-TW" altLang="en-US" b="1" dirty="0" smtClean="0">
                <a:solidFill>
                  <a:srgbClr val="FFFFFF"/>
                </a:solidFill>
              </a:rPr>
              <a:t>設定</a:t>
            </a:r>
            <a:endParaRPr kumimoji="0" lang="zh-TW" altLang="zh-TW" b="1" dirty="0">
              <a:solidFill>
                <a:srgbClr val="FFFFFF"/>
              </a:solidFill>
              <a:latin typeface="微軟正黑體" panose="020B0604030504040204" pitchFamily="34" charset="-120"/>
              <a:cs typeface="Leelawadee" panose="020B0502040204020203" pitchFamily="34" charset="-34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7265072" y="4528630"/>
            <a:ext cx="1324800" cy="51036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kumimoji="0" lang="zh-TW" altLang="en-US" b="1" dirty="0" smtClean="0">
                <a:solidFill>
                  <a:srgbClr val="FFFFFF"/>
                </a:solidFill>
              </a:rPr>
              <a:t>成員</a:t>
            </a:r>
            <a:endParaRPr kumimoji="0" lang="zh-TW" altLang="zh-TW" b="1" dirty="0">
              <a:solidFill>
                <a:srgbClr val="FFFFFF"/>
              </a:solidFill>
              <a:latin typeface="微軟正黑體" panose="020B0604030504040204" pitchFamily="34" charset="-120"/>
              <a:cs typeface="Leelawadee" panose="020B0502040204020203" pitchFamily="34" charset="-34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538667" y="5154264"/>
            <a:ext cx="1324800" cy="5103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kumimoji="0" lang="zh-TW" altLang="en-US" b="1" dirty="0">
                <a:solidFill>
                  <a:srgbClr val="FFFFFF"/>
                </a:solidFill>
              </a:rPr>
              <a:t>成員</a:t>
            </a:r>
            <a:endParaRPr kumimoji="0" lang="zh-TW" altLang="zh-TW" b="1" dirty="0">
              <a:solidFill>
                <a:srgbClr val="FFFFFF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7538667" y="3123373"/>
            <a:ext cx="1324800" cy="5103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kumimoji="0" lang="zh-TW" altLang="en-US" b="1" dirty="0">
                <a:solidFill>
                  <a:srgbClr val="FFFFFF"/>
                </a:solidFill>
              </a:rPr>
              <a:t>主題</a:t>
            </a:r>
            <a:endParaRPr kumimoji="0" lang="zh-TW" altLang="zh-TW" b="1" dirty="0">
              <a:solidFill>
                <a:srgbClr val="FFFFFF"/>
              </a:solidFill>
            </a:endParaRPr>
          </a:p>
        </p:txBody>
      </p:sp>
      <p:cxnSp>
        <p:nvCxnSpPr>
          <p:cNvPr id="44" name="肘形接點 43"/>
          <p:cNvCxnSpPr>
            <a:stCxn id="22" idx="1"/>
            <a:endCxn id="26" idx="1"/>
          </p:cNvCxnSpPr>
          <p:nvPr/>
        </p:nvCxnSpPr>
        <p:spPr>
          <a:xfrm rot="10800000" flipH="1" flipV="1">
            <a:off x="430763" y="2027602"/>
            <a:ext cx="291009" cy="715243"/>
          </a:xfrm>
          <a:prstGeom prst="bentConnector3">
            <a:avLst>
              <a:gd name="adj1" fmla="val -78554"/>
            </a:avLst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肘形接點 44"/>
          <p:cNvCxnSpPr>
            <a:stCxn id="22" idx="1"/>
            <a:endCxn id="27" idx="1"/>
          </p:cNvCxnSpPr>
          <p:nvPr/>
        </p:nvCxnSpPr>
        <p:spPr>
          <a:xfrm rot="10800000" flipH="1" flipV="1">
            <a:off x="430764" y="2027602"/>
            <a:ext cx="299234" cy="2008717"/>
          </a:xfrm>
          <a:prstGeom prst="bentConnector3">
            <a:avLst>
              <a:gd name="adj1" fmla="val -76395"/>
            </a:avLst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肘形接點 45"/>
          <p:cNvCxnSpPr>
            <a:stCxn id="23" idx="1"/>
            <a:endCxn id="32" idx="1"/>
          </p:cNvCxnSpPr>
          <p:nvPr/>
        </p:nvCxnSpPr>
        <p:spPr>
          <a:xfrm rot="10800000" flipH="1" flipV="1">
            <a:off x="2435301" y="2021638"/>
            <a:ext cx="287499" cy="721207"/>
          </a:xfrm>
          <a:prstGeom prst="bentConnector3">
            <a:avLst>
              <a:gd name="adj1" fmla="val -79513"/>
            </a:avLst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肘形接點 46"/>
          <p:cNvCxnSpPr>
            <a:stCxn id="23" idx="1"/>
            <a:endCxn id="28" idx="1"/>
          </p:cNvCxnSpPr>
          <p:nvPr/>
        </p:nvCxnSpPr>
        <p:spPr>
          <a:xfrm rot="10800000" flipH="1" flipV="1">
            <a:off x="2435301" y="2021639"/>
            <a:ext cx="287499" cy="1375514"/>
          </a:xfrm>
          <a:prstGeom prst="bentConnector3">
            <a:avLst>
              <a:gd name="adj1" fmla="val -79513"/>
            </a:avLst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肘形接點 47"/>
          <p:cNvCxnSpPr>
            <a:stCxn id="23" idx="1"/>
            <a:endCxn id="29" idx="1"/>
          </p:cNvCxnSpPr>
          <p:nvPr/>
        </p:nvCxnSpPr>
        <p:spPr>
          <a:xfrm rot="10800000" flipH="1" flipV="1">
            <a:off x="2435302" y="2021638"/>
            <a:ext cx="294494" cy="2039539"/>
          </a:xfrm>
          <a:prstGeom prst="bentConnector3">
            <a:avLst>
              <a:gd name="adj1" fmla="val -77625"/>
            </a:avLst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肘形接點 48"/>
          <p:cNvCxnSpPr>
            <a:stCxn id="23" idx="1"/>
            <a:endCxn id="30" idx="1"/>
          </p:cNvCxnSpPr>
          <p:nvPr/>
        </p:nvCxnSpPr>
        <p:spPr>
          <a:xfrm rot="10800000" flipH="1" flipV="1">
            <a:off x="2435302" y="2021639"/>
            <a:ext cx="295268" cy="2722226"/>
          </a:xfrm>
          <a:prstGeom prst="bentConnector3">
            <a:avLst>
              <a:gd name="adj1" fmla="val -77421"/>
            </a:avLst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肘形接點 49"/>
          <p:cNvCxnSpPr>
            <a:stCxn id="24" idx="1"/>
            <a:endCxn id="37" idx="1"/>
          </p:cNvCxnSpPr>
          <p:nvPr/>
        </p:nvCxnSpPr>
        <p:spPr>
          <a:xfrm rot="10800000" flipH="1" flipV="1">
            <a:off x="4535135" y="2021639"/>
            <a:ext cx="361454" cy="721206"/>
          </a:xfrm>
          <a:prstGeom prst="bentConnector3">
            <a:avLst>
              <a:gd name="adj1" fmla="val -63245"/>
            </a:avLst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肘形接點 50"/>
          <p:cNvCxnSpPr>
            <a:stCxn id="24" idx="1"/>
            <a:endCxn id="36" idx="1"/>
          </p:cNvCxnSpPr>
          <p:nvPr/>
        </p:nvCxnSpPr>
        <p:spPr>
          <a:xfrm rot="10800000" flipH="1" flipV="1">
            <a:off x="4535135" y="2021639"/>
            <a:ext cx="380116" cy="1394748"/>
          </a:xfrm>
          <a:prstGeom prst="bentConnector3">
            <a:avLst>
              <a:gd name="adj1" fmla="val -60140"/>
            </a:avLst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肘形接點 51"/>
          <p:cNvCxnSpPr>
            <a:stCxn id="24" idx="1"/>
            <a:endCxn id="35" idx="1"/>
          </p:cNvCxnSpPr>
          <p:nvPr/>
        </p:nvCxnSpPr>
        <p:spPr>
          <a:xfrm rot="10800000" flipH="1" flipV="1">
            <a:off x="4535135" y="2021638"/>
            <a:ext cx="361454" cy="2068975"/>
          </a:xfrm>
          <a:prstGeom prst="bentConnector3">
            <a:avLst>
              <a:gd name="adj1" fmla="val -63245"/>
            </a:avLst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肘形接點 52"/>
          <p:cNvCxnSpPr>
            <a:stCxn id="24" idx="1"/>
            <a:endCxn id="34" idx="1"/>
          </p:cNvCxnSpPr>
          <p:nvPr/>
        </p:nvCxnSpPr>
        <p:spPr>
          <a:xfrm rot="10800000" flipH="1" flipV="1">
            <a:off x="4535134" y="2021639"/>
            <a:ext cx="383225" cy="2750218"/>
          </a:xfrm>
          <a:prstGeom prst="bentConnector3">
            <a:avLst>
              <a:gd name="adj1" fmla="val -59652"/>
            </a:avLst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肘形接點 53"/>
          <p:cNvCxnSpPr>
            <a:stCxn id="24" idx="1"/>
            <a:endCxn id="33" idx="1"/>
          </p:cNvCxnSpPr>
          <p:nvPr/>
        </p:nvCxnSpPr>
        <p:spPr>
          <a:xfrm rot="10800000" flipH="1" flipV="1">
            <a:off x="4535135" y="2021638"/>
            <a:ext cx="373894" cy="3395297"/>
          </a:xfrm>
          <a:prstGeom prst="bentConnector3">
            <a:avLst>
              <a:gd name="adj1" fmla="val -61140"/>
            </a:avLst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肘形接點 54"/>
          <p:cNvCxnSpPr>
            <a:stCxn id="24" idx="1"/>
            <a:endCxn id="31" idx="1"/>
          </p:cNvCxnSpPr>
          <p:nvPr/>
        </p:nvCxnSpPr>
        <p:spPr>
          <a:xfrm rot="10800000" flipH="1" flipV="1">
            <a:off x="4535135" y="2021639"/>
            <a:ext cx="383224" cy="4059036"/>
          </a:xfrm>
          <a:prstGeom prst="bentConnector3">
            <a:avLst>
              <a:gd name="adj1" fmla="val -59652"/>
            </a:avLst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肘形接點 55"/>
          <p:cNvCxnSpPr>
            <a:stCxn id="25" idx="1"/>
            <a:endCxn id="40" idx="1"/>
          </p:cNvCxnSpPr>
          <p:nvPr/>
        </p:nvCxnSpPr>
        <p:spPr>
          <a:xfrm rot="10800000" flipH="1" flipV="1">
            <a:off x="6877258" y="2027603"/>
            <a:ext cx="387814" cy="715242"/>
          </a:xfrm>
          <a:prstGeom prst="bentConnector3">
            <a:avLst>
              <a:gd name="adj1" fmla="val -58946"/>
            </a:avLst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肘形接點 56"/>
          <p:cNvCxnSpPr/>
          <p:nvPr/>
        </p:nvCxnSpPr>
        <p:spPr>
          <a:xfrm rot="10800000" flipH="1" flipV="1">
            <a:off x="6877258" y="2027602"/>
            <a:ext cx="372520" cy="2756211"/>
          </a:xfrm>
          <a:prstGeom prst="bentConnector3">
            <a:avLst>
              <a:gd name="adj1" fmla="val -61366"/>
            </a:avLst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肘形接點 57"/>
          <p:cNvCxnSpPr>
            <a:stCxn id="43" idx="1"/>
            <a:endCxn id="40" idx="1"/>
          </p:cNvCxnSpPr>
          <p:nvPr/>
        </p:nvCxnSpPr>
        <p:spPr>
          <a:xfrm rot="10800000">
            <a:off x="7265073" y="2742846"/>
            <a:ext cx="273595" cy="635711"/>
          </a:xfrm>
          <a:prstGeom prst="bentConnector3">
            <a:avLst>
              <a:gd name="adj1" fmla="val 183554"/>
            </a:avLst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肘形接點 58"/>
          <p:cNvCxnSpPr>
            <a:stCxn id="39" idx="1"/>
            <a:endCxn id="40" idx="1"/>
          </p:cNvCxnSpPr>
          <p:nvPr/>
        </p:nvCxnSpPr>
        <p:spPr>
          <a:xfrm rot="10800000">
            <a:off x="7265073" y="2742845"/>
            <a:ext cx="273595" cy="1338162"/>
          </a:xfrm>
          <a:prstGeom prst="bentConnector3">
            <a:avLst>
              <a:gd name="adj1" fmla="val 183554"/>
            </a:avLst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肘形接點 59"/>
          <p:cNvCxnSpPr>
            <a:stCxn id="42" idx="1"/>
            <a:endCxn id="41" idx="1"/>
          </p:cNvCxnSpPr>
          <p:nvPr/>
        </p:nvCxnSpPr>
        <p:spPr>
          <a:xfrm rot="10800000">
            <a:off x="7265073" y="4783813"/>
            <a:ext cx="273595" cy="625634"/>
          </a:xfrm>
          <a:prstGeom prst="bentConnector3">
            <a:avLst>
              <a:gd name="adj1" fmla="val 183554"/>
            </a:avLst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肘形接點 60"/>
          <p:cNvCxnSpPr>
            <a:stCxn id="38" idx="1"/>
            <a:endCxn id="41" idx="1"/>
          </p:cNvCxnSpPr>
          <p:nvPr/>
        </p:nvCxnSpPr>
        <p:spPr>
          <a:xfrm rot="10800000">
            <a:off x="7265072" y="4783814"/>
            <a:ext cx="296146" cy="1342333"/>
          </a:xfrm>
          <a:prstGeom prst="bentConnector3">
            <a:avLst>
              <a:gd name="adj1" fmla="val 177192"/>
            </a:avLst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肘形接點 61"/>
          <p:cNvCxnSpPr>
            <a:stCxn id="63" idx="1"/>
          </p:cNvCxnSpPr>
          <p:nvPr/>
        </p:nvCxnSpPr>
        <p:spPr>
          <a:xfrm rot="10800000">
            <a:off x="487715" y="2764514"/>
            <a:ext cx="234058" cy="614042"/>
          </a:xfrm>
          <a:prstGeom prst="bentConnector2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矩形 62"/>
          <p:cNvSpPr/>
          <p:nvPr/>
        </p:nvSpPr>
        <p:spPr>
          <a:xfrm>
            <a:off x="721773" y="3123373"/>
            <a:ext cx="1324947" cy="5103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kumimoji="0" lang="zh-TW" altLang="en-US" b="1" dirty="0">
                <a:solidFill>
                  <a:srgbClr val="FFFFFF"/>
                </a:solidFill>
              </a:rPr>
              <a:t>下載</a:t>
            </a:r>
            <a:endParaRPr kumimoji="0" lang="zh-TW" altLang="zh-TW" b="1" dirty="0">
              <a:solidFill>
                <a:srgbClr val="FFFFFF"/>
              </a:solidFill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2721796" y="5154264"/>
            <a:ext cx="1324947" cy="5103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kumimoji="0" lang="zh-TW" altLang="en-US" b="1" dirty="0">
                <a:solidFill>
                  <a:srgbClr val="FFFFFF"/>
                </a:solidFill>
              </a:rPr>
              <a:t>關鍵領袖</a:t>
            </a:r>
            <a:endParaRPr kumimoji="0" lang="zh-TW" altLang="zh-TW" b="1" dirty="0">
              <a:solidFill>
                <a:srgbClr val="FFFFFF"/>
              </a:solidFill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2729795" y="5819845"/>
            <a:ext cx="1324947" cy="5103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kumimoji="0" lang="zh-TW" altLang="en-US" b="1" dirty="0">
                <a:solidFill>
                  <a:srgbClr val="FFFFFF"/>
                </a:solidFill>
              </a:rPr>
              <a:t>傳播趨勢</a:t>
            </a:r>
            <a:endParaRPr kumimoji="0" lang="zh-TW" altLang="zh-TW" b="1" dirty="0">
              <a:solidFill>
                <a:srgbClr val="FFFFFF"/>
              </a:solidFill>
            </a:endParaRPr>
          </a:p>
        </p:txBody>
      </p:sp>
      <p:cxnSp>
        <p:nvCxnSpPr>
          <p:cNvPr id="66" name="肘形接點 65"/>
          <p:cNvCxnSpPr>
            <a:endCxn id="64" idx="1"/>
          </p:cNvCxnSpPr>
          <p:nvPr/>
        </p:nvCxnSpPr>
        <p:spPr>
          <a:xfrm rot="16200000" flipH="1">
            <a:off x="994080" y="3681731"/>
            <a:ext cx="2939440" cy="515991"/>
          </a:xfrm>
          <a:prstGeom prst="bentConnector2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肘形接點 66"/>
          <p:cNvCxnSpPr/>
          <p:nvPr/>
        </p:nvCxnSpPr>
        <p:spPr>
          <a:xfrm rot="16200000" flipH="1">
            <a:off x="993075" y="4352693"/>
            <a:ext cx="2939440" cy="515991"/>
          </a:xfrm>
          <a:prstGeom prst="bentConnector2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矩形 67"/>
          <p:cNvSpPr/>
          <p:nvPr/>
        </p:nvSpPr>
        <p:spPr>
          <a:xfrm>
            <a:off x="270961" y="1257840"/>
            <a:ext cx="6726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b="1" dirty="0" err="1">
                <a:solidFill>
                  <a:srgbClr val="DDDDDD">
                    <a:lumMod val="25000"/>
                  </a:srgbClr>
                </a:solidFill>
                <a:latin typeface="微軟正黑體"/>
                <a:ea typeface="微軟正黑體"/>
              </a:rPr>
              <a:t>OpView</a:t>
            </a:r>
            <a:r>
              <a:rPr kumimoji="0" lang="en-US" altLang="zh-TW" b="1" dirty="0">
                <a:solidFill>
                  <a:srgbClr val="DDDDDD">
                    <a:lumMod val="25000"/>
                  </a:srgbClr>
                </a:solidFill>
                <a:latin typeface="微軟正黑體"/>
                <a:ea typeface="微軟正黑體"/>
              </a:rPr>
              <a:t> Insight </a:t>
            </a:r>
            <a:r>
              <a:rPr kumimoji="0" lang="en-US" altLang="zh-TW" b="1" dirty="0" smtClean="0">
                <a:solidFill>
                  <a:srgbClr val="DDDDDD">
                    <a:lumMod val="25000"/>
                  </a:srgbClr>
                </a:solidFill>
                <a:latin typeface="微軟正黑體"/>
                <a:ea typeface="微軟正黑體"/>
              </a:rPr>
              <a:t>v3.4</a:t>
            </a:r>
            <a:r>
              <a:rPr kumimoji="0" lang="zh-TW" altLang="en-US" b="1" dirty="0" smtClean="0">
                <a:solidFill>
                  <a:srgbClr val="DDDDDD">
                    <a:lumMod val="25000"/>
                  </a:srgbClr>
                </a:solidFill>
                <a:latin typeface="微軟正黑體"/>
                <a:ea typeface="微軟正黑體"/>
              </a:rPr>
              <a:t>進階</a:t>
            </a:r>
            <a:r>
              <a:rPr kumimoji="0" lang="zh-TW" altLang="en-US" b="1" dirty="0">
                <a:solidFill>
                  <a:srgbClr val="DDDDDD">
                    <a:lumMod val="25000"/>
                  </a:srgbClr>
                </a:solidFill>
                <a:latin typeface="微軟正黑體"/>
                <a:ea typeface="微軟正黑體"/>
              </a:rPr>
              <a:t>版，共四大服務模組</a:t>
            </a:r>
            <a:r>
              <a:rPr kumimoji="0" lang="zh-TW" altLang="en-US" b="1" dirty="0" smtClean="0">
                <a:solidFill>
                  <a:srgbClr val="DDDDDD">
                    <a:lumMod val="25000"/>
                  </a:srgbClr>
                </a:solidFill>
                <a:latin typeface="微軟正黑體"/>
                <a:ea typeface="微軟正黑體"/>
              </a:rPr>
              <a:t>，</a:t>
            </a:r>
            <a:r>
              <a:rPr kumimoji="0" lang="en-US" altLang="zh-TW" b="1" dirty="0" smtClean="0">
                <a:solidFill>
                  <a:srgbClr val="DDDDDD">
                    <a:lumMod val="25000"/>
                  </a:srgbClr>
                </a:solidFill>
                <a:latin typeface="微軟正黑體"/>
                <a:ea typeface="微軟正黑體"/>
              </a:rPr>
              <a:t>21</a:t>
            </a:r>
            <a:r>
              <a:rPr kumimoji="0" lang="zh-TW" altLang="en-US" b="1" dirty="0" smtClean="0">
                <a:solidFill>
                  <a:srgbClr val="DDDDDD">
                    <a:lumMod val="25000"/>
                  </a:srgbClr>
                </a:solidFill>
                <a:latin typeface="微軟正黑體"/>
                <a:ea typeface="微軟正黑體"/>
              </a:rPr>
              <a:t>大</a:t>
            </a:r>
            <a:r>
              <a:rPr kumimoji="0" lang="zh-TW" altLang="en-US" b="1" dirty="0">
                <a:solidFill>
                  <a:srgbClr val="DDDDDD">
                    <a:lumMod val="25000"/>
                  </a:srgbClr>
                </a:solidFill>
                <a:latin typeface="微軟正黑體"/>
                <a:ea typeface="微軟正黑體"/>
              </a:rPr>
              <a:t>功能</a:t>
            </a:r>
            <a:r>
              <a:rPr kumimoji="0" lang="zh-TW" altLang="en-US" b="1" dirty="0" smtClean="0">
                <a:solidFill>
                  <a:srgbClr val="DDDDDD">
                    <a:lumMod val="25000"/>
                  </a:srgbClr>
                </a:solidFill>
                <a:latin typeface="微軟正黑體"/>
                <a:ea typeface="微軟正黑體"/>
              </a:rPr>
              <a:t>項目 </a:t>
            </a:r>
            <a:endParaRPr kumimoji="0" lang="zh-TW" altLang="en-US" sz="1400" b="1" dirty="0">
              <a:solidFill>
                <a:srgbClr val="C00000"/>
              </a:solidFill>
              <a:latin typeface="微軟正黑體"/>
              <a:ea typeface="微軟正黑體"/>
            </a:endParaRPr>
          </a:p>
        </p:txBody>
      </p:sp>
      <p:pic>
        <p:nvPicPr>
          <p:cNvPr id="69" name="圖片 6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00" y="107316"/>
            <a:ext cx="1440000" cy="43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628338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ornadoPPT_0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觀點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旅程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意藍投影片範本">
  <a:themeElements>
    <a:clrScheme name="">
      <a:dk1>
        <a:srgbClr val="292929"/>
      </a:dk1>
      <a:lt1>
        <a:srgbClr val="FFFFFF"/>
      </a:lt1>
      <a:dk2>
        <a:srgbClr val="292929"/>
      </a:dk2>
      <a:lt2>
        <a:srgbClr val="DDDDDD"/>
      </a:lt2>
      <a:accent1>
        <a:srgbClr val="2473E8"/>
      </a:accent1>
      <a:accent2>
        <a:srgbClr val="A5DF57"/>
      </a:accent2>
      <a:accent3>
        <a:srgbClr val="FFFFFF"/>
      </a:accent3>
      <a:accent4>
        <a:srgbClr val="212121"/>
      </a:accent4>
      <a:accent5>
        <a:srgbClr val="ACBCF2"/>
      </a:accent5>
      <a:accent6>
        <a:srgbClr val="95CA4E"/>
      </a:accent6>
      <a:hlink>
        <a:srgbClr val="868757"/>
      </a:hlink>
      <a:folHlink>
        <a:srgbClr val="B2B2B2"/>
      </a:folHlink>
    </a:clrScheme>
    <a:fontScheme name="eLand_Tornado">
      <a:majorFont>
        <a:latin typeface="Verdana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eLand_Tor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and_Tor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and_Tor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and_Tor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and_Tor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and_Tor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and_Tor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and_Tornado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33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E75C00"/>
        </a:accent6>
        <a:hlink>
          <a:srgbClr val="99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and_Tornado 9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0033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E75C00"/>
        </a:accent6>
        <a:hlink>
          <a:srgbClr val="99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and_Tornado 10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0099FF"/>
        </a:accent1>
        <a:accent2>
          <a:srgbClr val="BCB63E"/>
        </a:accent2>
        <a:accent3>
          <a:srgbClr val="FFFFFF"/>
        </a:accent3>
        <a:accent4>
          <a:srgbClr val="000000"/>
        </a:accent4>
        <a:accent5>
          <a:srgbClr val="AACAFF"/>
        </a:accent5>
        <a:accent6>
          <a:srgbClr val="AAA537"/>
        </a:accent6>
        <a:hlink>
          <a:srgbClr val="A4E84A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and_Tornado 11">
        <a:dk1>
          <a:srgbClr val="808080"/>
        </a:dk1>
        <a:lt1>
          <a:srgbClr val="FFFFFF"/>
        </a:lt1>
        <a:dk2>
          <a:srgbClr val="000000"/>
        </a:dk2>
        <a:lt2>
          <a:srgbClr val="C0C0C0"/>
        </a:lt2>
        <a:accent1>
          <a:srgbClr val="0099FF"/>
        </a:accent1>
        <a:accent2>
          <a:srgbClr val="BCB63E"/>
        </a:accent2>
        <a:accent3>
          <a:srgbClr val="FFFFFF"/>
        </a:accent3>
        <a:accent4>
          <a:srgbClr val="6C6C6C"/>
        </a:accent4>
        <a:accent5>
          <a:srgbClr val="AACAFF"/>
        </a:accent5>
        <a:accent6>
          <a:srgbClr val="AAA537"/>
        </a:accent6>
        <a:hlink>
          <a:srgbClr val="F381AA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and_Tornado 12">
        <a:dk1>
          <a:srgbClr val="4D4D4D"/>
        </a:dk1>
        <a:lt1>
          <a:srgbClr val="FFFFFF"/>
        </a:lt1>
        <a:dk2>
          <a:srgbClr val="000000"/>
        </a:dk2>
        <a:lt2>
          <a:srgbClr val="C0C0C0"/>
        </a:lt2>
        <a:accent1>
          <a:srgbClr val="0099FF"/>
        </a:accent1>
        <a:accent2>
          <a:srgbClr val="BCB63E"/>
        </a:accent2>
        <a:accent3>
          <a:srgbClr val="FFFFFF"/>
        </a:accent3>
        <a:accent4>
          <a:srgbClr val="404040"/>
        </a:accent4>
        <a:accent5>
          <a:srgbClr val="AACAFF"/>
        </a:accent5>
        <a:accent6>
          <a:srgbClr val="AAA537"/>
        </a:accent6>
        <a:hlink>
          <a:srgbClr val="F381AA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and_Tornado 13">
        <a:dk1>
          <a:srgbClr val="4D4D4D"/>
        </a:dk1>
        <a:lt1>
          <a:srgbClr val="FFFFFF"/>
        </a:lt1>
        <a:dk2>
          <a:srgbClr val="000000"/>
        </a:dk2>
        <a:lt2>
          <a:srgbClr val="C0C0C0"/>
        </a:lt2>
        <a:accent1>
          <a:srgbClr val="0099FF"/>
        </a:accent1>
        <a:accent2>
          <a:srgbClr val="BCB63E"/>
        </a:accent2>
        <a:accent3>
          <a:srgbClr val="FFFFFF"/>
        </a:accent3>
        <a:accent4>
          <a:srgbClr val="404040"/>
        </a:accent4>
        <a:accent5>
          <a:srgbClr val="AACAFF"/>
        </a:accent5>
        <a:accent6>
          <a:srgbClr val="AAA537"/>
        </a:accent6>
        <a:hlink>
          <a:srgbClr val="2A3168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and_Tornado 14">
        <a:dk1>
          <a:srgbClr val="4D4D4D"/>
        </a:dk1>
        <a:lt1>
          <a:srgbClr val="FFFFFF"/>
        </a:lt1>
        <a:dk2>
          <a:srgbClr val="000000"/>
        </a:dk2>
        <a:lt2>
          <a:srgbClr val="C0C0C0"/>
        </a:lt2>
        <a:accent1>
          <a:srgbClr val="7AD6F6"/>
        </a:accent1>
        <a:accent2>
          <a:srgbClr val="BCB63E"/>
        </a:accent2>
        <a:accent3>
          <a:srgbClr val="FFFFFF"/>
        </a:accent3>
        <a:accent4>
          <a:srgbClr val="404040"/>
        </a:accent4>
        <a:accent5>
          <a:srgbClr val="BEE8FA"/>
        </a:accent5>
        <a:accent6>
          <a:srgbClr val="AAA537"/>
        </a:accent6>
        <a:hlink>
          <a:srgbClr val="1671B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and_Tornado 15">
        <a:dk1>
          <a:srgbClr val="4D4D4D"/>
        </a:dk1>
        <a:lt1>
          <a:srgbClr val="FFFFFF"/>
        </a:lt1>
        <a:dk2>
          <a:srgbClr val="000000"/>
        </a:dk2>
        <a:lt2>
          <a:srgbClr val="C0C0C0"/>
        </a:lt2>
        <a:accent1>
          <a:srgbClr val="47C6F3"/>
        </a:accent1>
        <a:accent2>
          <a:srgbClr val="E1B71D"/>
        </a:accent2>
        <a:accent3>
          <a:srgbClr val="FFFFFF"/>
        </a:accent3>
        <a:accent4>
          <a:srgbClr val="404040"/>
        </a:accent4>
        <a:accent5>
          <a:srgbClr val="B1DFF8"/>
        </a:accent5>
        <a:accent6>
          <a:srgbClr val="CCA619"/>
        </a:accent6>
        <a:hlink>
          <a:srgbClr val="13308B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and_Tornado 16">
        <a:dk1>
          <a:srgbClr val="4D4D4D"/>
        </a:dk1>
        <a:lt1>
          <a:srgbClr val="FFFFFF"/>
        </a:lt1>
        <a:dk2>
          <a:srgbClr val="000000"/>
        </a:dk2>
        <a:lt2>
          <a:srgbClr val="C0C0C0"/>
        </a:lt2>
        <a:accent1>
          <a:srgbClr val="47C6F3"/>
        </a:accent1>
        <a:accent2>
          <a:srgbClr val="E1B71D"/>
        </a:accent2>
        <a:accent3>
          <a:srgbClr val="FFFFFF"/>
        </a:accent3>
        <a:accent4>
          <a:srgbClr val="404040"/>
        </a:accent4>
        <a:accent5>
          <a:srgbClr val="B1DFF8"/>
        </a:accent5>
        <a:accent6>
          <a:srgbClr val="CCA619"/>
        </a:accent6>
        <a:hlink>
          <a:srgbClr val="5F603E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eLand2">
  <a:themeElements>
    <a:clrScheme name="">
      <a:dk1>
        <a:srgbClr val="292929"/>
      </a:dk1>
      <a:lt1>
        <a:srgbClr val="FFFFFF"/>
      </a:lt1>
      <a:dk2>
        <a:srgbClr val="292929"/>
      </a:dk2>
      <a:lt2>
        <a:srgbClr val="DDDDDD"/>
      </a:lt2>
      <a:accent1>
        <a:srgbClr val="2473E8"/>
      </a:accent1>
      <a:accent2>
        <a:srgbClr val="A5DF57"/>
      </a:accent2>
      <a:accent3>
        <a:srgbClr val="FFFFFF"/>
      </a:accent3>
      <a:accent4>
        <a:srgbClr val="212121"/>
      </a:accent4>
      <a:accent5>
        <a:srgbClr val="ACBCF2"/>
      </a:accent5>
      <a:accent6>
        <a:srgbClr val="95CA4E"/>
      </a:accent6>
      <a:hlink>
        <a:srgbClr val="868757"/>
      </a:hlink>
      <a:folHlink>
        <a:srgbClr val="B2B2B2"/>
      </a:folHlink>
    </a:clrScheme>
    <a:fontScheme name="7_eLand2">
      <a:majorFont>
        <a:latin typeface="微軟正黑體"/>
        <a:ea typeface="微軟正黑體"/>
        <a:cs typeface=""/>
      </a:majorFont>
      <a:minorFont>
        <a:latin typeface="微軟正黑體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eLand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eLand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eLand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eLand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eLand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eLand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eLand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eLand2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33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E75C00"/>
        </a:accent6>
        <a:hlink>
          <a:srgbClr val="99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eLand2 9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0033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E75C00"/>
        </a:accent6>
        <a:hlink>
          <a:srgbClr val="99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eLand2 10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0099FF"/>
        </a:accent1>
        <a:accent2>
          <a:srgbClr val="BCB63E"/>
        </a:accent2>
        <a:accent3>
          <a:srgbClr val="FFFFFF"/>
        </a:accent3>
        <a:accent4>
          <a:srgbClr val="000000"/>
        </a:accent4>
        <a:accent5>
          <a:srgbClr val="AACAFF"/>
        </a:accent5>
        <a:accent6>
          <a:srgbClr val="AAA537"/>
        </a:accent6>
        <a:hlink>
          <a:srgbClr val="A4E84A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eLand2 11">
        <a:dk1>
          <a:srgbClr val="808080"/>
        </a:dk1>
        <a:lt1>
          <a:srgbClr val="FFFFFF"/>
        </a:lt1>
        <a:dk2>
          <a:srgbClr val="000000"/>
        </a:dk2>
        <a:lt2>
          <a:srgbClr val="C0C0C0"/>
        </a:lt2>
        <a:accent1>
          <a:srgbClr val="0099FF"/>
        </a:accent1>
        <a:accent2>
          <a:srgbClr val="BCB63E"/>
        </a:accent2>
        <a:accent3>
          <a:srgbClr val="FFFFFF"/>
        </a:accent3>
        <a:accent4>
          <a:srgbClr val="6C6C6C"/>
        </a:accent4>
        <a:accent5>
          <a:srgbClr val="AACAFF"/>
        </a:accent5>
        <a:accent6>
          <a:srgbClr val="AAA537"/>
        </a:accent6>
        <a:hlink>
          <a:srgbClr val="F381AA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eLand2 12">
        <a:dk1>
          <a:srgbClr val="4D4D4D"/>
        </a:dk1>
        <a:lt1>
          <a:srgbClr val="FFFFFF"/>
        </a:lt1>
        <a:dk2>
          <a:srgbClr val="000000"/>
        </a:dk2>
        <a:lt2>
          <a:srgbClr val="C0C0C0"/>
        </a:lt2>
        <a:accent1>
          <a:srgbClr val="0099FF"/>
        </a:accent1>
        <a:accent2>
          <a:srgbClr val="BCB63E"/>
        </a:accent2>
        <a:accent3>
          <a:srgbClr val="FFFFFF"/>
        </a:accent3>
        <a:accent4>
          <a:srgbClr val="404040"/>
        </a:accent4>
        <a:accent5>
          <a:srgbClr val="AACAFF"/>
        </a:accent5>
        <a:accent6>
          <a:srgbClr val="AAA537"/>
        </a:accent6>
        <a:hlink>
          <a:srgbClr val="F381AA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eLand2 13">
        <a:dk1>
          <a:srgbClr val="4D4D4D"/>
        </a:dk1>
        <a:lt1>
          <a:srgbClr val="FFFFFF"/>
        </a:lt1>
        <a:dk2>
          <a:srgbClr val="000000"/>
        </a:dk2>
        <a:lt2>
          <a:srgbClr val="C0C0C0"/>
        </a:lt2>
        <a:accent1>
          <a:srgbClr val="0099FF"/>
        </a:accent1>
        <a:accent2>
          <a:srgbClr val="BCB63E"/>
        </a:accent2>
        <a:accent3>
          <a:srgbClr val="FFFFFF"/>
        </a:accent3>
        <a:accent4>
          <a:srgbClr val="404040"/>
        </a:accent4>
        <a:accent5>
          <a:srgbClr val="AACAFF"/>
        </a:accent5>
        <a:accent6>
          <a:srgbClr val="AAA537"/>
        </a:accent6>
        <a:hlink>
          <a:srgbClr val="2A3168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eLand2 14">
        <a:dk1>
          <a:srgbClr val="4D4D4D"/>
        </a:dk1>
        <a:lt1>
          <a:srgbClr val="FFFFFF"/>
        </a:lt1>
        <a:dk2>
          <a:srgbClr val="000000"/>
        </a:dk2>
        <a:lt2>
          <a:srgbClr val="C0C0C0"/>
        </a:lt2>
        <a:accent1>
          <a:srgbClr val="7AD6F6"/>
        </a:accent1>
        <a:accent2>
          <a:srgbClr val="BCB63E"/>
        </a:accent2>
        <a:accent3>
          <a:srgbClr val="FFFFFF"/>
        </a:accent3>
        <a:accent4>
          <a:srgbClr val="404040"/>
        </a:accent4>
        <a:accent5>
          <a:srgbClr val="BEE8FA"/>
        </a:accent5>
        <a:accent6>
          <a:srgbClr val="AAA537"/>
        </a:accent6>
        <a:hlink>
          <a:srgbClr val="1671B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eLand2 15">
        <a:dk1>
          <a:srgbClr val="4D4D4D"/>
        </a:dk1>
        <a:lt1>
          <a:srgbClr val="FFFFFF"/>
        </a:lt1>
        <a:dk2>
          <a:srgbClr val="000000"/>
        </a:dk2>
        <a:lt2>
          <a:srgbClr val="C0C0C0"/>
        </a:lt2>
        <a:accent1>
          <a:srgbClr val="47C6F3"/>
        </a:accent1>
        <a:accent2>
          <a:srgbClr val="E1B71D"/>
        </a:accent2>
        <a:accent3>
          <a:srgbClr val="FFFFFF"/>
        </a:accent3>
        <a:accent4>
          <a:srgbClr val="404040"/>
        </a:accent4>
        <a:accent5>
          <a:srgbClr val="B1DFF8"/>
        </a:accent5>
        <a:accent6>
          <a:srgbClr val="CCA619"/>
        </a:accent6>
        <a:hlink>
          <a:srgbClr val="13308B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eLand2 16">
        <a:dk1>
          <a:srgbClr val="4D4D4D"/>
        </a:dk1>
        <a:lt1>
          <a:srgbClr val="FFFFFF"/>
        </a:lt1>
        <a:dk2>
          <a:srgbClr val="000000"/>
        </a:dk2>
        <a:lt2>
          <a:srgbClr val="C0C0C0"/>
        </a:lt2>
        <a:accent1>
          <a:srgbClr val="47C6F3"/>
        </a:accent1>
        <a:accent2>
          <a:srgbClr val="E1B71D"/>
        </a:accent2>
        <a:accent3>
          <a:srgbClr val="FFFFFF"/>
        </a:accent3>
        <a:accent4>
          <a:srgbClr val="404040"/>
        </a:accent4>
        <a:accent5>
          <a:srgbClr val="B1DFF8"/>
        </a:accent5>
        <a:accent6>
          <a:srgbClr val="CCA619"/>
        </a:accent6>
        <a:hlink>
          <a:srgbClr val="5F603E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orn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pview檢報服務範例">
  <a:themeElements>
    <a:clrScheme name="自訂 1">
      <a:dk1>
        <a:srgbClr val="292929"/>
      </a:dk1>
      <a:lt1>
        <a:srgbClr val="FFFFFF"/>
      </a:lt1>
      <a:dk2>
        <a:srgbClr val="292929"/>
      </a:dk2>
      <a:lt2>
        <a:srgbClr val="DDDDDD"/>
      </a:lt2>
      <a:accent1>
        <a:srgbClr val="2473E8"/>
      </a:accent1>
      <a:accent2>
        <a:srgbClr val="A5DF57"/>
      </a:accent2>
      <a:accent3>
        <a:srgbClr val="FFFFFF"/>
      </a:accent3>
      <a:accent4>
        <a:srgbClr val="212121"/>
      </a:accent4>
      <a:accent5>
        <a:srgbClr val="ACBCF2"/>
      </a:accent5>
      <a:accent6>
        <a:srgbClr val="95CA4E"/>
      </a:accent6>
      <a:hlink>
        <a:srgbClr val="1354B5"/>
      </a:hlink>
      <a:folHlink>
        <a:srgbClr val="3E3E3E"/>
      </a:folHlink>
    </a:clrScheme>
    <a:fontScheme name="自訂 1">
      <a:majorFont>
        <a:latin typeface="Leelawadee"/>
        <a:ea typeface="微軟正黑體"/>
        <a:cs typeface=""/>
      </a:majorFont>
      <a:minorFont>
        <a:latin typeface="Leelawadee"/>
        <a:ea typeface="微軟正黑體"/>
        <a:cs typeface="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view範例簡報.potx" id="{D22B8188-24E4-4610-AD46-FD40A507F0A2}" vid="{DFEE5D31-C9DF-4553-9614-0F947285446F}"/>
    </a:ext>
  </a:extLst>
</a:theme>
</file>

<file path=ppt/theme/theme6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26290</TotalTime>
  <Words>2756</Words>
  <Application>Microsoft Office PowerPoint</Application>
  <PresentationFormat>如螢幕大小 (4:3)</PresentationFormat>
  <Paragraphs>930</Paragraphs>
  <Slides>51</Slides>
  <Notes>35</Notes>
  <HiddenSlides>0</HiddenSlides>
  <MMClips>0</MMClips>
  <ScaleCrop>false</ScaleCrop>
  <HeadingPairs>
    <vt:vector size="8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5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51</vt:i4>
      </vt:variant>
    </vt:vector>
  </HeadingPairs>
  <TitlesOfParts>
    <vt:vector size="65" baseType="lpstr">
      <vt:lpstr>微軟正黑體</vt:lpstr>
      <vt:lpstr>新細明體</vt:lpstr>
      <vt:lpstr>Arial</vt:lpstr>
      <vt:lpstr>Calibri</vt:lpstr>
      <vt:lpstr>Leelawadee</vt:lpstr>
      <vt:lpstr>Times New Roman</vt:lpstr>
      <vt:lpstr>Verdana</vt:lpstr>
      <vt:lpstr>Wingdings</vt:lpstr>
      <vt:lpstr>TornadoPPT_02</vt:lpstr>
      <vt:lpstr>意藍投影片範本</vt:lpstr>
      <vt:lpstr>7_eLand2</vt:lpstr>
      <vt:lpstr>tornado</vt:lpstr>
      <vt:lpstr>Opview檢報服務範例</vt:lpstr>
      <vt:lpstr>工作表</vt:lpstr>
      <vt:lpstr> 社群輿情大數據 : 監測及分析服務</vt:lpstr>
      <vt:lpstr>楊立偉 博士</vt:lpstr>
      <vt:lpstr>PowerPoint 簡報</vt:lpstr>
      <vt:lpstr>PowerPoint 簡報</vt:lpstr>
      <vt:lpstr>運用社群聆聽了解民意</vt:lpstr>
      <vt:lpstr>PowerPoint 簡報</vt:lpstr>
      <vt:lpstr>PowerPoint 簡報</vt:lpstr>
      <vt:lpstr>社群輿情分析</vt:lpstr>
      <vt:lpstr>OpView Insight 系統平台</vt:lpstr>
      <vt:lpstr>PowerPoint 簡報</vt:lpstr>
      <vt:lpstr>網站頻道 及 意見領袖  15日分析</vt:lpstr>
      <vt:lpstr>關聯分析</vt:lpstr>
      <vt:lpstr>PowerPoint 簡報</vt:lpstr>
      <vt:lpstr>PowerPoint 簡報</vt:lpstr>
      <vt:lpstr>PowerPoint 簡報</vt:lpstr>
      <vt:lpstr>Social Big Data 用大數據 為台灣社群輿情大解密</vt:lpstr>
      <vt:lpstr>網路社群輿情的影響力快速增加</vt:lpstr>
      <vt:lpstr>台灣社群輿情的發展</vt:lpstr>
      <vt:lpstr>運用網路社群大數據</vt:lpstr>
      <vt:lpstr>案例 : 年度食安輿論風暴 觀測</vt:lpstr>
      <vt:lpstr>案例 : 年度食安輿論風暴 觀測</vt:lpstr>
      <vt:lpstr>案例 : 年度流行話題商品排行榜</vt:lpstr>
      <vt:lpstr>案例 : 年度流行話題商品排行榜</vt:lpstr>
      <vt:lpstr>競爭分析 – 產業聲量排行</vt:lpstr>
      <vt:lpstr>手搖茶飲產業分析</vt:lpstr>
      <vt:lpstr>熱門餐飲年度代表 – 日式拉麵來台</vt:lpstr>
      <vt:lpstr>日式拉麵來台 – 對先進者的威脅</vt:lpstr>
      <vt:lpstr>日式拉麵來台 – 分析市場位置</vt:lpstr>
      <vt:lpstr>熱門餐飲年度代表 – 王品集團</vt:lpstr>
      <vt:lpstr>PowerPoint 簡報</vt:lpstr>
      <vt:lpstr>案例 : 年度熱門營養保健品</vt:lpstr>
      <vt:lpstr>熱門營養保健品年度代表 – 滴雞精</vt:lpstr>
      <vt:lpstr>其它 OpView 分析範例</vt:lpstr>
      <vt:lpstr>品牌分析 – 品牌知名度分析</vt:lpstr>
      <vt:lpstr>品牌分析 – 品牌好感度分析</vt:lpstr>
      <vt:lpstr>品牌分析 – 品牌心佔率分析</vt:lpstr>
      <vt:lpstr>競爭分析 – 產品特色/維度分析 </vt:lpstr>
      <vt:lpstr>競爭分析 – 產品特色/維度分析 </vt:lpstr>
      <vt:lpstr>事件分析 – 行銷成效分析</vt:lpstr>
      <vt:lpstr>社群大數據 技術架構說明</vt:lpstr>
      <vt:lpstr>OpView  技術架構 : 結合結構與非結構分析</vt:lpstr>
      <vt:lpstr>未來發展 : 結合大數據新方法</vt:lpstr>
      <vt:lpstr>OpView API 應用 – 自動化的消費者評鑑</vt:lpstr>
      <vt:lpstr>應用 : 社群空中預警</vt:lpstr>
      <vt:lpstr>危機預警 : 以越南反華事件為例</vt:lpstr>
      <vt:lpstr>PowerPoint 簡報</vt:lpstr>
      <vt:lpstr>PowerPoint 簡報</vt:lpstr>
      <vt:lpstr> Thank you</vt:lpstr>
      <vt:lpstr>關於龍捲風科技 Tornado Tech</vt:lpstr>
      <vt:lpstr>企業搜尋引擎與語意分析平台  Tornado Search / ENLP Platform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Hank Yang (楊東翰)</dc:creator>
  <cp:lastModifiedBy>Willie Yang (楊立偉)</cp:lastModifiedBy>
  <cp:revision>490</cp:revision>
  <cp:lastPrinted>2013-07-26T01:47:34Z</cp:lastPrinted>
  <dcterms:created xsi:type="dcterms:W3CDTF">2010-12-29T08:40:04Z</dcterms:created>
  <dcterms:modified xsi:type="dcterms:W3CDTF">2014-12-16T08:14:47Z</dcterms:modified>
</cp:coreProperties>
</file>