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51" r:id="rId2"/>
    <p:sldMasterId id="2147483958" r:id="rId3"/>
    <p:sldMasterId id="2147483970" r:id="rId4"/>
    <p:sldMasterId id="2147483984" r:id="rId5"/>
  </p:sldMasterIdLst>
  <p:notesMasterIdLst>
    <p:notesMasterId r:id="rId79"/>
  </p:notesMasterIdLst>
  <p:handoutMasterIdLst>
    <p:handoutMasterId r:id="rId80"/>
  </p:handoutMasterIdLst>
  <p:sldIdLst>
    <p:sldId id="591" r:id="rId6"/>
    <p:sldId id="631" r:id="rId7"/>
    <p:sldId id="945" r:id="rId8"/>
    <p:sldId id="946" r:id="rId9"/>
    <p:sldId id="947" r:id="rId10"/>
    <p:sldId id="949" r:id="rId11"/>
    <p:sldId id="951" r:id="rId12"/>
    <p:sldId id="952" r:id="rId13"/>
    <p:sldId id="953" r:id="rId14"/>
    <p:sldId id="1118" r:id="rId15"/>
    <p:sldId id="1119" r:id="rId16"/>
    <p:sldId id="1120" r:id="rId17"/>
    <p:sldId id="1072" r:id="rId18"/>
    <p:sldId id="1073" r:id="rId19"/>
    <p:sldId id="1074" r:id="rId20"/>
    <p:sldId id="1075" r:id="rId21"/>
    <p:sldId id="1076" r:id="rId22"/>
    <p:sldId id="1077" r:id="rId23"/>
    <p:sldId id="1079" r:id="rId24"/>
    <p:sldId id="1078" r:id="rId25"/>
    <p:sldId id="1080" r:id="rId26"/>
    <p:sldId id="1081" r:id="rId27"/>
    <p:sldId id="1121" r:id="rId28"/>
    <p:sldId id="1082" r:id="rId29"/>
    <p:sldId id="1083" r:id="rId30"/>
    <p:sldId id="1084" r:id="rId31"/>
    <p:sldId id="1123" r:id="rId32"/>
    <p:sldId id="1125" r:id="rId33"/>
    <p:sldId id="1126" r:id="rId34"/>
    <p:sldId id="1127" r:id="rId35"/>
    <p:sldId id="1135" r:id="rId36"/>
    <p:sldId id="1128" r:id="rId37"/>
    <p:sldId id="1129" r:id="rId38"/>
    <p:sldId id="1136" r:id="rId39"/>
    <p:sldId id="1137" r:id="rId40"/>
    <p:sldId id="1138" r:id="rId41"/>
    <p:sldId id="1140" r:id="rId42"/>
    <p:sldId id="1133" r:id="rId43"/>
    <p:sldId id="1134" r:id="rId44"/>
    <p:sldId id="1086" r:id="rId45"/>
    <p:sldId id="1087" r:id="rId46"/>
    <p:sldId id="1088" r:id="rId47"/>
    <p:sldId id="1089" r:id="rId48"/>
    <p:sldId id="1090" r:id="rId49"/>
    <p:sldId id="1091" r:id="rId50"/>
    <p:sldId id="1092" r:id="rId51"/>
    <p:sldId id="1093" r:id="rId52"/>
    <p:sldId id="1122" r:id="rId53"/>
    <p:sldId id="1094" r:id="rId54"/>
    <p:sldId id="1095" r:id="rId55"/>
    <p:sldId id="1096" r:id="rId56"/>
    <p:sldId id="1097" r:id="rId57"/>
    <p:sldId id="1098" r:id="rId58"/>
    <p:sldId id="1099" r:id="rId59"/>
    <p:sldId id="1100" r:id="rId60"/>
    <p:sldId id="1101" r:id="rId61"/>
    <p:sldId id="1102" r:id="rId62"/>
    <p:sldId id="1103" r:id="rId63"/>
    <p:sldId id="1104" r:id="rId64"/>
    <p:sldId id="1105" r:id="rId65"/>
    <p:sldId id="1106" r:id="rId66"/>
    <p:sldId id="1107" r:id="rId67"/>
    <p:sldId id="1108" r:id="rId68"/>
    <p:sldId id="1109" r:id="rId69"/>
    <p:sldId id="1110" r:id="rId70"/>
    <p:sldId id="1111" r:id="rId71"/>
    <p:sldId id="1112" r:id="rId72"/>
    <p:sldId id="1113" r:id="rId73"/>
    <p:sldId id="1114" r:id="rId74"/>
    <p:sldId id="1115" r:id="rId75"/>
    <p:sldId id="1116" r:id="rId76"/>
    <p:sldId id="1117" r:id="rId77"/>
    <p:sldId id="819" r:id="rId78"/>
  </p:sldIdLst>
  <p:sldSz cx="9144000" cy="6858000" type="screen4x3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1BEEC09B-0BEA-49AE-9393-E2B8FC20857B}">
          <p14:sldIdLst>
            <p14:sldId id="591"/>
            <p14:sldId id="631"/>
            <p14:sldId id="945"/>
            <p14:sldId id="946"/>
            <p14:sldId id="947"/>
            <p14:sldId id="949"/>
            <p14:sldId id="951"/>
            <p14:sldId id="952"/>
            <p14:sldId id="953"/>
            <p14:sldId id="1118"/>
            <p14:sldId id="1119"/>
            <p14:sldId id="1120"/>
            <p14:sldId id="1072"/>
            <p14:sldId id="1073"/>
            <p14:sldId id="1074"/>
            <p14:sldId id="1075"/>
            <p14:sldId id="1076"/>
            <p14:sldId id="1077"/>
            <p14:sldId id="1079"/>
            <p14:sldId id="1078"/>
            <p14:sldId id="1080"/>
            <p14:sldId id="1081"/>
            <p14:sldId id="1121"/>
            <p14:sldId id="1082"/>
            <p14:sldId id="1083"/>
            <p14:sldId id="1084"/>
            <p14:sldId id="1123"/>
            <p14:sldId id="1125"/>
            <p14:sldId id="1126"/>
            <p14:sldId id="1127"/>
            <p14:sldId id="1135"/>
            <p14:sldId id="1128"/>
            <p14:sldId id="1129"/>
            <p14:sldId id="1136"/>
            <p14:sldId id="1137"/>
            <p14:sldId id="1138"/>
            <p14:sldId id="1140"/>
            <p14:sldId id="1133"/>
            <p14:sldId id="1134"/>
            <p14:sldId id="1086"/>
            <p14:sldId id="1087"/>
            <p14:sldId id="1088"/>
            <p14:sldId id="1089"/>
            <p14:sldId id="1090"/>
            <p14:sldId id="1091"/>
            <p14:sldId id="1092"/>
            <p14:sldId id="1093"/>
            <p14:sldId id="1122"/>
            <p14:sldId id="1094"/>
            <p14:sldId id="1095"/>
            <p14:sldId id="1096"/>
            <p14:sldId id="1097"/>
            <p14:sldId id="1098"/>
            <p14:sldId id="1099"/>
            <p14:sldId id="1100"/>
            <p14:sldId id="1101"/>
            <p14:sldId id="1102"/>
            <p14:sldId id="1103"/>
            <p14:sldId id="1104"/>
            <p14:sldId id="1105"/>
            <p14:sldId id="1106"/>
            <p14:sldId id="1107"/>
            <p14:sldId id="1108"/>
            <p14:sldId id="1109"/>
            <p14:sldId id="1110"/>
            <p14:sldId id="1111"/>
            <p14:sldId id="1112"/>
            <p14:sldId id="1113"/>
            <p14:sldId id="1114"/>
            <p14:sldId id="1115"/>
            <p14:sldId id="1116"/>
            <p14:sldId id="1117"/>
            <p14:sldId id="81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7C8"/>
    <a:srgbClr val="0066FF"/>
    <a:srgbClr val="FDEADA"/>
    <a:srgbClr val="FF3300"/>
    <a:srgbClr val="004692"/>
    <a:srgbClr val="009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302" autoAdjust="0"/>
  </p:normalViewPr>
  <p:slideViewPr>
    <p:cSldViewPr snapToGrid="0">
      <p:cViewPr varScale="1">
        <p:scale>
          <a:sx n="60" d="100"/>
          <a:sy n="60" d="100"/>
        </p:scale>
        <p:origin x="16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636"/>
    </p:cViewPr>
  </p:sorterViewPr>
  <p:notesViewPr>
    <p:cSldViewPr snapToGrid="0">
      <p:cViewPr varScale="1">
        <p:scale>
          <a:sx n="51" d="100"/>
          <a:sy n="51" d="100"/>
        </p:scale>
        <p:origin x="298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slide" Target="slides/slide71.xml"/><Relationship Id="rId84" Type="http://schemas.openxmlformats.org/officeDocument/2006/relationships/tableStyles" Target="tableStyles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6.xml"/><Relationship Id="rId82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slide" Target="slides/slide73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slide" Target="slides/slide72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0816" tIns="45409" rIns="90816" bIns="45409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0816" tIns="45409" rIns="90816" bIns="45409" rtlCol="0"/>
          <a:lstStyle>
            <a:lvl1pPr algn="r">
              <a:defRPr sz="1200"/>
            </a:lvl1pPr>
          </a:lstStyle>
          <a:p>
            <a:fld id="{51385F24-C056-40E5-A8A6-CF7C6FA4535A}" type="datetimeFigureOut">
              <a:rPr lang="zh-TW" altLang="en-US" smtClean="0"/>
              <a:pPr/>
              <a:t>2014/12/18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816" tIns="45409" rIns="90816" bIns="45409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816" tIns="45409" rIns="90816" bIns="45409" rtlCol="0" anchor="b"/>
          <a:lstStyle>
            <a:lvl1pPr algn="r">
              <a:defRPr sz="1200"/>
            </a:lvl1pPr>
          </a:lstStyle>
          <a:p>
            <a:fld id="{7D444A5D-8B14-436B-8906-9C2A75E3746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57753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0816" tIns="45409" rIns="90816" bIns="45409" rtlCol="0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0816" tIns="45409" rIns="90816" bIns="45409" rtlCol="0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C889CF42-D588-408D-AF82-143832847771}" type="datetimeFigureOut">
              <a:rPr lang="zh-TW" altLang="en-US"/>
              <a:pPr>
                <a:defRPr/>
              </a:pPr>
              <a:t>2014/12/18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16" tIns="45409" rIns="90816" bIns="45409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15155"/>
            <a:ext cx="5438140" cy="4466987"/>
          </a:xfrm>
          <a:prstGeom prst="rect">
            <a:avLst/>
          </a:prstGeom>
        </p:spPr>
        <p:txBody>
          <a:bodyPr vert="horz" lIns="90816" tIns="45409" rIns="90816" bIns="45409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0816" tIns="45409" rIns="90816" bIns="45409" rtlCol="0" anchor="b"/>
          <a:lstStyle>
            <a:lvl1pPr algn="l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0816" tIns="45409" rIns="90816" bIns="45409" rtlCol="0" anchor="b"/>
          <a:lstStyle>
            <a:lvl1pPr algn="r">
              <a:defRPr sz="1200">
                <a:latin typeface="Arial" pitchFamily="34" charset="0"/>
                <a:ea typeface="新細明體" pitchFamily="18" charset="-120"/>
              </a:defRPr>
            </a:lvl1pPr>
          </a:lstStyle>
          <a:p>
            <a:pPr>
              <a:defRPr/>
            </a:pPr>
            <a:fld id="{7D3C23CE-A726-4BBC-AD2E-376D490B74D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6842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9314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322178"/>
            <a:ext cx="5438140" cy="409161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00266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8996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0928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322178"/>
            <a:ext cx="5438140" cy="409161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7725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User data, transaction data, social data, machine data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3C23CE-A726-4BBC-AD2E-376D490B74D0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9913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322178"/>
            <a:ext cx="5438140" cy="409161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1367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9768" y="4322178"/>
            <a:ext cx="5438140" cy="4091619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3448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41863"/>
            <a:ext cx="5486400" cy="4489450"/>
          </a:xfrm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81798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41863"/>
            <a:ext cx="5486400" cy="4489450"/>
          </a:xfrm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1158641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41863"/>
            <a:ext cx="5486400" cy="4489450"/>
          </a:xfrm>
          <a:noFill/>
          <a:ln/>
        </p:spPr>
        <p:txBody>
          <a:bodyPr/>
          <a:lstStyle/>
          <a:p>
            <a:pPr eaLnBrk="1" hangingPunct="1"/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2838999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470025"/>
          </a:xfrm>
        </p:spPr>
        <p:txBody>
          <a:bodyPr/>
          <a:lstStyle>
            <a:lvl1pPr>
              <a:buFontTx/>
              <a:buBlip>
                <a:blip r:embed="rId3"/>
              </a:buBlip>
              <a:defRPr b="1">
                <a:solidFill>
                  <a:schemeClr val="tx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3068960"/>
            <a:ext cx="7272808" cy="1224136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D9B81-F585-4F39-9DE2-41ABD2F7CB9A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93B60-658E-4753-BFD5-5A00AFBD4D2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-1" y="6165304"/>
            <a:ext cx="9144001" cy="6926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994A1-87D7-4C09-9769-1BBB2CDC8DDC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2A9E2-0DA9-4193-A1C3-E23741EE75C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A663F-FE47-4D65-A3FE-64E49D8C8513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41F47-BCF9-4FDC-A309-339BF93FC20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A8BB46-2C3D-4B98-BCB9-0B67BBD7F55B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EE745-9827-49D8-B570-0721CD0A9D6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BA611-C9A0-4288-9A45-C2F1E1F8277E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DBD78-7E4F-4470-8FA9-411CB151FD7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一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idx="1"/>
          </p:nvPr>
        </p:nvSpPr>
        <p:spPr bwMode="auto">
          <a:xfrm>
            <a:off x="457200" y="1428750"/>
            <a:ext cx="8229600" cy="480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2B8E726-9A9E-4CE9-B499-218A972B50FD}" type="datetimeFigureOut">
              <a:rPr lang="zh-TW" altLang="en-US" smtClean="0"/>
              <a:pPr>
                <a:defRPr/>
              </a:pPr>
              <a:t>2014/12/18</a:t>
            </a:fld>
            <a:endParaRPr lang="zh-TW" altLang="en-US"/>
          </a:p>
        </p:txBody>
      </p:sp>
      <p:sp>
        <p:nvSpPr>
          <p:cNvPr id="5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627AA308-BA99-42F4-A5A1-1DE76F023D5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67466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 bwMode="auto">
          <a:xfrm>
            <a:off x="4932363" y="5805488"/>
            <a:ext cx="1295400" cy="28733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zh-TW" altLang="en-US">
              <a:ea typeface="新細明體" pitchFamily="18" charset="-120"/>
            </a:endParaRPr>
          </a:p>
        </p:txBody>
      </p:sp>
      <p:sp>
        <p:nvSpPr>
          <p:cNvPr id="171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420938"/>
            <a:ext cx="7772400" cy="892175"/>
          </a:xfrm>
          <a:prstGeom prst="rect">
            <a:avLst/>
          </a:prstGeom>
        </p:spPr>
        <p:txBody>
          <a:bodyPr/>
          <a:lstStyle>
            <a:lvl1pPr algn="ctr">
              <a:defRPr sz="32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429000"/>
            <a:ext cx="6400800" cy="6477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2">
                    <a:lumMod val="10000"/>
                  </a:schemeClr>
                </a:solidFill>
                <a:latin typeface="Verdana" pitchFamily="34" charset="0"/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80400" cy="642942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288" y="1571612"/>
            <a:ext cx="8280400" cy="4857784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>
                <a:solidFill>
                  <a:srgbClr val="3C8CD2"/>
                </a:solidFill>
                <a:latin typeface="+mn-lt"/>
              </a:defRPr>
            </a:lvl1pPr>
            <a:lvl2pPr>
              <a:buFont typeface="Wingdings" pitchFamily="2" charset="2"/>
              <a:buChar char="n"/>
              <a:defRPr lang="zh-TW" altLang="en-US" dirty="0" smtClean="0">
                <a:solidFill>
                  <a:schemeClr val="accent1">
                    <a:lumMod val="50000"/>
                  </a:schemeClr>
                </a:solidFill>
              </a:defRPr>
            </a:lvl2pPr>
            <a:lvl3pPr>
              <a:defRPr b="1"/>
            </a:lvl3pPr>
            <a:lvl4pPr>
              <a:buFontTx/>
              <a:buChar char="–"/>
              <a:defRPr/>
            </a:lvl4pPr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圖片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0"/>
          </p:nvPr>
        </p:nvSpPr>
        <p:spPr>
          <a:xfrm>
            <a:off x="500033" y="1500174"/>
            <a:ext cx="8143933" cy="4786326"/>
          </a:xfrm>
        </p:spPr>
        <p:txBody>
          <a:bodyPr/>
          <a:lstStyle/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21468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714499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394" y="6126162"/>
            <a:ext cx="9146394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42995"/>
            <a:ext cx="8229600" cy="45259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2EF6064-BFF3-489D-9900-23CFC6070E64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0" y="66314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Copyright © Proprietary and Confidential. All rights reserved.</a:t>
            </a:r>
            <a:endParaRPr lang="zh-TW" altLang="en-US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49192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583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9144000" cy="65976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2426965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effectLst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043866B-98EA-4C20-9B98-A847170BC17C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C2FB1F57-D4FA-4CB1-A386-7354275343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394" y="6126162"/>
            <a:ext cx="9146394" cy="7318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6AB5179-DF0E-4B3B-A6DB-D015FD351D5E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5E930D8-2F46-4B41-8C9C-6B469A3AA6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  <p:sp>
        <p:nvSpPr>
          <p:cNvPr id="8" name="文字方塊 7"/>
          <p:cNvSpPr txBox="1"/>
          <p:nvPr userDrawn="1"/>
        </p:nvSpPr>
        <p:spPr>
          <a:xfrm>
            <a:off x="0" y="6631468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Copyright © </a:t>
            </a:r>
            <a:r>
              <a:rPr lang="en-US" altLang="zh-TW" sz="9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OpView</a:t>
            </a:r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&amp; </a:t>
            </a:r>
            <a:r>
              <a:rPr lang="en-US" altLang="zh-TW" sz="900" dirty="0" err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eLand</a:t>
            </a:r>
            <a:r>
              <a:rPr lang="en-US" altLang="zh-TW" sz="9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Information. Proprietary and Confidential. All rights reserved.</a:t>
            </a:r>
            <a:endParaRPr lang="zh-TW" altLang="en-US" sz="9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3641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9144000" cy="19888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1071570"/>
          </a:xfrm>
        </p:spPr>
        <p:txBody>
          <a:bodyPr/>
          <a:lstStyle>
            <a:lvl1pPr algn="ctr">
              <a:defRPr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57290" y="3500438"/>
            <a:ext cx="6400800" cy="64294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2473E8"/>
                </a:solidFill>
                <a:latin typeface="微軟正黑體" pitchFamily="34" charset="-120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F425D7D-6C64-4989-A96E-1F89BE5EA52E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2714625" y="6215063"/>
            <a:ext cx="3571875" cy="506412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 sz="900">
                <a:solidFill>
                  <a:schemeClr val="bg2"/>
                </a:solidFill>
                <a:latin typeface="Verdana" pitchFamily="34" charset="0"/>
                <a:ea typeface="+mn-ea"/>
              </a:defRPr>
            </a:lvl1pPr>
          </a:lstStyle>
          <a:p>
            <a:pPr>
              <a:defRPr/>
            </a:pPr>
            <a:endParaRPr lang="zh-TW" altLang="en-US" dirty="0">
              <a:latin typeface="+mn-lt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B39CE596-4DCC-4384-A1F9-3AEC0D888D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28576" y="-99392"/>
            <a:ext cx="9172575" cy="6671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625" y="260648"/>
            <a:ext cx="8229600" cy="7032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46460"/>
            <a:ext cx="8229600" cy="5143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EF0E3D27-F9BD-4AE9-A046-3212A50AD574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5E930D8-2F46-4B41-8C9C-6B469A3AA6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9133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FBE6753-2A1C-48F1-9FE2-E92B72FBAB36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95E930D8-2F46-4B41-8C9C-6B469A3AA6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D5281291-FBD3-424B-BEE9-36AC149C5284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2DE94D6-3A36-4554-B658-76F4BE9F80D4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342B3B6A-1D8A-4AC2-9000-099859FE018B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8FB73CF1-9A61-4E0E-A230-F130B6B25F9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AA169AF3-8DC4-4A7D-9863-B662FDC3E9EC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C5A92AF5-0DC7-4DAB-B87B-2EC20298637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BADF133A-DF93-434A-BB0F-CEEF65B5088A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F1F44FA4-0188-4B77-9A10-02304043C9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2BD0AB60-601A-4843-A04B-687EC7A2F724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CD6E8A06-C6FC-41AA-BA45-D25C427EAEA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6090-B1F6-49F1-AAE9-32AA61759CC1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C6618-D9A1-4E73-8AF6-301435AC5C9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73FADC87-1CDD-4752-8C55-3208BCDEA627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C8ABFF8-DE65-4B11-8101-FF46CD43C4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C79CC926-FF27-4B29-A251-3EA82B4601AF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45F5793B-F340-4B69-841D-F23B2A5337F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13B1AF89-CB79-4017-B496-19E3399BF453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59440D4C-CFAC-48CF-BD82-61CAA5FF6B6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FFA8B94A-CD6B-4DCD-84A8-DB5CAEF74E5A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umimoji="0">
                <a:latin typeface="+mn-lt"/>
                <a:ea typeface="+mn-ea"/>
              </a:defRPr>
            </a:lvl1pPr>
          </a:lstStyle>
          <a:p>
            <a:pPr>
              <a:defRPr/>
            </a:pPr>
            <a:fld id="{FC006AC4-B5D8-4CC5-8A17-388C88DE299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703262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51435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eland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85683" y="3178629"/>
            <a:ext cx="6765473" cy="144926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1" baseline="0">
                <a:solidFill>
                  <a:srgbClr val="00144F"/>
                </a:solidFill>
              </a:defRPr>
            </a:lvl1pPr>
          </a:lstStyle>
          <a:p>
            <a:r>
              <a:rPr lang="zh-TW" altLang="en-US" dirty="0" smtClean="0"/>
              <a:t>簡報標題</a:t>
            </a:r>
            <a:r>
              <a:rPr lang="en-US" altLang="zh-TW" dirty="0" smtClean="0"/>
              <a:t>40</a:t>
            </a:r>
            <a:r>
              <a:rPr lang="zh-TW" altLang="en-US" dirty="0" smtClean="0"/>
              <a:t>號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85683" y="4627895"/>
            <a:ext cx="6765474" cy="1029926"/>
          </a:xfrm>
        </p:spPr>
        <p:txBody>
          <a:bodyPr/>
          <a:lstStyle>
            <a:lvl1pPr marL="0" indent="0" algn="l">
              <a:buNone/>
              <a:defRPr sz="2400" b="1" i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 smtClean="0"/>
              <a:t>副標</a:t>
            </a:r>
            <a:r>
              <a:rPr lang="en-US" altLang="zh-TW" dirty="0" smtClean="0"/>
              <a:t>24</a:t>
            </a:r>
            <a:r>
              <a:rPr lang="zh-TW" altLang="en-US" dirty="0" smtClean="0"/>
              <a:t>號，寫明報告期間</a:t>
            </a:r>
            <a:endParaRPr lang="en-US" dirty="0"/>
          </a:p>
        </p:txBody>
      </p:sp>
      <p:sp>
        <p:nvSpPr>
          <p:cNvPr id="32" name="圖片版面配置區 31"/>
          <p:cNvSpPr>
            <a:spLocks noGrp="1"/>
          </p:cNvSpPr>
          <p:nvPr>
            <p:ph type="pic" sz="quarter" idx="10" hasCustomPrompt="1"/>
          </p:nvPr>
        </p:nvSpPr>
        <p:spPr>
          <a:xfrm>
            <a:off x="6279241" y="1033810"/>
            <a:ext cx="2389416" cy="1668689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zh-TW" altLang="en-US" dirty="0" smtClean="0"/>
              <a:t>報告標的</a:t>
            </a:r>
            <a:r>
              <a:rPr lang="en-US" altLang="zh-TW" dirty="0" smtClean="0"/>
              <a:t>logo</a:t>
            </a:r>
            <a:endParaRPr lang="zh-TW" altLang="en-US" dirty="0"/>
          </a:p>
        </p:txBody>
      </p:sp>
      <p:cxnSp>
        <p:nvCxnSpPr>
          <p:cNvPr id="14" name="直線接點 13"/>
          <p:cNvCxnSpPr/>
          <p:nvPr/>
        </p:nvCxnSpPr>
        <p:spPr>
          <a:xfrm>
            <a:off x="1333500" y="3178629"/>
            <a:ext cx="5441" cy="3715656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57" y="5774779"/>
            <a:ext cx="1800000" cy="538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772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報告聲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11175" y="1388520"/>
            <a:ext cx="808221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TW" altLang="en-US" sz="2400" b="1" dirty="0" smtClean="0">
                <a:solidFill>
                  <a:srgbClr val="00144F"/>
                </a:solidFill>
              </a:rPr>
              <a:t>本分析報告由意藍資訊提供，意藍資訊擁有國內最大的雲端網路輿情資料庫，並基於網路口碑研究目的所產出範例報告，其資料均來自</a:t>
            </a:r>
            <a:r>
              <a:rPr lang="en-US" altLang="zh-TW" sz="2400" b="1" dirty="0" smtClean="0">
                <a:solidFill>
                  <a:srgbClr val="00144F"/>
                </a:solidFill>
              </a:rPr>
              <a:t>《</a:t>
            </a:r>
            <a:r>
              <a:rPr lang="en-US" altLang="zh-TW" sz="2400" b="1" dirty="0" err="1" smtClean="0">
                <a:solidFill>
                  <a:srgbClr val="00144F"/>
                </a:solidFill>
              </a:rPr>
              <a:t>OpView</a:t>
            </a:r>
            <a:r>
              <a:rPr lang="zh-TW" altLang="en-US" sz="2400" b="1" dirty="0" smtClean="0">
                <a:solidFill>
                  <a:srgbClr val="00144F"/>
                </a:solidFill>
              </a:rPr>
              <a:t>社群口碑資料庫</a:t>
            </a:r>
            <a:r>
              <a:rPr lang="en-US" altLang="zh-TW" sz="2400" b="1" dirty="0" smtClean="0">
                <a:solidFill>
                  <a:srgbClr val="00144F"/>
                </a:solidFill>
              </a:rPr>
              <a:t>》</a:t>
            </a:r>
            <a:r>
              <a:rPr lang="zh-TW" altLang="en-US" sz="2400" b="1" dirty="0" smtClean="0">
                <a:solidFill>
                  <a:srgbClr val="00144F"/>
                </a:solidFill>
              </a:rPr>
              <a:t>。</a:t>
            </a:r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zh-TW" altLang="en-US" sz="2400" b="1" dirty="0" smtClean="0">
                <a:solidFill>
                  <a:srgbClr val="00144F"/>
                </a:solidFill>
              </a:rPr>
              <a:t>若您對本報告之圖表、內容有興趣，想進一步了解</a:t>
            </a:r>
            <a:r>
              <a:rPr lang="en-US" altLang="zh-TW" sz="2400" b="1" dirty="0" err="1" smtClean="0">
                <a:solidFill>
                  <a:srgbClr val="00144F"/>
                </a:solidFill>
              </a:rPr>
              <a:t>OpView</a:t>
            </a:r>
            <a:r>
              <a:rPr lang="zh-TW" altLang="en-US" sz="2400" b="1" dirty="0" smtClean="0">
                <a:solidFill>
                  <a:srgbClr val="00144F"/>
                </a:solidFill>
              </a:rPr>
              <a:t>服務，歡迎與我們聯繫</a:t>
            </a:r>
            <a:endParaRPr lang="en-US" altLang="zh-TW" sz="2400" b="1" dirty="0" smtClean="0">
              <a:solidFill>
                <a:srgbClr val="00144F"/>
              </a:solidFill>
            </a:endParaRPr>
          </a:p>
          <a:p>
            <a:pPr>
              <a:lnSpc>
                <a:spcPct val="150000"/>
              </a:lnSpc>
              <a:spcBef>
                <a:spcPts val="1200"/>
              </a:spcBef>
            </a:pPr>
            <a:endParaRPr lang="en-US" altLang="zh-TW" sz="2400" b="1" dirty="0" smtClean="0">
              <a:solidFill>
                <a:srgbClr val="00144F"/>
              </a:solidFill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4600439"/>
            <a:ext cx="4710113" cy="1249363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altLang="zh-TW" sz="2000" b="1" kern="1200" smtClean="0">
                <a:solidFill>
                  <a:schemeClr val="tx1"/>
                </a:solidFill>
              </a:defRPr>
            </a:lvl1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zh-TW" altLang="en-US" sz="2000" b="1" dirty="0" smtClean="0">
                <a:solidFill>
                  <a:schemeClr val="tx1"/>
                </a:solidFill>
              </a:rPr>
              <a:t>聯絡人請洽：</a:t>
            </a:r>
            <a:endParaRPr lang="en-US" altLang="zh-TW" sz="2000" b="1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02-2755-1533 ext.320  </a:t>
            </a:r>
            <a:r>
              <a:rPr lang="zh-TW" alt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黃先生</a:t>
            </a:r>
            <a:endParaRPr lang="en-US" altLang="zh-TW" sz="20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altLang="zh-TW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E-mail</a:t>
            </a:r>
            <a:r>
              <a:rPr lang="zh-TW" altLang="en-US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：</a:t>
            </a:r>
            <a:r>
              <a:rPr lang="en-US" altLang="zh-TW" sz="20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pyhuang@eland.com.tw</a:t>
            </a:r>
          </a:p>
        </p:txBody>
      </p:sp>
      <p:sp>
        <p:nvSpPr>
          <p:cNvPr id="9" name="標題 4"/>
          <p:cNvSpPr txBox="1">
            <a:spLocks/>
          </p:cNvSpPr>
          <p:nvPr/>
        </p:nvSpPr>
        <p:spPr>
          <a:xfrm>
            <a:off x="628650" y="365126"/>
            <a:ext cx="7886700" cy="912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pPr algn="ctr"/>
            <a:r>
              <a:rPr lang="zh-TW" altLang="en-US" dirty="0" smtClean="0"/>
              <a:t>報告說明</a:t>
            </a:r>
            <a:endParaRPr lang="zh-TW" altLang="en-US" dirty="0"/>
          </a:p>
        </p:txBody>
      </p:sp>
      <p:cxnSp>
        <p:nvCxnSpPr>
          <p:cNvPr id="5" name="直線接點 4"/>
          <p:cNvCxnSpPr/>
          <p:nvPr/>
        </p:nvCxnSpPr>
        <p:spPr>
          <a:xfrm flipH="1">
            <a:off x="1422853" y="1163980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1875065" y="6423270"/>
            <a:ext cx="5422900" cy="43291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Copyright © </a:t>
            </a:r>
            <a:r>
              <a:rPr lang="en-US" altLang="zh-TW" sz="800" dirty="0" err="1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eLand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Information Co., Ltd. 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ea typeface="微軟正黑體" panose="020B0604030504040204" pitchFamily="34" charset="-120"/>
                <a:cs typeface="Leelawadee" panose="020B0502040204020203" pitchFamily="34" charset="-34"/>
              </a:rPr>
              <a:t>Proprietary and Confidential. </a:t>
            </a:r>
            <a:endParaRPr lang="zh-TW" altLang="en-US" sz="800" dirty="0">
              <a:solidFill>
                <a:schemeClr val="tx1"/>
              </a:solidFill>
              <a:latin typeface="Leelawadee" panose="020B0502040204020203" pitchFamily="34" charset="-34"/>
              <a:ea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3047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大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307071"/>
            <a:ext cx="7886700" cy="856909"/>
          </a:xfrm>
        </p:spPr>
        <p:txBody>
          <a:bodyPr>
            <a:normAutofit/>
          </a:bodyPr>
          <a:lstStyle>
            <a:lvl1pPr algn="ctr">
              <a:defRPr sz="3600" b="1">
                <a:solidFill>
                  <a:srgbClr val="00144F"/>
                </a:solidFill>
              </a:defRPr>
            </a:lvl1pPr>
          </a:lstStyle>
          <a:p>
            <a:r>
              <a:rPr lang="en-US" altLang="zh-TW" dirty="0" smtClean="0"/>
              <a:t>Agenda</a:t>
            </a:r>
            <a:r>
              <a:rPr lang="zh-TW" altLang="en-US" dirty="0" smtClean="0"/>
              <a:t>標題</a:t>
            </a:r>
            <a:r>
              <a:rPr lang="en-US" altLang="zh-TW" dirty="0" smtClean="0"/>
              <a:t>36</a:t>
            </a:r>
            <a:r>
              <a:rPr lang="zh-TW" altLang="en-US" dirty="0" smtClean="0"/>
              <a:t>號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C35C-B6F6-41E3-B3CF-94A98CFF4D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46630" y="1492044"/>
            <a:ext cx="7184570" cy="4684919"/>
          </a:xfrm>
        </p:spPr>
        <p:txBody>
          <a:bodyPr/>
          <a:lstStyle>
            <a:lvl1pPr>
              <a:lnSpc>
                <a:spcPct val="150000"/>
              </a:lnSpc>
              <a:defRPr sz="2800" b="1" baseline="0">
                <a:solidFill>
                  <a:srgbClr val="00144F"/>
                </a:solidFill>
              </a:defRPr>
            </a:lvl1pPr>
            <a:lvl2pPr>
              <a:lnSpc>
                <a:spcPct val="150000"/>
              </a:lnSpc>
              <a:defRPr b="1"/>
            </a:lvl2pPr>
            <a:lvl3pPr>
              <a:lnSpc>
                <a:spcPct val="150000"/>
              </a:lnSpc>
              <a:defRPr b="1"/>
            </a:lvl3pPr>
          </a:lstStyle>
          <a:p>
            <a:pPr lvl="0"/>
            <a:r>
              <a:rPr lang="zh-TW" altLang="en-US" dirty="0" smtClean="0"/>
              <a:t>第一層</a:t>
            </a:r>
            <a:r>
              <a:rPr lang="en-US" altLang="zh-TW" dirty="0" smtClean="0"/>
              <a:t>28</a:t>
            </a:r>
            <a:r>
              <a:rPr lang="zh-TW" altLang="en-US" dirty="0" smtClean="0"/>
              <a:t>號</a:t>
            </a:r>
          </a:p>
          <a:p>
            <a:pPr lvl="1"/>
            <a:r>
              <a:rPr lang="zh-TW" altLang="en-US" dirty="0" smtClean="0"/>
              <a:t>第二層</a:t>
            </a:r>
            <a:r>
              <a:rPr lang="en-US" altLang="zh-TW" dirty="0" smtClean="0"/>
              <a:t>24</a:t>
            </a:r>
            <a:r>
              <a:rPr lang="zh-TW" altLang="en-US" dirty="0" smtClean="0"/>
              <a:t>號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 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 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   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至多五點</a:t>
            </a:r>
          </a:p>
        </p:txBody>
      </p:sp>
      <p:cxnSp>
        <p:nvCxnSpPr>
          <p:cNvPr id="9" name="直線接點 8"/>
          <p:cNvCxnSpPr/>
          <p:nvPr/>
        </p:nvCxnSpPr>
        <p:spPr>
          <a:xfrm flipH="1">
            <a:off x="1422853" y="1163980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 flipH="1">
            <a:off x="1422853" y="1163980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875065" y="6423270"/>
            <a:ext cx="5422900" cy="43291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Copyright © </a:t>
            </a:r>
            <a:r>
              <a:rPr lang="en-US" altLang="zh-TW" sz="800" dirty="0" err="1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eLand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Information Co., Ltd. 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ea typeface="微軟正黑體" panose="020B0604030504040204" pitchFamily="34" charset="-120"/>
                <a:cs typeface="Leelawadee" panose="020B0502040204020203" pitchFamily="34" charset="-34"/>
              </a:rPr>
              <a:t>Proprietary and Confidential. </a:t>
            </a:r>
            <a:endParaRPr lang="zh-TW" altLang="en-US" sz="800" dirty="0">
              <a:solidFill>
                <a:schemeClr val="tx1"/>
              </a:solidFill>
              <a:latin typeface="Leelawadee" panose="020B0502040204020203" pitchFamily="34" charset="-34"/>
              <a:ea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pic>
        <p:nvPicPr>
          <p:cNvPr id="14" name="圖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297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556"/>
            <a:ext cx="7886700" cy="946603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00144F"/>
                </a:solidFill>
                <a:effectLst/>
              </a:defRPr>
            </a:lvl1pPr>
          </a:lstStyle>
          <a:p>
            <a:r>
              <a:rPr lang="zh-TW" altLang="en-US" dirty="0" smtClean="0"/>
              <a:t>標題</a:t>
            </a:r>
            <a:r>
              <a:rPr lang="en-US" altLang="zh-TW" dirty="0" smtClean="0"/>
              <a:t>32</a:t>
            </a:r>
            <a:r>
              <a:rPr lang="zh-TW" altLang="en-US" dirty="0" smtClean="0"/>
              <a:t>號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51429"/>
            <a:ext cx="7886700" cy="4725534"/>
          </a:xfrm>
        </p:spPr>
        <p:txBody>
          <a:bodyPr/>
          <a:lstStyle>
            <a:lvl1pPr>
              <a:lnSpc>
                <a:spcPts val="3500"/>
              </a:lnSpc>
              <a:spcBef>
                <a:spcPts val="0"/>
              </a:spcBef>
              <a:defRPr b="1">
                <a:solidFill>
                  <a:srgbClr val="00144F"/>
                </a:solidFill>
              </a:defRPr>
            </a:lvl1pPr>
            <a:lvl2pPr>
              <a:lnSpc>
                <a:spcPts val="3500"/>
              </a:lnSpc>
              <a:spcBef>
                <a:spcPts val="0"/>
              </a:spcBef>
              <a:defRPr b="1"/>
            </a:lvl2pPr>
            <a:lvl3pPr>
              <a:lnSpc>
                <a:spcPts val="3500"/>
              </a:lnSpc>
              <a:spcBef>
                <a:spcPts val="0"/>
              </a:spcBef>
              <a:defRPr b="1"/>
            </a:lvl3pPr>
            <a:lvl4pPr>
              <a:lnSpc>
                <a:spcPts val="3500"/>
              </a:lnSpc>
              <a:spcBef>
                <a:spcPts val="0"/>
              </a:spcBef>
              <a:defRPr/>
            </a:lvl4pPr>
            <a:lvl5pPr>
              <a:lnSpc>
                <a:spcPts val="3500"/>
              </a:lnSpc>
              <a:spcBef>
                <a:spcPts val="0"/>
              </a:spcBef>
              <a:defRPr sz="1600"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C35C-B6F6-41E3-B3CF-94A98CFF4D98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2" name="直線接點 11"/>
          <p:cNvCxnSpPr/>
          <p:nvPr/>
        </p:nvCxnSpPr>
        <p:spPr>
          <a:xfrm flipH="1">
            <a:off x="1422853" y="1076896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1422853" y="1076896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875065" y="6423270"/>
            <a:ext cx="5422900" cy="43291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Copyright © </a:t>
            </a:r>
            <a:r>
              <a:rPr lang="en-US" altLang="zh-TW" sz="800" dirty="0" err="1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eLand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Information Co., Ltd. 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ea typeface="微軟正黑體" panose="020B0604030504040204" pitchFamily="34" charset="-120"/>
                <a:cs typeface="Leelawadee" panose="020B0502040204020203" pitchFamily="34" charset="-34"/>
              </a:rPr>
              <a:t>Proprietary and Confidential. </a:t>
            </a:r>
            <a:endParaRPr lang="zh-TW" altLang="en-US" sz="800" dirty="0">
              <a:solidFill>
                <a:schemeClr val="tx1"/>
              </a:solidFill>
              <a:latin typeface="Leelawadee" panose="020B0502040204020203" pitchFamily="34" charset="-34"/>
              <a:ea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26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32730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17728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D412A-4406-4A6E-BC8B-B87573505106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FA553-C9C4-4E8E-917A-D672283D5B19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446005"/>
            <a:ext cx="7886700" cy="2414795"/>
          </a:xfrm>
        </p:spPr>
        <p:txBody>
          <a:bodyPr/>
          <a:lstStyle/>
          <a:p>
            <a:pPr lvl="0"/>
            <a:r>
              <a:rPr lang="zh-TW" altLang="en-US" dirty="0" smtClean="0"/>
              <a:t>放置圖表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650" y="3932710"/>
            <a:ext cx="7886700" cy="22442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</a:lstStyle>
          <a:p>
            <a:pPr lvl="0"/>
            <a:r>
              <a:rPr lang="zh-TW" altLang="en-US" dirty="0" smtClean="0"/>
              <a:t>文字說明</a:t>
            </a:r>
            <a:r>
              <a:rPr lang="en-US" altLang="zh-TW" dirty="0" smtClean="0"/>
              <a:t>20</a:t>
            </a:r>
            <a:r>
              <a:rPr lang="zh-TW" altLang="en-US" dirty="0" smtClean="0"/>
              <a:t>號字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最小</a:t>
            </a:r>
            <a:r>
              <a:rPr lang="en-US" altLang="zh-TW" dirty="0" smtClean="0"/>
              <a:t>16</a:t>
            </a:r>
            <a:r>
              <a:rPr lang="zh-TW" altLang="en-US" dirty="0" smtClean="0"/>
              <a:t>號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C35C-B6F6-41E3-B3CF-94A98CFF4D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556"/>
            <a:ext cx="7886700" cy="946603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00144F"/>
                </a:solidFill>
                <a:effectLst/>
              </a:defRPr>
            </a:lvl1pPr>
          </a:lstStyle>
          <a:p>
            <a:r>
              <a:rPr lang="zh-TW" altLang="en-US" dirty="0" smtClean="0"/>
              <a:t>標題</a:t>
            </a:r>
            <a:r>
              <a:rPr lang="en-US" altLang="zh-TW" dirty="0" smtClean="0"/>
              <a:t>32</a:t>
            </a:r>
            <a:r>
              <a:rPr lang="zh-TW" altLang="en-US" dirty="0" smtClean="0"/>
              <a:t>號</a:t>
            </a:r>
            <a:endParaRPr lang="en-US" dirty="0"/>
          </a:p>
        </p:txBody>
      </p:sp>
      <p:cxnSp>
        <p:nvCxnSpPr>
          <p:cNvPr id="15" name="直線接點 14"/>
          <p:cNvCxnSpPr/>
          <p:nvPr/>
        </p:nvCxnSpPr>
        <p:spPr>
          <a:xfrm flipH="1">
            <a:off x="1422853" y="1076896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 flipH="1">
            <a:off x="1422853" y="1076896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875065" y="6423270"/>
            <a:ext cx="5422900" cy="43291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Copyright © </a:t>
            </a:r>
            <a:r>
              <a:rPr lang="en-US" altLang="zh-TW" sz="800" dirty="0" err="1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eLand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Information Co., Ltd. 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ea typeface="微軟正黑體" panose="020B0604030504040204" pitchFamily="34" charset="-120"/>
                <a:cs typeface="Leelawadee" panose="020B0502040204020203" pitchFamily="34" charset="-34"/>
              </a:rPr>
              <a:t>Proprietary and Confidential. </a:t>
            </a:r>
            <a:endParaRPr lang="zh-TW" altLang="en-US" sz="800" dirty="0">
              <a:solidFill>
                <a:schemeClr val="tx1"/>
              </a:solidFill>
              <a:latin typeface="Leelawadee" panose="020B0502040204020203" pitchFamily="34" charset="-34"/>
              <a:ea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29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43429" y="3586639"/>
            <a:ext cx="7600496" cy="744536"/>
          </a:xfrm>
        </p:spPr>
        <p:txBody>
          <a:bodyPr anchor="t">
            <a:normAutofit/>
          </a:bodyPr>
          <a:lstStyle>
            <a:lvl1pPr>
              <a:defRPr sz="3600" b="1">
                <a:solidFill>
                  <a:srgbClr val="00144F"/>
                </a:solidFill>
              </a:defRPr>
            </a:lvl1pPr>
          </a:lstStyle>
          <a:p>
            <a:r>
              <a:rPr lang="zh-TW" altLang="en-US" dirty="0" smtClean="0"/>
              <a:t>主標請使用</a:t>
            </a:r>
            <a:r>
              <a:rPr lang="en-US" altLang="zh-TW" dirty="0" smtClean="0"/>
              <a:t>36</a:t>
            </a:r>
            <a:r>
              <a:rPr lang="zh-TW" altLang="en-US" dirty="0" smtClean="0"/>
              <a:t>號字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43428" y="4341493"/>
            <a:ext cx="7567159" cy="487044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 smtClean="0"/>
              <a:t>副標</a:t>
            </a:r>
            <a:r>
              <a:rPr lang="en-US" altLang="zh-TW" dirty="0" smtClean="0"/>
              <a:t>24</a:t>
            </a:r>
            <a:endParaRPr lang="zh-TW" altLang="en-US" dirty="0" smtClean="0"/>
          </a:p>
        </p:txBody>
      </p:sp>
      <p:cxnSp>
        <p:nvCxnSpPr>
          <p:cNvPr id="8" name="直線接點 7"/>
          <p:cNvCxnSpPr/>
          <p:nvPr/>
        </p:nvCxnSpPr>
        <p:spPr>
          <a:xfrm>
            <a:off x="802366" y="3576321"/>
            <a:ext cx="0" cy="1500187"/>
          </a:xfrm>
          <a:prstGeom prst="line">
            <a:avLst/>
          </a:prstGeom>
          <a:ln w="762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線接點 4"/>
          <p:cNvCxnSpPr/>
          <p:nvPr/>
        </p:nvCxnSpPr>
        <p:spPr>
          <a:xfrm>
            <a:off x="802366" y="3576321"/>
            <a:ext cx="0" cy="1500187"/>
          </a:xfrm>
          <a:prstGeom prst="line">
            <a:avLst/>
          </a:prstGeom>
          <a:ln w="762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306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7104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94955"/>
            <a:ext cx="3868340" cy="40947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7104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94955"/>
            <a:ext cx="3887391" cy="409470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C35C-B6F6-41E3-B3CF-94A98CFF4D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556"/>
            <a:ext cx="7886700" cy="946603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00144F"/>
                </a:solidFill>
                <a:effectLst/>
              </a:defRPr>
            </a:lvl1pPr>
          </a:lstStyle>
          <a:p>
            <a:r>
              <a:rPr lang="zh-TW" altLang="en-US" dirty="0" smtClean="0"/>
              <a:t>標題</a:t>
            </a:r>
            <a:r>
              <a:rPr lang="en-US" altLang="zh-TW" dirty="0" smtClean="0"/>
              <a:t>32</a:t>
            </a:r>
            <a:r>
              <a:rPr lang="zh-TW" altLang="en-US" dirty="0" smtClean="0"/>
              <a:t>號</a:t>
            </a:r>
            <a:endParaRPr lang="en-US" dirty="0"/>
          </a:p>
        </p:txBody>
      </p:sp>
      <p:cxnSp>
        <p:nvCxnSpPr>
          <p:cNvPr id="15" name="直線接點 14"/>
          <p:cNvCxnSpPr/>
          <p:nvPr/>
        </p:nvCxnSpPr>
        <p:spPr>
          <a:xfrm flipH="1">
            <a:off x="1422853" y="1076896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接點 10"/>
          <p:cNvCxnSpPr/>
          <p:nvPr/>
        </p:nvCxnSpPr>
        <p:spPr>
          <a:xfrm flipH="1">
            <a:off x="1422853" y="1076896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875065" y="6423270"/>
            <a:ext cx="5422900" cy="43291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Copyright © </a:t>
            </a:r>
            <a:r>
              <a:rPr lang="en-US" altLang="zh-TW" sz="800" dirty="0" err="1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eLand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Information Co., Ltd. 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ea typeface="微軟正黑體" panose="020B0604030504040204" pitchFamily="34" charset="-120"/>
                <a:cs typeface="Leelawadee" panose="020B0502040204020203" pitchFamily="34" charset="-34"/>
              </a:rPr>
              <a:t>Proprietary and Confidential. </a:t>
            </a:r>
            <a:endParaRPr lang="zh-TW" altLang="en-US" sz="800" dirty="0">
              <a:solidFill>
                <a:schemeClr val="tx1"/>
              </a:solidFill>
              <a:latin typeface="Leelawadee" panose="020B0502040204020203" pitchFamily="34" charset="-34"/>
              <a:ea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pic>
        <p:nvPicPr>
          <p:cNvPr id="19" name="圖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2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結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FC35C-B6F6-41E3-B3CF-94A98CFF4D9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49" y="1239160"/>
            <a:ext cx="8050893" cy="4937804"/>
          </a:xfrm>
        </p:spPr>
        <p:txBody>
          <a:bodyPr/>
          <a:lstStyle>
            <a:lvl1pPr>
              <a:lnSpc>
                <a:spcPct val="100000"/>
              </a:lnSpc>
              <a:defRPr sz="2800" b="1" baseline="0">
                <a:solidFill>
                  <a:srgbClr val="00144F"/>
                </a:solidFill>
              </a:defRPr>
            </a:lvl1pPr>
            <a:lvl2pPr>
              <a:lnSpc>
                <a:spcPct val="100000"/>
              </a:lnSpc>
              <a:defRPr b="1"/>
            </a:lvl2pPr>
            <a:lvl3pPr>
              <a:lnSpc>
                <a:spcPct val="150000"/>
              </a:lnSpc>
              <a:defRPr b="1"/>
            </a:lvl3pPr>
          </a:lstStyle>
          <a:p>
            <a:pPr lvl="0"/>
            <a:r>
              <a:rPr lang="zh-TW" altLang="en-US" dirty="0" smtClean="0"/>
              <a:t>第一層</a:t>
            </a:r>
            <a:r>
              <a:rPr lang="en-US" altLang="zh-TW" dirty="0" smtClean="0"/>
              <a:t>28</a:t>
            </a:r>
            <a:r>
              <a:rPr lang="zh-TW" altLang="en-US" dirty="0" smtClean="0"/>
              <a:t>號</a:t>
            </a:r>
          </a:p>
          <a:p>
            <a:pPr lvl="1"/>
            <a:r>
              <a:rPr lang="zh-TW" altLang="en-US" dirty="0" smtClean="0"/>
              <a:t>第二層</a:t>
            </a:r>
            <a:r>
              <a:rPr lang="en-US" altLang="zh-TW" dirty="0" smtClean="0"/>
              <a:t>24</a:t>
            </a:r>
            <a:r>
              <a:rPr lang="zh-TW" altLang="en-US" dirty="0" smtClean="0"/>
              <a:t>號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 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 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   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  </a:t>
            </a:r>
            <a:endParaRPr lang="en-US" altLang="zh-TW" dirty="0" smtClean="0"/>
          </a:p>
          <a:p>
            <a:pPr lvl="0"/>
            <a:r>
              <a:rPr lang="zh-TW" altLang="en-US" dirty="0" smtClean="0"/>
              <a:t> 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292556"/>
            <a:ext cx="7886700" cy="946603"/>
          </a:xfrm>
        </p:spPr>
        <p:txBody>
          <a:bodyPr>
            <a:normAutofit/>
          </a:bodyPr>
          <a:lstStyle>
            <a:lvl1pPr algn="ctr">
              <a:defRPr sz="3200" baseline="0">
                <a:solidFill>
                  <a:srgbClr val="00144F"/>
                </a:solidFill>
                <a:effectLst/>
              </a:defRPr>
            </a:lvl1pPr>
          </a:lstStyle>
          <a:p>
            <a:r>
              <a:rPr lang="zh-TW" altLang="en-US" dirty="0" smtClean="0"/>
              <a:t>標題</a:t>
            </a:r>
            <a:r>
              <a:rPr lang="en-US" altLang="zh-TW" dirty="0" smtClean="0"/>
              <a:t>32</a:t>
            </a:r>
            <a:r>
              <a:rPr lang="zh-TW" altLang="en-US" dirty="0" smtClean="0"/>
              <a:t>號</a:t>
            </a:r>
            <a:endParaRPr lang="en-US" dirty="0"/>
          </a:p>
        </p:txBody>
      </p:sp>
      <p:cxnSp>
        <p:nvCxnSpPr>
          <p:cNvPr id="11" name="直線接點 10"/>
          <p:cNvCxnSpPr/>
          <p:nvPr/>
        </p:nvCxnSpPr>
        <p:spPr>
          <a:xfrm flipH="1">
            <a:off x="1422853" y="1076896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H="1">
            <a:off x="1422853" y="1076896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875065" y="6423270"/>
            <a:ext cx="5422900" cy="432914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Copyright © </a:t>
            </a:r>
            <a:r>
              <a:rPr lang="en-US" altLang="zh-TW" sz="800" dirty="0" err="1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eLand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cs typeface="Leelawadee" panose="020B0502040204020203" pitchFamily="34" charset="-34"/>
              </a:rPr>
              <a:t> Information Co., Ltd. </a:t>
            </a:r>
            <a:r>
              <a:rPr lang="en-US" altLang="zh-TW" sz="800" dirty="0" smtClean="0">
                <a:solidFill>
                  <a:schemeClr val="tx1"/>
                </a:solidFill>
                <a:latin typeface="Leelawadee" panose="020B0502040204020203" pitchFamily="34" charset="-34"/>
                <a:ea typeface="微軟正黑體" panose="020B0604030504040204" pitchFamily="34" charset="-120"/>
                <a:cs typeface="Leelawadee" panose="020B0502040204020203" pitchFamily="34" charset="-34"/>
              </a:rPr>
              <a:t>Proprietary and Confidential. </a:t>
            </a:r>
            <a:endParaRPr lang="zh-TW" altLang="en-US" sz="800" dirty="0">
              <a:solidFill>
                <a:schemeClr val="tx1"/>
              </a:solidFill>
              <a:latin typeface="Leelawadee" panose="020B0502040204020203" pitchFamily="34" charset="-34"/>
              <a:ea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pic>
        <p:nvPicPr>
          <p:cNvPr id="17" name="圖片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00" y="6357778"/>
            <a:ext cx="1440000" cy="4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82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view簡報結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接點 6"/>
          <p:cNvCxnSpPr/>
          <p:nvPr/>
        </p:nvCxnSpPr>
        <p:spPr>
          <a:xfrm flipH="1">
            <a:off x="1422627" y="3399178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1614714" y="2516825"/>
            <a:ext cx="5914572" cy="88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4400" b="1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簡報結束</a:t>
            </a:r>
            <a:r>
              <a:rPr lang="zh-TW" altLang="en-US" sz="4400" b="1" baseline="0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</a:t>
            </a:r>
            <a:r>
              <a:rPr lang="zh-TW" altLang="en-US" sz="4400" b="1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謝謝指教</a:t>
            </a:r>
            <a:endParaRPr lang="zh-TW" altLang="en-US" sz="4400" b="1" dirty="0">
              <a:solidFill>
                <a:srgbClr val="0014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14714" y="3680698"/>
            <a:ext cx="5914572" cy="882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elawadee" panose="020B0502040204020203" pitchFamily="34" charset="-34"/>
              </a:rPr>
              <a:t>更多資訊，請至</a:t>
            </a:r>
            <a:endParaRPr lang="en-US" altLang="zh-TW" sz="2000" b="1" dirty="0" smtClean="0">
              <a:solidFill>
                <a:srgbClr val="0014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eelawadee" panose="020B0502040204020203" pitchFamily="34" charset="-34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000" b="1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elawadee" panose="020B0502040204020203" pitchFamily="34" charset="-34"/>
              </a:rPr>
              <a:t>http://www.opview.com.tw/</a:t>
            </a:r>
            <a:endParaRPr lang="zh-TW" altLang="en-US" sz="2000" b="1" dirty="0">
              <a:solidFill>
                <a:srgbClr val="0014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cxnSp>
        <p:nvCxnSpPr>
          <p:cNvPr id="6" name="直線接點 5"/>
          <p:cNvCxnSpPr/>
          <p:nvPr/>
        </p:nvCxnSpPr>
        <p:spPr>
          <a:xfrm flipH="1">
            <a:off x="1422627" y="3399178"/>
            <a:ext cx="6298747" cy="0"/>
          </a:xfrm>
          <a:prstGeom prst="line">
            <a:avLst/>
          </a:prstGeom>
          <a:ln w="12700">
            <a:solidFill>
              <a:srgbClr val="0014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614714" y="2516825"/>
            <a:ext cx="5914572" cy="8823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4400" b="1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簡報結束</a:t>
            </a:r>
            <a:r>
              <a:rPr lang="zh-TW" altLang="en-US" sz="4400" b="1" baseline="0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   </a:t>
            </a:r>
            <a:r>
              <a:rPr lang="zh-TW" altLang="en-US" sz="4400" b="1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謝謝指教</a:t>
            </a:r>
            <a:endParaRPr lang="zh-TW" altLang="en-US" sz="4400" b="1" dirty="0">
              <a:solidFill>
                <a:srgbClr val="0014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14714" y="3680698"/>
            <a:ext cx="5914572" cy="8823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000" b="1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elawadee" panose="020B0502040204020203" pitchFamily="34" charset="-34"/>
              </a:rPr>
              <a:t>更多資訊，請至</a:t>
            </a:r>
            <a:endParaRPr lang="en-US" altLang="zh-TW" sz="2000" b="1" dirty="0" smtClean="0">
              <a:solidFill>
                <a:srgbClr val="0014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eelawadee" panose="020B0502040204020203" pitchFamily="34" charset="-34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000" b="1" dirty="0" smtClean="0">
                <a:solidFill>
                  <a:srgbClr val="00144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Leelawadee" panose="020B0502040204020203" pitchFamily="34" charset="-34"/>
              </a:rPr>
              <a:t>http://www.opview.com.tw/</a:t>
            </a:r>
            <a:endParaRPr lang="zh-TW" altLang="en-US" sz="2000" b="1" dirty="0">
              <a:solidFill>
                <a:srgbClr val="00144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Leelawadee" panose="020B0502040204020203" pitchFamily="34" charset="-34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22" y="5828447"/>
            <a:ext cx="2520000" cy="75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636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land簡報結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2710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3BC801-53EF-4DCC-855A-A5B2B0C186D8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F9A0A-54D0-4792-9339-7BC3A268AB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C4815-395A-42C9-9D31-8F2766D8FA78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2993E-09BA-4EC2-880D-AFD539FC09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8402E-8A4C-4779-88B4-537603048CCE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35718-4B90-4778-B74A-13D48742A2B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F0400-D0AF-484A-B9FE-8F494F808AAF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538D8-0558-495D-99DE-ABFE525A854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A3574A1-C226-4C98-9F2D-D72072B3648D}" type="datetime1">
              <a:rPr lang="zh-TW" altLang="en-US" smtClean="0"/>
              <a:t>2014/12/18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46EE2E9-F08A-4A9A-8FA8-D679147D535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98" r:id="rId2"/>
    <p:sldLayoutId id="2147483996" r:id="rId3"/>
    <p:sldLayoutId id="2147483939" r:id="rId4"/>
    <p:sldLayoutId id="2147483947" r:id="rId5"/>
    <p:sldLayoutId id="2147483940" r:id="rId6"/>
    <p:sldLayoutId id="2147483941" r:id="rId7"/>
    <p:sldLayoutId id="2147483942" r:id="rId8"/>
    <p:sldLayoutId id="2147483948" r:id="rId9"/>
    <p:sldLayoutId id="2147483943" r:id="rId10"/>
    <p:sldLayoutId id="2147483949" r:id="rId11"/>
    <p:sldLayoutId id="2147483944" r:id="rId12"/>
    <p:sldLayoutId id="2147483950" r:id="rId13"/>
    <p:sldLayoutId id="2147483999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0094C8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rgbClr val="0094C8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lnSpc>
          <a:spcPct val="150000"/>
        </a:lnSpc>
        <a:spcBef>
          <a:spcPct val="20000"/>
        </a:spcBef>
        <a:spcAft>
          <a:spcPct val="0"/>
        </a:spcAft>
        <a:buBlip>
          <a:blip r:embed="rId17"/>
        </a:buBlip>
        <a:defRPr sz="2400" b="1" kern="1200">
          <a:solidFill>
            <a:srgbClr val="004692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000" b="1" kern="1200">
          <a:solidFill>
            <a:srgbClr val="0077C8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微軟正黑體" pitchFamily="34" charset="-120"/>
        <a:buChar char="‐"/>
        <a:defRPr sz="2000" kern="1200">
          <a:solidFill>
            <a:srgbClr val="7F7F7F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微軟正黑體" pitchFamily="34" charset="-120"/>
        <a:buChar char="‐"/>
        <a:defRPr kern="1200">
          <a:solidFill>
            <a:srgbClr val="7F7F7F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微軟正黑體" pitchFamily="34" charset="-120"/>
        <a:buChar char="‐"/>
        <a:defRPr kern="1200">
          <a:solidFill>
            <a:srgbClr val="7F7F7F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186113" y="6686550"/>
            <a:ext cx="297021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700">
                <a:solidFill>
                  <a:schemeClr val="bg2"/>
                </a:solidFill>
                <a:latin typeface="Verdana" pitchFamily="34" charset="0"/>
                <a:ea typeface="新細明體" pitchFamily="18" charset="-120"/>
              </a:rPr>
              <a:t>Copyright © 2008 eLand Technologies. Tornado Technologies.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500313" y="6643688"/>
            <a:ext cx="4071937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800" dirty="0">
                <a:solidFill>
                  <a:schemeClr val="bg2">
                    <a:lumMod val="10000"/>
                  </a:schemeClr>
                </a:solidFill>
                <a:latin typeface="Verdana" pitchFamily="34" charset="0"/>
                <a:ea typeface="新細明體" pitchFamily="18" charset="-120"/>
              </a:rPr>
              <a:t>Copyright © eLand Technologies Co., Ltd. All Rights Reserved.</a:t>
            </a:r>
          </a:p>
          <a:p>
            <a:pPr>
              <a:defRPr/>
            </a:pPr>
            <a:endParaRPr lang="zh-TW" altLang="en-US" sz="800" dirty="0">
              <a:ea typeface="新細明體" pitchFamily="18" charset="-120"/>
            </a:endParaRPr>
          </a:p>
        </p:txBody>
      </p:sp>
      <p:sp>
        <p:nvSpPr>
          <p:cNvPr id="5124" name="標題版面配置區 7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5125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" name="文字方塊 5"/>
          <p:cNvSpPr txBox="1"/>
          <p:nvPr userDrawn="1"/>
        </p:nvSpPr>
        <p:spPr>
          <a:xfrm>
            <a:off x="0" y="6669360"/>
            <a:ext cx="9144000" cy="1762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600"/>
              </a:lnSpc>
            </a:pPr>
            <a:r>
              <a:rPr lang="en-US" altLang="zh-TW" sz="900" dirty="0" smtClean="0"/>
              <a:t>Copyright</a:t>
            </a:r>
            <a:r>
              <a:rPr lang="en-US" altLang="zh-TW" sz="900" baseline="0" dirty="0" smtClean="0"/>
              <a:t> © </a:t>
            </a:r>
            <a:r>
              <a:rPr lang="en-US" altLang="zh-TW" sz="900" baseline="0" dirty="0" err="1" smtClean="0"/>
              <a:t>eLand</a:t>
            </a:r>
            <a:r>
              <a:rPr lang="en-US" altLang="zh-TW" sz="900" baseline="0" dirty="0" smtClean="0"/>
              <a:t> Information Co., Ltd. Proprietary and Confidential. All rights reserved.</a:t>
            </a:r>
            <a:endParaRPr lang="zh-TW" altLang="en-US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53" r:id="rId2"/>
    <p:sldLayoutId id="2147483954" r:id="rId3"/>
    <p:sldLayoutId id="2147483955" r:id="rId4"/>
    <p:sldLayoutId id="2147483956" r:id="rId5"/>
    <p:sldLayoutId id="2147483957" r:id="rId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0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1355B6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Arial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700">
          <a:solidFill>
            <a:srgbClr val="161616"/>
          </a:solidFill>
          <a:latin typeface="Arial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Arial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Arial" pitchFamily="34" charset="0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Times New Roman" pitchFamily="18" charset="0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Times New Roman" pitchFamily="18" charset="0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Times New Roman" pitchFamily="18" charset="0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Times New Roman" pitchFamily="18" charset="0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186113" y="6686550"/>
            <a:ext cx="2786062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sz="700">
                <a:solidFill>
                  <a:schemeClr val="bg2"/>
                </a:solidFill>
                <a:latin typeface="微軟正黑體" pitchFamily="34" charset="-120"/>
                <a:ea typeface="微軟正黑體" pitchFamily="34" charset="-120"/>
              </a:rPr>
              <a:t>Copyright © 2008 eLand Technologies. Tornado Technologies.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2500313" y="6591300"/>
            <a:ext cx="4071937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TW" sz="800">
                <a:solidFill>
                  <a:srgbClr val="161616"/>
                </a:solidFill>
                <a:latin typeface="微軟正黑體" pitchFamily="34" charset="-120"/>
                <a:ea typeface="微軟正黑體" pitchFamily="34" charset="-120"/>
              </a:rPr>
              <a:t>Copyright © 2008 eLand Technologies Co., Ltd. All Rights Reserved.</a:t>
            </a:r>
          </a:p>
          <a:p>
            <a:pPr>
              <a:defRPr/>
            </a:pPr>
            <a:endParaRPr lang="zh-TW" altLang="en-US" sz="800">
              <a:ea typeface="微軟正黑體" pitchFamily="34" charset="-120"/>
            </a:endParaRPr>
          </a:p>
        </p:txBody>
      </p:sp>
      <p:sp>
        <p:nvSpPr>
          <p:cNvPr id="6148" name="標題版面配置區 7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149" name="文字版面配置區 8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7" name="文字方塊 6"/>
          <p:cNvSpPr txBox="1"/>
          <p:nvPr userDrawn="1"/>
        </p:nvSpPr>
        <p:spPr>
          <a:xfrm>
            <a:off x="0" y="6669360"/>
            <a:ext cx="9144000" cy="1762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600"/>
              </a:lnSpc>
            </a:pPr>
            <a:r>
              <a:rPr lang="en-US" altLang="zh-TW" sz="900" dirty="0" smtClean="0"/>
              <a:t>Copyright</a:t>
            </a:r>
            <a:r>
              <a:rPr lang="en-US" altLang="zh-TW" sz="900" baseline="0" dirty="0" smtClean="0"/>
              <a:t> © </a:t>
            </a:r>
            <a:r>
              <a:rPr lang="en-US" altLang="zh-TW" sz="900" baseline="0" dirty="0" err="1" smtClean="0"/>
              <a:t>eLand</a:t>
            </a:r>
            <a:r>
              <a:rPr lang="en-US" altLang="zh-TW" sz="900" baseline="0" dirty="0" smtClean="0"/>
              <a:t> Information Co., Ltd. Proprietary and Confidential. All rights reserved.</a:t>
            </a:r>
            <a:endParaRPr lang="zh-TW" altLang="en-US" sz="9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b="1">
          <a:solidFill>
            <a:srgbClr val="1355B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700">
          <a:solidFill>
            <a:srgbClr val="16161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703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428750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95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微軟正黑體" pitchFamily="34" charset="-120"/>
          <a:ea typeface="微軟正黑體" pitchFamily="34" charset="-12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chemeClr val="tx2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121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51429"/>
            <a:ext cx="7886700" cy="4725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6311899"/>
            <a:ext cx="23431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sz="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21600" y="6383809"/>
            <a:ext cx="1212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425FC35C-B6F6-41E3-B3CF-94A98CFF4D9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8959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144F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n"/>
        <a:defRPr lang="zh-TW" altLang="en-US" sz="2800" b="1" kern="1200" dirty="0" smtClean="0">
          <a:solidFill>
            <a:srgbClr val="00144F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800100" indent="-3429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p"/>
        <a:defRPr lang="zh-TW" altLang="en-US" sz="2400" b="1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l"/>
        <a:defRPr lang="zh-TW" altLang="en-US" sz="2000" b="1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zh-TW" altLang="en-US" sz="18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image" Target="../media/image38.wmf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9.wmf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0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8458200" cy="1470025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 巨</a:t>
            </a:r>
            <a:r>
              <a:rPr lang="zh-TW" altLang="en-US" sz="4000" dirty="0"/>
              <a:t>量</a:t>
            </a:r>
            <a:r>
              <a:rPr lang="zh-TW" altLang="en-US" sz="4000" dirty="0" smtClean="0"/>
              <a:t>資料分析與應用 </a:t>
            </a:r>
            <a:r>
              <a:rPr lang="en-US" altLang="zh-TW" sz="4000" dirty="0" smtClean="0"/>
              <a:t>(1)</a:t>
            </a:r>
            <a:endParaRPr lang="zh-TW" altLang="en-US" sz="4000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87624" y="2954809"/>
            <a:ext cx="7272808" cy="2058367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楊立偉教授</a:t>
            </a:r>
            <a:endParaRPr lang="en-US" altLang="zh-TW" dirty="0" smtClean="0"/>
          </a:p>
          <a:p>
            <a:r>
              <a:rPr lang="zh-TW" altLang="en-US" dirty="0"/>
              <a:t>台大工管系暨商研所</a:t>
            </a:r>
            <a:endParaRPr lang="en-US" altLang="zh-TW" dirty="0" smtClean="0"/>
          </a:p>
          <a:p>
            <a:r>
              <a:rPr lang="en-US" altLang="zh-TW" sz="1800" dirty="0" smtClean="0"/>
              <a:t>2014 Fall</a:t>
            </a:r>
            <a:endParaRPr lang="zh-TW" altLang="en-US" sz="18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93B60-658E-4753-BFD5-5A00AFBD4D22}" type="slidenum">
              <a:rPr lang="zh-TW" altLang="en-US" smtClean="0"/>
              <a:pPr>
                <a:defRPr/>
              </a:pPr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43130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企業商業智慧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矩形 2"/>
          <p:cNvSpPr/>
          <p:nvPr/>
        </p:nvSpPr>
        <p:spPr>
          <a:xfrm>
            <a:off x="247650" y="2643976"/>
            <a:ext cx="3238500" cy="1524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企業商業智慧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Business Intelligence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43350" y="1901406"/>
            <a:ext cx="1581150" cy="150892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顯性知識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943350" y="3739339"/>
            <a:ext cx="1581150" cy="150892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隱性知識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38800" y="1901406"/>
            <a:ext cx="3371850" cy="150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0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</a:rPr>
              <a:t>資料庫</a:t>
            </a:r>
            <a:endParaRPr lang="en-US" altLang="zh-TW" sz="2000" dirty="0" smtClean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企業文件、報告</a:t>
            </a:r>
            <a:endParaRPr lang="en-US" altLang="zh-TW" sz="2000" dirty="0" smtClean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會議紀錄、電子郵件等</a:t>
            </a:r>
            <a:endParaRPr lang="zh-TW" altLang="en-US" sz="2000" dirty="0">
              <a:solidFill>
                <a:schemeClr val="accent3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638800" y="3739339"/>
            <a:ext cx="3371850" cy="150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</a:rPr>
              <a:t>人類難以用肉眼觀察者</a:t>
            </a:r>
            <a:endParaRPr lang="en-US" altLang="zh-TW" sz="20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大量交易資料、客戶資料等</a:t>
            </a:r>
            <a:endParaRPr lang="en-US" altLang="zh-TW" sz="2000" dirty="0" smtClean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難以用人工分析者</a:t>
            </a:r>
            <a:endParaRPr lang="zh-TW" altLang="en-US" sz="2000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7650" y="3742523"/>
            <a:ext cx="3238500" cy="15089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TW" altLang="en-US" sz="24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</a:rPr>
              <a:t>企業決策的基礎</a:t>
            </a:r>
            <a:endParaRPr lang="zh-TW" altLang="en-US" sz="24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5" name="肘形接點 4"/>
          <p:cNvCxnSpPr>
            <a:stCxn id="3" idx="3"/>
            <a:endCxn id="6" idx="1"/>
          </p:cNvCxnSpPr>
          <p:nvPr/>
        </p:nvCxnSpPr>
        <p:spPr>
          <a:xfrm flipV="1">
            <a:off x="3486150" y="2655868"/>
            <a:ext cx="457200" cy="75010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肘形接點 11"/>
          <p:cNvCxnSpPr>
            <a:stCxn id="3" idx="3"/>
            <a:endCxn id="7" idx="1"/>
          </p:cNvCxnSpPr>
          <p:nvPr/>
        </p:nvCxnSpPr>
        <p:spPr>
          <a:xfrm>
            <a:off x="3486150" y="3405976"/>
            <a:ext cx="457200" cy="108782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828803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企業商業智慧的用途</a:t>
            </a:r>
          </a:p>
        </p:txBody>
      </p:sp>
      <p:sp>
        <p:nvSpPr>
          <p:cNvPr id="1076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 smtClean="0"/>
              <a:t>運用資料探勘技術，所發掘出的隱性知識，可以協助企業:</a:t>
            </a:r>
          </a:p>
          <a:p>
            <a:pPr lvl="1">
              <a:lnSpc>
                <a:spcPct val="200000"/>
              </a:lnSpc>
            </a:pPr>
            <a:r>
              <a:rPr lang="zh-TW" altLang="en-US" dirty="0" smtClean="0"/>
              <a:t>了解舊客戶行為，做好客戶關係管理</a:t>
            </a:r>
          </a:p>
          <a:p>
            <a:pPr lvl="1">
              <a:lnSpc>
                <a:spcPct val="200000"/>
              </a:lnSpc>
            </a:pPr>
            <a:r>
              <a:rPr lang="zh-TW" altLang="en-US" dirty="0" smtClean="0"/>
              <a:t>開發新客戶</a:t>
            </a:r>
          </a:p>
          <a:p>
            <a:pPr lvl="1">
              <a:lnSpc>
                <a:spcPct val="200000"/>
              </a:lnSpc>
            </a:pPr>
            <a:r>
              <a:rPr lang="zh-TW" altLang="en-US" dirty="0" smtClean="0"/>
              <a:t>決策支援，選定目標市場與行銷策略</a:t>
            </a:r>
          </a:p>
          <a:p>
            <a:pPr lvl="1">
              <a:lnSpc>
                <a:spcPct val="200000"/>
              </a:lnSpc>
            </a:pPr>
            <a:r>
              <a:rPr lang="zh-TW" altLang="en-US" dirty="0" smtClean="0"/>
              <a:t>降低行銷成本，提高回應率與成交率</a:t>
            </a:r>
          </a:p>
          <a:p>
            <a:pPr lvl="1">
              <a:lnSpc>
                <a:spcPct val="200000"/>
              </a:lnSpc>
            </a:pPr>
            <a:r>
              <a:rPr lang="zh-TW" altLang="en-US" dirty="0" smtClean="0"/>
              <a:t>銷貨預測，創造營收、降低庫存，提高營運效率</a:t>
            </a:r>
          </a:p>
        </p:txBody>
      </p:sp>
    </p:spTree>
    <p:extLst>
      <p:ext uri="{BB962C8B-B14F-4D97-AF65-F5344CB8AC3E}">
        <p14:creationId xmlns:p14="http://schemas.microsoft.com/office/powerpoint/2010/main" val="302110210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Marketing and CRM Cycle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81200"/>
            <a:ext cx="7618413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8" name="Group 6"/>
          <p:cNvGrpSpPr>
            <a:grpSpLocks noChangeAspect="1"/>
          </p:cNvGrpSpPr>
          <p:nvPr/>
        </p:nvGrpSpPr>
        <p:grpSpPr bwMode="auto">
          <a:xfrm>
            <a:off x="636588" y="2514600"/>
            <a:ext cx="8507412" cy="3168650"/>
            <a:chOff x="401" y="1584"/>
            <a:chExt cx="5359" cy="1996"/>
          </a:xfrm>
        </p:grpSpPr>
        <p:sp>
          <p:nvSpPr>
            <p:cNvPr id="11269" name="AutoShape 5"/>
            <p:cNvSpPr>
              <a:spLocks noChangeAspect="1" noChangeArrowheads="1" noTextEdit="1"/>
            </p:cNvSpPr>
            <p:nvPr/>
          </p:nvSpPr>
          <p:spPr bwMode="auto">
            <a:xfrm>
              <a:off x="401" y="1584"/>
              <a:ext cx="5359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70" name="Rectangle 7"/>
            <p:cNvSpPr>
              <a:spLocks noChangeArrowheads="1"/>
            </p:cNvSpPr>
            <p:nvPr/>
          </p:nvSpPr>
          <p:spPr bwMode="auto">
            <a:xfrm>
              <a:off x="2069" y="1709"/>
              <a:ext cx="1685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b="1">
                  <a:solidFill>
                    <a:srgbClr val="FF0000"/>
                  </a:solidFill>
                  <a:latin typeface="Arial" panose="020B0604020202020204" pitchFamily="34" charset="0"/>
                </a:rPr>
                <a:t>Data Warehousing</a:t>
              </a:r>
              <a:endParaRPr lang="en-US" altLang="zh-TW"/>
            </a:p>
          </p:txBody>
        </p:sp>
        <p:sp>
          <p:nvSpPr>
            <p:cNvPr id="11271" name="Rectangle 8"/>
            <p:cNvSpPr>
              <a:spLocks noChangeArrowheads="1"/>
            </p:cNvSpPr>
            <p:nvPr/>
          </p:nvSpPr>
          <p:spPr bwMode="auto">
            <a:xfrm>
              <a:off x="482" y="3207"/>
              <a:ext cx="1087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b="1">
                  <a:solidFill>
                    <a:srgbClr val="FF0000"/>
                  </a:solidFill>
                  <a:latin typeface="Arial" panose="020B0604020202020204" pitchFamily="34" charset="0"/>
                </a:rPr>
                <a:t>Data Mining</a:t>
              </a:r>
              <a:endParaRPr lang="en-US" altLang="zh-TW"/>
            </a:p>
          </p:txBody>
        </p:sp>
        <p:sp>
          <p:nvSpPr>
            <p:cNvPr id="11272" name="Rectangle 9"/>
            <p:cNvSpPr>
              <a:spLocks noChangeArrowheads="1"/>
            </p:cNvSpPr>
            <p:nvPr/>
          </p:nvSpPr>
          <p:spPr bwMode="auto">
            <a:xfrm>
              <a:off x="3543" y="3091"/>
              <a:ext cx="109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r>
                <a:rPr lang="en-US" altLang="zh-TW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E-Marketing</a:t>
              </a:r>
              <a:endParaRPr lang="en-US" altLang="zh-TW" dirty="0"/>
            </a:p>
          </p:txBody>
        </p:sp>
        <p:sp>
          <p:nvSpPr>
            <p:cNvPr id="11273" name="Rectangle 10"/>
            <p:cNvSpPr>
              <a:spLocks noChangeArrowheads="1"/>
            </p:cNvSpPr>
            <p:nvPr/>
          </p:nvSpPr>
          <p:spPr bwMode="auto">
            <a:xfrm>
              <a:off x="3543" y="3322"/>
              <a:ext cx="1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</a:defRPr>
              </a:lvl9pPr>
            </a:lstStyle>
            <a:p>
              <a:endParaRPr lang="en-US" altLang="zh-TW"/>
            </a:p>
          </p:txBody>
        </p:sp>
      </p:grpSp>
    </p:spTree>
    <p:extLst>
      <p:ext uri="{BB962C8B-B14F-4D97-AF65-F5344CB8AC3E}">
        <p14:creationId xmlns:p14="http://schemas.microsoft.com/office/powerpoint/2010/main" val="259530024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807720" y="2088198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3600" dirty="0" smtClean="0">
                <a:effectLst/>
              </a:rPr>
              <a:t>巨量資料 </a:t>
            </a:r>
            <a:r>
              <a:rPr lang="en-US" altLang="zh-TW" sz="3600" dirty="0" smtClean="0">
                <a:effectLst/>
              </a:rPr>
              <a:t>– </a:t>
            </a:r>
            <a:r>
              <a:rPr lang="zh-TW" altLang="en-US" sz="3600" dirty="0" smtClean="0">
                <a:effectLst/>
              </a:rPr>
              <a:t>分析技術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857250" y="3286125"/>
            <a:ext cx="7572375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57250" y="3286125"/>
            <a:ext cx="6215063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標題 6"/>
          <p:cNvSpPr txBox="1">
            <a:spLocks/>
          </p:cNvSpPr>
          <p:nvPr/>
        </p:nvSpPr>
        <p:spPr>
          <a:xfrm>
            <a:off x="806896" y="3438128"/>
            <a:ext cx="8229600" cy="258316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94C8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endParaRPr kumimoji="0" lang="zh-TW" altLang="en-US" sz="2000" dirty="0" smtClean="0">
              <a:effectLst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001025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Big data </a:t>
            </a:r>
            <a:r>
              <a:rPr lang="zh-TW" altLang="en-US" dirty="0" smtClean="0"/>
              <a:t>的資料種類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企業的結構性資料 與 非結構性資料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14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77" y="1935800"/>
            <a:ext cx="6793723" cy="473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12840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2880"/>
            <a:ext cx="8229600" cy="6309039"/>
          </a:xfrm>
        </p:spPr>
        <p:txBody>
          <a:bodyPr/>
          <a:lstStyle/>
          <a:p>
            <a:r>
              <a:rPr lang="en-US" altLang="zh-TW" dirty="0" smtClean="0"/>
              <a:t>Twitter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200 million tweets per day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Peak 10,000 per second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How to analyze the data ?</a:t>
            </a:r>
          </a:p>
          <a:p>
            <a:pPr lvl="1">
              <a:lnSpc>
                <a:spcPct val="150000"/>
              </a:lnSpc>
            </a:pPr>
            <a:endParaRPr lang="en-US" altLang="zh-TW" dirty="0" smtClean="0"/>
          </a:p>
          <a:p>
            <a:r>
              <a:rPr lang="en-US" altLang="zh-TW" dirty="0" smtClean="0"/>
              <a:t>Zynga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"Analytics company, not a gaming company“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230 million players per month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Harvest 15TB data per day</a:t>
            </a:r>
          </a:p>
          <a:p>
            <a:pPr lvl="2">
              <a:lnSpc>
                <a:spcPct val="150000"/>
              </a:lnSpc>
            </a:pPr>
            <a:r>
              <a:rPr lang="en-US" altLang="zh-TW" dirty="0" smtClean="0"/>
              <a:t>test new features</a:t>
            </a:r>
          </a:p>
          <a:p>
            <a:pPr lvl="2">
              <a:lnSpc>
                <a:spcPct val="150000"/>
              </a:lnSpc>
            </a:pPr>
            <a:r>
              <a:rPr lang="en-US" altLang="zh-TW" dirty="0" smtClean="0"/>
              <a:t>target advertising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15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68461"/>
            <a:ext cx="3048000" cy="84437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524000"/>
            <a:ext cx="3048000" cy="18764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4338287"/>
            <a:ext cx="2121518" cy="1672969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4723239" y="5364925"/>
            <a:ext cx="18420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4U box = 40 TB</a:t>
            </a:r>
          </a:p>
          <a:p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1PB = 25 boxes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6371213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2880"/>
            <a:ext cx="8229600" cy="6309039"/>
          </a:xfrm>
        </p:spPr>
        <p:txBody>
          <a:bodyPr/>
          <a:lstStyle/>
          <a:p>
            <a:r>
              <a:rPr lang="en-US" altLang="zh-TW" dirty="0" smtClean="0"/>
              <a:t>Facebook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6 billion messages per day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2 PB (compressed) online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6 PB replication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250 TB growth per month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Cassandra / </a:t>
            </a:r>
            <a:r>
              <a:rPr lang="en-US" altLang="zh-TW" dirty="0" err="1" smtClean="0"/>
              <a:t>HBase</a:t>
            </a:r>
            <a:r>
              <a:rPr lang="en-US" altLang="zh-TW" dirty="0" smtClean="0"/>
              <a:t>  architecture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4289" y="3716655"/>
            <a:ext cx="4629150" cy="222885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2164" y="2377566"/>
            <a:ext cx="2581275" cy="79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9869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2880"/>
            <a:ext cx="8229600" cy="6309039"/>
          </a:xfrm>
        </p:spPr>
        <p:txBody>
          <a:bodyPr/>
          <a:lstStyle/>
          <a:p>
            <a:r>
              <a:rPr lang="en-US" altLang="zh-TW" dirty="0" smtClean="0"/>
              <a:t>eBay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3" y="2529524"/>
            <a:ext cx="9095619" cy="387127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4373" y="1524000"/>
            <a:ext cx="4670027" cy="3809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Analyze &amp; Report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3124200" y="2003902"/>
            <a:ext cx="6025792" cy="3809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Discover &amp; Explore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51474"/>
            <a:ext cx="3048000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6375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Big data </a:t>
            </a:r>
            <a:r>
              <a:rPr lang="zh-TW" altLang="en-US" dirty="0" smtClean="0"/>
              <a:t>的分析方式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/>
              <a:t>結構性資料分析</a:t>
            </a:r>
          </a:p>
          <a:p>
            <a:pPr lvl="1">
              <a:lnSpc>
                <a:spcPct val="200000"/>
              </a:lnSpc>
            </a:pPr>
            <a:r>
              <a:rPr lang="en-US" altLang="zh-TW" dirty="0"/>
              <a:t>Data </a:t>
            </a:r>
            <a:r>
              <a:rPr lang="en-US" altLang="zh-TW" dirty="0" smtClean="0"/>
              <a:t>Mining </a:t>
            </a:r>
            <a:r>
              <a:rPr lang="zh-TW" altLang="en-US" dirty="0" smtClean="0"/>
              <a:t>資料探勘</a:t>
            </a:r>
            <a:endParaRPr lang="en-US" altLang="zh-TW" dirty="0" smtClean="0"/>
          </a:p>
          <a:p>
            <a:pPr>
              <a:lnSpc>
                <a:spcPct val="200000"/>
              </a:lnSpc>
            </a:pPr>
            <a:r>
              <a:rPr lang="zh-TW" altLang="en-US" dirty="0"/>
              <a:t>非結構性資料分析</a:t>
            </a:r>
          </a:p>
          <a:p>
            <a:pPr lvl="1">
              <a:lnSpc>
                <a:spcPct val="200000"/>
              </a:lnSpc>
            </a:pPr>
            <a:r>
              <a:rPr lang="en-US" altLang="zh-TW" dirty="0"/>
              <a:t>Text </a:t>
            </a:r>
            <a:r>
              <a:rPr lang="en-US" altLang="zh-TW" dirty="0" smtClean="0"/>
              <a:t>Mining </a:t>
            </a:r>
            <a:r>
              <a:rPr lang="zh-TW" altLang="en-US" dirty="0" smtClean="0"/>
              <a:t>文字探勘</a:t>
            </a:r>
            <a:endParaRPr lang="en-US" altLang="zh-TW" dirty="0"/>
          </a:p>
          <a:p>
            <a:pPr lvl="1">
              <a:lnSpc>
                <a:spcPct val="200000"/>
              </a:lnSpc>
            </a:pPr>
            <a:r>
              <a:rPr lang="zh-TW" altLang="en-US" dirty="0"/>
              <a:t>轉結構性</a:t>
            </a:r>
            <a:r>
              <a:rPr lang="zh-TW" altLang="en-US" dirty="0" smtClean="0"/>
              <a:t>資料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2706485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(1) </a:t>
            </a:r>
            <a:r>
              <a:rPr lang="zh-TW" altLang="en-US" dirty="0"/>
              <a:t>結構性資料分析</a:t>
            </a:r>
            <a:endParaRPr lang="zh-TW" altLang="en-US" dirty="0" smtClean="0"/>
          </a:p>
        </p:txBody>
      </p:sp>
      <p:sp>
        <p:nvSpPr>
          <p:cNvPr id="1156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50000"/>
              </a:lnSpc>
            </a:pPr>
            <a:r>
              <a:rPr lang="zh-TW" altLang="zh-TW" dirty="0" smtClean="0"/>
              <a:t>資料</a:t>
            </a:r>
            <a:r>
              <a:rPr lang="zh-TW" altLang="en-US" dirty="0" smtClean="0"/>
              <a:t>探勘 </a:t>
            </a:r>
            <a:r>
              <a:rPr lang="en-US" altLang="zh-TW" dirty="0" smtClean="0"/>
              <a:t>Data Mining</a:t>
            </a:r>
            <a:endParaRPr lang="zh-TW" altLang="en-US" dirty="0" smtClean="0"/>
          </a:p>
          <a:p>
            <a:pPr lvl="1">
              <a:lnSpc>
                <a:spcPct val="250000"/>
              </a:lnSpc>
            </a:pPr>
            <a:r>
              <a:rPr lang="zh-TW" altLang="en-US" dirty="0" smtClean="0"/>
              <a:t>從大量資料或歷史資料中，透過人工智慧、類神經網路等技術，找出人類難以觀察出、或傳統之統計所無法發現之隱性知識。</a:t>
            </a:r>
          </a:p>
          <a:p>
            <a:pPr lvl="1">
              <a:lnSpc>
                <a:spcPct val="250000"/>
              </a:lnSpc>
            </a:pPr>
            <a:r>
              <a:rPr lang="zh-TW" altLang="en-US" dirty="0" smtClean="0"/>
              <a:t>這些隱性知識包括分布趨勢、決策樹、關聯性、連續性等，對行銷與客戶關係經營有重大價值。</a:t>
            </a:r>
          </a:p>
        </p:txBody>
      </p:sp>
    </p:spTree>
    <p:extLst>
      <p:ext uri="{BB962C8B-B14F-4D97-AF65-F5344CB8AC3E}">
        <p14:creationId xmlns:p14="http://schemas.microsoft.com/office/powerpoint/2010/main" val="263851457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2"/>
          <p:cNvSpPr txBox="1">
            <a:spLocks/>
          </p:cNvSpPr>
          <p:nvPr/>
        </p:nvSpPr>
        <p:spPr bwMode="auto">
          <a:xfrm>
            <a:off x="457200" y="9810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Blip>
                <a:blip r:embed="rId3"/>
              </a:buBlip>
              <a:defRPr sz="2400" b="1" kern="1200">
                <a:solidFill>
                  <a:srgbClr val="004692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2000" b="1" kern="1200">
                <a:solidFill>
                  <a:srgbClr val="0077C8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sz="2000"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微軟正黑體" pitchFamily="34" charset="-120"/>
              <a:buChar char="‐"/>
              <a:defRPr kern="1200">
                <a:solidFill>
                  <a:srgbClr val="7F7F7F"/>
                </a:solidFill>
                <a:latin typeface="微軟正黑體" pitchFamily="34" charset="-120"/>
                <a:ea typeface="微軟正黑體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zh-TW" altLang="en-US" dirty="0"/>
              <a:t>專長領域為資料庫及語意分析</a:t>
            </a:r>
            <a:r>
              <a:rPr kumimoji="0" lang="zh-TW" altLang="en-US" dirty="0" smtClean="0"/>
              <a:t>技術</a:t>
            </a:r>
            <a:r>
              <a:rPr kumimoji="0" lang="zh-TW" altLang="en-US" dirty="0"/>
              <a:t>、知識管理</a:t>
            </a:r>
            <a:r>
              <a:rPr kumimoji="0" lang="zh-TW" altLang="en-US" dirty="0" smtClean="0"/>
              <a:t>、數位行銷</a:t>
            </a:r>
            <a:endParaRPr kumimoji="0" lang="zh-TW" altLang="en-US" dirty="0"/>
          </a:p>
          <a:p>
            <a:pPr marL="0" indent="0">
              <a:spcBef>
                <a:spcPct val="0"/>
              </a:spcBef>
              <a:buNone/>
            </a:pPr>
            <a:endParaRPr kumimoji="0" lang="en-US" altLang="zh-TW" dirty="0" smtClean="0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楊立偉教授</a:t>
            </a:r>
            <a:endParaRPr lang="zh-TW" altLang="en-US" sz="3600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3800394"/>
              </p:ext>
            </p:extLst>
          </p:nvPr>
        </p:nvGraphicFramePr>
        <p:xfrm>
          <a:off x="250825" y="1700808"/>
          <a:ext cx="8640960" cy="499872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32285"/>
                <a:gridCol w="7908675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現任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台大工管系暨商研所兼任助理教授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+mn-ea"/>
                        </a:rPr>
                        <a:t> 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+mn-ea"/>
                        </a:rPr>
                        <a:t>2006~</a:t>
                      </a:r>
                      <a:endParaRPr lang="zh-TW" altLang="en-US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台科大資管系兼任助理教授</a:t>
                      </a:r>
                      <a:r>
                        <a:rPr lang="zh-TW" altLang="en-US" sz="1200" dirty="0" smtClean="0">
                          <a:latin typeface="微軟正黑體" pitchFamily="34" charset="-120"/>
                          <a:ea typeface="+mn-ea"/>
                        </a:rPr>
                        <a:t> </a:t>
                      </a:r>
                      <a:r>
                        <a:rPr lang="en-US" altLang="zh-TW" sz="1200" dirty="0" smtClean="0">
                          <a:latin typeface="微軟正黑體" pitchFamily="34" charset="-120"/>
                          <a:ea typeface="+mn-ea"/>
                        </a:rPr>
                        <a:t>2008~</a:t>
                      </a:r>
                      <a:endParaRPr lang="zh-TW" altLang="en-US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資訊及通信國家標準技術委員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意藍資訊　　　董事總經理（創辦人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）</a:t>
                      </a:r>
                      <a:r>
                        <a:rPr lang="zh-TW" altLang="en-US" sz="1100" dirty="0" smtClean="0">
                          <a:latin typeface="微軟正黑體" pitchFamily="34" charset="-120"/>
                          <a:ea typeface="+mn-ea"/>
                        </a:rPr>
                        <a:t> </a:t>
                      </a:r>
                      <a:r>
                        <a:rPr lang="en-US" altLang="zh-TW" sz="1100" dirty="0" smtClean="0">
                          <a:latin typeface="微軟正黑體" pitchFamily="34" charset="-120"/>
                          <a:ea typeface="+mn-ea"/>
                        </a:rPr>
                        <a:t>1999~</a:t>
                      </a:r>
                      <a:endParaRPr lang="en-US" altLang="zh-TW" sz="11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　　　　　　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國內規模最大的網路情報與社群口碑自動分析平台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　　　　　　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龍捲風科技　　董事總經理</a:t>
                      </a:r>
                      <a:endParaRPr lang="en-US" altLang="zh-TW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　　　　　　　國內企業搜尋引擎市佔率最高；國際檢索競賽第一名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經歷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智威湯遜數位行銷首席顧問、尚藍互動行銷共同創辦人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latin typeface="微軟正黑體" pitchFamily="34" charset="-120"/>
                          <a:ea typeface="+mn-ea"/>
                        </a:rPr>
                        <a:t>2009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年獲選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+mn-ea"/>
                        </a:rPr>
                        <a:t>100 MVP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最有價值經理人，擁有超過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+mn-ea"/>
                        </a:rPr>
                        <a:t>20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+mn-ea"/>
                        </a:rPr>
                        <a:t>項語意分析專利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en-US" sz="200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2012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年榮獲國家雲端創新獎、數位時代「創業之星」首獎</a:t>
                      </a:r>
                      <a:endParaRPr lang="zh-TW" altLang="en-US" sz="20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910638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 smtClean="0"/>
              <a:t>常見的 </a:t>
            </a:r>
            <a:r>
              <a:rPr lang="en-US" altLang="zh-TW" dirty="0" smtClean="0"/>
              <a:t>Data </a:t>
            </a:r>
            <a:r>
              <a:rPr lang="en-US" altLang="zh-TW" dirty="0"/>
              <a:t>Mining </a:t>
            </a:r>
            <a:r>
              <a:rPr lang="zh-TW" altLang="en-US" dirty="0" smtClean="0"/>
              <a:t>模組</a:t>
            </a:r>
          </a:p>
          <a:p>
            <a:pPr lvl="1">
              <a:lnSpc>
                <a:spcPct val="200000"/>
              </a:lnSpc>
            </a:pPr>
            <a:r>
              <a:rPr lang="zh-TW" altLang="en-US" dirty="0" smtClean="0"/>
              <a:t>群集分析 </a:t>
            </a:r>
            <a:r>
              <a:rPr lang="en-US" altLang="zh-TW" dirty="0" smtClean="0"/>
              <a:t>Clustering</a:t>
            </a:r>
          </a:p>
          <a:p>
            <a:pPr lvl="1">
              <a:lnSpc>
                <a:spcPct val="200000"/>
              </a:lnSpc>
            </a:pPr>
            <a:r>
              <a:rPr lang="zh-TW" altLang="en-US" dirty="0" smtClean="0"/>
              <a:t>分類</a:t>
            </a:r>
            <a:r>
              <a:rPr lang="zh-TW" altLang="en-US" dirty="0"/>
              <a:t>預測 </a:t>
            </a:r>
            <a:r>
              <a:rPr lang="en-US" altLang="zh-TW" dirty="0"/>
              <a:t>Classification</a:t>
            </a:r>
          </a:p>
          <a:p>
            <a:pPr lvl="1">
              <a:lnSpc>
                <a:spcPct val="200000"/>
              </a:lnSpc>
            </a:pPr>
            <a:r>
              <a:rPr lang="zh-TW" altLang="en-US" dirty="0"/>
              <a:t>關聯規則 </a:t>
            </a:r>
            <a:r>
              <a:rPr lang="en-US" altLang="zh-TW" dirty="0"/>
              <a:t>Association rules</a:t>
            </a:r>
          </a:p>
          <a:p>
            <a:pPr lvl="1">
              <a:lnSpc>
                <a:spcPct val="200000"/>
              </a:lnSpc>
            </a:pPr>
            <a:r>
              <a:rPr lang="zh-TW" altLang="en-US" dirty="0"/>
              <a:t>連續行為 </a:t>
            </a:r>
            <a:r>
              <a:rPr lang="en-US" altLang="zh-TW" dirty="0"/>
              <a:t>Sequential pattern </a:t>
            </a:r>
            <a:r>
              <a:rPr lang="en-US" altLang="zh-TW" dirty="0" smtClean="0"/>
              <a:t>analysis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787432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49755"/>
            <a:ext cx="2343150" cy="223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/>
              <a:t>基本原理：以相關性分析為例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zh-TW" altLang="en-US" sz="2800" dirty="0"/>
          </a:p>
        </p:txBody>
      </p:sp>
      <p:pic>
        <p:nvPicPr>
          <p:cNvPr id="133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30705"/>
            <a:ext cx="2366962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778318"/>
            <a:ext cx="2536825" cy="267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86605"/>
            <a:ext cx="2422525" cy="138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向右箭號 39"/>
          <p:cNvSpPr/>
          <p:nvPr/>
        </p:nvSpPr>
        <p:spPr bwMode="auto">
          <a:xfrm>
            <a:off x="2268538" y="3002280"/>
            <a:ext cx="503237" cy="484188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zh-TW" altLang="en-US"/>
          </a:p>
        </p:txBody>
      </p:sp>
      <p:sp>
        <p:nvSpPr>
          <p:cNvPr id="41" name="向右箭號 40"/>
          <p:cNvSpPr/>
          <p:nvPr/>
        </p:nvSpPr>
        <p:spPr bwMode="auto">
          <a:xfrm>
            <a:off x="5651500" y="3002280"/>
            <a:ext cx="504825" cy="484188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zh-TW" altLang="en-US"/>
          </a:p>
        </p:txBody>
      </p:sp>
      <p:sp>
        <p:nvSpPr>
          <p:cNvPr id="42" name="向右箭號 41"/>
          <p:cNvSpPr/>
          <p:nvPr/>
        </p:nvSpPr>
        <p:spPr bwMode="auto">
          <a:xfrm rot="5400000">
            <a:off x="7226300" y="4451668"/>
            <a:ext cx="504825" cy="485775"/>
          </a:xfrm>
          <a:prstGeom prst="rightArrow">
            <a:avLst/>
          </a:prstGeom>
          <a:solidFill>
            <a:schemeClr val="tx2">
              <a:lumMod val="75000"/>
              <a:lumOff val="2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>
              <a:defRPr/>
            </a:pPr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2401888" y="5051743"/>
            <a:ext cx="3609975" cy="8302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產品組合 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{2,5} </a:t>
            </a: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或</a:t>
            </a:r>
            <a:r>
              <a:rPr lang="en-US" altLang="zh-TW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{2,3,5} </a:t>
            </a:r>
          </a:p>
          <a:p>
            <a:pPr>
              <a:defRPr/>
            </a:pPr>
            <a:r>
              <a:rPr lang="zh-TW" altLang="en-US" b="1" dirty="0">
                <a:solidFill>
                  <a:schemeClr val="accent1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最常被一起購買</a:t>
            </a:r>
          </a:p>
        </p:txBody>
      </p:sp>
    </p:spTree>
    <p:extLst>
      <p:ext uri="{BB962C8B-B14F-4D97-AF65-F5344CB8AC3E}">
        <p14:creationId xmlns:p14="http://schemas.microsoft.com/office/powerpoint/2010/main" val="246669219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dirty="0" smtClean="0"/>
              <a:t>1. </a:t>
            </a:r>
            <a:r>
              <a:rPr lang="zh-TW" altLang="en-US" dirty="0" smtClean="0"/>
              <a:t>群集分析 </a:t>
            </a:r>
            <a:r>
              <a:rPr lang="en-US" altLang="zh-TW" dirty="0" smtClean="0"/>
              <a:t>Clustering</a:t>
            </a:r>
          </a:p>
        </p:txBody>
      </p:sp>
      <p:sp>
        <p:nvSpPr>
          <p:cNvPr id="1079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defRPr/>
            </a:pPr>
            <a:r>
              <a:rPr lang="zh-TW" altLang="en-US" sz="2000" smtClean="0"/>
              <a:t>自動尋找大量欄位與資料中最主要與最顯著之群集分布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2000" smtClean="0"/>
              <a:t>常見應用：從客戶中找出顯著之主力客群，做為目標市場區隔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" y="2484120"/>
            <a:ext cx="6596063" cy="387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79301" name="Object 5"/>
          <p:cNvGraphicFramePr>
            <a:graphicFrameLocks noChangeAspect="1"/>
          </p:cNvGraphicFramePr>
          <p:nvPr>
            <p:extLst/>
          </p:nvPr>
        </p:nvGraphicFramePr>
        <p:xfrm>
          <a:off x="2727960" y="3017520"/>
          <a:ext cx="2997200" cy="2498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VISIO" r:id="rId4" imgW="1999080" imgH="1666800" progId="Visio.Drawing.6">
                  <p:embed/>
                </p:oleObj>
              </mc:Choice>
              <mc:Fallback>
                <p:oleObj name="VISIO" r:id="rId4" imgW="1999080" imgH="166680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960" y="3017520"/>
                        <a:ext cx="2997200" cy="2498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793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2788920"/>
            <a:ext cx="31750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93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760" y="3093720"/>
            <a:ext cx="4068763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93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2560320"/>
            <a:ext cx="701833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55077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79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079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1079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079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9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79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9299" grpId="0" build="p" autoUpdateAnimBg="0" advAuto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分群演算法 </a:t>
            </a:r>
            <a:r>
              <a:rPr lang="en-US" altLang="zh-TW" dirty="0" smtClean="0"/>
              <a:t>K-means </a:t>
            </a:r>
            <a:r>
              <a:rPr lang="zh-TW" altLang="en-US" dirty="0" smtClean="0"/>
              <a:t>範例</a:t>
            </a:r>
            <a:r>
              <a:rPr lang="en-US" altLang="zh-TW" dirty="0" smtClean="0"/>
              <a:t> (K=2)</a:t>
            </a:r>
          </a:p>
        </p:txBody>
      </p:sp>
      <p:sp>
        <p:nvSpPr>
          <p:cNvPr id="11" name="內容版面配置區 10"/>
          <p:cNvSpPr>
            <a:spLocks noGrp="1"/>
          </p:cNvSpPr>
          <p:nvPr>
            <p:ph idx="1"/>
          </p:nvPr>
        </p:nvSpPr>
        <p:spPr>
          <a:xfrm>
            <a:off x="457200" y="838195"/>
            <a:ext cx="8229600" cy="4525963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1506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CB537-A040-49D6-B1AE-0F18515ABFBC}" type="slidenum">
              <a:rPr lang="zh-TW" altLang="en-US" smtClean="0"/>
              <a:pPr/>
              <a:t>23</a:t>
            </a:fld>
            <a:endParaRPr lang="en-US" altLang="zh-TW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989013" y="1447800"/>
            <a:ext cx="7353300" cy="4046538"/>
            <a:chOff x="623" y="1104"/>
            <a:chExt cx="4632" cy="2549"/>
          </a:xfrm>
        </p:grpSpPr>
        <p:sp>
          <p:nvSpPr>
            <p:cNvPr id="21555" name="Line 4"/>
            <p:cNvSpPr>
              <a:spLocks noChangeShapeType="1"/>
            </p:cNvSpPr>
            <p:nvPr/>
          </p:nvSpPr>
          <p:spPr bwMode="auto">
            <a:xfrm flipV="1">
              <a:off x="624" y="1104"/>
              <a:ext cx="0" cy="25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zh-TW" altLang="en-US"/>
            </a:p>
          </p:txBody>
        </p:sp>
        <p:sp>
          <p:nvSpPr>
            <p:cNvPr id="21556" name="Line 5"/>
            <p:cNvSpPr>
              <a:spLocks noChangeShapeType="1"/>
            </p:cNvSpPr>
            <p:nvPr/>
          </p:nvSpPr>
          <p:spPr bwMode="auto">
            <a:xfrm>
              <a:off x="623" y="3653"/>
              <a:ext cx="463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lIns="90000" tIns="46800" rIns="90000" bIns="46800">
              <a:spAutoFit/>
            </a:bodyPr>
            <a:lstStyle/>
            <a:p>
              <a:endParaRPr lang="zh-TW" altLang="en-US"/>
            </a:p>
          </p:txBody>
        </p:sp>
      </p:grpSp>
      <p:sp>
        <p:nvSpPr>
          <p:cNvPr id="21509" name="Oval 6"/>
          <p:cNvSpPr>
            <a:spLocks noChangeArrowheads="1"/>
          </p:cNvSpPr>
          <p:nvPr/>
        </p:nvSpPr>
        <p:spPr bwMode="auto">
          <a:xfrm>
            <a:off x="1905000" y="3048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21510" name="Oval 7"/>
          <p:cNvSpPr>
            <a:spLocks noChangeArrowheads="1"/>
          </p:cNvSpPr>
          <p:nvPr/>
        </p:nvSpPr>
        <p:spPr bwMode="auto">
          <a:xfrm>
            <a:off x="2133600" y="35052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21511" name="Oval 8"/>
          <p:cNvSpPr>
            <a:spLocks noChangeArrowheads="1"/>
          </p:cNvSpPr>
          <p:nvPr/>
        </p:nvSpPr>
        <p:spPr bwMode="auto">
          <a:xfrm>
            <a:off x="2362200" y="32004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21512" name="Oval 9"/>
          <p:cNvSpPr>
            <a:spLocks noChangeArrowheads="1"/>
          </p:cNvSpPr>
          <p:nvPr/>
        </p:nvSpPr>
        <p:spPr bwMode="auto">
          <a:xfrm>
            <a:off x="1676400" y="38862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2362200" y="4191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5486400" y="2667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21515" name="Oval 12"/>
          <p:cNvSpPr>
            <a:spLocks noChangeArrowheads="1"/>
          </p:cNvSpPr>
          <p:nvPr/>
        </p:nvSpPr>
        <p:spPr bwMode="auto">
          <a:xfrm>
            <a:off x="5410200" y="3048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21516" name="Oval 13"/>
          <p:cNvSpPr>
            <a:spLocks noChangeArrowheads="1"/>
          </p:cNvSpPr>
          <p:nvPr/>
        </p:nvSpPr>
        <p:spPr bwMode="auto">
          <a:xfrm>
            <a:off x="3886200" y="31242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21517" name="Oval 14"/>
          <p:cNvSpPr>
            <a:spLocks noChangeArrowheads="1"/>
          </p:cNvSpPr>
          <p:nvPr/>
        </p:nvSpPr>
        <p:spPr bwMode="auto">
          <a:xfrm>
            <a:off x="4800600" y="35052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21518" name="Oval 15"/>
          <p:cNvSpPr>
            <a:spLocks noChangeArrowheads="1"/>
          </p:cNvSpPr>
          <p:nvPr/>
        </p:nvSpPr>
        <p:spPr bwMode="auto">
          <a:xfrm>
            <a:off x="4267200" y="3810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21519" name="Oval 16"/>
          <p:cNvSpPr>
            <a:spLocks noChangeArrowheads="1"/>
          </p:cNvSpPr>
          <p:nvPr/>
        </p:nvSpPr>
        <p:spPr bwMode="auto">
          <a:xfrm>
            <a:off x="1600200" y="26670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sp>
        <p:nvSpPr>
          <p:cNvPr id="21520" name="Oval 17"/>
          <p:cNvSpPr>
            <a:spLocks noChangeArrowheads="1"/>
          </p:cNvSpPr>
          <p:nvPr/>
        </p:nvSpPr>
        <p:spPr bwMode="auto">
          <a:xfrm>
            <a:off x="4419600" y="3124200"/>
            <a:ext cx="74613" cy="74613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zh-TW" altLang="en-US">
              <a:ea typeface="新細明體" pitchFamily="18" charset="-120"/>
            </a:endParaRPr>
          </a:p>
        </p:txBody>
      </p: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4419600" y="1169988"/>
            <a:ext cx="3568700" cy="2409825"/>
            <a:chOff x="2784" y="929"/>
            <a:chExt cx="2248" cy="1518"/>
          </a:xfrm>
        </p:grpSpPr>
        <p:sp>
          <p:nvSpPr>
            <p:cNvPr id="21552" name="Text Box 19"/>
            <p:cNvSpPr txBox="1">
              <a:spLocks noChangeArrowheads="1"/>
            </p:cNvSpPr>
            <p:nvPr/>
          </p:nvSpPr>
          <p:spPr bwMode="auto">
            <a:xfrm>
              <a:off x="4105" y="929"/>
              <a:ext cx="927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rPr>
                <a:t>Pick seeds</a:t>
              </a:r>
            </a:p>
          </p:txBody>
        </p:sp>
        <p:sp>
          <p:nvSpPr>
            <p:cNvPr id="21553" name="Oval 20"/>
            <p:cNvSpPr>
              <a:spLocks noChangeArrowheads="1"/>
            </p:cNvSpPr>
            <p:nvPr/>
          </p:nvSpPr>
          <p:spPr bwMode="auto">
            <a:xfrm>
              <a:off x="3024" y="2400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1554" name="Oval 21"/>
            <p:cNvSpPr>
              <a:spLocks noChangeArrowheads="1"/>
            </p:cNvSpPr>
            <p:nvPr/>
          </p:nvSpPr>
          <p:spPr bwMode="auto">
            <a:xfrm>
              <a:off x="2784" y="216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TW" altLang="en-US">
                <a:ea typeface="新細明體" pitchFamily="18" charset="-120"/>
              </a:endParaRP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1600200" y="1627188"/>
            <a:ext cx="7150101" cy="2638425"/>
            <a:chOff x="1008" y="1217"/>
            <a:chExt cx="4504" cy="1662"/>
          </a:xfrm>
        </p:grpSpPr>
        <p:sp>
          <p:nvSpPr>
            <p:cNvPr id="21541" name="Oval 23"/>
            <p:cNvSpPr>
              <a:spLocks noChangeArrowheads="1"/>
            </p:cNvSpPr>
            <p:nvPr/>
          </p:nvSpPr>
          <p:spPr bwMode="auto">
            <a:xfrm>
              <a:off x="2688" y="2592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1542" name="Oval 24"/>
            <p:cNvSpPr>
              <a:spLocks noChangeArrowheads="1"/>
            </p:cNvSpPr>
            <p:nvPr/>
          </p:nvSpPr>
          <p:spPr bwMode="auto">
            <a:xfrm>
              <a:off x="2448" y="216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1543" name="Oval 25"/>
            <p:cNvSpPr>
              <a:spLocks noChangeArrowheads="1"/>
            </p:cNvSpPr>
            <p:nvPr/>
          </p:nvSpPr>
          <p:spPr bwMode="auto">
            <a:xfrm>
              <a:off x="3456" y="187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1544" name="Oval 26"/>
            <p:cNvSpPr>
              <a:spLocks noChangeArrowheads="1"/>
            </p:cNvSpPr>
            <p:nvPr/>
          </p:nvSpPr>
          <p:spPr bwMode="auto">
            <a:xfrm>
              <a:off x="1008" y="187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1545" name="Oval 27"/>
            <p:cNvSpPr>
              <a:spLocks noChangeArrowheads="1"/>
            </p:cNvSpPr>
            <p:nvPr/>
          </p:nvSpPr>
          <p:spPr bwMode="auto">
            <a:xfrm>
              <a:off x="1200" y="211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1546" name="Oval 28"/>
            <p:cNvSpPr>
              <a:spLocks noChangeArrowheads="1"/>
            </p:cNvSpPr>
            <p:nvPr/>
          </p:nvSpPr>
          <p:spPr bwMode="auto">
            <a:xfrm>
              <a:off x="1488" y="2208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1547" name="Oval 29"/>
            <p:cNvSpPr>
              <a:spLocks noChangeArrowheads="1"/>
            </p:cNvSpPr>
            <p:nvPr/>
          </p:nvSpPr>
          <p:spPr bwMode="auto">
            <a:xfrm>
              <a:off x="1344" y="240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1548" name="Oval 30"/>
            <p:cNvSpPr>
              <a:spLocks noChangeArrowheads="1"/>
            </p:cNvSpPr>
            <p:nvPr/>
          </p:nvSpPr>
          <p:spPr bwMode="auto">
            <a:xfrm>
              <a:off x="3408" y="2112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1549" name="Oval 31"/>
            <p:cNvSpPr>
              <a:spLocks noChangeArrowheads="1"/>
            </p:cNvSpPr>
            <p:nvPr/>
          </p:nvSpPr>
          <p:spPr bwMode="auto">
            <a:xfrm>
              <a:off x="1488" y="2832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1550" name="Oval 32"/>
            <p:cNvSpPr>
              <a:spLocks noChangeArrowheads="1"/>
            </p:cNvSpPr>
            <p:nvPr/>
          </p:nvSpPr>
          <p:spPr bwMode="auto">
            <a:xfrm>
              <a:off x="1056" y="2640"/>
              <a:ext cx="4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1551" name="Text Box 33"/>
            <p:cNvSpPr txBox="1">
              <a:spLocks noChangeArrowheads="1"/>
            </p:cNvSpPr>
            <p:nvPr/>
          </p:nvSpPr>
          <p:spPr bwMode="auto">
            <a:xfrm>
              <a:off x="4058" y="1217"/>
              <a:ext cx="1454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rPr>
                <a:t>Reassign clusters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2590800" y="2084388"/>
            <a:ext cx="6376988" cy="1589087"/>
            <a:chOff x="1632" y="1505"/>
            <a:chExt cx="4017" cy="1001"/>
          </a:xfrm>
        </p:grpSpPr>
        <p:sp>
          <p:nvSpPr>
            <p:cNvPr id="21538" name="Text Box 35"/>
            <p:cNvSpPr txBox="1">
              <a:spLocks noChangeArrowheads="1"/>
            </p:cNvSpPr>
            <p:nvPr/>
          </p:nvSpPr>
          <p:spPr bwMode="auto">
            <a:xfrm>
              <a:off x="4066" y="1505"/>
              <a:ext cx="1583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rPr>
                <a:t>Compute </a:t>
              </a:r>
              <a:r>
                <a:rPr lang="en-US" altLang="zh-TW" dirty="0" err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rPr>
                <a:t>centroids</a:t>
              </a:r>
              <a:endParaRPr lang="en-US" altLang="zh-TW" dirty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21539" name="Text Box 36"/>
            <p:cNvSpPr txBox="1">
              <a:spLocks noChangeArrowheads="1"/>
            </p:cNvSpPr>
            <p:nvPr/>
          </p:nvSpPr>
          <p:spPr bwMode="auto">
            <a:xfrm>
              <a:off x="1632" y="2064"/>
              <a:ext cx="1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TW" sz="2000">
                  <a:solidFill>
                    <a:srgbClr val="FF0000"/>
                  </a:solidFill>
                  <a:latin typeface="Times New Roman" pitchFamily="18" charset="0"/>
                  <a:ea typeface="新細明體" pitchFamily="18" charset="-120"/>
                </a:rPr>
                <a:t>x</a:t>
              </a:r>
            </a:p>
          </p:txBody>
        </p:sp>
        <p:sp>
          <p:nvSpPr>
            <p:cNvPr id="21540" name="Text Box 37"/>
            <p:cNvSpPr txBox="1">
              <a:spLocks noChangeArrowheads="1"/>
            </p:cNvSpPr>
            <p:nvPr/>
          </p:nvSpPr>
          <p:spPr bwMode="auto">
            <a:xfrm>
              <a:off x="3024" y="2256"/>
              <a:ext cx="1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TW" sz="2000">
                  <a:solidFill>
                    <a:schemeClr val="tx2"/>
                  </a:solidFill>
                  <a:latin typeface="Times New Roman" pitchFamily="18" charset="0"/>
                  <a:ea typeface="新細明體" pitchFamily="18" charset="-120"/>
                </a:rPr>
                <a:t>x</a:t>
              </a:r>
            </a:p>
          </p:txBody>
        </p:sp>
      </p:grp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3886200" y="2541588"/>
            <a:ext cx="4913313" cy="657225"/>
            <a:chOff x="2448" y="1793"/>
            <a:chExt cx="3095" cy="414"/>
          </a:xfrm>
        </p:grpSpPr>
        <p:sp>
          <p:nvSpPr>
            <p:cNvPr id="21534" name="Oval 39"/>
            <p:cNvSpPr>
              <a:spLocks noChangeArrowheads="1"/>
            </p:cNvSpPr>
            <p:nvPr/>
          </p:nvSpPr>
          <p:spPr bwMode="auto">
            <a:xfrm>
              <a:off x="2784" y="2160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1535" name="Oval 40"/>
            <p:cNvSpPr>
              <a:spLocks noChangeArrowheads="1"/>
            </p:cNvSpPr>
            <p:nvPr/>
          </p:nvSpPr>
          <p:spPr bwMode="auto">
            <a:xfrm>
              <a:off x="3456" y="1872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1536" name="Oval 41"/>
            <p:cNvSpPr>
              <a:spLocks noChangeArrowheads="1"/>
            </p:cNvSpPr>
            <p:nvPr/>
          </p:nvSpPr>
          <p:spPr bwMode="auto">
            <a:xfrm>
              <a:off x="2448" y="2160"/>
              <a:ext cx="47" cy="47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rgbClr val="0000FF"/>
              </a:solidFill>
              <a:round/>
              <a:headEnd/>
              <a:tailEnd/>
            </a:ln>
          </p:spPr>
          <p:txBody>
            <a:bodyPr wrap="none" lIns="90000" tIns="46800" rIns="90000" bIns="46800" anchor="ctr">
              <a:spAutoFit/>
            </a:bodyPr>
            <a:lstStyle/>
            <a:p>
              <a:endParaRPr lang="zh-TW" altLang="en-US">
                <a:ea typeface="新細明體" pitchFamily="18" charset="-120"/>
              </a:endParaRPr>
            </a:p>
          </p:txBody>
        </p:sp>
        <p:sp>
          <p:nvSpPr>
            <p:cNvPr id="21537" name="Text Box 42"/>
            <p:cNvSpPr txBox="1">
              <a:spLocks noChangeArrowheads="1"/>
            </p:cNvSpPr>
            <p:nvPr/>
          </p:nvSpPr>
          <p:spPr bwMode="auto">
            <a:xfrm>
              <a:off x="4089" y="1793"/>
              <a:ext cx="1454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rPr>
                <a:t>Reassign clusters</a:t>
              </a:r>
            </a:p>
          </p:txBody>
        </p:sp>
      </p:grpSp>
      <p:grpSp>
        <p:nvGrpSpPr>
          <p:cNvPr id="7" name="Group 43"/>
          <p:cNvGrpSpPr>
            <a:grpSpLocks/>
          </p:cNvGrpSpPr>
          <p:nvPr/>
        </p:nvGrpSpPr>
        <p:grpSpPr bwMode="auto">
          <a:xfrm>
            <a:off x="1905000" y="2971800"/>
            <a:ext cx="7062788" cy="701675"/>
            <a:chOff x="1200" y="2064"/>
            <a:chExt cx="4449" cy="442"/>
          </a:xfrm>
        </p:grpSpPr>
        <p:sp>
          <p:nvSpPr>
            <p:cNvPr id="21529" name="Text Box 44"/>
            <p:cNvSpPr txBox="1">
              <a:spLocks noChangeArrowheads="1"/>
            </p:cNvSpPr>
            <p:nvPr/>
          </p:nvSpPr>
          <p:spPr bwMode="auto">
            <a:xfrm>
              <a:off x="3024" y="2256"/>
              <a:ext cx="1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TW" sz="2000">
                  <a:solidFill>
                    <a:schemeClr val="bg1"/>
                  </a:solidFill>
                  <a:latin typeface="Times New Roman" pitchFamily="18" charset="0"/>
                  <a:ea typeface="新細明體" pitchFamily="18" charset="-120"/>
                </a:rPr>
                <a:t>x</a:t>
              </a:r>
            </a:p>
          </p:txBody>
        </p:sp>
        <p:sp>
          <p:nvSpPr>
            <p:cNvPr id="21530" name="Text Box 45"/>
            <p:cNvSpPr txBox="1">
              <a:spLocks noChangeArrowheads="1"/>
            </p:cNvSpPr>
            <p:nvPr/>
          </p:nvSpPr>
          <p:spPr bwMode="auto">
            <a:xfrm>
              <a:off x="1632" y="2064"/>
              <a:ext cx="1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TW" sz="2000">
                  <a:solidFill>
                    <a:schemeClr val="bg1"/>
                  </a:solidFill>
                  <a:latin typeface="Times New Roman" pitchFamily="18" charset="0"/>
                  <a:ea typeface="新細明體" pitchFamily="18" charset="-120"/>
                </a:rPr>
                <a:t>x</a:t>
              </a:r>
            </a:p>
          </p:txBody>
        </p:sp>
        <p:sp>
          <p:nvSpPr>
            <p:cNvPr id="21531" name="Text Box 46"/>
            <p:cNvSpPr txBox="1">
              <a:spLocks noChangeArrowheads="1"/>
            </p:cNvSpPr>
            <p:nvPr/>
          </p:nvSpPr>
          <p:spPr bwMode="auto">
            <a:xfrm>
              <a:off x="2880" y="2112"/>
              <a:ext cx="1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TW" sz="2000">
                  <a:solidFill>
                    <a:schemeClr val="tx2"/>
                  </a:solidFill>
                  <a:latin typeface="Times New Roman" pitchFamily="18" charset="0"/>
                  <a:ea typeface="新細明體" pitchFamily="18" charset="-120"/>
                </a:rPr>
                <a:t>x</a:t>
              </a:r>
            </a:p>
          </p:txBody>
        </p:sp>
        <p:sp>
          <p:nvSpPr>
            <p:cNvPr id="21532" name="Text Box 47"/>
            <p:cNvSpPr txBox="1">
              <a:spLocks noChangeArrowheads="1"/>
            </p:cNvSpPr>
            <p:nvPr/>
          </p:nvSpPr>
          <p:spPr bwMode="auto">
            <a:xfrm>
              <a:off x="1200" y="2160"/>
              <a:ext cx="194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TW" sz="2000">
                  <a:solidFill>
                    <a:srgbClr val="FF0000"/>
                  </a:solidFill>
                  <a:latin typeface="Times New Roman" pitchFamily="18" charset="0"/>
                  <a:ea typeface="新細明體" pitchFamily="18" charset="-120"/>
                </a:rPr>
                <a:t>x</a:t>
              </a:r>
            </a:p>
          </p:txBody>
        </p:sp>
        <p:sp>
          <p:nvSpPr>
            <p:cNvPr id="21533" name="Text Box 48"/>
            <p:cNvSpPr txBox="1">
              <a:spLocks noChangeArrowheads="1"/>
            </p:cNvSpPr>
            <p:nvPr/>
          </p:nvSpPr>
          <p:spPr bwMode="auto">
            <a:xfrm>
              <a:off x="4066" y="2081"/>
              <a:ext cx="1583" cy="2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 algn="ctr"/>
              <a:r>
                <a:rPr lang="en-US" altLang="zh-TW" dirty="0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rPr>
                <a:t>Compute </a:t>
              </a:r>
              <a:r>
                <a:rPr lang="en-US" altLang="zh-TW" dirty="0" err="1">
                  <a:solidFill>
                    <a:schemeClr val="tx1"/>
                  </a:solidFill>
                  <a:latin typeface="Times New Roman" pitchFamily="18" charset="0"/>
                  <a:ea typeface="新細明體" pitchFamily="18" charset="-120"/>
                </a:rPr>
                <a:t>centroids</a:t>
              </a:r>
              <a:endParaRPr lang="en-US" altLang="zh-TW" dirty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endParaRPr>
            </a:p>
          </p:txBody>
        </p:sp>
      </p:grpSp>
      <p:sp>
        <p:nvSpPr>
          <p:cNvPr id="1148977" name="Text Box 49"/>
          <p:cNvSpPr txBox="1">
            <a:spLocks noChangeArrowheads="1"/>
          </p:cNvSpPr>
          <p:nvPr/>
        </p:nvSpPr>
        <p:spPr bwMode="auto">
          <a:xfrm>
            <a:off x="6629400" y="3455988"/>
            <a:ext cx="2308943" cy="46384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TW" dirty="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</a:rPr>
              <a:t>Reassign clusters</a:t>
            </a:r>
          </a:p>
        </p:txBody>
      </p:sp>
      <p:sp>
        <p:nvSpPr>
          <p:cNvPr id="1148978" name="Text Box 50"/>
          <p:cNvSpPr txBox="1">
            <a:spLocks noChangeArrowheads="1"/>
          </p:cNvSpPr>
          <p:nvPr/>
        </p:nvSpPr>
        <p:spPr bwMode="auto">
          <a:xfrm>
            <a:off x="6510338" y="3989388"/>
            <a:ext cx="161925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ctr"/>
            <a:r>
              <a:rPr lang="en-US" altLang="zh-TW">
                <a:solidFill>
                  <a:srgbClr val="FF0000"/>
                </a:solidFill>
                <a:latin typeface="Times New Roman" pitchFamily="18" charset="0"/>
                <a:ea typeface="新細明體" pitchFamily="18" charset="-120"/>
              </a:rPr>
              <a:t>Converged!</a:t>
            </a:r>
          </a:p>
        </p:txBody>
      </p:sp>
      <p:sp>
        <p:nvSpPr>
          <p:cNvPr id="1148979" name="Rectangle 51"/>
          <p:cNvSpPr>
            <a:spLocks noChangeArrowheads="1"/>
          </p:cNvSpPr>
          <p:nvPr/>
        </p:nvSpPr>
        <p:spPr bwMode="auto">
          <a:xfrm>
            <a:off x="914400" y="5578799"/>
            <a:ext cx="535595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重點在計算資料相似性 </a:t>
            </a:r>
            <a:r>
              <a:rPr lang="en-US" altLang="zh-TW" sz="2000" dirty="0" smtClean="0">
                <a:latin typeface="微軟正黑體" pitchFamily="34" charset="-120"/>
                <a:ea typeface="微軟正黑體" pitchFamily="34" charset="-120"/>
              </a:rPr>
              <a:t>(similarity)</a:t>
            </a:r>
          </a:p>
          <a:p>
            <a:pPr>
              <a:lnSpc>
                <a:spcPct val="150000"/>
              </a:lnSpc>
            </a:pP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視</a:t>
            </a:r>
            <a:r>
              <a:rPr lang="zh-TW" altLang="en-US" sz="2000" dirty="0">
                <a:latin typeface="微軟正黑體" pitchFamily="34" charset="-120"/>
                <a:ea typeface="微軟正黑體" pitchFamily="34" charset="-120"/>
              </a:rPr>
              <a:t>資料與群集</a:t>
            </a:r>
            <a:r>
              <a:rPr lang="zh-TW" altLang="en-US" sz="2000" dirty="0" smtClean="0">
                <a:latin typeface="微軟正黑體" pitchFamily="34" charset="-120"/>
                <a:ea typeface="微軟正黑體" pitchFamily="34" charset="-120"/>
              </a:rPr>
              <a:t>多寡，通常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做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至</a:t>
            </a:r>
            <a:r>
              <a:rPr lang="en-US" altLang="zh-TW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0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回就大致</a:t>
            </a:r>
            <a:r>
              <a:rPr lang="zh-TW" altLang="en-US" sz="20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穩定</a:t>
            </a:r>
            <a:endParaRPr lang="zh-TW" altLang="en-US" sz="20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7485832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77" grpId="0" autoUpdateAnimBg="0"/>
      <p:bldP spid="1148978" grpId="0" autoUpdateAnimBg="0"/>
      <p:bldP spid="114897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2. </a:t>
            </a:r>
            <a:r>
              <a:rPr lang="zh-TW" altLang="en-US" smtClean="0"/>
              <a:t>分類預測 </a:t>
            </a:r>
            <a:r>
              <a:rPr lang="en-US" altLang="zh-TW" smtClean="0"/>
              <a:t>Classification</a:t>
            </a:r>
            <a:endParaRPr lang="zh-TW" altLang="en-US" smtClean="0"/>
          </a:p>
        </p:txBody>
      </p:sp>
      <p:sp>
        <p:nvSpPr>
          <p:cNvPr id="1080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  <a:defRPr/>
            </a:pPr>
            <a:r>
              <a:rPr lang="zh-TW" altLang="en-US" sz="2800" smtClean="0"/>
              <a:t>利用資料庫內每筆資料的已知欄位，預測目標欄位之值，並做為分類的依據</a:t>
            </a:r>
            <a:endParaRPr lang="en-US" altLang="zh-TW" sz="2800" smtClean="0"/>
          </a:p>
          <a:p>
            <a:pPr lvl="1" eaLnBrk="1" hangingPunct="1">
              <a:lnSpc>
                <a:spcPct val="160000"/>
              </a:lnSpc>
              <a:defRPr/>
            </a:pPr>
            <a:r>
              <a:rPr lang="zh-TW" altLang="en-US" sz="2400" smtClean="0"/>
              <a:t>可以將大量資料轉化成人類易於了解的知識樹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zh-TW" altLang="en-US" sz="2400" smtClean="0"/>
              <a:t>常見應用：信用評等、消費行為預測、病症診斷</a:t>
            </a:r>
          </a:p>
          <a:p>
            <a:pPr lvl="1" eaLnBrk="1" hangingPunct="1">
              <a:defRPr/>
            </a:pPr>
            <a:endParaRPr lang="en-US" altLang="zh-TW" sz="2400" smtClean="0"/>
          </a:p>
          <a:p>
            <a:pPr lvl="1" eaLnBrk="1" hangingPunct="1">
              <a:defRPr/>
            </a:pPr>
            <a:endParaRPr lang="zh-TW" altLang="en-US" smtClean="0"/>
          </a:p>
        </p:txBody>
      </p:sp>
    </p:spTree>
    <p:extLst>
      <p:ext uri="{BB962C8B-B14F-4D97-AF65-F5344CB8AC3E}">
        <p14:creationId xmlns:p14="http://schemas.microsoft.com/office/powerpoint/2010/main" val="356604475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3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dirty="0" smtClean="0"/>
              <a:t>分類預測 : 眼科診所病例</a:t>
            </a:r>
            <a:endParaRPr lang="en-US" altLang="zh-TW" dirty="0" smtClean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>
            <p:extLst/>
          </p:nvPr>
        </p:nvGraphicFramePr>
        <p:xfrm>
          <a:off x="1065848" y="1002348"/>
          <a:ext cx="6769100" cy="551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工作表" r:id="rId3" imgW="5220005" imgH="4534205" progId="Excel.Sheet.8">
                  <p:embed/>
                </p:oleObj>
              </mc:Choice>
              <mc:Fallback>
                <p:oleObj name="工作表" r:id="rId3" imgW="5220005" imgH="45342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5848" y="1002348"/>
                        <a:ext cx="6769100" cy="5510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70281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dirty="0" smtClean="0"/>
              <a:t>分類預測 : 眼科</a:t>
            </a:r>
            <a:r>
              <a:rPr lang="zh-TW" altLang="en-US" dirty="0"/>
              <a:t>診所</a:t>
            </a:r>
            <a:r>
              <a:rPr lang="zh-TW" altLang="en-US" dirty="0" smtClean="0"/>
              <a:t>病例 (續)</a:t>
            </a:r>
          </a:p>
        </p:txBody>
      </p:sp>
      <p:sp>
        <p:nvSpPr>
          <p:cNvPr id="108442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z="2400" smtClean="0"/>
              <a:t>自動選擇最佳分支條件，產生決策樹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6738"/>
            <a:ext cx="8388350" cy="471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20036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決策樹演算法 範例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929641"/>
            <a:ext cx="8229600" cy="4739318"/>
          </a:xfrm>
        </p:spPr>
        <p:txBody>
          <a:bodyPr/>
          <a:lstStyle/>
          <a:p>
            <a:r>
              <a:rPr lang="en-US" altLang="zh-TW" dirty="0" smtClean="0"/>
              <a:t>Weather Data: Play tennis or not 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30D8-2F46-4B41-8C9C-6B469A3AA607}" type="slidenum">
              <a:rPr lang="zh-TW" altLang="en-US" smtClean="0"/>
              <a:pPr/>
              <a:t>27</a:t>
            </a:fld>
            <a:endParaRPr lang="zh-TW" altLang="en-US"/>
          </a:p>
        </p:txBody>
      </p:sp>
      <p:pic>
        <p:nvPicPr>
          <p:cNvPr id="5" name="tabl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782110"/>
            <a:ext cx="4876800" cy="4648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3915"/>
      </p:ext>
    </p:extLst>
  </p:cSld>
  <p:clrMapOvr>
    <a:masterClrMapping/>
  </p:clrMapOvr>
  <p:transition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標題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8195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Which attribute to choose ?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30D8-2F46-4B41-8C9C-6B469A3AA607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1615440"/>
            <a:ext cx="2819400" cy="19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60" y="3672840"/>
            <a:ext cx="165735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960" y="1615440"/>
            <a:ext cx="1776413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60" y="4053840"/>
            <a:ext cx="2438400" cy="2198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93915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834385"/>
            <a:ext cx="8229600" cy="4525963"/>
          </a:xfrm>
        </p:spPr>
        <p:txBody>
          <a:bodyPr/>
          <a:lstStyle/>
          <a:p>
            <a:r>
              <a:rPr lang="en-US" altLang="zh-TW" dirty="0" smtClean="0"/>
              <a:t>Which attribute to choose ?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choose the attribute that produces the "purest" nodes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…and more informative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常見演算法 </a:t>
            </a:r>
            <a:r>
              <a:rPr lang="en-US" altLang="zh-TW" dirty="0" smtClean="0"/>
              <a:t>Information gain (ID3, C4.5, C5)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30D8-2F46-4B41-8C9C-6B469A3AA607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701040" y="3071393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ig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(outlook) 	= average(3/5, 4/4, 3/5) 		= </a:t>
            </a:r>
            <a:r>
              <a:rPr lang="en-US" altLang="zh-TW" sz="2400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0.73</a:t>
            </a:r>
          </a:p>
          <a:p>
            <a:pPr>
              <a:lnSpc>
                <a:spcPct val="200000"/>
              </a:lnSpc>
            </a:pP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ig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(humidity) = average(4/7, 6/7) 		= 0.71</a:t>
            </a:r>
          </a:p>
          <a:p>
            <a:pPr>
              <a:lnSpc>
                <a:spcPct val="200000"/>
              </a:lnSpc>
            </a:pP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ig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(windy) 	= average(6/8, 3/6) 		= 0.63</a:t>
            </a:r>
          </a:p>
          <a:p>
            <a:pPr>
              <a:lnSpc>
                <a:spcPct val="200000"/>
              </a:lnSpc>
            </a:pP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ig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(temperature) = average(2/4, 4/6, 3/4) 	= 0.64</a:t>
            </a:r>
          </a:p>
          <a:p>
            <a:pPr>
              <a:lnSpc>
                <a:spcPct val="200000"/>
              </a:lnSpc>
            </a:pP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2131797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807720" y="2088198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dirty="0">
                <a:effectLst/>
              </a:rPr>
              <a:t>巨量</a:t>
            </a:r>
            <a:r>
              <a:rPr lang="zh-TW" altLang="en-US" dirty="0" smtClean="0">
                <a:effectLst/>
              </a:rPr>
              <a:t>資料 </a:t>
            </a:r>
            <a:r>
              <a:rPr lang="en-US" altLang="zh-TW" dirty="0" smtClean="0">
                <a:effectLst/>
              </a:rPr>
              <a:t>– </a:t>
            </a:r>
            <a:r>
              <a:rPr lang="zh-TW" altLang="en-US" dirty="0" smtClean="0">
                <a:effectLst/>
              </a:rPr>
              <a:t>導論</a:t>
            </a:r>
            <a:endParaRPr lang="zh-TW" altLang="en-US" sz="3600" dirty="0" smtClean="0">
              <a:effectLst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857250" y="3286125"/>
            <a:ext cx="7572375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57250" y="3286125"/>
            <a:ext cx="6215063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標題 6"/>
          <p:cNvSpPr txBox="1">
            <a:spLocks/>
          </p:cNvSpPr>
          <p:nvPr/>
        </p:nvSpPr>
        <p:spPr>
          <a:xfrm>
            <a:off x="806896" y="3438128"/>
            <a:ext cx="8229600" cy="258316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94C8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endParaRPr kumimoji="0" lang="zh-TW" altLang="en-US" sz="2000" dirty="0" smtClean="0">
              <a:effectLst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003852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E930D8-2F46-4B41-8C9C-6B469A3AA607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10" name="Picture 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66" y="1806212"/>
            <a:ext cx="6011874" cy="386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884575" y="1221639"/>
            <a:ext cx="3005951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第一層選擇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outlook</a:t>
            </a:r>
          </a:p>
          <a:p>
            <a:pPr>
              <a:lnSpc>
                <a:spcPct val="20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重複產生分支，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直到結束或終止條件為止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82864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練習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en-US" altLang="zh-TW" dirty="0" smtClean="0"/>
              <a:t>SQL group by</a:t>
            </a:r>
            <a:r>
              <a:rPr lang="zh-TW" altLang="en-US" dirty="0" smtClean="0"/>
              <a:t>協助，產生次數統計表</a:t>
            </a:r>
            <a:endParaRPr lang="en-US" altLang="zh-TW" dirty="0" smtClean="0"/>
          </a:p>
          <a:p>
            <a:r>
              <a:rPr lang="zh-TW" altLang="en-US" dirty="0" smtClean="0"/>
              <a:t>進行</a:t>
            </a:r>
            <a:r>
              <a:rPr lang="en-US" altLang="zh-TW" dirty="0" smtClean="0"/>
              <a:t>information gain</a:t>
            </a:r>
            <a:r>
              <a:rPr lang="zh-TW" altLang="en-US" dirty="0" smtClean="0"/>
              <a:t>計算</a:t>
            </a:r>
            <a:endParaRPr lang="en-US" altLang="zh-TW" dirty="0" smtClean="0"/>
          </a:p>
          <a:p>
            <a:r>
              <a:rPr lang="zh-TW" altLang="en-US" dirty="0" smtClean="0"/>
              <a:t>決定欄位，之後再重複上述動作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263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32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865" y="178986"/>
            <a:ext cx="8606797" cy="36259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471" y="4014085"/>
            <a:ext cx="3006626" cy="183404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4707" y="4014085"/>
            <a:ext cx="4774703" cy="1834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49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非結構資料的處理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欄位化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66532"/>
            <a:ext cx="8071570" cy="5525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1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34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759"/>
            <a:ext cx="9144000" cy="4307098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7570" y="3373892"/>
            <a:ext cx="6238060" cy="2962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4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4005"/>
            <a:ext cx="8229600" cy="4525963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TW" altLang="en-US" dirty="0" smtClean="0"/>
              <a:t>利用標記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方式</a:t>
            </a:r>
            <a:r>
              <a:rPr lang="en-US" altLang="zh-TW" dirty="0" smtClean="0"/>
              <a:t>(1)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zh-TW" altLang="en-US" dirty="0" smtClean="0"/>
              <a:t>新增標記欄位 </a:t>
            </a:r>
            <a:r>
              <a:rPr lang="en-US" altLang="zh-TW" dirty="0" smtClean="0"/>
              <a:t>tag1, tag2,…</a:t>
            </a:r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TW" dirty="0"/>
              <a:t>ALTER TABLE content ADD tag1 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, </a:t>
            </a:r>
            <a:r>
              <a:rPr lang="en-US" altLang="zh-TW" dirty="0"/>
              <a:t>tag2 </a:t>
            </a:r>
            <a:r>
              <a:rPr lang="en-US" altLang="zh-TW" dirty="0" err="1" smtClean="0"/>
              <a:t>int</a:t>
            </a:r>
            <a:r>
              <a:rPr lang="en-US" altLang="zh-TW" dirty="0" smtClean="0"/>
              <a:t>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zh-TW" altLang="en-US" dirty="0" smtClean="0"/>
              <a:t>使用條件做標記</a:t>
            </a:r>
            <a:endParaRPr lang="en-US" altLang="zh-TW" dirty="0" smtClean="0"/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TW" dirty="0"/>
              <a:t>UPDATE content SET tag1 = </a:t>
            </a:r>
            <a:r>
              <a:rPr lang="en-US" altLang="zh-TW" dirty="0" smtClean="0"/>
              <a:t>1 WHERE </a:t>
            </a:r>
            <a:r>
              <a:rPr lang="en-US" altLang="zh-TW" dirty="0"/>
              <a:t>content LIKE '*</a:t>
            </a:r>
            <a:r>
              <a:rPr lang="zh-TW" altLang="en-US" dirty="0"/>
              <a:t>柯文哲*</a:t>
            </a:r>
            <a:r>
              <a:rPr lang="en-US" altLang="zh-TW" dirty="0"/>
              <a:t>';</a:t>
            </a:r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TW" dirty="0" smtClean="0"/>
              <a:t>UPDATE </a:t>
            </a:r>
            <a:r>
              <a:rPr lang="en-US" altLang="zh-TW" dirty="0"/>
              <a:t>content SET tag2 = </a:t>
            </a:r>
            <a:r>
              <a:rPr lang="en-US" altLang="zh-TW" dirty="0" smtClean="0"/>
              <a:t>1 WHERE </a:t>
            </a:r>
            <a:r>
              <a:rPr lang="en-US" altLang="zh-TW" dirty="0"/>
              <a:t>content LIKE '*</a:t>
            </a:r>
            <a:r>
              <a:rPr lang="zh-TW" altLang="en-US" dirty="0"/>
              <a:t>連勝文*</a:t>
            </a:r>
            <a:r>
              <a:rPr lang="en-US" altLang="zh-TW" dirty="0"/>
              <a:t>';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zh-TW" altLang="en-US" dirty="0" smtClean="0"/>
              <a:t>進行統計</a:t>
            </a:r>
            <a:endParaRPr lang="en-US" altLang="zh-TW" dirty="0" smtClean="0"/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TW" dirty="0"/>
              <a:t>SELECT sum(tag1) </a:t>
            </a:r>
            <a:r>
              <a:rPr lang="en-US" altLang="zh-TW" dirty="0" smtClean="0"/>
              <a:t>as '</a:t>
            </a:r>
            <a:r>
              <a:rPr lang="zh-TW" altLang="en-US" dirty="0"/>
              <a:t>柯文哲篇數</a:t>
            </a:r>
            <a:r>
              <a:rPr lang="en-US" altLang="zh-TW" dirty="0" smtClean="0"/>
              <a:t>', </a:t>
            </a:r>
            <a:r>
              <a:rPr lang="en-US" altLang="zh-TW" dirty="0"/>
              <a:t>sum(tag2) </a:t>
            </a:r>
            <a:r>
              <a:rPr lang="en-US" altLang="zh-TW" dirty="0" smtClean="0"/>
              <a:t>as '</a:t>
            </a:r>
            <a:r>
              <a:rPr lang="zh-TW" altLang="en-US" dirty="0"/>
              <a:t>連勝文篇數</a:t>
            </a:r>
            <a:r>
              <a:rPr lang="en-US" altLang="zh-TW" dirty="0" smtClean="0"/>
              <a:t>'</a:t>
            </a:r>
            <a:endParaRPr lang="en-US" altLang="zh-TW" dirty="0"/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TW" dirty="0"/>
              <a:t>FROM content;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endParaRPr lang="en-US" altLang="zh-TW" dirty="0" smtClean="0"/>
          </a:p>
          <a:p>
            <a:pPr lvl="1">
              <a:lnSpc>
                <a:spcPct val="130000"/>
              </a:lnSpc>
              <a:spcBef>
                <a:spcPts val="0"/>
              </a:spcBef>
            </a:pP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35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6758" y="3634727"/>
            <a:ext cx="4868778" cy="2520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18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4005"/>
            <a:ext cx="8229600" cy="4525963"/>
          </a:xfrm>
        </p:spPr>
        <p:txBody>
          <a:bodyPr/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TW" altLang="en-US" dirty="0" smtClean="0"/>
              <a:t>利用標記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方式</a:t>
            </a:r>
            <a:r>
              <a:rPr lang="en-US" altLang="zh-TW" dirty="0" smtClean="0"/>
              <a:t>(2)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zh-TW" altLang="en-US" dirty="0" smtClean="0"/>
              <a:t>新增一張表</a:t>
            </a:r>
            <a:endParaRPr lang="en-US" altLang="zh-TW" dirty="0" smtClean="0"/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TW" dirty="0"/>
              <a:t>CREATE TABLE tag (id </a:t>
            </a:r>
            <a:r>
              <a:rPr lang="en-US" altLang="zh-TW" dirty="0" err="1"/>
              <a:t>int</a:t>
            </a:r>
            <a:r>
              <a:rPr lang="en-US" altLang="zh-TW" dirty="0"/>
              <a:t>, tag char(20), primary key (id, tag</a:t>
            </a:r>
            <a:r>
              <a:rPr lang="en-US" altLang="zh-TW" dirty="0" smtClean="0"/>
              <a:t>));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zh-TW" altLang="en-US" dirty="0" smtClean="0"/>
              <a:t>使用條件做標記，新增紀錄</a:t>
            </a:r>
            <a:endParaRPr lang="en-US" altLang="zh-TW" dirty="0" smtClean="0"/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TW" dirty="0"/>
              <a:t>INSERT INTO </a:t>
            </a:r>
            <a:r>
              <a:rPr lang="en-US" altLang="zh-TW" dirty="0" smtClean="0"/>
              <a:t>tag SELECT * FROM (</a:t>
            </a:r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TW" dirty="0" smtClean="0"/>
              <a:t>	SELECT </a:t>
            </a:r>
            <a:r>
              <a:rPr lang="en-US" altLang="zh-TW" dirty="0"/>
              <a:t>id, '</a:t>
            </a:r>
            <a:r>
              <a:rPr lang="zh-TW" altLang="en-US" dirty="0"/>
              <a:t>柯文哲</a:t>
            </a:r>
            <a:r>
              <a:rPr lang="en-US" altLang="zh-TW" dirty="0"/>
              <a:t>' AS </a:t>
            </a:r>
            <a:r>
              <a:rPr lang="en-US" altLang="zh-TW" dirty="0" smtClean="0"/>
              <a:t>tag FROM content</a:t>
            </a:r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TW" dirty="0" smtClean="0"/>
              <a:t>	WHERE content LIKE '*</a:t>
            </a:r>
            <a:r>
              <a:rPr lang="zh-TW" altLang="en-US" dirty="0" smtClean="0"/>
              <a:t>柯文哲*</a:t>
            </a:r>
            <a:r>
              <a:rPr lang="en-US" altLang="zh-TW" dirty="0" smtClean="0"/>
              <a:t>'</a:t>
            </a:r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TW" dirty="0" smtClean="0"/>
              <a:t>	UNION </a:t>
            </a:r>
            <a:r>
              <a:rPr lang="en-US" altLang="zh-TW" dirty="0"/>
              <a:t>ALL</a:t>
            </a:r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TW" dirty="0" smtClean="0"/>
              <a:t>	SELECT </a:t>
            </a:r>
            <a:r>
              <a:rPr lang="en-US" altLang="zh-TW" dirty="0"/>
              <a:t>id, '</a:t>
            </a:r>
            <a:r>
              <a:rPr lang="zh-TW" altLang="en-US" dirty="0"/>
              <a:t>連勝文</a:t>
            </a:r>
            <a:r>
              <a:rPr lang="en-US" altLang="zh-TW" dirty="0"/>
              <a:t>' AS </a:t>
            </a:r>
            <a:r>
              <a:rPr lang="en-US" altLang="zh-TW" dirty="0" smtClean="0"/>
              <a:t>tag FROM </a:t>
            </a:r>
            <a:r>
              <a:rPr lang="en-US" altLang="zh-TW" dirty="0"/>
              <a:t>content</a:t>
            </a:r>
          </a:p>
          <a:p>
            <a:pPr marL="457200" lvl="1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en-US" altLang="zh-TW" dirty="0" smtClean="0"/>
              <a:t>	WHERE </a:t>
            </a:r>
            <a:r>
              <a:rPr lang="en-US" altLang="zh-TW" dirty="0"/>
              <a:t>content LIKE '*</a:t>
            </a:r>
            <a:r>
              <a:rPr lang="zh-TW" altLang="en-US" dirty="0"/>
              <a:t>連勝文*</a:t>
            </a:r>
            <a:r>
              <a:rPr lang="en-US" altLang="zh-TW" dirty="0" smtClean="0"/>
              <a:t>');</a:t>
            </a:r>
          </a:p>
          <a:p>
            <a:pPr lvl="1">
              <a:lnSpc>
                <a:spcPct val="130000"/>
              </a:lnSpc>
              <a:spcBef>
                <a:spcPts val="0"/>
              </a:spcBef>
            </a:pPr>
            <a:r>
              <a:rPr lang="zh-TW" altLang="en-US" dirty="0" smtClean="0"/>
              <a:t>進行統計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36</a:t>
            </a:fld>
            <a:endParaRPr lang="zh-TW" altLang="en-US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0853" y="4338267"/>
            <a:ext cx="4915947" cy="2153653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59" y="4616999"/>
            <a:ext cx="3468072" cy="120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分析技巧</a:t>
            </a:r>
            <a:endParaRPr lang="zh-TW" altLang="en-US" dirty="0"/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使用</a:t>
            </a:r>
            <a:r>
              <a:rPr lang="zh-TW" altLang="en-US" dirty="0"/>
              <a:t>更複雜的</a:t>
            </a:r>
            <a:r>
              <a:rPr lang="en-US" altLang="zh-TW" dirty="0"/>
              <a:t>WHERE / LIKE </a:t>
            </a:r>
            <a:r>
              <a:rPr lang="zh-TW" altLang="en-US" dirty="0"/>
              <a:t>條件做標記</a:t>
            </a:r>
          </a:p>
          <a:p>
            <a:r>
              <a:rPr lang="zh-TW" altLang="en-US" dirty="0" smtClean="0"/>
              <a:t>將</a:t>
            </a:r>
            <a:r>
              <a:rPr lang="zh-TW" altLang="en-US" dirty="0"/>
              <a:t>非結構資料與結構資料一起</a:t>
            </a:r>
            <a:r>
              <a:rPr lang="zh-TW" altLang="en-US" dirty="0" smtClean="0"/>
              <a:t>分析</a:t>
            </a:r>
            <a:endParaRPr lang="en-US" altLang="zh-TW" dirty="0" smtClean="0"/>
          </a:p>
          <a:p>
            <a:r>
              <a:rPr lang="zh-TW" altLang="en-US" dirty="0"/>
              <a:t>運用更多數值分析技巧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進行</a:t>
            </a:r>
            <a:r>
              <a:rPr lang="zh-TW" altLang="en-US" dirty="0"/>
              <a:t>次數統計、加權</a:t>
            </a:r>
            <a:r>
              <a:rPr lang="zh-TW" altLang="en-US" dirty="0" smtClean="0"/>
              <a:t>統計、檢定、多變量分析等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以</a:t>
            </a:r>
            <a:r>
              <a:rPr lang="en-US" altLang="zh-TW" dirty="0" smtClean="0"/>
              <a:t>ODBC</a:t>
            </a:r>
            <a:r>
              <a:rPr lang="zh-TW" altLang="en-US" dirty="0" smtClean="0"/>
              <a:t>或其它界面，接入到</a:t>
            </a:r>
            <a:r>
              <a:rPr lang="en-US" altLang="zh-TW" dirty="0" smtClean="0"/>
              <a:t>Excel</a:t>
            </a:r>
            <a:r>
              <a:rPr lang="zh-TW" altLang="en-US" dirty="0" smtClean="0"/>
              <a:t>、</a:t>
            </a:r>
            <a:r>
              <a:rPr lang="en-US" altLang="zh-TW" dirty="0" smtClean="0"/>
              <a:t>R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SAS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SPSS</a:t>
            </a:r>
            <a:r>
              <a:rPr lang="zh-TW" altLang="en-US" dirty="0" smtClean="0"/>
              <a:t>等工具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37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00896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zh-TW" smtClean="0"/>
              <a:t>3. </a:t>
            </a:r>
            <a:r>
              <a:rPr lang="zh-TW" altLang="en-US" smtClean="0"/>
              <a:t>關聯規則 </a:t>
            </a:r>
            <a:r>
              <a:rPr lang="en-US" altLang="zh-TW" smtClean="0"/>
              <a:t>Association rules</a:t>
            </a:r>
            <a:endParaRPr lang="zh-TW" altLang="en-US" smtClean="0"/>
          </a:p>
        </p:txBody>
      </p:sp>
      <p:sp>
        <p:nvSpPr>
          <p:cNvPr id="108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95"/>
            <a:ext cx="847344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defRPr/>
            </a:pPr>
            <a:r>
              <a:rPr lang="zh-TW" altLang="en-US" dirty="0" smtClean="0"/>
              <a:t>尋找每筆交易中被同時購買之商品的關聯性</a:t>
            </a:r>
          </a:p>
          <a:p>
            <a:pPr lvl="1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zh-TW" sz="2000" dirty="0" smtClean="0"/>
              <a:t>Buy (milk) → Buy (bread)				</a:t>
            </a:r>
            <a:r>
              <a:rPr lang="zh-TW" altLang="en-US" sz="2000" dirty="0" smtClean="0"/>
              <a:t>信心度 80 %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zh-TW" altLang="en-US" dirty="0" smtClean="0"/>
              <a:t>尋找消費者與商品之間關聯性</a:t>
            </a:r>
          </a:p>
          <a:p>
            <a:pPr lvl="1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zh-TW" sz="2000" dirty="0" smtClean="0"/>
              <a:t>Nokia N95 → </a:t>
            </a:r>
            <a:r>
              <a:rPr lang="zh-TW" altLang="en-US" sz="2000" dirty="0" smtClean="0"/>
              <a:t>男性、上班族、年收入80-120萬</a:t>
            </a:r>
            <a:r>
              <a:rPr lang="en-US" altLang="zh-TW" sz="2000" dirty="0" smtClean="0"/>
              <a:t>	</a:t>
            </a:r>
            <a:r>
              <a:rPr lang="zh-TW" altLang="en-US" sz="2000" dirty="0" smtClean="0"/>
              <a:t>信心度 60 %</a:t>
            </a:r>
          </a:p>
          <a:p>
            <a:pPr eaLnBrk="1" hangingPunct="1">
              <a:lnSpc>
                <a:spcPct val="160000"/>
              </a:lnSpc>
              <a:defRPr/>
            </a:pPr>
            <a:r>
              <a:rPr lang="zh-TW" altLang="en-US" dirty="0"/>
              <a:t>亦可尋找任何人、事、物彼此間同時出現之關聯</a:t>
            </a:r>
            <a:r>
              <a:rPr lang="zh-TW" altLang="en-US" dirty="0" smtClean="0"/>
              <a:t>性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415901683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關聯規則 </a:t>
            </a:r>
            <a:r>
              <a:rPr lang="en-US" altLang="zh-TW" dirty="0" smtClean="0"/>
              <a:t>Association rules 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 smtClean="0"/>
          </a:p>
        </p:txBody>
      </p:sp>
      <p:sp>
        <p:nvSpPr>
          <p:cNvPr id="10874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95"/>
            <a:ext cx="8473440" cy="4525963"/>
          </a:xfrm>
        </p:spPr>
        <p:txBody>
          <a:bodyPr/>
          <a:lstStyle/>
          <a:p>
            <a:pPr eaLnBrk="1" hangingPunct="1">
              <a:lnSpc>
                <a:spcPct val="160000"/>
              </a:lnSpc>
              <a:defRPr/>
            </a:pPr>
            <a:r>
              <a:rPr lang="zh-TW" altLang="en-US" dirty="0" smtClean="0"/>
              <a:t>檢驗方式</a:t>
            </a:r>
          </a:p>
          <a:p>
            <a:pPr lvl="1" eaLnBrk="1" hangingPunct="1">
              <a:lnSpc>
                <a:spcPct val="160000"/>
              </a:lnSpc>
              <a:buFontTx/>
              <a:buNone/>
              <a:defRPr/>
            </a:pPr>
            <a:r>
              <a:rPr lang="zh-TW" altLang="en-US" sz="2000" dirty="0" smtClean="0"/>
              <a:t>若 </a:t>
            </a:r>
            <a:r>
              <a:rPr lang="en-US" altLang="zh-TW" sz="2000" dirty="0" smtClean="0"/>
              <a:t>X</a:t>
            </a:r>
            <a:r>
              <a:rPr lang="zh-TW" altLang="en-US" sz="2000" dirty="0" smtClean="0"/>
              <a:t>→</a:t>
            </a:r>
            <a:r>
              <a:rPr lang="en-US" altLang="zh-TW" sz="2000" dirty="0" smtClean="0"/>
              <a:t>Y</a:t>
            </a:r>
          </a:p>
          <a:p>
            <a:pPr lvl="1" eaLnBrk="1" hangingPunct="1">
              <a:lnSpc>
                <a:spcPct val="160000"/>
              </a:lnSpc>
              <a:buFontTx/>
              <a:buNone/>
              <a:defRPr/>
            </a:pPr>
            <a:r>
              <a:rPr lang="zh-TW" altLang="en-US" sz="2000" dirty="0" smtClean="0"/>
              <a:t>支持度 </a:t>
            </a:r>
            <a:r>
              <a:rPr lang="en-US" altLang="zh-TW" sz="2000" dirty="0" smtClean="0"/>
              <a:t>Support = P(X∩Y) = </a:t>
            </a:r>
            <a:r>
              <a:rPr lang="zh-TW" altLang="en-US" sz="2000" dirty="0" smtClean="0"/>
              <a:t>包含</a:t>
            </a:r>
            <a:r>
              <a:rPr lang="en-US" altLang="zh-TW" sz="2000" dirty="0" smtClean="0"/>
              <a:t>X</a:t>
            </a:r>
            <a:r>
              <a:rPr lang="zh-TW" altLang="en-US" sz="2000" dirty="0" smtClean="0"/>
              <a:t>及</a:t>
            </a:r>
            <a:r>
              <a:rPr lang="en-US" altLang="zh-TW" sz="2000" dirty="0" smtClean="0"/>
              <a:t>Y</a:t>
            </a:r>
            <a:r>
              <a:rPr lang="zh-TW" altLang="en-US" sz="2000" dirty="0" smtClean="0"/>
              <a:t>的筆數 </a:t>
            </a:r>
            <a:r>
              <a:rPr lang="en-US" altLang="zh-TW" sz="2000" dirty="0" smtClean="0"/>
              <a:t>/ </a:t>
            </a:r>
            <a:r>
              <a:rPr lang="zh-TW" altLang="en-US" sz="2000" dirty="0" smtClean="0"/>
              <a:t>總交易筆數</a:t>
            </a:r>
            <a:endParaRPr lang="en-US" altLang="zh-TW" sz="2000" dirty="0" smtClean="0"/>
          </a:p>
          <a:p>
            <a:pPr lvl="1" eaLnBrk="1" hangingPunct="1">
              <a:lnSpc>
                <a:spcPct val="160000"/>
              </a:lnSpc>
              <a:buFontTx/>
              <a:buNone/>
              <a:defRPr/>
            </a:pPr>
            <a:r>
              <a:rPr lang="zh-TW" altLang="en-US" dirty="0" smtClean="0"/>
              <a:t>信心度 </a:t>
            </a:r>
            <a:r>
              <a:rPr lang="en-US" altLang="zh-TW" dirty="0" smtClean="0"/>
              <a:t>Confidence = P(Y | X) = </a:t>
            </a:r>
            <a:r>
              <a:rPr lang="zh-TW" altLang="en-US" dirty="0" smtClean="0"/>
              <a:t>包含</a:t>
            </a:r>
            <a:r>
              <a:rPr lang="en-US" altLang="zh-TW" dirty="0"/>
              <a:t>X</a:t>
            </a:r>
            <a:r>
              <a:rPr lang="zh-TW" altLang="en-US" dirty="0"/>
              <a:t>及</a:t>
            </a:r>
            <a:r>
              <a:rPr lang="en-US" altLang="zh-TW" dirty="0"/>
              <a:t>Y</a:t>
            </a:r>
            <a:r>
              <a:rPr lang="zh-TW" altLang="en-US" dirty="0"/>
              <a:t>的筆數 </a:t>
            </a:r>
            <a:r>
              <a:rPr lang="en-US" altLang="zh-TW" dirty="0"/>
              <a:t>/ </a:t>
            </a:r>
            <a:r>
              <a:rPr lang="zh-TW" altLang="en-US" dirty="0" smtClean="0"/>
              <a:t>包含</a:t>
            </a:r>
            <a:r>
              <a:rPr lang="en-US" altLang="zh-TW" dirty="0" smtClean="0"/>
              <a:t>X</a:t>
            </a:r>
            <a:r>
              <a:rPr lang="zh-TW" altLang="en-US" dirty="0" smtClean="0"/>
              <a:t>的筆</a:t>
            </a:r>
            <a:r>
              <a:rPr lang="zh-TW" altLang="en-US" dirty="0"/>
              <a:t>數</a:t>
            </a:r>
            <a:endParaRPr lang="en-US" altLang="zh-TW" dirty="0" smtClean="0"/>
          </a:p>
          <a:p>
            <a:pPr lvl="1" eaLnBrk="1" hangingPunct="1">
              <a:lnSpc>
                <a:spcPct val="160000"/>
              </a:lnSpc>
              <a:buFontTx/>
              <a:buNone/>
              <a:defRPr/>
            </a:pPr>
            <a:r>
              <a:rPr lang="zh-TW" altLang="en-US" sz="2000" dirty="0" smtClean="0"/>
              <a:t>提升度 </a:t>
            </a:r>
            <a:r>
              <a:rPr lang="en-US" altLang="zh-TW" sz="2000" smtClean="0"/>
              <a:t>Lift </a:t>
            </a:r>
            <a:r>
              <a:rPr lang="en-US" altLang="zh-TW" sz="2000" dirty="0" smtClean="0"/>
              <a:t>= P(Y | X) / P(Y) = </a:t>
            </a:r>
            <a:r>
              <a:rPr lang="zh-TW" altLang="en-US" sz="2000" dirty="0" smtClean="0"/>
              <a:t>信心度 </a:t>
            </a:r>
            <a:r>
              <a:rPr lang="en-US" altLang="zh-TW" sz="2000" dirty="0" smtClean="0"/>
              <a:t>/ (</a:t>
            </a:r>
            <a:r>
              <a:rPr lang="zh-TW" altLang="en-US" sz="2000" dirty="0" smtClean="0"/>
              <a:t>包含</a:t>
            </a:r>
            <a:r>
              <a:rPr lang="en-US" altLang="zh-TW" sz="2000" dirty="0" smtClean="0"/>
              <a:t>Y</a:t>
            </a:r>
            <a:r>
              <a:rPr lang="zh-TW" altLang="en-US" sz="2000" dirty="0" smtClean="0"/>
              <a:t>的筆數 </a:t>
            </a:r>
            <a:r>
              <a:rPr lang="en-US" altLang="zh-TW" sz="2000" dirty="0" smtClean="0"/>
              <a:t>/ </a:t>
            </a:r>
            <a:r>
              <a:rPr lang="zh-TW" altLang="en-US" dirty="0" smtClean="0"/>
              <a:t>總</a:t>
            </a:r>
            <a:r>
              <a:rPr lang="zh-TW" altLang="en-US" dirty="0"/>
              <a:t>交易筆</a:t>
            </a:r>
            <a:r>
              <a:rPr lang="zh-TW" altLang="en-US" dirty="0" smtClean="0"/>
              <a:t>數</a:t>
            </a:r>
            <a:r>
              <a:rPr lang="en-US" altLang="zh-TW" dirty="0" smtClean="0"/>
              <a:t>)</a:t>
            </a:r>
          </a:p>
          <a:p>
            <a:pPr lvl="1" eaLnBrk="1" hangingPunct="1">
              <a:lnSpc>
                <a:spcPct val="160000"/>
              </a:lnSpc>
              <a:buFontTx/>
              <a:buNone/>
              <a:defRPr/>
            </a:pPr>
            <a:endParaRPr lang="en-US" altLang="zh-TW" sz="2000" dirty="0"/>
          </a:p>
          <a:p>
            <a:pPr lvl="1" eaLnBrk="1" hangingPunct="1">
              <a:lnSpc>
                <a:spcPct val="160000"/>
              </a:lnSpc>
              <a:buFontTx/>
              <a:buNone/>
              <a:defRPr/>
            </a:pPr>
            <a:r>
              <a:rPr lang="zh-TW" altLang="en-US" dirty="0" smtClean="0"/>
              <a:t>三者代表不同意義，越高實用價值越大</a:t>
            </a:r>
            <a:endParaRPr lang="zh-TW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45320276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標題 3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Trend of Big Data</a:t>
            </a:r>
            <a:endParaRPr lang="zh-TW" altLang="en-US" dirty="0" smtClean="0"/>
          </a:p>
        </p:txBody>
      </p:sp>
      <p:sp>
        <p:nvSpPr>
          <p:cNvPr id="40963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Big Data </a:t>
            </a:r>
            <a:r>
              <a:rPr lang="zh-TW" altLang="en-US" dirty="0" smtClean="0"/>
              <a:t>係指資料大量成長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根據</a:t>
            </a:r>
            <a:r>
              <a:rPr lang="en-US" altLang="zh-TW" dirty="0" smtClean="0"/>
              <a:t>IBM</a:t>
            </a:r>
            <a:r>
              <a:rPr lang="zh-TW" altLang="en-US" dirty="0" smtClean="0"/>
              <a:t>的研究，全世界</a:t>
            </a:r>
            <a:r>
              <a:rPr lang="en-US" altLang="zh-TW" dirty="0" smtClean="0"/>
              <a:t>90%</a:t>
            </a:r>
            <a:r>
              <a:rPr lang="zh-TW" altLang="en-US" dirty="0" smtClean="0"/>
              <a:t>的資料是在過去</a:t>
            </a:r>
            <a:r>
              <a:rPr lang="en-US" altLang="zh-TW" dirty="0" smtClean="0"/>
              <a:t>2</a:t>
            </a:r>
            <a:r>
              <a:rPr lang="zh-TW" altLang="en-US" dirty="0" smtClean="0"/>
              <a:t>年產生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en-US" altLang="zh-TW" dirty="0" smtClean="0"/>
              <a:t>Google</a:t>
            </a:r>
            <a:r>
              <a:rPr lang="zh-TW" altLang="en-US" dirty="0" smtClean="0"/>
              <a:t>、</a:t>
            </a:r>
            <a:r>
              <a:rPr lang="en-US" altLang="zh-TW" dirty="0" smtClean="0"/>
              <a:t>Facebook </a:t>
            </a:r>
            <a:r>
              <a:rPr lang="zh-TW" altLang="en-US" dirty="0" smtClean="0"/>
              <a:t>等，就是站在</a:t>
            </a:r>
            <a:r>
              <a:rPr lang="en-US" altLang="zh-TW" dirty="0" smtClean="0"/>
              <a:t>Big Data</a:t>
            </a:r>
            <a:r>
              <a:rPr lang="zh-TW" altLang="en-US" dirty="0" smtClean="0"/>
              <a:t>上的範例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巨大的數據源，將改變整個學術界，商界和政府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依賴新的資訊科技</a:t>
            </a:r>
            <a:r>
              <a:rPr lang="zh-TW" altLang="en-US" dirty="0"/>
              <a:t>來</a:t>
            </a:r>
            <a:r>
              <a:rPr lang="zh-TW" altLang="en-US" dirty="0" smtClean="0"/>
              <a:t>處理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包括 </a:t>
            </a:r>
            <a:r>
              <a:rPr lang="en-US" altLang="zh-TW" dirty="0" smtClean="0"/>
              <a:t>capture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 storage</a:t>
            </a:r>
            <a:r>
              <a:rPr lang="zh-TW" altLang="en-US" dirty="0" smtClean="0"/>
              <a:t>，</a:t>
            </a:r>
            <a:r>
              <a:rPr lang="en-US" altLang="zh-TW" dirty="0" smtClean="0"/>
              <a:t> search</a:t>
            </a:r>
            <a:r>
              <a:rPr lang="zh-TW" altLang="en-US" dirty="0" smtClean="0"/>
              <a:t>，</a:t>
            </a:r>
            <a:r>
              <a:rPr lang="en-US" altLang="zh-TW" dirty="0" smtClean="0"/>
              <a:t> analytics </a:t>
            </a:r>
            <a:r>
              <a:rPr lang="zh-TW" altLang="en-US" dirty="0" smtClean="0"/>
              <a:t>等</a:t>
            </a:r>
            <a:endParaRPr lang="en-US" altLang="zh-TW" dirty="0" smtClean="0"/>
          </a:p>
          <a:p>
            <a:pPr>
              <a:spcBef>
                <a:spcPts val="1200"/>
              </a:spcBef>
            </a:pPr>
            <a:endParaRPr lang="zh-TW" altLang="en-US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71191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sz="2000" dirty="0" smtClean="0"/>
              <a:t>常見有 </a:t>
            </a:r>
            <a:r>
              <a:rPr lang="en-US" altLang="zh-TW" sz="2000" dirty="0" smtClean="0"/>
              <a:t>: </a:t>
            </a:r>
          </a:p>
          <a:p>
            <a:pPr marL="0" indent="0">
              <a:buNone/>
            </a:pPr>
            <a:r>
              <a:rPr lang="en-US" altLang="zh-TW" sz="2000" dirty="0" err="1" smtClean="0"/>
              <a:t>Apriori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zh-TW" altLang="en-US" sz="2000" dirty="0" smtClean="0"/>
              <a:t>演算法、</a:t>
            </a:r>
            <a:endParaRPr lang="en-US" altLang="zh-TW" sz="2000" dirty="0" smtClean="0"/>
          </a:p>
          <a:p>
            <a:pPr marL="0" indent="0">
              <a:buNone/>
            </a:pPr>
            <a:r>
              <a:rPr lang="en-US" altLang="zh-TW" sz="2000" dirty="0" smtClean="0"/>
              <a:t>FP</a:t>
            </a:r>
            <a:r>
              <a:rPr lang="zh-TW" altLang="en-US" sz="2000" dirty="0" smtClean="0"/>
              <a:t> </a:t>
            </a:r>
            <a:r>
              <a:rPr lang="en-US" altLang="zh-TW" sz="2000" dirty="0" smtClean="0"/>
              <a:t>growth</a:t>
            </a:r>
          </a:p>
          <a:p>
            <a:pPr marL="0" indent="0">
              <a:buNone/>
            </a:pPr>
            <a:r>
              <a:rPr lang="zh-TW" altLang="en-US" sz="2000" dirty="0" smtClean="0"/>
              <a:t>演算法</a:t>
            </a:r>
            <a:endParaRPr lang="en-US" altLang="zh-TW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40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0004" y="686953"/>
            <a:ext cx="6440636" cy="543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95744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zh-TW" smtClean="0"/>
              <a:t>4. </a:t>
            </a:r>
            <a:r>
              <a:rPr lang="zh-TW" altLang="en-US" smtClean="0"/>
              <a:t>連續行為 </a:t>
            </a:r>
            <a:r>
              <a:rPr lang="en-US" altLang="zh-TW" smtClean="0"/>
              <a:t>Sequential pattern</a:t>
            </a:r>
            <a:endParaRPr lang="zh-TW" altLang="en-US" smtClean="0"/>
          </a:p>
        </p:txBody>
      </p:sp>
      <p:sp>
        <p:nvSpPr>
          <p:cNvPr id="10885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2995"/>
            <a:ext cx="8442960" cy="4525963"/>
          </a:xfrm>
        </p:spPr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2800" dirty="0" smtClean="0"/>
              <a:t>客戶購買某產品後之某段期間內，會再購買的產品</a:t>
            </a:r>
          </a:p>
          <a:p>
            <a:pPr lvl="1" eaLnBrk="1" hangingPunct="1">
              <a:lnSpc>
                <a:spcPct val="130000"/>
              </a:lnSpc>
              <a:buFontTx/>
              <a:buNone/>
              <a:defRPr/>
            </a:pPr>
            <a:r>
              <a:rPr lang="zh-TW" altLang="en-US" sz="2400" dirty="0" smtClean="0"/>
              <a:t>例：錄影帶</a:t>
            </a:r>
          </a:p>
          <a:p>
            <a:pPr lvl="1" eaLnBrk="1" hangingPunct="1">
              <a:lnSpc>
                <a:spcPct val="130000"/>
              </a:lnSpc>
              <a:buFontTx/>
              <a:buNone/>
              <a:defRPr/>
            </a:pPr>
            <a:r>
              <a:rPr lang="en-US" altLang="zh-TW" sz="2400" dirty="0" smtClean="0"/>
              <a:t>Star War → Empire Strikes Back → Return of the Jedi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2800" dirty="0" smtClean="0"/>
              <a:t>常見應用：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zh-TW" altLang="en-US" sz="2400" dirty="0" smtClean="0"/>
              <a:t>消費者之消費行為預測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zh-TW" altLang="en-US" sz="2400" dirty="0" smtClean="0"/>
              <a:t>產品銷售預測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zh-TW" altLang="en-US" sz="2400" dirty="0" smtClean="0"/>
              <a:t>產品製程與存貨預測</a:t>
            </a:r>
          </a:p>
        </p:txBody>
      </p:sp>
    </p:spTree>
    <p:extLst>
      <p:ext uri="{BB962C8B-B14F-4D97-AF65-F5344CB8AC3E}">
        <p14:creationId xmlns:p14="http://schemas.microsoft.com/office/powerpoint/2010/main" val="265390971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5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mtClean="0"/>
              <a:t>連續行為 </a:t>
            </a:r>
            <a:r>
              <a:rPr lang="en-US" altLang="zh-TW" smtClean="0"/>
              <a:t>Sequential pattern (</a:t>
            </a:r>
            <a:r>
              <a:rPr lang="zh-TW" altLang="en-US" smtClean="0"/>
              <a:t>續)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extLst/>
          </p:nvPr>
        </p:nvGraphicFramePr>
        <p:xfrm>
          <a:off x="712787" y="1112838"/>
          <a:ext cx="7718425" cy="505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工作表" r:id="rId3" imgW="4534205" imgH="2972105" progId="Excel.Sheet.8">
                  <p:embed/>
                </p:oleObj>
              </mc:Choice>
              <mc:Fallback>
                <p:oleObj name="工作表" r:id="rId3" imgW="4534205" imgH="297210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" y="1112838"/>
                        <a:ext cx="7718425" cy="5051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722151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zh-TW" altLang="en-US" smtClean="0"/>
              <a:t>連續行為 </a:t>
            </a:r>
            <a:r>
              <a:rPr lang="en-US" altLang="zh-TW" smtClean="0"/>
              <a:t>Sequential pattern (</a:t>
            </a:r>
            <a:r>
              <a:rPr lang="zh-TW" altLang="en-US" smtClean="0"/>
              <a:t>續)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60000"/>
              </a:lnSpc>
              <a:defRPr/>
            </a:pPr>
            <a:r>
              <a:rPr lang="zh-TW" altLang="en-US" sz="2800" smtClean="0"/>
              <a:t>最熱門連續行為</a:t>
            </a:r>
          </a:p>
          <a:p>
            <a:pPr lvl="1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zh-TW" sz="2000" smtClean="0"/>
              <a:t>Jurassic Park → Toy Story , Jurassic Park 2 : Lost World</a:t>
            </a:r>
          </a:p>
          <a:p>
            <a:pPr lvl="1" eaLnBrk="1" hangingPunct="1">
              <a:lnSpc>
                <a:spcPct val="160000"/>
              </a:lnSpc>
              <a:buFontTx/>
              <a:buNone/>
              <a:defRPr/>
            </a:pPr>
            <a:r>
              <a:rPr lang="en-US" altLang="zh-TW" sz="2000" smtClean="0"/>
              <a:t>Jurassic Park → Terminator 2 : Judgment Day</a:t>
            </a:r>
            <a:endParaRPr lang="zh-TW" altLang="en-US" sz="2000" smtClean="0"/>
          </a:p>
          <a:p>
            <a:pPr eaLnBrk="1" hangingPunct="1">
              <a:lnSpc>
                <a:spcPct val="160000"/>
              </a:lnSpc>
              <a:defRPr/>
            </a:pPr>
            <a:r>
              <a:rPr lang="zh-TW" altLang="en-US" sz="2800" smtClean="0"/>
              <a:t>行銷建議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zh-TW" altLang="en-US" sz="2400" smtClean="0"/>
              <a:t>產品合購優惠方案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zh-TW" altLang="en-US" sz="2400" smtClean="0"/>
              <a:t>櫃台人員主動推薦</a:t>
            </a:r>
          </a:p>
          <a:p>
            <a:pPr lvl="1" eaLnBrk="1" hangingPunct="1">
              <a:lnSpc>
                <a:spcPct val="160000"/>
              </a:lnSpc>
              <a:defRPr/>
            </a:pPr>
            <a:r>
              <a:rPr lang="zh-TW" altLang="en-US" sz="2400" smtClean="0"/>
              <a:t>內部商品擺設建議</a:t>
            </a:r>
          </a:p>
        </p:txBody>
      </p:sp>
    </p:spTree>
    <p:extLst>
      <p:ext uri="{BB962C8B-B14F-4D97-AF65-F5344CB8AC3E}">
        <p14:creationId xmlns:p14="http://schemas.microsoft.com/office/powerpoint/2010/main" val="7794477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案例 </a:t>
            </a:r>
            <a:r>
              <a:rPr lang="en-US" altLang="zh-TW" dirty="0" smtClean="0"/>
              <a:t>(1) </a:t>
            </a:r>
            <a:r>
              <a:rPr lang="zh-TW" altLang="en-US" dirty="0" smtClean="0"/>
              <a:t>台灣最大實體書店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20831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台灣地區大型書籍零售賣場領導品牌，擁有數十萬會員資料，每年會員交易紀錄超過數百萬筆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分析目標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solidFill>
                  <a:srgbClr val="C00000"/>
                </a:solidFill>
              </a:rPr>
              <a:t>目標 </a:t>
            </a:r>
            <a:r>
              <a:rPr lang="en-US" altLang="zh-TW" dirty="0" smtClean="0">
                <a:solidFill>
                  <a:srgbClr val="C00000"/>
                </a:solidFill>
              </a:rPr>
              <a:t>1</a:t>
            </a:r>
            <a:r>
              <a:rPr lang="en-US" altLang="zh-TW" dirty="0" smtClean="0"/>
              <a:t> : </a:t>
            </a:r>
            <a:r>
              <a:rPr lang="zh-TW" altLang="en-US" dirty="0" smtClean="0"/>
              <a:t>尋找會員購買商品之間的關聯性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solidFill>
                  <a:srgbClr val="C00000"/>
                </a:solidFill>
              </a:rPr>
              <a:t>目標 </a:t>
            </a:r>
            <a:r>
              <a:rPr lang="en-US" altLang="zh-TW" dirty="0" smtClean="0">
                <a:solidFill>
                  <a:srgbClr val="C00000"/>
                </a:solidFill>
              </a:rPr>
              <a:t>2</a:t>
            </a:r>
            <a:r>
              <a:rPr lang="en-US" altLang="zh-TW" dirty="0" smtClean="0"/>
              <a:t> : </a:t>
            </a:r>
            <a:r>
              <a:rPr lang="zh-TW" altLang="en-US" dirty="0" smtClean="0"/>
              <a:t>尋找會員基本資料、與購買商品之間的關聯性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樣本資料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20</a:t>
            </a:r>
            <a:r>
              <a:rPr lang="zh-TW" altLang="en-US" dirty="0" smtClean="0"/>
              <a:t>萬筆會員資料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10</a:t>
            </a:r>
            <a:r>
              <a:rPr lang="zh-TW" altLang="en-US" dirty="0" smtClean="0"/>
              <a:t>萬筆行銷活動收集之名單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二年度的會員交易資料明細</a:t>
            </a:r>
            <a:endParaRPr lang="zh-TW" altLang="en-US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955751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台灣最大實體書店 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0831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針對</a:t>
            </a:r>
            <a:r>
              <a:rPr lang="zh-TW" altLang="en-US" dirty="0" smtClean="0">
                <a:solidFill>
                  <a:srgbClr val="C00000"/>
                </a:solidFill>
              </a:rPr>
              <a:t>目標 </a:t>
            </a:r>
            <a:r>
              <a:rPr lang="en-US" altLang="zh-TW" dirty="0" smtClean="0">
                <a:solidFill>
                  <a:srgbClr val="C00000"/>
                </a:solidFill>
              </a:rPr>
              <a:t>1</a:t>
            </a:r>
            <a:r>
              <a:rPr lang="zh-TW" altLang="en-US" dirty="0" smtClean="0"/>
              <a:t>，使用關聯分析 </a:t>
            </a:r>
            <a:r>
              <a:rPr lang="en-US" altLang="zh-TW" dirty="0" smtClean="0"/>
              <a:t>(Association) </a:t>
            </a:r>
            <a:r>
              <a:rPr lang="zh-TW" altLang="en-US" dirty="0" smtClean="0"/>
              <a:t>模組，自動尋找出最具關聯性的購買商品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發現：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購買 </a:t>
            </a:r>
            <a:r>
              <a:rPr lang="zh-TW" altLang="en-US" dirty="0" smtClean="0">
                <a:solidFill>
                  <a:srgbClr val="C00000"/>
                </a:solidFill>
              </a:rPr>
              <a:t>休閒娛樂 </a:t>
            </a:r>
            <a:r>
              <a:rPr lang="zh-TW" altLang="en-US" dirty="0" smtClean="0"/>
              <a:t>類商品的會員</a:t>
            </a:r>
            <a:r>
              <a:rPr lang="en-US" altLang="zh-TW" dirty="0" smtClean="0"/>
              <a:t>, </a:t>
            </a:r>
            <a:r>
              <a:rPr lang="zh-TW" altLang="en-US" dirty="0" smtClean="0"/>
              <a:t>同時會再購買 </a:t>
            </a:r>
            <a:r>
              <a:rPr lang="zh-TW" altLang="en-US" dirty="0" smtClean="0">
                <a:solidFill>
                  <a:srgbClr val="C00000"/>
                </a:solidFill>
              </a:rPr>
              <a:t>旅遊</a:t>
            </a:r>
            <a:r>
              <a:rPr lang="zh-TW" altLang="en-US" dirty="0" smtClean="0"/>
              <a:t> 類商品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購買 </a:t>
            </a:r>
            <a:r>
              <a:rPr lang="zh-TW" altLang="en-US" dirty="0" smtClean="0">
                <a:solidFill>
                  <a:srgbClr val="C00000"/>
                </a:solidFill>
              </a:rPr>
              <a:t>乾隆相關 </a:t>
            </a:r>
            <a:r>
              <a:rPr lang="zh-TW" altLang="en-US" dirty="0" smtClean="0"/>
              <a:t>書籍商品的會員</a:t>
            </a:r>
            <a:r>
              <a:rPr lang="en-US" altLang="zh-TW" dirty="0" smtClean="0"/>
              <a:t>, </a:t>
            </a:r>
            <a:r>
              <a:rPr lang="zh-TW" altLang="en-US" dirty="0" smtClean="0"/>
              <a:t>同時會再購買 </a:t>
            </a:r>
            <a:r>
              <a:rPr lang="zh-TW" altLang="en-US" dirty="0" smtClean="0">
                <a:solidFill>
                  <a:srgbClr val="C00000"/>
                </a:solidFill>
              </a:rPr>
              <a:t>雍正王朝 </a:t>
            </a:r>
            <a:r>
              <a:rPr lang="en-US" altLang="zh-TW" dirty="0" smtClean="0"/>
              <a:t>DVD</a:t>
            </a:r>
            <a:endParaRPr lang="zh-TW" altLang="en-US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意義：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可以針對上述具高度關聯性的商品進行搭售與聯合促銷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可以寄送另一商品之促銷訊息予只購買單一商品之會員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賣場動線設計 </a:t>
            </a:r>
            <a:r>
              <a:rPr lang="en-US" altLang="zh-TW" dirty="0" smtClean="0"/>
              <a:t>: </a:t>
            </a:r>
            <a:r>
              <a:rPr lang="zh-TW" altLang="en-US" dirty="0" smtClean="0"/>
              <a:t>具高度相關之商品應陳列在同一鄰近區域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45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828570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台灣最大實體書店 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4067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針對</a:t>
            </a:r>
            <a:r>
              <a:rPr lang="zh-TW" altLang="en-US" dirty="0" smtClean="0">
                <a:solidFill>
                  <a:srgbClr val="C00000"/>
                </a:solidFill>
              </a:rPr>
              <a:t>目標 </a:t>
            </a:r>
            <a:r>
              <a:rPr lang="en-US" altLang="zh-TW" dirty="0" smtClean="0">
                <a:solidFill>
                  <a:srgbClr val="C00000"/>
                </a:solidFill>
              </a:rPr>
              <a:t>2</a:t>
            </a:r>
            <a:r>
              <a:rPr lang="zh-TW" altLang="en-US" dirty="0" smtClean="0"/>
              <a:t>，使用主力客群 </a:t>
            </a:r>
            <a:r>
              <a:rPr lang="en-US" altLang="zh-TW" dirty="0" smtClean="0"/>
              <a:t>(Clustering) </a:t>
            </a:r>
            <a:r>
              <a:rPr lang="zh-TW" altLang="en-US" dirty="0" smtClean="0"/>
              <a:t>模組，自動尋找出會員資料中與商品特性關聯性最高的欄位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發現：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solidFill>
                  <a:srgbClr val="C00000"/>
                </a:solidFill>
              </a:rPr>
              <a:t>旅遊</a:t>
            </a:r>
            <a:r>
              <a:rPr lang="zh-TW" altLang="en-US" dirty="0" smtClean="0"/>
              <a:t> 類商品與會員資料中的 </a:t>
            </a:r>
            <a:r>
              <a:rPr lang="zh-TW" altLang="en-US" dirty="0" smtClean="0">
                <a:solidFill>
                  <a:srgbClr val="C00000"/>
                </a:solidFill>
              </a:rPr>
              <a:t>性別</a:t>
            </a:r>
            <a:r>
              <a:rPr lang="zh-TW" altLang="en-US" dirty="0" smtClean="0"/>
              <a:t> 與 </a:t>
            </a:r>
            <a:r>
              <a:rPr lang="zh-TW" altLang="en-US" dirty="0" smtClean="0">
                <a:solidFill>
                  <a:srgbClr val="C00000"/>
                </a:solidFill>
              </a:rPr>
              <a:t>年齡</a:t>
            </a:r>
            <a:r>
              <a:rPr lang="zh-TW" altLang="en-US" dirty="0" smtClean="0"/>
              <a:t> 欄位有高關聯性</a:t>
            </a:r>
          </a:p>
          <a:p>
            <a:pPr lvl="2">
              <a:lnSpc>
                <a:spcPct val="150000"/>
              </a:lnSpc>
            </a:pPr>
            <a:r>
              <a:rPr lang="zh-TW" altLang="en-US" dirty="0" smtClean="0"/>
              <a:t>顯著區間：</a:t>
            </a:r>
            <a:r>
              <a:rPr lang="en-US" altLang="zh-TW" dirty="0" smtClean="0"/>
              <a:t>(Female, 30~40)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solidFill>
                  <a:srgbClr val="C00000"/>
                </a:solidFill>
              </a:rPr>
              <a:t>財經</a:t>
            </a:r>
            <a:r>
              <a:rPr lang="zh-TW" altLang="en-US" dirty="0" smtClean="0"/>
              <a:t> 類商品與會員資料中的 </a:t>
            </a:r>
            <a:r>
              <a:rPr lang="zh-TW" altLang="en-US" dirty="0" smtClean="0">
                <a:solidFill>
                  <a:srgbClr val="C00000"/>
                </a:solidFill>
              </a:rPr>
              <a:t>職業</a:t>
            </a:r>
            <a:r>
              <a:rPr lang="zh-TW" altLang="en-US" dirty="0" smtClean="0"/>
              <a:t> 與 </a:t>
            </a:r>
            <a:r>
              <a:rPr lang="zh-TW" altLang="en-US" dirty="0" smtClean="0">
                <a:solidFill>
                  <a:srgbClr val="C00000"/>
                </a:solidFill>
              </a:rPr>
              <a:t>收入水準 </a:t>
            </a:r>
            <a:r>
              <a:rPr lang="zh-TW" altLang="en-US" dirty="0" smtClean="0"/>
              <a:t>欄位有高關聯性</a:t>
            </a:r>
          </a:p>
          <a:p>
            <a:pPr lvl="2">
              <a:lnSpc>
                <a:spcPct val="150000"/>
              </a:lnSpc>
            </a:pPr>
            <a:r>
              <a:rPr lang="zh-TW" altLang="en-US" dirty="0" smtClean="0"/>
              <a:t>顯著區間：</a:t>
            </a:r>
            <a:r>
              <a:rPr lang="en-US" altLang="zh-TW" dirty="0" smtClean="0"/>
              <a:t>(Employee, 500K~800K yearly)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意義：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Direct Marketing : </a:t>
            </a:r>
            <a:r>
              <a:rPr lang="zh-TW" altLang="en-US" dirty="0" smtClean="0"/>
              <a:t>可以將促銷商品 </a:t>
            </a:r>
            <a:r>
              <a:rPr lang="en-US" altLang="zh-TW" dirty="0" smtClean="0"/>
              <a:t>DM </a:t>
            </a:r>
            <a:r>
              <a:rPr lang="zh-TW" altLang="en-US" dirty="0" smtClean="0"/>
              <a:t>只寄給最具關聯性的潛在客戶。可大幅降低行銷成本，並提高回應率與成交率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46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57665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台灣最大實體書店 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9307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專案導入：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該專案執行期間</a:t>
            </a:r>
            <a:r>
              <a:rPr lang="en-US" altLang="zh-TW" dirty="0" smtClean="0"/>
              <a:t>, </a:t>
            </a:r>
            <a:r>
              <a:rPr lang="zh-TW" altLang="en-US" dirty="0" smtClean="0"/>
              <a:t>由總經理指派專案小組負責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部份商品為少量多樣，如建築類、藝術類、國外進口書等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原先每年寄送的會員 </a:t>
            </a:r>
            <a:r>
              <a:rPr lang="en-US" altLang="zh-TW" dirty="0" smtClean="0"/>
              <a:t>DM </a:t>
            </a:r>
            <a:r>
              <a:rPr lang="zh-TW" altLang="en-US" dirty="0" smtClean="0"/>
              <a:t>約 </a:t>
            </a:r>
            <a:r>
              <a:rPr lang="en-US" altLang="zh-TW" dirty="0" smtClean="0"/>
              <a:t>100 </a:t>
            </a:r>
            <a:r>
              <a:rPr lang="zh-TW" altLang="en-US" dirty="0" smtClean="0"/>
              <a:t>萬封，每封 </a:t>
            </a:r>
            <a:r>
              <a:rPr lang="en-US" altLang="zh-TW" dirty="0" smtClean="0"/>
              <a:t>DM </a:t>
            </a:r>
            <a:r>
              <a:rPr lang="zh-TW" altLang="en-US" dirty="0" smtClean="0"/>
              <a:t>成本約 </a:t>
            </a:r>
            <a:r>
              <a:rPr lang="en-US" altLang="zh-TW" dirty="0" smtClean="0"/>
              <a:t>10-12 </a:t>
            </a:r>
            <a:r>
              <a:rPr lang="zh-TW" altLang="en-US" dirty="0" smtClean="0"/>
              <a:t>元，但平均回應率低於</a:t>
            </a:r>
            <a:r>
              <a:rPr lang="en-US" altLang="zh-TW" dirty="0" smtClean="0"/>
              <a:t>2 %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效果：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經過資料分析後，了解客群分布，可進行精準的目標行銷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每年寄送的會員 </a:t>
            </a:r>
            <a:r>
              <a:rPr lang="en-US" altLang="zh-TW" dirty="0" smtClean="0"/>
              <a:t>DM </a:t>
            </a:r>
            <a:r>
              <a:rPr lang="zh-TW" altLang="en-US" dirty="0" smtClean="0"/>
              <a:t>降為 </a:t>
            </a:r>
            <a:r>
              <a:rPr lang="en-US" altLang="zh-TW" dirty="0" smtClean="0"/>
              <a:t>20 </a:t>
            </a:r>
            <a:r>
              <a:rPr lang="zh-TW" altLang="en-US" dirty="0" smtClean="0"/>
              <a:t>萬封，回應率提高為 </a:t>
            </a:r>
            <a:r>
              <a:rPr lang="en-US" altLang="zh-TW" dirty="0" smtClean="0"/>
              <a:t>8-10 %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可以更準確地開發新客群，以及進行存書控制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055573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用</a:t>
            </a:r>
            <a:r>
              <a:rPr lang="zh-TW" altLang="en-US" dirty="0" smtClean="0"/>
              <a:t>資料庫進行目標行銷 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3" name="Picture 2" descr="http://wordpress.chasestaging.net/wp-content/uploads/2010/06/Goal-Funne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55610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文字方塊 4"/>
          <p:cNvSpPr txBox="1">
            <a:spLocks noChangeArrowheads="1"/>
          </p:cNvSpPr>
          <p:nvPr/>
        </p:nvSpPr>
        <p:spPr bwMode="auto">
          <a:xfrm>
            <a:off x="6469063" y="1808163"/>
            <a:ext cx="1416050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200000"/>
              </a:lnSpc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增加曝光</a:t>
            </a:r>
            <a:endParaRPr lang="en-US" altLang="zh-TW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引起興趣</a:t>
            </a:r>
            <a:endParaRPr lang="en-US" altLang="zh-TW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強化需求</a:t>
            </a:r>
            <a:endParaRPr lang="en-US" altLang="zh-TW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200000"/>
              </a:lnSpc>
            </a:pPr>
            <a:r>
              <a:rPr lang="zh-TW" altLang="en-US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造成行動</a:t>
            </a:r>
          </a:p>
        </p:txBody>
      </p:sp>
      <p:sp>
        <p:nvSpPr>
          <p:cNvPr id="25605" name="文字方塊 5"/>
          <p:cNvSpPr txBox="1">
            <a:spLocks noChangeArrowheads="1"/>
          </p:cNvSpPr>
          <p:nvPr/>
        </p:nvSpPr>
        <p:spPr bwMode="auto">
          <a:xfrm>
            <a:off x="2003425" y="5119688"/>
            <a:ext cx="4800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常見方法：加大開口（提高曝光）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</a:t>
            </a:r>
            <a:r>
              <a:rPr lang="zh-TW" altLang="en-US" sz="200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增加準度（目標行銷）</a:t>
            </a:r>
          </a:p>
          <a:p>
            <a:pPr>
              <a:lnSpc>
                <a:spcPct val="150000"/>
              </a:lnSpc>
            </a:pP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　　　　避免過程中跳出（高轉換率）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6" name="矩形 6"/>
          <p:cNvSpPr>
            <a:spLocks noChangeArrowheads="1"/>
          </p:cNvSpPr>
          <p:nvPr/>
        </p:nvSpPr>
        <p:spPr bwMode="auto">
          <a:xfrm>
            <a:off x="468313" y="3246438"/>
            <a:ext cx="17430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</a:defRPr>
            </a:lvl9pPr>
          </a:lstStyle>
          <a:p>
            <a:r>
              <a:rPr lang="en-US" altLang="zh-TW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Conversion</a:t>
            </a:r>
          </a:p>
          <a:p>
            <a:r>
              <a:rPr lang="en-US" altLang="zh-TW"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t>Funnel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18048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案例</a:t>
            </a:r>
            <a:r>
              <a:rPr lang="zh-TW" altLang="en-US" dirty="0">
                <a:sym typeface="Wingdings" panose="05000000000000000000" pitchFamily="2" charset="2"/>
              </a:rPr>
              <a:t> </a:t>
            </a:r>
            <a:r>
              <a:rPr lang="en-US" altLang="zh-TW" dirty="0" smtClean="0">
                <a:sym typeface="Wingdings" panose="05000000000000000000" pitchFamily="2" charset="2"/>
              </a:rPr>
              <a:t>(2) </a:t>
            </a:r>
            <a:r>
              <a:rPr lang="zh-TW" altLang="en-US" dirty="0" smtClean="0"/>
              <a:t>亞洲最大線上紅利集點網站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亞洲區最大的線上紅利集點網站，在四個區域 </a:t>
            </a:r>
            <a:r>
              <a:rPr lang="en-US" altLang="zh-TW" dirty="0" smtClean="0"/>
              <a:t>(</a:t>
            </a:r>
            <a:r>
              <a:rPr lang="zh-TW" altLang="en-US" dirty="0" smtClean="0"/>
              <a:t>九個國家</a:t>
            </a:r>
            <a:r>
              <a:rPr lang="en-US" altLang="zh-TW" dirty="0" smtClean="0"/>
              <a:t>)</a:t>
            </a:r>
            <a:r>
              <a:rPr lang="zh-TW" altLang="en-US" dirty="0" smtClean="0"/>
              <a:t>中會員超過</a:t>
            </a:r>
            <a:r>
              <a:rPr lang="en-US" altLang="zh-TW" dirty="0" smtClean="0"/>
              <a:t>350</a:t>
            </a:r>
            <a:r>
              <a:rPr lang="zh-TW" altLang="en-US" dirty="0" smtClean="0"/>
              <a:t>萬人，專門經營線上紅利集點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分析目標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solidFill>
                  <a:srgbClr val="C00000"/>
                </a:solidFill>
              </a:rPr>
              <a:t>目標 </a:t>
            </a:r>
            <a:r>
              <a:rPr lang="en-US" altLang="zh-TW" dirty="0" smtClean="0">
                <a:solidFill>
                  <a:srgbClr val="C00000"/>
                </a:solidFill>
              </a:rPr>
              <a:t>1</a:t>
            </a:r>
            <a:r>
              <a:rPr lang="en-US" altLang="zh-TW" dirty="0" smtClean="0"/>
              <a:t> : </a:t>
            </a:r>
            <a:r>
              <a:rPr lang="zh-TW" altLang="en-US" dirty="0" smtClean="0"/>
              <a:t>找出具有高紅利點數的會員族群之特徵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solidFill>
                  <a:srgbClr val="C00000"/>
                </a:solidFill>
              </a:rPr>
              <a:t>目標 </a:t>
            </a:r>
            <a:r>
              <a:rPr lang="en-US" altLang="zh-TW" dirty="0" smtClean="0">
                <a:solidFill>
                  <a:srgbClr val="C00000"/>
                </a:solidFill>
              </a:rPr>
              <a:t>2</a:t>
            </a:r>
            <a:r>
              <a:rPr lang="en-US" altLang="zh-TW" dirty="0" smtClean="0"/>
              <a:t> : </a:t>
            </a:r>
            <a:r>
              <a:rPr lang="zh-TW" altLang="en-US" dirty="0" smtClean="0"/>
              <a:t>找出會員資料庫中的主要顯著客群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樣本資料</a:t>
            </a:r>
          </a:p>
          <a:p>
            <a:pPr lvl="1">
              <a:lnSpc>
                <a:spcPct val="150000"/>
              </a:lnSpc>
            </a:pPr>
            <a:r>
              <a:rPr lang="en-US" altLang="zh-TW" dirty="0" smtClean="0"/>
              <a:t>350</a:t>
            </a:r>
            <a:r>
              <a:rPr lang="zh-TW" altLang="en-US" dirty="0" smtClean="0"/>
              <a:t>萬筆大中國區會員資料庫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每位會員共有</a:t>
            </a:r>
            <a:r>
              <a:rPr lang="en-US" altLang="zh-TW" dirty="0" smtClean="0"/>
              <a:t>25</a:t>
            </a:r>
            <a:r>
              <a:rPr lang="zh-TW" altLang="en-US" dirty="0" smtClean="0"/>
              <a:t>個資料欄位，包括 </a:t>
            </a:r>
            <a:r>
              <a:rPr lang="en-US" altLang="zh-TW" dirty="0" smtClean="0"/>
              <a:t>ID, account, points, email, sex, nickname, birthday, </a:t>
            </a:r>
            <a:r>
              <a:rPr lang="en-US" altLang="zh-TW" dirty="0" err="1" smtClean="0"/>
              <a:t>join_date</a:t>
            </a:r>
            <a:r>
              <a:rPr lang="en-US" altLang="zh-TW" dirty="0" smtClean="0"/>
              <a:t>, job </a:t>
            </a:r>
            <a:r>
              <a:rPr lang="zh-TW" altLang="en-US" dirty="0" smtClean="0"/>
              <a:t>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49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514911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5668958"/>
          </a:xfrm>
        </p:spPr>
        <p:txBody>
          <a:bodyPr/>
          <a:lstStyle/>
          <a:p>
            <a:r>
              <a:rPr lang="en-US" altLang="zh-TW" dirty="0" smtClean="0"/>
              <a:t>"Data Scientist : The sexist job of the 21</a:t>
            </a:r>
            <a:r>
              <a:rPr lang="en-US" altLang="zh-TW" baseline="30000" dirty="0" smtClean="0"/>
              <a:t>st</a:t>
            </a:r>
            <a:r>
              <a:rPr lang="en-US" altLang="zh-TW" dirty="0" smtClean="0"/>
              <a:t> century", Harvard Business Review, Oct 2012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5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858" y="1345247"/>
            <a:ext cx="3769262" cy="4914264"/>
          </a:xfrm>
          <a:prstGeom prst="rect">
            <a:avLst/>
          </a:prstGeom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21" y="1390967"/>
            <a:ext cx="4003912" cy="1978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3466874"/>
            <a:ext cx="4023360" cy="197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617071" y="5706443"/>
            <a:ext cx="3954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 b="1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000" b="1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zh-TW" altLang="en-US" b="0" dirty="0" smtClean="0">
                <a:solidFill>
                  <a:schemeClr val="tx1"/>
                </a:solidFill>
              </a:rPr>
              <a:t>巨量資料人才 需求</a:t>
            </a:r>
            <a:r>
              <a:rPr lang="zh-TW" altLang="en-US" b="0" dirty="0">
                <a:solidFill>
                  <a:schemeClr val="tx1"/>
                </a:solidFill>
              </a:rPr>
              <a:t>大幅增加</a:t>
            </a:r>
          </a:p>
        </p:txBody>
      </p:sp>
    </p:spTree>
    <p:extLst>
      <p:ext uri="{BB962C8B-B14F-4D97-AF65-F5344CB8AC3E}">
        <p14:creationId xmlns:p14="http://schemas.microsoft.com/office/powerpoint/2010/main" val="342861435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線上紅利集點網站 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針對</a:t>
            </a:r>
            <a:r>
              <a:rPr lang="zh-TW" altLang="en-US" dirty="0" smtClean="0">
                <a:solidFill>
                  <a:srgbClr val="C00000"/>
                </a:solidFill>
              </a:rPr>
              <a:t>目標 </a:t>
            </a:r>
            <a:r>
              <a:rPr lang="en-US" altLang="zh-TW" dirty="0" smtClean="0">
                <a:solidFill>
                  <a:srgbClr val="C00000"/>
                </a:solidFill>
              </a:rPr>
              <a:t>1</a:t>
            </a:r>
            <a:r>
              <a:rPr lang="en-US" altLang="zh-TW" dirty="0" smtClean="0"/>
              <a:t> </a:t>
            </a:r>
            <a:r>
              <a:rPr lang="zh-TW" altLang="en-US" dirty="0" smtClean="0"/>
              <a:t>，使用關聯分析 </a:t>
            </a:r>
            <a:r>
              <a:rPr lang="en-US" altLang="zh-TW" dirty="0" smtClean="0"/>
              <a:t>(Association) </a:t>
            </a:r>
            <a:r>
              <a:rPr lang="zh-TW" altLang="en-US" dirty="0" smtClean="0"/>
              <a:t>，自動尋找出與點數欄位最相關之欄位組合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發現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紅利點數多的會員，與</a:t>
            </a:r>
            <a:r>
              <a:rPr lang="zh-TW" altLang="en-US" dirty="0">
                <a:solidFill>
                  <a:srgbClr val="C00000"/>
                </a:solidFill>
              </a:rPr>
              <a:t>地址</a:t>
            </a:r>
            <a:r>
              <a:rPr lang="en-US" altLang="zh-TW" dirty="0">
                <a:solidFill>
                  <a:srgbClr val="C00000"/>
                </a:solidFill>
              </a:rPr>
              <a:t>Address</a:t>
            </a:r>
            <a:r>
              <a:rPr lang="zh-TW" altLang="en-US" dirty="0">
                <a:solidFill>
                  <a:srgbClr val="C00000"/>
                </a:solidFill>
              </a:rPr>
              <a:t>欄位</a:t>
            </a:r>
            <a:r>
              <a:rPr lang="zh-TW" altLang="en-US" dirty="0" smtClean="0"/>
              <a:t>高度相關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住在</a:t>
            </a:r>
            <a:r>
              <a:rPr lang="zh-TW" altLang="en-US" dirty="0">
                <a:solidFill>
                  <a:srgbClr val="C00000"/>
                </a:solidFill>
              </a:rPr>
              <a:t>台北</a:t>
            </a:r>
            <a:r>
              <a:rPr lang="en-US" altLang="zh-TW" dirty="0">
                <a:solidFill>
                  <a:srgbClr val="C00000"/>
                </a:solidFill>
              </a:rPr>
              <a:t>Taipei</a:t>
            </a:r>
            <a:r>
              <a:rPr lang="zh-TW" altLang="en-US" dirty="0" smtClean="0"/>
              <a:t>的人點數最多</a:t>
            </a:r>
            <a:r>
              <a:rPr lang="en-US" altLang="zh-TW" dirty="0" smtClean="0"/>
              <a:t> (Confidence 63.5%)</a:t>
            </a:r>
          </a:p>
          <a:p>
            <a:pPr>
              <a:lnSpc>
                <a:spcPct val="150000"/>
              </a:lnSpc>
            </a:pPr>
            <a:r>
              <a:rPr lang="zh-TW" altLang="en-US" dirty="0" smtClean="0"/>
              <a:t>意義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台北市的會員對於該線上紅利集點網站之大中國區</a:t>
            </a:r>
            <a:endParaRPr lang="en-US" altLang="zh-TW" dirty="0" smtClean="0"/>
          </a:p>
          <a:p>
            <a:pPr lvl="1">
              <a:lnSpc>
                <a:spcPct val="150000"/>
              </a:lnSpc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盈收貢獻度最高，最有價值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所有的會員經營與行銷預算，應集中火力於台北地區的會員</a:t>
            </a:r>
          </a:p>
          <a:p>
            <a:pPr>
              <a:lnSpc>
                <a:spcPct val="150000"/>
              </a:lnSpc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50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843481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線上紅利集點網站 </a:t>
            </a:r>
            <a:r>
              <a:rPr lang="en-US" altLang="zh-TW" smtClean="0"/>
              <a:t>(</a:t>
            </a:r>
            <a:r>
              <a:rPr lang="zh-TW" altLang="en-US" smtClean="0"/>
              <a:t>續</a:t>
            </a:r>
            <a:r>
              <a:rPr lang="en-US" altLang="zh-TW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77832"/>
            <a:ext cx="8229600" cy="4525963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TW" altLang="en-US" dirty="0" smtClean="0"/>
              <a:t>針對</a:t>
            </a:r>
            <a:r>
              <a:rPr lang="zh-TW" altLang="en-US" dirty="0" smtClean="0">
                <a:solidFill>
                  <a:srgbClr val="C00000"/>
                </a:solidFill>
              </a:rPr>
              <a:t>目標 </a:t>
            </a:r>
            <a:r>
              <a:rPr lang="en-US" altLang="zh-TW" dirty="0" smtClean="0">
                <a:solidFill>
                  <a:srgbClr val="C00000"/>
                </a:solidFill>
              </a:rPr>
              <a:t>2</a:t>
            </a:r>
            <a:r>
              <a:rPr lang="en-US" altLang="zh-TW" dirty="0" smtClean="0"/>
              <a:t> </a:t>
            </a:r>
            <a:r>
              <a:rPr lang="zh-TW" altLang="en-US" dirty="0" smtClean="0"/>
              <a:t>，使用群集分析 </a:t>
            </a:r>
            <a:r>
              <a:rPr lang="en-US" altLang="zh-TW" dirty="0" smtClean="0"/>
              <a:t>(Clustering)</a:t>
            </a:r>
            <a:r>
              <a:rPr lang="zh-TW" altLang="en-US" dirty="0" smtClean="0"/>
              <a:t>，自動尋找出特徵最集中的主要會員群集</a:t>
            </a:r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TW" altLang="en-US" dirty="0" smtClean="0"/>
              <a:t>發現：該網站</a:t>
            </a:r>
            <a:r>
              <a:rPr lang="en-US" altLang="zh-TW" dirty="0" smtClean="0"/>
              <a:t>350</a:t>
            </a:r>
            <a:r>
              <a:rPr lang="zh-TW" altLang="en-US" dirty="0" smtClean="0"/>
              <a:t>萬會員中，有三個最顯著的主力客群</a:t>
            </a:r>
          </a:p>
          <a:p>
            <a:pPr lvl="2">
              <a:lnSpc>
                <a:spcPct val="140000"/>
              </a:lnSpc>
              <a:spcBef>
                <a:spcPts val="0"/>
              </a:spcBef>
            </a:pPr>
            <a:r>
              <a:rPr lang="en-US" altLang="zh-TW" dirty="0" smtClean="0">
                <a:solidFill>
                  <a:srgbClr val="C00000"/>
                </a:solidFill>
              </a:rPr>
              <a:t>Group 1</a:t>
            </a:r>
            <a:r>
              <a:rPr lang="zh-TW" altLang="en-US" dirty="0" smtClean="0"/>
              <a:t>（</a:t>
            </a:r>
            <a:r>
              <a:rPr lang="en-US" altLang="zh-TW" dirty="0" smtClean="0"/>
              <a:t>55.78</a:t>
            </a:r>
            <a:r>
              <a:rPr lang="zh-TW" altLang="en-US" dirty="0" smtClean="0"/>
              <a:t>％）</a:t>
            </a:r>
            <a:r>
              <a:rPr lang="en-US" altLang="zh-TW" dirty="0" smtClean="0"/>
              <a:t>: </a:t>
            </a:r>
            <a:r>
              <a:rPr lang="zh-TW" altLang="en-US" dirty="0" smtClean="0"/>
              <a:t>年輕人、學生、男性</a:t>
            </a:r>
            <a:endParaRPr lang="en-US" altLang="zh-TW" dirty="0" smtClean="0"/>
          </a:p>
          <a:p>
            <a:pPr lvl="2">
              <a:lnSpc>
                <a:spcPct val="140000"/>
              </a:lnSpc>
              <a:spcBef>
                <a:spcPts val="0"/>
              </a:spcBef>
            </a:pPr>
            <a:r>
              <a:rPr lang="en-US" altLang="zh-TW" dirty="0" smtClean="0">
                <a:solidFill>
                  <a:srgbClr val="C00000"/>
                </a:solidFill>
              </a:rPr>
              <a:t>Group 2</a:t>
            </a:r>
            <a:r>
              <a:rPr lang="zh-TW" altLang="en-US" dirty="0" smtClean="0"/>
              <a:t>（</a:t>
            </a:r>
            <a:r>
              <a:rPr lang="en-US" altLang="zh-TW" dirty="0" smtClean="0"/>
              <a:t>19.53</a:t>
            </a:r>
            <a:r>
              <a:rPr lang="zh-TW" altLang="en-US" dirty="0" smtClean="0"/>
              <a:t>％）</a:t>
            </a:r>
            <a:r>
              <a:rPr lang="en-US" altLang="zh-TW" dirty="0" smtClean="0"/>
              <a:t>: </a:t>
            </a:r>
            <a:r>
              <a:rPr lang="zh-TW" altLang="en-US" dirty="0" smtClean="0"/>
              <a:t>科技業、技術人員、工程師、或經理、男性、半數住在台北</a:t>
            </a:r>
            <a:endParaRPr lang="en-US" altLang="zh-TW" dirty="0" smtClean="0"/>
          </a:p>
          <a:p>
            <a:pPr lvl="2">
              <a:lnSpc>
                <a:spcPct val="140000"/>
              </a:lnSpc>
              <a:spcBef>
                <a:spcPts val="0"/>
              </a:spcBef>
            </a:pPr>
            <a:r>
              <a:rPr lang="en-US" altLang="zh-TW" dirty="0" smtClean="0">
                <a:solidFill>
                  <a:srgbClr val="C00000"/>
                </a:solidFill>
              </a:rPr>
              <a:t>Group 3</a:t>
            </a:r>
            <a:r>
              <a:rPr lang="zh-TW" altLang="en-US" dirty="0" smtClean="0"/>
              <a:t>（</a:t>
            </a:r>
            <a:r>
              <a:rPr lang="en-US" altLang="zh-TW" dirty="0" smtClean="0"/>
              <a:t>7.05</a:t>
            </a:r>
            <a:r>
              <a:rPr lang="zh-TW" altLang="en-US" dirty="0" smtClean="0"/>
              <a:t>％）</a:t>
            </a:r>
            <a:r>
              <a:rPr lang="en-US" altLang="zh-TW" dirty="0" smtClean="0"/>
              <a:t>: </a:t>
            </a:r>
            <a:r>
              <a:rPr lang="zh-TW" altLang="en-US" dirty="0"/>
              <a:t> </a:t>
            </a:r>
            <a:r>
              <a:rPr lang="zh-TW" altLang="en-US" dirty="0" smtClean="0"/>
              <a:t>科技及服務業、行政助理、秘書、服務人員、女性、半數住在台北</a:t>
            </a:r>
            <a:endParaRPr lang="en-US" altLang="zh-TW" dirty="0" smtClean="0"/>
          </a:p>
          <a:p>
            <a:pPr>
              <a:lnSpc>
                <a:spcPct val="140000"/>
              </a:lnSpc>
              <a:spcBef>
                <a:spcPts val="0"/>
              </a:spcBef>
            </a:pPr>
            <a:r>
              <a:rPr lang="zh-TW" altLang="en-US" dirty="0" smtClean="0"/>
              <a:t>意義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zh-TW" altLang="en-US" dirty="0" smtClean="0"/>
              <a:t>上述族群已超過 </a:t>
            </a:r>
            <a:r>
              <a:rPr lang="en-US" altLang="zh-TW" dirty="0" smtClean="0"/>
              <a:t>80%</a:t>
            </a:r>
            <a:r>
              <a:rPr lang="zh-TW" altLang="en-US" dirty="0" smtClean="0"/>
              <a:t>。可對這三個市場區隔，做行銷預算分配，進行更精準的直效行銷，將可大幅節省行銷成本，並提高效果。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51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084176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案例 </a:t>
            </a:r>
            <a:r>
              <a:rPr lang="en-US" altLang="zh-TW" smtClean="0"/>
              <a:t>(3) </a:t>
            </a:r>
            <a:r>
              <a:rPr lang="zh-TW" altLang="en-US" smtClean="0"/>
              <a:t>其它</a:t>
            </a:r>
            <a:endParaRPr lang="en-US" altLang="zh-TW" dirty="0" smtClean="0"/>
          </a:p>
        </p:txBody>
      </p:sp>
      <p:sp>
        <p:nvSpPr>
          <p:cNvPr id="1099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zh-TW" altLang="en-US" dirty="0" smtClean="0"/>
              <a:t>某大電信業者 : 電信預警系統</a:t>
            </a:r>
          </a:p>
          <a:p>
            <a:pPr lvl="1">
              <a:lnSpc>
                <a:spcPct val="200000"/>
              </a:lnSpc>
            </a:pPr>
            <a:r>
              <a:rPr lang="zh-TW" altLang="en-US" dirty="0" smtClean="0"/>
              <a:t>依 </a:t>
            </a:r>
            <a:r>
              <a:rPr lang="en-US" altLang="zh-TW" dirty="0" smtClean="0"/>
              <a:t>Peak alarm (</a:t>
            </a:r>
            <a:r>
              <a:rPr lang="zh-TW" altLang="en-US" dirty="0" smtClean="0"/>
              <a:t>突來的不正常之尖峰用量) 與 </a:t>
            </a:r>
            <a:r>
              <a:rPr lang="en-US" altLang="zh-TW" dirty="0" smtClean="0"/>
              <a:t>Region alarm (</a:t>
            </a:r>
            <a:r>
              <a:rPr lang="zh-TW" altLang="en-US" dirty="0" smtClean="0"/>
              <a:t>連續罕用受話號碼或付費號碼) 判斷盜打行為</a:t>
            </a:r>
          </a:p>
          <a:p>
            <a:pPr lvl="1">
              <a:lnSpc>
                <a:spcPct val="200000"/>
              </a:lnSpc>
            </a:pPr>
            <a:r>
              <a:rPr lang="zh-TW" altLang="en-US" dirty="0" smtClean="0"/>
              <a:t>依系統警示信號預測系統雍塞機率，以預先調配郊區之基地台來支援，達成整體系統使用率之最佳化</a:t>
            </a:r>
          </a:p>
        </p:txBody>
      </p:sp>
    </p:spTree>
    <p:extLst>
      <p:ext uri="{BB962C8B-B14F-4D97-AF65-F5344CB8AC3E}">
        <p14:creationId xmlns:p14="http://schemas.microsoft.com/office/powerpoint/2010/main" val="1560349646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807720" y="2088198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dirty="0">
                <a:effectLst/>
              </a:rPr>
              <a:t>在各產業的應用 </a:t>
            </a:r>
            <a:r>
              <a:rPr lang="en-US" altLang="zh-TW" dirty="0">
                <a:effectLst/>
              </a:rPr>
              <a:t>– </a:t>
            </a:r>
            <a:r>
              <a:rPr lang="zh-TW" altLang="en-US" dirty="0">
                <a:effectLst/>
              </a:rPr>
              <a:t>以金融保險業為</a:t>
            </a:r>
            <a:r>
              <a:rPr lang="zh-TW" altLang="en-US" dirty="0" smtClean="0">
                <a:effectLst/>
              </a:rPr>
              <a:t>例</a:t>
            </a:r>
            <a:endParaRPr lang="zh-TW" altLang="en-US" sz="3600" dirty="0" smtClean="0">
              <a:effectLst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857250" y="3286125"/>
            <a:ext cx="7572375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57250" y="3286125"/>
            <a:ext cx="6215063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標題 6"/>
          <p:cNvSpPr txBox="1">
            <a:spLocks/>
          </p:cNvSpPr>
          <p:nvPr/>
        </p:nvSpPr>
        <p:spPr>
          <a:xfrm>
            <a:off x="806896" y="3438128"/>
            <a:ext cx="8229600" cy="258316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94C8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endParaRPr kumimoji="0" lang="zh-TW" altLang="en-US" sz="2000" dirty="0" smtClean="0">
              <a:effectLst/>
            </a:endParaRPr>
          </a:p>
        </p:txBody>
      </p:sp>
      <p:sp>
        <p:nvSpPr>
          <p:cNvPr id="6" name="標題 6"/>
          <p:cNvSpPr txBox="1">
            <a:spLocks/>
          </p:cNvSpPr>
          <p:nvPr/>
        </p:nvSpPr>
        <p:spPr>
          <a:xfrm>
            <a:off x="806896" y="3376424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94C8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endParaRPr kumimoji="0" lang="zh-TW" altLang="en-US" sz="2800" dirty="0" smtClean="0">
              <a:effectLst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53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30722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企業擁有許多的資料庫‥‥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  <a:defRPr/>
            </a:pPr>
            <a:r>
              <a:rPr lang="zh-TW" altLang="en-US" sz="2800" smtClean="0"/>
              <a:t>保戶基本資料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zh-TW" altLang="en-US" sz="2400" smtClean="0"/>
              <a:t>要保人：郵遞區號、生日、性別、婚姻等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zh-TW" altLang="en-US" sz="2400" smtClean="0"/>
              <a:t>被保人：郵遞區號、生日、性別、婚姻等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2800" smtClean="0"/>
              <a:t>保單基本資料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zh-TW" altLang="en-US" sz="2400" smtClean="0"/>
              <a:t>險種代碼、保險金額、繳費方式、紅利發放方式等</a:t>
            </a:r>
          </a:p>
          <a:p>
            <a:pPr eaLnBrk="1" hangingPunct="1">
              <a:lnSpc>
                <a:spcPct val="130000"/>
              </a:lnSpc>
              <a:defRPr/>
            </a:pPr>
            <a:r>
              <a:rPr lang="zh-TW" altLang="en-US" sz="2800" smtClean="0"/>
              <a:t>保單繳費紀錄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zh-TW" altLang="en-US" sz="2400" smtClean="0"/>
              <a:t>保單年度、保單狀態、年度化保費、實繳保費等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zh-TW" altLang="en-US" sz="2400" smtClean="0"/>
              <a:t>業務單位、銷售管道、卡別等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54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144959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企業的問題是‥‥</a:t>
            </a:r>
          </a:p>
        </p:txBody>
      </p:sp>
      <p:sp>
        <p:nvSpPr>
          <p:cNvPr id="11601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363272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sz="2800" dirty="0" smtClean="0"/>
              <a:t>這些存在 </a:t>
            </a:r>
            <a:r>
              <a:rPr lang="en-US" altLang="zh-TW" sz="2800" dirty="0" smtClean="0"/>
              <a:t>Excel </a:t>
            </a:r>
            <a:r>
              <a:rPr lang="zh-TW" altLang="en-US" sz="2800" dirty="0" smtClean="0"/>
              <a:t>或 </a:t>
            </a:r>
            <a:r>
              <a:rPr lang="en-US" altLang="zh-TW" sz="2800" dirty="0" smtClean="0"/>
              <a:t>Access </a:t>
            </a:r>
            <a:r>
              <a:rPr lang="zh-TW" altLang="en-US" sz="2800" dirty="0" smtClean="0"/>
              <a:t>的現成資料，能否協助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zh-TW" altLang="en-US" sz="2400" dirty="0" smtClean="0"/>
              <a:t>了解既有客戶行為模式，做好客戶關係管理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zh-TW" altLang="en-US" sz="2400" dirty="0" smtClean="0"/>
              <a:t>開發新客戶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zh-TW" altLang="en-US" sz="2400" dirty="0" smtClean="0"/>
              <a:t>進行決策支援，選定目標市場與行銷策略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zh-TW" altLang="en-US" sz="2400" dirty="0" smtClean="0"/>
              <a:t>降低行銷成本，提高回應率與成交率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zh-TW" altLang="en-US" sz="2400" dirty="0" smtClean="0"/>
              <a:t>提高營收和顧客滿意度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zh-TW" altLang="en-US" sz="2800" dirty="0" smtClean="0"/>
              <a:t>如何可以達到上述目標？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55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64679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857250" y="208176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尋找</a:t>
            </a:r>
            <a:r>
              <a:rPr lang="zh-TW" altLang="en-US" dirty="0"/>
              <a:t>保戶購買保單的決策</a:t>
            </a:r>
            <a:r>
              <a:rPr lang="zh-TW" altLang="en-US" dirty="0" smtClean="0"/>
              <a:t>模型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857250" y="3286125"/>
            <a:ext cx="7572375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57250" y="3286125"/>
            <a:ext cx="6215063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56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86879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661025" cy="670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2243" name="Rectangle 3"/>
          <p:cNvSpPr>
            <a:spLocks noGrp="1" noChangeArrowheads="1"/>
          </p:cNvSpPr>
          <p:nvPr>
            <p:ph idx="1"/>
          </p:nvPr>
        </p:nvSpPr>
        <p:spPr>
          <a:xfrm>
            <a:off x="5796136" y="332264"/>
            <a:ext cx="3024336" cy="51435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zh-TW" altLang="en-US" sz="2800" dirty="0" smtClean="0"/>
              <a:t>保戶保單資料庫</a:t>
            </a:r>
          </a:p>
          <a:p>
            <a:pPr eaLnBrk="1" hangingPunct="1">
              <a:defRPr/>
            </a:pPr>
            <a:r>
              <a:rPr lang="zh-TW" altLang="en-US" sz="2800" dirty="0" smtClean="0"/>
              <a:t>要保人性別</a:t>
            </a:r>
          </a:p>
          <a:p>
            <a:pPr eaLnBrk="1" hangingPunct="1">
              <a:defRPr/>
            </a:pPr>
            <a:r>
              <a:rPr lang="zh-TW" altLang="en-US" sz="2800" dirty="0" smtClean="0"/>
              <a:t>要保人年齡</a:t>
            </a:r>
          </a:p>
          <a:p>
            <a:pPr eaLnBrk="1" hangingPunct="1">
              <a:defRPr/>
            </a:pPr>
            <a:r>
              <a:rPr lang="zh-TW" altLang="en-US" sz="2800" dirty="0" smtClean="0"/>
              <a:t>要保人婚姻狀況</a:t>
            </a:r>
          </a:p>
          <a:p>
            <a:pPr eaLnBrk="1" hangingPunct="1">
              <a:defRPr/>
            </a:pPr>
            <a:r>
              <a:rPr lang="zh-TW" altLang="en-US" sz="2800" dirty="0" smtClean="0"/>
              <a:t>要保人子女數</a:t>
            </a:r>
          </a:p>
          <a:p>
            <a:pPr eaLnBrk="1" hangingPunct="1">
              <a:defRPr/>
            </a:pPr>
            <a:r>
              <a:rPr lang="zh-TW" altLang="en-US" sz="2800" dirty="0" smtClean="0"/>
              <a:t>紅利發放方式</a:t>
            </a:r>
          </a:p>
          <a:p>
            <a:pPr eaLnBrk="1" hangingPunct="1">
              <a:defRPr/>
            </a:pPr>
            <a:r>
              <a:rPr lang="zh-TW" altLang="en-US" sz="2800" dirty="0" smtClean="0"/>
              <a:t>險種</a:t>
            </a:r>
          </a:p>
        </p:txBody>
      </p:sp>
      <p:sp>
        <p:nvSpPr>
          <p:cNvPr id="1162244" name="Rectangle 4"/>
          <p:cNvSpPr>
            <a:spLocks noChangeArrowheads="1"/>
          </p:cNvSpPr>
          <p:nvPr/>
        </p:nvSpPr>
        <p:spPr bwMode="auto">
          <a:xfrm>
            <a:off x="4648200" y="0"/>
            <a:ext cx="990600" cy="6705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62245" name="Rectangle 5"/>
          <p:cNvSpPr>
            <a:spLocks noChangeArrowheads="1"/>
          </p:cNvSpPr>
          <p:nvPr/>
        </p:nvSpPr>
        <p:spPr bwMode="auto">
          <a:xfrm>
            <a:off x="5724525" y="5577840"/>
            <a:ext cx="34194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kumimoji="1" lang="zh-TW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各險種之購買因素？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57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8263934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116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62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62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2243" grpId="0" autoUpdateAnimBg="0"/>
      <p:bldP spid="1162244" grpId="0" animBg="1"/>
      <p:bldP spid="1162245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63268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332656"/>
            <a:ext cx="8229600" cy="5935588"/>
          </a:xfrm>
        </p:spPr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自動選擇最佳分支條件，產生決策樹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126" y="1149697"/>
            <a:ext cx="8288338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58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527950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分析：建立客戶決策模型</a:t>
            </a:r>
          </a:p>
        </p:txBody>
      </p:sp>
      <p:sp>
        <p:nvSpPr>
          <p:cNvPr id="1164291" name="Rectangle 3"/>
          <p:cNvSpPr>
            <a:spLocks noGrp="1" noChangeArrowheads="1"/>
          </p:cNvSpPr>
          <p:nvPr>
            <p:ph idx="1"/>
          </p:nvPr>
        </p:nvSpPr>
        <p:spPr>
          <a:xfrm>
            <a:off x="4067944" y="4509120"/>
            <a:ext cx="4618856" cy="1759124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2400" dirty="0" smtClean="0"/>
              <a:t>1. 自動嘗試所有欄位排列組合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2400" dirty="0" smtClean="0"/>
              <a:t>2. 找出關鍵決策因素之優先順序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2400" dirty="0" smtClean="0"/>
              <a:t>3. 自動切割適當值</a:t>
            </a:r>
          </a:p>
          <a:p>
            <a:pPr eaLnBrk="1" hangingPunct="1">
              <a:lnSpc>
                <a:spcPct val="130000"/>
              </a:lnSpc>
              <a:spcBef>
                <a:spcPts val="0"/>
              </a:spcBef>
              <a:buFontTx/>
              <a:buNone/>
              <a:defRPr/>
            </a:pPr>
            <a:r>
              <a:rPr lang="zh-TW" altLang="en-US" sz="2400" dirty="0" smtClean="0"/>
              <a:t>4. 自動排除無關因素</a:t>
            </a: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499" y="1295400"/>
            <a:ext cx="3681413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4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1425" y="1295400"/>
            <a:ext cx="536257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4294" name="Rectangle 6"/>
          <p:cNvSpPr>
            <a:spLocks noChangeArrowheads="1"/>
          </p:cNvSpPr>
          <p:nvPr/>
        </p:nvSpPr>
        <p:spPr bwMode="auto">
          <a:xfrm>
            <a:off x="3146499" y="1295400"/>
            <a:ext cx="609600" cy="43434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59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9665701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6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500"/>
                                        <p:tgtEl>
                                          <p:spTgt spid="116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16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4291" grpId="0" autoUpdateAnimBg="0"/>
      <p:bldP spid="116429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5668958"/>
          </a:xfrm>
        </p:spPr>
        <p:txBody>
          <a:bodyPr/>
          <a:lstStyle/>
          <a:p>
            <a:r>
              <a:rPr lang="en-US" altLang="zh-TW" dirty="0"/>
              <a:t>Obama </a:t>
            </a:r>
            <a:r>
              <a:rPr lang="en-US" altLang="zh-TW" dirty="0" smtClean="0"/>
              <a:t>Administration : Big Data is a Big Deal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6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767" y="2716027"/>
            <a:ext cx="7530465" cy="359237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3880" y="722417"/>
            <a:ext cx="8122920" cy="1703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+mn-ea"/>
                <a:ea typeface="+mn-ea"/>
              </a:rPr>
              <a:t>白宮</a:t>
            </a:r>
            <a:r>
              <a:rPr lang="zh-TW" altLang="en-US" dirty="0">
                <a:latin typeface="+mn-ea"/>
                <a:ea typeface="+mn-ea"/>
              </a:rPr>
              <a:t>在</a:t>
            </a:r>
            <a:r>
              <a:rPr lang="en-US" altLang="zh-TW" dirty="0">
                <a:latin typeface="+mn-ea"/>
                <a:ea typeface="+mn-ea"/>
              </a:rPr>
              <a:t>2012</a:t>
            </a:r>
            <a:r>
              <a:rPr lang="zh-TW" altLang="en-US" dirty="0">
                <a:latin typeface="+mn-ea"/>
                <a:ea typeface="+mn-ea"/>
              </a:rPr>
              <a:t>年</a:t>
            </a:r>
            <a:r>
              <a:rPr lang="en-US" altLang="zh-TW" dirty="0">
                <a:latin typeface="+mn-ea"/>
                <a:ea typeface="+mn-ea"/>
              </a:rPr>
              <a:t>3</a:t>
            </a:r>
            <a:r>
              <a:rPr lang="zh-TW" altLang="en-US" dirty="0">
                <a:latin typeface="+mn-ea"/>
                <a:ea typeface="+mn-ea"/>
              </a:rPr>
              <a:t>月宣布，將投資</a:t>
            </a:r>
            <a:r>
              <a:rPr lang="en-US" altLang="zh-TW" dirty="0">
                <a:latin typeface="+mn-ea"/>
                <a:ea typeface="+mn-ea"/>
              </a:rPr>
              <a:t>2</a:t>
            </a:r>
            <a:r>
              <a:rPr lang="zh-TW" altLang="en-US" dirty="0">
                <a:latin typeface="+mn-ea"/>
                <a:ea typeface="+mn-ea"/>
              </a:rPr>
              <a:t>億美元啟動「海量資料研究  和發展計畫」，包括</a:t>
            </a:r>
            <a:r>
              <a:rPr lang="en-US" altLang="zh-TW" dirty="0">
                <a:latin typeface="+mn-ea"/>
                <a:ea typeface="+mn-ea"/>
              </a:rPr>
              <a:t>Big Data</a:t>
            </a:r>
            <a:r>
              <a:rPr lang="zh-TW" altLang="en-US" dirty="0">
                <a:latin typeface="+mn-ea"/>
                <a:ea typeface="+mn-ea"/>
              </a:rPr>
              <a:t>分析及</a:t>
            </a:r>
            <a:r>
              <a:rPr lang="en-US" altLang="zh-TW" dirty="0">
                <a:latin typeface="+mn-ea"/>
                <a:ea typeface="+mn-ea"/>
              </a:rPr>
              <a:t>Big Data</a:t>
            </a:r>
            <a:r>
              <a:rPr lang="zh-TW" altLang="en-US" dirty="0">
                <a:latin typeface="+mn-ea"/>
                <a:ea typeface="+mn-ea"/>
              </a:rPr>
              <a:t>在醫療、天氣和國防等領域的運用；白宮甚至將數據資料定義為「未來的新石油」。顯然，一個國家擁有數據資料的規模和解釋運用的能力，已成為一國核心資產和國力指標。</a:t>
            </a:r>
            <a:r>
              <a:rPr lang="en-US" altLang="zh-TW" dirty="0" smtClean="0">
                <a:latin typeface="+mn-ea"/>
                <a:ea typeface="+mn-ea"/>
              </a:rPr>
              <a:t>(</a:t>
            </a:r>
            <a:r>
              <a:rPr lang="zh-TW" altLang="en-US" dirty="0" smtClean="0">
                <a:latin typeface="+mn-ea"/>
                <a:ea typeface="+mn-ea"/>
              </a:rPr>
              <a:t>中國時報 </a:t>
            </a:r>
            <a:r>
              <a:rPr lang="en-US" altLang="zh-TW" dirty="0">
                <a:latin typeface="+mn-ea"/>
                <a:ea typeface="+mn-ea"/>
              </a:rPr>
              <a:t>2013/5/12)</a:t>
            </a:r>
            <a:endParaRPr lang="zh-TW" altLang="en-US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0689826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smtClean="0"/>
              <a:t>應用：預測客戶行為</a:t>
            </a:r>
          </a:p>
        </p:txBody>
      </p:sp>
      <p:sp>
        <p:nvSpPr>
          <p:cNvPr id="116531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478188"/>
            <a:ext cx="8229600" cy="1687116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spcBef>
                <a:spcPts val="1800"/>
              </a:spcBef>
              <a:buFontTx/>
              <a:buNone/>
              <a:defRPr/>
            </a:pPr>
            <a:r>
              <a:rPr lang="zh-TW" altLang="en-US" sz="2800" dirty="0" smtClean="0"/>
              <a:t>1. 依客戶狀況提出適當建議 </a:t>
            </a:r>
            <a:r>
              <a:rPr lang="zh-TW" altLang="en-US" sz="1800" dirty="0" smtClean="0"/>
              <a:t>透過</a:t>
            </a:r>
            <a:r>
              <a:rPr lang="en-US" altLang="zh-TW" sz="1800" dirty="0" smtClean="0"/>
              <a:t>Web</a:t>
            </a:r>
            <a:r>
              <a:rPr lang="zh-TW" altLang="en-US" sz="1800" dirty="0" smtClean="0"/>
              <a:t>或</a:t>
            </a:r>
            <a:r>
              <a:rPr lang="en-US" altLang="zh-TW" sz="1800" dirty="0" smtClean="0"/>
              <a:t>Mobile</a:t>
            </a:r>
            <a:endParaRPr lang="zh-TW" altLang="en-US" sz="2800" dirty="0" smtClean="0"/>
          </a:p>
          <a:p>
            <a:pPr marL="609600" indent="-609600" eaLnBrk="1" hangingPunct="1">
              <a:lnSpc>
                <a:spcPct val="90000"/>
              </a:lnSpc>
              <a:spcBef>
                <a:spcPts val="1800"/>
              </a:spcBef>
              <a:buFontTx/>
              <a:buNone/>
              <a:defRPr/>
            </a:pPr>
            <a:r>
              <a:rPr lang="zh-TW" altLang="en-US" sz="2800" dirty="0" smtClean="0"/>
              <a:t>2. 準確地大量開發新客戶 </a:t>
            </a:r>
            <a:r>
              <a:rPr lang="zh-TW" altLang="en-US" sz="1800" dirty="0" smtClean="0"/>
              <a:t>精準目標與擴散</a:t>
            </a:r>
            <a:endParaRPr lang="zh-TW" altLang="en-US" sz="2800" dirty="0" smtClean="0"/>
          </a:p>
          <a:p>
            <a:pPr marL="609600" indent="-609600" eaLnBrk="1" hangingPunct="1">
              <a:lnSpc>
                <a:spcPct val="90000"/>
              </a:lnSpc>
              <a:spcBef>
                <a:spcPts val="1800"/>
              </a:spcBef>
              <a:buFontTx/>
              <a:buNone/>
              <a:defRPr/>
            </a:pPr>
            <a:r>
              <a:rPr lang="zh-TW" altLang="en-US" sz="2800" dirty="0" smtClean="0"/>
              <a:t>3. 「科學化」降低行銷成本，提高成交率和營收</a:t>
            </a: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124744"/>
            <a:ext cx="5368925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5317" name="Picture 5" descr="BD04972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1810544"/>
            <a:ext cx="2924175" cy="219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5318" name="Rectangle 6"/>
          <p:cNvSpPr>
            <a:spLocks noChangeArrowheads="1"/>
          </p:cNvSpPr>
          <p:nvPr/>
        </p:nvSpPr>
        <p:spPr bwMode="auto">
          <a:xfrm>
            <a:off x="838200" y="3105944"/>
            <a:ext cx="9906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65319" name="Rectangle 7"/>
          <p:cNvSpPr>
            <a:spLocks noChangeArrowheads="1"/>
          </p:cNvSpPr>
          <p:nvPr/>
        </p:nvSpPr>
        <p:spPr bwMode="auto">
          <a:xfrm>
            <a:off x="1905000" y="3894932"/>
            <a:ext cx="9906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65320" name="Rectangle 8"/>
          <p:cNvSpPr>
            <a:spLocks noChangeArrowheads="1"/>
          </p:cNvSpPr>
          <p:nvPr/>
        </p:nvSpPr>
        <p:spPr bwMode="auto">
          <a:xfrm>
            <a:off x="4114800" y="2312194"/>
            <a:ext cx="9906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65321" name="Rectangle 9"/>
          <p:cNvSpPr>
            <a:spLocks noChangeArrowheads="1"/>
          </p:cNvSpPr>
          <p:nvPr/>
        </p:nvSpPr>
        <p:spPr bwMode="auto">
          <a:xfrm>
            <a:off x="4114800" y="3894932"/>
            <a:ext cx="990600" cy="3048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60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3140438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65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1165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65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16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165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165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5315" grpId="0" autoUpdateAnimBg="0"/>
      <p:bldP spid="1165318" grpId="0" animBg="1"/>
      <p:bldP spid="1165319" grpId="0" animBg="1"/>
      <p:bldP spid="1165320" grpId="0" animBg="1"/>
      <p:bldP spid="11653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857250" y="208176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/>
              <a:t>2</a:t>
            </a:r>
            <a:r>
              <a:rPr lang="en-US" altLang="zh-TW" dirty="0" smtClean="0"/>
              <a:t>. </a:t>
            </a:r>
            <a:r>
              <a:rPr lang="zh-TW" altLang="en-US" dirty="0" smtClean="0"/>
              <a:t>尋找</a:t>
            </a:r>
            <a:r>
              <a:rPr lang="zh-TW" altLang="en-US" dirty="0"/>
              <a:t>最熱門之保戶保單的關聯性</a:t>
            </a:r>
            <a:endParaRPr lang="zh-TW" altLang="en-US" dirty="0" smtClean="0"/>
          </a:p>
        </p:txBody>
      </p:sp>
      <p:cxnSp>
        <p:nvCxnSpPr>
          <p:cNvPr id="10" name="直線接點 9"/>
          <p:cNvCxnSpPr/>
          <p:nvPr/>
        </p:nvCxnSpPr>
        <p:spPr>
          <a:xfrm>
            <a:off x="857250" y="3286125"/>
            <a:ext cx="7572375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57250" y="3286125"/>
            <a:ext cx="6215063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61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265090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67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8312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zh-TW" altLang="en-US" sz="2800" dirty="0" smtClean="0"/>
              <a:t>分析目標</a:t>
            </a:r>
          </a:p>
          <a:p>
            <a:pPr lvl="1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zh-TW" altLang="en-US" sz="2400" dirty="0" smtClean="0"/>
              <a:t>目標 1 : 保戶基本資料、和購買保單間的熱門關聯性</a:t>
            </a:r>
          </a:p>
          <a:p>
            <a:pPr lvl="1"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zh-TW" altLang="en-US" sz="2400" dirty="0" smtClean="0"/>
              <a:t>目標 2 : 購買保單之間的關聯性</a:t>
            </a:r>
          </a:p>
          <a:p>
            <a:pPr eaLnBrk="1" hangingPunct="1">
              <a:lnSpc>
                <a:spcPct val="150000"/>
              </a:lnSpc>
              <a:spcBef>
                <a:spcPts val="1200"/>
              </a:spcBef>
              <a:defRPr/>
            </a:pPr>
            <a:r>
              <a:rPr lang="zh-TW" altLang="en-US" sz="2800" dirty="0" smtClean="0"/>
              <a:t>分析結果</a:t>
            </a:r>
          </a:p>
          <a:p>
            <a:pPr lvl="1" eaLnBrk="1" hangingPunct="1">
              <a:lnSpc>
                <a:spcPct val="150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2000" dirty="0" smtClean="0"/>
              <a:t>(新鴻運終身壽險, 300-400萬) → (要保人: </a:t>
            </a:r>
            <a:r>
              <a:rPr lang="en-US" altLang="zh-TW" sz="2000" dirty="0" smtClean="0"/>
              <a:t>M, </a:t>
            </a:r>
            <a:r>
              <a:rPr lang="zh-TW" altLang="en-US" sz="2000" dirty="0" smtClean="0"/>
              <a:t>被保人: </a:t>
            </a:r>
            <a:r>
              <a:rPr lang="en-US" altLang="zh-TW" sz="2000" dirty="0" smtClean="0"/>
              <a:t>F )</a:t>
            </a:r>
          </a:p>
          <a:p>
            <a:pPr lvl="1" eaLnBrk="1" hangingPunct="1">
              <a:lnSpc>
                <a:spcPct val="150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2000" dirty="0" smtClean="0"/>
              <a:t>(萬福增額終身壽險) → (要保人: </a:t>
            </a:r>
            <a:r>
              <a:rPr lang="en-US" altLang="zh-TW" sz="2000" dirty="0" smtClean="0"/>
              <a:t>F, </a:t>
            </a:r>
            <a:r>
              <a:rPr lang="zh-TW" altLang="en-US" sz="2000" dirty="0" smtClean="0"/>
              <a:t>30-40歲, 被保人: </a:t>
            </a:r>
            <a:r>
              <a:rPr lang="en-US" altLang="zh-TW" sz="2000" dirty="0" smtClean="0"/>
              <a:t>F, 0-10</a:t>
            </a:r>
            <a:r>
              <a:rPr lang="zh-TW" altLang="en-US" sz="2000" dirty="0" smtClean="0"/>
              <a:t>歲 </a:t>
            </a:r>
            <a:r>
              <a:rPr lang="en-US" altLang="zh-TW" sz="2000" dirty="0" smtClean="0"/>
              <a:t>)</a:t>
            </a:r>
          </a:p>
          <a:p>
            <a:pPr lvl="1" eaLnBrk="1" hangingPunct="1">
              <a:lnSpc>
                <a:spcPct val="150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2000" dirty="0" smtClean="0"/>
              <a:t>(新鴻運終身壽險) → (防癌保本終身健康保險)</a:t>
            </a:r>
            <a:endParaRPr lang="zh-TW" altLang="en-US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62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058894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68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08312"/>
            <a:ext cx="8229600" cy="4525963"/>
          </a:xfrm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zh-TW" altLang="en-US" sz="2800" dirty="0" smtClean="0"/>
              <a:t>如何應用熱門關聯性？</a:t>
            </a:r>
          </a:p>
          <a:p>
            <a:pPr lvl="1" eaLnBrk="1" hangingPunct="1">
              <a:lnSpc>
                <a:spcPct val="170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2000" dirty="0" smtClean="0"/>
              <a:t>(新鴻運終身壽險, 300-400萬) → (要保人: </a:t>
            </a:r>
            <a:r>
              <a:rPr lang="en-US" altLang="zh-TW" sz="2000" dirty="0" smtClean="0"/>
              <a:t>M, </a:t>
            </a:r>
            <a:r>
              <a:rPr lang="zh-TW" altLang="en-US" sz="2000" dirty="0" smtClean="0"/>
              <a:t>被保人: </a:t>
            </a:r>
            <a:r>
              <a:rPr lang="en-US" altLang="zh-TW" sz="2000" dirty="0" smtClean="0"/>
              <a:t>F )</a:t>
            </a:r>
          </a:p>
          <a:p>
            <a:pPr lvl="1" eaLnBrk="1" hangingPunct="1">
              <a:lnSpc>
                <a:spcPct val="170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2000" dirty="0" smtClean="0"/>
              <a:t>(萬福增額終身壽險) → (要保人: </a:t>
            </a:r>
            <a:r>
              <a:rPr lang="en-US" altLang="zh-TW" sz="2000" dirty="0" smtClean="0"/>
              <a:t>F, </a:t>
            </a:r>
            <a:r>
              <a:rPr lang="zh-TW" altLang="en-US" sz="2000" dirty="0" smtClean="0"/>
              <a:t>30-40歲, 被保人: </a:t>
            </a:r>
            <a:r>
              <a:rPr lang="en-US" altLang="zh-TW" sz="2000" dirty="0" smtClean="0"/>
              <a:t>F, 0-10</a:t>
            </a:r>
            <a:r>
              <a:rPr lang="zh-TW" altLang="en-US" sz="2000" dirty="0" smtClean="0"/>
              <a:t>歲 </a:t>
            </a:r>
            <a:r>
              <a:rPr lang="en-US" altLang="zh-TW" sz="2000" dirty="0" smtClean="0"/>
              <a:t>)</a:t>
            </a:r>
            <a:endParaRPr lang="zh-TW" altLang="en-US" sz="2400" dirty="0" smtClean="0"/>
          </a:p>
          <a:p>
            <a:pPr lvl="1" eaLnBrk="1" hangingPunct="1">
              <a:lnSpc>
                <a:spcPct val="170000"/>
              </a:lnSpc>
              <a:spcBef>
                <a:spcPts val="1200"/>
              </a:spcBef>
              <a:defRPr/>
            </a:pPr>
            <a:r>
              <a:rPr lang="zh-TW" altLang="en-US" sz="2000" b="1" dirty="0" smtClean="0">
                <a:solidFill>
                  <a:srgbClr val="FF0000"/>
                </a:solidFill>
              </a:rPr>
              <a:t>直效行銷</a:t>
            </a:r>
            <a:r>
              <a:rPr lang="zh-TW" altLang="en-US" sz="2000" dirty="0" smtClean="0"/>
              <a:t> : 可以將商品資訊只推銷給最具關聯性的潛在客戶。可大幅降低行銷成本，並提高回應率與成交率</a:t>
            </a:r>
          </a:p>
          <a:p>
            <a:pPr lvl="1" eaLnBrk="1" hangingPunct="1">
              <a:lnSpc>
                <a:spcPct val="170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2000" dirty="0" smtClean="0"/>
              <a:t>(新鴻運終身壽險) → (防癌保本終身健康保險)</a:t>
            </a:r>
            <a:endParaRPr lang="zh-TW" altLang="en-US" dirty="0" smtClean="0"/>
          </a:p>
          <a:p>
            <a:pPr lvl="1" eaLnBrk="1" hangingPunct="1">
              <a:lnSpc>
                <a:spcPct val="170000"/>
              </a:lnSpc>
              <a:spcBef>
                <a:spcPts val="1200"/>
              </a:spcBef>
              <a:defRPr/>
            </a:pPr>
            <a:r>
              <a:rPr lang="zh-TW" altLang="en-US" sz="2000" b="1" dirty="0" smtClean="0">
                <a:solidFill>
                  <a:srgbClr val="FF0000"/>
                </a:solidFill>
              </a:rPr>
              <a:t>搭售、聯合促銷、交叉行銷</a:t>
            </a:r>
            <a:r>
              <a:rPr lang="zh-TW" altLang="en-US" sz="2000" dirty="0" smtClean="0"/>
              <a:t>：可以寄送另一商品之促銷訊息予只購買單一商品之會員，創造新的營收</a:t>
            </a:r>
            <a:endParaRPr lang="zh-TW" altLang="en-US" sz="24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63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193070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857250" y="2081766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3. </a:t>
            </a:r>
            <a:r>
              <a:rPr lang="zh-TW" altLang="en-US" dirty="0" smtClean="0"/>
              <a:t>尋找</a:t>
            </a:r>
            <a:r>
              <a:rPr lang="zh-TW" altLang="en-US" dirty="0"/>
              <a:t>主力保戶客群之特徵</a:t>
            </a:r>
            <a:endParaRPr lang="zh-TW" altLang="en-US" dirty="0" smtClean="0"/>
          </a:p>
        </p:txBody>
      </p:sp>
      <p:cxnSp>
        <p:nvCxnSpPr>
          <p:cNvPr id="10" name="直線接點 9"/>
          <p:cNvCxnSpPr/>
          <p:nvPr/>
        </p:nvCxnSpPr>
        <p:spPr>
          <a:xfrm>
            <a:off x="857250" y="3286125"/>
            <a:ext cx="7572375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57250" y="3286125"/>
            <a:ext cx="6215063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64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8211192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70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200000"/>
              </a:lnSpc>
              <a:defRPr/>
            </a:pPr>
            <a:r>
              <a:rPr lang="zh-TW" altLang="en-US" sz="2800" dirty="0" smtClean="0"/>
              <a:t>盈收貢獻度問題</a:t>
            </a:r>
          </a:p>
          <a:p>
            <a:pPr eaLnBrk="1" hangingPunct="1">
              <a:lnSpc>
                <a:spcPct val="200000"/>
              </a:lnSpc>
              <a:defRPr/>
            </a:pPr>
            <a:r>
              <a:rPr lang="zh-TW" altLang="en-US" sz="2800" dirty="0" smtClean="0"/>
              <a:t>想了解購買三張保單，或累計投保1000萬以上的</a:t>
            </a:r>
            <a:endParaRPr lang="en-US" altLang="zh-TW" sz="2800" dirty="0" smtClean="0"/>
          </a:p>
          <a:p>
            <a:pPr eaLnBrk="1" hangingPunct="1">
              <a:lnSpc>
                <a:spcPct val="200000"/>
              </a:lnSpc>
              <a:buNone/>
              <a:defRPr/>
            </a:pPr>
            <a:r>
              <a:rPr lang="en-US" altLang="zh-TW" sz="2800" dirty="0" smtClean="0"/>
              <a:t>	</a:t>
            </a:r>
            <a:r>
              <a:rPr lang="zh-TW" altLang="en-US" sz="2800" dirty="0" smtClean="0"/>
              <a:t>主力客群特徵？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65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00319224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43000"/>
            <a:ext cx="8353425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1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3000"/>
            <a:ext cx="8353425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1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8353425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14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43000"/>
            <a:ext cx="8353425" cy="490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14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066800"/>
            <a:ext cx="8478838" cy="49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66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671873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171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171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7" dur="500"/>
                                        <p:tgtEl>
                                          <p:spTgt spid="1171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17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172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664"/>
            <a:ext cx="8229600" cy="5863580"/>
          </a:xfrm>
        </p:spPr>
        <p:txBody>
          <a:bodyPr/>
          <a:lstStyle/>
          <a:p>
            <a:pPr eaLnBrk="1" hangingPunct="1">
              <a:lnSpc>
                <a:spcPct val="140000"/>
              </a:lnSpc>
              <a:spcBef>
                <a:spcPts val="1200"/>
              </a:spcBef>
              <a:defRPr/>
            </a:pPr>
            <a:r>
              <a:rPr lang="zh-TW" altLang="en-US" dirty="0" smtClean="0"/>
              <a:t>如何應用主力客群特徵分析？</a:t>
            </a:r>
          </a:p>
          <a:p>
            <a:pPr lvl="1" eaLnBrk="1" hangingPunct="1">
              <a:lnSpc>
                <a:spcPct val="140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2000" dirty="0" smtClean="0">
                <a:solidFill>
                  <a:srgbClr val="FF0000"/>
                </a:solidFill>
              </a:rPr>
              <a:t>52% : 要保人 : 男, 30-40歲, 年收 100-120萬</a:t>
            </a:r>
          </a:p>
          <a:p>
            <a:pPr lvl="1" eaLnBrk="1" hangingPunct="1">
              <a:lnSpc>
                <a:spcPct val="140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2000" dirty="0" smtClean="0">
                <a:solidFill>
                  <a:srgbClr val="FF0000"/>
                </a:solidFill>
              </a:rPr>
              <a:t>28% : 要保人 : 已婚, 子女數 &gt; 2</a:t>
            </a:r>
          </a:p>
          <a:p>
            <a:pPr lvl="1" eaLnBrk="1" hangingPunct="1">
              <a:lnSpc>
                <a:spcPct val="140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2000" dirty="0" smtClean="0">
                <a:solidFill>
                  <a:srgbClr val="FF0000"/>
                </a:solidFill>
              </a:rPr>
              <a:t>13% : 女性, 台北市, 研究所以上</a:t>
            </a:r>
          </a:p>
          <a:p>
            <a:pPr lvl="1" eaLnBrk="1" hangingPunct="1">
              <a:lnSpc>
                <a:spcPct val="140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2400" dirty="0" smtClean="0"/>
              <a:t>1. 行銷預算之分配依據</a:t>
            </a:r>
          </a:p>
          <a:p>
            <a:pPr lvl="1" eaLnBrk="1" hangingPunct="1">
              <a:lnSpc>
                <a:spcPct val="140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2400" dirty="0" smtClean="0"/>
              <a:t>2. 依特徵不同訂作行銷策略</a:t>
            </a:r>
          </a:p>
          <a:p>
            <a:pPr lvl="1" eaLnBrk="1" hangingPunct="1">
              <a:lnSpc>
                <a:spcPct val="140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2400" dirty="0" smtClean="0"/>
              <a:t>3. 喚醒具同樣特徵但貢獻度仍不高的潛力客群</a:t>
            </a:r>
          </a:p>
          <a:p>
            <a:pPr lvl="1" eaLnBrk="1" hangingPunct="1">
              <a:spcBef>
                <a:spcPts val="1200"/>
              </a:spcBef>
              <a:defRPr/>
            </a:pPr>
            <a:endParaRPr lang="zh-TW" altLang="en-US" sz="2400" dirty="0" smtClean="0"/>
          </a:p>
          <a:p>
            <a:pPr lvl="1" eaLnBrk="1" hangingPunct="1">
              <a:spcBef>
                <a:spcPts val="1200"/>
              </a:spcBef>
              <a:buFontTx/>
              <a:buNone/>
              <a:defRPr/>
            </a:pPr>
            <a:endParaRPr lang="zh-TW" altLang="en-US" sz="24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83704" y="4941168"/>
            <a:ext cx="6324600" cy="914400"/>
            <a:chOff x="480" y="3408"/>
            <a:chExt cx="3984" cy="576"/>
          </a:xfrm>
        </p:grpSpPr>
        <p:sp>
          <p:nvSpPr>
            <p:cNvPr id="1172485" name="Text Box 5"/>
            <p:cNvSpPr txBox="1">
              <a:spLocks noChangeArrowheads="1"/>
            </p:cNvSpPr>
            <p:nvPr/>
          </p:nvSpPr>
          <p:spPr bwMode="auto">
            <a:xfrm>
              <a:off x="576" y="3456"/>
              <a:ext cx="388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kumimoji="1" lang="zh-TW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標楷體" pitchFamily="65" charset="-120"/>
                </a:rPr>
                <a:t>符合　 (要保人 : 男, 30-40歲, 年收 100-120萬) </a:t>
              </a:r>
            </a:p>
            <a:p>
              <a:pPr eaLnBrk="1" hangingPunct="1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kumimoji="1" lang="zh-TW" altLang="en-US" sz="200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  <a:ea typeface="標楷體" pitchFamily="65" charset="-120"/>
                </a:rPr>
                <a:t>但目前 (購買三張保單或累計投保1000萬以下) 之族群</a:t>
              </a:r>
            </a:p>
          </p:txBody>
        </p:sp>
        <p:sp>
          <p:nvSpPr>
            <p:cNvPr id="44038" name="Rectangle 6"/>
            <p:cNvSpPr>
              <a:spLocks noChangeArrowheads="1"/>
            </p:cNvSpPr>
            <p:nvPr/>
          </p:nvSpPr>
          <p:spPr bwMode="auto">
            <a:xfrm>
              <a:off x="480" y="3408"/>
              <a:ext cx="3984" cy="57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67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6261317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807720" y="2088198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dirty="0">
                <a:effectLst/>
              </a:rPr>
              <a:t>在各產業的應用 </a:t>
            </a:r>
            <a:r>
              <a:rPr lang="en-US" altLang="zh-TW" dirty="0">
                <a:effectLst/>
              </a:rPr>
              <a:t>– </a:t>
            </a:r>
            <a:r>
              <a:rPr lang="zh-TW" altLang="en-US" dirty="0">
                <a:effectLst/>
              </a:rPr>
              <a:t>以零售通路為</a:t>
            </a:r>
            <a:r>
              <a:rPr lang="zh-TW" altLang="en-US" dirty="0" smtClean="0">
                <a:effectLst/>
              </a:rPr>
              <a:t>例</a:t>
            </a:r>
            <a:endParaRPr lang="zh-TW" altLang="en-US" sz="3600" dirty="0" smtClean="0">
              <a:effectLst/>
            </a:endParaRPr>
          </a:p>
        </p:txBody>
      </p:sp>
      <p:cxnSp>
        <p:nvCxnSpPr>
          <p:cNvPr id="10" name="直線接點 9"/>
          <p:cNvCxnSpPr/>
          <p:nvPr/>
        </p:nvCxnSpPr>
        <p:spPr>
          <a:xfrm>
            <a:off x="857250" y="3286125"/>
            <a:ext cx="7572375" cy="158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>
            <a:off x="857250" y="3286125"/>
            <a:ext cx="6215063" cy="1588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標題 6"/>
          <p:cNvSpPr txBox="1">
            <a:spLocks/>
          </p:cNvSpPr>
          <p:nvPr/>
        </p:nvSpPr>
        <p:spPr>
          <a:xfrm>
            <a:off x="806896" y="3438128"/>
            <a:ext cx="8229600" cy="258316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94C8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endParaRPr kumimoji="0" lang="zh-TW" altLang="en-US" sz="2000" dirty="0" smtClean="0">
              <a:effectLst/>
            </a:endParaRPr>
          </a:p>
        </p:txBody>
      </p:sp>
      <p:sp>
        <p:nvSpPr>
          <p:cNvPr id="6" name="標題 6"/>
          <p:cNvSpPr txBox="1">
            <a:spLocks/>
          </p:cNvSpPr>
          <p:nvPr/>
        </p:nvSpPr>
        <p:spPr>
          <a:xfrm>
            <a:off x="806896" y="3376424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94C8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endParaRPr kumimoji="0" lang="zh-TW" altLang="en-US" sz="2800" dirty="0" smtClean="0">
              <a:effectLst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68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7915881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目標 </a:t>
            </a:r>
            <a:r>
              <a:rPr lang="en-US" altLang="zh-TW" dirty="0" smtClean="0"/>
              <a:t>1 </a:t>
            </a:r>
            <a:r>
              <a:rPr lang="zh-TW" altLang="en-US" dirty="0" smtClean="0"/>
              <a:t>聯合促銷</a:t>
            </a:r>
          </a:p>
        </p:txBody>
      </p:sp>
      <p:sp>
        <p:nvSpPr>
          <p:cNvPr id="11765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buNone/>
              <a:defRPr/>
            </a:pPr>
            <a:r>
              <a:rPr lang="en-US" altLang="zh-TW" sz="2400" dirty="0" smtClean="0"/>
              <a:t>STEP 1 : </a:t>
            </a:r>
            <a:r>
              <a:rPr lang="zh-TW" altLang="en-US" sz="2400" dirty="0" smtClean="0"/>
              <a:t>目標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zh-TW" altLang="en-US" sz="2000" dirty="0" smtClean="0"/>
              <a:t>收集購買紀錄中，分析商品之間的的關聯性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None/>
              <a:defRPr/>
            </a:pPr>
            <a:r>
              <a:rPr lang="en-US" altLang="zh-TW" sz="2400" dirty="0" smtClean="0"/>
              <a:t>STEP 2 : </a:t>
            </a:r>
            <a:r>
              <a:rPr lang="zh-TW" altLang="en-US" sz="2400" dirty="0" smtClean="0"/>
              <a:t>分析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zh-TW" altLang="en-US" sz="2000" dirty="0" smtClean="0"/>
              <a:t>可依不同的資料尺度進行分析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1800" dirty="0" smtClean="0"/>
              <a:t>　　</a:t>
            </a:r>
            <a:r>
              <a:rPr lang="zh-TW" altLang="en-US" sz="1800" b="0" dirty="0" smtClean="0">
                <a:solidFill>
                  <a:srgbClr val="C00000"/>
                </a:solidFill>
              </a:rPr>
              <a:t>部門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 - 生鮮食品, 摩登服飾, 3</a:t>
            </a:r>
            <a:r>
              <a:rPr lang="en-US" altLang="zh-TW" sz="1800" b="0" dirty="0" smtClean="0">
                <a:solidFill>
                  <a:schemeClr val="tx1"/>
                </a:solidFill>
              </a:rPr>
              <a:t>C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家電等</a:t>
            </a:r>
            <a:r>
              <a:rPr lang="en-US" altLang="zh-TW" sz="1800" b="0" dirty="0" smtClean="0">
                <a:solidFill>
                  <a:schemeClr val="tx1"/>
                </a:solidFill>
              </a:rPr>
              <a:t>	</a:t>
            </a:r>
            <a:r>
              <a:rPr lang="zh-TW" altLang="en-US" sz="1800" b="0" dirty="0" smtClean="0">
                <a:solidFill>
                  <a:srgbClr val="C00000"/>
                </a:solidFill>
              </a:rPr>
              <a:t>專櫃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 </a:t>
            </a:r>
            <a:r>
              <a:rPr lang="en-US" altLang="zh-TW" sz="1800" b="0" dirty="0" smtClean="0">
                <a:solidFill>
                  <a:schemeClr val="tx1"/>
                </a:solidFill>
              </a:rPr>
              <a:t>- 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佳麗寶</a:t>
            </a:r>
            <a:r>
              <a:rPr lang="en-US" altLang="zh-TW" sz="1800" b="0" dirty="0" smtClean="0">
                <a:solidFill>
                  <a:schemeClr val="tx1"/>
                </a:solidFill>
              </a:rPr>
              <a:t>, 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資生堂</a:t>
            </a:r>
            <a:r>
              <a:rPr lang="en-US" altLang="zh-TW" sz="1800" b="0" dirty="0" smtClean="0">
                <a:solidFill>
                  <a:schemeClr val="tx1"/>
                </a:solidFill>
              </a:rPr>
              <a:t>, 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美爽爽等</a:t>
            </a:r>
            <a:endParaRPr lang="zh-TW" altLang="en-US" sz="2400" b="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1800" b="0" dirty="0" smtClean="0">
                <a:solidFill>
                  <a:schemeClr val="tx1"/>
                </a:solidFill>
              </a:rPr>
              <a:t>　　</a:t>
            </a:r>
            <a:r>
              <a:rPr lang="zh-TW" altLang="en-US" sz="1800" b="0" dirty="0" smtClean="0">
                <a:solidFill>
                  <a:srgbClr val="C00000"/>
                </a:solidFill>
              </a:rPr>
              <a:t>品群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 - 化妝品, 皮件, 女鞋等</a:t>
            </a:r>
            <a:r>
              <a:rPr lang="en-US" altLang="zh-TW" sz="1800" b="0" dirty="0" smtClean="0">
                <a:solidFill>
                  <a:schemeClr val="tx1"/>
                </a:solidFill>
              </a:rPr>
              <a:t>		</a:t>
            </a:r>
            <a:r>
              <a:rPr lang="zh-TW" altLang="en-US" sz="1800" b="0" dirty="0" smtClean="0">
                <a:solidFill>
                  <a:srgbClr val="C00000"/>
                </a:solidFill>
              </a:rPr>
              <a:t>商品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 </a:t>
            </a:r>
            <a:r>
              <a:rPr lang="en-US" altLang="zh-TW" sz="1800" b="0" dirty="0" smtClean="0">
                <a:solidFill>
                  <a:schemeClr val="tx1"/>
                </a:solidFill>
              </a:rPr>
              <a:t>-</a:t>
            </a:r>
            <a:r>
              <a:rPr lang="zh-TW" altLang="en-US" sz="1800" b="0" dirty="0" smtClean="0">
                <a:solidFill>
                  <a:schemeClr val="tx1"/>
                </a:solidFill>
              </a:rPr>
              <a:t> 水亮唇膏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  <a:defRPr/>
            </a:pPr>
            <a:r>
              <a:rPr lang="zh-TW" altLang="en-US" sz="2000" dirty="0" smtClean="0"/>
              <a:t>分析結果</a:t>
            </a:r>
          </a:p>
          <a:p>
            <a:pPr lvl="2" eaLnBrk="1" hangingPunct="1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1800" dirty="0" smtClean="0"/>
              <a:t>中型免洗盤 → 竹籤 </a:t>
            </a:r>
            <a:r>
              <a:rPr lang="en-US" altLang="zh-TW" sz="1800" dirty="0" smtClean="0"/>
              <a:t>and </a:t>
            </a:r>
            <a:r>
              <a:rPr lang="zh-TW" altLang="en-US" sz="1800" dirty="0" smtClean="0"/>
              <a:t>竹筷		信心指數 74.3 %</a:t>
            </a:r>
          </a:p>
          <a:p>
            <a:pPr lvl="2" eaLnBrk="1" hangingPunct="1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1800" dirty="0" smtClean="0"/>
              <a:t>車用吸塵器 → 車用垃圾筒			信心指數 42.8 %</a:t>
            </a:r>
          </a:p>
          <a:p>
            <a:pPr lvl="2" eaLnBrk="1" hangingPunct="1">
              <a:lnSpc>
                <a:spcPct val="120000"/>
              </a:lnSpc>
              <a:spcBef>
                <a:spcPts val="1200"/>
              </a:spcBef>
              <a:buFontTx/>
              <a:buNone/>
              <a:defRPr/>
            </a:pPr>
            <a:r>
              <a:rPr lang="zh-TW" altLang="en-US" sz="1800" dirty="0" smtClean="0"/>
              <a:t>佳麗寶 </a:t>
            </a:r>
            <a:r>
              <a:rPr lang="en-US" altLang="zh-TW" sz="1800" dirty="0" smtClean="0"/>
              <a:t>PN </a:t>
            </a:r>
            <a:r>
              <a:rPr lang="zh-TW" altLang="en-US" sz="1800" dirty="0" smtClean="0"/>
              <a:t>化妝品 → 華歌爾無肩帶胸罩	信心指數 65.2 %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69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467685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0094C8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latin typeface="微軟正黑體" pitchFamily="34" charset="-120"/>
                <a:ea typeface="微軟正黑體" pitchFamily="34" charset="-12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94C8"/>
                </a:solidFill>
                <a:latin typeface="微軟正黑體" pitchFamily="34" charset="-120"/>
                <a:ea typeface="微軟正黑體" pitchFamily="34" charset="-120"/>
              </a:defRPr>
            </a:lvl9pPr>
          </a:lstStyle>
          <a:p>
            <a:r>
              <a:rPr kumimoji="0" lang="en-US" altLang="zh-TW" sz="3600" dirty="0" smtClean="0"/>
              <a:t>Big Data </a:t>
            </a:r>
            <a:r>
              <a:rPr kumimoji="0" lang="zh-TW" altLang="en-US" sz="3600" dirty="0" smtClean="0"/>
              <a:t>的主要來源</a:t>
            </a:r>
            <a:endParaRPr kumimoji="0" lang="zh-TW" altLang="en-US" sz="3600" dirty="0"/>
          </a:p>
        </p:txBody>
      </p:sp>
      <p:sp>
        <p:nvSpPr>
          <p:cNvPr id="9" name="內容版面配置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5604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00175"/>
            <a:ext cx="8964613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字方塊 6"/>
          <p:cNvSpPr txBox="1"/>
          <p:nvPr/>
        </p:nvSpPr>
        <p:spPr>
          <a:xfrm>
            <a:off x="22225" y="6181725"/>
            <a:ext cx="239841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 : IBM 2012</a:t>
            </a:r>
            <a:r>
              <a: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</a:t>
            </a:r>
            <a:r>
              <a:rPr lang="en-US" altLang="zh-TW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CEO</a:t>
            </a:r>
            <a:r>
              <a: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en-US" sz="10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7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270910" y="5556806"/>
            <a:ext cx="4596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Enterprise data, Social data, Machine data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9215532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目標 </a:t>
            </a:r>
            <a:r>
              <a:rPr lang="en-US" altLang="zh-TW" dirty="0" smtClean="0"/>
              <a:t>1 </a:t>
            </a:r>
            <a:r>
              <a:rPr lang="zh-TW" altLang="en-US" dirty="0" smtClean="0"/>
              <a:t>聯合促銷 (續)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35280" y="1025432"/>
            <a:ext cx="8808720" cy="4525963"/>
          </a:xfrm>
        </p:spPr>
        <p:txBody>
          <a:bodyPr/>
          <a:lstStyle/>
          <a:p>
            <a:pPr>
              <a:lnSpc>
                <a:spcPct val="160000"/>
              </a:lnSpc>
              <a:spcBef>
                <a:spcPts val="0"/>
              </a:spcBef>
              <a:buNone/>
            </a:pPr>
            <a:r>
              <a:rPr lang="en-US" altLang="zh-TW" dirty="0" smtClean="0"/>
              <a:t>STEP 3 : </a:t>
            </a:r>
            <a:r>
              <a:rPr lang="zh-TW" altLang="en-US" dirty="0" smtClean="0"/>
              <a:t>執行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zh-TW" altLang="en-US" dirty="0" smtClean="0"/>
              <a:t>所代表的意義</a:t>
            </a:r>
          </a:p>
          <a:p>
            <a:pPr lvl="2">
              <a:lnSpc>
                <a:spcPct val="160000"/>
              </a:lnSpc>
              <a:spcBef>
                <a:spcPts val="0"/>
              </a:spcBef>
            </a:pPr>
            <a:r>
              <a:rPr lang="zh-TW" altLang="en-US" dirty="0" smtClean="0">
                <a:solidFill>
                  <a:srgbClr val="C00000"/>
                </a:solidFill>
              </a:rPr>
              <a:t>商品特性關聯</a:t>
            </a:r>
            <a:r>
              <a:rPr lang="zh-TW" altLang="en-US" dirty="0" smtClean="0"/>
              <a:t> </a:t>
            </a:r>
            <a:r>
              <a:rPr lang="en-US" altLang="zh-TW" dirty="0" smtClean="0"/>
              <a:t>: </a:t>
            </a:r>
            <a:r>
              <a:rPr lang="zh-TW" altLang="en-US" dirty="0" smtClean="0"/>
              <a:t>車用吸塵器 → 車用垃圾筒 </a:t>
            </a:r>
            <a:r>
              <a:rPr lang="en-US" altLang="zh-TW" dirty="0" smtClean="0"/>
              <a:t>(</a:t>
            </a:r>
            <a:r>
              <a:rPr lang="zh-TW" altLang="en-US" dirty="0" smtClean="0"/>
              <a:t>清潔車內</a:t>
            </a:r>
            <a:r>
              <a:rPr lang="en-US" altLang="zh-TW" dirty="0" smtClean="0"/>
              <a:t>)</a:t>
            </a:r>
          </a:p>
          <a:p>
            <a:pPr lvl="2">
              <a:lnSpc>
                <a:spcPct val="160000"/>
              </a:lnSpc>
              <a:spcBef>
                <a:spcPts val="0"/>
              </a:spcBef>
            </a:pPr>
            <a:r>
              <a:rPr lang="zh-TW" altLang="en-US" dirty="0" smtClean="0">
                <a:solidFill>
                  <a:srgbClr val="C00000"/>
                </a:solidFill>
              </a:rPr>
              <a:t>消費目的關聯</a:t>
            </a:r>
            <a:r>
              <a:rPr lang="zh-TW" altLang="en-US" dirty="0" smtClean="0"/>
              <a:t> </a:t>
            </a:r>
            <a:r>
              <a:rPr lang="en-US" altLang="zh-TW" dirty="0" smtClean="0"/>
              <a:t>: </a:t>
            </a:r>
            <a:r>
              <a:rPr lang="zh-TW" altLang="en-US" dirty="0" smtClean="0"/>
              <a:t>中型免洗盤 → 竹籤 </a:t>
            </a:r>
            <a:r>
              <a:rPr lang="en-US" altLang="zh-TW" dirty="0" smtClean="0"/>
              <a:t>and </a:t>
            </a:r>
            <a:r>
              <a:rPr lang="zh-TW" altLang="en-US" dirty="0" smtClean="0"/>
              <a:t>竹筷 </a:t>
            </a:r>
            <a:r>
              <a:rPr lang="en-US" altLang="zh-TW" dirty="0" smtClean="0"/>
              <a:t>(</a:t>
            </a:r>
            <a:r>
              <a:rPr lang="zh-TW" altLang="en-US" dirty="0" smtClean="0"/>
              <a:t>郊遊烤肉</a:t>
            </a:r>
            <a:r>
              <a:rPr lang="en-US" altLang="zh-TW" dirty="0" smtClean="0"/>
              <a:t>)</a:t>
            </a:r>
          </a:p>
          <a:p>
            <a:pPr lvl="2">
              <a:lnSpc>
                <a:spcPct val="160000"/>
              </a:lnSpc>
              <a:spcBef>
                <a:spcPts val="0"/>
              </a:spcBef>
            </a:pPr>
            <a:r>
              <a:rPr lang="zh-TW" altLang="en-US" dirty="0" smtClean="0">
                <a:solidFill>
                  <a:srgbClr val="C00000"/>
                </a:solidFill>
              </a:rPr>
              <a:t>消費族群關聯</a:t>
            </a:r>
            <a:r>
              <a:rPr lang="zh-TW" altLang="en-US" dirty="0" smtClean="0"/>
              <a:t> </a:t>
            </a:r>
            <a:r>
              <a:rPr lang="en-US" altLang="zh-TW" dirty="0" smtClean="0"/>
              <a:t>: </a:t>
            </a:r>
            <a:r>
              <a:rPr lang="zh-TW" altLang="en-US" dirty="0" smtClean="0"/>
              <a:t>佳麗寶 </a:t>
            </a:r>
            <a:r>
              <a:rPr lang="en-US" altLang="zh-TW" dirty="0" smtClean="0"/>
              <a:t>PN </a:t>
            </a:r>
            <a:r>
              <a:rPr lang="zh-TW" altLang="en-US" dirty="0" smtClean="0"/>
              <a:t>化妝品 → 華歌爾無肩帶胸罩 </a:t>
            </a:r>
            <a:r>
              <a:rPr lang="en-US" altLang="zh-TW" dirty="0" smtClean="0"/>
              <a:t>(</a:t>
            </a:r>
            <a:r>
              <a:rPr lang="zh-TW" altLang="en-US" dirty="0" smtClean="0"/>
              <a:t>年輕流行</a:t>
            </a:r>
            <a:r>
              <a:rPr lang="en-US" altLang="zh-TW" dirty="0" smtClean="0"/>
              <a:t>)</a:t>
            </a:r>
          </a:p>
          <a:p>
            <a:pPr lvl="1">
              <a:lnSpc>
                <a:spcPct val="160000"/>
              </a:lnSpc>
              <a:spcBef>
                <a:spcPts val="0"/>
              </a:spcBef>
            </a:pPr>
            <a:r>
              <a:rPr lang="zh-TW" altLang="en-US" dirty="0" smtClean="0"/>
              <a:t>擬定促銷策略</a:t>
            </a:r>
          </a:p>
          <a:p>
            <a:pPr lvl="2">
              <a:lnSpc>
                <a:spcPct val="160000"/>
              </a:lnSpc>
              <a:spcBef>
                <a:spcPts val="0"/>
              </a:spcBef>
            </a:pPr>
            <a:r>
              <a:rPr lang="zh-TW" altLang="en-US" dirty="0" smtClean="0"/>
              <a:t>搭售</a:t>
            </a:r>
          </a:p>
          <a:p>
            <a:pPr lvl="2">
              <a:lnSpc>
                <a:spcPct val="160000"/>
              </a:lnSpc>
              <a:spcBef>
                <a:spcPts val="0"/>
              </a:spcBef>
            </a:pPr>
            <a:r>
              <a:rPr lang="zh-TW" altLang="en-US" dirty="0" smtClean="0"/>
              <a:t>聯合促銷：主題特賣會、折價券</a:t>
            </a:r>
          </a:p>
          <a:p>
            <a:pPr lvl="2">
              <a:lnSpc>
                <a:spcPct val="160000"/>
              </a:lnSpc>
              <a:spcBef>
                <a:spcPts val="0"/>
              </a:spcBef>
            </a:pPr>
            <a:r>
              <a:rPr lang="zh-TW" altLang="en-US" dirty="0" smtClean="0"/>
              <a:t>亦可做為商場動線設計，以及進補貨之參考</a:t>
            </a: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70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747633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zh-TW" altLang="en-US" dirty="0" smtClean="0"/>
              <a:t>目標 </a:t>
            </a:r>
            <a:r>
              <a:rPr lang="en-US" altLang="zh-TW" dirty="0" smtClean="0"/>
              <a:t>2 </a:t>
            </a:r>
            <a:r>
              <a:rPr lang="zh-TW" altLang="en-US" dirty="0" smtClean="0"/>
              <a:t>直效行銷</a:t>
            </a:r>
          </a:p>
        </p:txBody>
      </p:sp>
      <p:sp>
        <p:nvSpPr>
          <p:cNvPr id="1179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55912"/>
            <a:ext cx="8229600" cy="452596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None/>
              <a:defRPr/>
            </a:pPr>
            <a:r>
              <a:rPr lang="en-US" altLang="zh-TW" sz="2400" dirty="0" smtClean="0"/>
              <a:t>STEP 1 : </a:t>
            </a:r>
            <a:r>
              <a:rPr lang="zh-TW" altLang="en-US" sz="2400" dirty="0" smtClean="0"/>
              <a:t>目標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zh-TW" altLang="en-US" sz="2000" dirty="0" smtClean="0"/>
              <a:t>從會員資料與購買紀錄中，找出會員與商品之間的的關聯性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zh-TW" altLang="en-US" sz="2000" dirty="0" smtClean="0"/>
              <a:t>從會員資料與購買紀錄中，尋找會員的連續購買行為</a:t>
            </a:r>
          </a:p>
          <a:p>
            <a:pPr eaLnBrk="1" hangingPunct="1">
              <a:lnSpc>
                <a:spcPct val="150000"/>
              </a:lnSpc>
              <a:buNone/>
              <a:defRPr/>
            </a:pPr>
            <a:r>
              <a:rPr lang="en-US" altLang="zh-TW" sz="2400" dirty="0" smtClean="0"/>
              <a:t>STEP 2 : </a:t>
            </a:r>
            <a:r>
              <a:rPr lang="zh-TW" altLang="en-US" sz="2400" dirty="0" smtClean="0"/>
              <a:t>分析</a:t>
            </a:r>
          </a:p>
          <a:p>
            <a:pPr lvl="1" eaLnBrk="1" hangingPunct="1">
              <a:lnSpc>
                <a:spcPct val="150000"/>
              </a:lnSpc>
              <a:defRPr/>
            </a:pPr>
            <a:r>
              <a:rPr lang="zh-TW" altLang="en-US" sz="2400" dirty="0" smtClean="0"/>
              <a:t>分析結果</a:t>
            </a:r>
          </a:p>
          <a:p>
            <a:pPr lvl="2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sz="1800" dirty="0" smtClean="0"/>
              <a:t>果汁飲料類 → 女性, 25-35歲, 台北縣市	信心指數 63.2 %</a:t>
            </a:r>
          </a:p>
          <a:p>
            <a:pPr lvl="2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sz="1800" dirty="0" smtClean="0"/>
              <a:t>汽車百貨 → 男性, 25-40歲			信心指數 74.1 %</a:t>
            </a:r>
          </a:p>
          <a:p>
            <a:pPr lvl="2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sz="1800" dirty="0" smtClean="0"/>
              <a:t>愛狗座墊 → 項圈 →狗食 </a:t>
            </a:r>
            <a:r>
              <a:rPr lang="en-US" altLang="zh-TW" sz="1800" dirty="0" smtClean="0"/>
              <a:t>or </a:t>
            </a:r>
            <a:r>
              <a:rPr lang="zh-TW" altLang="en-US" sz="1800" dirty="0" smtClean="0"/>
              <a:t>除蚤劑	</a:t>
            </a:r>
            <a:r>
              <a:rPr lang="en-US" altLang="zh-TW" sz="1800" dirty="0" smtClean="0"/>
              <a:t>	</a:t>
            </a:r>
            <a:r>
              <a:rPr lang="zh-TW" altLang="en-US" sz="1800" dirty="0" smtClean="0"/>
              <a:t>信心指數 59.8 %</a:t>
            </a:r>
          </a:p>
          <a:p>
            <a:pPr lvl="2" eaLnBrk="1" hangingPunct="1">
              <a:lnSpc>
                <a:spcPct val="150000"/>
              </a:lnSpc>
              <a:buFontTx/>
              <a:buNone/>
              <a:defRPr/>
            </a:pPr>
            <a:r>
              <a:rPr lang="zh-TW" altLang="en-US" sz="1800" dirty="0" smtClean="0"/>
              <a:t>變速電鑽 → 捲尺 → 多功能噴漆		信心指數 45.3 %</a:t>
            </a:r>
            <a:endParaRPr lang="zh-TW" altLang="en-US" sz="2800" dirty="0" smtClean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71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246091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目標 </a:t>
            </a:r>
            <a:r>
              <a:rPr lang="en-US" altLang="zh-TW" dirty="0" smtClean="0"/>
              <a:t>2 </a:t>
            </a:r>
            <a:r>
              <a:rPr lang="zh-TW" altLang="en-US" dirty="0" smtClean="0"/>
              <a:t>直效行銷 (續)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055912"/>
            <a:ext cx="8686800" cy="4525963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altLang="zh-TW" dirty="0" smtClean="0"/>
              <a:t>STEP 3 : </a:t>
            </a:r>
            <a:r>
              <a:rPr lang="zh-TW" altLang="en-US" dirty="0" smtClean="0"/>
              <a:t>執行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擬定直效行銷策略</a:t>
            </a:r>
          </a:p>
          <a:p>
            <a:pPr lvl="2">
              <a:lnSpc>
                <a:spcPct val="150000"/>
              </a:lnSpc>
            </a:pPr>
            <a:r>
              <a:rPr lang="zh-TW" altLang="en-US" dirty="0" smtClean="0">
                <a:solidFill>
                  <a:srgbClr val="C00000"/>
                </a:solidFill>
              </a:rPr>
              <a:t>針對目標族群寄送行銷訊息</a:t>
            </a:r>
            <a:r>
              <a:rPr lang="en-US" altLang="zh-TW" dirty="0" smtClean="0"/>
              <a:t> → </a:t>
            </a:r>
            <a:r>
              <a:rPr lang="zh-TW" altLang="en-US" dirty="0" smtClean="0"/>
              <a:t>成本更低，回應率更高</a:t>
            </a:r>
          </a:p>
          <a:p>
            <a:pPr lvl="2">
              <a:lnSpc>
                <a:spcPct val="150000"/>
              </a:lnSpc>
              <a:buNone/>
            </a:pPr>
            <a:r>
              <a:rPr lang="zh-TW" altLang="en-US" dirty="0" smtClean="0"/>
              <a:t>	果汁飲料類 → 女性</a:t>
            </a:r>
            <a:r>
              <a:rPr lang="en-US" altLang="zh-TW" dirty="0" smtClean="0"/>
              <a:t>, 25-35</a:t>
            </a:r>
            <a:r>
              <a:rPr lang="zh-TW" altLang="en-US" dirty="0" smtClean="0"/>
              <a:t>歲		信心指數 </a:t>
            </a:r>
            <a:r>
              <a:rPr lang="en-US" altLang="zh-TW" dirty="0" smtClean="0"/>
              <a:t>63.2 %</a:t>
            </a:r>
          </a:p>
          <a:p>
            <a:pPr lvl="2">
              <a:lnSpc>
                <a:spcPct val="150000"/>
              </a:lnSpc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汽車百貨 → 男性</a:t>
            </a:r>
            <a:r>
              <a:rPr lang="en-US" altLang="zh-TW" dirty="0" smtClean="0"/>
              <a:t>, 25-40</a:t>
            </a:r>
            <a:r>
              <a:rPr lang="zh-TW" altLang="en-US" dirty="0" smtClean="0"/>
              <a:t>歲</a:t>
            </a:r>
            <a:r>
              <a:rPr lang="en-US" altLang="zh-TW" dirty="0" smtClean="0"/>
              <a:t>, </a:t>
            </a:r>
            <a:r>
              <a:rPr lang="zh-TW" altLang="en-US" dirty="0" smtClean="0"/>
              <a:t>台北縣市	信心指數 </a:t>
            </a:r>
            <a:r>
              <a:rPr lang="en-US" altLang="zh-TW" dirty="0" smtClean="0"/>
              <a:t>74.1 %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預測消費者購買行為，刺激消費 → 增加營收</a:t>
            </a:r>
          </a:p>
          <a:p>
            <a:pPr lvl="2">
              <a:lnSpc>
                <a:spcPct val="150000"/>
              </a:lnSpc>
              <a:buNone/>
            </a:pPr>
            <a:r>
              <a:rPr lang="zh-TW" altLang="en-US" dirty="0" smtClean="0"/>
              <a:t>	愛狗座墊 → 項圈 →  狗食 </a:t>
            </a:r>
            <a:r>
              <a:rPr lang="en-US" altLang="zh-TW" dirty="0" smtClean="0"/>
              <a:t>or </a:t>
            </a:r>
            <a:r>
              <a:rPr lang="zh-TW" altLang="en-US" dirty="0" smtClean="0"/>
              <a:t>除蚤劑	信心指數 </a:t>
            </a:r>
            <a:r>
              <a:rPr lang="en-US" altLang="zh-TW" dirty="0" smtClean="0"/>
              <a:t>59.8 %</a:t>
            </a:r>
          </a:p>
          <a:p>
            <a:pPr lvl="2">
              <a:lnSpc>
                <a:spcPct val="150000"/>
              </a:lnSpc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變速電鑽 → 捲尺 → 多功能噴漆	信心指數 </a:t>
            </a:r>
            <a:r>
              <a:rPr lang="en-US" altLang="zh-TW" dirty="0" smtClean="0"/>
              <a:t>45.3 %</a:t>
            </a:r>
          </a:p>
          <a:p>
            <a:pPr lvl="1">
              <a:lnSpc>
                <a:spcPct val="150000"/>
              </a:lnSpc>
            </a:pPr>
            <a:r>
              <a:rPr lang="zh-TW" altLang="en-US" dirty="0" smtClean="0"/>
              <a:t>辨識目標族群，加以行銷擴散</a:t>
            </a:r>
            <a:endParaRPr lang="en-US" altLang="zh-TW" dirty="0" smtClean="0"/>
          </a:p>
          <a:p>
            <a:pPr lvl="2">
              <a:lnSpc>
                <a:spcPct val="150000"/>
              </a:lnSpc>
              <a:buNone/>
            </a:pPr>
            <a:r>
              <a:rPr lang="en-US" altLang="zh-TW" dirty="0" smtClean="0"/>
              <a:t>	</a:t>
            </a:r>
            <a:r>
              <a:rPr lang="zh-TW" altLang="en-US" dirty="0" smtClean="0"/>
              <a:t>建立「愛狗族群張貼可愛照片」，或「</a:t>
            </a:r>
            <a:r>
              <a:rPr lang="en-US" altLang="zh-TW" dirty="0" smtClean="0"/>
              <a:t>DIY</a:t>
            </a:r>
            <a:r>
              <a:rPr lang="zh-TW" altLang="en-US" dirty="0" smtClean="0"/>
              <a:t>家居族群分享經驗」</a:t>
            </a:r>
            <a:endParaRPr lang="en-US" altLang="zh-TW" dirty="0" smtClean="0"/>
          </a:p>
          <a:p>
            <a:pPr lvl="2">
              <a:lnSpc>
                <a:spcPct val="150000"/>
              </a:lnSpc>
            </a:pPr>
            <a:endParaRPr lang="zh-TW" altLang="en-US" dirty="0" smtClean="0"/>
          </a:p>
          <a:p>
            <a:pPr lvl="2">
              <a:lnSpc>
                <a:spcPct val="150000"/>
              </a:lnSpc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72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473387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 </a:t>
            </a:r>
            <a:r>
              <a:rPr lang="zh-TW" altLang="en-US" dirty="0" smtClean="0"/>
              <a:t>問題討論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>
          <a:xfrm>
            <a:off x="1187624" y="2996952"/>
            <a:ext cx="7272808" cy="1800200"/>
          </a:xfrm>
        </p:spPr>
        <p:txBody>
          <a:bodyPr>
            <a:normAutofit/>
          </a:bodyPr>
          <a:lstStyle/>
          <a:p>
            <a:endParaRPr lang="en-US" altLang="zh-TW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093B60-658E-4753-BFD5-5A00AFBD4D22}" type="slidenum">
              <a:rPr lang="zh-TW" altLang="en-US" smtClean="0"/>
              <a:pPr>
                <a:defRPr/>
              </a:pPr>
              <a:t>73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583680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標題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Big Data </a:t>
            </a:r>
            <a:r>
              <a:rPr lang="zh-TW" altLang="en-US" dirty="0" smtClean="0"/>
              <a:t>的特性</a:t>
            </a:r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1112838"/>
            <a:ext cx="8229600" cy="5013325"/>
          </a:xfrm>
        </p:spPr>
        <p:txBody>
          <a:bodyPr/>
          <a:lstStyle/>
          <a:p>
            <a:r>
              <a:rPr lang="zh-TW" altLang="en-US" dirty="0" smtClean="0"/>
              <a:t>數量大、產生速度快、多樣性、可能存有誤差資料</a:t>
            </a:r>
            <a:endParaRPr lang="zh-TW" altLang="en-US" dirty="0"/>
          </a:p>
        </p:txBody>
      </p:sp>
      <p:pic>
        <p:nvPicPr>
          <p:cNvPr id="48132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56410"/>
            <a:ext cx="8713787" cy="408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2225" y="6181725"/>
            <a:ext cx="184056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 : IBM Big Data </a:t>
            </a:r>
            <a:r>
              <a:rPr lang="en-US" altLang="zh-TW" sz="10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Hub</a:t>
            </a:r>
            <a:endParaRPr lang="zh-TW" altLang="en-US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1332427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標題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dirty="0" smtClean="0"/>
              <a:t>Big Data </a:t>
            </a:r>
            <a:r>
              <a:rPr lang="zh-TW" altLang="en-US" dirty="0" smtClean="0"/>
              <a:t>的應用方式</a:t>
            </a:r>
            <a:endParaRPr lang="zh-TW" altLang="en-US" dirty="0"/>
          </a:p>
        </p:txBody>
      </p:sp>
      <p:sp>
        <p:nvSpPr>
          <p:cNvPr id="26627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mtClean="0"/>
              <a:t>運用資料與演算，達成智慧決策</a:t>
            </a:r>
          </a:p>
        </p:txBody>
      </p:sp>
      <p:pic>
        <p:nvPicPr>
          <p:cNvPr id="2662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45678"/>
            <a:ext cx="8883650" cy="295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22225" y="6181725"/>
            <a:ext cx="2398413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TW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Source : IBM 2012</a:t>
            </a:r>
            <a:r>
              <a: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全球</a:t>
            </a:r>
            <a:r>
              <a:rPr lang="en-US" altLang="zh-TW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CEO</a:t>
            </a:r>
            <a:r>
              <a: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en-US" sz="10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報告</a:t>
            </a:r>
            <a:endParaRPr lang="zh-TW" altLang="en-US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5E930D8-2F46-4B41-8C9C-6B469A3AA607}" type="slidenum">
              <a:rPr lang="zh-TW" altLang="en-US" smtClean="0"/>
              <a:pPr>
                <a:defRPr/>
              </a:pPr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5269298"/>
      </p:ext>
    </p:extLst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rnadoPPT_0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觀點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旅程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意藍投影片範本">
  <a:themeElements>
    <a:clrScheme name="">
      <a:dk1>
        <a:srgbClr val="292929"/>
      </a:dk1>
      <a:lt1>
        <a:srgbClr val="FFFFFF"/>
      </a:lt1>
      <a:dk2>
        <a:srgbClr val="292929"/>
      </a:dk2>
      <a:lt2>
        <a:srgbClr val="DDDDDD"/>
      </a:lt2>
      <a:accent1>
        <a:srgbClr val="2473E8"/>
      </a:accent1>
      <a:accent2>
        <a:srgbClr val="A5DF57"/>
      </a:accent2>
      <a:accent3>
        <a:srgbClr val="FFFFFF"/>
      </a:accent3>
      <a:accent4>
        <a:srgbClr val="212121"/>
      </a:accent4>
      <a:accent5>
        <a:srgbClr val="ACBCF2"/>
      </a:accent5>
      <a:accent6>
        <a:srgbClr val="95CA4E"/>
      </a:accent6>
      <a:hlink>
        <a:srgbClr val="868757"/>
      </a:hlink>
      <a:folHlink>
        <a:srgbClr val="B2B2B2"/>
      </a:folHlink>
    </a:clrScheme>
    <a:fontScheme name="eLand_Tornado">
      <a:majorFont>
        <a:latin typeface="Verdana"/>
        <a:ea typeface="微軟正黑體"/>
        <a:cs typeface=""/>
      </a:majorFont>
      <a:minorFont>
        <a:latin typeface="Arial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eLand_Tor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Land_Tor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5C00"/>
        </a:accent6>
        <a:hlink>
          <a:srgbClr val="99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9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033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5C00"/>
        </a:accent6>
        <a:hlink>
          <a:srgbClr val="99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1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099FF"/>
        </a:accent1>
        <a:accent2>
          <a:srgbClr val="BCB63E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AAA537"/>
        </a:accent6>
        <a:hlink>
          <a:srgbClr val="A4E84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11">
        <a:dk1>
          <a:srgbClr val="808080"/>
        </a:dk1>
        <a:lt1>
          <a:srgbClr val="FFFFFF"/>
        </a:lt1>
        <a:dk2>
          <a:srgbClr val="000000"/>
        </a:dk2>
        <a:lt2>
          <a:srgbClr val="C0C0C0"/>
        </a:lt2>
        <a:accent1>
          <a:srgbClr val="0099FF"/>
        </a:accent1>
        <a:accent2>
          <a:srgbClr val="BCB63E"/>
        </a:accent2>
        <a:accent3>
          <a:srgbClr val="FFFFFF"/>
        </a:accent3>
        <a:accent4>
          <a:srgbClr val="6C6C6C"/>
        </a:accent4>
        <a:accent5>
          <a:srgbClr val="AACAFF"/>
        </a:accent5>
        <a:accent6>
          <a:srgbClr val="AAA537"/>
        </a:accent6>
        <a:hlink>
          <a:srgbClr val="F381A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12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0099FF"/>
        </a:accent1>
        <a:accent2>
          <a:srgbClr val="BCB63E"/>
        </a:accent2>
        <a:accent3>
          <a:srgbClr val="FFFFFF"/>
        </a:accent3>
        <a:accent4>
          <a:srgbClr val="404040"/>
        </a:accent4>
        <a:accent5>
          <a:srgbClr val="AACAFF"/>
        </a:accent5>
        <a:accent6>
          <a:srgbClr val="AAA537"/>
        </a:accent6>
        <a:hlink>
          <a:srgbClr val="F381A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13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0099FF"/>
        </a:accent1>
        <a:accent2>
          <a:srgbClr val="BCB63E"/>
        </a:accent2>
        <a:accent3>
          <a:srgbClr val="FFFFFF"/>
        </a:accent3>
        <a:accent4>
          <a:srgbClr val="404040"/>
        </a:accent4>
        <a:accent5>
          <a:srgbClr val="AACAFF"/>
        </a:accent5>
        <a:accent6>
          <a:srgbClr val="AAA537"/>
        </a:accent6>
        <a:hlink>
          <a:srgbClr val="2A3168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14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7AD6F6"/>
        </a:accent1>
        <a:accent2>
          <a:srgbClr val="BCB63E"/>
        </a:accent2>
        <a:accent3>
          <a:srgbClr val="FFFFFF"/>
        </a:accent3>
        <a:accent4>
          <a:srgbClr val="404040"/>
        </a:accent4>
        <a:accent5>
          <a:srgbClr val="BEE8FA"/>
        </a:accent5>
        <a:accent6>
          <a:srgbClr val="AAA537"/>
        </a:accent6>
        <a:hlink>
          <a:srgbClr val="1671B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15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47C6F3"/>
        </a:accent1>
        <a:accent2>
          <a:srgbClr val="E1B71D"/>
        </a:accent2>
        <a:accent3>
          <a:srgbClr val="FFFFFF"/>
        </a:accent3>
        <a:accent4>
          <a:srgbClr val="404040"/>
        </a:accent4>
        <a:accent5>
          <a:srgbClr val="B1DFF8"/>
        </a:accent5>
        <a:accent6>
          <a:srgbClr val="CCA619"/>
        </a:accent6>
        <a:hlink>
          <a:srgbClr val="13308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Land_Tornado 16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47C6F3"/>
        </a:accent1>
        <a:accent2>
          <a:srgbClr val="E1B71D"/>
        </a:accent2>
        <a:accent3>
          <a:srgbClr val="FFFFFF"/>
        </a:accent3>
        <a:accent4>
          <a:srgbClr val="404040"/>
        </a:accent4>
        <a:accent5>
          <a:srgbClr val="B1DFF8"/>
        </a:accent5>
        <a:accent6>
          <a:srgbClr val="CCA619"/>
        </a:accent6>
        <a:hlink>
          <a:srgbClr val="5F603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eLand2">
  <a:themeElements>
    <a:clrScheme name="">
      <a:dk1>
        <a:srgbClr val="292929"/>
      </a:dk1>
      <a:lt1>
        <a:srgbClr val="FFFFFF"/>
      </a:lt1>
      <a:dk2>
        <a:srgbClr val="292929"/>
      </a:dk2>
      <a:lt2>
        <a:srgbClr val="DDDDDD"/>
      </a:lt2>
      <a:accent1>
        <a:srgbClr val="2473E8"/>
      </a:accent1>
      <a:accent2>
        <a:srgbClr val="A5DF57"/>
      </a:accent2>
      <a:accent3>
        <a:srgbClr val="FFFFFF"/>
      </a:accent3>
      <a:accent4>
        <a:srgbClr val="212121"/>
      </a:accent4>
      <a:accent5>
        <a:srgbClr val="ACBCF2"/>
      </a:accent5>
      <a:accent6>
        <a:srgbClr val="95CA4E"/>
      </a:accent6>
      <a:hlink>
        <a:srgbClr val="868757"/>
      </a:hlink>
      <a:folHlink>
        <a:srgbClr val="B2B2B2"/>
      </a:folHlink>
    </a:clrScheme>
    <a:fontScheme name="7_eLand2">
      <a:majorFont>
        <a:latin typeface="微軟正黑體"/>
        <a:ea typeface="微軟正黑體"/>
        <a:cs typeface=""/>
      </a:majorFont>
      <a:minorFont>
        <a:latin typeface="微軟正黑體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eLand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eLand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33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5C00"/>
        </a:accent6>
        <a:hlink>
          <a:srgbClr val="99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9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03399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E75C00"/>
        </a:accent6>
        <a:hlink>
          <a:srgbClr val="9966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1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0099FF"/>
        </a:accent1>
        <a:accent2>
          <a:srgbClr val="BCB63E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AAA537"/>
        </a:accent6>
        <a:hlink>
          <a:srgbClr val="A4E84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11">
        <a:dk1>
          <a:srgbClr val="808080"/>
        </a:dk1>
        <a:lt1>
          <a:srgbClr val="FFFFFF"/>
        </a:lt1>
        <a:dk2>
          <a:srgbClr val="000000"/>
        </a:dk2>
        <a:lt2>
          <a:srgbClr val="C0C0C0"/>
        </a:lt2>
        <a:accent1>
          <a:srgbClr val="0099FF"/>
        </a:accent1>
        <a:accent2>
          <a:srgbClr val="BCB63E"/>
        </a:accent2>
        <a:accent3>
          <a:srgbClr val="FFFFFF"/>
        </a:accent3>
        <a:accent4>
          <a:srgbClr val="6C6C6C"/>
        </a:accent4>
        <a:accent5>
          <a:srgbClr val="AACAFF"/>
        </a:accent5>
        <a:accent6>
          <a:srgbClr val="AAA537"/>
        </a:accent6>
        <a:hlink>
          <a:srgbClr val="F381A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12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0099FF"/>
        </a:accent1>
        <a:accent2>
          <a:srgbClr val="BCB63E"/>
        </a:accent2>
        <a:accent3>
          <a:srgbClr val="FFFFFF"/>
        </a:accent3>
        <a:accent4>
          <a:srgbClr val="404040"/>
        </a:accent4>
        <a:accent5>
          <a:srgbClr val="AACAFF"/>
        </a:accent5>
        <a:accent6>
          <a:srgbClr val="AAA537"/>
        </a:accent6>
        <a:hlink>
          <a:srgbClr val="F381A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13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0099FF"/>
        </a:accent1>
        <a:accent2>
          <a:srgbClr val="BCB63E"/>
        </a:accent2>
        <a:accent3>
          <a:srgbClr val="FFFFFF"/>
        </a:accent3>
        <a:accent4>
          <a:srgbClr val="404040"/>
        </a:accent4>
        <a:accent5>
          <a:srgbClr val="AACAFF"/>
        </a:accent5>
        <a:accent6>
          <a:srgbClr val="AAA537"/>
        </a:accent6>
        <a:hlink>
          <a:srgbClr val="2A3168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14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7AD6F6"/>
        </a:accent1>
        <a:accent2>
          <a:srgbClr val="BCB63E"/>
        </a:accent2>
        <a:accent3>
          <a:srgbClr val="FFFFFF"/>
        </a:accent3>
        <a:accent4>
          <a:srgbClr val="404040"/>
        </a:accent4>
        <a:accent5>
          <a:srgbClr val="BEE8FA"/>
        </a:accent5>
        <a:accent6>
          <a:srgbClr val="AAA537"/>
        </a:accent6>
        <a:hlink>
          <a:srgbClr val="1671B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15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47C6F3"/>
        </a:accent1>
        <a:accent2>
          <a:srgbClr val="E1B71D"/>
        </a:accent2>
        <a:accent3>
          <a:srgbClr val="FFFFFF"/>
        </a:accent3>
        <a:accent4>
          <a:srgbClr val="404040"/>
        </a:accent4>
        <a:accent5>
          <a:srgbClr val="B1DFF8"/>
        </a:accent5>
        <a:accent6>
          <a:srgbClr val="CCA619"/>
        </a:accent6>
        <a:hlink>
          <a:srgbClr val="13308B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eLand2 16">
        <a:dk1>
          <a:srgbClr val="4D4D4D"/>
        </a:dk1>
        <a:lt1>
          <a:srgbClr val="FFFFFF"/>
        </a:lt1>
        <a:dk2>
          <a:srgbClr val="000000"/>
        </a:dk2>
        <a:lt2>
          <a:srgbClr val="C0C0C0"/>
        </a:lt2>
        <a:accent1>
          <a:srgbClr val="47C6F3"/>
        </a:accent1>
        <a:accent2>
          <a:srgbClr val="E1B71D"/>
        </a:accent2>
        <a:accent3>
          <a:srgbClr val="FFFFFF"/>
        </a:accent3>
        <a:accent4>
          <a:srgbClr val="404040"/>
        </a:accent4>
        <a:accent5>
          <a:srgbClr val="B1DFF8"/>
        </a:accent5>
        <a:accent6>
          <a:srgbClr val="CCA619"/>
        </a:accent6>
        <a:hlink>
          <a:srgbClr val="5F603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or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pview檢報服務範例">
  <a:themeElements>
    <a:clrScheme name="自訂 1">
      <a:dk1>
        <a:srgbClr val="292929"/>
      </a:dk1>
      <a:lt1>
        <a:srgbClr val="FFFFFF"/>
      </a:lt1>
      <a:dk2>
        <a:srgbClr val="292929"/>
      </a:dk2>
      <a:lt2>
        <a:srgbClr val="DDDDDD"/>
      </a:lt2>
      <a:accent1>
        <a:srgbClr val="2473E8"/>
      </a:accent1>
      <a:accent2>
        <a:srgbClr val="A5DF57"/>
      </a:accent2>
      <a:accent3>
        <a:srgbClr val="FFFFFF"/>
      </a:accent3>
      <a:accent4>
        <a:srgbClr val="212121"/>
      </a:accent4>
      <a:accent5>
        <a:srgbClr val="ACBCF2"/>
      </a:accent5>
      <a:accent6>
        <a:srgbClr val="95CA4E"/>
      </a:accent6>
      <a:hlink>
        <a:srgbClr val="1354B5"/>
      </a:hlink>
      <a:folHlink>
        <a:srgbClr val="3E3E3E"/>
      </a:folHlink>
    </a:clrScheme>
    <a:fontScheme name="自訂 1">
      <a:majorFont>
        <a:latin typeface="Leelawadee"/>
        <a:ea typeface="微軟正黑體"/>
        <a:cs typeface=""/>
      </a:majorFont>
      <a:minorFont>
        <a:latin typeface="Leelawadee"/>
        <a:ea typeface="微軟正黑體"/>
        <a:cs typeface="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view範例簡報.potx" id="{D22B8188-24E4-4610-AD46-FD40A507F0A2}" vid="{DFEE5D31-C9DF-4553-9614-0F947285446F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19630</TotalTime>
  <Words>3165</Words>
  <Application>Microsoft Office PowerPoint</Application>
  <PresentationFormat>如螢幕大小 (4:3)</PresentationFormat>
  <Paragraphs>456</Paragraphs>
  <Slides>73</Slides>
  <Notes>11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5</vt:i4>
      </vt:variant>
      <vt:variant>
        <vt:lpstr>內嵌 OLE 伺服程式</vt:lpstr>
      </vt:variant>
      <vt:variant>
        <vt:i4>2</vt:i4>
      </vt:variant>
      <vt:variant>
        <vt:lpstr>投影片標題</vt:lpstr>
      </vt:variant>
      <vt:variant>
        <vt:i4>73</vt:i4>
      </vt:variant>
    </vt:vector>
  </HeadingPairs>
  <TitlesOfParts>
    <vt:vector size="91" baseType="lpstr">
      <vt:lpstr>Arial Unicode MS</vt:lpstr>
      <vt:lpstr>微軟正黑體</vt:lpstr>
      <vt:lpstr>新細明體</vt:lpstr>
      <vt:lpstr>標楷體</vt:lpstr>
      <vt:lpstr>Arial</vt:lpstr>
      <vt:lpstr>Calibri</vt:lpstr>
      <vt:lpstr>Leelawadee</vt:lpstr>
      <vt:lpstr>Tahoma</vt:lpstr>
      <vt:lpstr>Times New Roman</vt:lpstr>
      <vt:lpstr>Verdana</vt:lpstr>
      <vt:lpstr>Wingdings</vt:lpstr>
      <vt:lpstr>TornadoPPT_02</vt:lpstr>
      <vt:lpstr>意藍投影片範本</vt:lpstr>
      <vt:lpstr>7_eLand2</vt:lpstr>
      <vt:lpstr>tornado</vt:lpstr>
      <vt:lpstr>Opview檢報服務範例</vt:lpstr>
      <vt:lpstr>VISIO</vt:lpstr>
      <vt:lpstr>工作表</vt:lpstr>
      <vt:lpstr> 巨量資料分析與應用 (1)</vt:lpstr>
      <vt:lpstr>楊立偉教授</vt:lpstr>
      <vt:lpstr>巨量資料 – 導論</vt:lpstr>
      <vt:lpstr>Trend of Big Data</vt:lpstr>
      <vt:lpstr>PowerPoint 簡報</vt:lpstr>
      <vt:lpstr>PowerPoint 簡報</vt:lpstr>
      <vt:lpstr>PowerPoint 簡報</vt:lpstr>
      <vt:lpstr>Big Data 的特性</vt:lpstr>
      <vt:lpstr>Big Data 的應用方式</vt:lpstr>
      <vt:lpstr>企業商業智慧</vt:lpstr>
      <vt:lpstr>企業商業智慧的用途</vt:lpstr>
      <vt:lpstr>Marketing and CRM Cycle</vt:lpstr>
      <vt:lpstr>巨量資料 – 分析技術</vt:lpstr>
      <vt:lpstr>Big data 的資料種類</vt:lpstr>
      <vt:lpstr>PowerPoint 簡報</vt:lpstr>
      <vt:lpstr>PowerPoint 簡報</vt:lpstr>
      <vt:lpstr>PowerPoint 簡報</vt:lpstr>
      <vt:lpstr>Big data 的分析方式</vt:lpstr>
      <vt:lpstr>(1) 結構性資料分析</vt:lpstr>
      <vt:lpstr>PowerPoint 簡報</vt:lpstr>
      <vt:lpstr>基本原理：以相關性分析為例</vt:lpstr>
      <vt:lpstr>1. 群集分析 Clustering</vt:lpstr>
      <vt:lpstr>分群演算法 K-means 範例 (K=2)</vt:lpstr>
      <vt:lpstr>2. 分類預測 Classification</vt:lpstr>
      <vt:lpstr>分類預測 : 眼科診所病例</vt:lpstr>
      <vt:lpstr>分類預測 : 眼科診所病例 (續)</vt:lpstr>
      <vt:lpstr>決策樹演算法 範例</vt:lpstr>
      <vt:lpstr>PowerPoint 簡報</vt:lpstr>
      <vt:lpstr>PowerPoint 簡報</vt:lpstr>
      <vt:lpstr>PowerPoint 簡報</vt:lpstr>
      <vt:lpstr>練習</vt:lpstr>
      <vt:lpstr>PowerPoint 簡報</vt:lpstr>
      <vt:lpstr>非結構資料的處理 – 欄位化</vt:lpstr>
      <vt:lpstr>PowerPoint 簡報</vt:lpstr>
      <vt:lpstr>PowerPoint 簡報</vt:lpstr>
      <vt:lpstr>PowerPoint 簡報</vt:lpstr>
      <vt:lpstr>分析技巧</vt:lpstr>
      <vt:lpstr>3. 關聯規則 Association rules</vt:lpstr>
      <vt:lpstr>關聯規則 Association rules (續)</vt:lpstr>
      <vt:lpstr>PowerPoint 簡報</vt:lpstr>
      <vt:lpstr>4. 連續行為 Sequential pattern</vt:lpstr>
      <vt:lpstr>連續行為 Sequential pattern (續)</vt:lpstr>
      <vt:lpstr>連續行為 Sequential pattern (續)</vt:lpstr>
      <vt:lpstr>案例 (1) 台灣最大實體書店</vt:lpstr>
      <vt:lpstr>台灣最大實體書店 (續)</vt:lpstr>
      <vt:lpstr>台灣最大實體書店 (續)</vt:lpstr>
      <vt:lpstr>台灣最大實體書店 (續)</vt:lpstr>
      <vt:lpstr>用資料庫進行目標行銷 </vt:lpstr>
      <vt:lpstr>案例 (2) 亞洲最大線上紅利集點網站</vt:lpstr>
      <vt:lpstr>線上紅利集點網站 (續)</vt:lpstr>
      <vt:lpstr>線上紅利集點網站 (續)</vt:lpstr>
      <vt:lpstr>案例 (3) 其它</vt:lpstr>
      <vt:lpstr>在各產業的應用 – 以金融保險業為例</vt:lpstr>
      <vt:lpstr>企業擁有許多的資料庫‥‥</vt:lpstr>
      <vt:lpstr>企業的問題是‥‥</vt:lpstr>
      <vt:lpstr>1. 尋找保戶購買保單的決策模型</vt:lpstr>
      <vt:lpstr>PowerPoint 簡報</vt:lpstr>
      <vt:lpstr>PowerPoint 簡報</vt:lpstr>
      <vt:lpstr>分析：建立客戶決策模型</vt:lpstr>
      <vt:lpstr>應用：預測客戶行為</vt:lpstr>
      <vt:lpstr>2. 尋找最熱門之保戶保單的關聯性</vt:lpstr>
      <vt:lpstr>PowerPoint 簡報</vt:lpstr>
      <vt:lpstr>PowerPoint 簡報</vt:lpstr>
      <vt:lpstr>3. 尋找主力保戶客群之特徵</vt:lpstr>
      <vt:lpstr>PowerPoint 簡報</vt:lpstr>
      <vt:lpstr>PowerPoint 簡報</vt:lpstr>
      <vt:lpstr>PowerPoint 簡報</vt:lpstr>
      <vt:lpstr>在各產業的應用 – 以零售通路為例</vt:lpstr>
      <vt:lpstr>目標 1 聯合促銷</vt:lpstr>
      <vt:lpstr>目標 1 聯合促銷 (續)</vt:lpstr>
      <vt:lpstr>目標 2 直效行銷</vt:lpstr>
      <vt:lpstr>目標 2 直效行銷 (續)</vt:lpstr>
      <vt:lpstr> 問題討論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Hank Yang (楊東翰)</dc:creator>
  <cp:lastModifiedBy>Willie Yang (楊立偉)</cp:lastModifiedBy>
  <cp:revision>429</cp:revision>
  <cp:lastPrinted>2013-07-26T01:47:34Z</cp:lastPrinted>
  <dcterms:created xsi:type="dcterms:W3CDTF">2010-12-29T08:40:04Z</dcterms:created>
  <dcterms:modified xsi:type="dcterms:W3CDTF">2014-12-18T09:21:13Z</dcterms:modified>
</cp:coreProperties>
</file>