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79" r:id="rId4"/>
    <p:sldId id="280" r:id="rId5"/>
    <p:sldId id="284" r:id="rId6"/>
    <p:sldId id="285" r:id="rId7"/>
    <p:sldId id="286" r:id="rId8"/>
    <p:sldId id="287" r:id="rId9"/>
    <p:sldId id="288" r:id="rId10"/>
    <p:sldId id="281" r:id="rId11"/>
    <p:sldId id="283" r:id="rId12"/>
    <p:sldId id="289" r:id="rId13"/>
    <p:sldId id="290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2017/9/5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2017/9/5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A200-2A67-486F-807C-9C4E6F264117}" type="datetimeFigureOut">
              <a:rPr lang="zh-TW" altLang="en-US" smtClean="0"/>
              <a:pPr/>
              <a:t>2017/9/5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從檔案看</a:t>
            </a:r>
            <a:r>
              <a:rPr lang="en-US" altLang="zh-TW" sz="4800" dirty="0" err="1" smtClean="0">
                <a:latin typeface="微軟正黑體" pitchFamily="34" charset="-120"/>
                <a:ea typeface="微軟正黑體" pitchFamily="34" charset="-120"/>
              </a:rPr>
              <a:t>Pacht</a:t>
            </a: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在台灣的</a:t>
            </a: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dirty="0" smtClean="0"/>
              <a:t>Dutch Legal Legacy in Taiwan</a:t>
            </a:r>
            <a:r>
              <a:rPr lang="zh-TW" altLang="en-US" dirty="0" smtClean="0"/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The </a:t>
            </a:r>
            <a:r>
              <a:rPr lang="en-US" altLang="zh-TW" dirty="0" smtClean="0"/>
              <a:t>Case of </a:t>
            </a:r>
            <a:r>
              <a:rPr lang="en-US" altLang="zh-TW" dirty="0" smtClean="0"/>
              <a:t>“</a:t>
            </a:r>
            <a:r>
              <a:rPr lang="en-US" altLang="zh-TW" dirty="0" err="1" smtClean="0"/>
              <a:t>Pacht</a:t>
            </a:r>
            <a:r>
              <a:rPr lang="en-US" altLang="zh-TW" dirty="0" smtClean="0"/>
              <a:t>"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 smtClean="0"/>
              <a:t>王泰</a:t>
            </a:r>
            <a:r>
              <a:rPr lang="zh-TW" altLang="en-US" sz="3600" dirty="0" smtClean="0"/>
              <a:t>升</a:t>
            </a:r>
            <a:endParaRPr lang="en-US" altLang="zh-TW" sz="3600" dirty="0" smtClean="0"/>
          </a:p>
          <a:p>
            <a:r>
              <a:rPr lang="en-US" altLang="zh-TW" sz="3600" dirty="0" err="1" smtClean="0"/>
              <a:t>Tay-sheng</a:t>
            </a:r>
            <a:r>
              <a:rPr lang="en-US" altLang="zh-TW" sz="3600" dirty="0" smtClean="0"/>
              <a:t> Wang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/>
              <a:t>日治台灣人生活中的「贌」（林獻堂）</a:t>
            </a:r>
            <a:endParaRPr lang="zh-TW" altLang="en-US" sz="4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2518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日治台灣人生活中的「贌」（張麗俊）</a:t>
            </a:r>
            <a:endParaRPr lang="zh-TW" alt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969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民國時代中國法院案件無一涉及「贌」</a:t>
            </a:r>
            <a:endParaRPr lang="zh-TW" altLang="en-US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038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96752"/>
            <a:ext cx="4038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於今在法院看不見「贌」，民間猶存</a:t>
            </a:r>
            <a:endParaRPr lang="zh-TW" altLang="en-US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848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荷蘭人帶來了「</a:t>
            </a:r>
            <a:r>
              <a:rPr lang="en-US" altLang="zh-TW" dirty="0" err="1" smtClean="0"/>
              <a:t>pacht</a:t>
            </a:r>
            <a:r>
              <a:rPr lang="zh-TW" altLang="en-US" dirty="0" smtClean="0"/>
              <a:t>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非法律人的既有研究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77072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err="1" smtClean="0"/>
              <a:t>Tonio</a:t>
            </a:r>
            <a:r>
              <a:rPr lang="en-US" altLang="zh-TW" dirty="0" smtClean="0"/>
              <a:t> Andrade, </a:t>
            </a:r>
            <a:r>
              <a:rPr lang="en-US" altLang="zh-TW" i="1" dirty="0" smtClean="0"/>
              <a:t>Commerce, Culture, and Conflict: Taiwan under European Rule, 1624-1662</a:t>
            </a:r>
            <a:r>
              <a:rPr lang="en-US" altLang="zh-TW" dirty="0" smtClean="0"/>
              <a:t>,  Columbia University Press, 2008.</a:t>
            </a:r>
            <a:r>
              <a:rPr lang="zh-TW" altLang="en-US" dirty="0" smtClean="0"/>
              <a:t>  （歐陽泰著，鄭維中譯，</a:t>
            </a:r>
            <a:r>
              <a:rPr lang="zh-TW" altLang="en-US" i="1" dirty="0" smtClean="0"/>
              <a:t>福爾摩沙如何變成臺灣府</a:t>
            </a:r>
            <a:r>
              <a:rPr lang="zh-TW" altLang="en-US" dirty="0" smtClean="0"/>
              <a:t>，遠流，</a:t>
            </a:r>
            <a:r>
              <a:rPr lang="en-US" altLang="zh-TW" dirty="0" smtClean="0"/>
              <a:t>2007 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韓家寶（</a:t>
            </a:r>
            <a:r>
              <a:rPr lang="en-US" altLang="zh-TW" dirty="0" err="1" smtClean="0"/>
              <a:t>Pol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Heyns</a:t>
            </a:r>
            <a:r>
              <a:rPr lang="zh-TW" altLang="en-US" dirty="0" smtClean="0"/>
              <a:t>）</a:t>
            </a:r>
            <a:r>
              <a:rPr lang="en-US" altLang="zh-TW" dirty="0" smtClean="0"/>
              <a:t>,</a:t>
            </a:r>
            <a:r>
              <a:rPr lang="zh-TW" altLang="en-US" dirty="0" smtClean="0"/>
              <a:t>鄭維中譯，</a:t>
            </a:r>
            <a:r>
              <a:rPr lang="zh-TW" altLang="en-US" i="1" dirty="0" smtClean="0"/>
              <a:t>荷蘭時代臺灣的經濟</a:t>
            </a:r>
            <a:r>
              <a:rPr lang="en-US" altLang="zh-TW" i="1" dirty="0" smtClean="0"/>
              <a:t>‧</a:t>
            </a:r>
            <a:r>
              <a:rPr lang="zh-TW" altLang="en-US" i="1" dirty="0" smtClean="0"/>
              <a:t>土地與稅務</a:t>
            </a:r>
            <a:r>
              <a:rPr lang="zh-TW" altLang="en-US" dirty="0" smtClean="0"/>
              <a:t>（</a:t>
            </a:r>
            <a:r>
              <a:rPr lang="en-US" altLang="zh-TW" dirty="0" smtClean="0"/>
              <a:t> Economy, Land Rights and Taxation in Dutch Formosa</a:t>
            </a:r>
            <a:r>
              <a:rPr lang="zh-TW" altLang="en-US" dirty="0" smtClean="0"/>
              <a:t>），播種者，</a:t>
            </a:r>
            <a:r>
              <a:rPr lang="en-US" altLang="zh-TW" dirty="0" smtClean="0"/>
              <a:t>2002</a:t>
            </a:r>
          </a:p>
          <a:p>
            <a:r>
              <a:rPr lang="zh-TW" altLang="en-US" dirty="0" smtClean="0"/>
              <a:t>吳聰敏，</a:t>
            </a:r>
            <a:r>
              <a:rPr lang="en-US" altLang="zh-TW" dirty="0" smtClean="0"/>
              <a:t>〈</a:t>
            </a:r>
            <a:r>
              <a:rPr lang="zh-TW" altLang="en-US" dirty="0" smtClean="0"/>
              <a:t>荷蘭統治時期之贌社制度</a:t>
            </a:r>
            <a:r>
              <a:rPr lang="en-US" altLang="zh-TW" dirty="0" smtClean="0"/>
              <a:t>〉</a:t>
            </a:r>
            <a:r>
              <a:rPr lang="zh-TW" altLang="en-US" dirty="0" smtClean="0"/>
              <a:t>，</a:t>
            </a:r>
            <a:r>
              <a:rPr lang="en-US" altLang="zh-TW" dirty="0" smtClean="0"/>
              <a:t>《</a:t>
            </a:r>
            <a:r>
              <a:rPr lang="zh-TW" altLang="en-US" dirty="0" smtClean="0"/>
              <a:t>臺灣史研究</a:t>
            </a:r>
            <a:r>
              <a:rPr lang="en-US" altLang="zh-TW" dirty="0" smtClean="0"/>
              <a:t>》15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</a:t>
            </a:r>
            <a:r>
              <a:rPr lang="zh-TW" altLang="en-US" dirty="0" smtClean="0"/>
              <a:t> （</a:t>
            </a:r>
            <a:r>
              <a:rPr lang="en-US" altLang="zh-TW" dirty="0" smtClean="0"/>
              <a:t>2008</a:t>
            </a:r>
            <a:r>
              <a:rPr lang="zh-TW" altLang="en-US" dirty="0" smtClean="0"/>
              <a:t>）；</a:t>
            </a:r>
            <a:r>
              <a:rPr lang="en-US" altLang="zh-TW" dirty="0" smtClean="0"/>
              <a:t>〈</a:t>
            </a:r>
            <a:r>
              <a:rPr lang="zh-TW" altLang="en-US" dirty="0" smtClean="0"/>
              <a:t>贌社制度之演變及其影響，</a:t>
            </a:r>
            <a:r>
              <a:rPr lang="en-US" altLang="zh-TW" dirty="0" smtClean="0"/>
              <a:t>1644-1737〉</a:t>
            </a:r>
            <a:r>
              <a:rPr lang="zh-TW" altLang="en-US" dirty="0" smtClean="0"/>
              <a:t>，</a:t>
            </a:r>
            <a:r>
              <a:rPr lang="en-US" altLang="zh-TW" dirty="0" smtClean="0"/>
              <a:t>《</a:t>
            </a:r>
            <a:r>
              <a:rPr lang="zh-TW" altLang="en-US" dirty="0" smtClean="0"/>
              <a:t>臺灣史研究</a:t>
            </a:r>
            <a:r>
              <a:rPr lang="en-US" altLang="zh-TW" dirty="0" smtClean="0"/>
              <a:t>》16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</a:t>
            </a:r>
            <a:r>
              <a:rPr lang="zh-TW" altLang="en-US" dirty="0" smtClean="0"/>
              <a:t> （</a:t>
            </a:r>
            <a:r>
              <a:rPr lang="en-US" altLang="zh-TW" dirty="0" smtClean="0"/>
              <a:t>2009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以法律史專業審視檔案中的「</a:t>
            </a:r>
            <a:r>
              <a:rPr lang="en-US" altLang="zh-TW" sz="3600" dirty="0" err="1" smtClean="0"/>
              <a:t>pacht</a:t>
            </a:r>
            <a:r>
              <a:rPr lang="zh-TW" altLang="en-US" sz="3600" dirty="0" smtClean="0"/>
              <a:t>」</a:t>
            </a:r>
            <a:endParaRPr lang="zh-TW" alt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96944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331640" y="5013176"/>
            <a:ext cx="720080" cy="72008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找出與「</a:t>
            </a:r>
            <a:r>
              <a:rPr lang="en-US" altLang="zh-TW" sz="3600" dirty="0" err="1" smtClean="0"/>
              <a:t>pacht</a:t>
            </a:r>
            <a:r>
              <a:rPr lang="zh-TW" altLang="en-US" sz="3600" dirty="0" smtClean="0"/>
              <a:t>」相關的內容</a:t>
            </a:r>
            <a:endParaRPr lang="zh-TW" altLang="en-US" sz="3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94" y="1196752"/>
            <a:ext cx="840883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從</a:t>
            </a:r>
            <a:r>
              <a:rPr lang="en-US" altLang="zh-TW" sz="3600" dirty="0" smtClean="0"/>
              <a:t> </a:t>
            </a:r>
            <a:r>
              <a:rPr lang="en-US" altLang="zh-TW" sz="3600" dirty="0" err="1" smtClean="0"/>
              <a:t>pacht</a:t>
            </a:r>
            <a:r>
              <a:rPr lang="zh-TW" altLang="en-US" sz="3600" dirty="0" smtClean="0"/>
              <a:t>到「贌」：清朝</a:t>
            </a:r>
            <a:r>
              <a:rPr lang="zh-TW" altLang="en-US" sz="3600" smtClean="0"/>
              <a:t>官員稱台灣</a:t>
            </a:r>
            <a:r>
              <a:rPr lang="zh-TW" altLang="en-US" sz="3600" dirty="0" smtClean="0"/>
              <a:t>有贌</a:t>
            </a:r>
            <a:endParaRPr lang="zh-TW" alt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3632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2195736" y="980728"/>
            <a:ext cx="720080" cy="50405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清治時期台灣人生活中常用「贌耕字」</a:t>
            </a:r>
            <a:endParaRPr lang="zh-TW" alt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80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清治台灣地方衙門常有贌</a:t>
            </a:r>
            <a:r>
              <a:rPr lang="en-US" altLang="zh-TW" sz="3600" dirty="0" smtClean="0"/>
              <a:t>/</a:t>
            </a:r>
            <a:r>
              <a:rPr lang="zh-TW" altLang="en-US" sz="3600" dirty="0" smtClean="0"/>
              <a:t>贌耕紛爭</a:t>
            </a:r>
            <a:endParaRPr lang="zh-TW" alt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0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日治台灣現代法院內贌耕權訴訟及公證</a:t>
            </a:r>
            <a:endParaRPr lang="zh-TW" altLang="en-US" sz="36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0648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日本人也來湊熱鬧了！</a:t>
            </a:r>
            <a:endParaRPr lang="zh-TW" altLang="en-U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3690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5337</TotalTime>
  <Words>258</Words>
  <Application>Microsoft Office PowerPoint</Application>
  <PresentationFormat>如螢幕大小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從檔案看Pacht在台灣的發展 Dutch Legal Legacy in Taiwan： The Case of “Pacht"</vt:lpstr>
      <vt:lpstr>荷蘭人帶來了「pacht」 非法律人的既有研究</vt:lpstr>
      <vt:lpstr>以法律史專業審視檔案中的「pacht」</vt:lpstr>
      <vt:lpstr>找出與「pacht」相關的內容</vt:lpstr>
      <vt:lpstr>從 pacht到「贌」：清朝官員稱台灣有贌</vt:lpstr>
      <vt:lpstr>清治時期台灣人生活中常用「贌耕字」</vt:lpstr>
      <vt:lpstr>清治台灣地方衙門常有贌/贌耕紛爭</vt:lpstr>
      <vt:lpstr>日治台灣現代法院內贌耕權訴訟及公證</vt:lpstr>
      <vt:lpstr>日本人也來湊熱鬧了！</vt:lpstr>
      <vt:lpstr>日治台灣人生活中的「贌」（林獻堂）</vt:lpstr>
      <vt:lpstr>日治台灣人生活中的「贌」（張麗俊）</vt:lpstr>
      <vt:lpstr>民國時代中國法院案件無一涉及「贌」</vt:lpstr>
      <vt:lpstr>於今在法院看不見「贌」，民間猶存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 補充教材</dc:title>
  <dc:creator>user</dc:creator>
  <cp:lastModifiedBy>user</cp:lastModifiedBy>
  <cp:revision>108</cp:revision>
  <dcterms:created xsi:type="dcterms:W3CDTF">2016-03-07T02:52:12Z</dcterms:created>
  <dcterms:modified xsi:type="dcterms:W3CDTF">2017-09-05T13:03:57Z</dcterms:modified>
</cp:coreProperties>
</file>