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2F9D2-79CC-4425-BD7A-49934BBA7F78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CE219-59BD-4EFF-8945-46F610B48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0409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8E8F7-998F-4DF8-B217-0D9EB6A3A05E}" type="datetimeFigureOut">
              <a:rPr lang="zh-TW" altLang="en-US" smtClean="0"/>
              <a:t>2022/9/26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EB7F1-9404-4C64-8207-9BE25858D9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54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很榮幸在台北大學法律學院的</a:t>
            </a:r>
            <a:r>
              <a:rPr lang="en-US" altLang="zh-TW" dirty="0" smtClean="0"/>
              <a:t>70</a:t>
            </a:r>
            <a:r>
              <a:rPr lang="zh-TW" altLang="en-US" dirty="0" smtClean="0"/>
              <a:t>年院慶，以校友身分來此做演講。我們這個</a:t>
            </a:r>
            <a:r>
              <a:rPr lang="en-US" altLang="zh-TW" dirty="0" smtClean="0"/>
              <a:t>70</a:t>
            </a:r>
            <a:r>
              <a:rPr lang="zh-TW" altLang="en-US" dirty="0" smtClean="0"/>
              <a:t>年的院史，是追溯到</a:t>
            </a:r>
            <a:r>
              <a:rPr lang="en-US" altLang="zh-TW" dirty="0" smtClean="0"/>
              <a:t>1952</a:t>
            </a:r>
            <a:r>
              <a:rPr lang="zh-TW" altLang="en-US" dirty="0" smtClean="0"/>
              <a:t>年設立的臺灣省立行政專科學校司法行政科，而不是</a:t>
            </a:r>
            <a:r>
              <a:rPr lang="en-US" altLang="zh-TW" dirty="0" smtClean="0"/>
              <a:t>1955</a:t>
            </a:r>
            <a:r>
              <a:rPr lang="zh-TW" altLang="en-US" dirty="0" smtClean="0"/>
              <a:t>年的臺灣省立法商學院法律學系。那麼今天要講的「台灣法學」的歷史又要向前溯到什麼時候呢？在我最近出版的「建構台灣法學」的這本書，我追溯到</a:t>
            </a:r>
            <a:r>
              <a:rPr lang="en-US" altLang="zh-TW" dirty="0" smtClean="0"/>
              <a:t>1895</a:t>
            </a:r>
            <a:r>
              <a:rPr lang="zh-TW" altLang="en-US" dirty="0" smtClean="0"/>
              <a:t>年日本開始統治台灣那一年，所以迄今</a:t>
            </a:r>
            <a:r>
              <a:rPr lang="en-US" altLang="zh-TW" dirty="0" smtClean="0"/>
              <a:t>120</a:t>
            </a:r>
            <a:r>
              <a:rPr lang="zh-TW" altLang="en-US" dirty="0" smtClean="0"/>
              <a:t>多年了。我希望大家能將北大法律學院</a:t>
            </a:r>
            <a:r>
              <a:rPr lang="en-US" altLang="zh-TW" dirty="0" smtClean="0"/>
              <a:t>70</a:t>
            </a:r>
            <a:r>
              <a:rPr lang="zh-TW" altLang="en-US" dirty="0" smtClean="0"/>
              <a:t>年歷史，放在台灣整個</a:t>
            </a:r>
            <a:r>
              <a:rPr lang="en-US" altLang="zh-TW" dirty="0" smtClean="0"/>
              <a:t>120</a:t>
            </a:r>
            <a:r>
              <a:rPr lang="zh-TW" altLang="en-US" dirty="0" smtClean="0"/>
              <a:t>多年的法學史的脈絡來思考，因此想藉此機會，跟各位一起回顧台灣「從威權走向民主」底下的法學發展，並期待從中反思，確立未來的努力方向。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205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已不合時宜：於今法學者可暢所欲言，需要說服的不是蔡英文，而是社會大眾。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325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2288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（一）</a:t>
            </a:r>
            <a:r>
              <a:rPr lang="en-US" altLang="zh-TW" dirty="0" smtClean="0"/>
              <a:t>2009</a:t>
            </a:r>
            <a:r>
              <a:rPr lang="zh-TW" altLang="en-US" dirty="0" smtClean="0"/>
              <a:t>到</a:t>
            </a:r>
            <a:r>
              <a:rPr lang="en-US" altLang="zh-TW" dirty="0" smtClean="0"/>
              <a:t>2018</a:t>
            </a:r>
            <a:r>
              <a:rPr lang="zh-TW" altLang="en-US" dirty="0" smtClean="0"/>
              <a:t>，我曾在</a:t>
            </a:r>
            <a:r>
              <a:rPr lang="zh-TW" altLang="en-US" b="1" dirty="0" smtClean="0"/>
              <a:t>台北大學法律系</a:t>
            </a:r>
            <a:r>
              <a:rPr lang="zh-TW" altLang="en-US" dirty="0" smtClean="0"/>
              <a:t>碩博士班開「台灣法律史專題研究」，但於今北大在大學部和碩博士班恐怕都沒有教日治時期法律的課。</a:t>
            </a:r>
            <a:endParaRPr lang="en-US" altLang="zh-TW" dirty="0" smtClean="0"/>
          </a:p>
          <a:p>
            <a:r>
              <a:rPr lang="zh-TW" altLang="en-US" dirty="0" smtClean="0"/>
              <a:t>（二）新的論述取徑：例如欲有系統地加入在地的素材，而與外國理論對話，或進行科際整法學，都與</a:t>
            </a:r>
            <a:r>
              <a:rPr lang="en-US" altLang="zh-TW" dirty="0" smtClean="0"/>
              <a:t>40</a:t>
            </a:r>
            <a:r>
              <a:rPr lang="zh-TW" altLang="en-US" dirty="0" smtClean="0"/>
              <a:t>幾年前第二代法學者出版論文集時的需求不一樣了。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480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外國學者才會唸經：好像法釋義非得跟著德國學說走不可。外國方有經典之作：好像參考文獻若沒有外國論著就不好看。語言不是問題：法學者之間不要再比誰的日文、誰的德文比較好，而要比法學論述本身。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031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8772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4873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（一）這座</a:t>
            </a:r>
            <a:r>
              <a:rPr lang="en-US" altLang="zh-TW" dirty="0" smtClean="0"/>
              <a:t>〈</a:t>
            </a:r>
            <a:r>
              <a:rPr lang="zh-TW" altLang="en-US" dirty="0" smtClean="0"/>
              <a:t>甘露水</a:t>
            </a:r>
            <a:r>
              <a:rPr lang="en-US" altLang="zh-TW" dirty="0" smtClean="0"/>
              <a:t>〉</a:t>
            </a:r>
            <a:r>
              <a:rPr lang="zh-TW" altLang="en-US" dirty="0" smtClean="0"/>
              <a:t>雕塑，被評論為「少女面容堅毅、昂然向上，自展開的蚌殼中緩步而出，有如自無光之夜走入光芒之中」，代表</a:t>
            </a:r>
            <a:r>
              <a:rPr lang="en-US" altLang="zh-TW" dirty="0" smtClean="0"/>
              <a:t>1920</a:t>
            </a:r>
            <a:r>
              <a:rPr lang="zh-TW" altLang="en-US" dirty="0" smtClean="0"/>
              <a:t>年代「台灣文化的啟蒙與自覺」（展覽會主題）</a:t>
            </a:r>
            <a:endParaRPr lang="en-US" altLang="zh-TW" dirty="0" smtClean="0"/>
          </a:p>
          <a:p>
            <a:r>
              <a:rPr lang="zh-TW" altLang="en-US" dirty="0" smtClean="0"/>
              <a:t>（二）「六三問題」：按日治時期依六三法，台灣的法律事項，可由作為行政機關的總督府以律令決定，若從回歸明治憲法權力分立的規範架構而言，應廢除該六三法，但這樣只不過是將台灣的立法權力交還給在東京的帝國議會。因此，若從台灣人的立場，為了讓台灣人可以決定台灣應施行什麼樣的法律，宜設置一個由台灣在地人民選出的議會，此稱「台灣議會」。這就是</a:t>
            </a:r>
            <a:r>
              <a:rPr lang="zh-TW" altLang="en-US" b="1" dirty="0" smtClean="0"/>
              <a:t>本於台灣人自我意識，運用具有現代性的知識，建構法律上主張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314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如同黃土水的老師是日本人，「林呈祿們」的老師也是日本人，因此我們必須知道：他們的日本人老師關於「現代」的知識是怎麼來的？從近代西方來的。所以在此要先談，從台灣人的觀點，首度出現在台灣、以日本人為主之「舊的」第一代法學者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51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1914</a:t>
            </a:r>
            <a:r>
              <a:rPr lang="zh-TW" altLang="en-US" dirty="0" smtClean="0"/>
              <a:t>年的舊慣立法事業，兼顧漢族法律傳統與西方現代法制而擬定民商法典，即具有啟發性，但涉及性別不平等的法律作為，我們就勇敢地告別傳統吧。再者，我們也應意識到，所謂的「舊慣」乃現代化之後的產物，其並不等於清治時期台灣，在中華帝國法制下的民間習慣，蓋傳統中國法中無現代法概念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6632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（一）何孝元曾在中國、美國接受法學教育，曾任國防部法規司中將司長，與韓忠謨</a:t>
            </a:r>
            <a:r>
              <a:rPr lang="zh-TW" altLang="en-US" b="1" dirty="0" smtClean="0"/>
              <a:t>同樣在</a:t>
            </a:r>
            <a:r>
              <a:rPr lang="en-US" altLang="zh-TW" b="1" dirty="0" smtClean="0"/>
              <a:t>1954</a:t>
            </a:r>
            <a:r>
              <a:rPr lang="zh-TW" altLang="en-US" b="1" dirty="0" smtClean="0"/>
              <a:t>年受聘於台大法律系</a:t>
            </a:r>
            <a:r>
              <a:rPr lang="zh-TW" altLang="en-US" dirty="0" smtClean="0"/>
              <a:t>，但其不久即轉至臺灣省立法商學院法律系，且長期任教並領導該校法律系。按</a:t>
            </a:r>
            <a:r>
              <a:rPr lang="en-US" altLang="zh-TW" dirty="0" smtClean="0"/>
              <a:t>1952</a:t>
            </a:r>
            <a:r>
              <a:rPr lang="zh-TW" altLang="en-US" dirty="0" smtClean="0"/>
              <a:t>年為培育書記官而設立的臺灣省立行政專科學校司法行政科，其在</a:t>
            </a:r>
            <a:r>
              <a:rPr lang="en-US" altLang="zh-TW" dirty="0" smtClean="0"/>
              <a:t>1955</a:t>
            </a:r>
            <a:r>
              <a:rPr lang="zh-TW" altLang="en-US" dirty="0" smtClean="0"/>
              <a:t>年改制為臺灣省立法商學院時</a:t>
            </a:r>
            <a:r>
              <a:rPr lang="zh-TW" altLang="en-US" b="1" dirty="0" smtClean="0"/>
              <a:t>設置了法律學系</a:t>
            </a:r>
            <a:r>
              <a:rPr lang="zh-TW" altLang="en-US" dirty="0" smtClean="0"/>
              <a:t>（整個學校其後改制為國立中興大學法商學院，俗稱「中興法商學院」，即今之國立臺北大學）</a:t>
            </a:r>
            <a:endParaRPr lang="en-US" altLang="zh-TW" dirty="0" smtClean="0"/>
          </a:p>
          <a:p>
            <a:r>
              <a:rPr lang="zh-TW" altLang="en-US" dirty="0" smtClean="0"/>
              <a:t>（二）李肇偉於廣西大學畢業後赴法國獲法學博士，曾任教於廣西大學。</a:t>
            </a:r>
            <a:r>
              <a:rPr lang="en-US" altLang="zh-TW" dirty="0" smtClean="0"/>
              <a:t>1949</a:t>
            </a:r>
            <a:r>
              <a:rPr lang="zh-TW" altLang="en-US" dirty="0" smtClean="0"/>
              <a:t>年隨著中華民國政府遷台而移居台灣，先任教育部編審，</a:t>
            </a:r>
            <a:r>
              <a:rPr lang="en-US" altLang="zh-TW" dirty="0" smtClean="0"/>
              <a:t>1953</a:t>
            </a:r>
            <a:r>
              <a:rPr lang="zh-TW" altLang="en-US" dirty="0" smtClean="0"/>
              <a:t>年起為臺灣省立法商學院專任教授，</a:t>
            </a:r>
            <a:r>
              <a:rPr lang="en-US" altLang="zh-TW" dirty="0" smtClean="0"/>
              <a:t>1979</a:t>
            </a:r>
            <a:r>
              <a:rPr lang="zh-TW" altLang="en-US" dirty="0" smtClean="0"/>
              <a:t>年以中興法商學院法律學系教授退休，同年逝世。</a:t>
            </a:r>
            <a:endParaRPr lang="en-US" altLang="zh-TW" dirty="0" smtClean="0"/>
          </a:p>
          <a:p>
            <a:r>
              <a:rPr lang="zh-TW" altLang="en-US" dirty="0" smtClean="0"/>
              <a:t>（三）成長於民國中國的李岱，</a:t>
            </a:r>
            <a:r>
              <a:rPr lang="en-US" altLang="zh-TW" dirty="0" smtClean="0"/>
              <a:t>1948</a:t>
            </a:r>
            <a:r>
              <a:rPr lang="zh-TW" altLang="en-US" dirty="0" smtClean="0"/>
              <a:t>年北京大學畢業，來到台灣的第一份教職是任教於臺灣省立桃園農業學校，</a:t>
            </a:r>
            <a:r>
              <a:rPr lang="en-US" altLang="zh-TW" dirty="0" smtClean="0"/>
              <a:t>1960</a:t>
            </a:r>
            <a:r>
              <a:rPr lang="zh-TW" altLang="en-US" dirty="0" smtClean="0"/>
              <a:t>年轉任臺灣省立法商學院講師，後升等為副教授、教授，開設法學緒論、民法、國際私法等課程，</a:t>
            </a:r>
            <a:r>
              <a:rPr lang="en-US" altLang="zh-TW" dirty="0" smtClean="0"/>
              <a:t>1994</a:t>
            </a:r>
            <a:r>
              <a:rPr lang="zh-TW" altLang="en-US" dirty="0" smtClean="0"/>
              <a:t>年在中興法商學院退休。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866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你丟我撿：中國丟、台灣撿，但沒撿到戰後初期中國乍現之具自由主義色彩法學，撿到的是中國的黨國法學。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3263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（一）黃東熊係</a:t>
            </a:r>
            <a:r>
              <a:rPr lang="en-US" altLang="zh-TW" dirty="0" smtClean="0"/>
              <a:t>1961</a:t>
            </a:r>
            <a:r>
              <a:rPr lang="zh-TW" altLang="en-US" dirty="0" smtClean="0"/>
              <a:t>年畢業自國立中興大學法商學院法律系，</a:t>
            </a:r>
            <a:r>
              <a:rPr lang="en-US" altLang="zh-TW" dirty="0" smtClean="0"/>
              <a:t>1974</a:t>
            </a:r>
            <a:r>
              <a:rPr lang="zh-TW" altLang="en-US" dirty="0" smtClean="0"/>
              <a:t>年獲東京大學法學博士。</a:t>
            </a:r>
            <a:r>
              <a:rPr lang="en-US" altLang="zh-TW" dirty="0" smtClean="0"/>
              <a:t>1976</a:t>
            </a:r>
            <a:r>
              <a:rPr lang="zh-TW" altLang="en-US" dirty="0" smtClean="0"/>
              <a:t>年至</a:t>
            </a:r>
            <a:r>
              <a:rPr lang="en-US" altLang="zh-TW" dirty="0" smtClean="0"/>
              <a:t>1982</a:t>
            </a:r>
            <a:r>
              <a:rPr lang="zh-TW" altLang="en-US" dirty="0" smtClean="0"/>
              <a:t>年任教於政大法律系，</a:t>
            </a:r>
            <a:r>
              <a:rPr lang="en-US" altLang="zh-TW" dirty="0" smtClean="0"/>
              <a:t>1982</a:t>
            </a:r>
            <a:r>
              <a:rPr lang="zh-TW" altLang="en-US" dirty="0" smtClean="0"/>
              <a:t>年至</a:t>
            </a:r>
            <a:r>
              <a:rPr lang="en-US" altLang="zh-TW" dirty="0" smtClean="0"/>
              <a:t>1983</a:t>
            </a:r>
            <a:r>
              <a:rPr lang="zh-TW" altLang="en-US" dirty="0" smtClean="0"/>
              <a:t>年任教於輔仁大學法律系，</a:t>
            </a:r>
            <a:r>
              <a:rPr lang="en-US" altLang="zh-TW" dirty="0" smtClean="0"/>
              <a:t>1983</a:t>
            </a:r>
            <a:r>
              <a:rPr lang="zh-TW" altLang="en-US" dirty="0" smtClean="0"/>
              <a:t>年至</a:t>
            </a:r>
            <a:r>
              <a:rPr lang="en-US" altLang="zh-TW" dirty="0" smtClean="0"/>
              <a:t>1997</a:t>
            </a:r>
            <a:r>
              <a:rPr lang="zh-TW" altLang="en-US" dirty="0" smtClean="0"/>
              <a:t>年任教於國立中興大學法商學院法律系，並於</a:t>
            </a:r>
            <a:r>
              <a:rPr lang="en-US" altLang="zh-TW" dirty="0" smtClean="0"/>
              <a:t>1994</a:t>
            </a:r>
            <a:r>
              <a:rPr lang="zh-TW" altLang="en-US" dirty="0" smtClean="0"/>
              <a:t>年至</a:t>
            </a:r>
            <a:r>
              <a:rPr lang="en-US" altLang="zh-TW" dirty="0" smtClean="0"/>
              <a:t>1997</a:t>
            </a:r>
            <a:r>
              <a:rPr lang="zh-TW" altLang="en-US" dirty="0" smtClean="0"/>
              <a:t>年間擔任國立中興大學校長。陳以德</a:t>
            </a:r>
            <a:r>
              <a:rPr lang="en-US" altLang="zh-TW" dirty="0" smtClean="0"/>
              <a:t>1968</a:t>
            </a:r>
            <a:r>
              <a:rPr lang="zh-TW" altLang="en-US" dirty="0" smtClean="0"/>
              <a:t>年賓州大學</a:t>
            </a:r>
            <a:r>
              <a:rPr lang="en-US" altLang="zh-TW" dirty="0" smtClean="0"/>
              <a:t>UP</a:t>
            </a:r>
            <a:r>
              <a:rPr lang="zh-TW" altLang="en-US" dirty="0" smtClean="0"/>
              <a:t>的博士論文即探究日治時期台灣的法律，在</a:t>
            </a:r>
            <a:r>
              <a:rPr lang="en-US" altLang="zh-TW" dirty="0" smtClean="0"/>
              <a:t>1980</a:t>
            </a:r>
            <a:r>
              <a:rPr lang="zh-TW" altLang="en-US" dirty="0" smtClean="0"/>
              <a:t>年代美國的歷史學界仍被認為是日治台灣法律史專家，但其同時為第一任台獨聯盟主席，故一直沒機會回台灣講述台灣人觀點的日治時期法律史。也因此讓專攻台灣法律史的我，在</a:t>
            </a:r>
            <a:r>
              <a:rPr lang="en-US" altLang="zh-TW" dirty="0" smtClean="0"/>
              <a:t>1990</a:t>
            </a:r>
            <a:r>
              <a:rPr lang="zh-TW" altLang="en-US" dirty="0" smtClean="0"/>
              <a:t>年代的台灣學界顯然與眾不同，其實我並不是第一位從台灣人觀點論日治時期法律的台灣法律人，第二代法學者陳以德才是。</a:t>
            </a:r>
            <a:endParaRPr lang="en-US" altLang="zh-TW" dirty="0" smtClean="0"/>
          </a:p>
          <a:p>
            <a:r>
              <a:rPr lang="zh-TW" altLang="en-US" dirty="0" smtClean="0"/>
              <a:t>（二）戰後的</a:t>
            </a:r>
            <a:r>
              <a:rPr lang="en-US" altLang="zh-TW" dirty="0" smtClean="0"/>
              <a:t>1955</a:t>
            </a:r>
            <a:r>
              <a:rPr lang="zh-TW" altLang="en-US" dirty="0" smtClean="0"/>
              <a:t>年始設立的臺灣省立法商學院法律系，即幾乎沒有日文法學書籍。該法律系第一屆學生、日治末期曾唸到小學</a:t>
            </a:r>
            <a:r>
              <a:rPr lang="en-US" altLang="zh-TW" dirty="0" smtClean="0"/>
              <a:t>2</a:t>
            </a:r>
            <a:r>
              <a:rPr lang="zh-TW" altLang="en-US" dirty="0" smtClean="0"/>
              <a:t>年級的曾華松，縱令由於家裡附近舊書攤賣很多日文書，自己買了些日文法學書籍並選修日文，但處於何孝元系主任很鼓勵學生考國家考試的氛圍下，又無像洪遜欣這般日治時期習法、日語比華語佳的法學教師，故就讀法商學院法律系時，尚未藉由閱讀日文書而獲取法學知識，係擔任法官、為解釋適用中華民國法律時，才參考日文法律書籍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74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反政府者，可能明天就會消失。隱藏自己主張，將它的正當性推給「先進國家」如此規定、如此認為。其實該國可能有做如此規定相搭配的條件，或者該國學界也存有不同意見。</a:t>
            </a:r>
            <a:endParaRPr lang="en-US" altLang="zh-TW" dirty="0" smtClean="0"/>
          </a:p>
          <a:p>
            <a:r>
              <a:rPr lang="zh-TW" altLang="en-US" dirty="0" smtClean="0"/>
              <a:t>這樣的不詳細交代法律論理中的價值選擇或利益衡量，不知能否稱為「教授不語」？如果「法官不語」是訴諸「制定法」的權威，那麼「教授不語」又是訴諸什麼權威呢？「外國的月亮比較圓」的權威嗎？這些都值得我們今天反思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587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EB7F1-9404-4C64-8207-9BE25858D915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208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81575" y="1034473"/>
            <a:ext cx="8915399" cy="3322831"/>
          </a:xfrm>
        </p:spPr>
        <p:txBody>
          <a:bodyPr>
            <a:normAutofit fontScale="90000"/>
          </a:bodyPr>
          <a:lstStyle/>
          <a:p>
            <a:r>
              <a:rPr lang="zh-TW" altLang="en-US" sz="8000" dirty="0"/>
              <a:t>威權走向民主下</a:t>
            </a:r>
            <a:r>
              <a:rPr lang="zh-TW" altLang="en-US" sz="8000" dirty="0" smtClean="0"/>
              <a:t>的</a:t>
            </a:r>
            <a:r>
              <a:rPr lang="en-US" altLang="zh-TW" sz="8000" dirty="0" smtClean="0"/>
              <a:t/>
            </a:r>
            <a:br>
              <a:rPr lang="en-US" altLang="zh-TW" sz="8000" dirty="0" smtClean="0"/>
            </a:br>
            <a:r>
              <a:rPr lang="zh-TW" altLang="en-US" sz="8000" dirty="0" smtClean="0"/>
              <a:t>台灣</a:t>
            </a:r>
            <a:r>
              <a:rPr lang="zh-TW" altLang="en-US" sz="8000" dirty="0"/>
              <a:t>法學及其展望</a:t>
            </a:r>
            <a:r>
              <a:rPr lang="en-US" altLang="zh-TW" sz="8000" dirty="0" smtClean="0"/>
              <a:t/>
            </a:r>
            <a:br>
              <a:rPr lang="en-US" altLang="zh-TW" sz="8000" dirty="0" smtClean="0"/>
            </a:br>
            <a:endParaRPr lang="zh-TW" altLang="en-US" sz="53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4668715"/>
            <a:ext cx="8915399" cy="137160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 smtClean="0"/>
              <a:t>王泰升</a:t>
            </a:r>
            <a:endParaRPr lang="en-US" altLang="zh-TW" sz="3900" dirty="0" smtClean="0"/>
          </a:p>
          <a:p>
            <a:r>
              <a:rPr lang="zh-TW" altLang="en-US" sz="2400" dirty="0" smtClean="0"/>
              <a:t>台大講座教授、科法所特聘教授</a:t>
            </a:r>
            <a:endParaRPr lang="en-US" altLang="zh-TW" sz="2400" dirty="0" smtClean="0"/>
          </a:p>
          <a:p>
            <a:r>
              <a:rPr lang="zh-TW" altLang="en-US" sz="2400" dirty="0" smtClean="0"/>
              <a:t>中研院台史所暨法律所合聘教授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4052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134582"/>
            <a:ext cx="8911687" cy="234872"/>
          </a:xfrm>
        </p:spPr>
        <p:txBody>
          <a:bodyPr>
            <a:no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25964" y="886693"/>
            <a:ext cx="9274935" cy="54309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9600" dirty="0"/>
              <a:t>在部分老師輩第二代帶領下，第三代積極投身於正常民主國家法律體制之重建，化身為「民意」</a:t>
            </a:r>
            <a:r>
              <a:rPr lang="zh-TW" altLang="en-US" sz="9600" dirty="0" smtClean="0"/>
              <a:t>，展現</a:t>
            </a:r>
            <a:r>
              <a:rPr lang="zh-TW" altLang="en-US" sz="9600" dirty="0"/>
              <a:t>「學者</a:t>
            </a:r>
            <a:r>
              <a:rPr lang="zh-TW" altLang="en-US" sz="9600" b="1" dirty="0"/>
              <a:t>立法</a:t>
            </a:r>
            <a:r>
              <a:rPr lang="zh-TW" altLang="en-US" sz="9600" dirty="0"/>
              <a:t>」氣勢</a:t>
            </a:r>
            <a:r>
              <a:rPr lang="zh-TW" altLang="en-US" sz="9600" dirty="0" smtClean="0"/>
              <a:t>。例如</a:t>
            </a:r>
            <a:r>
              <a:rPr lang="en-US" altLang="zh-TW" sz="9600" dirty="0" smtClean="0"/>
              <a:t>1990</a:t>
            </a:r>
            <a:r>
              <a:rPr lang="zh-TW" altLang="en-US" sz="9600" dirty="0" smtClean="0"/>
              <a:t>年代行政程序法之制定。學院內</a:t>
            </a:r>
            <a:r>
              <a:rPr lang="zh-TW" altLang="en-US" sz="9600" dirty="0" smtClean="0">
                <a:solidFill>
                  <a:srgbClr val="FF0000"/>
                </a:solidFill>
              </a:rPr>
              <a:t>學者</a:t>
            </a:r>
            <a:r>
              <a:rPr lang="zh-TW" altLang="en-US" sz="9600" dirty="0" smtClean="0"/>
              <a:t>所擁有的法學知識，已不僅止於學說，而成為國家法的內涵，具高度影響力。</a:t>
            </a:r>
            <a:endParaRPr lang="zh-TW" altLang="en-US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在</a:t>
            </a:r>
            <a:r>
              <a:rPr lang="zh-TW" altLang="en-US" sz="9600" b="1" dirty="0"/>
              <a:t>司法</a:t>
            </a:r>
            <a:r>
              <a:rPr lang="zh-TW" altLang="en-US" sz="9600" dirty="0"/>
              <a:t>上，從</a:t>
            </a:r>
            <a:r>
              <a:rPr lang="en-US" altLang="zh-TW" sz="9600" dirty="0"/>
              <a:t>1990</a:t>
            </a:r>
            <a:r>
              <a:rPr lang="zh-TW" altLang="en-US" sz="9600" dirty="0"/>
              <a:t>年代至</a:t>
            </a:r>
            <a:r>
              <a:rPr lang="en-US" altLang="zh-TW" sz="9600" dirty="0"/>
              <a:t>2000</a:t>
            </a:r>
            <a:r>
              <a:rPr lang="zh-TW" altLang="en-US" sz="9600" dirty="0"/>
              <a:t>年代，第二代、</a:t>
            </a:r>
            <a:r>
              <a:rPr lang="zh-TW" altLang="en-US" sz="9600" dirty="0" smtClean="0"/>
              <a:t>接著第</a:t>
            </a:r>
            <a:r>
              <a:rPr lang="zh-TW" altLang="en-US" sz="9600" dirty="0"/>
              <a:t>三代法學者出任</a:t>
            </a:r>
            <a:r>
              <a:rPr lang="zh-TW" altLang="en-US" sz="9600" dirty="0">
                <a:solidFill>
                  <a:srgbClr val="FF0000"/>
                </a:solidFill>
              </a:rPr>
              <a:t>大法官</a:t>
            </a:r>
            <a:r>
              <a:rPr lang="zh-TW" altLang="en-US" sz="9600" dirty="0"/>
              <a:t>後，</a:t>
            </a:r>
            <a:r>
              <a:rPr lang="zh-TW" altLang="en-US" sz="9600" dirty="0" smtClean="0"/>
              <a:t>將其根據歐美法制及理論</a:t>
            </a:r>
            <a:r>
              <a:rPr lang="zh-TW" altLang="en-US" sz="9600" dirty="0"/>
              <a:t>所建構的法學</a:t>
            </a:r>
            <a:r>
              <a:rPr lang="zh-TW" altLang="en-US" sz="9600" dirty="0" smtClean="0"/>
              <a:t>知識，納入</a:t>
            </a:r>
            <a:r>
              <a:rPr lang="zh-TW" altLang="en-US" sz="9600" dirty="0"/>
              <a:t>憲法</a:t>
            </a:r>
            <a:r>
              <a:rPr lang="zh-TW" altLang="en-US" sz="9600" dirty="0" smtClean="0"/>
              <a:t>解釋當中</a:t>
            </a:r>
            <a:r>
              <a:rPr lang="zh-TW" altLang="en-US" sz="9600" dirty="0"/>
              <a:t>，實際上</a:t>
            </a:r>
            <a:r>
              <a:rPr lang="zh-TW" altLang="en-US" sz="9600" dirty="0">
                <a:solidFill>
                  <a:srgbClr val="FF0000"/>
                </a:solidFill>
              </a:rPr>
              <a:t>規制</a:t>
            </a:r>
            <a:r>
              <a:rPr lang="zh-TW" altLang="en-US" sz="9600" dirty="0"/>
              <a:t>民眾的法律生活。</a:t>
            </a:r>
            <a:endParaRPr lang="en-US" altLang="zh-TW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至</a:t>
            </a:r>
            <a:r>
              <a:rPr lang="en-US" altLang="zh-TW" sz="9600" dirty="0" smtClean="0"/>
              <a:t>1990</a:t>
            </a:r>
            <a:r>
              <a:rPr lang="zh-TW" altLang="en-US" sz="9600" dirty="0"/>
              <a:t>年代，主要的</a:t>
            </a:r>
            <a:r>
              <a:rPr lang="zh-TW" altLang="en-US" sz="9600" dirty="0">
                <a:solidFill>
                  <a:srgbClr val="FF0000"/>
                </a:solidFill>
              </a:rPr>
              <a:t>學說繼受來源國</a:t>
            </a:r>
            <a:r>
              <a:rPr lang="zh-TW" altLang="en-US" sz="9600" dirty="0"/>
              <a:t>，已從日本轉向德、美兩國，終結</a:t>
            </a:r>
            <a:r>
              <a:rPr lang="en-US" altLang="zh-TW" sz="9600" dirty="0"/>
              <a:t>19</a:t>
            </a:r>
            <a:r>
              <a:rPr lang="zh-TW" altLang="en-US" sz="9600" dirty="0"/>
              <a:t>世紀末以來日本</a:t>
            </a:r>
            <a:r>
              <a:rPr lang="zh-TW" altLang="en-US" sz="9600" dirty="0" smtClean="0"/>
              <a:t>法學對台灣</a:t>
            </a:r>
            <a:r>
              <a:rPr lang="zh-TW" altLang="en-US" sz="9600" dirty="0"/>
              <a:t>法學知識的</a:t>
            </a:r>
            <a:r>
              <a:rPr lang="zh-TW" altLang="en-US" sz="9600" dirty="0" smtClean="0"/>
              <a:t>主導，含引介歐美法學的地位。然在沒有「蔣經國」的民主</a:t>
            </a:r>
            <a:r>
              <a:rPr lang="zh-TW" altLang="en-US" sz="9600" dirty="0"/>
              <a:t>時代，針對德、美的法學理論，若仍持</a:t>
            </a:r>
            <a:r>
              <a:rPr lang="zh-TW" altLang="en-US" sz="9600" dirty="0" smtClean="0"/>
              <a:t>威權時代為求自保而託詞</a:t>
            </a:r>
            <a:r>
              <a:rPr lang="zh-TW" altLang="en-US" sz="9600" dirty="0"/>
              <a:t>「先進」的「跳躍式論述」，</a:t>
            </a:r>
            <a:r>
              <a:rPr lang="zh-TW" altLang="en-US" sz="9600" dirty="0">
                <a:solidFill>
                  <a:srgbClr val="FF0000"/>
                </a:solidFill>
              </a:rPr>
              <a:t>未納入</a:t>
            </a:r>
            <a:r>
              <a:rPr lang="zh-TW" altLang="en-US" sz="9600" dirty="0"/>
              <a:t>台灣</a:t>
            </a:r>
            <a:r>
              <a:rPr lang="zh-TW" altLang="en-US" sz="9600" dirty="0">
                <a:solidFill>
                  <a:srgbClr val="FF0000"/>
                </a:solidFill>
              </a:rPr>
              <a:t>在地</a:t>
            </a:r>
            <a:r>
              <a:rPr lang="zh-TW" altLang="en-US" sz="9600" dirty="0"/>
              <a:t>現實</a:t>
            </a:r>
            <a:r>
              <a:rPr lang="zh-TW" altLang="en-US" sz="9600" dirty="0">
                <a:solidFill>
                  <a:srgbClr val="FF0000"/>
                </a:solidFill>
              </a:rPr>
              <a:t>條件</a:t>
            </a:r>
            <a:r>
              <a:rPr lang="zh-TW" altLang="en-US" sz="9600" dirty="0"/>
              <a:t>的檢討與改善，</a:t>
            </a:r>
            <a:r>
              <a:rPr lang="zh-TW" altLang="en-US" sz="9600" dirty="0">
                <a:solidFill>
                  <a:srgbClr val="FF0000"/>
                </a:solidFill>
              </a:rPr>
              <a:t>未充分</a:t>
            </a:r>
            <a:r>
              <a:rPr lang="zh-TW" altLang="en-US" sz="9600" dirty="0"/>
              <a:t>地對不熟悉新的法律</a:t>
            </a:r>
            <a:r>
              <a:rPr lang="zh-TW" altLang="en-US" sz="9600" dirty="0">
                <a:solidFill>
                  <a:srgbClr val="FF0000"/>
                </a:solidFill>
              </a:rPr>
              <a:t>價值觀</a:t>
            </a:r>
            <a:r>
              <a:rPr lang="zh-TW" altLang="en-US" sz="9600" dirty="0"/>
              <a:t>的民眾進行</a:t>
            </a:r>
            <a:r>
              <a:rPr lang="zh-TW" altLang="en-US" sz="9600" dirty="0">
                <a:solidFill>
                  <a:srgbClr val="FF0000"/>
                </a:solidFill>
              </a:rPr>
              <a:t>說服</a:t>
            </a:r>
            <a:r>
              <a:rPr lang="zh-TW" altLang="en-US" sz="9600" dirty="0"/>
              <a:t>，似已不合時宜</a:t>
            </a:r>
            <a:r>
              <a:rPr lang="zh-TW" altLang="en-US" sz="9600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4215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99855" y="595336"/>
            <a:ext cx="9430327" cy="8178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/>
              <a:t>於今第四代及第五代一起建構具台灣性的法學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2828" y="1413164"/>
            <a:ext cx="9388043" cy="5024581"/>
          </a:xfrm>
        </p:spPr>
        <p:txBody>
          <a:bodyPr>
            <a:noAutofit/>
          </a:bodyPr>
          <a:lstStyle/>
          <a:p>
            <a:r>
              <a:rPr lang="en-US" altLang="zh-TW" sz="2400" b="1" dirty="0"/>
              <a:t>2000</a:t>
            </a:r>
            <a:r>
              <a:rPr lang="zh-TW" altLang="en-US" sz="2400" b="1" dirty="0"/>
              <a:t>年代</a:t>
            </a:r>
            <a:r>
              <a:rPr lang="zh-TW" altLang="en-US" sz="2400" b="1" dirty="0" smtClean="0"/>
              <a:t>初</a:t>
            </a:r>
            <a:r>
              <a:rPr lang="zh-TW" altLang="en-US" sz="2400" dirty="0" smtClean="0"/>
              <a:t>，幾乎</a:t>
            </a:r>
            <a:r>
              <a:rPr lang="zh-TW" altLang="en-US" sz="2400" dirty="0"/>
              <a:t>均以學者為業的</a:t>
            </a:r>
            <a:r>
              <a:rPr lang="zh-TW" altLang="en-US" sz="2400" b="1" dirty="0"/>
              <a:t>第四</a:t>
            </a:r>
            <a:r>
              <a:rPr lang="zh-TW" altLang="en-US" sz="2400" b="1" dirty="0" smtClean="0"/>
              <a:t>代</a:t>
            </a:r>
            <a:r>
              <a:rPr lang="zh-TW" altLang="en-US" sz="2400" dirty="0" smtClean="0"/>
              <a:t>登場</a:t>
            </a:r>
            <a:r>
              <a:rPr lang="zh-TW" altLang="en-US" sz="2400" dirty="0"/>
              <a:t>，</a:t>
            </a:r>
            <a:r>
              <a:rPr lang="zh-TW" altLang="en-US" sz="2400" b="1" dirty="0"/>
              <a:t>與第二代、第三代法學者</a:t>
            </a:r>
            <a:r>
              <a:rPr lang="zh-TW" altLang="en-US" sz="2400" dirty="0"/>
              <a:t>，</a:t>
            </a:r>
            <a:r>
              <a:rPr lang="zh-TW" altLang="en-US" sz="2400" b="1" dirty="0"/>
              <a:t>共同</a:t>
            </a:r>
            <a:r>
              <a:rPr lang="zh-TW" altLang="en-US" sz="2400" dirty="0"/>
              <a:t>建構當代的台灣法學</a:t>
            </a:r>
            <a:r>
              <a:rPr lang="zh-TW" altLang="en-US" sz="2400" dirty="0" smtClean="0"/>
              <a:t>知識，且</a:t>
            </a:r>
            <a:r>
              <a:rPr lang="zh-TW" altLang="en-US" sz="2400" dirty="0"/>
              <a:t>法學研究人口持續增長，於今已有更年輕的</a:t>
            </a:r>
            <a:r>
              <a:rPr lang="zh-TW" altLang="en-US" sz="2400" b="1" dirty="0"/>
              <a:t>第</a:t>
            </a:r>
            <a:r>
              <a:rPr lang="zh-TW" altLang="en-US" sz="2400" b="1" dirty="0" smtClean="0"/>
              <a:t>五代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>
                <a:solidFill>
                  <a:schemeClr val="tx1"/>
                </a:solidFill>
              </a:rPr>
              <a:t>2000</a:t>
            </a:r>
            <a:r>
              <a:rPr lang="zh-TW" altLang="en-US" sz="2400" dirty="0">
                <a:solidFill>
                  <a:schemeClr val="tx1"/>
                </a:solidFill>
              </a:rPr>
              <a:t>年代以後，傳承自</a:t>
            </a:r>
            <a:r>
              <a:rPr lang="zh-TW" altLang="en-US" sz="2400" b="1" dirty="0">
                <a:solidFill>
                  <a:schemeClr val="tx1"/>
                </a:solidFill>
              </a:rPr>
              <a:t>歐陸法系</a:t>
            </a:r>
            <a:r>
              <a:rPr lang="zh-TW" altLang="en-US" sz="2400" dirty="0">
                <a:solidFill>
                  <a:schemeClr val="tx1"/>
                </a:solidFill>
              </a:rPr>
              <a:t>的</a:t>
            </a:r>
            <a:r>
              <a:rPr lang="zh-TW" altLang="en-US" sz="2400" dirty="0">
                <a:solidFill>
                  <a:srgbClr val="FF0000"/>
                </a:solidFill>
              </a:rPr>
              <a:t>法釋義</a:t>
            </a:r>
            <a:r>
              <a:rPr lang="zh-TW" altLang="en-US" sz="2400" dirty="0" smtClean="0">
                <a:solidFill>
                  <a:srgbClr val="FF0000"/>
                </a:solidFill>
              </a:rPr>
              <a:t>學</a:t>
            </a:r>
            <a:r>
              <a:rPr lang="zh-TW" altLang="en-US" sz="2400" dirty="0" smtClean="0">
                <a:solidFill>
                  <a:schemeClr val="tx1"/>
                </a:solidFill>
              </a:rPr>
              <a:t>，已不再框限於留學國所學，而針對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台灣社會</a:t>
            </a:r>
            <a:r>
              <a:rPr lang="zh-TW" altLang="en-US" sz="2400" dirty="0" smtClean="0">
                <a:solidFill>
                  <a:schemeClr val="tx1"/>
                </a:solidFill>
              </a:rPr>
              <a:t>的議題為法</a:t>
            </a:r>
            <a:r>
              <a:rPr lang="zh-TW" altLang="en-US" sz="2400" dirty="0">
                <a:solidFill>
                  <a:schemeClr val="tx1"/>
                </a:solidFill>
              </a:rPr>
              <a:t>釋義</a:t>
            </a:r>
            <a:r>
              <a:rPr lang="zh-TW" altLang="en-US" sz="2400" dirty="0" smtClean="0">
                <a:solidFill>
                  <a:schemeClr val="tx1"/>
                </a:solidFill>
              </a:rPr>
              <a:t>上爭辯，且在研究取徑上有</a:t>
            </a:r>
            <a:r>
              <a:rPr lang="zh-TW" altLang="en-US" sz="2400" dirty="0">
                <a:solidFill>
                  <a:srgbClr val="FF0000"/>
                </a:solidFill>
              </a:rPr>
              <a:t>法經驗</a:t>
            </a:r>
            <a:r>
              <a:rPr lang="zh-TW" altLang="en-US" sz="2400" dirty="0" smtClean="0">
                <a:solidFill>
                  <a:srgbClr val="FF0000"/>
                </a:solidFill>
              </a:rPr>
              <a:t>事實</a:t>
            </a:r>
            <a:r>
              <a:rPr lang="zh-TW" altLang="en-US" sz="2400" dirty="0" smtClean="0">
                <a:solidFill>
                  <a:schemeClr val="tx1"/>
                </a:solidFill>
              </a:rPr>
              <a:t>研究與之競逐。第三代已打造相當「完備」的法制，第四</a:t>
            </a:r>
            <a:r>
              <a:rPr lang="zh-TW" altLang="en-US" sz="2400" dirty="0">
                <a:solidFill>
                  <a:schemeClr val="tx1"/>
                </a:solidFill>
              </a:rPr>
              <a:t>代</a:t>
            </a:r>
            <a:r>
              <a:rPr lang="zh-TW" altLang="en-US" sz="2400" b="1" dirty="0">
                <a:solidFill>
                  <a:schemeClr val="tx1"/>
                </a:solidFill>
              </a:rPr>
              <a:t>不問</a:t>
            </a:r>
            <a:r>
              <a:rPr lang="zh-TW" altLang="en-US" sz="2400" dirty="0">
                <a:solidFill>
                  <a:schemeClr val="tx1"/>
                </a:solidFill>
              </a:rPr>
              <a:t>留美或留</a:t>
            </a:r>
            <a:r>
              <a:rPr lang="zh-TW" altLang="en-US" sz="2400" dirty="0" smtClean="0">
                <a:solidFill>
                  <a:schemeClr val="tx1"/>
                </a:solidFill>
              </a:rPr>
              <a:t>德，若</a:t>
            </a:r>
            <a:r>
              <a:rPr lang="zh-TW" altLang="en-US" sz="2400" dirty="0">
                <a:solidFill>
                  <a:schemeClr val="tx1"/>
                </a:solidFill>
              </a:rPr>
              <a:t>欲尋求突破性的創見或論述，有必要參酌其他</a:t>
            </a:r>
            <a:r>
              <a:rPr lang="zh-TW" altLang="en-US" sz="2400" dirty="0" smtClean="0">
                <a:solidFill>
                  <a:schemeClr val="tx1"/>
                </a:solidFill>
              </a:rPr>
              <a:t>學科知識，或以在地素材為法實證研究，而為</a:t>
            </a:r>
            <a:r>
              <a:rPr lang="zh-TW" altLang="en-US" sz="2400" dirty="0" smtClean="0">
                <a:solidFill>
                  <a:srgbClr val="FF0000"/>
                </a:solidFill>
              </a:rPr>
              <a:t>科</a:t>
            </a:r>
            <a:r>
              <a:rPr lang="zh-TW" altLang="en-US" sz="2400" dirty="0">
                <a:solidFill>
                  <a:srgbClr val="FF0000"/>
                </a:solidFill>
              </a:rPr>
              <a:t>際</a:t>
            </a:r>
            <a:r>
              <a:rPr lang="zh-TW" altLang="en-US" sz="2400" dirty="0" smtClean="0">
                <a:solidFill>
                  <a:srgbClr val="FF0000"/>
                </a:solidFill>
              </a:rPr>
              <a:t>整合法學</a:t>
            </a:r>
            <a:r>
              <a:rPr lang="zh-TW" altLang="en-US" sz="2400" dirty="0" smtClean="0">
                <a:solidFill>
                  <a:schemeClr val="tx1"/>
                </a:solidFill>
              </a:rPr>
              <a:t>。</a:t>
            </a:r>
            <a:endParaRPr lang="en-US" altLang="zh-TW" sz="2400" dirty="0" smtClean="0"/>
          </a:p>
          <a:p>
            <a:r>
              <a:rPr lang="zh-TW" altLang="en-US" sz="2400" dirty="0"/>
              <a:t>留德者在第二代、第三代、乃至第四</a:t>
            </a:r>
            <a:r>
              <a:rPr lang="zh-TW" altLang="en-US" sz="2400" dirty="0" smtClean="0"/>
              <a:t>代中，一直</a:t>
            </a:r>
            <a:r>
              <a:rPr lang="zh-TW" altLang="en-US" sz="2400" dirty="0"/>
              <a:t>占有極重要的地位，</a:t>
            </a:r>
            <a:r>
              <a:rPr lang="zh-TW" altLang="en-US" sz="2400" dirty="0">
                <a:solidFill>
                  <a:srgbClr val="FF0000"/>
                </a:solidFill>
              </a:rPr>
              <a:t>德國法學</a:t>
            </a:r>
            <a:r>
              <a:rPr lang="zh-TW" altLang="en-US" sz="2400" dirty="0" smtClean="0"/>
              <a:t>在台灣</a:t>
            </a:r>
            <a:r>
              <a:rPr lang="zh-TW" altLang="en-US" sz="2400" dirty="0"/>
              <a:t>法學界仍擁有無可倫比的</a:t>
            </a:r>
            <a:r>
              <a:rPr lang="zh-TW" altLang="en-US" sz="2400" dirty="0" smtClean="0"/>
              <a:t>影響力。但</a:t>
            </a:r>
            <a:r>
              <a:rPr lang="zh-TW" altLang="en-US" sz="2400" dirty="0"/>
              <a:t>已有不少留</a:t>
            </a:r>
            <a:r>
              <a:rPr lang="zh-TW" altLang="en-US" sz="2400" dirty="0" smtClean="0"/>
              <a:t>德者對</a:t>
            </a:r>
            <a:r>
              <a:rPr lang="zh-TW" altLang="en-US" sz="2400" dirty="0"/>
              <a:t>台灣應否全盤接受德國法學進行</a:t>
            </a:r>
            <a:r>
              <a:rPr lang="zh-TW" altLang="en-US" sz="2400" dirty="0">
                <a:solidFill>
                  <a:srgbClr val="FF0000"/>
                </a:solidFill>
              </a:rPr>
              <a:t>反</a:t>
            </a:r>
            <a:r>
              <a:rPr lang="zh-TW" altLang="en-US" sz="2400" dirty="0" smtClean="0">
                <a:solidFill>
                  <a:srgbClr val="FF0000"/>
                </a:solidFill>
              </a:rPr>
              <a:t>思</a:t>
            </a:r>
            <a:r>
              <a:rPr lang="zh-TW" altLang="en-US" sz="2400" dirty="0" smtClean="0"/>
              <a:t>，例如在刑法學有第三代的黃榮堅，及第四代的蔡聖偉，公法學有第三代的張嘉尹、李惠宗。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037022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134582"/>
            <a:ext cx="8911687" cy="234872"/>
          </a:xfrm>
        </p:spPr>
        <p:txBody>
          <a:bodyPr>
            <a:no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35227" y="701966"/>
            <a:ext cx="9365672" cy="569883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9600" dirty="0" smtClean="0"/>
              <a:t>關於</a:t>
            </a:r>
            <a:r>
              <a:rPr lang="zh-TW" altLang="en-US" sz="9600" b="1" dirty="0" smtClean="0"/>
              <a:t>台灣性</a:t>
            </a:r>
            <a:r>
              <a:rPr lang="zh-TW" altLang="en-US" sz="9600" dirty="0" smtClean="0"/>
              <a:t>，</a:t>
            </a:r>
            <a:r>
              <a:rPr lang="en-US" altLang="zh-TW" sz="9600" dirty="0" smtClean="0"/>
              <a:t>1990</a:t>
            </a:r>
            <a:r>
              <a:rPr lang="zh-TW" altLang="en-US" sz="9600" dirty="0" smtClean="0"/>
              <a:t>年代</a:t>
            </a:r>
            <a:r>
              <a:rPr lang="zh-TW" altLang="en-US" sz="9600" dirty="0" smtClean="0">
                <a:solidFill>
                  <a:srgbClr val="FF0000"/>
                </a:solidFill>
              </a:rPr>
              <a:t>開始出現</a:t>
            </a:r>
            <a:r>
              <a:rPr lang="zh-TW" altLang="en-US" sz="9600" b="1" dirty="0" smtClean="0"/>
              <a:t>台灣觀點</a:t>
            </a:r>
            <a:r>
              <a:rPr lang="zh-TW" altLang="en-US" sz="9600" dirty="0" smtClean="0"/>
              <a:t>的論述，包括台灣法律史。且法學</a:t>
            </a:r>
            <a:r>
              <a:rPr lang="zh-TW" altLang="en-US" sz="9600" b="1" dirty="0" smtClean="0"/>
              <a:t>探究對象</a:t>
            </a:r>
            <a:r>
              <a:rPr lang="zh-TW" altLang="en-US" sz="9600" dirty="0" smtClean="0"/>
              <a:t>的國內法（經修憲）就</a:t>
            </a:r>
            <a:r>
              <a:rPr lang="zh-TW" altLang="en-US" sz="9600" dirty="0" smtClean="0">
                <a:solidFill>
                  <a:srgbClr val="FF0000"/>
                </a:solidFill>
              </a:rPr>
              <a:t>僅施行於台灣</a:t>
            </a:r>
            <a:r>
              <a:rPr lang="zh-TW" altLang="en-US" sz="9600" dirty="0" smtClean="0"/>
              <a:t>，故很自然的從被規範的台灣人民的立場</a:t>
            </a:r>
            <a:r>
              <a:rPr lang="en-US" altLang="zh-TW" sz="9600" dirty="0" smtClean="0"/>
              <a:t>/</a:t>
            </a:r>
            <a:r>
              <a:rPr lang="zh-TW" altLang="en-US" sz="9600" dirty="0" smtClean="0"/>
              <a:t>利益，論斷法規範的正當性。此即日治</a:t>
            </a:r>
            <a:r>
              <a:rPr lang="en-US" altLang="zh-TW" sz="9600" b="1" dirty="0" smtClean="0">
                <a:solidFill>
                  <a:schemeClr val="tx1"/>
                </a:solidFill>
              </a:rPr>
              <a:t>20</a:t>
            </a:r>
            <a:r>
              <a:rPr lang="zh-TW" altLang="en-US" sz="9600" b="1" dirty="0" smtClean="0">
                <a:solidFill>
                  <a:schemeClr val="tx1"/>
                </a:solidFill>
              </a:rPr>
              <a:t>年代</a:t>
            </a:r>
            <a:r>
              <a:rPr lang="zh-TW" altLang="en-US" sz="9600" dirty="0" smtClean="0"/>
              <a:t>曾破繭而出、旋遭壓制的「</a:t>
            </a:r>
            <a:r>
              <a:rPr lang="zh-TW" altLang="en-US" sz="9600" dirty="0" smtClean="0">
                <a:solidFill>
                  <a:srgbClr val="FF0000"/>
                </a:solidFill>
              </a:rPr>
              <a:t>台灣人法學</a:t>
            </a:r>
            <a:r>
              <a:rPr lang="zh-TW" altLang="en-US" sz="9600" dirty="0" smtClean="0"/>
              <a:t>」</a:t>
            </a:r>
            <a:r>
              <a:rPr lang="zh-TW" altLang="en-US" sz="9600" b="1" dirty="0" smtClean="0"/>
              <a:t>再興</a:t>
            </a:r>
            <a:r>
              <a:rPr lang="zh-TW" altLang="en-US" sz="9600" dirty="0" smtClean="0"/>
              <a:t>，縱令出於不同的國族意識或多元的理念，對台灣集體利益有不同主張。</a:t>
            </a:r>
            <a:endParaRPr lang="zh-TW" altLang="en-US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惟猶有</a:t>
            </a:r>
            <a:r>
              <a:rPr lang="zh-TW" altLang="en-US" sz="9600" b="1" dirty="0" smtClean="0"/>
              <a:t>歷史共業</a:t>
            </a:r>
            <a:r>
              <a:rPr lang="zh-TW" altLang="en-US" sz="9600" dirty="0" smtClean="0"/>
              <a:t>：</a:t>
            </a:r>
            <a:r>
              <a:rPr lang="zh-TW" altLang="en-US" sz="9600" b="1" dirty="0" smtClean="0"/>
              <a:t>慣於</a:t>
            </a:r>
            <a:r>
              <a:rPr lang="zh-TW" altLang="en-US" sz="9600" dirty="0" smtClean="0"/>
              <a:t>援引外國法</a:t>
            </a:r>
            <a:r>
              <a:rPr lang="en-US" altLang="zh-TW" sz="9600" dirty="0" smtClean="0"/>
              <a:t>/</a:t>
            </a:r>
            <a:r>
              <a:rPr lang="zh-TW" altLang="en-US" sz="9600" dirty="0" smtClean="0"/>
              <a:t>比較法及其理論、去脈絡地討論法規範當否，面對例如</a:t>
            </a:r>
            <a:r>
              <a:rPr lang="zh-TW" altLang="en-US" sz="9600" dirty="0"/>
              <a:t>刑事訴訟</a:t>
            </a:r>
            <a:r>
              <a:rPr lang="zh-TW" altLang="en-US" sz="9600" dirty="0" smtClean="0"/>
              <a:t>程序之爭議，經常形成德、美、日</a:t>
            </a:r>
            <a:r>
              <a:rPr lang="zh-TW" altLang="en-US" sz="9600" dirty="0" smtClean="0">
                <a:solidFill>
                  <a:srgbClr val="FF0000"/>
                </a:solidFill>
              </a:rPr>
              <a:t>各國法制「代理人」</a:t>
            </a:r>
            <a:r>
              <a:rPr lang="zh-TW" altLang="en-US" sz="9600" dirty="0" smtClean="0"/>
              <a:t>之間的論戰。在百家爭鳴之餘，</a:t>
            </a:r>
            <a:r>
              <a:rPr lang="zh-TW" altLang="en-US" sz="9600" b="1" dirty="0" smtClean="0"/>
              <a:t>缺席而有待深入探究</a:t>
            </a:r>
            <a:r>
              <a:rPr lang="zh-TW" altLang="en-US" sz="9600" dirty="0" smtClean="0"/>
              <a:t>的是</a:t>
            </a:r>
            <a:r>
              <a:rPr lang="zh-TW" altLang="en-US" sz="9600" dirty="0" smtClean="0">
                <a:solidFill>
                  <a:srgbClr val="FF0000"/>
                </a:solidFill>
              </a:rPr>
              <a:t>一般人民不滿</a:t>
            </a:r>
            <a:r>
              <a:rPr lang="zh-TW" altLang="en-US" sz="9600" dirty="0" smtClean="0"/>
              <a:t>什麼？外國法制是否對「症」的藥，該「藥」追求的法理念是否被理解及</a:t>
            </a:r>
            <a:r>
              <a:rPr lang="zh-TW" altLang="en-US" sz="9600" dirty="0"/>
              <a:t>接受</a:t>
            </a:r>
            <a:r>
              <a:rPr lang="zh-TW" altLang="en-US" sz="9600" dirty="0" smtClean="0"/>
              <a:t>？美式法庭劇沒有包青天。</a:t>
            </a:r>
            <a:endParaRPr lang="en-US" altLang="zh-TW" sz="9600" dirty="0" smtClean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探究</a:t>
            </a:r>
            <a:r>
              <a:rPr lang="zh-TW" altLang="en-US" sz="9600" b="1" dirty="0" smtClean="0"/>
              <a:t>人民法律</a:t>
            </a:r>
            <a:r>
              <a:rPr lang="zh-TW" altLang="en-US" sz="9600" b="1" dirty="0"/>
              <a:t>觀</a:t>
            </a:r>
            <a:r>
              <a:rPr lang="en-US" altLang="zh-TW" sz="9600" b="1" dirty="0"/>
              <a:t>/</a:t>
            </a:r>
            <a:r>
              <a:rPr lang="zh-TW" altLang="en-US" sz="9600" b="1" dirty="0"/>
              <a:t>經驗</a:t>
            </a:r>
            <a:r>
              <a:rPr lang="zh-TW" altLang="en-US" sz="9600" dirty="0"/>
              <a:t>時</a:t>
            </a:r>
            <a:r>
              <a:rPr lang="zh-TW" altLang="en-US" sz="9600" dirty="0" smtClean="0"/>
              <a:t>，</a:t>
            </a:r>
            <a:r>
              <a:rPr lang="zh-TW" altLang="en-US" sz="9600" b="1" dirty="0" smtClean="0"/>
              <a:t>苦於</a:t>
            </a:r>
            <a:r>
              <a:rPr lang="zh-TW" altLang="en-US" sz="9600" dirty="0" smtClean="0"/>
              <a:t>第二、三代</a:t>
            </a:r>
            <a:r>
              <a:rPr lang="zh-TW" altLang="en-US" sz="9600" dirty="0"/>
              <a:t>所受</a:t>
            </a:r>
            <a:r>
              <a:rPr lang="zh-TW" altLang="en-US" sz="9600" dirty="0" smtClean="0"/>
              <a:t>教育</a:t>
            </a:r>
            <a:r>
              <a:rPr lang="zh-TW" altLang="en-US" sz="9600" dirty="0" smtClean="0">
                <a:solidFill>
                  <a:srgbClr val="FF0000"/>
                </a:solidFill>
              </a:rPr>
              <a:t>不提</a:t>
            </a:r>
            <a:r>
              <a:rPr lang="zh-TW" altLang="en-US" sz="9600" dirty="0" smtClean="0">
                <a:solidFill>
                  <a:schemeClr val="tx1"/>
                </a:solidFill>
              </a:rPr>
              <a:t>台灣人民</a:t>
            </a:r>
            <a:r>
              <a:rPr lang="zh-TW" altLang="en-US" sz="9600" dirty="0">
                <a:solidFill>
                  <a:schemeClr val="tx1"/>
                </a:solidFill>
              </a:rPr>
              <a:t>的現代法初</a:t>
            </a:r>
            <a:r>
              <a:rPr lang="zh-TW" altLang="en-US" sz="9600" dirty="0" smtClean="0">
                <a:solidFill>
                  <a:schemeClr val="tx1"/>
                </a:solidFill>
              </a:rPr>
              <a:t>體驗、</a:t>
            </a:r>
            <a:r>
              <a:rPr lang="zh-TW" altLang="en-US" sz="9600" dirty="0" smtClean="0"/>
              <a:t>形塑當今</a:t>
            </a:r>
            <a:r>
              <a:rPr lang="zh-TW" altLang="en-US" sz="9600" dirty="0"/>
              <a:t>法制</a:t>
            </a:r>
            <a:r>
              <a:rPr lang="zh-TW" altLang="en-US" sz="9600" dirty="0" smtClean="0"/>
              <a:t>環境（戶政、地政等等）的</a:t>
            </a:r>
            <a:r>
              <a:rPr lang="zh-TW" altLang="en-US" sz="9600" dirty="0">
                <a:solidFill>
                  <a:srgbClr val="FF0000"/>
                </a:solidFill>
              </a:rPr>
              <a:t>日治</a:t>
            </a:r>
            <a:r>
              <a:rPr lang="zh-TW" altLang="en-US" sz="9600" dirty="0"/>
              <a:t>時期，</a:t>
            </a:r>
            <a:r>
              <a:rPr lang="zh-TW" altLang="en-US" sz="9600" dirty="0" smtClean="0"/>
              <a:t>第四、五代</a:t>
            </a:r>
            <a:r>
              <a:rPr lang="zh-TW" altLang="en-US" sz="9600" dirty="0"/>
              <a:t>亦僅少數曾接觸。對此恐「不能」比「不為」者多</a:t>
            </a:r>
            <a:r>
              <a:rPr lang="zh-TW" altLang="en-US" sz="9600" dirty="0" smtClean="0"/>
              <a:t>。</a:t>
            </a:r>
            <a:endParaRPr lang="en-US" altLang="zh-TW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>
                <a:solidFill>
                  <a:srgbClr val="FF0000"/>
                </a:solidFill>
              </a:rPr>
              <a:t>第二代</a:t>
            </a:r>
            <a:r>
              <a:rPr lang="zh-TW" altLang="en-US" sz="9600" dirty="0" smtClean="0"/>
              <a:t>倡導的論文寫作及合集仍主流，但新的論述取徑需學術專書。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2943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8271" y="595336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法學者與法學知識的國際交流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2829" y="1413164"/>
            <a:ext cx="9314154" cy="5024581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經數世代赴</a:t>
            </a:r>
            <a:r>
              <a:rPr lang="zh-TW" altLang="en-US" sz="2400" dirty="0"/>
              <a:t>國外取經，</a:t>
            </a:r>
            <a:r>
              <a:rPr lang="zh-TW" altLang="en-US" sz="2400" dirty="0" smtClean="0"/>
              <a:t>已可</a:t>
            </a:r>
            <a:r>
              <a:rPr lang="zh-TW" altLang="en-US" sz="2400" dirty="0"/>
              <a:t>運用</a:t>
            </a:r>
            <a:r>
              <a:rPr lang="zh-TW" altLang="en-US" sz="2400" dirty="0" smtClean="0"/>
              <a:t>當今世界主流</a:t>
            </a:r>
            <a:r>
              <a:rPr lang="zh-TW" altLang="en-US" sz="2400" dirty="0"/>
              <a:t>的法學概念與理論，</a:t>
            </a:r>
            <a:r>
              <a:rPr lang="zh-TW" altLang="en-US" sz="2400" b="1" dirty="0"/>
              <a:t>表述台灣</a:t>
            </a:r>
            <a:r>
              <a:rPr lang="zh-TW" altLang="en-US" sz="2400" dirty="0" smtClean="0"/>
              <a:t>累積百餘年的現代法制施行</a:t>
            </a:r>
            <a:r>
              <a:rPr lang="zh-TW" altLang="en-US" sz="2400" dirty="0"/>
              <a:t>經驗，</a:t>
            </a:r>
            <a:r>
              <a:rPr lang="zh-TW" altLang="en-US" sz="2400" dirty="0" smtClean="0"/>
              <a:t>或</a:t>
            </a:r>
            <a:r>
              <a:rPr lang="zh-TW" altLang="en-US" sz="2400" b="1" dirty="0" smtClean="0"/>
              <a:t>參與國際</a:t>
            </a:r>
            <a:r>
              <a:rPr lang="zh-TW" altLang="en-US" sz="2400" dirty="0" smtClean="0"/>
              <a:t>間法律</a:t>
            </a:r>
            <a:r>
              <a:rPr lang="zh-TW" altLang="en-US" sz="2400" dirty="0"/>
              <a:t>議題的</a:t>
            </a:r>
            <a:r>
              <a:rPr lang="zh-TW" altLang="en-US" sz="2400" dirty="0" smtClean="0"/>
              <a:t>討論，須</a:t>
            </a:r>
            <a:r>
              <a:rPr lang="zh-TW" altLang="en-US" sz="2400" dirty="0"/>
              <a:t>建構更</a:t>
            </a:r>
            <a:r>
              <a:rPr lang="zh-TW" altLang="en-US" sz="2400" dirty="0" smtClean="0"/>
              <a:t>多關於</a:t>
            </a:r>
            <a:r>
              <a:rPr lang="zh-TW" altLang="en-US" sz="2400" dirty="0" smtClean="0">
                <a:solidFill>
                  <a:srgbClr val="FF0000"/>
                </a:solidFill>
              </a:rPr>
              <a:t>在</a:t>
            </a:r>
            <a:r>
              <a:rPr lang="zh-TW" altLang="en-US" sz="2400" dirty="0">
                <a:solidFill>
                  <a:srgbClr val="FF0000"/>
                </a:solidFill>
              </a:rPr>
              <a:t>地法律實務運作</a:t>
            </a:r>
            <a:r>
              <a:rPr lang="zh-TW" altLang="en-US" sz="2400" dirty="0"/>
              <a:t>及其</a:t>
            </a:r>
            <a:r>
              <a:rPr lang="zh-TW" altLang="en-US" sz="2400" dirty="0">
                <a:solidFill>
                  <a:srgbClr val="FF0000"/>
                </a:solidFill>
              </a:rPr>
              <a:t>社會效應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知識。知識的在地化是國際化之基礎。台灣論著</a:t>
            </a:r>
            <a:r>
              <a:rPr lang="zh-TW" altLang="en-US" sz="2400" b="1" dirty="0" smtClean="0"/>
              <a:t>譯為英、日、德</a:t>
            </a:r>
            <a:r>
              <a:rPr lang="zh-TW" altLang="en-US" sz="2400" dirty="0" smtClean="0"/>
              <a:t>文。</a:t>
            </a:r>
            <a:endParaRPr lang="en-US" altLang="zh-TW" sz="2400" dirty="0" smtClean="0"/>
          </a:p>
          <a:p>
            <a:r>
              <a:rPr lang="zh-TW" altLang="en-US" sz="2400" dirty="0" smtClean="0"/>
              <a:t>法學論述越貼近</a:t>
            </a:r>
            <a:r>
              <a:rPr lang="zh-TW" altLang="en-US" sz="2400" dirty="0">
                <a:solidFill>
                  <a:srgbClr val="FF0000"/>
                </a:solidFill>
              </a:rPr>
              <a:t>在地社會脈動</a:t>
            </a:r>
            <a:r>
              <a:rPr lang="zh-TW" altLang="en-US" sz="2400" dirty="0" smtClean="0"/>
              <a:t>，越能</a:t>
            </a:r>
            <a:r>
              <a:rPr lang="zh-TW" altLang="en-US" sz="2400" dirty="0" smtClean="0">
                <a:solidFill>
                  <a:srgbClr val="FF0000"/>
                </a:solidFill>
              </a:rPr>
              <a:t>運用</a:t>
            </a:r>
            <a:r>
              <a:rPr lang="zh-TW" altLang="en-US" sz="2400" dirty="0" smtClean="0"/>
              <a:t>於本國的立法</a:t>
            </a:r>
            <a:r>
              <a:rPr lang="zh-TW" altLang="en-US" sz="2400" dirty="0"/>
              <a:t>、司法與</a:t>
            </a:r>
            <a:r>
              <a:rPr lang="zh-TW" altLang="en-US" sz="2400" dirty="0" smtClean="0"/>
              <a:t>行政上作為，但法學知識的價值</a:t>
            </a:r>
            <a:r>
              <a:rPr lang="zh-TW" altLang="en-US" sz="2400" dirty="0" smtClean="0">
                <a:solidFill>
                  <a:srgbClr val="FF0000"/>
                </a:solidFill>
              </a:rPr>
              <a:t>非建立</a:t>
            </a:r>
            <a:r>
              <a:rPr lang="zh-TW" altLang="en-US" sz="2400" dirty="0" smtClean="0"/>
              <a:t>在出於實用性、工具性的為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實務界所採用</a:t>
            </a:r>
            <a:r>
              <a:rPr lang="zh-TW" altLang="en-US" sz="2400" dirty="0" smtClean="0">
                <a:solidFill>
                  <a:schemeClr val="tx1"/>
                </a:solidFill>
              </a:rPr>
              <a:t>，而有其自身的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學術</a:t>
            </a:r>
            <a:r>
              <a:rPr lang="zh-TW" altLang="en-US" sz="2400" b="1" smtClean="0">
                <a:solidFill>
                  <a:schemeClr val="tx1"/>
                </a:solidFill>
              </a:rPr>
              <a:t>意義</a:t>
            </a:r>
            <a:r>
              <a:rPr lang="zh-TW" altLang="en-US" sz="2400" smtClean="0"/>
              <a:t>。在</a:t>
            </a:r>
            <a:r>
              <a:rPr lang="zh-TW" altLang="en-US" sz="2400" dirty="0" smtClean="0"/>
              <a:t>地化的「學</a:t>
            </a:r>
            <a:r>
              <a:rPr lang="zh-TW" altLang="en-US" sz="2400" smtClean="0"/>
              <a:t>」方可在台灣講「</a:t>
            </a:r>
            <a:r>
              <a:rPr lang="zh-TW" altLang="en-US" sz="2400" dirty="0" smtClean="0"/>
              <a:t>術」。且外國法僅為</a:t>
            </a:r>
            <a:r>
              <a:rPr lang="zh-TW" altLang="en-US" sz="2400" dirty="0"/>
              <a:t>本國制</a:t>
            </a:r>
            <a:r>
              <a:rPr lang="zh-TW" altLang="en-US" sz="2400" dirty="0" smtClean="0"/>
              <a:t>法或執法</a:t>
            </a:r>
            <a:r>
              <a:rPr lang="zh-TW" altLang="en-US" sz="2400" dirty="0"/>
              <a:t>上的</a:t>
            </a:r>
            <a:r>
              <a:rPr lang="zh-TW" altLang="en-US" sz="2400" dirty="0">
                <a:solidFill>
                  <a:srgbClr val="FF0000"/>
                </a:solidFill>
              </a:rPr>
              <a:t>選項</a:t>
            </a:r>
            <a:r>
              <a:rPr lang="zh-TW" altLang="en-US" sz="2400" dirty="0" smtClean="0"/>
              <a:t>，比較法的目的不在引入本國，而在國際間</a:t>
            </a:r>
            <a:r>
              <a:rPr lang="zh-TW" altLang="en-US" sz="2400" dirty="0" smtClean="0">
                <a:solidFill>
                  <a:srgbClr val="FF0000"/>
                </a:solidFill>
              </a:rPr>
              <a:t>相互了解</a:t>
            </a:r>
            <a:r>
              <a:rPr lang="zh-TW" altLang="en-US" sz="2400" dirty="0" smtClean="0"/>
              <a:t>。應告別過去，不再一味抄襲外國法，盲信外國學者才會唸經、外國方有經典之作。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日治時台灣人連在台灣的大學任教都不可得，於今</a:t>
            </a:r>
            <a:r>
              <a:rPr lang="zh-TW" altLang="en-US" sz="2400" dirty="0" smtClean="0">
                <a:solidFill>
                  <a:srgbClr val="FF0000"/>
                </a:solidFill>
              </a:rPr>
              <a:t>第四代</a:t>
            </a:r>
            <a:r>
              <a:rPr lang="zh-TW" altLang="en-US" sz="2400" dirty="0" smtClean="0">
                <a:solidFill>
                  <a:schemeClr val="tx1"/>
                </a:solidFill>
              </a:rPr>
              <a:t>已在國際上著名大學教外國學生什麼是法學。應有信心在歐美日本法學</a:t>
            </a:r>
            <a:r>
              <a:rPr lang="zh-TW" altLang="en-US" sz="2400" dirty="0" smtClean="0">
                <a:solidFill>
                  <a:srgbClr val="FF0000"/>
                </a:solidFill>
              </a:rPr>
              <a:t>之外</a:t>
            </a:r>
            <a:r>
              <a:rPr lang="zh-TW" altLang="en-US" sz="2400" dirty="0" smtClean="0">
                <a:solidFill>
                  <a:schemeClr val="tx1"/>
                </a:solidFill>
              </a:rPr>
              <a:t>，建構台灣</a:t>
            </a:r>
            <a:r>
              <a:rPr lang="zh-TW" altLang="en-US" sz="2400" dirty="0" smtClean="0">
                <a:solidFill>
                  <a:srgbClr val="FF0000"/>
                </a:solidFill>
              </a:rPr>
              <a:t>自己</a:t>
            </a:r>
            <a:r>
              <a:rPr lang="zh-TW" altLang="en-US" sz="2400" dirty="0" smtClean="0">
                <a:solidFill>
                  <a:schemeClr val="tx1"/>
                </a:solidFill>
              </a:rPr>
              <a:t>的法學知識，語言不是問題，內涵才是王道。</a:t>
            </a:r>
            <a:endParaRPr lang="en-US" altLang="zh-TW" sz="2400" dirty="0" smtClean="0"/>
          </a:p>
          <a:p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97994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8271" y="595336"/>
            <a:ext cx="8911687" cy="8178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/>
              <a:t>過去所形塑之當今法學者知識背景及其省思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2828" y="1413164"/>
            <a:ext cx="9388043" cy="5024581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於今法學知識建構者幾乎均</a:t>
            </a:r>
            <a:r>
              <a:rPr lang="zh-TW" altLang="en-US" sz="2400" dirty="0" smtClean="0">
                <a:solidFill>
                  <a:srgbClr val="FF0000"/>
                </a:solidFill>
              </a:rPr>
              <a:t>學院內學者</a:t>
            </a:r>
            <a:r>
              <a:rPr lang="zh-TW" altLang="en-US" sz="2400" dirty="0" smtClean="0"/>
              <a:t>，故調查「全台法學相關機構教研人員」計</a:t>
            </a:r>
            <a:r>
              <a:rPr lang="en-US" altLang="zh-TW" sz="2400" dirty="0" smtClean="0"/>
              <a:t>622</a:t>
            </a:r>
            <a:r>
              <a:rPr lang="zh-TW" altLang="en-US" sz="2400" dirty="0" smtClean="0"/>
              <a:t>名的</a:t>
            </a:r>
            <a:r>
              <a:rPr lang="zh-TW" altLang="en-US" sz="2400" b="1" dirty="0" smtClean="0"/>
              <a:t>性別</a:t>
            </a:r>
            <a:r>
              <a:rPr lang="zh-TW" altLang="en-US" sz="2400" dirty="0" smtClean="0"/>
              <a:t>、</a:t>
            </a:r>
            <a:r>
              <a:rPr lang="zh-TW" altLang="en-US" sz="2400" b="1" dirty="0" smtClean="0"/>
              <a:t>最高</a:t>
            </a:r>
            <a:r>
              <a:rPr lang="zh-TW" altLang="en-US" sz="2400" dirty="0" smtClean="0"/>
              <a:t>法學</a:t>
            </a:r>
            <a:r>
              <a:rPr lang="zh-TW" altLang="en-US" sz="2400" b="1" dirty="0" smtClean="0"/>
              <a:t>學歷授予國</a:t>
            </a:r>
            <a:r>
              <a:rPr lang="zh-TW" altLang="en-US" sz="2400" dirty="0" smtClean="0"/>
              <a:t>、學術</a:t>
            </a:r>
            <a:r>
              <a:rPr lang="zh-TW" altLang="en-US" sz="2400" b="1" dirty="0" smtClean="0"/>
              <a:t>專長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chemeClr val="tx1"/>
                </a:solidFill>
              </a:rPr>
              <a:t>雖最近兩個十年（以台大法律系為例）新聘教師中女性已占</a:t>
            </a:r>
            <a:r>
              <a:rPr lang="en-US" altLang="zh-TW" sz="2400" dirty="0" smtClean="0">
                <a:solidFill>
                  <a:schemeClr val="tx1"/>
                </a:solidFill>
              </a:rPr>
              <a:t>4</a:t>
            </a:r>
            <a:r>
              <a:rPr lang="zh-TW" altLang="en-US" sz="2400" dirty="0" smtClean="0">
                <a:solidFill>
                  <a:schemeClr val="tx1"/>
                </a:solidFill>
              </a:rPr>
              <a:t>成，但過往女性占比太低，故於今全台法學教研人員中女性仍不及</a:t>
            </a:r>
            <a:r>
              <a:rPr lang="en-US" altLang="zh-TW" sz="2400" dirty="0" smtClean="0">
                <a:solidFill>
                  <a:schemeClr val="tx1"/>
                </a:solidFill>
              </a:rPr>
              <a:t>3</a:t>
            </a:r>
            <a:r>
              <a:rPr lang="zh-TW" altLang="en-US" sz="2400" dirty="0" smtClean="0">
                <a:solidFill>
                  <a:schemeClr val="tx1"/>
                </a:solidFill>
              </a:rPr>
              <a:t>成（</a:t>
            </a:r>
            <a:r>
              <a:rPr lang="en-US" altLang="zh-TW" sz="2400" dirty="0" smtClean="0">
                <a:solidFill>
                  <a:schemeClr val="tx1"/>
                </a:solidFill>
              </a:rPr>
              <a:t>27.93</a:t>
            </a:r>
            <a:r>
              <a:rPr lang="zh-TW" altLang="en-US" sz="2400" dirty="0" smtClean="0">
                <a:solidFill>
                  <a:schemeClr val="tx1"/>
                </a:solidFill>
              </a:rPr>
              <a:t>％），此與</a:t>
            </a:r>
            <a:r>
              <a:rPr lang="zh-TW" altLang="en-US" sz="2400" dirty="0">
                <a:solidFill>
                  <a:schemeClr val="tx1"/>
                </a:solidFill>
              </a:rPr>
              <a:t>台灣法學知識的</a:t>
            </a:r>
            <a:r>
              <a:rPr lang="zh-TW" altLang="en-US" sz="2400" dirty="0" smtClean="0">
                <a:solidFill>
                  <a:schemeClr val="tx1"/>
                </a:solidFill>
              </a:rPr>
              <a:t>內涵的關聯性，尚有待</a:t>
            </a:r>
            <a:r>
              <a:rPr lang="zh-TW" altLang="en-US" sz="2400" dirty="0">
                <a:solidFill>
                  <a:schemeClr val="tx1"/>
                </a:solidFill>
              </a:rPr>
              <a:t>深究。</a:t>
            </a:r>
            <a:endParaRPr lang="en-US" altLang="zh-TW" sz="2400" dirty="0" smtClean="0"/>
          </a:p>
          <a:p>
            <a:r>
              <a:rPr lang="zh-TW" altLang="en-US" sz="2400" dirty="0" smtClean="0"/>
              <a:t>在學歷</a:t>
            </a:r>
            <a:r>
              <a:rPr lang="zh-TW" altLang="en-US" sz="2400" dirty="0"/>
              <a:t>授予</a:t>
            </a:r>
            <a:r>
              <a:rPr lang="zh-TW" altLang="en-US" sz="2400" dirty="0" smtClean="0"/>
              <a:t>國，德國（</a:t>
            </a:r>
            <a:r>
              <a:rPr lang="en-US" altLang="zh-TW" sz="2400" dirty="0" smtClean="0"/>
              <a:t>27.56</a:t>
            </a:r>
            <a:r>
              <a:rPr lang="zh-TW" altLang="en-US" sz="2400" dirty="0" smtClean="0"/>
              <a:t>％）與美國（</a:t>
            </a:r>
            <a:r>
              <a:rPr lang="en-US" altLang="zh-TW" sz="2400" dirty="0" smtClean="0"/>
              <a:t>26.22</a:t>
            </a:r>
            <a:r>
              <a:rPr lang="zh-TW" altLang="en-US" sz="2400" dirty="0" smtClean="0"/>
              <a:t>％）旗鼓相當，兩者合計過半，對台灣法學知識的建構甚為</a:t>
            </a:r>
            <a:r>
              <a:rPr lang="zh-TW" altLang="en-US" sz="2400" dirty="0" smtClean="0">
                <a:solidFill>
                  <a:srgbClr val="FF0000"/>
                </a:solidFill>
              </a:rPr>
              <a:t>關鍵</a:t>
            </a:r>
            <a:r>
              <a:rPr lang="zh-TW" altLang="en-US" sz="2400" dirty="0" smtClean="0"/>
              <a:t>。日本剩</a:t>
            </a:r>
            <a:r>
              <a:rPr lang="en-US" altLang="zh-TW" sz="2400" dirty="0" smtClean="0"/>
              <a:t>1</a:t>
            </a:r>
            <a:r>
              <a:rPr lang="zh-TW" altLang="en-US" sz="2400" dirty="0" smtClean="0"/>
              <a:t>成（</a:t>
            </a:r>
            <a:r>
              <a:rPr lang="en-US" altLang="zh-TW" sz="2400" dirty="0" smtClean="0"/>
              <a:t>9.92</a:t>
            </a:r>
            <a:r>
              <a:rPr lang="zh-TW" altLang="en-US" sz="2400" dirty="0" smtClean="0"/>
              <a:t>％），其亦受德、美影響。英國（</a:t>
            </a:r>
            <a:r>
              <a:rPr lang="en-US" altLang="zh-TW" sz="2400" dirty="0" smtClean="0"/>
              <a:t>6.22</a:t>
            </a:r>
            <a:r>
              <a:rPr lang="zh-TW" altLang="en-US" sz="2400" dirty="0" smtClean="0"/>
              <a:t>％）排名優於法國（</a:t>
            </a:r>
            <a:r>
              <a:rPr lang="en-US" altLang="zh-TW" sz="2400" dirty="0" smtClean="0"/>
              <a:t>2.86</a:t>
            </a:r>
            <a:r>
              <a:rPr lang="zh-TW" altLang="en-US" sz="2400" dirty="0" smtClean="0"/>
              <a:t>％），提升英美法系影響力。台灣（</a:t>
            </a:r>
            <a:r>
              <a:rPr lang="en-US" altLang="zh-TW" sz="2400" dirty="0" smtClean="0"/>
              <a:t>23.70</a:t>
            </a:r>
            <a:r>
              <a:rPr lang="zh-TW" altLang="en-US" sz="2400" dirty="0" smtClean="0"/>
              <a:t>％）雖堪與德、美三足鼎立，但若博論欠缺在地田野調查或實證分析，在地化的意義有限。</a:t>
            </a:r>
            <a:endParaRPr lang="en-US" altLang="zh-TW" sz="2400" dirty="0" smtClean="0"/>
          </a:p>
          <a:p>
            <a:r>
              <a:rPr lang="zh-TW" altLang="en-US" sz="2400" dirty="0"/>
              <a:t>學術</a:t>
            </a:r>
            <a:r>
              <a:rPr lang="zh-TW" altLang="en-US" sz="2400" dirty="0" smtClean="0"/>
              <a:t>專長已難依</a:t>
            </a:r>
            <a:r>
              <a:rPr lang="en-US" altLang="zh-TW" sz="2400" dirty="0" smtClean="0"/>
              <a:t>19</a:t>
            </a:r>
            <a:r>
              <a:rPr lang="zh-TW" altLang="en-US" sz="2400" dirty="0"/>
              <a:t>世紀末傳入的公、私法或六法體系</a:t>
            </a:r>
            <a:r>
              <a:rPr lang="zh-TW" altLang="en-US" sz="2400" dirty="0" smtClean="0"/>
              <a:t>來歸類，有待考察法學知識如何分枝散葉的系譜關係，重新分類，與時俱進。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988004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8271" y="733881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結論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34502" y="1833419"/>
            <a:ext cx="9101716" cy="5024581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從</a:t>
            </a:r>
            <a:r>
              <a:rPr lang="zh-TW" altLang="en-US" sz="2400" dirty="0"/>
              <a:t>整個</a:t>
            </a:r>
            <a:r>
              <a:rPr lang="zh-TW" altLang="en-US" sz="2400" dirty="0">
                <a:solidFill>
                  <a:srgbClr val="FF0000"/>
                </a:solidFill>
              </a:rPr>
              <a:t>世界</a:t>
            </a:r>
            <a:r>
              <a:rPr lang="zh-TW" altLang="en-US" sz="2400" dirty="0"/>
              <a:t>的</a:t>
            </a:r>
            <a:r>
              <a:rPr lang="zh-TW" altLang="en-US" sz="2400" dirty="0">
                <a:solidFill>
                  <a:srgbClr val="FF0000"/>
                </a:solidFill>
              </a:rPr>
              <a:t>知識史</a:t>
            </a:r>
            <a:r>
              <a:rPr lang="zh-TW" altLang="en-US" sz="2400" dirty="0"/>
              <a:t>而言，於</a:t>
            </a:r>
            <a:r>
              <a:rPr lang="en-US" altLang="zh-TW" sz="2400" dirty="0"/>
              <a:t>19</a:t>
            </a:r>
            <a:r>
              <a:rPr lang="zh-TW" altLang="en-US" sz="2400" dirty="0"/>
              <a:t>世紀</a:t>
            </a:r>
            <a:r>
              <a:rPr lang="zh-TW" altLang="en-US" sz="2400" dirty="0" smtClean="0"/>
              <a:t>後期西方</a:t>
            </a:r>
            <a:r>
              <a:rPr lang="zh-TW" altLang="en-US" sz="2400" dirty="0"/>
              <a:t>勢力席捲東亞的世界局勢中，作為近代西方文明產物的</a:t>
            </a:r>
            <a:r>
              <a:rPr lang="zh-TW" altLang="en-US" sz="2400" dirty="0">
                <a:solidFill>
                  <a:srgbClr val="FF0000"/>
                </a:solidFill>
              </a:rPr>
              <a:t>現代法學</a:t>
            </a:r>
            <a:r>
              <a:rPr lang="zh-TW" altLang="en-US" sz="2400" dirty="0"/>
              <a:t>，</a:t>
            </a:r>
            <a:r>
              <a:rPr lang="en-US" altLang="zh-TW" sz="2400" dirty="0"/>
              <a:t>1895</a:t>
            </a:r>
            <a:r>
              <a:rPr lang="zh-TW" altLang="en-US" sz="2400" dirty="0"/>
              <a:t>年由戰前</a:t>
            </a:r>
            <a:r>
              <a:rPr lang="zh-TW" altLang="en-US" sz="2400" dirty="0">
                <a:solidFill>
                  <a:srgbClr val="FF0000"/>
                </a:solidFill>
              </a:rPr>
              <a:t>日本</a:t>
            </a:r>
            <a:r>
              <a:rPr lang="zh-TW" altLang="en-US" sz="2400" dirty="0"/>
              <a:t>、</a:t>
            </a:r>
            <a:r>
              <a:rPr lang="en-US" altLang="zh-TW" sz="2400" dirty="0"/>
              <a:t>1945</a:t>
            </a:r>
            <a:r>
              <a:rPr lang="zh-TW" altLang="en-US" sz="2400" dirty="0"/>
              <a:t>年再另由民國</a:t>
            </a:r>
            <a:r>
              <a:rPr lang="zh-TW" altLang="en-US" sz="2400" dirty="0">
                <a:solidFill>
                  <a:srgbClr val="FF0000"/>
                </a:solidFill>
              </a:rPr>
              <a:t>中國</a:t>
            </a:r>
            <a:r>
              <a:rPr lang="zh-TW" altLang="en-US" sz="2400" dirty="0"/>
              <a:t>的政權，</a:t>
            </a:r>
            <a:r>
              <a:rPr lang="zh-TW" altLang="en-US" sz="2400" dirty="0">
                <a:solidFill>
                  <a:schemeClr val="tx1"/>
                </a:solidFill>
              </a:rPr>
              <a:t>攜入台灣</a:t>
            </a:r>
            <a:r>
              <a:rPr lang="zh-TW" altLang="en-US" sz="2400" dirty="0"/>
              <a:t>。存在於台灣的</a:t>
            </a:r>
            <a:r>
              <a:rPr lang="zh-TW" altLang="en-US" sz="2400" dirty="0">
                <a:solidFill>
                  <a:srgbClr val="FF0000"/>
                </a:solidFill>
              </a:rPr>
              <a:t>歐美</a:t>
            </a:r>
            <a:r>
              <a:rPr lang="zh-TW" altLang="en-US" sz="2400" dirty="0"/>
              <a:t>法學知識，起初不脫其</a:t>
            </a:r>
            <a:r>
              <a:rPr lang="zh-TW" altLang="en-US" sz="2400" dirty="0">
                <a:solidFill>
                  <a:schemeClr val="tx1"/>
                </a:solidFill>
              </a:rPr>
              <a:t>從屬</a:t>
            </a:r>
            <a:r>
              <a:rPr lang="zh-TW" altLang="en-US" sz="2400" dirty="0"/>
              <a:t>於日本帝國、屬於民國時代中國的性格，但</a:t>
            </a:r>
            <a:r>
              <a:rPr lang="zh-TW" altLang="en-US" sz="2400" b="1" dirty="0"/>
              <a:t>外來</a:t>
            </a:r>
            <a:r>
              <a:rPr lang="zh-TW" altLang="en-US" sz="2400" dirty="0"/>
              <a:t>的法學者，業已或多或少貢獻其心力於建構</a:t>
            </a:r>
            <a:r>
              <a:rPr lang="zh-TW" altLang="en-US" sz="2400" b="1" dirty="0"/>
              <a:t>與台灣相關</a:t>
            </a:r>
            <a:r>
              <a:rPr lang="zh-TW" altLang="en-US" sz="2400" dirty="0"/>
              <a:t>的法學知識。台灣</a:t>
            </a:r>
            <a:r>
              <a:rPr lang="zh-TW" altLang="en-US" sz="2400" b="1" dirty="0"/>
              <a:t>本地</a:t>
            </a:r>
            <a:r>
              <a:rPr lang="zh-TW" altLang="en-US" sz="2400" dirty="0"/>
              <a:t>的法學者，在吸收來自日、中兩國的法學知識後，再繼受戰後歐美日本的法學，最終</a:t>
            </a:r>
            <a:r>
              <a:rPr lang="zh-TW" altLang="en-US" sz="2400" b="1" dirty="0">
                <a:solidFill>
                  <a:schemeClr val="tx1"/>
                </a:solidFill>
              </a:rPr>
              <a:t>在地化</a:t>
            </a:r>
            <a:r>
              <a:rPr lang="zh-TW" altLang="en-US" sz="2400" dirty="0"/>
              <a:t>為</a:t>
            </a:r>
            <a:r>
              <a:rPr lang="zh-TW" altLang="en-US" sz="2400" dirty="0">
                <a:solidFill>
                  <a:srgbClr val="FF0000"/>
                </a:solidFill>
              </a:rPr>
              <a:t>台灣的</a:t>
            </a:r>
            <a:r>
              <a:rPr lang="zh-TW" altLang="en-US" sz="2400" dirty="0"/>
              <a:t>法學知識體系，並持之與國際學界交流。現代法學已在</a:t>
            </a:r>
            <a:r>
              <a:rPr lang="en-US" altLang="zh-TW" sz="2400" dirty="0"/>
              <a:t>21</a:t>
            </a:r>
            <a:r>
              <a:rPr lang="zh-TW" altLang="en-US" sz="2400" dirty="0"/>
              <a:t>世紀</a:t>
            </a:r>
            <a:r>
              <a:rPr lang="en-US" altLang="zh-TW" sz="2400" dirty="0"/>
              <a:t>20</a:t>
            </a:r>
            <a:r>
              <a:rPr lang="zh-TW" altLang="en-US" sz="2400" dirty="0"/>
              <a:t>年代的台灣</a:t>
            </a:r>
            <a:r>
              <a:rPr lang="zh-TW" altLang="en-US" sz="2400" dirty="0">
                <a:solidFill>
                  <a:srgbClr val="FF0000"/>
                </a:solidFill>
              </a:rPr>
              <a:t>落地生根</a:t>
            </a:r>
            <a:r>
              <a:rPr lang="zh-TW" altLang="en-US" sz="2400" dirty="0"/>
              <a:t>了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798739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4" y="577928"/>
            <a:ext cx="8911687" cy="75210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從威權</a:t>
            </a:r>
            <a:r>
              <a:rPr lang="zh-TW" altLang="en-US" dirty="0"/>
              <a:t>時代被棄置</a:t>
            </a:r>
            <a:r>
              <a:rPr lang="zh-TW" altLang="en-US" dirty="0" smtClean="0"/>
              <a:t>的日治法學經驗談起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92924" y="1440872"/>
            <a:ext cx="5719803" cy="4913745"/>
          </a:xfrm>
        </p:spPr>
        <p:txBody>
          <a:bodyPr>
            <a:noAutofit/>
          </a:bodyPr>
          <a:lstStyle/>
          <a:p>
            <a:r>
              <a:rPr lang="zh-TW" altLang="en-US" sz="2200" dirty="0" smtClean="0"/>
              <a:t>日治下受現代</a:t>
            </a:r>
            <a:r>
              <a:rPr lang="zh-TW" altLang="en-US" sz="2200" dirty="0" smtClean="0">
                <a:solidFill>
                  <a:srgbClr val="FF0000"/>
                </a:solidFill>
              </a:rPr>
              <a:t>美學</a:t>
            </a:r>
            <a:r>
              <a:rPr lang="zh-TW" altLang="en-US" sz="2200" dirty="0" smtClean="0"/>
              <a:t>教育的台灣人</a:t>
            </a:r>
            <a:r>
              <a:rPr lang="zh-TW" altLang="en-US" sz="2200" b="1" dirty="0" smtClean="0"/>
              <a:t>黃土水</a:t>
            </a:r>
            <a:r>
              <a:rPr lang="zh-TW" altLang="en-US" sz="2200" dirty="0" smtClean="0"/>
              <a:t>，</a:t>
            </a:r>
            <a:r>
              <a:rPr lang="en-US" altLang="zh-TW" sz="2200" dirty="0" smtClean="0"/>
              <a:t>1921</a:t>
            </a:r>
            <a:r>
              <a:rPr lang="zh-TW" altLang="en-US" sz="2200" dirty="0" smtClean="0"/>
              <a:t>年所創作的「</a:t>
            </a:r>
            <a:r>
              <a:rPr lang="zh-TW" altLang="en-US" sz="2200" dirty="0"/>
              <a:t>甘露水</a:t>
            </a:r>
            <a:r>
              <a:rPr lang="zh-TW" altLang="en-US" sz="2200" dirty="0" smtClean="0"/>
              <a:t>」雕像，展現當時台灣青年「</a:t>
            </a:r>
            <a:r>
              <a:rPr lang="zh-TW" altLang="en-US" sz="2200" dirty="0">
                <a:solidFill>
                  <a:srgbClr val="FF0000"/>
                </a:solidFill>
              </a:rPr>
              <a:t>自覺的現代性</a:t>
            </a:r>
            <a:r>
              <a:rPr lang="zh-TW" altLang="en-US" sz="2200" dirty="0" smtClean="0"/>
              <a:t>」。但在威權的</a:t>
            </a:r>
            <a:r>
              <a:rPr lang="en-US" altLang="zh-TW" sz="2200" dirty="0" smtClean="0"/>
              <a:t>1950</a:t>
            </a:r>
            <a:r>
              <a:rPr lang="zh-TW" altLang="en-US" sz="2200" dirty="0" smtClean="0"/>
              <a:t>年代，卻遭鄙視</a:t>
            </a:r>
            <a:r>
              <a:rPr lang="zh-TW" altLang="en-US" sz="2200" dirty="0"/>
              <a:t>「台灣性</a:t>
            </a:r>
            <a:r>
              <a:rPr lang="zh-TW" altLang="en-US" sz="2200" dirty="0" smtClean="0"/>
              <a:t>」之來自中國的遷</a:t>
            </a:r>
            <a:r>
              <a:rPr lang="zh-TW" altLang="en-US" sz="2200" dirty="0"/>
              <a:t>佔者國家棄置</a:t>
            </a:r>
            <a:r>
              <a:rPr lang="zh-TW" altLang="en-US" sz="2200" dirty="0" smtClean="0"/>
              <a:t>於火車站角落，在被撿拾隱藏</a:t>
            </a:r>
            <a:r>
              <a:rPr lang="en-US" altLang="zh-TW" sz="2200" dirty="0" smtClean="0"/>
              <a:t>60</a:t>
            </a:r>
            <a:r>
              <a:rPr lang="zh-TW" altLang="en-US" sz="2200" dirty="0" smtClean="0"/>
              <a:t>餘年後，於今終得重見天日。</a:t>
            </a:r>
            <a:endParaRPr lang="en-US" altLang="zh-TW" sz="2200" dirty="0" smtClean="0"/>
          </a:p>
          <a:p>
            <a:r>
              <a:rPr lang="zh-TW" altLang="en-US" sz="2200" dirty="0" smtClean="0"/>
              <a:t>法學亦不</a:t>
            </a:r>
            <a:r>
              <a:rPr lang="zh-TW" altLang="en-US" sz="2200" dirty="0"/>
              <a:t>例外。現代</a:t>
            </a:r>
            <a:r>
              <a:rPr lang="zh-TW" altLang="en-US" sz="2200" dirty="0">
                <a:solidFill>
                  <a:srgbClr val="FF0000"/>
                </a:solidFill>
              </a:rPr>
              <a:t>法學</a:t>
            </a:r>
            <a:r>
              <a:rPr lang="zh-TW" altLang="en-US" sz="2200" dirty="0"/>
              <a:t>恰似遍灑台灣大地的甘露水，存在於</a:t>
            </a:r>
            <a:r>
              <a:rPr lang="zh-TW" altLang="en-US" sz="2200" b="1" dirty="0"/>
              <a:t>日治時期</a:t>
            </a:r>
            <a:r>
              <a:rPr lang="zh-TW" altLang="en-US" sz="2200" dirty="0"/>
              <a:t>的歷史樣貌</a:t>
            </a:r>
            <a:r>
              <a:rPr lang="zh-TW" altLang="en-US" sz="2200" dirty="0" smtClean="0"/>
              <a:t>，也被</a:t>
            </a:r>
            <a:r>
              <a:rPr lang="zh-TW" altLang="en-US" sz="2200" b="1" dirty="0" smtClean="0"/>
              <a:t>戰後</a:t>
            </a:r>
            <a:r>
              <a:rPr lang="zh-TW" altLang="en-US" sz="2200" dirty="0" smtClean="0"/>
              <a:t>的遷</a:t>
            </a:r>
            <a:r>
              <a:rPr lang="zh-TW" altLang="en-US" sz="2200" dirty="0"/>
              <a:t>佔者國家</a:t>
            </a:r>
            <a:r>
              <a:rPr lang="zh-TW" altLang="en-US" sz="2200" dirty="0" smtClean="0"/>
              <a:t>棄之如敝屣。</a:t>
            </a:r>
            <a:r>
              <a:rPr lang="en-US" altLang="zh-TW" sz="2200" dirty="0" smtClean="0"/>
              <a:t>1920</a:t>
            </a:r>
            <a:r>
              <a:rPr lang="zh-TW" altLang="en-US" sz="2200" dirty="0" smtClean="0"/>
              <a:t>年代，</a:t>
            </a:r>
            <a:r>
              <a:rPr lang="zh-TW" altLang="en-US" sz="2200" b="1" dirty="0" smtClean="0"/>
              <a:t>林</a:t>
            </a:r>
            <a:r>
              <a:rPr lang="zh-TW" altLang="en-US" sz="2200" b="1" dirty="0"/>
              <a:t>呈祿</a:t>
            </a:r>
            <a:r>
              <a:rPr lang="zh-TW" altLang="en-US" sz="2200" dirty="0"/>
              <a:t>從</a:t>
            </a:r>
            <a:r>
              <a:rPr lang="zh-TW" altLang="en-US" sz="2200" dirty="0" smtClean="0"/>
              <a:t>台灣人的立場，思考憲政上「六三問題」，進而主張設置台灣議會，同樣展現台灣法律人</a:t>
            </a:r>
            <a:r>
              <a:rPr lang="zh-TW" altLang="en-US" sz="2200" dirty="0" smtClean="0">
                <a:solidFill>
                  <a:srgbClr val="FF0000"/>
                </a:solidFill>
              </a:rPr>
              <a:t>自覺的現代性</a:t>
            </a:r>
            <a:r>
              <a:rPr lang="zh-TW" altLang="en-US" sz="2200" dirty="0" smtClean="0"/>
              <a:t>；但此等論述在</a:t>
            </a:r>
            <a:r>
              <a:rPr lang="en-US" altLang="zh-TW" sz="2200" dirty="0" smtClean="0"/>
              <a:t>1990</a:t>
            </a:r>
            <a:r>
              <a:rPr lang="zh-TW" altLang="en-US" sz="2200" dirty="0" smtClean="0"/>
              <a:t>年代以前，未曾映入台灣法律人的眼簾。</a:t>
            </a:r>
            <a:r>
              <a:rPr lang="zh-TW" altLang="en-US" sz="2200" b="1" dirty="0" smtClean="0"/>
              <a:t>重見天日的時候已到了吧</a:t>
            </a:r>
            <a:r>
              <a:rPr lang="zh-TW" altLang="en-US" sz="2200" dirty="0" smtClean="0"/>
              <a:t>。</a:t>
            </a:r>
            <a:endParaRPr lang="en-US" altLang="zh-TW" sz="2200" dirty="0" smtClean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802256" y="1625600"/>
            <a:ext cx="2499156" cy="456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76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4452" y="586100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以日人為主之「舊的」第一代法學者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99156" y="1403927"/>
            <a:ext cx="8986983" cy="5024581"/>
          </a:xfrm>
        </p:spPr>
        <p:txBody>
          <a:bodyPr>
            <a:noAutofit/>
          </a:bodyPr>
          <a:lstStyle/>
          <a:p>
            <a:r>
              <a:rPr lang="en-US" altLang="zh-TW" sz="2400" dirty="0" smtClean="0"/>
              <a:t>1895</a:t>
            </a:r>
            <a:r>
              <a:rPr lang="zh-TW" altLang="en-US" sz="2400" dirty="0" smtClean="0"/>
              <a:t>年領有台灣的日本，當時在東亞率先</a:t>
            </a:r>
            <a:r>
              <a:rPr lang="zh-TW" altLang="en-US" sz="2400" dirty="0" smtClean="0">
                <a:solidFill>
                  <a:srgbClr val="FF0000"/>
                </a:solidFill>
              </a:rPr>
              <a:t>引進</a:t>
            </a:r>
            <a:r>
              <a:rPr lang="zh-TW" altLang="en-US" sz="2400" dirty="0"/>
              <a:t>奠基於西方法律文明的</a:t>
            </a:r>
            <a:r>
              <a:rPr lang="zh-TW" altLang="en-US" sz="2400" dirty="0">
                <a:solidFill>
                  <a:srgbClr val="FF0000"/>
                </a:solidFill>
              </a:rPr>
              <a:t>現代</a:t>
            </a:r>
            <a:r>
              <a:rPr lang="zh-TW" altLang="en-US" sz="2400" dirty="0" smtClean="0">
                <a:solidFill>
                  <a:srgbClr val="FF0000"/>
                </a:solidFill>
              </a:rPr>
              <a:t>法學</a:t>
            </a:r>
            <a:r>
              <a:rPr lang="zh-TW" altLang="en-US" sz="2400" dirty="0" smtClean="0"/>
              <a:t>的主要</a:t>
            </a:r>
            <a:r>
              <a:rPr lang="zh-TW" altLang="en-US" sz="2400" dirty="0" smtClean="0">
                <a:solidFill>
                  <a:srgbClr val="FF0000"/>
                </a:solidFill>
              </a:rPr>
              <a:t>目的</a:t>
            </a:r>
            <a:r>
              <a:rPr lang="zh-TW" altLang="en-US" sz="2400" dirty="0" smtClean="0"/>
              <a:t>為：運作一套剛從</a:t>
            </a:r>
            <a:r>
              <a:rPr lang="zh-TW" altLang="en-US" sz="2400" dirty="0"/>
              <a:t>西方移植</a:t>
            </a:r>
            <a:r>
              <a:rPr lang="zh-TW" altLang="en-US" sz="2400" dirty="0" smtClean="0"/>
              <a:t>過來、所有國民都陌生的現代法制，即</a:t>
            </a:r>
            <a:r>
              <a:rPr lang="zh-TW" altLang="en-US" sz="2400" b="1" dirty="0" smtClean="0"/>
              <a:t>協助國家</a:t>
            </a:r>
            <a:r>
              <a:rPr lang="zh-TW" altLang="en-US" sz="2400" dirty="0" smtClean="0"/>
              <a:t>為立法</a:t>
            </a:r>
            <a:r>
              <a:rPr lang="en-US" altLang="zh-TW" sz="2400" dirty="0" smtClean="0"/>
              <a:t>/</a:t>
            </a:r>
            <a:r>
              <a:rPr lang="zh-TW" altLang="en-US" sz="2400" b="1" dirty="0" smtClean="0"/>
              <a:t>法（之）制訂</a:t>
            </a:r>
            <a:r>
              <a:rPr lang="zh-TW" altLang="en-US" sz="2400" dirty="0" smtClean="0"/>
              <a:t>（含行政），以及為司法</a:t>
            </a:r>
            <a:r>
              <a:rPr lang="en-US" altLang="zh-TW" sz="2400" dirty="0" smtClean="0"/>
              <a:t>/</a:t>
            </a:r>
            <a:r>
              <a:rPr lang="zh-TW" altLang="en-US" sz="2400" b="1" dirty="0" smtClean="0"/>
              <a:t>法（之）適用</a:t>
            </a:r>
            <a:r>
              <a:rPr lang="zh-TW" altLang="en-US" sz="2400" dirty="0" smtClean="0"/>
              <a:t>（含行政），有別於西方原本之視法學為一種科學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學術，旨在</a:t>
            </a:r>
            <a:r>
              <a:rPr lang="zh-TW" altLang="en-US" sz="2400" b="1" dirty="0" smtClean="0"/>
              <a:t>探究存於複雜法律現象中之共通的元素</a:t>
            </a:r>
            <a:r>
              <a:rPr lang="zh-TW" altLang="en-US" sz="2400" dirty="0"/>
              <a:t>。法學在東亞因而</a:t>
            </a:r>
            <a:r>
              <a:rPr lang="zh-TW" altLang="en-US" sz="2400" dirty="0" smtClean="0"/>
              <a:t>帶有強烈的</a:t>
            </a:r>
            <a:r>
              <a:rPr lang="zh-TW" altLang="en-US" sz="2400" dirty="0" smtClean="0">
                <a:solidFill>
                  <a:srgbClr val="FF0000"/>
                </a:solidFill>
              </a:rPr>
              <a:t>實用性、工具性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日本帝國先在立法上</a:t>
            </a:r>
            <a:r>
              <a:rPr lang="zh-TW" altLang="en-US" sz="2400" dirty="0"/>
              <a:t>確立，僅涉及台灣人的民商</a:t>
            </a:r>
            <a:r>
              <a:rPr lang="zh-TW" altLang="en-US" sz="2400" dirty="0" smtClean="0"/>
              <a:t>事項依「</a:t>
            </a:r>
            <a:r>
              <a:rPr lang="zh-TW" altLang="en-US" sz="2400" dirty="0"/>
              <a:t>舊慣</a:t>
            </a:r>
            <a:r>
              <a:rPr lang="zh-TW" altLang="en-US" sz="2400" dirty="0" smtClean="0"/>
              <a:t>」。於是司法上如何適用法律，就由京都大學教授岡</a:t>
            </a:r>
            <a:r>
              <a:rPr lang="zh-TW" altLang="en-US" sz="2400" dirty="0"/>
              <a:t>松參太</a:t>
            </a:r>
            <a:r>
              <a:rPr lang="zh-TW" altLang="en-US" sz="2400" dirty="0" smtClean="0"/>
              <a:t>郎，以日本</a:t>
            </a:r>
            <a:r>
              <a:rPr lang="zh-TW" altLang="en-US" sz="2400" b="1" dirty="0" smtClean="0"/>
              <a:t>全帝國一致</a:t>
            </a:r>
            <a:r>
              <a:rPr lang="zh-TW" altLang="en-US" sz="2400" dirty="0" smtClean="0"/>
              <a:t>的歐陸法系</a:t>
            </a:r>
            <a:r>
              <a:rPr lang="zh-TW" altLang="en-US" sz="2400" dirty="0" smtClean="0">
                <a:solidFill>
                  <a:srgbClr val="FF0000"/>
                </a:solidFill>
              </a:rPr>
              <a:t>法學</a:t>
            </a:r>
            <a:r>
              <a:rPr lang="zh-TW" altLang="en-US" sz="2400" dirty="0"/>
              <a:t>概念，轉譯台灣漢人固有</a:t>
            </a:r>
            <a:r>
              <a:rPr lang="zh-TW" altLang="en-US" sz="2400" dirty="0" smtClean="0"/>
              <a:t>法，形成「</a:t>
            </a:r>
            <a:r>
              <a:rPr lang="zh-TW" altLang="en-US" sz="2400" dirty="0"/>
              <a:t>舊慣法學」</a:t>
            </a:r>
            <a:r>
              <a:rPr lang="zh-TW" altLang="en-US" sz="2400" dirty="0" smtClean="0"/>
              <a:t>，具體作品為</a:t>
            </a:r>
            <a:r>
              <a:rPr lang="en-US" altLang="zh-TW" sz="2400" dirty="0" smtClean="0"/>
              <a:t>《</a:t>
            </a:r>
            <a:r>
              <a:rPr lang="zh-TW" altLang="en-US" sz="2400" dirty="0" smtClean="0"/>
              <a:t>臺灣私法</a:t>
            </a:r>
            <a:r>
              <a:rPr lang="en-US" altLang="zh-TW" sz="2400" dirty="0" smtClean="0"/>
              <a:t>》</a:t>
            </a:r>
            <a:r>
              <a:rPr lang="zh-TW" altLang="en-US" sz="2400" dirty="0"/>
              <a:t>，</a:t>
            </a:r>
            <a:r>
              <a:rPr lang="zh-TW" altLang="en-US" sz="2400" dirty="0" smtClean="0"/>
              <a:t>廣義上包括轉譯傳統</a:t>
            </a:r>
            <a:r>
              <a:rPr lang="zh-TW" altLang="en-US" sz="2400" dirty="0"/>
              <a:t>中</a:t>
            </a:r>
            <a:r>
              <a:rPr lang="zh-TW" altLang="en-US" sz="2400" dirty="0" smtClean="0"/>
              <a:t>國法的織</a:t>
            </a:r>
            <a:r>
              <a:rPr lang="zh-TW" altLang="en-US" sz="2400" dirty="0"/>
              <a:t>田</a:t>
            </a:r>
            <a:r>
              <a:rPr lang="zh-TW" altLang="en-US" sz="2400" dirty="0" smtClean="0"/>
              <a:t>萬著</a:t>
            </a:r>
            <a:r>
              <a:rPr lang="en-US" altLang="zh-TW" sz="2400" dirty="0"/>
              <a:t>《</a:t>
            </a:r>
            <a:r>
              <a:rPr lang="zh-TW" altLang="en-US" sz="2400" dirty="0"/>
              <a:t>清國行政法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，</a:t>
            </a:r>
            <a:r>
              <a:rPr lang="zh-TW" altLang="en-US" sz="2400" dirty="0"/>
              <a:t>以及僅供行政</a:t>
            </a:r>
            <a:r>
              <a:rPr lang="zh-TW" altLang="en-US" sz="2400" dirty="0" smtClean="0"/>
              <a:t>參考的「</a:t>
            </a:r>
            <a:r>
              <a:rPr lang="zh-TW" altLang="en-US" sz="2400" dirty="0"/>
              <a:t>蕃族慣習」調查</a:t>
            </a:r>
            <a:r>
              <a:rPr lang="zh-TW" altLang="en-US" sz="2400" dirty="0" smtClean="0"/>
              <a:t>。可謂是「</a:t>
            </a:r>
            <a:r>
              <a:rPr lang="zh-TW" altLang="en-US" sz="2400" b="1" dirty="0"/>
              <a:t>日本</a:t>
            </a:r>
            <a:r>
              <a:rPr lang="zh-TW" altLang="en-US" sz="2400" dirty="0"/>
              <a:t>製造</a:t>
            </a:r>
            <a:r>
              <a:rPr lang="zh-TW" altLang="en-US" sz="2400" dirty="0" smtClean="0"/>
              <a:t>」之以</a:t>
            </a:r>
            <a:r>
              <a:rPr lang="zh-TW" altLang="en-US" sz="2400" b="1" dirty="0"/>
              <a:t>歐洲</a:t>
            </a:r>
            <a:r>
              <a:rPr lang="zh-TW" altLang="en-US" sz="2400" dirty="0"/>
              <a:t>的法學概念，建構關於</a:t>
            </a:r>
            <a:r>
              <a:rPr lang="zh-TW" altLang="en-US" sz="2400" b="1" dirty="0"/>
              <a:t>台灣</a:t>
            </a:r>
            <a:r>
              <a:rPr lang="zh-TW" altLang="en-US" sz="2400" dirty="0"/>
              <a:t>的漢族和原住民族固有法律的</a:t>
            </a:r>
            <a:r>
              <a:rPr lang="zh-TW" altLang="en-US" sz="2400" b="1" dirty="0"/>
              <a:t>知識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417635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134582"/>
            <a:ext cx="8911687" cy="234872"/>
          </a:xfrm>
        </p:spPr>
        <p:txBody>
          <a:bodyPr>
            <a:no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25964" y="701965"/>
            <a:ext cx="9513454" cy="54309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9600" dirty="0"/>
              <a:t>至</a:t>
            </a:r>
            <a:r>
              <a:rPr lang="en-US" altLang="zh-TW" sz="9600" dirty="0"/>
              <a:t>1922</a:t>
            </a:r>
            <a:r>
              <a:rPr lang="zh-TW" altLang="en-US" sz="9600" dirty="0"/>
              <a:t>年為止的日治</a:t>
            </a:r>
            <a:r>
              <a:rPr lang="zh-TW" altLang="en-US" sz="9600" dirty="0">
                <a:solidFill>
                  <a:srgbClr val="FF0000"/>
                </a:solidFill>
              </a:rPr>
              <a:t>前期</a:t>
            </a:r>
            <a:r>
              <a:rPr lang="zh-TW" altLang="en-US" sz="9600" dirty="0"/>
              <a:t>，住在台灣而從事法學研究之人，亦即「法學者」，因此</a:t>
            </a:r>
            <a:r>
              <a:rPr lang="zh-TW" altLang="en-US" sz="9600" dirty="0">
                <a:solidFill>
                  <a:srgbClr val="FF0000"/>
                </a:solidFill>
              </a:rPr>
              <a:t>全是日本人</a:t>
            </a:r>
            <a:r>
              <a:rPr lang="zh-TW" altLang="en-US" sz="9600" dirty="0"/>
              <a:t>，且以從事</a:t>
            </a:r>
            <a:r>
              <a:rPr lang="zh-TW" altLang="en-US" sz="9600" dirty="0">
                <a:solidFill>
                  <a:srgbClr val="FF0000"/>
                </a:solidFill>
              </a:rPr>
              <a:t>法律實務工作</a:t>
            </a:r>
            <a:r>
              <a:rPr lang="zh-TW" altLang="en-US" sz="9600" dirty="0"/>
              <a:t>的「法律專業者」（司法官、律師）、「政治工作者」（含行政官僚）為主。這些人是日治時期台灣</a:t>
            </a:r>
            <a:r>
              <a:rPr lang="zh-TW" altLang="en-US" sz="9600" dirty="0">
                <a:solidFill>
                  <a:srgbClr val="FF0000"/>
                </a:solidFill>
              </a:rPr>
              <a:t>第一代法學者</a:t>
            </a:r>
            <a:r>
              <a:rPr lang="zh-TW" altLang="en-US" sz="9600" dirty="0"/>
              <a:t>，岡松參太郎未居住於台灣，故不屬之，但乃是他們的指導者</a:t>
            </a:r>
            <a:r>
              <a:rPr lang="zh-TW" altLang="en-US" sz="9600" dirty="0" smtClean="0"/>
              <a:t>。舊慣法學在</a:t>
            </a:r>
            <a:r>
              <a:rPr lang="zh-TW" altLang="en-US" sz="9600" dirty="0" smtClean="0">
                <a:solidFill>
                  <a:srgbClr val="FF0000"/>
                </a:solidFill>
              </a:rPr>
              <a:t>戰後</a:t>
            </a:r>
            <a:r>
              <a:rPr lang="zh-TW" altLang="en-US" sz="9600" dirty="0" smtClean="0"/>
              <a:t>化身「民事習慣調查」，並為</a:t>
            </a:r>
            <a:r>
              <a:rPr lang="en-US" altLang="zh-TW" sz="9600" dirty="0" smtClean="0"/>
              <a:t>1990</a:t>
            </a:r>
            <a:r>
              <a:rPr lang="zh-TW" altLang="en-US" sz="9600" dirty="0" smtClean="0"/>
              <a:t>年代「意外」的知識遺產，須具</a:t>
            </a:r>
            <a:r>
              <a:rPr lang="zh-TW" altLang="en-US" sz="9600" dirty="0" smtClean="0">
                <a:solidFill>
                  <a:srgbClr val="FF0000"/>
                </a:solidFill>
              </a:rPr>
              <a:t>自主</a:t>
            </a:r>
            <a:r>
              <a:rPr lang="zh-TW" altLang="en-US" sz="9600" dirty="0" smtClean="0"/>
              <a:t>意識地承受。</a:t>
            </a:r>
            <a:endParaRPr lang="en-US" altLang="zh-TW" sz="9600" dirty="0" smtClean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日治後期跟隨法制而為</a:t>
            </a:r>
            <a:r>
              <a:rPr lang="zh-TW" altLang="en-US" sz="9600" dirty="0"/>
              <a:t>「內地延長法學</a:t>
            </a:r>
            <a:r>
              <a:rPr lang="zh-TW" altLang="en-US" sz="9600" dirty="0" smtClean="0"/>
              <a:t>」</a:t>
            </a:r>
            <a:r>
              <a:rPr lang="zh-TW" altLang="en-US" sz="9600" dirty="0"/>
              <a:t>，係深受</a:t>
            </a:r>
            <a:r>
              <a:rPr lang="zh-TW" altLang="en-US" sz="9600" dirty="0">
                <a:solidFill>
                  <a:srgbClr val="FF0000"/>
                </a:solidFill>
              </a:rPr>
              <a:t>德國</a:t>
            </a:r>
            <a:r>
              <a:rPr lang="zh-TW" altLang="en-US" sz="9600" dirty="0" smtClean="0"/>
              <a:t>影響之日本法學的一個支流。法學者仍以法律實務工作者居多，</a:t>
            </a:r>
            <a:r>
              <a:rPr lang="en-US" altLang="zh-TW" sz="9600" dirty="0" smtClean="0"/>
              <a:t>1928</a:t>
            </a:r>
            <a:r>
              <a:rPr lang="zh-TW" altLang="en-US" sz="9600" dirty="0" smtClean="0"/>
              <a:t>年設台北帝大政學科而有</a:t>
            </a:r>
            <a:r>
              <a:rPr lang="zh-TW" altLang="en-US" sz="9600" dirty="0" smtClean="0">
                <a:solidFill>
                  <a:schemeClr val="tx1"/>
                </a:solidFill>
              </a:rPr>
              <a:t>少數</a:t>
            </a:r>
            <a:r>
              <a:rPr lang="zh-TW" altLang="en-US" sz="9600" dirty="0" smtClean="0"/>
              <a:t>較重學理的學院內</a:t>
            </a:r>
            <a:r>
              <a:rPr lang="zh-TW" altLang="en-US" sz="9600" dirty="0">
                <a:solidFill>
                  <a:srgbClr val="FF0000"/>
                </a:solidFill>
              </a:rPr>
              <a:t>學者</a:t>
            </a:r>
            <a:r>
              <a:rPr lang="zh-TW" altLang="en-US" sz="9600" dirty="0" smtClean="0"/>
              <a:t>（中</a:t>
            </a:r>
            <a:r>
              <a:rPr lang="zh-TW" altLang="en-US" sz="9600" dirty="0"/>
              <a:t>村</a:t>
            </a:r>
            <a:r>
              <a:rPr lang="zh-TW" altLang="en-US" sz="9600" dirty="0" smtClean="0"/>
              <a:t>哲），但沒台灣人的份。</a:t>
            </a:r>
            <a:r>
              <a:rPr lang="zh-TW" altLang="en-US" sz="9600" dirty="0" smtClean="0">
                <a:solidFill>
                  <a:srgbClr val="FF0000"/>
                </a:solidFill>
              </a:rPr>
              <a:t>台灣人</a:t>
            </a:r>
            <a:r>
              <a:rPr lang="zh-TW" altLang="en-US" sz="9600" dirty="0" smtClean="0"/>
              <a:t>中具政治反抗意識者（林呈祿）進不了法學界，上不了法律雜誌，其餘學院內跑龍套（鍾璧輝），學院外兼差（戴炎輝），或前往滿洲國（林鳳麟）。此時期法學知識大體上</a:t>
            </a:r>
            <a:r>
              <a:rPr lang="zh-TW" altLang="en-US" sz="9600" dirty="0" smtClean="0">
                <a:solidFill>
                  <a:srgbClr val="FF0000"/>
                </a:solidFill>
              </a:rPr>
              <a:t>與台灣無關</a:t>
            </a:r>
            <a:r>
              <a:rPr lang="zh-TW" altLang="en-US" sz="9600" dirty="0" smtClean="0"/>
              <a:t>，除非涉及台灣法律實務（姉齒松平），學院內未承續舊慣法學。</a:t>
            </a:r>
            <a:endParaRPr lang="en-US" altLang="zh-TW" sz="9600" dirty="0" smtClean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戰爭時期的法學，與日本同步</a:t>
            </a:r>
            <a:r>
              <a:rPr lang="zh-TW" altLang="en-US" sz="9600" dirty="0" smtClean="0">
                <a:solidFill>
                  <a:srgbClr val="FF0000"/>
                </a:solidFill>
              </a:rPr>
              <a:t>法西斯化</a:t>
            </a:r>
            <a:r>
              <a:rPr lang="zh-TW" altLang="en-US" sz="9600" dirty="0" smtClean="0"/>
              <a:t>，現代性已逝，僅剩殖民性。</a:t>
            </a:r>
            <a:endParaRPr lang="zh-TW" altLang="en-US" sz="96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5248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6846" y="419846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在戰後初期形成「新的」第一代法學者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41234" y="1237674"/>
            <a:ext cx="9818257" cy="5209308"/>
          </a:xfrm>
        </p:spPr>
        <p:txBody>
          <a:bodyPr>
            <a:noAutofit/>
          </a:bodyPr>
          <a:lstStyle/>
          <a:p>
            <a:r>
              <a:rPr lang="en-US" altLang="zh-TW" sz="2400" dirty="0" smtClean="0"/>
              <a:t>1945</a:t>
            </a:r>
            <a:r>
              <a:rPr lang="zh-TW" altLang="en-US" sz="2400" dirty="0" smtClean="0"/>
              <a:t>年在中國起家的國民黨政權軍事接收台灣，原第一代法學者占絕大多數的日人</a:t>
            </a:r>
            <a:r>
              <a:rPr lang="zh-TW" altLang="en-US" sz="2400" dirty="0" smtClean="0">
                <a:solidFill>
                  <a:srgbClr val="FF0000"/>
                </a:solidFill>
              </a:rPr>
              <a:t>離開台灣</a:t>
            </a:r>
            <a:r>
              <a:rPr lang="zh-TW" altLang="en-US" sz="2400" dirty="0" smtClean="0"/>
              <a:t>（政學科學術傳承全斷），占少數的台灣人被迫</a:t>
            </a:r>
            <a:r>
              <a:rPr lang="zh-TW" altLang="en-US" sz="2400" dirty="0" smtClean="0">
                <a:solidFill>
                  <a:srgbClr val="FF0000"/>
                </a:solidFill>
              </a:rPr>
              <a:t>離開法學</a:t>
            </a:r>
            <a:r>
              <a:rPr lang="zh-TW" altLang="en-US" sz="2400" dirty="0" smtClean="0"/>
              <a:t>，戴炎輝例外。取代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是深受</a:t>
            </a:r>
            <a:r>
              <a:rPr lang="zh-TW" altLang="en-US" sz="2400" dirty="0"/>
              <a:t>戰前</a:t>
            </a:r>
            <a:r>
              <a:rPr lang="zh-TW" altLang="en-US" sz="2400" dirty="0" smtClean="0">
                <a:solidFill>
                  <a:srgbClr val="FF0000"/>
                </a:solidFill>
              </a:rPr>
              <a:t>日本</a:t>
            </a:r>
            <a:r>
              <a:rPr lang="zh-TW" altLang="en-US" sz="2400" dirty="0" smtClean="0"/>
              <a:t>法學影響的外省人，極少數具</a:t>
            </a:r>
            <a:r>
              <a:rPr lang="zh-TW" altLang="en-US" sz="2400" dirty="0" smtClean="0">
                <a:solidFill>
                  <a:srgbClr val="FF0000"/>
                </a:solidFill>
              </a:rPr>
              <a:t>日治</a:t>
            </a:r>
            <a:r>
              <a:rPr lang="zh-TW" altLang="en-US" sz="2400" dirty="0" smtClean="0"/>
              <a:t>經驗的本省人，外觀非</a:t>
            </a:r>
            <a:r>
              <a:rPr lang="en-US" altLang="zh-TW" sz="2400" dirty="0" smtClean="0"/>
              <a:t>Y</a:t>
            </a:r>
            <a:r>
              <a:rPr lang="zh-TW" altLang="en-US" sz="2400" dirty="0" smtClean="0"/>
              <a:t>，實質為</a:t>
            </a:r>
            <a:r>
              <a:rPr lang="en-US" altLang="zh-TW" sz="2400" dirty="0"/>
              <a:t>Y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台灣</a:t>
            </a:r>
            <a:r>
              <a:rPr lang="zh-TW" altLang="en-US" sz="2400" dirty="0" smtClean="0"/>
              <a:t>「新的」</a:t>
            </a:r>
            <a:r>
              <a:rPr lang="zh-TW" altLang="en-US" sz="2400" dirty="0"/>
              <a:t>第一代法學</a:t>
            </a:r>
            <a:r>
              <a:rPr lang="zh-TW" altLang="en-US" sz="2400" dirty="0" smtClean="0"/>
              <a:t>者中</a:t>
            </a:r>
            <a:r>
              <a:rPr lang="zh-TW" altLang="en-US" sz="2400" dirty="0" smtClean="0">
                <a:solidFill>
                  <a:srgbClr val="FF0000"/>
                </a:solidFill>
              </a:rPr>
              <a:t>外省</a:t>
            </a:r>
            <a:r>
              <a:rPr lang="zh-TW" altLang="en-US" sz="2400" dirty="0">
                <a:solidFill>
                  <a:srgbClr val="FF0000"/>
                </a:solidFill>
              </a:rPr>
              <a:t>人</a:t>
            </a:r>
            <a:r>
              <a:rPr lang="zh-TW" altLang="en-US" sz="2400" dirty="0"/>
              <a:t>，</a:t>
            </a:r>
            <a:r>
              <a:rPr lang="zh-TW" altLang="en-US" sz="2400" dirty="0" smtClean="0"/>
              <a:t>主要是因中國內戰而在</a:t>
            </a:r>
            <a:r>
              <a:rPr lang="en-US" altLang="zh-TW" sz="2400" dirty="0" smtClean="0"/>
              <a:t>1949</a:t>
            </a:r>
            <a:r>
              <a:rPr lang="zh-TW" altLang="en-US" sz="2400" dirty="0" smtClean="0"/>
              <a:t>年或其前後移居台灣，多數與國民黨政權關係密切，如梅仲協、林彬、</a:t>
            </a:r>
            <a:r>
              <a:rPr lang="zh-TW" altLang="en-US" sz="2400" dirty="0"/>
              <a:t>林紀東、趙琛、查良</a:t>
            </a:r>
            <a:r>
              <a:rPr lang="zh-TW" altLang="en-US" sz="2400" dirty="0" smtClean="0"/>
              <a:t>鑑</a:t>
            </a:r>
            <a:r>
              <a:rPr lang="zh-TW" altLang="en-US" dirty="0" smtClean="0"/>
              <a:t>（均任教台大法律系）</a:t>
            </a:r>
            <a:r>
              <a:rPr lang="zh-TW" altLang="en-US" sz="2400" dirty="0" smtClean="0"/>
              <a:t>等，少數出於對個人主義資本主義法制的堅定支持（薩孟武、徐道鄰），帶入</a:t>
            </a:r>
            <a:r>
              <a:rPr lang="zh-TW" altLang="en-US" sz="2400" dirty="0" smtClean="0">
                <a:solidFill>
                  <a:srgbClr val="FF0000"/>
                </a:solidFill>
              </a:rPr>
              <a:t>民國中國法學內涵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成為「新的」</a:t>
            </a:r>
            <a:r>
              <a:rPr lang="zh-TW" altLang="en-US" sz="2400" dirty="0"/>
              <a:t>第一代法學</a:t>
            </a:r>
            <a:r>
              <a:rPr lang="zh-TW" altLang="en-US" sz="2400" dirty="0" smtClean="0"/>
              <a:t>者的本省人，須</a:t>
            </a:r>
            <a:r>
              <a:rPr lang="zh-TW" altLang="en-US" sz="2400" dirty="0"/>
              <a:t>舊時代不曾任教（</a:t>
            </a:r>
            <a:r>
              <a:rPr lang="zh-TW" altLang="en-US" sz="2400" dirty="0" smtClean="0"/>
              <a:t>戴炎輝、蔡章麟</a:t>
            </a:r>
            <a:r>
              <a:rPr lang="zh-TW" altLang="en-US" sz="2400" dirty="0"/>
              <a:t>、洪遜欣）</a:t>
            </a:r>
            <a:r>
              <a:rPr lang="zh-TW" altLang="en-US" sz="2400" dirty="0" smtClean="0"/>
              <a:t>、戰後之初即刻搶到位（對照組為陳茂源）。</a:t>
            </a:r>
            <a:endParaRPr lang="en-US" altLang="zh-TW" sz="2400" dirty="0" smtClean="0"/>
          </a:p>
          <a:p>
            <a:r>
              <a:rPr lang="en-US" altLang="zh-TW" sz="2400" dirty="0" smtClean="0"/>
              <a:t>1950</a:t>
            </a:r>
            <a:r>
              <a:rPr lang="zh-TW" altLang="en-US" sz="2400" dirty="0" smtClean="0"/>
              <a:t>年代進法學界的第一代，外省</a:t>
            </a:r>
            <a:r>
              <a:rPr lang="zh-TW" altLang="en-US" sz="2400" dirty="0"/>
              <a:t>人：韓忠謨</a:t>
            </a:r>
            <a:r>
              <a:rPr lang="zh-TW" altLang="en-US" dirty="0" smtClean="0"/>
              <a:t>（台大</a:t>
            </a:r>
            <a:r>
              <a:rPr lang="zh-TW" altLang="en-US" dirty="0"/>
              <a:t>法律系）</a:t>
            </a:r>
            <a:r>
              <a:rPr lang="zh-TW" altLang="en-US" sz="2400" dirty="0"/>
              <a:t>、何孝元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1954</a:t>
            </a:r>
            <a:r>
              <a:rPr lang="zh-TW" altLang="en-US" dirty="0" smtClean="0"/>
              <a:t>台大</a:t>
            </a:r>
            <a:r>
              <a:rPr lang="en-US" altLang="zh-TW" dirty="0" smtClean="0"/>
              <a:t>1955</a:t>
            </a:r>
            <a:r>
              <a:rPr lang="zh-TW" altLang="en-US" dirty="0" smtClean="0"/>
              <a:t>省</a:t>
            </a:r>
            <a:r>
              <a:rPr lang="zh-TW" altLang="en-US" dirty="0"/>
              <a:t>立法商學院</a:t>
            </a:r>
            <a:r>
              <a:rPr lang="zh-TW" altLang="en-US" b="1" dirty="0"/>
              <a:t>法律系</a:t>
            </a:r>
            <a:r>
              <a:rPr lang="zh-TW" altLang="en-US" dirty="0"/>
              <a:t>） </a:t>
            </a:r>
            <a:r>
              <a:rPr lang="zh-TW" altLang="en-US" sz="2400" dirty="0"/>
              <a:t>、</a:t>
            </a:r>
            <a:r>
              <a:rPr lang="zh-TW" altLang="en-US" sz="2400" dirty="0" smtClean="0"/>
              <a:t>李肇偉及李</a:t>
            </a:r>
            <a:r>
              <a:rPr lang="zh-TW" altLang="en-US" sz="2400" dirty="0"/>
              <a:t>岱</a:t>
            </a:r>
            <a:r>
              <a:rPr lang="zh-TW" altLang="en-US" dirty="0" smtClean="0"/>
              <a:t>（省</a:t>
            </a:r>
            <a:r>
              <a:rPr lang="zh-TW" altLang="en-US" dirty="0"/>
              <a:t>立法商學院法律系</a:t>
            </a:r>
            <a:r>
              <a:rPr lang="zh-TW" altLang="en-US" dirty="0" smtClean="0"/>
              <a:t>）</a:t>
            </a:r>
            <a:r>
              <a:rPr lang="zh-TW" altLang="en-US" sz="2400" dirty="0" smtClean="0"/>
              <a:t>等，</a:t>
            </a:r>
            <a:r>
              <a:rPr lang="zh-TW" altLang="en-US" sz="2400" dirty="0" smtClean="0">
                <a:solidFill>
                  <a:srgbClr val="FF0000"/>
                </a:solidFill>
              </a:rPr>
              <a:t>人數</a:t>
            </a:r>
            <a:r>
              <a:rPr lang="zh-TW" altLang="en-US" sz="2400" dirty="0">
                <a:solidFill>
                  <a:srgbClr val="FF0000"/>
                </a:solidFill>
              </a:rPr>
              <a:t>眾多</a:t>
            </a:r>
            <a:r>
              <a:rPr lang="zh-TW" altLang="en-US" sz="2400" dirty="0"/>
              <a:t>，本省人：陳棋炎、劉甲一、彭明敏、劉慶瑞</a:t>
            </a:r>
            <a:r>
              <a:rPr lang="zh-TW" altLang="en-US" dirty="0"/>
              <a:t>（</a:t>
            </a:r>
            <a:r>
              <a:rPr lang="zh-TW" altLang="en-US" dirty="0" smtClean="0"/>
              <a:t>均台大）</a:t>
            </a:r>
            <a:r>
              <a:rPr lang="zh-TW" altLang="en-US" sz="2400" dirty="0" smtClean="0"/>
              <a:t>幾位。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82980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4452" y="586100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從第一代法學者建構的法學知識出發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3593" y="1403928"/>
            <a:ext cx="9282546" cy="5024581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</a:rPr>
              <a:t>戰後</a:t>
            </a:r>
            <a:r>
              <a:rPr lang="zh-TW" altLang="en-US" sz="2400" dirty="0" smtClean="0"/>
              <a:t>台灣，首先延續</a:t>
            </a:r>
            <a:r>
              <a:rPr lang="zh-TW" altLang="en-US" sz="2400" dirty="0" smtClean="0">
                <a:solidFill>
                  <a:srgbClr val="FF0000"/>
                </a:solidFill>
              </a:rPr>
              <a:t>戰前</a:t>
            </a:r>
            <a:r>
              <a:rPr lang="zh-TW" altLang="en-US" sz="2400" dirty="0" smtClean="0"/>
              <a:t>的</a:t>
            </a:r>
            <a:r>
              <a:rPr lang="zh-TW" altLang="en-US" sz="2400" dirty="0" smtClean="0">
                <a:solidFill>
                  <a:srgbClr val="FF0000"/>
                </a:solidFill>
              </a:rPr>
              <a:t>德日</a:t>
            </a:r>
            <a:r>
              <a:rPr lang="zh-TW" altLang="en-US" sz="2400" dirty="0" smtClean="0"/>
              <a:t>法西斯法學。以懷「亡國之痛」的外省人、法律實務工作者為主的第一代，公法學上承襲</a:t>
            </a:r>
            <a:r>
              <a:rPr lang="zh-TW" altLang="en-US" sz="2400" dirty="0"/>
              <a:t>強調國權至上、祖述戰前歐陸日本的民國中國戰時</a:t>
            </a:r>
            <a:r>
              <a:rPr lang="zh-TW" altLang="en-US" sz="2400" dirty="0" smtClean="0"/>
              <a:t>法學：你丟我撿；戰後之初中國制憲時乍現、較具自由主義色彩的法學已成明日黃花。</a:t>
            </a:r>
            <a:endParaRPr lang="en-US" altLang="zh-TW" sz="2400" dirty="0" smtClean="0"/>
          </a:p>
          <a:p>
            <a:r>
              <a:rPr lang="zh-TW" altLang="en-US" sz="2400" dirty="0" smtClean="0"/>
              <a:t>歐日所無</a:t>
            </a:r>
            <a:r>
              <a:rPr lang="zh-TW" altLang="en-US" sz="2400" dirty="0"/>
              <a:t>、源自</a:t>
            </a:r>
            <a:r>
              <a:rPr lang="zh-TW" altLang="en-US" sz="2400" dirty="0">
                <a:solidFill>
                  <a:srgbClr val="FF0000"/>
                </a:solidFill>
              </a:rPr>
              <a:t>中國</a:t>
            </a:r>
            <a:r>
              <a:rPr lang="zh-TW" altLang="en-US" sz="2400" b="1" dirty="0"/>
              <a:t>訓政</a:t>
            </a:r>
            <a:r>
              <a:rPr lang="zh-TW" altLang="en-US" sz="2400" dirty="0"/>
              <a:t>時期黨治體制的</a:t>
            </a:r>
            <a:r>
              <a:rPr lang="zh-TW" altLang="en-US" sz="2400" dirty="0" smtClean="0"/>
              <a:t>「</a:t>
            </a:r>
            <a:r>
              <a:rPr lang="zh-TW" altLang="en-US" sz="2400" dirty="0" smtClean="0">
                <a:solidFill>
                  <a:schemeClr val="tx1"/>
                </a:solidFill>
              </a:rPr>
              <a:t>黨國法學</a:t>
            </a:r>
            <a:r>
              <a:rPr lang="zh-TW" altLang="en-US" sz="2400" dirty="0" smtClean="0"/>
              <a:t>」（以國民黨黨義作為國家法指導原則），因戰後台灣施行</a:t>
            </a:r>
            <a:r>
              <a:rPr lang="zh-TW" altLang="en-US" sz="2400" b="1" dirty="0" smtClean="0"/>
              <a:t>動員戡亂戒嚴</a:t>
            </a:r>
            <a:r>
              <a:rPr lang="zh-TW" altLang="en-US" sz="2400" dirty="0" smtClean="0"/>
              <a:t>體制而</a:t>
            </a:r>
            <a:r>
              <a:rPr lang="zh-TW" altLang="en-US" sz="2400" dirty="0"/>
              <a:t>復活</a:t>
            </a:r>
            <a:r>
              <a:rPr lang="zh-TW" altLang="en-US" sz="2400" dirty="0" smtClean="0"/>
              <a:t>，第一代中占多數之與國民黨</a:t>
            </a:r>
            <a:r>
              <a:rPr lang="zh-TW" altLang="en-US" sz="2400" dirty="0"/>
              <a:t>關係</a:t>
            </a:r>
            <a:r>
              <a:rPr lang="zh-TW" altLang="en-US" sz="2400" dirty="0" smtClean="0"/>
              <a:t>密切者不以為意。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本省人</a:t>
            </a:r>
            <a:r>
              <a:rPr lang="zh-TW" altLang="en-US" sz="2400" dirty="0" smtClean="0"/>
              <a:t>歷史經驗在知識建構上</a:t>
            </a:r>
            <a:r>
              <a:rPr lang="zh-TW" altLang="en-US" sz="2400" dirty="0" smtClean="0">
                <a:solidFill>
                  <a:srgbClr val="FF0000"/>
                </a:solidFill>
              </a:rPr>
              <a:t>缺席</a:t>
            </a:r>
            <a:r>
              <a:rPr lang="zh-TW" altLang="en-US" sz="2400" dirty="0" smtClean="0"/>
              <a:t>。</a:t>
            </a:r>
            <a:r>
              <a:rPr lang="zh-TW" altLang="en-US" sz="2400" dirty="0" smtClean="0">
                <a:solidFill>
                  <a:srgbClr val="0070C0"/>
                </a:solidFill>
              </a:rPr>
              <a:t>公法學</a:t>
            </a:r>
            <a:r>
              <a:rPr lang="zh-TW" altLang="en-US" sz="2400" dirty="0" smtClean="0"/>
              <a:t>幾乎沒有本省人參與，</a:t>
            </a:r>
            <a:r>
              <a:rPr lang="zh-TW" altLang="en-US" sz="2400" dirty="0" smtClean="0">
                <a:solidFill>
                  <a:srgbClr val="0070C0"/>
                </a:solidFill>
              </a:rPr>
              <a:t>憲法</a:t>
            </a:r>
            <a:r>
              <a:rPr lang="zh-TW" altLang="en-US" sz="2400" dirty="0" smtClean="0"/>
              <a:t>：早死、</a:t>
            </a:r>
            <a:r>
              <a:rPr lang="zh-TW" altLang="en-US" sz="2400" dirty="0" smtClean="0">
                <a:solidFill>
                  <a:srgbClr val="0070C0"/>
                </a:solidFill>
              </a:rPr>
              <a:t>國際法</a:t>
            </a:r>
            <a:r>
              <a:rPr lang="zh-TW" altLang="en-US" sz="2400" dirty="0" smtClean="0"/>
              <a:t>：逃亡、</a:t>
            </a:r>
            <a:r>
              <a:rPr lang="zh-TW" altLang="en-US" sz="2400" dirty="0" smtClean="0">
                <a:solidFill>
                  <a:srgbClr val="0070C0"/>
                </a:solidFill>
              </a:rPr>
              <a:t>行政法</a:t>
            </a:r>
            <a:r>
              <a:rPr lang="zh-TW" altLang="en-US" sz="2400" dirty="0" smtClean="0"/>
              <a:t>：</a:t>
            </a:r>
            <a:r>
              <a:rPr lang="en-US" altLang="zh-TW" sz="2400" dirty="0" smtClean="0"/>
              <a:t>0</a:t>
            </a:r>
            <a:r>
              <a:rPr lang="zh-TW" altLang="en-US" sz="2400" dirty="0"/>
              <a:t>。釋字</a:t>
            </a:r>
            <a:r>
              <a:rPr lang="en-US" altLang="zh-TW" sz="2400" dirty="0"/>
              <a:t>31</a:t>
            </a:r>
            <a:r>
              <a:rPr lang="zh-TW" altLang="en-US" sz="2400" dirty="0"/>
              <a:t>號的</a:t>
            </a:r>
            <a:r>
              <a:rPr lang="zh-TW" altLang="en-US" sz="2400" dirty="0" smtClean="0"/>
              <a:t>討論，外省人異議者未提本省人之</a:t>
            </a:r>
            <a:r>
              <a:rPr lang="zh-TW" altLang="en-US" sz="2400" b="1" dirty="0" smtClean="0"/>
              <a:t>國政參與</a:t>
            </a:r>
            <a:r>
              <a:rPr lang="zh-TW" altLang="en-US" sz="2400" dirty="0" smtClean="0"/>
              <a:t>（似日治初期</a:t>
            </a:r>
            <a:r>
              <a:rPr lang="zh-TW" altLang="en-US" sz="2400" dirty="0"/>
              <a:t>）、歷史記憶</a:t>
            </a:r>
            <a:r>
              <a:rPr lang="zh-TW" altLang="en-US" sz="2400" dirty="0" smtClean="0"/>
              <a:t>中無台灣議會（</a:t>
            </a:r>
            <a:r>
              <a:rPr lang="zh-TW" altLang="en-US" sz="2400" dirty="0"/>
              <a:t>林呈</a:t>
            </a:r>
            <a:r>
              <a:rPr lang="zh-TW" altLang="en-US" sz="2400" dirty="0" smtClean="0"/>
              <a:t>祿們噤聲</a:t>
            </a:r>
            <a:r>
              <a:rPr lang="zh-TW" altLang="en-US" sz="2400" dirty="0" smtClean="0"/>
              <a:t>）。</a:t>
            </a:r>
            <a:endParaRPr lang="en-US" altLang="zh-TW" sz="2400" dirty="0" smtClean="0"/>
          </a:p>
          <a:p>
            <a:r>
              <a:rPr lang="zh-TW" altLang="en-US" sz="2400" dirty="0"/>
              <a:t>與</a:t>
            </a:r>
            <a:r>
              <a:rPr lang="zh-TW" altLang="en-US" sz="2400" dirty="0" smtClean="0"/>
              <a:t>統治較</a:t>
            </a:r>
            <a:r>
              <a:rPr lang="zh-TW" altLang="en-US" sz="2400" dirty="0"/>
              <a:t>無關</a:t>
            </a:r>
            <a:r>
              <a:rPr lang="zh-TW" altLang="en-US" sz="2400" dirty="0" smtClean="0"/>
              <a:t>的如</a:t>
            </a:r>
            <a:r>
              <a:rPr lang="zh-TW" altLang="en-US" sz="2400" dirty="0"/>
              <a:t>民法學</a:t>
            </a:r>
            <a:r>
              <a:rPr lang="zh-TW" altLang="en-US" sz="2400" dirty="0" smtClean="0"/>
              <a:t>，不論</a:t>
            </a:r>
            <a:r>
              <a:rPr lang="zh-TW" altLang="en-US" sz="2400" dirty="0"/>
              <a:t>外省人或</a:t>
            </a:r>
            <a:r>
              <a:rPr lang="zh-TW" altLang="en-US" sz="2400" dirty="0" smtClean="0"/>
              <a:t>本省人都擷取</a:t>
            </a:r>
            <a:r>
              <a:rPr lang="zh-TW" altLang="en-US" sz="2400" dirty="0">
                <a:solidFill>
                  <a:srgbClr val="FF0000"/>
                </a:solidFill>
              </a:rPr>
              <a:t>日本</a:t>
            </a:r>
            <a:r>
              <a:rPr lang="zh-TW" altLang="en-US" sz="2400" dirty="0"/>
              <a:t>法學。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891277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4452" y="586100"/>
            <a:ext cx="8911687" cy="817828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第二代在引進法學知識上的美麗與哀愁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03592" y="1403928"/>
            <a:ext cx="9388043" cy="5024581"/>
          </a:xfrm>
        </p:spPr>
        <p:txBody>
          <a:bodyPr>
            <a:noAutofit/>
          </a:bodyPr>
          <a:lstStyle/>
          <a:p>
            <a:r>
              <a:rPr lang="en-US" altLang="zh-TW" sz="2400" b="1" dirty="0"/>
              <a:t>1960</a:t>
            </a:r>
            <a:r>
              <a:rPr lang="zh-TW" altLang="en-US" sz="2400" b="1" dirty="0"/>
              <a:t>年代中期以後</a:t>
            </a:r>
            <a:r>
              <a:rPr lang="zh-TW" altLang="en-US" sz="2400" dirty="0" smtClean="0"/>
              <a:t>，</a:t>
            </a:r>
            <a:r>
              <a:rPr lang="zh-TW" altLang="en-US" sz="2400" dirty="0" smtClean="0">
                <a:solidFill>
                  <a:srgbClr val="FF0000"/>
                </a:solidFill>
              </a:rPr>
              <a:t>受教</a:t>
            </a:r>
            <a:r>
              <a:rPr lang="zh-TW" altLang="en-US" sz="2400" dirty="0" smtClean="0"/>
              <a:t>於第一代、以</a:t>
            </a:r>
            <a:r>
              <a:rPr lang="zh-TW" altLang="en-US" sz="2400" dirty="0">
                <a:solidFill>
                  <a:srgbClr val="FF0000"/>
                </a:solidFill>
              </a:rPr>
              <a:t>本省人</a:t>
            </a:r>
            <a:r>
              <a:rPr lang="zh-TW" altLang="en-US" sz="2400" dirty="0"/>
              <a:t>居多</a:t>
            </a:r>
            <a:r>
              <a:rPr lang="zh-TW" altLang="en-US" sz="2400" dirty="0" smtClean="0"/>
              <a:t>的</a:t>
            </a:r>
            <a:r>
              <a:rPr lang="zh-TW" altLang="en-US" sz="2400" b="1" dirty="0" smtClean="0"/>
              <a:t>第二</a:t>
            </a:r>
            <a:r>
              <a:rPr lang="zh-TW" altLang="en-US" sz="2400" b="1" dirty="0"/>
              <a:t>代</a:t>
            </a:r>
            <a:r>
              <a:rPr lang="zh-TW" altLang="en-US" sz="2400" dirty="0"/>
              <a:t>法學者，蔡墩銘、</a:t>
            </a:r>
            <a:r>
              <a:rPr lang="zh-TW" altLang="en-US" sz="2400" dirty="0" smtClean="0"/>
              <a:t>翁岳生</a:t>
            </a:r>
            <a:r>
              <a:rPr lang="en-US" altLang="zh-TW" sz="2400" dirty="0" smtClean="0"/>
              <a:t>/</a:t>
            </a:r>
            <a:r>
              <a:rPr lang="zh-TW" altLang="en-US" sz="2400" dirty="0" smtClean="0">
                <a:solidFill>
                  <a:srgbClr val="0070C0"/>
                </a:solidFill>
              </a:rPr>
              <a:t>行政法</a:t>
            </a:r>
            <a:r>
              <a:rPr lang="zh-TW" altLang="en-US" sz="2400" dirty="0" smtClean="0"/>
              <a:t>、李鴻禧</a:t>
            </a:r>
            <a:r>
              <a:rPr lang="en-US" altLang="zh-TW" sz="2400" dirty="0" smtClean="0"/>
              <a:t>/</a:t>
            </a:r>
            <a:r>
              <a:rPr lang="zh-TW" altLang="en-US" sz="2400" dirty="0" smtClean="0">
                <a:solidFill>
                  <a:srgbClr val="0070C0"/>
                </a:solidFill>
              </a:rPr>
              <a:t>憲法</a:t>
            </a:r>
            <a:r>
              <a:rPr lang="zh-TW" altLang="en-US" sz="2400" dirty="0" smtClean="0"/>
              <a:t>、</a:t>
            </a:r>
            <a:r>
              <a:rPr lang="zh-TW" altLang="en-US" sz="2400" dirty="0"/>
              <a:t>王澤鑑</a:t>
            </a:r>
            <a:r>
              <a:rPr lang="zh-TW" altLang="en-US" sz="2400" dirty="0" smtClean="0"/>
              <a:t>、邱</a:t>
            </a:r>
            <a:r>
              <a:rPr lang="zh-TW" altLang="en-US" sz="2400" dirty="0"/>
              <a:t>聯</a:t>
            </a:r>
            <a:r>
              <a:rPr lang="zh-TW" altLang="en-US" sz="2400" dirty="0" smtClean="0"/>
              <a:t>恭、黃東熊等等，</a:t>
            </a:r>
            <a:r>
              <a:rPr lang="zh-TW" altLang="en-US" sz="2400" dirty="0" smtClean="0">
                <a:solidFill>
                  <a:srgbClr val="FF0000"/>
                </a:solidFill>
              </a:rPr>
              <a:t>出國留學</a:t>
            </a:r>
            <a:r>
              <a:rPr lang="zh-TW" altLang="en-US" sz="2400" dirty="0" smtClean="0"/>
              <a:t>帶回德國</a:t>
            </a:r>
            <a:r>
              <a:rPr lang="zh-TW" altLang="en-US" sz="2400" dirty="0"/>
              <a:t>、日本於</a:t>
            </a:r>
            <a:r>
              <a:rPr lang="zh-TW" altLang="en-US" sz="2400" dirty="0">
                <a:solidFill>
                  <a:srgbClr val="FF0000"/>
                </a:solidFill>
              </a:rPr>
              <a:t>戰後</a:t>
            </a:r>
            <a:r>
              <a:rPr lang="zh-TW" altLang="en-US" sz="2400" dirty="0"/>
              <a:t>傾向自由民主，或</a:t>
            </a:r>
            <a:r>
              <a:rPr lang="zh-TW" altLang="en-US" sz="2400" dirty="0" smtClean="0"/>
              <a:t>理論更完備</a:t>
            </a:r>
            <a:r>
              <a:rPr lang="zh-TW" altLang="en-US" sz="2400" dirty="0"/>
              <a:t>的法學</a:t>
            </a:r>
            <a:r>
              <a:rPr lang="zh-TW" altLang="en-US" sz="2400" dirty="0" smtClean="0"/>
              <a:t>內涵，據以用法學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論文</a:t>
            </a:r>
            <a:r>
              <a:rPr lang="zh-TW" altLang="en-US" sz="2400" dirty="0" smtClean="0"/>
              <a:t>（王澤鑑「天龍八部」）批評國內裁判或法規，或改寫為華文</a:t>
            </a:r>
            <a:r>
              <a:rPr lang="zh-TW" altLang="en-US" sz="2400" b="1" dirty="0" smtClean="0">
                <a:solidFill>
                  <a:schemeClr val="tx1"/>
                </a:solidFill>
              </a:rPr>
              <a:t>教科書</a:t>
            </a:r>
            <a:r>
              <a:rPr lang="zh-TW" altLang="en-US" sz="2400" dirty="0" smtClean="0"/>
              <a:t>（林山田「黑白書」）。但某些法學知識進不了台灣：陳隆志的</a:t>
            </a:r>
            <a:r>
              <a:rPr lang="zh-TW" altLang="en-US" sz="2400" dirty="0" smtClean="0">
                <a:solidFill>
                  <a:srgbClr val="0070C0"/>
                </a:solidFill>
              </a:rPr>
              <a:t>國際法</a:t>
            </a:r>
            <a:r>
              <a:rPr lang="zh-TW" altLang="en-US" sz="2400" dirty="0" smtClean="0"/>
              <a:t>、陳以德的</a:t>
            </a:r>
            <a:r>
              <a:rPr lang="zh-TW" altLang="en-US" sz="2400" dirty="0" smtClean="0">
                <a:solidFill>
                  <a:srgbClr val="0070C0"/>
                </a:solidFill>
              </a:rPr>
              <a:t>日治法律史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zh-TW" altLang="en-US" sz="2400" dirty="0" smtClean="0"/>
              <a:t>日治舊藏因國家法已非日本法而效用大減、華文教科書很少且冷戰格局下斷絕與中國往來，以致跟日</a:t>
            </a:r>
            <a:r>
              <a:rPr lang="zh-TW" altLang="en-US" sz="2400" dirty="0"/>
              <a:t>治台灣、民國</a:t>
            </a:r>
            <a:r>
              <a:rPr lang="zh-TW" altLang="en-US" sz="2400" dirty="0" smtClean="0"/>
              <a:t>中國兩</a:t>
            </a:r>
            <a:r>
              <a:rPr lang="zh-TW" altLang="en-US" sz="2400" dirty="0"/>
              <a:t>個知識</a:t>
            </a:r>
            <a:r>
              <a:rPr lang="zh-TW" altLang="en-US" sz="2400" dirty="0" smtClean="0"/>
              <a:t>源頭大幅</a:t>
            </a:r>
            <a:r>
              <a:rPr lang="zh-TW" altLang="en-US" sz="2400" dirty="0" smtClean="0">
                <a:solidFill>
                  <a:srgbClr val="FF0000"/>
                </a:solidFill>
              </a:rPr>
              <a:t>斷裂</a:t>
            </a:r>
            <a:r>
              <a:rPr lang="zh-TW" altLang="en-US" sz="2400" dirty="0" smtClean="0"/>
              <a:t>，由於知識本身「家裡沒大人」，第二代可不受學術權威羈絆，盡情引進具</a:t>
            </a:r>
            <a:r>
              <a:rPr lang="zh-TW" altLang="en-US" sz="2400" b="1" dirty="0" smtClean="0"/>
              <a:t>強大知識競爭力</a:t>
            </a:r>
            <a:r>
              <a:rPr lang="zh-TW" altLang="en-US" sz="2400" dirty="0" smtClean="0"/>
              <a:t>的</a:t>
            </a:r>
            <a:r>
              <a:rPr lang="zh-TW" altLang="en-US" sz="2400" dirty="0" smtClean="0">
                <a:solidFill>
                  <a:srgbClr val="FF0000"/>
                </a:solidFill>
              </a:rPr>
              <a:t>戰後</a:t>
            </a:r>
            <a:r>
              <a:rPr lang="zh-TW" altLang="en-US" sz="2400" dirty="0" smtClean="0"/>
              <a:t>歐、美（常經日本）法學。</a:t>
            </a:r>
            <a:endParaRPr lang="en-US" altLang="zh-TW" sz="2400" dirty="0" smtClean="0"/>
          </a:p>
          <a:p>
            <a:r>
              <a:rPr lang="zh-TW" altLang="en-US" sz="2400" dirty="0" smtClean="0"/>
              <a:t>本省人居多的法律系學生，未出國而從事</a:t>
            </a:r>
            <a:r>
              <a:rPr lang="zh-TW" altLang="en-US" sz="2400" dirty="0" smtClean="0">
                <a:solidFill>
                  <a:srgbClr val="FF0000"/>
                </a:solidFill>
              </a:rPr>
              <a:t>法律</a:t>
            </a:r>
            <a:r>
              <a:rPr lang="zh-TW" altLang="en-US" sz="2400" dirty="0">
                <a:solidFill>
                  <a:srgbClr val="FF0000"/>
                </a:solidFill>
              </a:rPr>
              <a:t>實務</a:t>
            </a:r>
            <a:r>
              <a:rPr lang="zh-TW" altLang="en-US" sz="2400" dirty="0" smtClean="0">
                <a:solidFill>
                  <a:srgbClr val="FF0000"/>
                </a:solidFill>
              </a:rPr>
              <a:t>工作</a:t>
            </a:r>
            <a:r>
              <a:rPr lang="zh-TW" altLang="en-US" sz="2400" dirty="0" smtClean="0">
                <a:solidFill>
                  <a:schemeClr val="tx1"/>
                </a:solidFill>
              </a:rPr>
              <a:t>者</a:t>
            </a:r>
            <a:r>
              <a:rPr lang="zh-TW" altLang="en-US" sz="2400" dirty="0" smtClean="0"/>
              <a:t>，若能使用</a:t>
            </a:r>
            <a:r>
              <a:rPr lang="zh-TW" altLang="en-US" sz="2400" dirty="0" smtClean="0">
                <a:solidFill>
                  <a:srgbClr val="FF0000"/>
                </a:solidFill>
              </a:rPr>
              <a:t>日文</a:t>
            </a:r>
            <a:r>
              <a:rPr lang="zh-TW" altLang="en-US" sz="2400" dirty="0" smtClean="0"/>
              <a:t>理解</a:t>
            </a:r>
            <a:r>
              <a:rPr lang="zh-TW" altLang="en-US" sz="2400" dirty="0" smtClean="0">
                <a:solidFill>
                  <a:srgbClr val="FF0000"/>
                </a:solidFill>
              </a:rPr>
              <a:t>戰後德、日</a:t>
            </a:r>
            <a:r>
              <a:rPr lang="zh-TW" altLang="en-US" sz="2400" dirty="0" smtClean="0">
                <a:solidFill>
                  <a:schemeClr val="tx1"/>
                </a:solidFill>
              </a:rPr>
              <a:t>的</a:t>
            </a:r>
            <a:r>
              <a:rPr lang="zh-TW" altLang="en-US" sz="2400" dirty="0" smtClean="0">
                <a:solidFill>
                  <a:srgbClr val="FF0000"/>
                </a:solidFill>
              </a:rPr>
              <a:t>法釋義學</a:t>
            </a:r>
            <a:r>
              <a:rPr lang="zh-TW" altLang="en-US" sz="2400" dirty="0" smtClean="0"/>
              <a:t>，可成為學院</a:t>
            </a:r>
            <a:r>
              <a:rPr lang="zh-TW" altLang="en-US" sz="2400" dirty="0"/>
              <a:t>內學者</a:t>
            </a:r>
            <a:r>
              <a:rPr lang="zh-TW" altLang="en-US" sz="2400" dirty="0" smtClean="0"/>
              <a:t>之外的第二代成員。如孫</a:t>
            </a:r>
            <a:r>
              <a:rPr lang="zh-TW" altLang="en-US" sz="2400" dirty="0"/>
              <a:t>森</a:t>
            </a:r>
            <a:r>
              <a:rPr lang="zh-TW" altLang="en-US" sz="2400" dirty="0" smtClean="0"/>
              <a:t>焱、陳</a:t>
            </a:r>
            <a:r>
              <a:rPr lang="zh-TW" altLang="en-US" sz="2400" dirty="0"/>
              <a:t>計男</a:t>
            </a:r>
            <a:r>
              <a:rPr lang="zh-TW" altLang="en-US" sz="2400" dirty="0" smtClean="0"/>
              <a:t>、省</a:t>
            </a:r>
            <a:r>
              <a:rPr lang="zh-TW" altLang="en-US" sz="2400" dirty="0"/>
              <a:t>立法商學院</a:t>
            </a:r>
            <a:r>
              <a:rPr lang="zh-TW" altLang="en-US" sz="2400" dirty="0" smtClean="0"/>
              <a:t>法律系第一屆的曾華松。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875888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63103" y="-117436"/>
            <a:ext cx="8911687" cy="234872"/>
          </a:xfrm>
        </p:spPr>
        <p:txBody>
          <a:bodyPr>
            <a:no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5249" y="526473"/>
            <a:ext cx="9659611" cy="54309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9600" dirty="0"/>
              <a:t>第二</a:t>
            </a:r>
            <a:r>
              <a:rPr lang="zh-TW" altLang="en-US" sz="9600" dirty="0" smtClean="0"/>
              <a:t>代</a:t>
            </a:r>
            <a:r>
              <a:rPr lang="zh-TW" altLang="en-US" sz="9600" dirty="0" smtClean="0">
                <a:solidFill>
                  <a:srgbClr val="FF0000"/>
                </a:solidFill>
              </a:rPr>
              <a:t>開始翻轉</a:t>
            </a:r>
            <a:r>
              <a:rPr lang="zh-TW" altLang="en-US" sz="9600" dirty="0" smtClean="0"/>
              <a:t>福佬、客家族群在法學知識建構上劣勢地位，國民黨</a:t>
            </a:r>
            <a:r>
              <a:rPr lang="en-US" altLang="zh-TW" sz="9600" dirty="0" smtClean="0"/>
              <a:t>1970</a:t>
            </a:r>
            <a:r>
              <a:rPr lang="zh-TW" altLang="en-US" sz="9600" dirty="0" smtClean="0"/>
              <a:t>年代採取被謔稱為「吹台青」的政策，使得本省人法學者在政治立場上</a:t>
            </a:r>
            <a:r>
              <a:rPr lang="zh-TW" altLang="en-US" sz="9600" dirty="0" smtClean="0">
                <a:solidFill>
                  <a:srgbClr val="FF0000"/>
                </a:solidFill>
              </a:rPr>
              <a:t>分裂</a:t>
            </a:r>
            <a:r>
              <a:rPr lang="zh-TW" altLang="en-US" sz="9600" dirty="0" smtClean="0"/>
              <a:t>，如李鴻禧</a:t>
            </a:r>
            <a:r>
              <a:rPr lang="en-US" altLang="zh-TW" sz="9600" dirty="0"/>
              <a:t>vs.</a:t>
            </a:r>
            <a:r>
              <a:rPr lang="zh-TW" altLang="en-US" sz="9600" dirty="0"/>
              <a:t>施啟揚</a:t>
            </a:r>
            <a:r>
              <a:rPr lang="zh-TW" altLang="en-US" sz="9600" dirty="0" smtClean="0"/>
              <a:t>，各在歐美日本法學中取其所需，</a:t>
            </a:r>
            <a:r>
              <a:rPr lang="zh-TW" altLang="en-US" sz="9600" dirty="0" smtClean="0">
                <a:solidFill>
                  <a:srgbClr val="FF0000"/>
                </a:solidFill>
              </a:rPr>
              <a:t>共同</a:t>
            </a:r>
            <a:r>
              <a:rPr lang="zh-TW" altLang="en-US" sz="9600" dirty="0" smtClean="0"/>
              <a:t>形成了當時親</a:t>
            </a:r>
            <a:r>
              <a:rPr lang="en-US" altLang="zh-TW" sz="9600" dirty="0" smtClean="0"/>
              <a:t>/</a:t>
            </a:r>
            <a:r>
              <a:rPr lang="zh-TW" altLang="en-US" sz="9600" dirty="0" smtClean="0"/>
              <a:t>反國民黨的法學知識。</a:t>
            </a:r>
            <a:endParaRPr lang="en-US" altLang="zh-TW" sz="9600" dirty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世代間的知識差異或導因於</a:t>
            </a:r>
            <a:r>
              <a:rPr lang="zh-TW" altLang="en-US" sz="9600" b="1" dirty="0" smtClean="0"/>
              <a:t>組成者歷史經驗</a:t>
            </a:r>
            <a:r>
              <a:rPr lang="zh-TW" altLang="en-US" sz="9600" dirty="0" smtClean="0"/>
              <a:t>之不同，或緣自</a:t>
            </a:r>
            <a:r>
              <a:rPr lang="zh-TW" altLang="en-US" sz="9600" b="1" dirty="0" smtClean="0"/>
              <a:t>繼</a:t>
            </a:r>
            <a:r>
              <a:rPr lang="zh-TW" altLang="en-US" sz="9600" b="1" dirty="0"/>
              <a:t>受母國在學說</a:t>
            </a:r>
            <a:r>
              <a:rPr lang="zh-TW" altLang="en-US" sz="9600" dirty="0" smtClean="0"/>
              <a:t>上的改變，並在</a:t>
            </a:r>
            <a:r>
              <a:rPr lang="en-US" altLang="zh-TW" sz="9600" dirty="0" smtClean="0"/>
              <a:t>70</a:t>
            </a:r>
            <a:r>
              <a:rPr lang="zh-TW" altLang="en-US" sz="9600" dirty="0" smtClean="0"/>
              <a:t>年代相互</a:t>
            </a:r>
            <a:r>
              <a:rPr lang="zh-TW" altLang="en-US" sz="9600" dirty="0"/>
              <a:t>交鋒</a:t>
            </a:r>
            <a:r>
              <a:rPr lang="zh-TW" altLang="en-US" sz="9600" dirty="0" smtClean="0"/>
              <a:t>。但面對心懷黨國法學之意識的第一代，</a:t>
            </a:r>
            <a:r>
              <a:rPr lang="zh-TW" altLang="en-US" sz="9600" dirty="0"/>
              <a:t>第二</a:t>
            </a:r>
            <a:r>
              <a:rPr lang="zh-TW" altLang="en-US" sz="9600" dirty="0" smtClean="0"/>
              <a:t>代為</a:t>
            </a:r>
            <a:r>
              <a:rPr lang="zh-TW" altLang="en-US" sz="9600" dirty="0" smtClean="0">
                <a:solidFill>
                  <a:srgbClr val="FF0000"/>
                </a:solidFill>
              </a:rPr>
              <a:t>避免批評</a:t>
            </a:r>
            <a:r>
              <a:rPr lang="zh-TW" altLang="en-US" sz="9600" dirty="0" smtClean="0"/>
              <a:t>三民主義，</a:t>
            </a:r>
            <a:r>
              <a:rPr lang="zh-TW" altLang="en-US" sz="9600" dirty="0" smtClean="0">
                <a:solidFill>
                  <a:srgbClr val="FF0000"/>
                </a:solidFill>
              </a:rPr>
              <a:t>竟謂</a:t>
            </a:r>
            <a:r>
              <a:rPr lang="zh-TW" altLang="en-US" sz="9600" dirty="0" smtClean="0"/>
              <a:t>立足</a:t>
            </a:r>
            <a:r>
              <a:rPr lang="zh-TW" altLang="en-US" sz="9600" dirty="0"/>
              <a:t>於全體主義</a:t>
            </a:r>
            <a:r>
              <a:rPr lang="en-US" altLang="zh-TW" sz="9600" dirty="0"/>
              <a:t>/</a:t>
            </a:r>
            <a:r>
              <a:rPr lang="zh-TW" altLang="en-US" sz="9600" dirty="0"/>
              <a:t>革命民權的</a:t>
            </a:r>
            <a:r>
              <a:rPr lang="zh-TW" altLang="en-US" sz="9600" dirty="0" smtClean="0"/>
              <a:t>三民主義的「</a:t>
            </a:r>
            <a:r>
              <a:rPr lang="zh-TW" altLang="en-US" sz="9600" dirty="0" smtClean="0">
                <a:solidFill>
                  <a:srgbClr val="FF0000"/>
                </a:solidFill>
              </a:rPr>
              <a:t>理想</a:t>
            </a:r>
            <a:r>
              <a:rPr lang="zh-TW" altLang="en-US" sz="9600" dirty="0" smtClean="0"/>
              <a:t>」，與以個人主義</a:t>
            </a:r>
            <a:r>
              <a:rPr lang="en-US" altLang="zh-TW" sz="9600" dirty="0" smtClean="0"/>
              <a:t>/</a:t>
            </a:r>
            <a:r>
              <a:rPr lang="zh-TW" altLang="en-US" sz="9600" dirty="0" smtClean="0"/>
              <a:t>天賦人權為基礎的現代法是</a:t>
            </a:r>
            <a:r>
              <a:rPr lang="zh-TW" altLang="en-US" sz="9600" dirty="0" smtClean="0">
                <a:solidFill>
                  <a:srgbClr val="FF0000"/>
                </a:solidFill>
              </a:rPr>
              <a:t>一致的</a:t>
            </a:r>
            <a:r>
              <a:rPr lang="zh-TW" altLang="en-US" sz="9600" dirty="0" smtClean="0"/>
              <a:t>，僅在實現「理想」之方法為適度修正爾。誠自欺欺人之論，但是又何奈。</a:t>
            </a:r>
            <a:endParaRPr lang="en-US" altLang="zh-TW" sz="9600" dirty="0" smtClean="0"/>
          </a:p>
          <a:p>
            <a:pPr>
              <a:lnSpc>
                <a:spcPct val="120000"/>
              </a:lnSpc>
            </a:pPr>
            <a:r>
              <a:rPr lang="zh-TW" altLang="en-US" sz="9600" dirty="0" smtClean="0"/>
              <a:t>白色恐怖威權統治</a:t>
            </a:r>
            <a:r>
              <a:rPr lang="zh-TW" altLang="en-US" sz="9600" dirty="0"/>
              <a:t>下</a:t>
            </a:r>
            <a:r>
              <a:rPr lang="zh-TW" altLang="en-US" sz="9600" dirty="0" smtClean="0"/>
              <a:t>，第二代常以</a:t>
            </a:r>
            <a:r>
              <a:rPr lang="zh-TW" altLang="en-US" sz="9600" b="1" dirty="0" smtClean="0"/>
              <a:t>去社會脈絡</a:t>
            </a:r>
            <a:r>
              <a:rPr lang="zh-TW" altLang="en-US" sz="9600" dirty="0" smtClean="0"/>
              <a:t>的「普世」、「先進國家法律」為</a:t>
            </a:r>
            <a:r>
              <a:rPr lang="zh-TW" altLang="en-US" sz="9600" dirty="0"/>
              <a:t>由，</a:t>
            </a:r>
            <a:r>
              <a:rPr lang="zh-TW" altLang="en-US" sz="9600" dirty="0">
                <a:solidFill>
                  <a:srgbClr val="FF0000"/>
                </a:solidFill>
              </a:rPr>
              <a:t>引進</a:t>
            </a:r>
            <a:r>
              <a:rPr lang="zh-TW" altLang="en-US" sz="9600" dirty="0"/>
              <a:t>戰後歐美法學理論或法制</a:t>
            </a:r>
            <a:r>
              <a:rPr lang="zh-TW" altLang="en-US" sz="9600" dirty="0" smtClean="0"/>
              <a:t>，以對其中最關鍵的</a:t>
            </a:r>
            <a:r>
              <a:rPr lang="zh-TW" altLang="en-US" sz="9600" dirty="0"/>
              <a:t>價值選擇或利益</a:t>
            </a:r>
            <a:r>
              <a:rPr lang="zh-TW" altLang="en-US" sz="9600" dirty="0" smtClean="0"/>
              <a:t>衡量，存而刻意</a:t>
            </a:r>
            <a:r>
              <a:rPr lang="zh-TW" altLang="en-US" sz="9600" dirty="0" smtClean="0">
                <a:solidFill>
                  <a:srgbClr val="FF0000"/>
                </a:solidFill>
              </a:rPr>
              <a:t>不論</a:t>
            </a:r>
            <a:r>
              <a:rPr lang="zh-TW" altLang="en-US" sz="9600" dirty="0" smtClean="0"/>
              <a:t>。蓋若明示社會價值可改變為不同於執政當局所採者，形同「反政府</a:t>
            </a:r>
            <a:r>
              <a:rPr lang="zh-TW" altLang="en-US" sz="9600" dirty="0"/>
              <a:t>」。</a:t>
            </a:r>
            <a:r>
              <a:rPr lang="zh-TW" altLang="en-US" sz="9600" dirty="0" smtClean="0"/>
              <a:t>策略上為求自保而</a:t>
            </a:r>
            <a:r>
              <a:rPr lang="zh-TW" altLang="en-US" sz="9600" b="1" dirty="0" smtClean="0"/>
              <a:t>隱藏自己主張</a:t>
            </a:r>
            <a:r>
              <a:rPr lang="zh-TW" altLang="en-US" sz="9600" dirty="0" smtClean="0"/>
              <a:t>，卻造就了「唯外國法（理論）是從」的</a:t>
            </a:r>
            <a:r>
              <a:rPr lang="zh-TW" altLang="en-US" sz="9600" dirty="0" smtClean="0">
                <a:solidFill>
                  <a:srgbClr val="FF0000"/>
                </a:solidFill>
              </a:rPr>
              <a:t>自我殖民</a:t>
            </a:r>
            <a:r>
              <a:rPr lang="zh-TW" altLang="en-US" sz="9600" dirty="0" smtClean="0"/>
              <a:t>心態。</a:t>
            </a:r>
            <a:endParaRPr lang="zh-TW" altLang="en-US" sz="96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5774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4452" y="696936"/>
            <a:ext cx="8911687" cy="817828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/>
              <a:t>至第三代以歐美法學知識重建自由民主法制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2828" y="1514764"/>
            <a:ext cx="9388043" cy="5024581"/>
          </a:xfrm>
        </p:spPr>
        <p:txBody>
          <a:bodyPr>
            <a:noAutofit/>
          </a:bodyPr>
          <a:lstStyle/>
          <a:p>
            <a:r>
              <a:rPr lang="zh-TW" altLang="en-US" sz="2400" b="1" dirty="0" smtClean="0"/>
              <a:t>第三代自</a:t>
            </a:r>
            <a:r>
              <a:rPr lang="en-US" altLang="zh-TW" sz="2400" b="1" dirty="0" smtClean="0"/>
              <a:t>1980</a:t>
            </a:r>
            <a:r>
              <a:rPr lang="zh-TW" altLang="en-US" sz="2400" b="1" dirty="0" smtClean="0"/>
              <a:t>年代前期</a:t>
            </a:r>
            <a:r>
              <a:rPr lang="zh-TW" altLang="en-US" sz="2400" dirty="0" smtClean="0"/>
              <a:t>起浮現，</a:t>
            </a:r>
            <a:r>
              <a:rPr lang="zh-TW" altLang="en-US" sz="2400" dirty="0" smtClean="0">
                <a:solidFill>
                  <a:srgbClr val="FF0000"/>
                </a:solidFill>
              </a:rPr>
              <a:t>族群別</a:t>
            </a:r>
            <a:r>
              <a:rPr lang="zh-TW" altLang="en-US" sz="2400" dirty="0" smtClean="0"/>
              <a:t>因在台共同生活經驗增多而漸失意義，但意識形態別仍值得觀察。女學生較少且較難出國留學，博士學位漸成新聘教師門檻，</a:t>
            </a:r>
            <a:r>
              <a:rPr lang="en-US" altLang="zh-TW" sz="2400" dirty="0" smtClean="0"/>
              <a:t>90</a:t>
            </a:r>
            <a:r>
              <a:rPr lang="zh-TW" altLang="en-US" sz="2400" dirty="0"/>
              <a:t>年代為止以</a:t>
            </a:r>
            <a:r>
              <a:rPr lang="zh-TW" altLang="en-US" sz="2400" dirty="0">
                <a:solidFill>
                  <a:srgbClr val="FF0000"/>
                </a:solidFill>
              </a:rPr>
              <a:t>男性</a:t>
            </a:r>
            <a:r>
              <a:rPr lang="zh-TW" altLang="en-US" sz="2400" dirty="0"/>
              <a:t>居絕對</a:t>
            </a:r>
            <a:r>
              <a:rPr lang="zh-TW" altLang="en-US" sz="2400" dirty="0" smtClean="0"/>
              <a:t>多數。</a:t>
            </a:r>
            <a:endParaRPr lang="en-US" altLang="zh-TW" sz="2400" dirty="0" smtClean="0"/>
          </a:p>
          <a:p>
            <a:r>
              <a:rPr lang="zh-TW" altLang="en-US" sz="2400" dirty="0" smtClean="0"/>
              <a:t>法學論文須經學術審查且論述格式趨向標準化等，使得從事法學研究者絕大多數為</a:t>
            </a:r>
            <a:r>
              <a:rPr lang="zh-TW" altLang="en-US" sz="2400" dirty="0" smtClean="0">
                <a:solidFill>
                  <a:srgbClr val="FF0000"/>
                </a:solidFill>
              </a:rPr>
              <a:t>學院內學者，</a:t>
            </a:r>
            <a:r>
              <a:rPr lang="zh-TW" altLang="en-US" sz="2400" dirty="0" smtClean="0">
                <a:solidFill>
                  <a:schemeClr val="tx1"/>
                </a:solidFill>
              </a:rPr>
              <a:t>少見如第二代之同時為法律專業者或政治工作者。法律實務工作者與法學研究者走向</a:t>
            </a:r>
            <a:r>
              <a:rPr lang="zh-TW" altLang="en-US" sz="2400" dirty="0" smtClean="0">
                <a:solidFill>
                  <a:srgbClr val="FF0000"/>
                </a:solidFill>
              </a:rPr>
              <a:t>專業分工</a:t>
            </a:r>
            <a:r>
              <a:rPr lang="zh-TW" altLang="en-US" sz="2400" dirty="0" smtClean="0">
                <a:solidFill>
                  <a:schemeClr val="tx1"/>
                </a:solidFill>
              </a:rPr>
              <a:t>，故應相互尊重及交流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r>
              <a:rPr lang="en-US" altLang="zh-TW" sz="2400" dirty="0" smtClean="0"/>
              <a:t>1987</a:t>
            </a:r>
            <a:r>
              <a:rPr lang="zh-TW" altLang="en-US" sz="2400" dirty="0" smtClean="0"/>
              <a:t>年解嚴、</a:t>
            </a:r>
            <a:r>
              <a:rPr lang="en-US" altLang="zh-TW" sz="2400" dirty="0" smtClean="0"/>
              <a:t>1991</a:t>
            </a:r>
            <a:r>
              <a:rPr lang="zh-TW" altLang="en-US" sz="2400" dirty="0" smtClean="0"/>
              <a:t>年終止動員戡亂的</a:t>
            </a:r>
            <a:r>
              <a:rPr lang="zh-TW" altLang="en-US" sz="2400" dirty="0" smtClean="0">
                <a:solidFill>
                  <a:srgbClr val="FF0000"/>
                </a:solidFill>
              </a:rPr>
              <a:t>自由化、民主化</a:t>
            </a:r>
            <a:r>
              <a:rPr lang="zh-TW" altLang="en-US" sz="2400" dirty="0" smtClean="0"/>
              <a:t>氛圍，讓人數</a:t>
            </a:r>
            <a:r>
              <a:rPr lang="zh-TW" altLang="en-US" sz="2400" dirty="0" smtClean="0">
                <a:solidFill>
                  <a:srgbClr val="FF0000"/>
                </a:solidFill>
              </a:rPr>
              <a:t>更多</a:t>
            </a:r>
            <a:r>
              <a:rPr lang="zh-TW" altLang="en-US" sz="2400" dirty="0" smtClean="0"/>
              <a:t>、以留學</a:t>
            </a:r>
            <a:r>
              <a:rPr lang="zh-TW" altLang="en-US" sz="2400" dirty="0" smtClean="0">
                <a:solidFill>
                  <a:srgbClr val="FF0000"/>
                </a:solidFill>
              </a:rPr>
              <a:t>德、美</a:t>
            </a:r>
            <a:r>
              <a:rPr lang="zh-TW" altLang="en-US" sz="2400" dirty="0" smtClean="0"/>
              <a:t>兩國為主的</a:t>
            </a:r>
            <a:r>
              <a:rPr lang="zh-TW" altLang="en-US" sz="2400" dirty="0"/>
              <a:t>第</a:t>
            </a:r>
            <a:r>
              <a:rPr lang="zh-TW" altLang="en-US" sz="2400" dirty="0" smtClean="0"/>
              <a:t>三代，全面且毫無禁忌地引進當代歐美法學。例如刑法學</a:t>
            </a:r>
            <a:r>
              <a:rPr lang="zh-TW" altLang="en-US" sz="2400" dirty="0"/>
              <a:t>及民事財產</a:t>
            </a:r>
            <a:r>
              <a:rPr lang="zh-TW" altLang="en-US" sz="2400" dirty="0" smtClean="0"/>
              <a:t>法學，第三代接續</a:t>
            </a:r>
            <a:r>
              <a:rPr lang="zh-TW" altLang="en-US" sz="2400" dirty="0"/>
              <a:t>繼受並推廣德國</a:t>
            </a:r>
            <a:r>
              <a:rPr lang="zh-TW" altLang="en-US" sz="2400" dirty="0" smtClean="0"/>
              <a:t>理論（黃榮堅、許玉秀），</a:t>
            </a:r>
            <a:r>
              <a:rPr lang="zh-TW" altLang="en-US" sz="2400" dirty="0"/>
              <a:t>建</a:t>
            </a:r>
            <a:r>
              <a:rPr lang="zh-TW" altLang="en-US" sz="2400" dirty="0" smtClean="0"/>
              <a:t>構在</a:t>
            </a:r>
            <a:r>
              <a:rPr lang="zh-TW" altLang="en-US" sz="2400" dirty="0"/>
              <a:t>概念、體系、思維等更上一層的規範體系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3614647712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9079</TotalTime>
  <Words>4829</Words>
  <Application>Microsoft Office PowerPoint</Application>
  <PresentationFormat>寬螢幕</PresentationFormat>
  <Paragraphs>88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微軟正黑體</vt:lpstr>
      <vt:lpstr>新細明體</vt:lpstr>
      <vt:lpstr>Arial</vt:lpstr>
      <vt:lpstr>Calibri</vt:lpstr>
      <vt:lpstr>Century Gothic</vt:lpstr>
      <vt:lpstr>Wingdings 3</vt:lpstr>
      <vt:lpstr>絲縷</vt:lpstr>
      <vt:lpstr>威權走向民主下的 台灣法學及其展望 </vt:lpstr>
      <vt:lpstr>從威權時代被棄置的日治法學經驗談起</vt:lpstr>
      <vt:lpstr>以日人為主之「舊的」第一代法學者</vt:lpstr>
      <vt:lpstr>PowerPoint 簡報</vt:lpstr>
      <vt:lpstr>在戰後初期形成「新的」第一代法學者</vt:lpstr>
      <vt:lpstr>從第一代法學者建構的法學知識出發</vt:lpstr>
      <vt:lpstr>第二代在引進法學知識上的美麗與哀愁</vt:lpstr>
      <vt:lpstr>PowerPoint 簡報</vt:lpstr>
      <vt:lpstr>至第三代以歐美法學知識重建自由民主法制</vt:lpstr>
      <vt:lpstr>PowerPoint 簡報</vt:lpstr>
      <vt:lpstr>於今第四代及第五代一起建構具台灣性的法學</vt:lpstr>
      <vt:lpstr>PowerPoint 簡報</vt:lpstr>
      <vt:lpstr>法學者與法學知識的國際交流</vt:lpstr>
      <vt:lpstr>過去所形塑之當今法學者知識背景及其省思</vt:lpstr>
      <vt:lpstr>結論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從人出發的知識史</dc:title>
  <dc:creator>user</dc:creator>
  <cp:lastModifiedBy>user</cp:lastModifiedBy>
  <cp:revision>275</cp:revision>
  <cp:lastPrinted>2022-09-24T02:34:28Z</cp:lastPrinted>
  <dcterms:created xsi:type="dcterms:W3CDTF">2022-07-05T04:57:04Z</dcterms:created>
  <dcterms:modified xsi:type="dcterms:W3CDTF">2022-09-26T09:20:21Z</dcterms:modified>
</cp:coreProperties>
</file>