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659551" y="1362808"/>
            <a:ext cx="8915399" cy="2262781"/>
          </a:xfrm>
        </p:spPr>
        <p:txBody>
          <a:bodyPr/>
          <a:lstStyle/>
          <a:p>
            <a:r>
              <a:rPr lang="zh-TW" altLang="en-US" sz="6600" dirty="0"/>
              <a:t>在台灣的岡松參太</a:t>
            </a:r>
            <a:r>
              <a:rPr lang="zh-TW" altLang="en-US" sz="6600" dirty="0" smtClean="0"/>
              <a:t>郎</a:t>
            </a:r>
            <a:r>
              <a:rPr lang="en-US" altLang="zh-TW" sz="6600" dirty="0" smtClean="0"/>
              <a:t/>
            </a:r>
            <a:br>
              <a:rPr lang="en-US" altLang="zh-TW" sz="6600" dirty="0" smtClean="0"/>
            </a:br>
            <a:r>
              <a:rPr lang="zh-TW" altLang="en-US" sz="4400" dirty="0" smtClean="0"/>
              <a:t>政治</a:t>
            </a:r>
            <a:r>
              <a:rPr lang="zh-TW" altLang="en-US" sz="4400" dirty="0"/>
              <a:t>僅一時、學問才是永恆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4677509"/>
            <a:ext cx="8915399" cy="1226154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4300" dirty="0" smtClean="0"/>
              <a:t>王泰升</a:t>
            </a:r>
          </a:p>
          <a:p>
            <a:r>
              <a:rPr lang="zh-TW" altLang="en-US" sz="3000" dirty="0" smtClean="0"/>
              <a:t>台灣大學法律學系講座教授</a:t>
            </a:r>
            <a:endParaRPr lang="zh-TW" altLang="en-US" sz="3000" dirty="0"/>
          </a:p>
        </p:txBody>
      </p:sp>
    </p:spTree>
    <p:extLst>
      <p:ext uri="{BB962C8B-B14F-4D97-AF65-F5344CB8AC3E}">
        <p14:creationId xmlns:p14="http://schemas.microsoft.com/office/powerpoint/2010/main" val="1577715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56021" y="131740"/>
            <a:ext cx="8911687" cy="184782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59622" y="668216"/>
            <a:ext cx="9504484" cy="5741377"/>
          </a:xfrm>
        </p:spPr>
        <p:txBody>
          <a:bodyPr>
            <a:normAutofit lnSpcReduction="10000"/>
          </a:bodyPr>
          <a:lstStyle/>
          <a:p>
            <a:r>
              <a:rPr lang="zh-TW" altLang="en-US" sz="2400" dirty="0" smtClean="0"/>
              <a:t>岡松參太郎主導的舊慣調查事業的研究成果，以及所建構的舊慣法學，能續存於戰後台灣的關鍵人物是，戰後本省人法學者中</a:t>
            </a:r>
            <a:r>
              <a:rPr lang="zh-TW" altLang="en-US" sz="2400" dirty="0" smtClean="0">
                <a:solidFill>
                  <a:srgbClr val="FF0000"/>
                </a:solidFill>
              </a:rPr>
              <a:t>唯一</a:t>
            </a:r>
            <a:r>
              <a:rPr lang="zh-TW" altLang="en-US" sz="2400" dirty="0" smtClean="0"/>
              <a:t>日治時期亦從事法學研究的</a:t>
            </a:r>
            <a:r>
              <a:rPr lang="zh-TW" altLang="en-US" sz="2400" dirty="0" smtClean="0">
                <a:solidFill>
                  <a:srgbClr val="FF0000"/>
                </a:solidFill>
              </a:rPr>
              <a:t>戴炎輝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zh-TW" altLang="en-US" sz="2400" dirty="0" smtClean="0"/>
              <a:t>戰後早期的法院內，案件事實</a:t>
            </a:r>
            <a:r>
              <a:rPr lang="zh-TW" altLang="en-US" sz="2400" dirty="0" smtClean="0">
                <a:solidFill>
                  <a:srgbClr val="FF0000"/>
                </a:solidFill>
              </a:rPr>
              <a:t>發生</a:t>
            </a:r>
            <a:r>
              <a:rPr lang="zh-TW" altLang="en-US" sz="2400" dirty="0" smtClean="0"/>
              <a:t>於</a:t>
            </a:r>
            <a:r>
              <a:rPr lang="zh-TW" altLang="en-US" sz="2400" dirty="0" smtClean="0">
                <a:solidFill>
                  <a:srgbClr val="FF0000"/>
                </a:solidFill>
              </a:rPr>
              <a:t>舊</a:t>
            </a:r>
            <a:r>
              <a:rPr lang="zh-TW" altLang="en-US" sz="2400" dirty="0">
                <a:solidFill>
                  <a:srgbClr val="FF0000"/>
                </a:solidFill>
              </a:rPr>
              <a:t>的國家法施行</a:t>
            </a:r>
            <a:r>
              <a:rPr lang="zh-TW" altLang="en-US" sz="2400" dirty="0" smtClean="0">
                <a:solidFill>
                  <a:srgbClr val="FF0000"/>
                </a:solidFill>
              </a:rPr>
              <a:t>期間</a:t>
            </a:r>
            <a:r>
              <a:rPr lang="zh-TW" altLang="en-US" sz="2400" dirty="0" smtClean="0"/>
              <a:t>者，原則上應</a:t>
            </a:r>
            <a:r>
              <a:rPr lang="zh-TW" altLang="en-US" sz="2400" dirty="0"/>
              <a:t>準據舊的國家法認定其法律效果</a:t>
            </a:r>
            <a:r>
              <a:rPr lang="zh-TW" altLang="en-US" sz="2400" dirty="0" smtClean="0"/>
              <a:t>，但占多數非本地人的法官</a:t>
            </a:r>
            <a:r>
              <a:rPr lang="zh-TW" altLang="en-US" sz="2400" dirty="0"/>
              <a:t>卻</a:t>
            </a:r>
            <a:r>
              <a:rPr lang="zh-TW" altLang="en-US" sz="2400" dirty="0">
                <a:solidFill>
                  <a:srgbClr val="FF0000"/>
                </a:solidFill>
              </a:rPr>
              <a:t>不知</a:t>
            </a:r>
            <a:r>
              <a:rPr lang="zh-TW" altLang="en-US" sz="2400" dirty="0"/>
              <a:t>日治</a:t>
            </a:r>
            <a:r>
              <a:rPr lang="zh-TW" altLang="en-US" sz="2400" dirty="0" smtClean="0"/>
              <a:t>時期法律是</a:t>
            </a:r>
            <a:r>
              <a:rPr lang="zh-TW" altLang="en-US" sz="2400" dirty="0"/>
              <a:t>什麼</a:t>
            </a:r>
            <a:r>
              <a:rPr lang="zh-TW" altLang="en-US" sz="2400" dirty="0" smtClean="0"/>
              <a:t>。</a:t>
            </a:r>
            <a:r>
              <a:rPr lang="en-US" altLang="zh-TW" sz="2400" dirty="0" smtClean="0"/>
              <a:t>1960</a:t>
            </a:r>
            <a:r>
              <a:rPr lang="zh-TW" altLang="en-US" sz="2400" dirty="0"/>
              <a:t>年代司法行政</a:t>
            </a:r>
            <a:r>
              <a:rPr lang="zh-TW" altLang="en-US" sz="2400" dirty="0" smtClean="0"/>
              <a:t>部委託</a:t>
            </a:r>
            <a:r>
              <a:rPr lang="zh-TW" altLang="en-US" sz="2400" dirty="0" smtClean="0">
                <a:solidFill>
                  <a:srgbClr val="FF0000"/>
                </a:solidFill>
              </a:rPr>
              <a:t>戴炎輝</a:t>
            </a:r>
            <a:r>
              <a:rPr lang="zh-TW" altLang="en-US" sz="2400" dirty="0" smtClean="0"/>
              <a:t>等做成</a:t>
            </a:r>
            <a:r>
              <a:rPr lang="en-US" altLang="zh-TW" sz="2400" dirty="0" smtClean="0"/>
              <a:t>《</a:t>
            </a:r>
            <a:r>
              <a:rPr lang="zh-TW" altLang="en-US" sz="2400" dirty="0"/>
              <a:t>臺灣</a:t>
            </a:r>
            <a:r>
              <a:rPr lang="zh-TW" altLang="en-US" sz="2400" dirty="0">
                <a:solidFill>
                  <a:srgbClr val="FF0000"/>
                </a:solidFill>
              </a:rPr>
              <a:t>民事習慣調查</a:t>
            </a:r>
            <a:r>
              <a:rPr lang="zh-TW" altLang="en-US" sz="2400" dirty="0"/>
              <a:t>報告</a:t>
            </a:r>
            <a:r>
              <a:rPr lang="en-US" altLang="zh-TW" sz="2400" dirty="0" smtClean="0"/>
              <a:t>》</a:t>
            </a:r>
            <a:r>
              <a:rPr lang="zh-TW" altLang="en-US" sz="2400" dirty="0" smtClean="0"/>
              <a:t>，當中參照總督府法院判決而寫的日治部分，實為</a:t>
            </a:r>
            <a:r>
              <a:rPr lang="zh-TW" altLang="en-US" sz="2400" dirty="0" smtClean="0">
                <a:solidFill>
                  <a:srgbClr val="FF0000"/>
                </a:solidFill>
              </a:rPr>
              <a:t>舊國家法</a:t>
            </a:r>
            <a:r>
              <a:rPr lang="zh-TW" altLang="en-US" sz="2400" dirty="0" smtClean="0"/>
              <a:t>之內涵，卻以所談的親屬、繼承、祭祀公業等在舊國家法上「</a:t>
            </a:r>
            <a:r>
              <a:rPr lang="zh-TW" altLang="en-US" sz="2400" dirty="0" smtClean="0">
                <a:solidFill>
                  <a:srgbClr val="FF0000"/>
                </a:solidFill>
              </a:rPr>
              <a:t>依習慣</a:t>
            </a:r>
            <a:r>
              <a:rPr lang="zh-TW" altLang="en-US" sz="2400" dirty="0" smtClean="0"/>
              <a:t>」，而將舊國家法與習慣</a:t>
            </a:r>
            <a:r>
              <a:rPr lang="zh-TW" altLang="en-US" sz="2400" dirty="0" smtClean="0">
                <a:solidFill>
                  <a:srgbClr val="FF0000"/>
                </a:solidFill>
              </a:rPr>
              <a:t>混為一談</a:t>
            </a:r>
            <a:r>
              <a:rPr lang="zh-TW" altLang="en-US" sz="2400" dirty="0" smtClean="0"/>
              <a:t>，故</a:t>
            </a:r>
            <a:r>
              <a:rPr lang="zh-TW" altLang="en-US" sz="2400" dirty="0" smtClean="0">
                <a:solidFill>
                  <a:srgbClr val="FF0000"/>
                </a:solidFill>
              </a:rPr>
              <a:t>不</a:t>
            </a:r>
            <a:r>
              <a:rPr lang="zh-TW" altLang="en-US" sz="2400" dirty="0" smtClean="0"/>
              <a:t>納入日治時期的財產法及高山族原住民相關</a:t>
            </a:r>
            <a:r>
              <a:rPr lang="zh-TW" altLang="en-US" sz="2400" dirty="0"/>
              <a:t>法令。岡</a:t>
            </a:r>
            <a:r>
              <a:rPr lang="zh-TW" altLang="en-US" sz="2400" dirty="0" smtClean="0"/>
              <a:t>松式舊慣</a:t>
            </a:r>
            <a:r>
              <a:rPr lang="zh-TW" altLang="en-US" sz="2400" dirty="0" smtClean="0"/>
              <a:t>法學</a:t>
            </a:r>
            <a:r>
              <a:rPr lang="zh-TW" altLang="en-US" sz="2400" dirty="0" smtClean="0">
                <a:solidFill>
                  <a:srgbClr val="FF0000"/>
                </a:solidFill>
              </a:rPr>
              <a:t>僅</a:t>
            </a:r>
            <a:r>
              <a:rPr lang="zh-TW" altLang="en-US" sz="2400" dirty="0" smtClean="0">
                <a:solidFill>
                  <a:srgbClr val="FF0000"/>
                </a:solidFill>
              </a:rPr>
              <a:t>親屬</a:t>
            </a:r>
            <a:r>
              <a:rPr lang="zh-TW" altLang="en-US" sz="2400" dirty="0">
                <a:solidFill>
                  <a:srgbClr val="FF0000"/>
                </a:solidFill>
              </a:rPr>
              <a:t>、繼承</a:t>
            </a:r>
            <a:r>
              <a:rPr lang="zh-TW" altLang="en-US" sz="2400" dirty="0" smtClean="0">
                <a:solidFill>
                  <a:srgbClr val="FF0000"/>
                </a:solidFill>
              </a:rPr>
              <a:t>、合會、祭祀</a:t>
            </a:r>
            <a:r>
              <a:rPr lang="zh-TW" altLang="en-US" sz="2400" dirty="0">
                <a:solidFill>
                  <a:srgbClr val="FF0000"/>
                </a:solidFill>
              </a:rPr>
              <a:t>公</a:t>
            </a:r>
            <a:r>
              <a:rPr lang="zh-TW" altLang="en-US" sz="2400" dirty="0" smtClean="0">
                <a:solidFill>
                  <a:srgbClr val="FF0000"/>
                </a:solidFill>
              </a:rPr>
              <a:t>業、神明會等</a:t>
            </a:r>
            <a:r>
              <a:rPr lang="zh-TW" altLang="en-US" sz="2400" dirty="0" smtClean="0">
                <a:solidFill>
                  <a:srgbClr val="FF0000"/>
                </a:solidFill>
              </a:rPr>
              <a:t>部分</a:t>
            </a:r>
            <a:r>
              <a:rPr lang="zh-TW" altLang="en-US" sz="2400" dirty="0" smtClean="0">
                <a:solidFill>
                  <a:schemeClr val="tx1"/>
                </a:solidFill>
              </a:rPr>
              <a:t>，</a:t>
            </a:r>
            <a:r>
              <a:rPr lang="zh-TW" altLang="en-US" sz="2400" dirty="0" smtClean="0"/>
              <a:t>得因該調查而流傳。</a:t>
            </a:r>
            <a:endParaRPr lang="en-US" altLang="zh-TW" sz="2400" dirty="0" smtClean="0"/>
          </a:p>
          <a:p>
            <a:r>
              <a:rPr lang="zh-TW" altLang="en-US" sz="2400" dirty="0" smtClean="0">
                <a:solidFill>
                  <a:srgbClr val="FF0000"/>
                </a:solidFill>
              </a:rPr>
              <a:t>整個</a:t>
            </a:r>
            <a:r>
              <a:rPr lang="zh-TW" altLang="en-US" sz="2400" dirty="0" smtClean="0"/>
              <a:t>日治</a:t>
            </a:r>
            <a:r>
              <a:rPr lang="zh-TW" altLang="en-US" sz="2400" dirty="0" smtClean="0"/>
              <a:t>時期的舊</a:t>
            </a:r>
            <a:r>
              <a:rPr lang="zh-TW" altLang="en-US" sz="2400" dirty="0"/>
              <a:t>慣</a:t>
            </a:r>
            <a:r>
              <a:rPr lang="zh-TW" altLang="en-US" sz="2400" dirty="0" smtClean="0"/>
              <a:t>調查，視</a:t>
            </a:r>
            <a:r>
              <a:rPr lang="zh-TW" altLang="en-US" sz="2400" dirty="0">
                <a:solidFill>
                  <a:srgbClr val="FF0000"/>
                </a:solidFill>
              </a:rPr>
              <a:t>台灣</a:t>
            </a:r>
            <a:r>
              <a:rPr lang="zh-TW" altLang="en-US" sz="2400" dirty="0"/>
              <a:t>為</a:t>
            </a:r>
            <a:r>
              <a:rPr lang="zh-TW" altLang="en-US" sz="2400" dirty="0">
                <a:solidFill>
                  <a:srgbClr val="FF0000"/>
                </a:solidFill>
              </a:rPr>
              <a:t>一個法</a:t>
            </a:r>
            <a:r>
              <a:rPr lang="zh-TW" altLang="en-US" sz="2400" dirty="0" smtClean="0">
                <a:solidFill>
                  <a:srgbClr val="FF0000"/>
                </a:solidFill>
              </a:rPr>
              <a:t>域</a:t>
            </a:r>
            <a:r>
              <a:rPr lang="zh-TW" altLang="en-US" sz="2400" dirty="0" smtClean="0"/>
              <a:t>而為法學上</a:t>
            </a:r>
            <a:r>
              <a:rPr lang="zh-TW" altLang="en-US" sz="2400" dirty="0" smtClean="0">
                <a:solidFill>
                  <a:srgbClr val="FF0000"/>
                </a:solidFill>
              </a:rPr>
              <a:t>敘事</a:t>
            </a:r>
            <a:r>
              <a:rPr lang="zh-TW" altLang="en-US" sz="2400" dirty="0" smtClean="0"/>
              <a:t>，置於戰後的中國</a:t>
            </a:r>
            <a:r>
              <a:rPr lang="zh-TW" altLang="en-US" sz="2400" dirty="0"/>
              <a:t>國族</a:t>
            </a:r>
            <a:r>
              <a:rPr lang="zh-TW" altLang="en-US" sz="2400" dirty="0" smtClean="0"/>
              <a:t>主義法政</a:t>
            </a:r>
            <a:r>
              <a:rPr lang="zh-TW" altLang="en-US" sz="2400" dirty="0"/>
              <a:t>及教育</a:t>
            </a:r>
            <a:r>
              <a:rPr lang="zh-TW" altLang="en-US" sz="2400" dirty="0" smtClean="0"/>
              <a:t>體系，實觸犯了</a:t>
            </a:r>
            <a:r>
              <a:rPr lang="zh-TW" altLang="en-US" sz="2400" dirty="0" smtClean="0">
                <a:solidFill>
                  <a:srgbClr val="FF0000"/>
                </a:solidFill>
              </a:rPr>
              <a:t>禁忌</a:t>
            </a:r>
            <a:r>
              <a:rPr lang="zh-TW" altLang="en-US" sz="2400" dirty="0" smtClean="0"/>
              <a:t>，故岡</a:t>
            </a:r>
            <a:r>
              <a:rPr lang="zh-TW" altLang="en-US" sz="2400" dirty="0"/>
              <a:t>松參太</a:t>
            </a:r>
            <a:r>
              <a:rPr lang="zh-TW" altLang="en-US" sz="2400" dirty="0" smtClean="0"/>
              <a:t>郎的台灣</a:t>
            </a:r>
            <a:r>
              <a:rPr lang="zh-TW" altLang="en-US" sz="2400" dirty="0"/>
              <a:t>舊</a:t>
            </a:r>
            <a:r>
              <a:rPr lang="zh-TW" altLang="en-US" sz="2400" dirty="0" smtClean="0"/>
              <a:t>慣論述，包括制定針對台灣的專法，在戰後台灣數十年來</a:t>
            </a:r>
            <a:r>
              <a:rPr lang="zh-TW" altLang="en-US" sz="2400" dirty="0" smtClean="0">
                <a:solidFill>
                  <a:srgbClr val="FF0000"/>
                </a:solidFill>
              </a:rPr>
              <a:t>政治</a:t>
            </a:r>
            <a:r>
              <a:rPr lang="zh-TW" altLang="en-US" sz="2400" dirty="0">
                <a:solidFill>
                  <a:srgbClr val="FF0000"/>
                </a:solidFill>
              </a:rPr>
              <a:t>上</a:t>
            </a:r>
            <a:r>
              <a:rPr lang="zh-TW" altLang="en-US" sz="2400" dirty="0"/>
              <a:t>是「不被祝福」的學問</a:t>
            </a:r>
            <a:r>
              <a:rPr lang="zh-TW" altLang="en-US" sz="2400" dirty="0" smtClean="0"/>
              <a:t>。</a:t>
            </a:r>
            <a:r>
              <a:rPr lang="en-US" altLang="zh-TW" sz="2400" dirty="0" smtClean="0"/>
              <a:t>1990</a:t>
            </a:r>
            <a:r>
              <a:rPr lang="zh-TW" altLang="en-US" sz="2400" dirty="0" smtClean="0"/>
              <a:t>年代以前在台灣受法學教育者，沒機會接觸</a:t>
            </a:r>
            <a:r>
              <a:rPr lang="en-US" altLang="zh-TW" sz="2400" dirty="0"/>
              <a:t>《</a:t>
            </a:r>
            <a:r>
              <a:rPr lang="zh-TW" altLang="en-US" sz="2400" dirty="0"/>
              <a:t>臺灣私法</a:t>
            </a:r>
            <a:r>
              <a:rPr lang="en-US" altLang="zh-TW" sz="2400" dirty="0"/>
              <a:t>》</a:t>
            </a:r>
            <a:r>
              <a:rPr lang="zh-TW" altLang="en-US" sz="2400" dirty="0"/>
              <a:t>，更不知岡松參太郎何許</a:t>
            </a:r>
            <a:r>
              <a:rPr lang="zh-TW" altLang="en-US" sz="2400" dirty="0" smtClean="0"/>
              <a:t>人。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81804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56021" y="131740"/>
            <a:ext cx="8911687" cy="184782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59622" y="633047"/>
            <a:ext cx="9504484" cy="5741377"/>
          </a:xfrm>
        </p:spPr>
        <p:txBody>
          <a:bodyPr>
            <a:normAutofit lnSpcReduction="10000"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1990</a:t>
            </a:r>
            <a:r>
              <a:rPr lang="zh-TW" altLang="en-US" sz="2400" dirty="0">
                <a:solidFill>
                  <a:srgbClr val="FF0000"/>
                </a:solidFill>
              </a:rPr>
              <a:t>年代</a:t>
            </a:r>
            <a:r>
              <a:rPr lang="zh-TW" altLang="en-US" sz="2400" dirty="0"/>
              <a:t>崛起的</a:t>
            </a:r>
            <a:r>
              <a:rPr lang="zh-TW" altLang="en-US" sz="2400" dirty="0">
                <a:solidFill>
                  <a:srgbClr val="FF0000"/>
                </a:solidFill>
              </a:rPr>
              <a:t>以台灣為主體</a:t>
            </a:r>
            <a:r>
              <a:rPr lang="zh-TW" altLang="en-US" sz="2400" dirty="0"/>
              <a:t>的法學研究</a:t>
            </a:r>
            <a:r>
              <a:rPr lang="zh-TW" altLang="en-US" sz="2400" dirty="0" smtClean="0"/>
              <a:t>，尤其是法律史方面，讓</a:t>
            </a:r>
            <a:r>
              <a:rPr lang="zh-TW" altLang="en-US" sz="2400" dirty="0"/>
              <a:t>台灣的法學者跟岡松參太郎的舊慣法學</a:t>
            </a:r>
            <a:r>
              <a:rPr lang="zh-TW" altLang="en-US" sz="2400" dirty="0" smtClean="0"/>
              <a:t>有了</a:t>
            </a:r>
            <a:r>
              <a:rPr lang="zh-TW" altLang="en-US" sz="2400" dirty="0" smtClean="0">
                <a:solidFill>
                  <a:srgbClr val="FF0000"/>
                </a:solidFill>
              </a:rPr>
              <a:t>交集</a:t>
            </a:r>
            <a:r>
              <a:rPr lang="zh-TW" altLang="en-US" sz="2400" dirty="0" smtClean="0"/>
              <a:t>。台灣晚近整編後公開</a:t>
            </a:r>
            <a:r>
              <a:rPr lang="zh-TW" altLang="en-US" sz="2400" dirty="0"/>
              <a:t>的</a:t>
            </a:r>
            <a:r>
              <a:rPr lang="en-US" altLang="zh-TW" sz="2400" dirty="0"/>
              <a:t>《</a:t>
            </a:r>
            <a:r>
              <a:rPr lang="zh-TW" altLang="en-US" sz="2400" dirty="0"/>
              <a:t>日治法院檔案</a:t>
            </a:r>
            <a:r>
              <a:rPr lang="en-US" altLang="zh-TW" sz="2400" dirty="0" smtClean="0"/>
              <a:t>》</a:t>
            </a:r>
            <a:r>
              <a:rPr lang="zh-TW" altLang="en-US" sz="2400" dirty="0" smtClean="0"/>
              <a:t>，吸引台、日等國學界各方研究者</a:t>
            </a:r>
            <a:r>
              <a:rPr lang="zh-TW" altLang="en-US" sz="2400" dirty="0"/>
              <a:t>的注目</a:t>
            </a:r>
            <a:r>
              <a:rPr lang="zh-TW" altLang="en-US" sz="2400" dirty="0" smtClean="0"/>
              <a:t>，為解析這些判決，不能不先了解岡</a:t>
            </a:r>
            <a:r>
              <a:rPr lang="zh-TW" altLang="en-US" sz="2400" dirty="0"/>
              <a:t>松參太</a:t>
            </a:r>
            <a:r>
              <a:rPr lang="zh-TW" altLang="en-US" sz="2400" dirty="0" smtClean="0"/>
              <a:t>郎舊</a:t>
            </a:r>
            <a:r>
              <a:rPr lang="zh-TW" altLang="en-US" sz="2400" dirty="0"/>
              <a:t>慣</a:t>
            </a:r>
            <a:r>
              <a:rPr lang="zh-TW" altLang="en-US" sz="2400" dirty="0" smtClean="0"/>
              <a:t>法學。</a:t>
            </a:r>
            <a:endParaRPr lang="en-US" altLang="zh-TW" sz="2400" dirty="0" smtClean="0"/>
          </a:p>
          <a:p>
            <a:r>
              <a:rPr lang="zh-TW" altLang="en-US" sz="2400" dirty="0" smtClean="0"/>
              <a:t>如下所述，今</a:t>
            </a:r>
            <a:r>
              <a:rPr lang="zh-TW" altLang="en-US" sz="2400" dirty="0"/>
              <a:t>之研究者可與岡松參太郎的舊慣法學，展開</a:t>
            </a:r>
            <a:r>
              <a:rPr lang="zh-TW" altLang="en-US" sz="2400" dirty="0" smtClean="0">
                <a:solidFill>
                  <a:srgbClr val="FF0000"/>
                </a:solidFill>
              </a:rPr>
              <a:t>跨越時空</a:t>
            </a:r>
            <a:r>
              <a:rPr lang="zh-TW" altLang="en-US" sz="2400" dirty="0" smtClean="0"/>
              <a:t>的</a:t>
            </a:r>
            <a:r>
              <a:rPr lang="zh-TW" altLang="en-US" sz="2400" dirty="0">
                <a:solidFill>
                  <a:srgbClr val="FF0000"/>
                </a:solidFill>
              </a:rPr>
              <a:t>對話與思辨</a:t>
            </a:r>
            <a:r>
              <a:rPr lang="zh-TW" altLang="en-US" sz="2400" dirty="0" smtClean="0"/>
              <a:t>。</a:t>
            </a:r>
            <a:r>
              <a:rPr lang="zh-TW" altLang="en-US" sz="2400" dirty="0" smtClean="0">
                <a:solidFill>
                  <a:srgbClr val="FF0000"/>
                </a:solidFill>
              </a:rPr>
              <a:t>各處於</a:t>
            </a:r>
            <a:r>
              <a:rPr lang="zh-TW" altLang="en-US" sz="2400" dirty="0"/>
              <a:t>不同的時代氛圍與思潮中，亦可能出於不同的問題意識，甚或擁有不同的國族認同，但</a:t>
            </a:r>
            <a:r>
              <a:rPr lang="zh-TW" altLang="en-US" sz="2400" dirty="0">
                <a:solidFill>
                  <a:srgbClr val="FF0000"/>
                </a:solidFill>
              </a:rPr>
              <a:t>同樣</a:t>
            </a:r>
            <a:r>
              <a:rPr lang="zh-TW" altLang="en-US" sz="2400" dirty="0"/>
              <a:t>基於</a:t>
            </a:r>
            <a:r>
              <a:rPr lang="zh-TW" altLang="en-US" sz="2400" dirty="0">
                <a:solidFill>
                  <a:srgbClr val="FF0000"/>
                </a:solidFill>
              </a:rPr>
              <a:t>學者</a:t>
            </a:r>
            <a:r>
              <a:rPr lang="zh-TW" altLang="en-US" sz="2400" dirty="0"/>
              <a:t>的本務，欲探求複雜的法律現象所共通的原理原則，建構</a:t>
            </a:r>
            <a:r>
              <a:rPr lang="zh-TW" altLang="en-US" sz="2400" dirty="0" smtClean="0"/>
              <a:t>出「</a:t>
            </a:r>
            <a:r>
              <a:rPr lang="zh-TW" altLang="en-US" sz="2400" dirty="0"/>
              <a:t>法學」的知識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zh-TW" altLang="en-US" sz="2400" dirty="0" smtClean="0"/>
              <a:t>台灣</a:t>
            </a:r>
            <a:r>
              <a:rPr lang="zh-TW" altLang="en-US" sz="2400" dirty="0"/>
              <a:t>漢人</a:t>
            </a:r>
            <a:r>
              <a:rPr lang="zh-TW" altLang="en-US" sz="2400" dirty="0"/>
              <a:t>社會法律</a:t>
            </a:r>
            <a:r>
              <a:rPr lang="zh-TW" altLang="en-US" sz="2400" dirty="0" smtClean="0"/>
              <a:t>傳統，如</a:t>
            </a:r>
            <a:r>
              <a:rPr lang="zh-TW" altLang="en-US" sz="2400" dirty="0" smtClean="0"/>
              <a:t>合</a:t>
            </a:r>
            <a:r>
              <a:rPr lang="zh-TW" altLang="en-US" sz="2400" dirty="0"/>
              <a:t>會、祭祀公</a:t>
            </a:r>
            <a:r>
              <a:rPr lang="zh-TW" altLang="en-US" sz="2400" dirty="0" smtClean="0"/>
              <a:t>業、原自日本移入的</a:t>
            </a:r>
            <a:r>
              <a:rPr lang="zh-TW" altLang="en-US" sz="2400" dirty="0"/>
              <a:t>最高限額</a:t>
            </a:r>
            <a:r>
              <a:rPr lang="zh-TW" altLang="en-US" sz="2400" dirty="0" smtClean="0"/>
              <a:t>抵押等，</a:t>
            </a:r>
            <a:r>
              <a:rPr lang="zh-TW" altLang="en-US" sz="2400" dirty="0"/>
              <a:t>戰</a:t>
            </a:r>
            <a:r>
              <a:rPr lang="zh-TW" altLang="en-US" sz="2400" dirty="0" smtClean="0"/>
              <a:t>後數十年間法院視為習慣，而納入</a:t>
            </a:r>
            <a:r>
              <a:rPr lang="zh-TW" altLang="en-US" sz="2400" dirty="0" smtClean="0">
                <a:solidFill>
                  <a:srgbClr val="FF0000"/>
                </a:solidFill>
              </a:rPr>
              <a:t>司法</a:t>
            </a:r>
            <a:r>
              <a:rPr lang="zh-TW" altLang="en-US" sz="2400" dirty="0" smtClean="0"/>
              <a:t>裁判</a:t>
            </a:r>
            <a:r>
              <a:rPr lang="zh-TW" altLang="en-US" sz="2400" dirty="0" smtClean="0"/>
              <a:t>中。並在</a:t>
            </a:r>
            <a:r>
              <a:rPr lang="en-US" altLang="zh-TW" sz="2400" dirty="0" smtClean="0"/>
              <a:t>1990</a:t>
            </a:r>
            <a:r>
              <a:rPr lang="zh-TW" altLang="en-US" sz="2400" dirty="0"/>
              <a:t>年代台灣</a:t>
            </a:r>
            <a:r>
              <a:rPr lang="zh-TW" altLang="en-US" sz="2400" dirty="0">
                <a:solidFill>
                  <a:srgbClr val="FF0000"/>
                </a:solidFill>
              </a:rPr>
              <a:t>民主化</a:t>
            </a:r>
            <a:r>
              <a:rPr lang="zh-TW" altLang="en-US" sz="2400" dirty="0" smtClean="0"/>
              <a:t>後</a:t>
            </a:r>
            <a:r>
              <a:rPr lang="zh-TW" altLang="en-US" sz="2400" dirty="0" smtClean="0"/>
              <a:t>，</a:t>
            </a:r>
            <a:r>
              <a:rPr lang="zh-TW" altLang="en-US" sz="2400" dirty="0" smtClean="0">
                <a:solidFill>
                  <a:srgbClr val="FF0000"/>
                </a:solidFill>
              </a:rPr>
              <a:t>立法</a:t>
            </a:r>
            <a:r>
              <a:rPr lang="zh-TW" altLang="en-US" sz="2400" dirty="0" smtClean="0"/>
              <a:t>上納入</a:t>
            </a:r>
            <a:r>
              <a:rPr lang="zh-TW" altLang="en-US" sz="2400" dirty="0"/>
              <a:t>民</a:t>
            </a:r>
            <a:r>
              <a:rPr lang="zh-TW" altLang="en-US" sz="2400" dirty="0" smtClean="0"/>
              <a:t>法典、或</a:t>
            </a:r>
            <a:r>
              <a:rPr lang="zh-TW" altLang="en-US" sz="2400" dirty="0" smtClean="0"/>
              <a:t>制定為民事特別法，等於</a:t>
            </a:r>
            <a:r>
              <a:rPr lang="zh-TW" altLang="en-US" sz="2400" dirty="0" smtClean="0">
                <a:solidFill>
                  <a:srgbClr val="FF0000"/>
                </a:solidFill>
              </a:rPr>
              <a:t>實現</a:t>
            </a:r>
            <a:r>
              <a:rPr lang="zh-TW" altLang="en-US" sz="2400" dirty="0"/>
              <a:t>岡松參太郎</a:t>
            </a:r>
            <a:r>
              <a:rPr lang="en-US" altLang="zh-TW" sz="2400" dirty="0"/>
              <a:t>1910</a:t>
            </a:r>
            <a:r>
              <a:rPr lang="zh-TW" altLang="en-US" sz="2400" dirty="0" smtClean="0"/>
              <a:t>年代提出</a:t>
            </a:r>
            <a:r>
              <a:rPr lang="zh-TW" altLang="en-US" sz="2400" dirty="0" smtClean="0"/>
              <a:t>的台灣</a:t>
            </a:r>
            <a:r>
              <a:rPr lang="zh-TW" altLang="en-US" sz="2400" dirty="0"/>
              <a:t>民事習慣制定法</a:t>
            </a:r>
            <a:r>
              <a:rPr lang="zh-TW" altLang="en-US" sz="2400" dirty="0" smtClean="0"/>
              <a:t>化</a:t>
            </a:r>
            <a:r>
              <a:rPr lang="zh-TW" altLang="en-US" sz="2400" dirty="0" smtClean="0">
                <a:solidFill>
                  <a:srgbClr val="FF0000"/>
                </a:solidFill>
              </a:rPr>
              <a:t>構想</a:t>
            </a:r>
            <a:r>
              <a:rPr lang="zh-TW" altLang="en-US" sz="2400" dirty="0" smtClean="0"/>
              <a:t>。蓋</a:t>
            </a:r>
            <a:r>
              <a:rPr lang="en-US" altLang="zh-TW" sz="2400" dirty="0" smtClean="0"/>
              <a:t>1949</a:t>
            </a:r>
            <a:r>
              <a:rPr lang="zh-TW" altLang="en-US" sz="2400" dirty="0" smtClean="0"/>
              <a:t>年後</a:t>
            </a:r>
            <a:r>
              <a:rPr lang="zh-TW" altLang="en-US" sz="2400" dirty="0" smtClean="0"/>
              <a:t>台灣為事實上</a:t>
            </a:r>
            <a:r>
              <a:rPr lang="zh-TW" altLang="en-US" sz="2400" dirty="0" smtClean="0">
                <a:solidFill>
                  <a:srgbClr val="FF0000"/>
                </a:solidFill>
              </a:rPr>
              <a:t>國家</a:t>
            </a:r>
            <a:r>
              <a:rPr lang="zh-TW" altLang="en-US" sz="2400" dirty="0" smtClean="0"/>
              <a:t>，國會</a:t>
            </a:r>
            <a:r>
              <a:rPr lang="zh-TW" altLang="en-US" sz="2400" dirty="0" smtClean="0">
                <a:solidFill>
                  <a:srgbClr val="FF0000"/>
                </a:solidFill>
              </a:rPr>
              <a:t>自主</a:t>
            </a:r>
            <a:r>
              <a:rPr lang="zh-TW" altLang="en-US" sz="2400" dirty="0" smtClean="0">
                <a:solidFill>
                  <a:srgbClr val="FF0000"/>
                </a:solidFill>
              </a:rPr>
              <a:t>決定</a:t>
            </a:r>
            <a:r>
              <a:rPr lang="zh-TW" altLang="en-US" sz="2400" dirty="0" smtClean="0"/>
              <a:t>立法內容，不必</a:t>
            </a:r>
            <a:r>
              <a:rPr lang="zh-TW" altLang="en-US" sz="2400" dirty="0" smtClean="0"/>
              <a:t>獲境外</a:t>
            </a:r>
            <a:r>
              <a:rPr lang="zh-TW" altLang="en-US" sz="2400" dirty="0" smtClean="0"/>
              <a:t>政治</a:t>
            </a:r>
            <a:r>
              <a:rPr lang="zh-TW" altLang="en-US" sz="2400" dirty="0" smtClean="0"/>
              <a:t>權威核准</a:t>
            </a:r>
            <a:r>
              <a:rPr lang="zh-TW" altLang="en-US" sz="2400" dirty="0" smtClean="0"/>
              <a:t>；且</a:t>
            </a:r>
            <a:r>
              <a:rPr lang="en-US" altLang="zh-TW" sz="2400" dirty="0" smtClean="0"/>
              <a:t>1992</a:t>
            </a:r>
            <a:r>
              <a:rPr lang="zh-TW" altLang="en-US" sz="2400" dirty="0" smtClean="0"/>
              <a:t>年後全由</a:t>
            </a:r>
            <a:r>
              <a:rPr lang="zh-TW" altLang="en-US" sz="2400" dirty="0" smtClean="0">
                <a:solidFill>
                  <a:srgbClr val="FF0000"/>
                </a:solidFill>
              </a:rPr>
              <a:t>在地定期改選</a:t>
            </a:r>
            <a:r>
              <a:rPr lang="zh-TW" altLang="en-US" sz="2400" dirty="0" smtClean="0"/>
              <a:t>的議員組成國會，為</a:t>
            </a:r>
            <a:r>
              <a:rPr lang="zh-TW" altLang="en-US" sz="2400" dirty="0"/>
              <a:t>爭取選民</a:t>
            </a:r>
            <a:r>
              <a:rPr lang="zh-TW" altLang="en-US" sz="2400" dirty="0" smtClean="0"/>
              <a:t>支持，樂於</a:t>
            </a:r>
            <a:r>
              <a:rPr lang="zh-TW" altLang="en-US" sz="2400" dirty="0" smtClean="0"/>
              <a:t>將社會上習慣</a:t>
            </a:r>
            <a:r>
              <a:rPr lang="zh-TW" altLang="en-US" sz="2400" dirty="0"/>
              <a:t>制定法</a:t>
            </a:r>
            <a:r>
              <a:rPr lang="zh-TW" altLang="en-US" sz="2400" dirty="0" smtClean="0"/>
              <a:t>化。這</a:t>
            </a:r>
            <a:r>
              <a:rPr lang="zh-TW" altLang="en-US" sz="2400" dirty="0"/>
              <a:t>是</a:t>
            </a:r>
            <a:r>
              <a:rPr lang="en-US" altLang="zh-TW" sz="2400" dirty="0"/>
              <a:t>1910</a:t>
            </a:r>
            <a:r>
              <a:rPr lang="zh-TW" altLang="en-US" sz="2400" dirty="0"/>
              <a:t>年代岡松參太</a:t>
            </a:r>
            <a:r>
              <a:rPr lang="zh-TW" altLang="en-US" sz="2400" dirty="0" smtClean="0"/>
              <a:t>郎</a:t>
            </a:r>
            <a:r>
              <a:rPr lang="zh-TW" altLang="en-US" sz="2400" dirty="0" smtClean="0">
                <a:solidFill>
                  <a:srgbClr val="FF0000"/>
                </a:solidFill>
              </a:rPr>
              <a:t>遇</a:t>
            </a:r>
            <a:r>
              <a:rPr lang="zh-TW" altLang="en-US" sz="2400" dirty="0">
                <a:solidFill>
                  <a:srgbClr val="FF0000"/>
                </a:solidFill>
              </a:rPr>
              <a:t>不到的政治</a:t>
            </a:r>
            <a:r>
              <a:rPr lang="zh-TW" altLang="en-US" sz="2400" dirty="0" smtClean="0">
                <a:solidFill>
                  <a:srgbClr val="FF0000"/>
                </a:solidFill>
              </a:rPr>
              <a:t>格局</a:t>
            </a:r>
            <a:r>
              <a:rPr lang="zh-TW" altLang="en-US" sz="2400" dirty="0" smtClean="0">
                <a:solidFill>
                  <a:schemeClr val="tx1"/>
                </a:solidFill>
              </a:rPr>
              <a:t>，到底日治台灣未成為自治殖民地。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352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56021" y="131740"/>
            <a:ext cx="8911687" cy="184782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59622" y="729762"/>
            <a:ext cx="9504484" cy="5741377"/>
          </a:xfrm>
        </p:spPr>
        <p:txBody>
          <a:bodyPr>
            <a:normAutofit/>
          </a:bodyPr>
          <a:lstStyle/>
          <a:p>
            <a:r>
              <a:rPr lang="zh-TW" altLang="en-US" sz="2400" dirty="0"/>
              <a:t>岡松參太郎在</a:t>
            </a:r>
            <a:r>
              <a:rPr lang="en-US" altLang="zh-TW" sz="2400" dirty="0"/>
              <a:t>1910</a:t>
            </a:r>
            <a:r>
              <a:rPr lang="zh-TW" altLang="en-US" sz="2400" dirty="0"/>
              <a:t>年代，以制定法大幅改造台灣人親屬繼承法律傳統的期待亦告落空，但此事</a:t>
            </a:r>
            <a:r>
              <a:rPr lang="zh-TW" altLang="en-US" sz="2400" dirty="0">
                <a:solidFill>
                  <a:srgbClr val="FF0000"/>
                </a:solidFill>
              </a:rPr>
              <a:t>已發生</a:t>
            </a:r>
            <a:r>
              <a:rPr lang="zh-TW" altLang="en-US" sz="2400" dirty="0"/>
              <a:t>在</a:t>
            </a:r>
            <a:r>
              <a:rPr lang="en-US" altLang="zh-TW" sz="2400" dirty="0"/>
              <a:t>1980</a:t>
            </a:r>
            <a:r>
              <a:rPr lang="zh-TW" altLang="en-US" sz="2400" dirty="0"/>
              <a:t>年代後期及</a:t>
            </a:r>
            <a:r>
              <a:rPr lang="en-US" altLang="zh-TW" sz="2400" dirty="0"/>
              <a:t>1990</a:t>
            </a:r>
            <a:r>
              <a:rPr lang="zh-TW" altLang="en-US" sz="2400" dirty="0"/>
              <a:t>年代以後的台灣，且修改幅度更</a:t>
            </a:r>
            <a:r>
              <a:rPr lang="zh-TW" altLang="en-US" sz="2400" dirty="0" smtClean="0"/>
              <a:t>大（承認同性婚姻）。蓋今</a:t>
            </a:r>
            <a:r>
              <a:rPr lang="zh-TW" altLang="en-US" sz="2400" dirty="0"/>
              <a:t>之</a:t>
            </a:r>
            <a:r>
              <a:rPr lang="zh-TW" altLang="en-US" sz="2400" dirty="0" smtClean="0"/>
              <a:t>台灣學者，對</a:t>
            </a:r>
            <a:r>
              <a:rPr lang="zh-TW" altLang="en-US" sz="2400" dirty="0" smtClean="0">
                <a:solidFill>
                  <a:srgbClr val="FF0000"/>
                </a:solidFill>
              </a:rPr>
              <a:t>自身社會</a:t>
            </a:r>
            <a:r>
              <a:rPr lang="zh-TW" altLang="en-US" sz="2400" dirty="0" smtClean="0"/>
              <a:t>關於親屬繼承法律</a:t>
            </a:r>
            <a:r>
              <a:rPr lang="zh-TW" altLang="en-US" sz="2400" dirty="0"/>
              <a:t>傳統的</a:t>
            </a:r>
            <a:r>
              <a:rPr lang="zh-TW" altLang="en-US" sz="2400" dirty="0">
                <a:solidFill>
                  <a:srgbClr val="FF0000"/>
                </a:solidFill>
              </a:rPr>
              <a:t>批判</a:t>
            </a:r>
            <a:r>
              <a:rPr lang="zh-TW" altLang="en-US" sz="2400" dirty="0"/>
              <a:t>，</a:t>
            </a:r>
            <a:r>
              <a:rPr lang="zh-TW" altLang="en-US" sz="2400" dirty="0" smtClean="0"/>
              <a:t>不用擔心被認為是欺壓他族文化。而法學者的批判是否被支持，在民主</a:t>
            </a:r>
            <a:r>
              <a:rPr lang="zh-TW" altLang="en-US" sz="2400" dirty="0"/>
              <a:t>的</a:t>
            </a:r>
            <a:r>
              <a:rPr lang="zh-TW" altLang="en-US" sz="2400" dirty="0" smtClean="0"/>
              <a:t>台灣將經由國會選舉或</a:t>
            </a:r>
            <a:r>
              <a:rPr lang="zh-TW" altLang="en-US" sz="2400" dirty="0"/>
              <a:t>公民投票決斷，故以制定法改造親屬繼承的法律傳統</a:t>
            </a:r>
            <a:r>
              <a:rPr lang="zh-TW" altLang="en-US" sz="2400" dirty="0">
                <a:solidFill>
                  <a:srgbClr val="FF0000"/>
                </a:solidFill>
              </a:rPr>
              <a:t>更為常見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zh-TW" altLang="en-US" sz="2400" dirty="0"/>
              <a:t>法學者所持</a:t>
            </a:r>
            <a:r>
              <a:rPr lang="zh-TW" altLang="en-US" sz="2400" dirty="0">
                <a:solidFill>
                  <a:srgbClr val="FF0000"/>
                </a:solidFill>
              </a:rPr>
              <a:t>學說</a:t>
            </a:r>
            <a:r>
              <a:rPr lang="zh-TW" altLang="en-US" sz="2400" dirty="0"/>
              <a:t>之獲得</a:t>
            </a:r>
            <a:r>
              <a:rPr lang="zh-TW" altLang="en-US" sz="2400" dirty="0">
                <a:solidFill>
                  <a:srgbClr val="FF0000"/>
                </a:solidFill>
              </a:rPr>
              <a:t>實現</a:t>
            </a:r>
            <a:r>
              <a:rPr lang="zh-TW" altLang="en-US" sz="2400" dirty="0"/>
              <a:t>，經常須待</a:t>
            </a:r>
            <a:r>
              <a:rPr lang="zh-TW" altLang="en-US" sz="2400" dirty="0">
                <a:solidFill>
                  <a:srgbClr val="FF0000"/>
                </a:solidFill>
              </a:rPr>
              <a:t>並非學者所能控制</a:t>
            </a:r>
            <a:r>
              <a:rPr lang="zh-TW" altLang="en-US" sz="2400" dirty="0"/>
              <a:t>的政經社文外在大環境的改變。只要發揮學者探求真理的本務，非為特定的政治、經濟、社會團體的利益服務，而基於</a:t>
            </a:r>
            <a:r>
              <a:rPr lang="zh-TW" altLang="en-US" sz="2400" dirty="0">
                <a:solidFill>
                  <a:srgbClr val="FF0000"/>
                </a:solidFill>
              </a:rPr>
              <a:t>從學術研究</a:t>
            </a:r>
            <a:r>
              <a:rPr lang="zh-TW" altLang="en-US" sz="2400" dirty="0"/>
              <a:t>中所獲致的確信，提出法學論述，</a:t>
            </a:r>
            <a:r>
              <a:rPr lang="zh-TW" altLang="en-US" sz="2400" dirty="0">
                <a:solidFill>
                  <a:srgbClr val="FF0000"/>
                </a:solidFill>
              </a:rPr>
              <a:t>不必在乎</a:t>
            </a:r>
            <a:r>
              <a:rPr lang="zh-TW" altLang="en-US" sz="2400" dirty="0"/>
              <a:t>當時的政治條件，總可能等到足以開花結果的政治環境。就算始終等不到，從</a:t>
            </a:r>
            <a:r>
              <a:rPr lang="zh-TW" altLang="en-US" sz="2400" dirty="0">
                <a:solidFill>
                  <a:srgbClr val="FF0000"/>
                </a:solidFill>
              </a:rPr>
              <a:t>知識之建構</a:t>
            </a:r>
            <a:r>
              <a:rPr lang="zh-TW" altLang="en-US" sz="2400" dirty="0"/>
              <a:t>本身，亦能獲得一種心靈上的自我滿足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endParaRPr lang="zh-TW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35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56020" y="395510"/>
            <a:ext cx="8911687" cy="809036"/>
          </a:xfrm>
        </p:spPr>
        <p:txBody>
          <a:bodyPr/>
          <a:lstStyle/>
          <a:p>
            <a:r>
              <a:rPr lang="zh-TW" altLang="en-US" dirty="0"/>
              <a:t>五、結語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94791" y="1125415"/>
            <a:ext cx="9434146" cy="5539154"/>
          </a:xfrm>
        </p:spPr>
        <p:txBody>
          <a:bodyPr>
            <a:normAutofit/>
          </a:bodyPr>
          <a:lstStyle/>
          <a:p>
            <a:r>
              <a:rPr lang="zh-TW" altLang="en-US" sz="2400" dirty="0"/>
              <a:t>岡松參太郎以研究台灣舊慣，為日本民法的發展提出另一種可能性的</a:t>
            </a:r>
            <a:r>
              <a:rPr lang="zh-TW" altLang="en-US" sz="2400" dirty="0" smtClean="0"/>
              <a:t>夢想或許落空</a:t>
            </a:r>
            <a:r>
              <a:rPr lang="zh-TW" altLang="en-US" sz="2400" dirty="0"/>
              <a:t>，但所建構的</a:t>
            </a:r>
            <a:r>
              <a:rPr lang="zh-TW" altLang="en-US" sz="2400" dirty="0" smtClean="0">
                <a:solidFill>
                  <a:srgbClr val="FF0000"/>
                </a:solidFill>
              </a:rPr>
              <a:t>學問本身留下來</a:t>
            </a:r>
            <a:r>
              <a:rPr lang="zh-TW" altLang="en-US" sz="2400" dirty="0"/>
              <a:t>了</a:t>
            </a:r>
            <a:r>
              <a:rPr lang="zh-TW" altLang="en-US" sz="2400" dirty="0" smtClean="0"/>
              <a:t>，並影響及後世。</a:t>
            </a:r>
            <a:r>
              <a:rPr lang="zh-TW" altLang="en-US" sz="2400" dirty="0"/>
              <a:t>於今讓台灣人懷念的</a:t>
            </a:r>
            <a:r>
              <a:rPr lang="zh-TW" altLang="en-US" sz="2400" dirty="0" smtClean="0"/>
              <a:t>是其學問</a:t>
            </a:r>
            <a:r>
              <a:rPr lang="zh-TW" altLang="en-US" sz="2400" dirty="0"/>
              <a:t>中，</a:t>
            </a:r>
            <a:r>
              <a:rPr lang="zh-TW" altLang="en-US" sz="2400" dirty="0" smtClean="0"/>
              <a:t>對台灣</a:t>
            </a:r>
            <a:r>
              <a:rPr lang="zh-TW" altLang="en-US" sz="2400" dirty="0"/>
              <a:t>法律傳統</a:t>
            </a:r>
            <a:r>
              <a:rPr lang="zh-TW" altLang="en-US" sz="2400" dirty="0">
                <a:solidFill>
                  <a:srgbClr val="FF0000"/>
                </a:solidFill>
              </a:rPr>
              <a:t>現代法化</a:t>
            </a:r>
            <a:r>
              <a:rPr lang="zh-TW" altLang="en-US" sz="2400" dirty="0"/>
              <a:t>的</a:t>
            </a:r>
            <a:r>
              <a:rPr lang="zh-TW" altLang="en-US" sz="2400" dirty="0" smtClean="0"/>
              <a:t>關懷。</a:t>
            </a:r>
            <a:endParaRPr lang="en-US" altLang="zh-TW" sz="2400" dirty="0" smtClean="0"/>
          </a:p>
          <a:p>
            <a:r>
              <a:rPr lang="zh-TW" altLang="en-US" sz="2400" dirty="0"/>
              <a:t>岡松式舊慣法學的第一項主張是，以</a:t>
            </a:r>
            <a:r>
              <a:rPr lang="zh-TW" altLang="en-US" sz="2400" dirty="0">
                <a:solidFill>
                  <a:srgbClr val="FF0000"/>
                </a:solidFill>
              </a:rPr>
              <a:t>歐陸法系概念轉譯</a:t>
            </a:r>
            <a:r>
              <a:rPr lang="zh-TW" altLang="en-US" sz="2400" dirty="0"/>
              <a:t>在台漢人的法律傳統，亦即法律傳統的現代法概念化</a:t>
            </a:r>
            <a:r>
              <a:rPr lang="zh-TW" altLang="en-US" sz="2400" dirty="0" smtClean="0"/>
              <a:t>。在</a:t>
            </a:r>
            <a:r>
              <a:rPr lang="zh-TW" altLang="en-US" sz="2400" dirty="0" smtClean="0">
                <a:solidFill>
                  <a:srgbClr val="FF0000"/>
                </a:solidFill>
              </a:rPr>
              <a:t>認識</a:t>
            </a:r>
            <a:r>
              <a:rPr lang="zh-TW" altLang="en-US" sz="2400" dirty="0" smtClean="0"/>
              <a:t>經驗事實時，此方式可能讓</a:t>
            </a:r>
            <a:r>
              <a:rPr lang="zh-TW" altLang="en-US" sz="2400" dirty="0"/>
              <a:t>人</a:t>
            </a:r>
            <a:r>
              <a:rPr lang="zh-TW" altLang="en-US" sz="2400" dirty="0">
                <a:solidFill>
                  <a:srgbClr val="FF0000"/>
                </a:solidFill>
              </a:rPr>
              <a:t>誤解</a:t>
            </a:r>
            <a:r>
              <a:rPr lang="zh-TW" altLang="en-US" sz="2400" dirty="0"/>
              <a:t>為法律</a:t>
            </a:r>
            <a:r>
              <a:rPr lang="zh-TW" altLang="en-US" sz="2400" dirty="0" smtClean="0"/>
              <a:t>傳統中存有現代法概念所預設</a:t>
            </a:r>
            <a:r>
              <a:rPr lang="zh-TW" altLang="en-US" sz="2400" dirty="0"/>
              <a:t>之</a:t>
            </a:r>
            <a:r>
              <a:rPr lang="zh-TW" altLang="en-US" sz="2400" dirty="0" smtClean="0"/>
              <a:t>制度。但以</a:t>
            </a:r>
            <a:r>
              <a:rPr lang="zh-TW" altLang="en-US" sz="2400" dirty="0" smtClean="0">
                <a:solidFill>
                  <a:srgbClr val="FF0000"/>
                </a:solidFill>
              </a:rPr>
              <a:t>一般語言如實描述</a:t>
            </a:r>
            <a:r>
              <a:rPr lang="zh-TW" altLang="en-US" sz="2400" dirty="0" smtClean="0"/>
              <a:t>傳統的規範內涵後，若經法律評價而欲</a:t>
            </a:r>
            <a:r>
              <a:rPr lang="zh-TW" altLang="en-US" sz="2400" dirty="0" smtClean="0">
                <a:solidFill>
                  <a:srgbClr val="FF0000"/>
                </a:solidFill>
              </a:rPr>
              <a:t>改造</a:t>
            </a:r>
            <a:r>
              <a:rPr lang="zh-TW" altLang="en-US" sz="2400" dirty="0" smtClean="0"/>
              <a:t>傳統，則可採用岡</a:t>
            </a:r>
            <a:r>
              <a:rPr lang="zh-TW" altLang="en-US" sz="2400" dirty="0"/>
              <a:t>松式舊慣法學提出的：對法律傳統</a:t>
            </a:r>
            <a:r>
              <a:rPr lang="zh-TW" altLang="en-US" sz="2400" dirty="0">
                <a:solidFill>
                  <a:srgbClr val="FF0000"/>
                </a:solidFill>
              </a:rPr>
              <a:t>為評價而制定法化</a:t>
            </a:r>
            <a:r>
              <a:rPr lang="zh-TW" altLang="en-US" sz="2400" dirty="0"/>
              <a:t>──不僅止於習慣法的形式</a:t>
            </a:r>
            <a:r>
              <a:rPr lang="zh-TW" altLang="en-US" sz="2400" dirty="0" smtClean="0"/>
              <a:t>。此時為</a:t>
            </a:r>
            <a:r>
              <a:rPr lang="zh-TW" altLang="en-US" sz="2400" dirty="0" smtClean="0">
                <a:solidFill>
                  <a:srgbClr val="FF0000"/>
                </a:solidFill>
              </a:rPr>
              <a:t>融入</a:t>
            </a:r>
            <a:r>
              <a:rPr lang="zh-TW" altLang="en-US" sz="2400" dirty="0" smtClean="0"/>
              <a:t>屬歐陸</a:t>
            </a:r>
            <a:r>
              <a:rPr lang="zh-TW" altLang="en-US" sz="2400" dirty="0"/>
              <a:t>法系</a:t>
            </a:r>
            <a:r>
              <a:rPr lang="zh-TW" altLang="en-US" sz="2400" dirty="0" smtClean="0"/>
              <a:t>的台灣現代法制，須</a:t>
            </a:r>
            <a:r>
              <a:rPr lang="zh-TW" altLang="en-US" sz="2400" dirty="0">
                <a:solidFill>
                  <a:srgbClr val="FF0000"/>
                </a:solidFill>
              </a:rPr>
              <a:t>先有意識</a:t>
            </a:r>
            <a:r>
              <a:rPr lang="zh-TW" altLang="en-US" sz="2400" dirty="0"/>
              <a:t>地以歐陸法系</a:t>
            </a:r>
            <a:r>
              <a:rPr lang="zh-TW" altLang="en-US" sz="2400" dirty="0" smtClean="0"/>
              <a:t>概念</a:t>
            </a:r>
            <a:r>
              <a:rPr lang="zh-TW" altLang="en-US" sz="2400" dirty="0" smtClean="0">
                <a:solidFill>
                  <a:srgbClr val="FF0000"/>
                </a:solidFill>
              </a:rPr>
              <a:t>轉</a:t>
            </a:r>
            <a:r>
              <a:rPr lang="zh-TW" altLang="en-US" sz="2400" dirty="0">
                <a:solidFill>
                  <a:srgbClr val="FF0000"/>
                </a:solidFill>
              </a:rPr>
              <a:t>譯</a:t>
            </a:r>
            <a:r>
              <a:rPr lang="zh-TW" altLang="en-US" sz="2400" dirty="0"/>
              <a:t>漢族或原住民族法律傳統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zh-TW" altLang="en-US" sz="2400" dirty="0"/>
              <a:t>岡松參太</a:t>
            </a:r>
            <a:r>
              <a:rPr lang="zh-TW" altLang="en-US" sz="2400" dirty="0" smtClean="0"/>
              <a:t>郎</a:t>
            </a:r>
            <a:r>
              <a:rPr lang="en-US" altLang="zh-TW" sz="2400" dirty="0" smtClean="0"/>
              <a:t>1910</a:t>
            </a:r>
            <a:r>
              <a:rPr lang="zh-TW" altLang="en-US" sz="2400" dirty="0" smtClean="0"/>
              <a:t>年代完整提出的學說，</a:t>
            </a:r>
            <a:r>
              <a:rPr lang="en-US" altLang="zh-TW" sz="2400" dirty="0" smtClean="0"/>
              <a:t>1990</a:t>
            </a:r>
            <a:r>
              <a:rPr lang="zh-TW" altLang="en-US" sz="2400" dirty="0" smtClean="0"/>
              <a:t>年代之後才</a:t>
            </a:r>
            <a:r>
              <a:rPr lang="zh-TW" altLang="en-US" sz="2400" dirty="0"/>
              <a:t>實現</a:t>
            </a:r>
            <a:r>
              <a:rPr lang="zh-TW" altLang="en-US" sz="2400" dirty="0" smtClean="0"/>
              <a:t>，雖可歸因於</a:t>
            </a:r>
            <a:r>
              <a:rPr lang="zh-TW" altLang="en-US" sz="2400" dirty="0" smtClean="0">
                <a:solidFill>
                  <a:srgbClr val="FF0000"/>
                </a:solidFill>
              </a:rPr>
              <a:t>政治</a:t>
            </a:r>
            <a:r>
              <a:rPr lang="zh-TW" altLang="en-US" sz="2400" dirty="0" smtClean="0"/>
              <a:t>，但縱令須經從</a:t>
            </a:r>
            <a:r>
              <a:rPr lang="en-US" altLang="zh-TW" sz="2400" dirty="0" smtClean="0"/>
              <a:t>20</a:t>
            </a:r>
            <a:r>
              <a:rPr lang="zh-TW" altLang="en-US" sz="2400" dirty="0" smtClean="0"/>
              <a:t>年代到</a:t>
            </a:r>
            <a:r>
              <a:rPr lang="en-US" altLang="zh-TW" sz="2400" dirty="0" smtClean="0"/>
              <a:t>80</a:t>
            </a:r>
            <a:r>
              <a:rPr lang="zh-TW" altLang="en-US" sz="2400" dirty="0" smtClean="0"/>
              <a:t>年代為止的等待，也只是「</a:t>
            </a:r>
            <a:r>
              <a:rPr lang="zh-TW" altLang="en-US" sz="2400" dirty="0" smtClean="0">
                <a:solidFill>
                  <a:srgbClr val="FF0000"/>
                </a:solidFill>
              </a:rPr>
              <a:t>一時</a:t>
            </a:r>
            <a:r>
              <a:rPr lang="zh-TW" altLang="en-US" sz="2400" dirty="0" smtClean="0"/>
              <a:t>」。學者</a:t>
            </a:r>
            <a:r>
              <a:rPr lang="zh-TW" altLang="en-US" sz="2400" dirty="0"/>
              <a:t>不可被取代的本務</a:t>
            </a:r>
            <a:r>
              <a:rPr lang="zh-TW" altLang="en-US" sz="2400" dirty="0" smtClean="0"/>
              <a:t>是探求真理，</a:t>
            </a:r>
            <a:r>
              <a:rPr lang="zh-TW" altLang="en-US" sz="2400" dirty="0" smtClean="0">
                <a:solidFill>
                  <a:srgbClr val="FF0000"/>
                </a:solidFill>
              </a:rPr>
              <a:t>學問</a:t>
            </a:r>
            <a:r>
              <a:rPr lang="zh-TW" altLang="en-US" sz="2400" dirty="0" smtClean="0"/>
              <a:t>才是</a:t>
            </a:r>
            <a:r>
              <a:rPr lang="zh-TW" altLang="en-US" sz="2400" dirty="0" smtClean="0">
                <a:solidFill>
                  <a:srgbClr val="FF0000"/>
                </a:solidFill>
              </a:rPr>
              <a:t>永恆</a:t>
            </a:r>
            <a:r>
              <a:rPr lang="zh-TW" altLang="en-US" sz="2400" dirty="0" smtClean="0"/>
              <a:t>的。</a:t>
            </a:r>
            <a:endParaRPr lang="en-US" altLang="zh-TW" sz="2400" dirty="0" smtClean="0"/>
          </a:p>
          <a:p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61229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09036"/>
          </a:xfrm>
        </p:spPr>
        <p:txBody>
          <a:bodyPr/>
          <a:lstStyle/>
          <a:p>
            <a:r>
              <a:rPr lang="zh-TW" altLang="en-US" dirty="0"/>
              <a:t>一、緒言：台灣史上的岡松參太郎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94792" y="1547445"/>
            <a:ext cx="9434146" cy="4328607"/>
          </a:xfrm>
        </p:spPr>
        <p:txBody>
          <a:bodyPr>
            <a:normAutofit lnSpcReduction="10000"/>
          </a:bodyPr>
          <a:lstStyle/>
          <a:p>
            <a:r>
              <a:rPr lang="zh-TW" altLang="en-US" sz="2400" dirty="0" smtClean="0"/>
              <a:t>日治前期台灣法學界，</a:t>
            </a:r>
            <a:r>
              <a:rPr lang="en-US" altLang="zh-TW" sz="2400" dirty="0" smtClean="0"/>
              <a:t>1920</a:t>
            </a:r>
            <a:r>
              <a:rPr lang="zh-TW" altLang="en-US" sz="2400" dirty="0" smtClean="0"/>
              <a:t>年之前沒任何一位法學者是台灣人，但這些在台日本人法學者的</a:t>
            </a:r>
            <a:r>
              <a:rPr lang="zh-TW" altLang="en-US" sz="2400" dirty="0" smtClean="0">
                <a:solidFill>
                  <a:srgbClr val="FF0000"/>
                </a:solidFill>
              </a:rPr>
              <a:t>領航人</a:t>
            </a:r>
            <a:r>
              <a:rPr lang="zh-TW" altLang="en-US" sz="2400" dirty="0" smtClean="0"/>
              <a:t>，</a:t>
            </a:r>
            <a:r>
              <a:rPr lang="zh-TW" altLang="en-US" sz="2400" dirty="0" smtClean="0"/>
              <a:t>卻是住在</a:t>
            </a:r>
            <a:r>
              <a:rPr lang="zh-TW" altLang="en-US" sz="2400" dirty="0" smtClean="0">
                <a:solidFill>
                  <a:srgbClr val="FF0000"/>
                </a:solidFill>
              </a:rPr>
              <a:t>殖民母國</a:t>
            </a:r>
            <a:r>
              <a:rPr lang="zh-TW" altLang="en-US" sz="2400" dirty="0" smtClean="0"/>
              <a:t>的岡松參</a:t>
            </a:r>
            <a:r>
              <a:rPr lang="zh-TW" altLang="en-US" sz="2400" dirty="0"/>
              <a:t>太</a:t>
            </a:r>
            <a:r>
              <a:rPr lang="zh-TW" altLang="en-US" sz="2400" dirty="0" smtClean="0"/>
              <a:t>郎。</a:t>
            </a:r>
            <a:endParaRPr lang="en-US" altLang="zh-TW" sz="2400" dirty="0" smtClean="0"/>
          </a:p>
          <a:p>
            <a:r>
              <a:rPr lang="en-US" altLang="zh-TW" sz="2400" dirty="0"/>
              <a:t>1945</a:t>
            </a:r>
            <a:r>
              <a:rPr lang="zh-TW" altLang="en-US" sz="2400" dirty="0"/>
              <a:t>年日本戰敗後，</a:t>
            </a:r>
            <a:r>
              <a:rPr lang="zh-TW" altLang="en-US" sz="2400" dirty="0" smtClean="0"/>
              <a:t>台灣改為施行來自民國時代中國的法制，迄今猶然</a:t>
            </a:r>
            <a:r>
              <a:rPr lang="zh-TW" altLang="en-US" sz="2400" dirty="0" smtClean="0"/>
              <a:t>。惟戰後</a:t>
            </a:r>
            <a:r>
              <a:rPr lang="zh-TW" altLang="en-US" sz="2400" dirty="0" smtClean="0"/>
              <a:t>台灣第一代法學者中占多數的</a:t>
            </a:r>
            <a:r>
              <a:rPr lang="zh-TW" altLang="en-US" sz="2400" dirty="0" smtClean="0">
                <a:solidFill>
                  <a:srgbClr val="FF0000"/>
                </a:solidFill>
              </a:rPr>
              <a:t>外省人</a:t>
            </a:r>
            <a:r>
              <a:rPr lang="zh-TW" altLang="en-US" sz="2400" dirty="0" smtClean="0"/>
              <a:t>，在民國時代</a:t>
            </a:r>
            <a:r>
              <a:rPr lang="zh-TW" altLang="en-US" sz="2400" dirty="0" smtClean="0"/>
              <a:t>中國時所</a:t>
            </a:r>
            <a:r>
              <a:rPr lang="zh-TW" altLang="en-US" sz="2400" dirty="0" smtClean="0"/>
              <a:t>受的法學教育</a:t>
            </a:r>
            <a:r>
              <a:rPr lang="zh-TW" altLang="en-US" sz="2400" dirty="0" smtClean="0"/>
              <a:t>，一直籠罩在岡</a:t>
            </a:r>
            <a:r>
              <a:rPr lang="zh-TW" altLang="en-US" sz="2400" dirty="0"/>
              <a:t>松參太郎為</a:t>
            </a:r>
            <a:r>
              <a:rPr lang="zh-TW" altLang="en-US" sz="2400" dirty="0" smtClean="0"/>
              <a:t>其一</a:t>
            </a:r>
            <a:r>
              <a:rPr lang="zh-TW" altLang="en-US" sz="2400" dirty="0"/>
              <a:t>員的</a:t>
            </a:r>
            <a:r>
              <a:rPr lang="zh-TW" altLang="en-US" sz="2400" dirty="0">
                <a:solidFill>
                  <a:srgbClr val="FF0000"/>
                </a:solidFill>
              </a:rPr>
              <a:t>戰前日本</a:t>
            </a:r>
            <a:r>
              <a:rPr lang="zh-TW" altLang="en-US" sz="2400" dirty="0" smtClean="0">
                <a:solidFill>
                  <a:srgbClr val="FF0000"/>
                </a:solidFill>
              </a:rPr>
              <a:t>法學</a:t>
            </a:r>
            <a:r>
              <a:rPr lang="zh-TW" altLang="en-US" sz="2400" dirty="0" smtClean="0"/>
              <a:t>。</a:t>
            </a:r>
            <a:r>
              <a:rPr lang="zh-TW" altLang="en-US" sz="2400" dirty="0"/>
              <a:t>第二代法學者中占多數的</a:t>
            </a:r>
            <a:r>
              <a:rPr lang="zh-TW" altLang="en-US" sz="2400" dirty="0">
                <a:solidFill>
                  <a:srgbClr val="FF0000"/>
                </a:solidFill>
              </a:rPr>
              <a:t>本省人</a:t>
            </a:r>
            <a:r>
              <a:rPr lang="zh-TW" altLang="en-US" sz="2400" dirty="0" smtClean="0"/>
              <a:t>，在學識</a:t>
            </a:r>
            <a:r>
              <a:rPr lang="zh-TW" altLang="en-US" sz="2400" dirty="0"/>
              <a:t>上</a:t>
            </a:r>
            <a:r>
              <a:rPr lang="zh-TW" altLang="en-US" sz="2400" dirty="0" smtClean="0"/>
              <a:t>經常與</a:t>
            </a:r>
            <a:r>
              <a:rPr lang="zh-TW" altLang="en-US" sz="2400" dirty="0"/>
              <a:t>岡松參太郎</a:t>
            </a:r>
            <a:r>
              <a:rPr lang="zh-TW" altLang="en-US" sz="2400" dirty="0" smtClean="0"/>
              <a:t>系出同門，亦即</a:t>
            </a:r>
            <a:r>
              <a:rPr lang="zh-TW" altLang="en-US" sz="2400" dirty="0" smtClean="0">
                <a:solidFill>
                  <a:srgbClr val="FF0000"/>
                </a:solidFill>
              </a:rPr>
              <a:t>德國</a:t>
            </a:r>
            <a:r>
              <a:rPr lang="zh-TW" altLang="en-US" sz="2400" dirty="0">
                <a:solidFill>
                  <a:srgbClr val="FF0000"/>
                </a:solidFill>
              </a:rPr>
              <a:t>法學</a:t>
            </a:r>
            <a:r>
              <a:rPr lang="zh-TW" altLang="en-US" sz="2400" dirty="0"/>
              <a:t>。岡松參太郎就</a:t>
            </a:r>
            <a:r>
              <a:rPr lang="zh-TW" altLang="en-US" sz="2400" dirty="0">
                <a:solidFill>
                  <a:srgbClr val="FF0000"/>
                </a:solidFill>
              </a:rPr>
              <a:t>台灣「民事習慣」</a:t>
            </a:r>
            <a:r>
              <a:rPr lang="zh-TW" altLang="en-US" sz="2400" dirty="0" smtClean="0"/>
              <a:t>所為的研究成果</a:t>
            </a:r>
            <a:r>
              <a:rPr lang="zh-TW" altLang="en-US" sz="2400" dirty="0" smtClean="0"/>
              <a:t>，從而易於為</a:t>
            </a:r>
            <a:r>
              <a:rPr lang="zh-TW" altLang="en-US" sz="2400" dirty="0"/>
              <a:t>戰後台灣的法學界及國家法所</a:t>
            </a:r>
            <a:r>
              <a:rPr lang="zh-TW" altLang="en-US" sz="2400" dirty="0" smtClean="0">
                <a:solidFill>
                  <a:srgbClr val="FF0000"/>
                </a:solidFill>
              </a:rPr>
              <a:t>沿用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zh-TW" altLang="en-US" sz="2400" dirty="0" smtClean="0"/>
              <a:t>在此擬</a:t>
            </a:r>
            <a:r>
              <a:rPr lang="zh-TW" altLang="en-US" sz="2400" dirty="0"/>
              <a:t>從</a:t>
            </a:r>
            <a:r>
              <a:rPr lang="zh-TW" altLang="en-US" sz="2400" dirty="0">
                <a:solidFill>
                  <a:srgbClr val="FF0000"/>
                </a:solidFill>
              </a:rPr>
              <a:t>台灣人</a:t>
            </a:r>
            <a:r>
              <a:rPr lang="zh-TW" altLang="en-US" sz="2400" dirty="0">
                <a:solidFill>
                  <a:schemeClr val="tx1"/>
                </a:solidFill>
              </a:rPr>
              <a:t>的觀點</a:t>
            </a:r>
            <a:r>
              <a:rPr lang="zh-TW" altLang="en-US" sz="2400" dirty="0"/>
              <a:t>，論岡松參太</a:t>
            </a:r>
            <a:r>
              <a:rPr lang="zh-TW" altLang="en-US" sz="2400" dirty="0" smtClean="0"/>
              <a:t>郎</a:t>
            </a:r>
            <a:r>
              <a:rPr lang="en-US" altLang="zh-TW" sz="2400" dirty="0" smtClean="0"/>
              <a:t>1921</a:t>
            </a:r>
            <a:r>
              <a:rPr lang="zh-TW" altLang="en-US" sz="2400" dirty="0"/>
              <a:t>年過世為止所形塑</a:t>
            </a:r>
            <a:r>
              <a:rPr lang="zh-TW" altLang="en-US" sz="2400" dirty="0" smtClean="0"/>
              <a:t>的「舊</a:t>
            </a:r>
            <a:r>
              <a:rPr lang="zh-TW" altLang="en-US" sz="2400" dirty="0"/>
              <a:t>慣</a:t>
            </a:r>
            <a:r>
              <a:rPr lang="zh-TW" altLang="en-US" sz="2400" dirty="0" smtClean="0"/>
              <a:t>法學」，</a:t>
            </a:r>
            <a:r>
              <a:rPr lang="zh-TW" altLang="en-US" sz="2400" dirty="0"/>
              <a:t>在台灣</a:t>
            </a:r>
            <a:r>
              <a:rPr lang="zh-TW" altLang="en-US" sz="2400" dirty="0">
                <a:solidFill>
                  <a:srgbClr val="FF0000"/>
                </a:solidFill>
              </a:rPr>
              <a:t>法學知識史</a:t>
            </a:r>
            <a:r>
              <a:rPr lang="zh-TW" altLang="en-US" sz="2400" dirty="0"/>
              <a:t>上的</a:t>
            </a:r>
            <a:r>
              <a:rPr lang="zh-TW" altLang="en-US" sz="2400" dirty="0" smtClean="0"/>
              <a:t>意義，並將從他當年</a:t>
            </a:r>
            <a:r>
              <a:rPr lang="zh-TW" altLang="en-US" sz="2400" dirty="0" smtClean="0">
                <a:solidFill>
                  <a:srgbClr val="FF0000"/>
                </a:solidFill>
              </a:rPr>
              <a:t>為何及如何建構關於殖民地台灣「舊慣」的知識</a:t>
            </a:r>
            <a:r>
              <a:rPr lang="zh-TW" altLang="en-US" sz="2400" dirty="0" smtClean="0"/>
              <a:t>說起。</a:t>
            </a:r>
            <a:endParaRPr lang="en-US" altLang="zh-TW" sz="2400" dirty="0" smtClean="0"/>
          </a:p>
          <a:p>
            <a:endParaRPr lang="en-US" altLang="zh-TW" sz="2400" dirty="0" smtClean="0"/>
          </a:p>
          <a:p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91018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09036"/>
          </a:xfrm>
        </p:spPr>
        <p:txBody>
          <a:bodyPr/>
          <a:lstStyle/>
          <a:p>
            <a:r>
              <a:rPr lang="zh-TW" altLang="en-US" dirty="0"/>
              <a:t>二</a:t>
            </a:r>
            <a:r>
              <a:rPr lang="zh-TW" altLang="en-US" dirty="0" smtClean="0"/>
              <a:t>、在</a:t>
            </a:r>
            <a:r>
              <a:rPr lang="zh-TW" altLang="en-US" dirty="0"/>
              <a:t>台灣進行舊慣調查事業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94792" y="1547445"/>
            <a:ext cx="9434146" cy="4328607"/>
          </a:xfrm>
        </p:spPr>
        <p:txBody>
          <a:bodyPr>
            <a:normAutofit/>
          </a:bodyPr>
          <a:lstStyle/>
          <a:p>
            <a:r>
              <a:rPr lang="zh-TW" altLang="en-US" sz="2400" dirty="0" smtClean="0"/>
              <a:t>台灣在日治</a:t>
            </a:r>
            <a:r>
              <a:rPr lang="zh-TW" altLang="en-US" sz="2400" dirty="0" smtClean="0"/>
              <a:t>前期，僅</a:t>
            </a:r>
            <a:r>
              <a:rPr lang="zh-TW" altLang="en-US" sz="2400" dirty="0"/>
              <a:t>涉及台灣人或清</a:t>
            </a:r>
            <a:r>
              <a:rPr lang="zh-TW" altLang="en-US" sz="2400" dirty="0" smtClean="0"/>
              <a:t>國人的民商</a:t>
            </a:r>
            <a:r>
              <a:rPr lang="zh-TW" altLang="en-US" sz="2400" dirty="0" smtClean="0"/>
              <a:t>事項，或</a:t>
            </a:r>
            <a:r>
              <a:rPr lang="zh-TW" altLang="en-US" sz="2400" dirty="0"/>
              <a:t>有關土地之權利</a:t>
            </a:r>
            <a:r>
              <a:rPr lang="zh-TW" altLang="en-US" sz="2400" dirty="0" smtClean="0"/>
              <a:t>，依</a:t>
            </a:r>
            <a:r>
              <a:rPr lang="zh-TW" altLang="en-US" sz="2400" dirty="0"/>
              <a:t>台灣人的「舊慣</a:t>
            </a:r>
            <a:r>
              <a:rPr lang="zh-TW" altLang="en-US" sz="2400" dirty="0" smtClean="0"/>
              <a:t>」，即</a:t>
            </a:r>
            <a:r>
              <a:rPr lang="en-US" altLang="zh-TW" sz="2400" dirty="0" smtClean="0"/>
              <a:t>《</a:t>
            </a:r>
            <a:r>
              <a:rPr lang="zh-TW" altLang="en-US" sz="2400" dirty="0" smtClean="0"/>
              <a:t>法例</a:t>
            </a:r>
            <a:r>
              <a:rPr lang="en-US" altLang="zh-TW" sz="2400" dirty="0" smtClean="0"/>
              <a:t>》</a:t>
            </a:r>
            <a:r>
              <a:rPr lang="zh-TW" altLang="en-US" sz="2400" dirty="0"/>
              <a:t>中與法律同一效力</a:t>
            </a:r>
            <a:r>
              <a:rPr lang="zh-TW" altLang="en-US" sz="2400" dirty="0" smtClean="0"/>
              <a:t>的習慣，</a:t>
            </a:r>
            <a:r>
              <a:rPr lang="zh-TW" altLang="en-US" sz="2400" dirty="0" smtClean="0"/>
              <a:t>因此須依歐陸</a:t>
            </a:r>
            <a:r>
              <a:rPr lang="zh-TW" altLang="en-US" sz="2400" dirty="0"/>
              <a:t>法系民法概念，認定在台漢人的「習慣法」</a:t>
            </a:r>
            <a:r>
              <a:rPr lang="zh-TW" altLang="en-US" sz="2400" dirty="0" smtClean="0"/>
              <a:t>。從而台灣</a:t>
            </a:r>
            <a:r>
              <a:rPr lang="zh-TW" altLang="en-US" sz="2400" dirty="0"/>
              <a:t>總</a:t>
            </a:r>
            <a:r>
              <a:rPr lang="zh-TW" altLang="en-US" sz="2400" dirty="0" smtClean="0"/>
              <a:t>督府</a:t>
            </a:r>
            <a:r>
              <a:rPr lang="zh-TW" altLang="en-US" sz="2400" dirty="0" smtClean="0">
                <a:solidFill>
                  <a:srgbClr val="FF0000"/>
                </a:solidFill>
              </a:rPr>
              <a:t>需要</a:t>
            </a:r>
            <a:r>
              <a:rPr lang="zh-TW" altLang="en-US" sz="2400" dirty="0">
                <a:solidFill>
                  <a:srgbClr val="FF0000"/>
                </a:solidFill>
              </a:rPr>
              <a:t>民</a:t>
            </a:r>
            <a:r>
              <a:rPr lang="zh-TW" altLang="en-US" sz="2400" dirty="0" smtClean="0">
                <a:solidFill>
                  <a:srgbClr val="FF0000"/>
                </a:solidFill>
              </a:rPr>
              <a:t>法學專家</a:t>
            </a:r>
            <a:r>
              <a:rPr lang="zh-TW" altLang="en-US" sz="2400" dirty="0" smtClean="0"/>
              <a:t>岡</a:t>
            </a:r>
            <a:r>
              <a:rPr lang="zh-TW" altLang="en-US" sz="2400" dirty="0"/>
              <a:t>松參太</a:t>
            </a:r>
            <a:r>
              <a:rPr lang="zh-TW" altLang="en-US" sz="2400" dirty="0" smtClean="0"/>
              <a:t>郎，進行</a:t>
            </a:r>
            <a:r>
              <a:rPr lang="zh-TW" altLang="en-US" sz="2400" dirty="0" smtClean="0"/>
              <a:t>「舊慣調查事業</a:t>
            </a:r>
            <a:r>
              <a:rPr lang="zh-TW" altLang="en-US" sz="2400" dirty="0"/>
              <a:t>」</a:t>
            </a:r>
            <a:r>
              <a:rPr lang="zh-TW" altLang="en-US" sz="2400" dirty="0" smtClean="0"/>
              <a:t>，岡</a:t>
            </a:r>
            <a:r>
              <a:rPr lang="zh-TW" altLang="en-US" sz="2400" dirty="0"/>
              <a:t>松參太</a:t>
            </a:r>
            <a:r>
              <a:rPr lang="zh-TW" altLang="en-US" sz="2400" dirty="0" smtClean="0"/>
              <a:t>郎則在</a:t>
            </a:r>
            <a:r>
              <a:rPr lang="zh-TW" altLang="en-US" sz="2400" dirty="0" smtClean="0">
                <a:solidFill>
                  <a:srgbClr val="FF0000"/>
                </a:solidFill>
              </a:rPr>
              <a:t>學術上</a:t>
            </a:r>
            <a:r>
              <a:rPr lang="zh-TW" altLang="en-US" sz="2400" dirty="0" smtClean="0"/>
              <a:t>，欲藉由草擬融合台灣</a:t>
            </a:r>
            <a:r>
              <a:rPr lang="zh-TW" altLang="en-US" sz="2400" dirty="0"/>
              <a:t>舊慣與西歐</a:t>
            </a:r>
            <a:r>
              <a:rPr lang="zh-TW" altLang="en-US" sz="2400" dirty="0" smtClean="0"/>
              <a:t>法制的民法典，向日本學界展現如明治民法全然抄襲西方法</a:t>
            </a:r>
            <a:r>
              <a:rPr lang="zh-TW" altLang="en-US" sz="2400" dirty="0" smtClean="0">
                <a:solidFill>
                  <a:srgbClr val="FF0000"/>
                </a:solidFill>
              </a:rPr>
              <a:t>之外</a:t>
            </a:r>
            <a:r>
              <a:rPr lang="zh-TW" altLang="en-US" sz="2400" dirty="0" smtClean="0"/>
              <a:t>另一種可能。</a:t>
            </a:r>
            <a:endParaRPr lang="en-US" altLang="zh-TW" sz="2400" dirty="0" smtClean="0"/>
          </a:p>
          <a:p>
            <a:r>
              <a:rPr lang="zh-TW" altLang="en-US" sz="2400" dirty="0" smtClean="0"/>
              <a:t>總督府向</a:t>
            </a:r>
            <a:r>
              <a:rPr lang="zh-TW" altLang="en-US" sz="2400" dirty="0"/>
              <a:t>內閣</a:t>
            </a:r>
            <a:r>
              <a:rPr lang="zh-TW" altLang="en-US" sz="2400" dirty="0" smtClean="0"/>
              <a:t>提出律令</a:t>
            </a:r>
            <a:r>
              <a:rPr lang="zh-TW" altLang="en-US" sz="2400" dirty="0" smtClean="0"/>
              <a:t>案時，可能</a:t>
            </a:r>
            <a:r>
              <a:rPr lang="zh-TW" altLang="en-US" sz="2400" dirty="0" smtClean="0"/>
              <a:t>遭法制</a:t>
            </a:r>
            <a:r>
              <a:rPr lang="zh-TW" altLang="en-US" sz="2400" dirty="0"/>
              <a:t>局內法務官僚的質問，</a:t>
            </a:r>
            <a:r>
              <a:rPr lang="zh-TW" altLang="en-US" sz="2400" dirty="0" smtClean="0"/>
              <a:t>此時有賴岡</a:t>
            </a:r>
            <a:r>
              <a:rPr lang="zh-TW" altLang="en-US" sz="2400" dirty="0"/>
              <a:t>松參太</a:t>
            </a:r>
            <a:r>
              <a:rPr lang="zh-TW" altLang="en-US" sz="2400" dirty="0" smtClean="0"/>
              <a:t>郎為總督府</a:t>
            </a:r>
            <a:r>
              <a:rPr lang="zh-TW" altLang="en-US" sz="2400" dirty="0" smtClean="0">
                <a:solidFill>
                  <a:srgbClr val="FF0000"/>
                </a:solidFill>
              </a:rPr>
              <a:t>辯護</a:t>
            </a:r>
            <a:r>
              <a:rPr lang="zh-TW" altLang="en-US" sz="2400" dirty="0" smtClean="0"/>
              <a:t>，故其經常以各種</a:t>
            </a:r>
            <a:r>
              <a:rPr lang="zh-TW" altLang="en-US" sz="2400" dirty="0">
                <a:solidFill>
                  <a:srgbClr val="FF0000"/>
                </a:solidFill>
              </a:rPr>
              <a:t>學理支持</a:t>
            </a:r>
            <a:r>
              <a:rPr lang="zh-TW" altLang="en-US" sz="2400" dirty="0"/>
              <a:t>總督府的法制上</a:t>
            </a:r>
            <a:r>
              <a:rPr lang="zh-TW" altLang="en-US" sz="2400" dirty="0" smtClean="0"/>
              <a:t>作為；不過終究總督府的</a:t>
            </a:r>
            <a:r>
              <a:rPr lang="zh-TW" altLang="en-US" sz="2400" dirty="0" smtClean="0">
                <a:solidFill>
                  <a:srgbClr val="FF0000"/>
                </a:solidFill>
              </a:rPr>
              <a:t>施政上</a:t>
            </a:r>
            <a:r>
              <a:rPr lang="zh-TW" altLang="en-US" sz="2400" dirty="0" smtClean="0"/>
              <a:t>需求，仍</a:t>
            </a:r>
            <a:r>
              <a:rPr lang="zh-TW" altLang="en-US" sz="2400" dirty="0" smtClean="0">
                <a:solidFill>
                  <a:srgbClr val="FF0000"/>
                </a:solidFill>
              </a:rPr>
              <a:t>優先</a:t>
            </a:r>
            <a:r>
              <a:rPr lang="zh-TW" altLang="en-US" sz="2400" dirty="0"/>
              <a:t>於岡松參太</a:t>
            </a:r>
            <a:r>
              <a:rPr lang="zh-TW" altLang="en-US" sz="2400" dirty="0" smtClean="0"/>
              <a:t>郎單純從學理所表達的意見，故實乃扮演「法律顧問」的角色。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93060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56021" y="131740"/>
            <a:ext cx="8911687" cy="184782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94792" y="747346"/>
            <a:ext cx="9434146" cy="5486399"/>
          </a:xfrm>
        </p:spPr>
        <p:txBody>
          <a:bodyPr>
            <a:norm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1899</a:t>
            </a:r>
            <a:r>
              <a:rPr lang="zh-TW" altLang="en-US" sz="2400" dirty="0">
                <a:solidFill>
                  <a:srgbClr val="FF0000"/>
                </a:solidFill>
              </a:rPr>
              <a:t>年</a:t>
            </a:r>
            <a:r>
              <a:rPr lang="zh-TW" altLang="en-US" sz="2400" dirty="0"/>
              <a:t>岡松參太郎來</a:t>
            </a:r>
            <a:r>
              <a:rPr lang="zh-TW" altLang="en-US" sz="2400" dirty="0" smtClean="0"/>
              <a:t>台展開</a:t>
            </a:r>
            <a:r>
              <a:rPr lang="zh-TW" altLang="en-US" sz="2400" dirty="0"/>
              <a:t>關於</a:t>
            </a:r>
            <a:r>
              <a:rPr lang="zh-TW" altLang="en-US" sz="2400" dirty="0">
                <a:solidFill>
                  <a:srgbClr val="FF0000"/>
                </a:solidFill>
              </a:rPr>
              <a:t>土地</a:t>
            </a:r>
            <a:r>
              <a:rPr lang="zh-TW" altLang="en-US" sz="2400" dirty="0"/>
              <a:t>舊慣的</a:t>
            </a:r>
            <a:r>
              <a:rPr lang="zh-TW" altLang="en-US" sz="2400" dirty="0" smtClean="0"/>
              <a:t>調查，寫成</a:t>
            </a:r>
            <a:r>
              <a:rPr lang="en-US" altLang="zh-TW" sz="2400" dirty="0" smtClean="0"/>
              <a:t>《</a:t>
            </a:r>
            <a:r>
              <a:rPr lang="zh-TW" altLang="en-US" sz="2400" dirty="0"/>
              <a:t>臺灣舊慣制度調查一斑</a:t>
            </a:r>
            <a:r>
              <a:rPr lang="en-US" altLang="zh-TW" sz="2400" dirty="0" smtClean="0"/>
              <a:t>》</a:t>
            </a:r>
            <a:r>
              <a:rPr lang="zh-TW" altLang="en-US" sz="2400" dirty="0" smtClean="0"/>
              <a:t>，作為</a:t>
            </a:r>
            <a:r>
              <a:rPr lang="zh-TW" altLang="en-US" sz="2400" dirty="0"/>
              <a:t>舊慣調查的範本</a:t>
            </a:r>
            <a:r>
              <a:rPr lang="zh-TW" altLang="en-US" sz="2400" dirty="0" smtClean="0"/>
              <a:t>而發</a:t>
            </a:r>
            <a:r>
              <a:rPr lang="zh-TW" altLang="en-US" sz="2400" dirty="0"/>
              <a:t>至全台各</a:t>
            </a:r>
            <a:r>
              <a:rPr lang="zh-TW" altLang="en-US" sz="2400" dirty="0" smtClean="0"/>
              <a:t>單位，</a:t>
            </a:r>
            <a:r>
              <a:rPr lang="zh-TW" altLang="en-US" sz="2400" dirty="0"/>
              <a:t>且出版英譯本，將之推廣至國際學界</a:t>
            </a:r>
            <a:r>
              <a:rPr lang="zh-TW" altLang="en-US" sz="2400" dirty="0" smtClean="0"/>
              <a:t>。</a:t>
            </a:r>
            <a:r>
              <a:rPr lang="en-US" altLang="zh-TW" sz="2400" dirty="0">
                <a:solidFill>
                  <a:srgbClr val="FF0000"/>
                </a:solidFill>
              </a:rPr>
              <a:t>1901</a:t>
            </a:r>
            <a:r>
              <a:rPr lang="zh-TW" altLang="en-US" sz="2400" dirty="0">
                <a:solidFill>
                  <a:srgbClr val="FF0000"/>
                </a:solidFill>
              </a:rPr>
              <a:t>年</a:t>
            </a:r>
            <a:r>
              <a:rPr lang="en-US" altLang="zh-TW" sz="2400" dirty="0"/>
              <a:t>10</a:t>
            </a:r>
            <a:r>
              <a:rPr lang="zh-TW" altLang="en-US" sz="2400" dirty="0"/>
              <a:t>月依勅</a:t>
            </a:r>
            <a:r>
              <a:rPr lang="zh-TW" altLang="en-US" sz="2400" dirty="0" smtClean="0"/>
              <a:t>令設立舊</a:t>
            </a:r>
            <a:r>
              <a:rPr lang="zh-TW" altLang="en-US" sz="2400" dirty="0"/>
              <a:t>慣調查</a:t>
            </a:r>
            <a:r>
              <a:rPr lang="zh-TW" altLang="en-US" sz="2400" dirty="0" smtClean="0"/>
              <a:t>會，</a:t>
            </a:r>
            <a:r>
              <a:rPr lang="zh-TW" altLang="en-US" sz="2400" dirty="0"/>
              <a:t>正式</a:t>
            </a:r>
            <a:r>
              <a:rPr lang="zh-TW" altLang="en-US" sz="2400" dirty="0" smtClean="0"/>
              <a:t>由岡</a:t>
            </a:r>
            <a:r>
              <a:rPr lang="zh-TW" altLang="en-US" sz="2400" dirty="0"/>
              <a:t>松參太</a:t>
            </a:r>
            <a:r>
              <a:rPr lang="zh-TW" altLang="en-US" sz="2400" dirty="0" smtClean="0"/>
              <a:t>郎主持</a:t>
            </a:r>
            <a:r>
              <a:rPr lang="zh-TW" altLang="en-US" sz="2400" dirty="0"/>
              <a:t>台灣舊慣調查事業</a:t>
            </a:r>
            <a:r>
              <a:rPr lang="zh-TW" altLang="en-US" sz="2400" dirty="0" smtClean="0"/>
              <a:t>。</a:t>
            </a:r>
            <a:r>
              <a:rPr lang="en-US" altLang="zh-TW" sz="2400" dirty="0" smtClean="0"/>
              <a:t>10</a:t>
            </a:r>
            <a:r>
              <a:rPr lang="zh-TW" altLang="en-US" sz="2400" dirty="0" smtClean="0"/>
              <a:t>年後的</a:t>
            </a:r>
            <a:r>
              <a:rPr lang="en-US" altLang="zh-TW" sz="2400" dirty="0" smtClean="0"/>
              <a:t>1910</a:t>
            </a:r>
            <a:r>
              <a:rPr lang="zh-TW" altLang="en-US" sz="2400" dirty="0"/>
              <a:t>年至</a:t>
            </a:r>
            <a:r>
              <a:rPr lang="en-US" altLang="zh-TW" sz="2400" dirty="0">
                <a:solidFill>
                  <a:srgbClr val="FF0000"/>
                </a:solidFill>
              </a:rPr>
              <a:t>1911</a:t>
            </a:r>
            <a:r>
              <a:rPr lang="zh-TW" altLang="en-US" sz="2400" dirty="0">
                <a:solidFill>
                  <a:srgbClr val="FF0000"/>
                </a:solidFill>
              </a:rPr>
              <a:t>年</a:t>
            </a:r>
            <a:r>
              <a:rPr lang="zh-TW" altLang="en-US" sz="2400" dirty="0" smtClean="0"/>
              <a:t>出版第三</a:t>
            </a:r>
            <a:r>
              <a:rPr lang="zh-TW" altLang="en-US" sz="2400" dirty="0"/>
              <a:t>回報告書</a:t>
            </a:r>
            <a:r>
              <a:rPr lang="zh-TW" altLang="en-US" sz="2400" dirty="0" smtClean="0"/>
              <a:t>，即今學界熟知的</a:t>
            </a:r>
            <a:r>
              <a:rPr lang="en-US" altLang="zh-TW" sz="2400" dirty="0">
                <a:solidFill>
                  <a:srgbClr val="FF0000"/>
                </a:solidFill>
              </a:rPr>
              <a:t>《</a:t>
            </a:r>
            <a:r>
              <a:rPr lang="zh-TW" altLang="en-US" sz="2400" dirty="0">
                <a:solidFill>
                  <a:srgbClr val="FF0000"/>
                </a:solidFill>
              </a:rPr>
              <a:t>臺灣私法</a:t>
            </a:r>
            <a:r>
              <a:rPr lang="en-US" altLang="zh-TW" sz="2400" dirty="0" smtClean="0">
                <a:solidFill>
                  <a:srgbClr val="FF0000"/>
                </a:solidFill>
              </a:rPr>
              <a:t>》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zh-TW" altLang="en-US" sz="2400" dirty="0"/>
              <a:t>岡松參太</a:t>
            </a:r>
            <a:r>
              <a:rPr lang="zh-TW" altLang="en-US" sz="2400" dirty="0" smtClean="0"/>
              <a:t>郎謂</a:t>
            </a:r>
            <a:r>
              <a:rPr lang="en-US" altLang="zh-TW" sz="2400" dirty="0"/>
              <a:t>《</a:t>
            </a:r>
            <a:r>
              <a:rPr lang="zh-TW" altLang="en-US" sz="2400" dirty="0"/>
              <a:t>臺灣私法</a:t>
            </a:r>
            <a:r>
              <a:rPr lang="en-US" altLang="zh-TW" sz="2400" dirty="0"/>
              <a:t>》</a:t>
            </a:r>
            <a:r>
              <a:rPr lang="zh-TW" altLang="en-US" sz="2400" dirty="0" smtClean="0"/>
              <a:t>旨在</a:t>
            </a:r>
            <a:r>
              <a:rPr lang="zh-TW" altLang="en-US" sz="2400" dirty="0"/>
              <a:t>「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網羅應屬私法之範疇的臺灣自古以來的法制及習慣</a:t>
            </a:r>
            <a:r>
              <a:rPr lang="zh-TW" altLang="en-US" sz="2400" dirty="0" smtClean="0"/>
              <a:t>」</a:t>
            </a:r>
            <a:r>
              <a:rPr lang="zh-TW" altLang="en-US" sz="2400" dirty="0" smtClean="0"/>
              <a:t>，亦即</a:t>
            </a:r>
            <a:r>
              <a:rPr lang="zh-TW" altLang="en-US" sz="2400" dirty="0"/>
              <a:t>調查日治初期台灣漢人</a:t>
            </a:r>
            <a:r>
              <a:rPr lang="zh-TW" altLang="en-US" sz="2400" dirty="0" smtClean="0"/>
              <a:t>社會沿襲</a:t>
            </a:r>
            <a:r>
              <a:rPr lang="zh-TW" altLang="en-US" sz="2400" dirty="0"/>
              <a:t>自清治時期的「</a:t>
            </a:r>
            <a:r>
              <a:rPr lang="zh-TW" altLang="en-US" sz="2400" dirty="0">
                <a:solidFill>
                  <a:srgbClr val="FF0000"/>
                </a:solidFill>
              </a:rPr>
              <a:t>法律傳統</a:t>
            </a:r>
            <a:r>
              <a:rPr lang="zh-TW" altLang="en-US" sz="2400" dirty="0"/>
              <a:t>」（</a:t>
            </a:r>
            <a:r>
              <a:rPr lang="en-US" altLang="zh-TW" sz="2400" dirty="0"/>
              <a:t>legal traditions</a:t>
            </a:r>
            <a:r>
              <a:rPr lang="zh-TW" altLang="en-US" sz="2400" dirty="0" smtClean="0"/>
              <a:t>），並以漢人</a:t>
            </a:r>
            <a:r>
              <a:rPr lang="zh-TW" altLang="en-US" sz="2400" dirty="0"/>
              <a:t>固有文化中</a:t>
            </a:r>
            <a:r>
              <a:rPr lang="zh-TW" altLang="en-US" sz="2400" dirty="0">
                <a:solidFill>
                  <a:srgbClr val="FF0000"/>
                </a:solidFill>
              </a:rPr>
              <a:t>所</a:t>
            </a:r>
            <a:r>
              <a:rPr lang="zh-TW" altLang="en-US" sz="2400" dirty="0" smtClean="0">
                <a:solidFill>
                  <a:srgbClr val="FF0000"/>
                </a:solidFill>
              </a:rPr>
              <a:t>無</a:t>
            </a:r>
            <a:r>
              <a:rPr lang="zh-TW" altLang="en-US" sz="2400" dirty="0" smtClean="0"/>
              <a:t>的近代西歐法學概念予以</a:t>
            </a:r>
            <a:r>
              <a:rPr lang="zh-TW" altLang="en-US" sz="2400" dirty="0" smtClean="0">
                <a:solidFill>
                  <a:srgbClr val="FF0000"/>
                </a:solidFill>
              </a:rPr>
              <a:t>轉譯</a:t>
            </a:r>
            <a:r>
              <a:rPr lang="zh-TW" altLang="en-US" sz="2400" dirty="0" smtClean="0"/>
              <a:t>，俾能在司法及行政上作為法規範而</a:t>
            </a:r>
            <a:r>
              <a:rPr lang="zh-TW" altLang="en-US" sz="2400" dirty="0" smtClean="0">
                <a:solidFill>
                  <a:srgbClr val="FF0000"/>
                </a:solidFill>
              </a:rPr>
              <a:t>適用</a:t>
            </a:r>
            <a:r>
              <a:rPr lang="zh-TW" altLang="en-US" sz="2400" dirty="0" smtClean="0"/>
              <a:t>於個案，將來在立法上</a:t>
            </a:r>
            <a:r>
              <a:rPr lang="zh-TW" altLang="en-US" sz="2400" dirty="0" smtClean="0">
                <a:solidFill>
                  <a:srgbClr val="FF0000"/>
                </a:solidFill>
              </a:rPr>
              <a:t>制定</a:t>
            </a:r>
            <a:r>
              <a:rPr lang="zh-TW" altLang="en-US" sz="2400" dirty="0" smtClean="0"/>
              <a:t>出法</a:t>
            </a:r>
            <a:r>
              <a:rPr lang="zh-TW" altLang="en-US" sz="2400" dirty="0"/>
              <a:t>規範</a:t>
            </a:r>
            <a:r>
              <a:rPr lang="zh-TW" altLang="en-US" sz="2400" dirty="0" smtClean="0"/>
              <a:t>。當其以</a:t>
            </a:r>
            <a:r>
              <a:rPr lang="zh-TW" altLang="en-US" sz="2400" dirty="0" smtClean="0"/>
              <a:t>現代</a:t>
            </a:r>
            <a:r>
              <a:rPr lang="zh-TW" altLang="en-US" sz="2400" dirty="0"/>
              <a:t>法學核心的「權利」</a:t>
            </a:r>
            <a:r>
              <a:rPr lang="zh-TW" altLang="en-US" sz="2400" dirty="0" smtClean="0"/>
              <a:t>觀念歸納出舊慣內容時，已有意</a:t>
            </a:r>
            <a:r>
              <a:rPr lang="zh-TW" altLang="en-US" sz="2400" dirty="0"/>
              <a:t>地</a:t>
            </a:r>
            <a:r>
              <a:rPr lang="zh-TW" altLang="en-US" sz="2400" dirty="0">
                <a:solidFill>
                  <a:srgbClr val="FF0000"/>
                </a:solidFill>
              </a:rPr>
              <a:t>配合</a:t>
            </a:r>
            <a:r>
              <a:rPr lang="zh-TW" altLang="en-US" sz="2400" dirty="0"/>
              <a:t>日本民法</a:t>
            </a:r>
            <a:r>
              <a:rPr lang="zh-TW" altLang="en-US" sz="2400" dirty="0" smtClean="0"/>
              <a:t>上分類。</a:t>
            </a:r>
            <a:endParaRPr lang="en-US" altLang="zh-TW" sz="2400" dirty="0" smtClean="0"/>
          </a:p>
          <a:p>
            <a:r>
              <a:rPr lang="zh-TW" altLang="en-US" sz="2400" dirty="0" smtClean="0"/>
              <a:t>例如準</a:t>
            </a:r>
            <a:r>
              <a:rPr lang="zh-TW" altLang="en-US" sz="2400" dirty="0"/>
              <a:t>據歐陸法系</a:t>
            </a:r>
            <a:r>
              <a:rPr lang="zh-TW" altLang="en-US" sz="2400" dirty="0" smtClean="0"/>
              <a:t>民法概念，將</a:t>
            </a:r>
            <a:r>
              <a:rPr lang="zh-TW" altLang="en-US" sz="2400" dirty="0"/>
              <a:t>典主所享利益轉譯為「典權」，並表示典權還不是完全的擔保物權，乃附有回贖權的用益物</a:t>
            </a:r>
            <a:r>
              <a:rPr lang="zh-TW" altLang="en-US" sz="2400" dirty="0" smtClean="0"/>
              <a:t>權；</a:t>
            </a:r>
            <a:r>
              <a:rPr lang="zh-TW" altLang="en-US" sz="2400" dirty="0"/>
              <a:t>「胎」則僅是附隨於借貸之特約，雖為一種法律行為，但非擔保物</a:t>
            </a:r>
            <a:r>
              <a:rPr lang="zh-TW" altLang="en-US" sz="2400" dirty="0" smtClean="0"/>
              <a:t>權。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33586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56021" y="131740"/>
            <a:ext cx="8911687" cy="184782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94792" y="747346"/>
            <a:ext cx="9434146" cy="5486399"/>
          </a:xfrm>
        </p:spPr>
        <p:txBody>
          <a:bodyPr>
            <a:normAutofit lnSpcReduction="10000"/>
          </a:bodyPr>
          <a:lstStyle/>
          <a:p>
            <a:r>
              <a:rPr lang="zh-TW" altLang="en-US" sz="2400" dirty="0" smtClean="0"/>
              <a:t>在台漢人將</a:t>
            </a:r>
            <a:r>
              <a:rPr lang="zh-TW" altLang="en-US" sz="2400" dirty="0"/>
              <a:t>非親生女子帶入家中撫養，</a:t>
            </a:r>
            <a:r>
              <a:rPr lang="zh-TW" altLang="en-US" sz="2400" dirty="0" smtClean="0"/>
              <a:t>稱為養女，</a:t>
            </a:r>
            <a:r>
              <a:rPr lang="zh-TW" altLang="en-US" sz="2400" dirty="0"/>
              <a:t>若預定與家中將來成為其夫之男子結婚</a:t>
            </a:r>
            <a:r>
              <a:rPr lang="zh-TW" altLang="en-US" sz="2400" dirty="0" smtClean="0"/>
              <a:t>者，稱為童養媳。</a:t>
            </a:r>
            <a:r>
              <a:rPr lang="en-US" altLang="zh-TW" sz="2400" dirty="0"/>
              <a:t>《</a:t>
            </a:r>
            <a:r>
              <a:rPr lang="zh-TW" altLang="en-US" sz="2400" dirty="0"/>
              <a:t>臺灣私法</a:t>
            </a:r>
            <a:r>
              <a:rPr lang="en-US" altLang="zh-TW" sz="2400" dirty="0" smtClean="0"/>
              <a:t>》</a:t>
            </a:r>
            <a:r>
              <a:rPr lang="zh-TW" altLang="en-US" sz="2400" dirty="0" smtClean="0"/>
              <a:t>都</a:t>
            </a:r>
            <a:r>
              <a:rPr lang="zh-TW" altLang="en-US" sz="2400" dirty="0"/>
              <a:t>轉譯為現代民法上</a:t>
            </a:r>
            <a:r>
              <a:rPr lang="zh-TW" altLang="en-US" sz="2400" dirty="0">
                <a:solidFill>
                  <a:srgbClr val="FF0000"/>
                </a:solidFill>
              </a:rPr>
              <a:t>收養</a:t>
            </a:r>
            <a:r>
              <a:rPr lang="zh-TW" altLang="en-US" sz="2400" dirty="0"/>
              <a:t>關係</a:t>
            </a:r>
            <a:r>
              <a:rPr lang="zh-TW" altLang="en-US" sz="2400" dirty="0" smtClean="0"/>
              <a:t>。但依一般民法理論，童養媳既然</a:t>
            </a:r>
            <a:r>
              <a:rPr lang="zh-TW" altLang="en-US" sz="2400" dirty="0"/>
              <a:t>是養親之</a:t>
            </a:r>
            <a:r>
              <a:rPr lang="zh-TW" altLang="en-US" sz="2400" dirty="0" smtClean="0">
                <a:solidFill>
                  <a:srgbClr val="FF0000"/>
                </a:solidFill>
              </a:rPr>
              <a:t>女</a:t>
            </a:r>
            <a:r>
              <a:rPr lang="zh-TW" altLang="en-US" sz="2400" dirty="0" smtClean="0"/>
              <a:t>就</a:t>
            </a:r>
            <a:r>
              <a:rPr lang="zh-TW" altLang="en-US" sz="2400" dirty="0"/>
              <a:t>不得與養親之</a:t>
            </a:r>
            <a:r>
              <a:rPr lang="zh-TW" altLang="en-US" sz="2400" dirty="0">
                <a:solidFill>
                  <a:srgbClr val="FF0000"/>
                </a:solidFill>
              </a:rPr>
              <a:t>子</a:t>
            </a:r>
            <a:r>
              <a:rPr lang="zh-TW" altLang="en-US" sz="2400" dirty="0" smtClean="0"/>
              <a:t>結婚，對該</a:t>
            </a:r>
            <a:r>
              <a:rPr lang="zh-TW" altLang="en-US" sz="2400" dirty="0" smtClean="0"/>
              <a:t>矛盾可用其</a:t>
            </a:r>
            <a:r>
              <a:rPr lang="zh-TW" altLang="en-US" sz="2400" dirty="0" smtClean="0"/>
              <a:t>為</a:t>
            </a:r>
            <a:r>
              <a:rPr lang="zh-TW" altLang="en-US" sz="2400" dirty="0" smtClean="0">
                <a:solidFill>
                  <a:srgbClr val="FF0000"/>
                </a:solidFill>
              </a:rPr>
              <a:t>習慣法上特殊類型</a:t>
            </a:r>
            <a:r>
              <a:rPr lang="zh-TW" altLang="en-US" sz="2400" dirty="0" smtClean="0"/>
              <a:t>來解套。</a:t>
            </a:r>
            <a:endParaRPr lang="en-US" altLang="zh-TW" sz="2400" dirty="0" smtClean="0"/>
          </a:p>
          <a:p>
            <a:r>
              <a:rPr lang="zh-TW" altLang="en-US" sz="2400" dirty="0" smtClean="0"/>
              <a:t>後代學者曾</a:t>
            </a:r>
            <a:r>
              <a:rPr lang="zh-TW" altLang="en-US" sz="2400" dirty="0" smtClean="0">
                <a:solidFill>
                  <a:srgbClr val="FF0000"/>
                </a:solidFill>
              </a:rPr>
              <a:t>批判</a:t>
            </a:r>
            <a:r>
              <a:rPr lang="zh-TW" altLang="en-US" sz="2400" dirty="0"/>
              <a:t>岡松參太</a:t>
            </a:r>
            <a:r>
              <a:rPr lang="zh-TW" altLang="en-US" sz="2400" dirty="0" smtClean="0"/>
              <a:t>郎將</a:t>
            </a:r>
            <a:r>
              <a:rPr lang="zh-TW" altLang="en-US" sz="2400" dirty="0"/>
              <a:t>西歐型法律</a:t>
            </a:r>
            <a:r>
              <a:rPr lang="zh-TW" altLang="en-US" sz="2400" dirty="0" smtClean="0"/>
              <a:t>概念，強行</a:t>
            </a:r>
            <a:r>
              <a:rPr lang="zh-TW" altLang="en-US" sz="2400" dirty="0"/>
              <a:t>適用於屬傳統中國法系的</a:t>
            </a:r>
            <a:r>
              <a:rPr lang="zh-TW" altLang="en-US" sz="2400" dirty="0" smtClean="0"/>
              <a:t>習慣並不妥當，但岡</a:t>
            </a:r>
            <a:r>
              <a:rPr lang="zh-TW" altLang="en-US" sz="2400" dirty="0"/>
              <a:t>松參太郎</a:t>
            </a:r>
            <a:r>
              <a:rPr lang="zh-TW" altLang="en-US" sz="2400" dirty="0" smtClean="0"/>
              <a:t>當年</a:t>
            </a:r>
            <a:r>
              <a:rPr lang="zh-TW" altLang="en-US" sz="2400" dirty="0" smtClean="0">
                <a:solidFill>
                  <a:srgbClr val="FF0000"/>
                </a:solidFill>
              </a:rPr>
              <a:t>已意識到</a:t>
            </a:r>
            <a:r>
              <a:rPr lang="zh-TW" altLang="en-US" sz="2400" dirty="0" smtClean="0"/>
              <a:t>這項方法論上問題，惟認為此係配合</a:t>
            </a:r>
            <a:r>
              <a:rPr lang="zh-TW" altLang="en-US" sz="2400" dirty="0"/>
              <a:t>台灣殖民地法制所</a:t>
            </a:r>
            <a:r>
              <a:rPr lang="zh-TW" altLang="en-US" sz="2400" dirty="0" smtClean="0"/>
              <a:t>必需。</a:t>
            </a:r>
            <a:endParaRPr lang="en-US" altLang="zh-TW" sz="2400" dirty="0" smtClean="0"/>
          </a:p>
          <a:p>
            <a:r>
              <a:rPr lang="zh-TW" altLang="en-US" sz="2400" dirty="0"/>
              <a:t>岡松參太</a:t>
            </a:r>
            <a:r>
              <a:rPr lang="zh-TW" altLang="en-US" sz="2400" dirty="0" smtClean="0"/>
              <a:t>郎所為</a:t>
            </a:r>
            <a:r>
              <a:rPr lang="zh-TW" altLang="en-US" sz="2400" dirty="0"/>
              <a:t>的舊慣調查</a:t>
            </a:r>
            <a:r>
              <a:rPr lang="zh-TW" altLang="en-US" sz="2400" dirty="0" smtClean="0"/>
              <a:t>對象及於</a:t>
            </a:r>
            <a:r>
              <a:rPr lang="zh-TW" altLang="en-US" sz="2400" dirty="0"/>
              <a:t>原住民族，曾整理出</a:t>
            </a:r>
            <a:r>
              <a:rPr lang="en-US" altLang="zh-TW" sz="2400" dirty="0"/>
              <a:t>《</a:t>
            </a:r>
            <a:r>
              <a:rPr lang="zh-TW" altLang="en-US" sz="2400" dirty="0"/>
              <a:t>臺灣番族慣習研究</a:t>
            </a:r>
            <a:r>
              <a:rPr lang="en-US" altLang="zh-TW" sz="2400" dirty="0"/>
              <a:t>》</a:t>
            </a:r>
            <a:r>
              <a:rPr lang="zh-TW" altLang="en-US" sz="2400" dirty="0"/>
              <a:t>。</a:t>
            </a:r>
            <a:r>
              <a:rPr lang="zh-TW" altLang="en-US" sz="2400" dirty="0" smtClean="0"/>
              <a:t>但殖民地的實證</a:t>
            </a:r>
            <a:r>
              <a:rPr lang="zh-TW" altLang="en-US" sz="2400" dirty="0"/>
              <a:t>法上，對於原住民族的法律</a:t>
            </a:r>
            <a:r>
              <a:rPr lang="zh-TW" altLang="en-US" sz="2400" dirty="0" smtClean="0"/>
              <a:t>傳統，</a:t>
            </a:r>
            <a:r>
              <a:rPr lang="zh-TW" altLang="en-US" sz="2400" dirty="0" smtClean="0">
                <a:solidFill>
                  <a:srgbClr val="FF0000"/>
                </a:solidFill>
              </a:rPr>
              <a:t>並未</a:t>
            </a:r>
            <a:r>
              <a:rPr lang="zh-TW" altLang="en-US" sz="2400" dirty="0"/>
              <a:t>賦予習慣法的效力</a:t>
            </a:r>
            <a:r>
              <a:rPr lang="zh-TW" altLang="en-US" sz="2400" dirty="0" smtClean="0"/>
              <a:t>，故</a:t>
            </a:r>
            <a:r>
              <a:rPr lang="zh-TW" altLang="en-US" sz="2400" dirty="0" smtClean="0">
                <a:solidFill>
                  <a:srgbClr val="FF0000"/>
                </a:solidFill>
              </a:rPr>
              <a:t>施政</a:t>
            </a:r>
            <a:r>
              <a:rPr lang="zh-TW" altLang="en-US" sz="2400" dirty="0">
                <a:solidFill>
                  <a:srgbClr val="FF0000"/>
                </a:solidFill>
              </a:rPr>
              <a:t>上</a:t>
            </a:r>
            <a:r>
              <a:rPr lang="zh-TW" altLang="en-US" sz="2400" dirty="0" smtClean="0">
                <a:solidFill>
                  <a:srgbClr val="FF0000"/>
                </a:solidFill>
              </a:rPr>
              <a:t>不必</a:t>
            </a:r>
            <a:r>
              <a:rPr lang="zh-TW" altLang="en-US" sz="2400" dirty="0" smtClean="0"/>
              <a:t>以現代權利概念</a:t>
            </a:r>
            <a:r>
              <a:rPr lang="zh-TW" altLang="en-US" sz="2400" dirty="0" smtClean="0"/>
              <a:t>將其</a:t>
            </a:r>
            <a:r>
              <a:rPr lang="zh-TW" altLang="en-US" sz="2400" dirty="0" smtClean="0">
                <a:solidFill>
                  <a:srgbClr val="FF0000"/>
                </a:solidFill>
              </a:rPr>
              <a:t>轉譯</a:t>
            </a:r>
            <a:r>
              <a:rPr lang="zh-TW" altLang="en-US" sz="2400" dirty="0" smtClean="0"/>
              <a:t>為有</a:t>
            </a:r>
            <a:r>
              <a:rPr lang="zh-TW" altLang="en-US" sz="2400" dirty="0"/>
              <a:t>普遍適用性的</a:t>
            </a:r>
            <a:r>
              <a:rPr lang="zh-TW" altLang="en-US" sz="2400" dirty="0">
                <a:solidFill>
                  <a:srgbClr val="FF0000"/>
                </a:solidFill>
              </a:rPr>
              <a:t>法</a:t>
            </a:r>
            <a:r>
              <a:rPr lang="zh-TW" altLang="en-US" sz="2400" dirty="0" smtClean="0">
                <a:solidFill>
                  <a:srgbClr val="FF0000"/>
                </a:solidFill>
              </a:rPr>
              <a:t>規範</a:t>
            </a:r>
            <a:r>
              <a:rPr lang="zh-TW" altLang="en-US" sz="2400" dirty="0" smtClean="0"/>
              <a:t>，</a:t>
            </a:r>
            <a:r>
              <a:rPr lang="zh-TW" altLang="en-US" sz="2400" dirty="0" smtClean="0"/>
              <a:t>雖在事實</a:t>
            </a:r>
            <a:r>
              <a:rPr lang="zh-TW" altLang="en-US" sz="2400" dirty="0" smtClean="0"/>
              <a:t>描述上也使用一些現代法學概念。</a:t>
            </a:r>
            <a:endParaRPr lang="en-US" altLang="zh-TW" sz="2400" dirty="0" smtClean="0"/>
          </a:p>
          <a:p>
            <a:r>
              <a:rPr lang="zh-TW" altLang="en-US" sz="2400" dirty="0" smtClean="0"/>
              <a:t>岡</a:t>
            </a:r>
            <a:r>
              <a:rPr lang="zh-TW" altLang="en-US" sz="2400" dirty="0"/>
              <a:t>松參太</a:t>
            </a:r>
            <a:r>
              <a:rPr lang="zh-TW" altLang="en-US" sz="2400" dirty="0" smtClean="0"/>
              <a:t>郎對台灣</a:t>
            </a:r>
            <a:r>
              <a:rPr lang="zh-TW" altLang="en-US" sz="2400" dirty="0"/>
              <a:t>舊</a:t>
            </a:r>
            <a:r>
              <a:rPr lang="zh-TW" altLang="en-US" sz="2400" dirty="0" smtClean="0"/>
              <a:t>慣係出於實踐上動機，</a:t>
            </a:r>
            <a:r>
              <a:rPr lang="zh-TW" altLang="en-US" sz="2400" dirty="0" smtClean="0">
                <a:solidFill>
                  <a:srgbClr val="FF0000"/>
                </a:solidFill>
              </a:rPr>
              <a:t>先以</a:t>
            </a:r>
            <a:r>
              <a:rPr lang="zh-TW" altLang="en-US" sz="2400" dirty="0" smtClean="0"/>
              <a:t>法學概念盡量</a:t>
            </a:r>
            <a:r>
              <a:rPr lang="zh-TW" altLang="en-US" sz="2400" dirty="0" smtClean="0">
                <a:solidFill>
                  <a:srgbClr val="FF0000"/>
                </a:solidFill>
              </a:rPr>
              <a:t>如實的認識</a:t>
            </a:r>
            <a:r>
              <a:rPr lang="zh-TW" altLang="en-US" sz="2400" dirty="0" smtClean="0"/>
              <a:t>習慣規範的內涵，</a:t>
            </a:r>
            <a:r>
              <a:rPr lang="zh-TW" altLang="en-US" sz="2400" dirty="0" smtClean="0">
                <a:solidFill>
                  <a:srgbClr val="FF0000"/>
                </a:solidFill>
              </a:rPr>
              <a:t>再進行</a:t>
            </a:r>
            <a:r>
              <a:rPr lang="zh-TW" altLang="en-US" sz="2400" dirty="0" smtClean="0"/>
              <a:t>法律上</a:t>
            </a:r>
            <a:r>
              <a:rPr lang="zh-TW" altLang="en-US" sz="2400" dirty="0" smtClean="0">
                <a:solidFill>
                  <a:srgbClr val="FF0000"/>
                </a:solidFill>
              </a:rPr>
              <a:t>評價</a:t>
            </a:r>
            <a:r>
              <a:rPr lang="zh-TW" altLang="en-US" sz="2400" dirty="0" smtClean="0"/>
              <a:t>而主張</a:t>
            </a:r>
            <a:r>
              <a:rPr lang="zh-TW" altLang="en-US" sz="2400" dirty="0"/>
              <a:t>應予以改造、甚或廢止</a:t>
            </a:r>
            <a:r>
              <a:rPr lang="zh-TW" altLang="en-US" sz="2400" dirty="0" smtClean="0"/>
              <a:t>，方為完整的從理論認識到實踐評價的「</a:t>
            </a:r>
            <a:r>
              <a:rPr lang="zh-TW" altLang="en-US" sz="2400" dirty="0">
                <a:solidFill>
                  <a:srgbClr val="FF0000"/>
                </a:solidFill>
              </a:rPr>
              <a:t>岡松式舊慣法學</a:t>
            </a:r>
            <a:r>
              <a:rPr lang="zh-TW" altLang="en-US" sz="2400" dirty="0" smtClean="0"/>
              <a:t>」。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23205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56021" y="518602"/>
            <a:ext cx="8911687" cy="809036"/>
          </a:xfrm>
        </p:spPr>
        <p:txBody>
          <a:bodyPr/>
          <a:lstStyle/>
          <a:p>
            <a:r>
              <a:rPr lang="zh-TW" altLang="en-US" dirty="0" smtClean="0"/>
              <a:t>三、</a:t>
            </a:r>
            <a:r>
              <a:rPr lang="zh-TW" altLang="en-US" dirty="0"/>
              <a:t>對台灣舊慣為實踐評價及制定法化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94791" y="1424353"/>
            <a:ext cx="9434146" cy="4888524"/>
          </a:xfrm>
        </p:spPr>
        <p:txBody>
          <a:bodyPr>
            <a:normAutofit/>
          </a:bodyPr>
          <a:lstStyle/>
          <a:p>
            <a:r>
              <a:rPr lang="zh-TW" altLang="en-US" sz="2400" dirty="0" smtClean="0"/>
              <a:t>在</a:t>
            </a:r>
            <a:r>
              <a:rPr lang="zh-TW" altLang="en-US" sz="2400" dirty="0" smtClean="0">
                <a:solidFill>
                  <a:srgbClr val="FF0000"/>
                </a:solidFill>
              </a:rPr>
              <a:t>岡</a:t>
            </a:r>
            <a:r>
              <a:rPr lang="zh-TW" altLang="en-US" sz="2400" dirty="0">
                <a:solidFill>
                  <a:srgbClr val="FF0000"/>
                </a:solidFill>
              </a:rPr>
              <a:t>松參太</a:t>
            </a:r>
            <a:r>
              <a:rPr lang="zh-TW" altLang="en-US" sz="2400" dirty="0" smtClean="0">
                <a:solidFill>
                  <a:srgbClr val="FF0000"/>
                </a:solidFill>
              </a:rPr>
              <a:t>郎</a:t>
            </a:r>
            <a:r>
              <a:rPr lang="zh-TW" altLang="en-US" sz="2400" dirty="0" smtClean="0"/>
              <a:t>產出</a:t>
            </a:r>
            <a:r>
              <a:rPr lang="zh-TW" altLang="en-US" sz="2400" dirty="0"/>
              <a:t>關於台灣舊慣的</a:t>
            </a:r>
            <a:r>
              <a:rPr lang="zh-TW" altLang="en-US" sz="2400" dirty="0">
                <a:solidFill>
                  <a:srgbClr val="FF0000"/>
                </a:solidFill>
              </a:rPr>
              <a:t>法學知識</a:t>
            </a:r>
            <a:r>
              <a:rPr lang="zh-TW" altLang="en-US" sz="2400" dirty="0"/>
              <a:t>時，殖民地</a:t>
            </a:r>
            <a:r>
              <a:rPr lang="zh-TW" altLang="en-US" sz="2400" dirty="0" smtClean="0">
                <a:solidFill>
                  <a:srgbClr val="FF0000"/>
                </a:solidFill>
              </a:rPr>
              <a:t>法院</a:t>
            </a:r>
            <a:r>
              <a:rPr lang="zh-TW" altLang="en-US" sz="2400" dirty="0" smtClean="0"/>
              <a:t>同步</a:t>
            </a:r>
            <a:r>
              <a:rPr lang="zh-TW" altLang="en-US" sz="2400" dirty="0"/>
              <a:t>地透過對司法個案的</a:t>
            </a:r>
            <a:r>
              <a:rPr lang="zh-TW" altLang="en-US" sz="2400" dirty="0">
                <a:solidFill>
                  <a:srgbClr val="FF0000"/>
                </a:solidFill>
              </a:rPr>
              <a:t>裁判</a:t>
            </a:r>
            <a:r>
              <a:rPr lang="zh-TW" altLang="en-US" sz="2400" dirty="0"/>
              <a:t>，就舊慣調查會所認知的習慣內涵</a:t>
            </a:r>
            <a:r>
              <a:rPr lang="zh-TW" altLang="en-US" sz="2400" dirty="0" smtClean="0"/>
              <a:t>，「依舊</a:t>
            </a:r>
            <a:r>
              <a:rPr lang="zh-TW" altLang="en-US" sz="2400" dirty="0"/>
              <a:t>慣」</a:t>
            </a:r>
            <a:r>
              <a:rPr lang="zh-TW" altLang="en-US" sz="2400" dirty="0" smtClean="0"/>
              <a:t>及「公序良俗」為實踐評價，而成為國家法上習慣法的內涵。但兩者應有所</a:t>
            </a:r>
            <a:r>
              <a:rPr lang="zh-TW" altLang="en-US" sz="2400" dirty="0" smtClean="0">
                <a:solidFill>
                  <a:srgbClr val="FF0000"/>
                </a:solidFill>
              </a:rPr>
              <a:t>區別</a:t>
            </a:r>
            <a:r>
              <a:rPr lang="zh-TW" altLang="en-US" sz="2400" dirty="0" smtClean="0"/>
              <a:t>，蓋</a:t>
            </a:r>
            <a:r>
              <a:rPr lang="zh-TW" altLang="en-US" sz="2400" dirty="0" smtClean="0">
                <a:solidFill>
                  <a:srgbClr val="FF0000"/>
                </a:solidFill>
              </a:rPr>
              <a:t>各有</a:t>
            </a:r>
            <a:r>
              <a:rPr lang="zh-TW" altLang="en-US" sz="2400" dirty="0" smtClean="0"/>
              <a:t>其認識及實踐上目的（如下揭之例）。</a:t>
            </a:r>
            <a:endParaRPr lang="en-US" altLang="zh-TW" sz="2400" dirty="0" smtClean="0"/>
          </a:p>
          <a:p>
            <a:r>
              <a:rPr lang="zh-TW" altLang="en-US" sz="2400" dirty="0">
                <a:solidFill>
                  <a:srgbClr val="FF0000"/>
                </a:solidFill>
              </a:rPr>
              <a:t>法院</a:t>
            </a:r>
            <a:r>
              <a:rPr lang="zh-TW" altLang="en-US" sz="2400" dirty="0"/>
              <a:t>對舊慣調查會的</a:t>
            </a:r>
            <a:r>
              <a:rPr lang="zh-TW" altLang="en-US" sz="2400" dirty="0" smtClean="0"/>
              <a:t>報告</a:t>
            </a:r>
            <a:r>
              <a:rPr lang="zh-TW" altLang="en-US" sz="2400" dirty="0" smtClean="0">
                <a:solidFill>
                  <a:srgbClr val="FF0000"/>
                </a:solidFill>
              </a:rPr>
              <a:t>非</a:t>
            </a:r>
            <a:r>
              <a:rPr lang="zh-TW" altLang="en-US" sz="2400" dirty="0"/>
              <a:t>照單全收</a:t>
            </a:r>
            <a:r>
              <a:rPr lang="zh-TW" altLang="en-US" sz="2400" dirty="0" smtClean="0"/>
              <a:t>。</a:t>
            </a:r>
            <a:r>
              <a:rPr lang="en-US" altLang="zh-TW" sz="2400" dirty="0" smtClean="0">
                <a:solidFill>
                  <a:srgbClr val="FF0000"/>
                </a:solidFill>
              </a:rPr>
              <a:t>《</a:t>
            </a:r>
            <a:r>
              <a:rPr lang="zh-TW" altLang="en-US" sz="2400" dirty="0">
                <a:solidFill>
                  <a:srgbClr val="FF0000"/>
                </a:solidFill>
              </a:rPr>
              <a:t>臺灣私法</a:t>
            </a:r>
            <a:r>
              <a:rPr lang="en-US" altLang="zh-TW" sz="2400" dirty="0">
                <a:solidFill>
                  <a:srgbClr val="FF0000"/>
                </a:solidFill>
              </a:rPr>
              <a:t>》</a:t>
            </a:r>
            <a:r>
              <a:rPr lang="zh-TW" altLang="en-US" sz="2400" dirty="0"/>
              <a:t>認為合股財產不足以清償合股債務時，股東僅在其股份比例的範圍內，對合股債務負起西歐法上所謂的「無限責任」，</a:t>
            </a:r>
            <a:r>
              <a:rPr lang="zh-TW" altLang="en-US" sz="2400" dirty="0" smtClean="0"/>
              <a:t>但</a:t>
            </a:r>
            <a:r>
              <a:rPr lang="zh-TW" altLang="en-US" sz="2400" dirty="0" smtClean="0">
                <a:solidFill>
                  <a:srgbClr val="FF0000"/>
                </a:solidFill>
              </a:rPr>
              <a:t>法院</a:t>
            </a:r>
            <a:r>
              <a:rPr lang="zh-TW" altLang="en-US" sz="2400" dirty="0" smtClean="0"/>
              <a:t>判決所建構的</a:t>
            </a:r>
            <a:r>
              <a:rPr lang="zh-TW" altLang="en-US" sz="2400" dirty="0" smtClean="0">
                <a:solidFill>
                  <a:srgbClr val="FF0000"/>
                </a:solidFill>
              </a:rPr>
              <a:t>合股習慣法</a:t>
            </a:r>
            <a:r>
              <a:rPr lang="zh-TW" altLang="en-US" sz="2400" dirty="0" smtClean="0"/>
              <a:t>認為</a:t>
            </a:r>
            <a:r>
              <a:rPr lang="zh-TW" altLang="en-US" sz="2400" dirty="0"/>
              <a:t>股東應負「</a:t>
            </a:r>
            <a:r>
              <a:rPr lang="zh-TW" altLang="en-US" sz="2400" dirty="0">
                <a:solidFill>
                  <a:srgbClr val="FF0000"/>
                </a:solidFill>
              </a:rPr>
              <a:t>連帶</a:t>
            </a:r>
            <a:r>
              <a:rPr lang="zh-TW" altLang="en-US" sz="2400" dirty="0"/>
              <a:t>無限責任」，尤以屬於商事合股者為</a:t>
            </a:r>
            <a:r>
              <a:rPr lang="zh-TW" altLang="en-US" sz="2400" dirty="0" smtClean="0"/>
              <a:t>然。</a:t>
            </a:r>
            <a:endParaRPr lang="en-US" altLang="zh-TW" sz="2400" dirty="0" smtClean="0"/>
          </a:p>
          <a:p>
            <a:r>
              <a:rPr lang="zh-TW" altLang="en-US" sz="2400" dirty="0"/>
              <a:t>殖民地</a:t>
            </a:r>
            <a:r>
              <a:rPr lang="zh-TW" altLang="en-US" sz="2400" dirty="0">
                <a:solidFill>
                  <a:srgbClr val="FF0000"/>
                </a:solidFill>
              </a:rPr>
              <a:t>法院</a:t>
            </a:r>
            <a:r>
              <a:rPr lang="zh-TW" altLang="en-US" sz="2400" dirty="0"/>
              <a:t>於</a:t>
            </a:r>
            <a:r>
              <a:rPr lang="en-US" altLang="zh-TW" sz="2400" dirty="0"/>
              <a:t>1900</a:t>
            </a:r>
            <a:r>
              <a:rPr lang="zh-TW" altLang="en-US" sz="2400" dirty="0"/>
              <a:t>年代，</a:t>
            </a:r>
            <a:r>
              <a:rPr lang="zh-TW" altLang="en-US" sz="2400" dirty="0" smtClean="0"/>
              <a:t>曾以</a:t>
            </a:r>
            <a:r>
              <a:rPr lang="zh-TW" altLang="en-US" sz="2400" dirty="0"/>
              <a:t>違反公共秩序善良風俗為由，否定台灣舊慣</a:t>
            </a:r>
            <a:r>
              <a:rPr lang="zh-TW" altLang="en-US" sz="2400" dirty="0" smtClean="0"/>
              <a:t>上贈與</a:t>
            </a:r>
            <a:r>
              <a:rPr lang="zh-TW" altLang="en-US" sz="2400" dirty="0"/>
              <a:t>或買賣妻、逐妻、典胎</a:t>
            </a:r>
            <a:r>
              <a:rPr lang="zh-TW" altLang="en-US" sz="2400" dirty="0" smtClean="0"/>
              <a:t>女子等之法律</a:t>
            </a:r>
            <a:r>
              <a:rPr lang="zh-TW" altLang="en-US" sz="2400" dirty="0"/>
              <a:t>上</a:t>
            </a:r>
            <a:r>
              <a:rPr lang="zh-TW" altLang="en-US" sz="2400" dirty="0" smtClean="0"/>
              <a:t>效力；但</a:t>
            </a:r>
            <a:r>
              <a:rPr lang="zh-TW" altLang="en-US" sz="2400" dirty="0"/>
              <a:t>明確支持舊慣中的妾</a:t>
            </a:r>
            <a:r>
              <a:rPr lang="zh-TW" altLang="en-US" sz="2400" dirty="0" smtClean="0"/>
              <a:t>婚姻，此顯與</a:t>
            </a:r>
            <a:r>
              <a:rPr lang="zh-TW" altLang="en-US" sz="2400" dirty="0"/>
              <a:t>後述岡松參太</a:t>
            </a:r>
            <a:r>
              <a:rPr lang="zh-TW" altLang="en-US" sz="2400" dirty="0" smtClean="0"/>
              <a:t>郎的實踐評價不同。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69010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56021" y="131740"/>
            <a:ext cx="8911687" cy="184782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94792" y="747346"/>
            <a:ext cx="9434146" cy="5486399"/>
          </a:xfrm>
        </p:spPr>
        <p:txBody>
          <a:bodyPr>
            <a:normAutofit lnSpcReduction="10000"/>
          </a:bodyPr>
          <a:lstStyle/>
          <a:p>
            <a:r>
              <a:rPr lang="zh-TW" altLang="en-US" sz="2400" dirty="0" smtClean="0"/>
              <a:t>屬於</a:t>
            </a:r>
            <a:r>
              <a:rPr lang="zh-TW" altLang="en-US" sz="2400" dirty="0"/>
              <a:t>政治部門的</a:t>
            </a:r>
            <a:r>
              <a:rPr lang="zh-TW" altLang="en-US" sz="2400" dirty="0">
                <a:solidFill>
                  <a:srgbClr val="FF0000"/>
                </a:solidFill>
              </a:rPr>
              <a:t>總督府</a:t>
            </a:r>
            <a:r>
              <a:rPr lang="zh-TW" altLang="en-US" sz="2400" dirty="0" smtClean="0"/>
              <a:t>，則對在</a:t>
            </a:r>
            <a:r>
              <a:rPr lang="zh-TW" altLang="en-US" sz="2400" dirty="0"/>
              <a:t>台漢人法律</a:t>
            </a:r>
            <a:r>
              <a:rPr lang="zh-TW" altLang="en-US" sz="2400" dirty="0" smtClean="0"/>
              <a:t>傳統進行比司法更大幅度的</a:t>
            </a:r>
            <a:r>
              <a:rPr lang="zh-TW" altLang="en-US" sz="2400" dirty="0"/>
              <a:t>「改造」</a:t>
            </a:r>
            <a:r>
              <a:rPr lang="zh-TW" altLang="en-US" sz="2400" dirty="0" smtClean="0"/>
              <a:t>。</a:t>
            </a:r>
            <a:r>
              <a:rPr lang="zh-TW" altLang="en-US" sz="2400" dirty="0" smtClean="0">
                <a:solidFill>
                  <a:srgbClr val="FF0000"/>
                </a:solidFill>
              </a:rPr>
              <a:t>立法</a:t>
            </a:r>
            <a:r>
              <a:rPr lang="zh-TW" altLang="en-US" sz="2400" dirty="0" smtClean="0"/>
              <a:t>上</a:t>
            </a:r>
            <a:r>
              <a:rPr lang="en-US" altLang="zh-TW" sz="2400" dirty="0" smtClean="0"/>
              <a:t>1904</a:t>
            </a:r>
            <a:r>
              <a:rPr lang="zh-TW" altLang="en-US" sz="2400" dirty="0" smtClean="0"/>
              <a:t>年廢止大租權，讓舊慣上</a:t>
            </a:r>
            <a:r>
              <a:rPr lang="zh-TW" altLang="en-US" sz="2400" dirty="0" smtClean="0">
                <a:solidFill>
                  <a:srgbClr val="FF0000"/>
                </a:solidFill>
              </a:rPr>
              <a:t>業主權</a:t>
            </a:r>
            <a:r>
              <a:rPr lang="zh-TW" altLang="en-US" sz="2400" dirty="0" smtClean="0"/>
              <a:t>等同歐陸</a:t>
            </a:r>
            <a:r>
              <a:rPr lang="zh-TW" altLang="en-US" sz="2400" dirty="0"/>
              <a:t>法系</a:t>
            </a:r>
            <a:r>
              <a:rPr lang="zh-TW" altLang="en-US" sz="2400" dirty="0" smtClean="0"/>
              <a:t>所有權，</a:t>
            </a:r>
            <a:r>
              <a:rPr lang="en-US" altLang="zh-TW" sz="2400" dirty="0" smtClean="0"/>
              <a:t>1905</a:t>
            </a:r>
            <a:r>
              <a:rPr lang="zh-TW" altLang="en-US" sz="2400" dirty="0" smtClean="0"/>
              <a:t>年將舊慣上</a:t>
            </a:r>
            <a:r>
              <a:rPr lang="zh-TW" altLang="en-US" sz="2400" dirty="0" smtClean="0">
                <a:solidFill>
                  <a:srgbClr val="FF0000"/>
                </a:solidFill>
              </a:rPr>
              <a:t>胎</a:t>
            </a:r>
            <a:r>
              <a:rPr lang="zh-TW" altLang="en-US" sz="2400" dirty="0" smtClean="0"/>
              <a:t>、</a:t>
            </a:r>
            <a:r>
              <a:rPr lang="zh-TW" altLang="en-US" sz="2400" dirty="0" smtClean="0">
                <a:solidFill>
                  <a:srgbClr val="FF0000"/>
                </a:solidFill>
              </a:rPr>
              <a:t>典權</a:t>
            </a:r>
            <a:r>
              <a:rPr lang="zh-TW" altLang="en-US" sz="2400" dirty="0" smtClean="0"/>
              <a:t>，改造為等同日本西歐式民法上抵當權、質權。</a:t>
            </a:r>
            <a:r>
              <a:rPr lang="zh-TW" altLang="en-US" sz="2400" dirty="0"/>
              <a:t>岡松參太</a:t>
            </a:r>
            <a:r>
              <a:rPr lang="zh-TW" altLang="en-US" sz="2400" dirty="0" smtClean="0"/>
              <a:t>郎在</a:t>
            </a:r>
            <a:r>
              <a:rPr lang="en-US" altLang="zh-TW" sz="2400" dirty="0" smtClean="0"/>
              <a:t>《</a:t>
            </a:r>
            <a:r>
              <a:rPr lang="zh-TW" altLang="en-US" sz="2400" dirty="0"/>
              <a:t>臺灣私法</a:t>
            </a:r>
            <a:r>
              <a:rPr lang="en-US" altLang="zh-TW" sz="2400" dirty="0" smtClean="0"/>
              <a:t>》</a:t>
            </a:r>
            <a:r>
              <a:rPr lang="zh-TW" altLang="en-US" sz="2400" dirty="0" smtClean="0"/>
              <a:t>上載明此事，且其為總督府倚重的法律顧問，故前揭改造為其「舊慣立法」的</a:t>
            </a:r>
            <a:r>
              <a:rPr lang="zh-TW" altLang="en-US" sz="2400" dirty="0" smtClean="0">
                <a:solidFill>
                  <a:srgbClr val="FF0000"/>
                </a:solidFill>
              </a:rPr>
              <a:t>先聲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zh-TW" altLang="en-US" sz="2400" dirty="0" smtClean="0"/>
              <a:t>身為</a:t>
            </a:r>
            <a:r>
              <a:rPr lang="zh-TW" altLang="en-US" sz="2400" dirty="0" smtClean="0">
                <a:solidFill>
                  <a:srgbClr val="FF0000"/>
                </a:solidFill>
              </a:rPr>
              <a:t>法學者</a:t>
            </a:r>
            <a:r>
              <a:rPr lang="zh-TW" altLang="en-US" sz="2400" dirty="0" smtClean="0"/>
              <a:t>的岡</a:t>
            </a:r>
            <a:r>
              <a:rPr lang="zh-TW" altLang="en-US" sz="2400" dirty="0"/>
              <a:t>松參太</a:t>
            </a:r>
            <a:r>
              <a:rPr lang="zh-TW" altLang="en-US" sz="2400" dirty="0" smtClean="0"/>
              <a:t>郎，對</a:t>
            </a:r>
            <a:r>
              <a:rPr lang="zh-TW" altLang="en-US" sz="2400" dirty="0">
                <a:solidFill>
                  <a:srgbClr val="FF0000"/>
                </a:solidFill>
              </a:rPr>
              <a:t>整個</a:t>
            </a:r>
            <a:r>
              <a:rPr lang="zh-TW" altLang="en-US" sz="2400" dirty="0"/>
              <a:t>台灣舊慣的法律上</a:t>
            </a:r>
            <a:r>
              <a:rPr lang="zh-TW" altLang="en-US" sz="2400" dirty="0">
                <a:solidFill>
                  <a:srgbClr val="FF0000"/>
                </a:solidFill>
              </a:rPr>
              <a:t>評價</a:t>
            </a:r>
            <a:r>
              <a:rPr lang="zh-TW" altLang="en-US" sz="2400" dirty="0"/>
              <a:t>，表現</a:t>
            </a:r>
            <a:r>
              <a:rPr lang="zh-TW" altLang="en-US" sz="2400" dirty="0" smtClean="0"/>
              <a:t>在從</a:t>
            </a:r>
            <a:r>
              <a:rPr lang="en-US" altLang="zh-TW" sz="2400" dirty="0"/>
              <a:t>1908</a:t>
            </a:r>
            <a:r>
              <a:rPr lang="zh-TW" altLang="en-US" sz="2400" dirty="0"/>
              <a:t>年至</a:t>
            </a:r>
            <a:r>
              <a:rPr lang="en-US" altLang="zh-TW" sz="2400" dirty="0"/>
              <a:t>1914</a:t>
            </a:r>
            <a:r>
              <a:rPr lang="zh-TW" altLang="en-US" sz="2400" dirty="0"/>
              <a:t>年持續製作</a:t>
            </a:r>
            <a:r>
              <a:rPr lang="zh-TW" altLang="en-US" sz="2400" dirty="0" smtClean="0"/>
              <a:t>的</a:t>
            </a:r>
            <a:r>
              <a:rPr lang="zh-TW" altLang="en-US" sz="2400" dirty="0" smtClean="0">
                <a:solidFill>
                  <a:srgbClr val="FF0000"/>
                </a:solidFill>
              </a:rPr>
              <a:t>舊</a:t>
            </a:r>
            <a:r>
              <a:rPr lang="zh-TW" altLang="en-US" sz="2400" dirty="0">
                <a:solidFill>
                  <a:srgbClr val="FF0000"/>
                </a:solidFill>
              </a:rPr>
              <a:t>慣立法</a:t>
            </a:r>
            <a:r>
              <a:rPr lang="zh-TW" altLang="en-US" sz="2400" dirty="0" smtClean="0">
                <a:solidFill>
                  <a:srgbClr val="FF0000"/>
                </a:solidFill>
              </a:rPr>
              <a:t>草案</a:t>
            </a:r>
            <a:r>
              <a:rPr lang="zh-TW" altLang="en-US" sz="2400" dirty="0" smtClean="0"/>
              <a:t>。從「岡松文書」可知，這些法案雖以「舊慣」為名，但參照歐陸法系國家立法例進行改造，已是「新法」，但乃</a:t>
            </a:r>
            <a:r>
              <a:rPr lang="zh-TW" altLang="en-US" sz="2400" dirty="0" smtClean="0">
                <a:solidFill>
                  <a:srgbClr val="FF0000"/>
                </a:solidFill>
              </a:rPr>
              <a:t>植基並施行</a:t>
            </a:r>
            <a:r>
              <a:rPr lang="zh-TW" altLang="en-US" sz="2400" dirty="0" smtClean="0"/>
              <a:t>於</a:t>
            </a:r>
            <a:r>
              <a:rPr lang="zh-TW" altLang="en-US" sz="2400" dirty="0" smtClean="0">
                <a:solidFill>
                  <a:srgbClr val="FF0000"/>
                </a:solidFill>
              </a:rPr>
              <a:t>包含</a:t>
            </a:r>
            <a:r>
              <a:rPr lang="zh-TW" altLang="en-US" sz="2400" dirty="0" smtClean="0"/>
              <a:t>漢人和日本人的</a:t>
            </a:r>
            <a:r>
              <a:rPr lang="zh-TW" altLang="en-US" sz="2400" dirty="0" smtClean="0">
                <a:solidFill>
                  <a:srgbClr val="FF0000"/>
                </a:solidFill>
              </a:rPr>
              <a:t>台灣社會</a:t>
            </a:r>
            <a:r>
              <a:rPr lang="zh-TW" altLang="en-US" sz="2400" dirty="0" smtClean="0"/>
              <a:t>，</a:t>
            </a:r>
            <a:r>
              <a:rPr lang="zh-TW" altLang="en-US" sz="2400" dirty="0" smtClean="0">
                <a:solidFill>
                  <a:srgbClr val="FF0000"/>
                </a:solidFill>
              </a:rPr>
              <a:t>不同</a:t>
            </a:r>
            <a:r>
              <a:rPr lang="zh-TW" altLang="en-US" sz="2400" dirty="0" smtClean="0"/>
              <a:t>於明治日本、清末民國中國之</a:t>
            </a:r>
            <a:r>
              <a:rPr lang="zh-TW" altLang="en-US" sz="2400" dirty="0" smtClean="0">
                <a:solidFill>
                  <a:srgbClr val="FF0000"/>
                </a:solidFill>
              </a:rPr>
              <a:t>幾乎全然抄襲</a:t>
            </a:r>
            <a:r>
              <a:rPr lang="zh-TW" altLang="en-US" sz="2400" dirty="0" smtClean="0"/>
              <a:t>西歐民法典。</a:t>
            </a:r>
            <a:endParaRPr lang="en-US" altLang="zh-TW" sz="2400" dirty="0" smtClean="0"/>
          </a:p>
          <a:p>
            <a:r>
              <a:rPr lang="zh-TW" altLang="en-US" sz="2400" dirty="0"/>
              <a:t>岡松參太郎欲建立</a:t>
            </a:r>
            <a:r>
              <a:rPr lang="zh-TW" altLang="en-US" sz="2400" dirty="0">
                <a:solidFill>
                  <a:srgbClr val="FF0000"/>
                </a:solidFill>
              </a:rPr>
              <a:t>法學</a:t>
            </a:r>
            <a:r>
              <a:rPr lang="zh-TW" altLang="en-US" sz="2400" dirty="0" smtClean="0">
                <a:solidFill>
                  <a:srgbClr val="FF0000"/>
                </a:solidFill>
              </a:rPr>
              <a:t>上稱</a:t>
            </a:r>
            <a:r>
              <a:rPr lang="zh-TW" altLang="en-US" sz="2400" dirty="0" smtClean="0"/>
              <a:t>「</a:t>
            </a:r>
            <a:r>
              <a:rPr lang="zh-TW" altLang="en-US" sz="2400" dirty="0" smtClean="0"/>
              <a:t>以</a:t>
            </a:r>
            <a:r>
              <a:rPr lang="zh-TW" altLang="en-US" sz="2400" dirty="0"/>
              <a:t>制定法為主、習慣法為</a:t>
            </a:r>
            <a:r>
              <a:rPr lang="zh-TW" altLang="en-US" sz="2400" dirty="0" smtClean="0"/>
              <a:t>輔」的</a:t>
            </a:r>
            <a:r>
              <a:rPr lang="zh-TW" altLang="en-US" sz="2400" dirty="0"/>
              <a:t>民事法制，取代</a:t>
            </a:r>
            <a:r>
              <a:rPr lang="zh-TW" altLang="en-US" sz="2400" dirty="0" smtClean="0"/>
              <a:t>原「</a:t>
            </a:r>
            <a:r>
              <a:rPr lang="zh-TW" altLang="en-US" sz="2400" dirty="0" smtClean="0"/>
              <a:t>以</a:t>
            </a:r>
            <a:r>
              <a:rPr lang="zh-TW" altLang="en-US" sz="2400" dirty="0"/>
              <a:t>習慣法</a:t>
            </a:r>
            <a:r>
              <a:rPr lang="zh-TW" altLang="en-US" sz="2400" dirty="0" smtClean="0"/>
              <a:t>為主」的在台實證</a:t>
            </a:r>
            <a:r>
              <a:rPr lang="zh-TW" altLang="en-US" sz="2400" dirty="0"/>
              <a:t>法</a:t>
            </a:r>
            <a:r>
              <a:rPr lang="zh-TW" altLang="en-US" sz="2400" dirty="0" smtClean="0"/>
              <a:t>，且主張廢妾等，積極</a:t>
            </a:r>
            <a:r>
              <a:rPr lang="zh-TW" altLang="en-US" sz="2400" dirty="0" smtClean="0">
                <a:solidFill>
                  <a:srgbClr val="FF0000"/>
                </a:solidFill>
              </a:rPr>
              <a:t>改變</a:t>
            </a:r>
            <a:r>
              <a:rPr lang="zh-TW" altLang="en-US" sz="2400" dirty="0" smtClean="0"/>
              <a:t>台灣人</a:t>
            </a:r>
            <a:r>
              <a:rPr lang="zh-TW" altLang="en-US" sz="2400" dirty="0" smtClean="0">
                <a:solidFill>
                  <a:srgbClr val="FF0000"/>
                </a:solidFill>
              </a:rPr>
              <a:t>親屬繼承事項</a:t>
            </a:r>
            <a:r>
              <a:rPr lang="zh-TW" altLang="en-US" sz="2400" dirty="0" smtClean="0"/>
              <a:t>的舊慣。然而，總督府以台灣生活共同體為對象，所制定的民法草案，</a:t>
            </a:r>
            <a:r>
              <a:rPr lang="zh-TW" altLang="en-US" sz="2400" dirty="0" smtClean="0">
                <a:solidFill>
                  <a:srgbClr val="FF0000"/>
                </a:solidFill>
              </a:rPr>
              <a:t>政治上</a:t>
            </a:r>
            <a:r>
              <a:rPr lang="zh-TW" altLang="en-US" sz="2400" dirty="0" smtClean="0"/>
              <a:t>有強化殖民地台灣自主性的風險，</a:t>
            </a:r>
            <a:r>
              <a:rPr lang="zh-TW" altLang="en-US" sz="2400" dirty="0" smtClean="0">
                <a:solidFill>
                  <a:srgbClr val="FF0000"/>
                </a:solidFill>
              </a:rPr>
              <a:t>不利</a:t>
            </a:r>
            <a:r>
              <a:rPr lang="zh-TW" altLang="en-US" sz="2400" dirty="0" smtClean="0"/>
              <a:t>於將台灣人整合進日本國族國家內，故帝國政府不批准。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4895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56021" y="131740"/>
            <a:ext cx="8911687" cy="184782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94792" y="747346"/>
            <a:ext cx="9434146" cy="5486399"/>
          </a:xfrm>
        </p:spPr>
        <p:txBody>
          <a:bodyPr>
            <a:normAutofit/>
          </a:bodyPr>
          <a:lstStyle/>
          <a:p>
            <a:r>
              <a:rPr lang="zh-TW" altLang="en-US" sz="2400" dirty="0" smtClean="0"/>
              <a:t>台灣至</a:t>
            </a:r>
            <a:r>
              <a:rPr lang="en-US" altLang="zh-TW" sz="2400" dirty="0" smtClean="0"/>
              <a:t>1919</a:t>
            </a:r>
            <a:r>
              <a:rPr lang="zh-TW" altLang="en-US" sz="2400" dirty="0" smtClean="0"/>
              <a:t>年為止法學者</a:t>
            </a:r>
            <a:r>
              <a:rPr lang="zh-TW" altLang="en-US" sz="2400" dirty="0"/>
              <a:t>全都</a:t>
            </a:r>
            <a:r>
              <a:rPr lang="zh-TW" altLang="en-US" sz="2400" dirty="0">
                <a:solidFill>
                  <a:srgbClr val="FF0000"/>
                </a:solidFill>
              </a:rPr>
              <a:t>日本人</a:t>
            </a:r>
            <a:r>
              <a:rPr lang="zh-TW" altLang="en-US" sz="2400" dirty="0"/>
              <a:t>，並均受岡松式舊慣法學</a:t>
            </a:r>
            <a:r>
              <a:rPr lang="zh-TW" altLang="en-US" sz="2400" dirty="0">
                <a:solidFill>
                  <a:srgbClr val="FF0000"/>
                </a:solidFill>
              </a:rPr>
              <a:t>指引</a:t>
            </a:r>
            <a:r>
              <a:rPr lang="zh-TW" altLang="en-US" sz="2400" dirty="0" smtClean="0"/>
              <a:t>。惟</a:t>
            </a:r>
            <a:r>
              <a:rPr lang="en-US" altLang="zh-TW" sz="2400" dirty="0" smtClean="0"/>
              <a:t>1919</a:t>
            </a:r>
            <a:r>
              <a:rPr lang="zh-TW" altLang="en-US" sz="2400" dirty="0" smtClean="0"/>
              <a:t>年</a:t>
            </a:r>
            <a:r>
              <a:rPr lang="zh-TW" altLang="en-US" sz="2400" dirty="0" smtClean="0">
                <a:solidFill>
                  <a:srgbClr val="FF0000"/>
                </a:solidFill>
              </a:rPr>
              <a:t>帝國殖民政策</a:t>
            </a:r>
            <a:r>
              <a:rPr lang="zh-TW" altLang="en-US" sz="2400" dirty="0" smtClean="0"/>
              <a:t>改採內地延長主義，岡</a:t>
            </a:r>
            <a:r>
              <a:rPr lang="zh-TW" altLang="en-US" sz="2400" dirty="0"/>
              <a:t>松參太</a:t>
            </a:r>
            <a:r>
              <a:rPr lang="zh-TW" altLang="en-US" sz="2400" dirty="0" smtClean="0"/>
              <a:t>郎所持見解</a:t>
            </a:r>
            <a:r>
              <a:rPr lang="zh-TW" altLang="en-US" sz="2400" dirty="0" smtClean="0">
                <a:solidFill>
                  <a:srgbClr val="FF0000"/>
                </a:solidFill>
              </a:rPr>
              <a:t>退讓</a:t>
            </a:r>
            <a:r>
              <a:rPr lang="zh-TW" altLang="en-US" sz="2400" dirty="0" smtClean="0"/>
              <a:t>為可在台灣施行明治民法，但關於土地的權利應依台灣</a:t>
            </a:r>
            <a:r>
              <a:rPr lang="zh-TW" altLang="en-US" sz="2400" dirty="0"/>
              <a:t>習慣法、應為台灣人親屬繼承事項制定專法。</a:t>
            </a:r>
            <a:r>
              <a:rPr lang="en-US" altLang="zh-TW" sz="2400" dirty="0"/>
              <a:t>1921</a:t>
            </a:r>
            <a:r>
              <a:rPr lang="zh-TW" altLang="en-US" sz="2400" dirty="0" smtClean="0"/>
              <a:t>年底岡</a:t>
            </a:r>
            <a:r>
              <a:rPr lang="zh-TW" altLang="en-US" sz="2400" dirty="0"/>
              <a:t>松參太郎</a:t>
            </a:r>
            <a:r>
              <a:rPr lang="zh-TW" altLang="en-US" sz="2400" dirty="0" smtClean="0"/>
              <a:t>過世，</a:t>
            </a:r>
            <a:r>
              <a:rPr lang="en-US" altLang="zh-TW" sz="2400" dirty="0" smtClean="0"/>
              <a:t>1923</a:t>
            </a:r>
            <a:r>
              <a:rPr lang="zh-TW" altLang="en-US" sz="2400" dirty="0" smtClean="0"/>
              <a:t>年</a:t>
            </a:r>
            <a:r>
              <a:rPr lang="en-US" altLang="zh-TW" sz="2400" dirty="0" smtClean="0"/>
              <a:t>1</a:t>
            </a:r>
            <a:r>
              <a:rPr lang="zh-TW" altLang="en-US" sz="2400" dirty="0" smtClean="0"/>
              <a:t>月</a:t>
            </a:r>
            <a:r>
              <a:rPr lang="en-US" altLang="zh-TW" sz="2400" dirty="0" smtClean="0"/>
              <a:t>1</a:t>
            </a:r>
            <a:r>
              <a:rPr lang="zh-TW" altLang="en-US" sz="2400" dirty="0" smtClean="0"/>
              <a:t>日起台灣財產法事項依明治民法、身分法事項依習慣，</a:t>
            </a:r>
            <a:r>
              <a:rPr lang="zh-TW" altLang="en-US" sz="2400" dirty="0" smtClean="0">
                <a:solidFill>
                  <a:srgbClr val="FF0000"/>
                </a:solidFill>
              </a:rPr>
              <a:t>並不理會</a:t>
            </a:r>
            <a:r>
              <a:rPr lang="zh-TW" altLang="en-US" sz="2400" dirty="0" smtClean="0"/>
              <a:t>其見解。此後</a:t>
            </a:r>
            <a:r>
              <a:rPr lang="zh-TW" altLang="en-US" sz="2400" dirty="0" smtClean="0">
                <a:solidFill>
                  <a:srgbClr val="FF0000"/>
                </a:solidFill>
              </a:rPr>
              <a:t>在台日人</a:t>
            </a:r>
            <a:r>
              <a:rPr lang="zh-TW" altLang="en-US" sz="2400" dirty="0" smtClean="0"/>
              <a:t>法學者，包括全屬日本人的</a:t>
            </a:r>
            <a:r>
              <a:rPr lang="zh-TW" altLang="en-US" sz="2400" dirty="0" smtClean="0">
                <a:solidFill>
                  <a:srgbClr val="FF0000"/>
                </a:solidFill>
              </a:rPr>
              <a:t>台北帝大政學科</a:t>
            </a:r>
            <a:r>
              <a:rPr lang="zh-TW" altLang="en-US" sz="2400" dirty="0" smtClean="0"/>
              <a:t>法學教師，都對舊慣法學</a:t>
            </a:r>
            <a:r>
              <a:rPr lang="zh-TW" altLang="en-US" sz="2400" dirty="0" smtClean="0">
                <a:solidFill>
                  <a:srgbClr val="FF0000"/>
                </a:solidFill>
              </a:rPr>
              <a:t>沒興趣</a:t>
            </a:r>
            <a:r>
              <a:rPr lang="zh-TW" altLang="en-US" sz="2400" dirty="0" smtClean="0"/>
              <a:t>，除非是實證法上仍依習慣法的台灣人身分事項，但對台灣人身分習慣法</a:t>
            </a:r>
            <a:r>
              <a:rPr lang="zh-TW" altLang="en-US" sz="2400" dirty="0" smtClean="0">
                <a:solidFill>
                  <a:srgbClr val="FF0000"/>
                </a:solidFill>
              </a:rPr>
              <a:t>更加</a:t>
            </a:r>
            <a:r>
              <a:rPr lang="zh-TW" altLang="en-US" sz="2400" dirty="0" smtClean="0"/>
              <a:t>朝日本化解釋。</a:t>
            </a:r>
            <a:endParaRPr lang="en-US" altLang="zh-TW" sz="2400" dirty="0" smtClean="0"/>
          </a:p>
          <a:p>
            <a:r>
              <a:rPr lang="en-US" altLang="zh-TW" sz="2400" dirty="0" smtClean="0"/>
              <a:t>1920</a:t>
            </a:r>
            <a:r>
              <a:rPr lang="zh-TW" altLang="en-US" sz="2400" dirty="0" smtClean="0"/>
              <a:t>年之後始出現的</a:t>
            </a:r>
            <a:r>
              <a:rPr lang="zh-TW" altLang="en-US" sz="2400" dirty="0" smtClean="0">
                <a:solidFill>
                  <a:srgbClr val="FF0000"/>
                </a:solidFill>
              </a:rPr>
              <a:t>第一代台灣人</a:t>
            </a:r>
            <a:r>
              <a:rPr lang="zh-TW" altLang="en-US" sz="2400" dirty="0" smtClean="0"/>
              <a:t>法學者，幾</a:t>
            </a:r>
            <a:r>
              <a:rPr lang="zh-TW" altLang="en-US" sz="2400" dirty="0">
                <a:solidFill>
                  <a:srgbClr val="FF0000"/>
                </a:solidFill>
              </a:rPr>
              <a:t>無</a:t>
            </a:r>
            <a:r>
              <a:rPr lang="zh-TW" altLang="en-US" sz="2400" dirty="0" smtClean="0"/>
              <a:t>與岡松式舊</a:t>
            </a:r>
            <a:r>
              <a:rPr lang="zh-TW" altLang="en-US" sz="2400" dirty="0"/>
              <a:t>慣</a:t>
            </a:r>
            <a:r>
              <a:rPr lang="zh-TW" altLang="en-US" sz="2400" dirty="0" smtClean="0"/>
              <a:t>法學對話的機會，但基於舊慣法學的知識內涵，與</a:t>
            </a:r>
            <a:r>
              <a:rPr lang="zh-TW" altLang="en-US" sz="2400" dirty="0" smtClean="0">
                <a:solidFill>
                  <a:srgbClr val="FF0000"/>
                </a:solidFill>
              </a:rPr>
              <a:t>自身</a:t>
            </a:r>
            <a:r>
              <a:rPr lang="zh-TW" altLang="en-US" sz="2400" dirty="0" smtClean="0"/>
              <a:t>文化的</a:t>
            </a:r>
            <a:r>
              <a:rPr lang="zh-TW" altLang="en-US" sz="2400" dirty="0" smtClean="0">
                <a:solidFill>
                  <a:srgbClr val="FF0000"/>
                </a:solidFill>
              </a:rPr>
              <a:t>親近</a:t>
            </a:r>
            <a:r>
              <a:rPr lang="zh-TW" altLang="en-US" sz="2400" dirty="0" smtClean="0"/>
              <a:t>性，仍給予一定的關注，且實踐評價上採取與</a:t>
            </a:r>
            <a:r>
              <a:rPr lang="zh-TW" altLang="en-US" sz="2400" dirty="0"/>
              <a:t>岡松參太</a:t>
            </a:r>
            <a:r>
              <a:rPr lang="zh-TW" altLang="en-US" sz="2400" dirty="0" smtClean="0"/>
              <a:t>郎相同或不同之見解者皆有之。參與</a:t>
            </a:r>
            <a:r>
              <a:rPr lang="zh-TW" altLang="en-US" sz="2400" dirty="0"/>
              <a:t>滿洲國民法親屬繼承兩</a:t>
            </a:r>
            <a:r>
              <a:rPr lang="zh-TW" altLang="en-US" sz="2400" dirty="0" smtClean="0"/>
              <a:t>編之草擬的台灣人林鳳麟，即曾參考</a:t>
            </a:r>
            <a:r>
              <a:rPr lang="en-US" altLang="zh-TW" sz="2400" dirty="0"/>
              <a:t>1910</a:t>
            </a:r>
            <a:r>
              <a:rPr lang="zh-TW" altLang="en-US" sz="2400" dirty="0"/>
              <a:t>年代完成的台灣親族相續令</a:t>
            </a:r>
            <a:r>
              <a:rPr lang="zh-TW" altLang="en-US" sz="2400" dirty="0" smtClean="0"/>
              <a:t>草案。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43250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84133" y="351549"/>
            <a:ext cx="8911687" cy="809036"/>
          </a:xfrm>
        </p:spPr>
        <p:txBody>
          <a:bodyPr/>
          <a:lstStyle/>
          <a:p>
            <a:r>
              <a:rPr lang="zh-TW" altLang="en-US" dirty="0"/>
              <a:t>四、岡松參太郎舊慣法學在戰後台灣的遺緒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42037" y="1019906"/>
            <a:ext cx="9460523" cy="5565531"/>
          </a:xfrm>
        </p:spPr>
        <p:txBody>
          <a:bodyPr>
            <a:noAutofit/>
          </a:bodyPr>
          <a:lstStyle/>
          <a:p>
            <a:r>
              <a:rPr lang="en-US" altLang="zh-TW" sz="2400" dirty="0"/>
              <a:t>1945</a:t>
            </a:r>
            <a:r>
              <a:rPr lang="zh-TW" altLang="en-US" sz="2400" dirty="0"/>
              <a:t>年日本</a:t>
            </a:r>
            <a:r>
              <a:rPr lang="zh-TW" altLang="en-US" sz="2400" dirty="0" smtClean="0"/>
              <a:t>戰敗離台，但</a:t>
            </a:r>
            <a:r>
              <a:rPr lang="zh-TW" altLang="en-US" sz="2400" dirty="0" smtClean="0"/>
              <a:t>戰後施行</a:t>
            </a:r>
            <a:r>
              <a:rPr lang="zh-TW" altLang="en-US" sz="2400" dirty="0" smtClean="0"/>
              <a:t>的</a:t>
            </a:r>
            <a:r>
              <a:rPr lang="zh-TW" altLang="en-US" sz="2400" dirty="0"/>
              <a:t>中華民國法制及其</a:t>
            </a:r>
            <a:r>
              <a:rPr lang="zh-TW" altLang="en-US" sz="2400" dirty="0" smtClean="0"/>
              <a:t>法學原</a:t>
            </a:r>
            <a:r>
              <a:rPr lang="zh-TW" altLang="en-US" sz="2400" dirty="0"/>
              <a:t>深受</a:t>
            </a:r>
            <a:r>
              <a:rPr lang="zh-TW" altLang="en-US" sz="2400" dirty="0" smtClean="0"/>
              <a:t>日本影響，</a:t>
            </a:r>
            <a:r>
              <a:rPr lang="zh-TW" altLang="en-US" sz="2400" dirty="0"/>
              <a:t>以致</a:t>
            </a:r>
            <a:r>
              <a:rPr lang="zh-TW" altLang="en-US" sz="2400" dirty="0">
                <a:solidFill>
                  <a:srgbClr val="FF0000"/>
                </a:solidFill>
              </a:rPr>
              <a:t>日本</a:t>
            </a:r>
            <a:r>
              <a:rPr lang="zh-TW" altLang="en-US" sz="2400" dirty="0" smtClean="0">
                <a:solidFill>
                  <a:srgbClr val="FF0000"/>
                </a:solidFill>
              </a:rPr>
              <a:t>法學並</a:t>
            </a:r>
            <a:r>
              <a:rPr lang="zh-TW" altLang="en-US" sz="2400" dirty="0">
                <a:solidFill>
                  <a:srgbClr val="FF0000"/>
                </a:solidFill>
              </a:rPr>
              <a:t>沒離開</a:t>
            </a:r>
            <a:r>
              <a:rPr lang="zh-TW" altLang="en-US" sz="2400" dirty="0"/>
              <a:t>台灣</a:t>
            </a:r>
            <a:r>
              <a:rPr lang="zh-TW" altLang="en-US" sz="2400" dirty="0" smtClean="0"/>
              <a:t>，且岡</a:t>
            </a:r>
            <a:r>
              <a:rPr lang="zh-TW" altLang="en-US" sz="2400" dirty="0"/>
              <a:t>松參太</a:t>
            </a:r>
            <a:r>
              <a:rPr lang="zh-TW" altLang="en-US" sz="2400" dirty="0" smtClean="0"/>
              <a:t>郎建構的舊慣知識</a:t>
            </a:r>
            <a:r>
              <a:rPr lang="zh-TW" altLang="en-US" sz="2400" dirty="0" smtClean="0"/>
              <a:t>，與戰後台灣人口</a:t>
            </a:r>
            <a:r>
              <a:rPr lang="zh-TW" altLang="en-US" sz="2400" dirty="0" smtClean="0"/>
              <a:t>中占絕對多數的</a:t>
            </a:r>
            <a:r>
              <a:rPr lang="zh-TW" altLang="en-US" sz="2400" dirty="0" smtClean="0">
                <a:solidFill>
                  <a:srgbClr val="FF0000"/>
                </a:solidFill>
              </a:rPr>
              <a:t>本省人有關</a:t>
            </a:r>
            <a:r>
              <a:rPr lang="zh-TW" altLang="en-US" sz="2400" dirty="0" smtClean="0"/>
              <a:t>，</a:t>
            </a:r>
            <a:r>
              <a:rPr lang="zh-TW" altLang="en-US" sz="2400" dirty="0" smtClean="0"/>
              <a:t>故可能</a:t>
            </a:r>
            <a:r>
              <a:rPr lang="zh-TW" altLang="en-US" sz="2400" dirty="0" smtClean="0"/>
              <a:t>被沿用。</a:t>
            </a:r>
            <a:endParaRPr lang="en-US" altLang="zh-TW" sz="2400" dirty="0" smtClean="0"/>
          </a:p>
          <a:p>
            <a:r>
              <a:rPr lang="zh-TW" altLang="en-US" sz="2400" dirty="0"/>
              <a:t>岡松參太</a:t>
            </a:r>
            <a:r>
              <a:rPr lang="zh-TW" altLang="en-US" sz="2400" dirty="0" smtClean="0"/>
              <a:t>郎動機上為日本帝國利益，</a:t>
            </a:r>
            <a:r>
              <a:rPr lang="zh-TW" altLang="en-US" sz="2400" dirty="0"/>
              <a:t>對漢人有關土地的法律</a:t>
            </a:r>
            <a:r>
              <a:rPr lang="zh-TW" altLang="en-US" sz="2400" dirty="0" smtClean="0"/>
              <a:t>傳統為</a:t>
            </a:r>
            <a:r>
              <a:rPr lang="zh-TW" altLang="en-US" sz="2400" dirty="0" smtClean="0">
                <a:solidFill>
                  <a:srgbClr val="FF0000"/>
                </a:solidFill>
              </a:rPr>
              <a:t>轉</a:t>
            </a:r>
            <a:r>
              <a:rPr lang="zh-TW" altLang="en-US" sz="2400" dirty="0">
                <a:solidFill>
                  <a:srgbClr val="FF0000"/>
                </a:solidFill>
              </a:rPr>
              <a:t>譯及改造</a:t>
            </a:r>
            <a:r>
              <a:rPr lang="zh-TW" altLang="en-US" sz="2400" dirty="0" smtClean="0"/>
              <a:t>，</a:t>
            </a:r>
            <a:r>
              <a:rPr lang="zh-TW" altLang="en-US" sz="2400" dirty="0" smtClean="0">
                <a:solidFill>
                  <a:srgbClr val="FF0000"/>
                </a:solidFill>
              </a:rPr>
              <a:t>便於</a:t>
            </a:r>
            <a:r>
              <a:rPr lang="en-US" altLang="zh-TW" sz="2400" dirty="0" smtClean="0">
                <a:solidFill>
                  <a:srgbClr val="FF0000"/>
                </a:solidFill>
              </a:rPr>
              <a:t>1923</a:t>
            </a:r>
            <a:r>
              <a:rPr lang="zh-TW" altLang="en-US" sz="2400" dirty="0" smtClean="0">
                <a:solidFill>
                  <a:srgbClr val="FF0000"/>
                </a:solidFill>
              </a:rPr>
              <a:t>年</a:t>
            </a:r>
            <a:r>
              <a:rPr lang="zh-TW" altLang="en-US" sz="2400" dirty="0" smtClean="0"/>
              <a:t>從台灣習慣法過渡到施行明治</a:t>
            </a:r>
            <a:r>
              <a:rPr lang="zh-TW" altLang="en-US" sz="2400" dirty="0" smtClean="0"/>
              <a:t>民法；戰後</a:t>
            </a:r>
            <a:r>
              <a:rPr lang="en-US" altLang="zh-TW" sz="2400" dirty="0" smtClean="0">
                <a:solidFill>
                  <a:srgbClr val="FF0000"/>
                </a:solidFill>
              </a:rPr>
              <a:t>1945</a:t>
            </a:r>
            <a:r>
              <a:rPr lang="zh-TW" altLang="en-US" sz="2400" dirty="0" smtClean="0">
                <a:solidFill>
                  <a:srgbClr val="FF0000"/>
                </a:solidFill>
              </a:rPr>
              <a:t>年</a:t>
            </a:r>
            <a:r>
              <a:rPr lang="zh-TW" altLang="en-US" sz="2400" dirty="0" smtClean="0">
                <a:solidFill>
                  <a:schemeClr val="tx1"/>
                </a:solidFill>
              </a:rPr>
              <a:t>，</a:t>
            </a:r>
            <a:r>
              <a:rPr lang="zh-TW" altLang="en-US" sz="2400" dirty="0" smtClean="0"/>
              <a:t>恰巧又銜接與</a:t>
            </a:r>
            <a:r>
              <a:rPr lang="zh-TW" altLang="en-US" sz="2400" dirty="0" smtClean="0"/>
              <a:t>明治民法近似的中華民國民法，誠</a:t>
            </a:r>
            <a:r>
              <a:rPr lang="zh-TW" altLang="en-US" sz="2400" dirty="0" smtClean="0">
                <a:solidFill>
                  <a:srgbClr val="FF0000"/>
                </a:solidFill>
              </a:rPr>
              <a:t>始料未及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zh-TW" altLang="en-US" sz="2400" dirty="0"/>
              <a:t>岡松參太郎以現代民法概念，對</a:t>
            </a:r>
            <a:r>
              <a:rPr lang="zh-TW" altLang="en-US" sz="2400" dirty="0" smtClean="0"/>
              <a:t>漢人</a:t>
            </a:r>
            <a:r>
              <a:rPr lang="zh-TW" altLang="en-US" sz="2400" dirty="0" smtClean="0">
                <a:solidFill>
                  <a:srgbClr val="FF0000"/>
                </a:solidFill>
              </a:rPr>
              <a:t>親屬繼承</a:t>
            </a:r>
            <a:r>
              <a:rPr lang="zh-TW" altLang="en-US" sz="2400" dirty="0" smtClean="0"/>
              <a:t>之法律</a:t>
            </a:r>
            <a:r>
              <a:rPr lang="zh-TW" altLang="en-US" sz="2400" dirty="0" smtClean="0"/>
              <a:t>傳統所為的</a:t>
            </a:r>
            <a:r>
              <a:rPr lang="zh-TW" altLang="en-US" sz="2400" dirty="0" smtClean="0">
                <a:solidFill>
                  <a:srgbClr val="FF0000"/>
                </a:solidFill>
              </a:rPr>
              <a:t>轉</a:t>
            </a:r>
            <a:r>
              <a:rPr lang="zh-TW" altLang="en-US" sz="2400" dirty="0">
                <a:solidFill>
                  <a:srgbClr val="FF0000"/>
                </a:solidFill>
              </a:rPr>
              <a:t>譯</a:t>
            </a:r>
            <a:r>
              <a:rPr lang="zh-TW" altLang="en-US" sz="2400" dirty="0" smtClean="0"/>
              <a:t>，亦</a:t>
            </a:r>
            <a:r>
              <a:rPr lang="zh-TW" altLang="en-US" sz="2400" dirty="0" smtClean="0">
                <a:solidFill>
                  <a:srgbClr val="FF0000"/>
                </a:solidFill>
              </a:rPr>
              <a:t>被</a:t>
            </a:r>
            <a:r>
              <a:rPr lang="zh-TW" altLang="en-US" sz="2400" dirty="0">
                <a:solidFill>
                  <a:srgbClr val="FF0000"/>
                </a:solidFill>
              </a:rPr>
              <a:t>沿襲</a:t>
            </a:r>
            <a:r>
              <a:rPr lang="zh-TW" altLang="en-US" sz="2400" dirty="0"/>
              <a:t>至戰後台灣。岡松式舊慣法學</a:t>
            </a:r>
            <a:r>
              <a:rPr lang="zh-TW" altLang="en-US" sz="2400" dirty="0" smtClean="0"/>
              <a:t>及總督府法院</a:t>
            </a:r>
            <a:r>
              <a:rPr lang="zh-TW" altLang="en-US" sz="2400" dirty="0"/>
              <a:t>認為，養女與童養媳</a:t>
            </a:r>
            <a:r>
              <a:rPr lang="zh-TW" altLang="en-US" sz="2400" dirty="0" smtClean="0"/>
              <a:t>乃習慣法上</a:t>
            </a:r>
            <a:r>
              <a:rPr lang="zh-TW" altLang="en-US" sz="2400" dirty="0" smtClean="0">
                <a:solidFill>
                  <a:srgbClr val="FF0000"/>
                </a:solidFill>
              </a:rPr>
              <a:t>兩</a:t>
            </a:r>
            <a:r>
              <a:rPr lang="zh-TW" altLang="en-US" sz="2400" dirty="0" smtClean="0">
                <a:solidFill>
                  <a:srgbClr val="FF0000"/>
                </a:solidFill>
              </a:rPr>
              <a:t>種</a:t>
            </a:r>
            <a:r>
              <a:rPr lang="zh-TW" altLang="en-US" sz="2400" dirty="0" smtClean="0"/>
              <a:t>「收養關係」。</a:t>
            </a:r>
            <a:r>
              <a:rPr lang="zh-TW" altLang="en-US" sz="2400" dirty="0" smtClean="0"/>
              <a:t>戰後法院</a:t>
            </a:r>
            <a:r>
              <a:rPr lang="zh-TW" altLang="en-US" sz="2400" dirty="0" smtClean="0">
                <a:solidFill>
                  <a:srgbClr val="FF0000"/>
                </a:solidFill>
              </a:rPr>
              <a:t>仍以「收養」看待童養媳</a:t>
            </a:r>
            <a:r>
              <a:rPr lang="zh-TW" altLang="en-US" sz="2400" dirty="0" smtClean="0"/>
              <a:t>關係，然此時已無</a:t>
            </a:r>
            <a:r>
              <a:rPr lang="zh-TW" altLang="en-US" sz="2400" dirty="0"/>
              <a:t>習慣法</a:t>
            </a:r>
            <a:r>
              <a:rPr lang="zh-TW" altLang="en-US" sz="2400" dirty="0" smtClean="0"/>
              <a:t>可適用，以致童養媳只能</a:t>
            </a:r>
            <a:r>
              <a:rPr lang="zh-TW" altLang="en-US" sz="2400" dirty="0" smtClean="0">
                <a:solidFill>
                  <a:schemeClr val="tx1"/>
                </a:solidFill>
              </a:rPr>
              <a:t>依民法</a:t>
            </a:r>
            <a:r>
              <a:rPr lang="zh-TW" altLang="en-US" sz="2400" dirty="0" smtClean="0"/>
              <a:t>發生</a:t>
            </a:r>
            <a:r>
              <a:rPr lang="zh-TW" altLang="en-US" sz="2400" dirty="0" smtClean="0">
                <a:solidFill>
                  <a:srgbClr val="FF0000"/>
                </a:solidFill>
              </a:rPr>
              <a:t>一種</a:t>
            </a:r>
            <a:r>
              <a:rPr lang="zh-TW" altLang="en-US" sz="2400" dirty="0" smtClean="0"/>
              <a:t>與養女同樣的法律關係。大法官為此一再</a:t>
            </a:r>
            <a:r>
              <a:rPr lang="zh-TW" altLang="en-US" sz="2400" dirty="0" smtClean="0"/>
              <a:t>經由法律解釋</a:t>
            </a:r>
            <a:r>
              <a:rPr lang="zh-TW" altLang="en-US" sz="2400" dirty="0" smtClean="0"/>
              <a:t>，讓童養媳</a:t>
            </a:r>
            <a:r>
              <a:rPr lang="zh-TW" altLang="en-US" sz="2400" dirty="0" smtClean="0">
                <a:solidFill>
                  <a:srgbClr val="FF0000"/>
                </a:solidFill>
              </a:rPr>
              <a:t>易於終止</a:t>
            </a:r>
            <a:r>
              <a:rPr lang="zh-TW" altLang="en-US" sz="2400" dirty="0" smtClean="0">
                <a:solidFill>
                  <a:schemeClr val="tx1"/>
                </a:solidFill>
              </a:rPr>
              <a:t>該</a:t>
            </a:r>
            <a:r>
              <a:rPr lang="zh-TW" altLang="en-US" sz="2400" dirty="0" smtClean="0"/>
              <a:t>收養關係，俾能與養親之婚生子結婚，最後直接認為「養親收養時」有童養媳「真意」即可</a:t>
            </a:r>
            <a:r>
              <a:rPr lang="zh-TW" altLang="en-US" sz="2400" dirty="0"/>
              <a:t>結婚</a:t>
            </a:r>
            <a:r>
              <a:rPr lang="zh-TW" altLang="en-US" sz="2400" dirty="0" smtClean="0"/>
              <a:t>。此與日治舊</a:t>
            </a:r>
            <a:r>
              <a:rPr lang="zh-TW" altLang="en-US" sz="2400" dirty="0"/>
              <a:t>慣</a:t>
            </a:r>
            <a:r>
              <a:rPr lang="zh-TW" altLang="en-US" sz="2400" dirty="0" smtClean="0"/>
              <a:t>法學沒</a:t>
            </a:r>
            <a:r>
              <a:rPr lang="zh-TW" altLang="en-US" sz="2400" dirty="0"/>
              <a:t>兩樣，但形式上</a:t>
            </a:r>
            <a:r>
              <a:rPr lang="zh-TW" altLang="en-US" sz="2400" dirty="0">
                <a:solidFill>
                  <a:srgbClr val="FF0000"/>
                </a:solidFill>
              </a:rPr>
              <a:t>未制定法</a:t>
            </a:r>
            <a:r>
              <a:rPr lang="zh-TW" altLang="en-US" sz="2400" dirty="0" smtClean="0">
                <a:solidFill>
                  <a:srgbClr val="FF0000"/>
                </a:solidFill>
              </a:rPr>
              <a:t>化</a:t>
            </a:r>
            <a:r>
              <a:rPr lang="zh-TW" altLang="en-US" sz="2400" dirty="0" smtClean="0"/>
              <a:t>。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69821125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2636</TotalTime>
  <Words>3213</Words>
  <Application>Microsoft Office PowerPoint</Application>
  <PresentationFormat>寬螢幕</PresentationFormat>
  <Paragraphs>42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微軟正黑體</vt:lpstr>
      <vt:lpstr>標楷體</vt:lpstr>
      <vt:lpstr>Arial</vt:lpstr>
      <vt:lpstr>Century Gothic</vt:lpstr>
      <vt:lpstr>Wingdings 3</vt:lpstr>
      <vt:lpstr>絲縷</vt:lpstr>
      <vt:lpstr>在台灣的岡松參太郎 政治僅一時、學問才是永恆</vt:lpstr>
      <vt:lpstr>一、緒言：台灣史上的岡松參太郎</vt:lpstr>
      <vt:lpstr>二、在台灣進行舊慣調查事業</vt:lpstr>
      <vt:lpstr>PowerPoint 簡報</vt:lpstr>
      <vt:lpstr>PowerPoint 簡報</vt:lpstr>
      <vt:lpstr>三、對台灣舊慣為實踐評價及制定法化</vt:lpstr>
      <vt:lpstr>PowerPoint 簡報</vt:lpstr>
      <vt:lpstr>PowerPoint 簡報</vt:lpstr>
      <vt:lpstr>四、岡松參太郎舊慣法學在戰後台灣的遺緒</vt:lpstr>
      <vt:lpstr>PowerPoint 簡報</vt:lpstr>
      <vt:lpstr>PowerPoint 簡報</vt:lpstr>
      <vt:lpstr>PowerPoint 簡報</vt:lpstr>
      <vt:lpstr>五、結語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在台灣的岡松參太郎 政治僅一時、學問才是永恆</dc:title>
  <dc:creator>user</dc:creator>
  <cp:lastModifiedBy>user</cp:lastModifiedBy>
  <cp:revision>104</cp:revision>
  <dcterms:created xsi:type="dcterms:W3CDTF">2022-10-17T08:42:49Z</dcterms:created>
  <dcterms:modified xsi:type="dcterms:W3CDTF">2022-10-23T07:58:50Z</dcterms:modified>
</cp:coreProperties>
</file>