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6A521-7D2D-4604-BBBA-281082DF6674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E937A-6433-4967-A901-6CD0668A28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164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DC5F-F00C-4B21-ADD8-98FFD81107E6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E434-5925-4BB8-BD09-84A18AD39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7642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DC5F-F00C-4B21-ADD8-98FFD81107E6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E434-5925-4BB8-BD09-84A18AD39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266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DC5F-F00C-4B21-ADD8-98FFD81107E6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E434-5925-4BB8-BD09-84A18AD39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397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DC5F-F00C-4B21-ADD8-98FFD81107E6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E434-5925-4BB8-BD09-84A18AD39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58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DC5F-F00C-4B21-ADD8-98FFD81107E6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E434-5925-4BB8-BD09-84A18AD39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921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DC5F-F00C-4B21-ADD8-98FFD81107E6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E434-5925-4BB8-BD09-84A18AD39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6833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DC5F-F00C-4B21-ADD8-98FFD81107E6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E434-5925-4BB8-BD09-84A18AD39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633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DC5F-F00C-4B21-ADD8-98FFD81107E6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E434-5925-4BB8-BD09-84A18AD39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690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DC5F-F00C-4B21-ADD8-98FFD81107E6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E434-5925-4BB8-BD09-84A18AD39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9642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DC5F-F00C-4B21-ADD8-98FFD81107E6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E434-5925-4BB8-BD09-84A18AD39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6948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DC5F-F00C-4B21-ADD8-98FFD81107E6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E434-5925-4BB8-BD09-84A18AD39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26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4DC5F-F00C-4B21-ADD8-98FFD81107E6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CE434-5925-4BB8-BD09-84A18AD395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506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373426"/>
            <a:ext cx="9144000" cy="2247854"/>
          </a:xfrm>
        </p:spPr>
        <p:txBody>
          <a:bodyPr>
            <a:normAutofit/>
          </a:bodyPr>
          <a:lstStyle/>
          <a:p>
            <a:r>
              <a:rPr lang="zh-TW" altLang="zh-TW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日治台灣統治秩序</a:t>
            </a:r>
            <a:r>
              <a:rPr lang="zh-TW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en-US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政治犯</a:t>
            </a:r>
            <a:r>
              <a:rPr lang="zh-TW" altLang="zh-TW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的處置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032068"/>
            <a:ext cx="9144000" cy="1905000"/>
          </a:xfrm>
        </p:spPr>
        <p:txBody>
          <a:bodyPr>
            <a:normAutofit/>
          </a:bodyPr>
          <a:lstStyle/>
          <a:p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王泰</a:t>
            </a:r>
            <a:r>
              <a:rPr lang="zh-TW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升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國立臺灣大學講座教授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中研院台史所暨法律所合聘研究員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2014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8309" y="209006"/>
            <a:ext cx="11007633" cy="105373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帝國內最少適用治維法、「最乖」的台灣人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8310" y="1262744"/>
            <a:ext cx="10735490" cy="5138056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>
                <a:solidFill>
                  <a:srgbClr val="0070C0"/>
                </a:solidFill>
              </a:rPr>
              <a:t>台灣人比日本人不反政府</a:t>
            </a:r>
            <a:r>
              <a:rPr lang="zh-TW" altLang="en-US" dirty="0" smtClean="0"/>
              <a:t>：</a:t>
            </a:r>
            <a:r>
              <a:rPr lang="en-US" altLang="zh-TW" dirty="0" smtClean="0"/>
              <a:t>1931</a:t>
            </a:r>
            <a:r>
              <a:rPr lang="zh-TW" altLang="zh-TW" dirty="0" smtClean="0"/>
              <a:t>至</a:t>
            </a:r>
            <a:r>
              <a:rPr lang="en-US" altLang="zh-TW" dirty="0"/>
              <a:t>1940</a:t>
            </a:r>
            <a:r>
              <a:rPr lang="zh-TW" altLang="zh-TW" dirty="0"/>
              <a:t>年間</a:t>
            </a:r>
            <a:r>
              <a:rPr lang="zh-TW" altLang="zh-TW" dirty="0" smtClean="0"/>
              <a:t>，</a:t>
            </a:r>
            <a:r>
              <a:rPr lang="zh-TW" altLang="en-US" dirty="0" smtClean="0"/>
              <a:t>台灣</a:t>
            </a:r>
            <a:r>
              <a:rPr lang="zh-TW" altLang="zh-TW" dirty="0" smtClean="0"/>
              <a:t>適用治</a:t>
            </a:r>
            <a:r>
              <a:rPr lang="zh-TW" altLang="zh-TW" dirty="0"/>
              <a:t>維</a:t>
            </a:r>
            <a:r>
              <a:rPr lang="zh-TW" altLang="zh-TW" dirty="0" smtClean="0"/>
              <a:t>法之</a:t>
            </a:r>
            <a:r>
              <a:rPr lang="zh-TW" altLang="zh-TW" dirty="0"/>
              <a:t>案件的總受理人數僅為</a:t>
            </a:r>
            <a:r>
              <a:rPr lang="en-US" altLang="zh-TW" dirty="0"/>
              <a:t>856</a:t>
            </a:r>
            <a:r>
              <a:rPr lang="zh-TW" altLang="zh-TW" dirty="0"/>
              <a:t>名，</a:t>
            </a:r>
            <a:r>
              <a:rPr lang="en-US" altLang="zh-TW" dirty="0"/>
              <a:t> </a:t>
            </a:r>
            <a:r>
              <a:rPr lang="zh-TW" altLang="zh-TW" dirty="0"/>
              <a:t>此數字遠低於日本內地因涉嫌違反該法被逮捕者</a:t>
            </a:r>
            <a:r>
              <a:rPr lang="zh-TW" altLang="zh-TW" dirty="0" smtClean="0"/>
              <a:t>之</a:t>
            </a:r>
            <a:r>
              <a:rPr lang="ja-JP" altLang="zh-TW" dirty="0" smtClean="0"/>
              <a:t>。</a:t>
            </a:r>
            <a:r>
              <a:rPr lang="zh-TW" altLang="en-US" dirty="0" smtClean="0"/>
              <a:t>→在日本內地，治維法被廣泛地使用於鎮壓共產主義者、無政府主義者、學者、學生、知識分子等，在台灣違反治維法者竟然</a:t>
            </a:r>
            <a:r>
              <a:rPr lang="zh-TW" altLang="en-US" dirty="0" smtClean="0">
                <a:solidFill>
                  <a:srgbClr val="FF0000"/>
                </a:solidFill>
              </a:rPr>
              <a:t>務農者占多數</a:t>
            </a:r>
            <a:r>
              <a:rPr lang="zh-TW" altLang="en-US" dirty="0" smtClean="0"/>
              <a:t>，知識階層甚少，反映</a:t>
            </a:r>
            <a:r>
              <a:rPr lang="zh-TW" altLang="en-US" dirty="0"/>
              <a:t>出當時</a:t>
            </a:r>
            <a:r>
              <a:rPr lang="zh-TW" altLang="en-US" dirty="0">
                <a:solidFill>
                  <a:srgbClr val="FF0000"/>
                </a:solidFill>
              </a:rPr>
              <a:t>台灣人</a:t>
            </a:r>
            <a:r>
              <a:rPr lang="zh-TW" altLang="en-US" dirty="0" smtClean="0">
                <a:solidFill>
                  <a:srgbClr val="FF0000"/>
                </a:solidFill>
              </a:rPr>
              <a:t>知識階層</a:t>
            </a:r>
            <a:r>
              <a:rPr lang="zh-TW" altLang="en-US" dirty="0" smtClean="0"/>
              <a:t>受自由民主思潮影響較有限，</a:t>
            </a:r>
            <a:r>
              <a:rPr lang="zh-TW" altLang="en-US" dirty="0" smtClean="0">
                <a:solidFill>
                  <a:srgbClr val="FF0000"/>
                </a:solidFill>
              </a:rPr>
              <a:t>不太熱衷</a:t>
            </a:r>
            <a:r>
              <a:rPr lang="zh-TW" altLang="en-US" dirty="0" smtClean="0"/>
              <a:t>政治反對運動，政治犯自然較少。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0070C0"/>
                </a:solidFill>
              </a:rPr>
              <a:t>台灣人比朝鮮人不反日本</a:t>
            </a:r>
            <a:r>
              <a:rPr lang="zh-TW" altLang="en-US" dirty="0" smtClean="0"/>
              <a:t>：</a:t>
            </a:r>
            <a:r>
              <a:rPr lang="en-US" altLang="zh-TW" dirty="0" smtClean="0"/>
              <a:t>1928</a:t>
            </a:r>
            <a:r>
              <a:rPr lang="zh-TW" altLang="en-US" dirty="0" smtClean="0"/>
              <a:t>年至</a:t>
            </a:r>
            <a:r>
              <a:rPr lang="en-US" altLang="zh-TW" dirty="0" smtClean="0"/>
              <a:t>1935</a:t>
            </a:r>
            <a:r>
              <a:rPr lang="zh-TW" altLang="en-US" dirty="0" smtClean="0"/>
              <a:t>年之間，朝鮮約</a:t>
            </a:r>
            <a:r>
              <a:rPr lang="en-US" altLang="zh-TW" dirty="0" smtClean="0"/>
              <a:t>18,600</a:t>
            </a:r>
            <a:r>
              <a:rPr lang="zh-TW" altLang="en-US" dirty="0" smtClean="0"/>
              <a:t>名涉嫌違反治維法，故朝鮮人比台灣人易於受到該法制裁。→朝鮮在被合併前已有</a:t>
            </a:r>
            <a:r>
              <a:rPr lang="zh-TW" altLang="en-US" dirty="0" smtClean="0">
                <a:solidFill>
                  <a:srgbClr val="FF0000"/>
                </a:solidFill>
              </a:rPr>
              <a:t>現代國族認同</a:t>
            </a:r>
            <a:r>
              <a:rPr lang="zh-TW" altLang="en-US" dirty="0" smtClean="0"/>
              <a:t>，不滿日本殖民統治者既多且敵意深。台灣則至</a:t>
            </a:r>
            <a:r>
              <a:rPr lang="en-US" altLang="zh-TW" dirty="0" smtClean="0"/>
              <a:t>1916</a:t>
            </a:r>
            <a:r>
              <a:rPr lang="zh-TW" altLang="en-US" dirty="0" smtClean="0"/>
              <a:t>年為止的武裝抗日均</a:t>
            </a:r>
            <a:r>
              <a:rPr lang="zh-TW" altLang="en-US" dirty="0" smtClean="0">
                <a:solidFill>
                  <a:srgbClr val="FF0000"/>
                </a:solidFill>
              </a:rPr>
              <a:t>非</a:t>
            </a:r>
            <a:r>
              <a:rPr lang="zh-TW" altLang="en-US" dirty="0" smtClean="0"/>
              <a:t>出自現代的國族主義</a:t>
            </a:r>
            <a:r>
              <a:rPr lang="zh-TW" altLang="en-US" dirty="0"/>
              <a:t>，縱令仍具</a:t>
            </a:r>
            <a:r>
              <a:rPr lang="zh-TW" altLang="en-US" dirty="0">
                <a:solidFill>
                  <a:srgbClr val="FF0000"/>
                </a:solidFill>
              </a:rPr>
              <a:t>漢族意識</a:t>
            </a:r>
            <a:r>
              <a:rPr lang="zh-TW" altLang="en-US" dirty="0"/>
              <a:t>，對</a:t>
            </a:r>
            <a:r>
              <a:rPr lang="zh-TW" altLang="en-US" dirty="0" smtClean="0"/>
              <a:t>日本國持</a:t>
            </a:r>
            <a:r>
              <a:rPr lang="zh-TW" altLang="en-US" dirty="0"/>
              <a:t>強烈排斥意識</a:t>
            </a:r>
            <a:r>
              <a:rPr lang="zh-TW" altLang="en-US" dirty="0" smtClean="0"/>
              <a:t>者較少，從</a:t>
            </a:r>
            <a:r>
              <a:rPr lang="en-US" altLang="zh-TW" dirty="0" smtClean="0"/>
              <a:t>1920</a:t>
            </a:r>
            <a:r>
              <a:rPr lang="zh-TW" altLang="en-US" dirty="0" smtClean="0"/>
              <a:t>年代至</a:t>
            </a:r>
            <a:r>
              <a:rPr lang="en-US" altLang="zh-TW" dirty="0" smtClean="0"/>
              <a:t>1930</a:t>
            </a:r>
            <a:r>
              <a:rPr lang="zh-TW" altLang="en-US" dirty="0" smtClean="0"/>
              <a:t>年代前期，受</a:t>
            </a:r>
            <a:r>
              <a:rPr lang="zh-TW" altLang="en-US" dirty="0"/>
              <a:t>現代教育之</a:t>
            </a:r>
            <a:r>
              <a:rPr lang="zh-TW" altLang="en-US" dirty="0" smtClean="0"/>
              <a:t>具</a:t>
            </a:r>
            <a:r>
              <a:rPr lang="zh-TW" altLang="en-US" dirty="0">
                <a:solidFill>
                  <a:srgbClr val="FF0000"/>
                </a:solidFill>
              </a:rPr>
              <a:t>台灣人意識</a:t>
            </a:r>
            <a:r>
              <a:rPr lang="zh-TW" altLang="en-US" dirty="0"/>
              <a:t>的抗日者</a:t>
            </a:r>
            <a:r>
              <a:rPr lang="zh-TW" altLang="en-US" dirty="0" smtClean="0"/>
              <a:t>，大多數是進行</a:t>
            </a:r>
            <a:r>
              <a:rPr lang="zh-TW" altLang="en-US" dirty="0" smtClean="0">
                <a:solidFill>
                  <a:srgbClr val="FF0000"/>
                </a:solidFill>
              </a:rPr>
              <a:t>體制內</a:t>
            </a:r>
            <a:r>
              <a:rPr lang="zh-TW" altLang="en-US" dirty="0" smtClean="0"/>
              <a:t>政治反對運動，因此較少涉嫌違反用以處罰否定體制者的治維法。</a:t>
            </a:r>
            <a:endParaRPr lang="en-US" altLang="zh-TW" dirty="0" smtClean="0"/>
          </a:p>
          <a:p>
            <a:r>
              <a:rPr lang="zh-TW" altLang="en-US" dirty="0" smtClean="0"/>
              <a:t>官方期待的是</a:t>
            </a:r>
            <a:r>
              <a:rPr lang="zh-TW" altLang="en-US" dirty="0" smtClean="0">
                <a:solidFill>
                  <a:srgbClr val="FF0000"/>
                </a:solidFill>
              </a:rPr>
              <a:t>涉嫌者</a:t>
            </a:r>
            <a:r>
              <a:rPr lang="zh-TW" altLang="en-US" dirty="0" smtClean="0"/>
              <a:t>對「危險思想」的「</a:t>
            </a:r>
            <a:r>
              <a:rPr lang="zh-TW" altLang="en-US" dirty="0" smtClean="0">
                <a:solidFill>
                  <a:srgbClr val="FF0000"/>
                </a:solidFill>
              </a:rPr>
              <a:t>轉向</a:t>
            </a:r>
            <a:r>
              <a:rPr lang="zh-TW" altLang="en-US" dirty="0" smtClean="0"/>
              <a:t>」，其利器為</a:t>
            </a:r>
            <a:r>
              <a:rPr lang="zh-TW" altLang="en-US" dirty="0" smtClean="0">
                <a:solidFill>
                  <a:srgbClr val="FF0000"/>
                </a:solidFill>
              </a:rPr>
              <a:t>特高</a:t>
            </a:r>
            <a:r>
              <a:rPr lang="zh-TW" altLang="en-US" dirty="0" smtClean="0"/>
              <a:t>的</a:t>
            </a:r>
            <a:r>
              <a:rPr lang="zh-TW" altLang="en-US" dirty="0" smtClean="0">
                <a:solidFill>
                  <a:srgbClr val="FF0000"/>
                </a:solidFill>
              </a:rPr>
              <a:t>刑求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25514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281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戰時對政治犯的羅織入罪（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1937-1945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5875" y="1201782"/>
            <a:ext cx="10720250" cy="5103223"/>
          </a:xfrm>
        </p:spPr>
        <p:txBody>
          <a:bodyPr>
            <a:normAutofit fontScale="92500"/>
          </a:bodyPr>
          <a:lstStyle/>
          <a:p>
            <a:r>
              <a:rPr lang="zh-TW" altLang="en-US" dirty="0" smtClean="0"/>
              <a:t>尋求體制內改革的抗日者，在國家面臨戰爭的情況下，選擇</a:t>
            </a:r>
            <a:r>
              <a:rPr lang="zh-TW" altLang="en-US" dirty="0" smtClean="0">
                <a:solidFill>
                  <a:srgbClr val="FF0000"/>
                </a:solidFill>
              </a:rPr>
              <a:t>為國（日本）服務</a:t>
            </a:r>
            <a:r>
              <a:rPr lang="zh-TW" altLang="en-US" dirty="0" smtClean="0"/>
              <a:t>（例如蔡培火），而</a:t>
            </a:r>
            <a:r>
              <a:rPr lang="zh-TW" altLang="zh-TW" dirty="0" smtClean="0"/>
              <a:t>整個</a:t>
            </a:r>
            <a:r>
              <a:rPr lang="zh-TW" altLang="zh-TW" dirty="0"/>
              <a:t>台灣</a:t>
            </a:r>
            <a:r>
              <a:rPr lang="zh-TW" altLang="zh-TW" dirty="0" smtClean="0"/>
              <a:t>社會</a:t>
            </a:r>
            <a:r>
              <a:rPr lang="zh-TW" altLang="en-US" dirty="0" smtClean="0"/>
              <a:t>自</a:t>
            </a:r>
            <a:r>
              <a:rPr lang="en-US" altLang="zh-TW" dirty="0" smtClean="0"/>
              <a:t>1902</a:t>
            </a:r>
            <a:r>
              <a:rPr lang="zh-TW" altLang="en-US" dirty="0" smtClean="0"/>
              <a:t>年起、</a:t>
            </a:r>
            <a:r>
              <a:rPr lang="zh-TW" altLang="zh-TW" dirty="0" smtClean="0"/>
              <a:t>經日本</a:t>
            </a:r>
            <a:r>
              <a:rPr lang="en-US" altLang="zh-TW" dirty="0"/>
              <a:t>30</a:t>
            </a:r>
            <a:r>
              <a:rPr lang="zh-TW" altLang="zh-TW" dirty="0" smtClean="0"/>
              <a:t>多年相當</a:t>
            </a:r>
            <a:r>
              <a:rPr lang="zh-TW" altLang="zh-TW" dirty="0"/>
              <a:t>穩定的</a:t>
            </a:r>
            <a:r>
              <a:rPr lang="zh-TW" altLang="zh-TW" dirty="0" smtClean="0"/>
              <a:t>統治後，已</a:t>
            </a:r>
            <a:r>
              <a:rPr lang="zh-TW" altLang="zh-TW" dirty="0">
                <a:solidFill>
                  <a:srgbClr val="FF0000"/>
                </a:solidFill>
              </a:rPr>
              <a:t>喪失</a:t>
            </a:r>
            <a:r>
              <a:rPr lang="zh-TW" altLang="zh-TW" dirty="0"/>
              <a:t>清治及日治之初曾擁有的像武力抗官那種</a:t>
            </a:r>
            <a:r>
              <a:rPr lang="zh-TW" altLang="zh-TW" dirty="0">
                <a:solidFill>
                  <a:srgbClr val="FF0000"/>
                </a:solidFill>
              </a:rPr>
              <a:t>慓悍社會</a:t>
            </a:r>
            <a:r>
              <a:rPr lang="zh-TW" altLang="zh-TW" dirty="0" smtClean="0">
                <a:solidFill>
                  <a:srgbClr val="FF0000"/>
                </a:solidFill>
              </a:rPr>
              <a:t>力</a:t>
            </a:r>
            <a:r>
              <a:rPr lang="zh-TW" altLang="en-US" dirty="0" smtClean="0"/>
              <a:t>。僅有原即走體制外鬥爭路線者，前往中國的重慶或延安繼續抗日。</a:t>
            </a:r>
            <a:r>
              <a:rPr lang="zh-TW" altLang="zh-TW" dirty="0" smtClean="0"/>
              <a:t>在</a:t>
            </a:r>
            <a:r>
              <a:rPr lang="zh-TW" altLang="zh-TW" dirty="0"/>
              <a:t>台灣的抗日運動，於戰爭時期已呈現</a:t>
            </a:r>
            <a:r>
              <a:rPr lang="zh-TW" altLang="zh-TW" dirty="0">
                <a:solidFill>
                  <a:srgbClr val="FF0000"/>
                </a:solidFill>
              </a:rPr>
              <a:t>蕭條</a:t>
            </a:r>
            <a:r>
              <a:rPr lang="zh-TW" altLang="zh-TW" dirty="0"/>
              <a:t>景象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日本戰時曾</a:t>
            </a:r>
            <a:r>
              <a:rPr lang="zh-TW" altLang="en-US" dirty="0"/>
              <a:t>在內地及朝鮮等殖民地，實施</a:t>
            </a:r>
            <a:r>
              <a:rPr lang="zh-TW" altLang="en-US" dirty="0">
                <a:solidFill>
                  <a:srgbClr val="FF0000"/>
                </a:solidFill>
              </a:rPr>
              <a:t>兩項</a:t>
            </a:r>
            <a:r>
              <a:rPr lang="zh-TW" altLang="en-US" dirty="0" smtClean="0"/>
              <a:t>跟</a:t>
            </a:r>
            <a:r>
              <a:rPr lang="zh-TW" altLang="en-US" dirty="0" smtClean="0">
                <a:solidFill>
                  <a:srgbClr val="FF0000"/>
                </a:solidFill>
              </a:rPr>
              <a:t>治維法</a:t>
            </a:r>
            <a:r>
              <a:rPr lang="zh-TW" altLang="en-US" dirty="0" smtClean="0"/>
              <a:t>相關</a:t>
            </a:r>
            <a:r>
              <a:rPr lang="zh-TW" altLang="en-US" dirty="0"/>
              <a:t>之</a:t>
            </a:r>
            <a:r>
              <a:rPr lang="zh-TW" altLang="en-US" dirty="0">
                <a:solidFill>
                  <a:srgbClr val="FF0000"/>
                </a:solidFill>
              </a:rPr>
              <a:t>思想控制</a:t>
            </a:r>
            <a:r>
              <a:rPr lang="zh-TW" altLang="en-US" dirty="0" smtClean="0"/>
              <a:t>制度：</a:t>
            </a:r>
            <a:r>
              <a:rPr lang="en-US" altLang="zh-TW" dirty="0" smtClean="0"/>
              <a:t>1.</a:t>
            </a:r>
            <a:r>
              <a:rPr lang="zh-TW" altLang="en-US" dirty="0" smtClean="0"/>
              <a:t>違反治</a:t>
            </a:r>
            <a:r>
              <a:rPr lang="zh-TW" altLang="en-US" dirty="0"/>
              <a:t>維</a:t>
            </a:r>
            <a:r>
              <a:rPr lang="zh-TW" altLang="en-US" dirty="0" smtClean="0"/>
              <a:t>法者，被</a:t>
            </a:r>
            <a:r>
              <a:rPr lang="zh-TW" altLang="en-US" dirty="0"/>
              <a:t>處以便宜不起訴</a:t>
            </a:r>
            <a:r>
              <a:rPr lang="zh-TW" altLang="en-US" dirty="0" smtClean="0"/>
              <a:t>、獲</a:t>
            </a:r>
            <a:r>
              <a:rPr lang="zh-TW" altLang="en-US" dirty="0"/>
              <a:t>緩刑之宣告</a:t>
            </a:r>
            <a:r>
              <a:rPr lang="zh-TW" altLang="en-US" dirty="0" smtClean="0"/>
              <a:t>、刑</a:t>
            </a:r>
            <a:r>
              <a:rPr lang="zh-TW" altLang="en-US" dirty="0"/>
              <a:t>之執行</a:t>
            </a:r>
            <a:r>
              <a:rPr lang="zh-TW" altLang="en-US" dirty="0" smtClean="0"/>
              <a:t>終了、或</a:t>
            </a:r>
            <a:r>
              <a:rPr lang="zh-TW" altLang="en-US" dirty="0"/>
              <a:t>得以假釋之時，</a:t>
            </a:r>
            <a:r>
              <a:rPr lang="zh-TW" altLang="en-US" dirty="0" smtClean="0"/>
              <a:t>可將</a:t>
            </a:r>
            <a:r>
              <a:rPr lang="zh-TW" altLang="en-US" dirty="0"/>
              <a:t>該人交付「保護觀察」</a:t>
            </a:r>
            <a:r>
              <a:rPr lang="en-US" altLang="zh-TW" dirty="0"/>
              <a:t>2</a:t>
            </a:r>
            <a:r>
              <a:rPr lang="zh-TW" altLang="en-US" dirty="0"/>
              <a:t>年（可更新）</a:t>
            </a:r>
            <a:r>
              <a:rPr lang="zh-TW" altLang="en-US" dirty="0" smtClean="0"/>
              <a:t>，以</a:t>
            </a:r>
            <a:r>
              <a:rPr lang="zh-TW" altLang="en-US" dirty="0" smtClean="0">
                <a:solidFill>
                  <a:srgbClr val="FF0000"/>
                </a:solidFill>
              </a:rPr>
              <a:t>監視</a:t>
            </a:r>
            <a:r>
              <a:rPr lang="zh-TW" altLang="en-US" dirty="0" smtClean="0"/>
              <a:t>其</a:t>
            </a:r>
            <a:r>
              <a:rPr lang="zh-TW" altLang="en-US" dirty="0"/>
              <a:t>居住、交友、或</a:t>
            </a:r>
            <a:r>
              <a:rPr lang="zh-TW" altLang="en-US" dirty="0" smtClean="0"/>
              <a:t>通信。</a:t>
            </a:r>
            <a:r>
              <a:rPr lang="en-US" altLang="zh-TW" dirty="0" smtClean="0"/>
              <a:t>2.</a:t>
            </a:r>
            <a:r>
              <a:rPr lang="zh-TW" altLang="en-US" dirty="0"/>
              <a:t> </a:t>
            </a:r>
            <a:r>
              <a:rPr lang="zh-TW" altLang="en-US" dirty="0" smtClean="0"/>
              <a:t>所謂的「</a:t>
            </a:r>
            <a:r>
              <a:rPr lang="zh-TW" altLang="en-US" dirty="0">
                <a:solidFill>
                  <a:srgbClr val="FF0000"/>
                </a:solidFill>
              </a:rPr>
              <a:t>預防拘禁</a:t>
            </a:r>
            <a:r>
              <a:rPr lang="zh-TW" altLang="en-US" dirty="0" smtClean="0"/>
              <a:t>」，使</a:t>
            </a:r>
            <a:r>
              <a:rPr lang="zh-TW" altLang="en-US" dirty="0"/>
              <a:t>「未轉向」的思想犯與社會徹底的</a:t>
            </a:r>
            <a:r>
              <a:rPr lang="zh-TW" altLang="en-US" dirty="0">
                <a:solidFill>
                  <a:srgbClr val="FF0000"/>
                </a:solidFill>
              </a:rPr>
              <a:t>隔離</a:t>
            </a:r>
            <a:r>
              <a:rPr lang="zh-TW" altLang="en-US" dirty="0" smtClean="0"/>
              <a:t>。但總督府表示台灣違反治維法者少，既有措施已夠用（有保甲可監視、浮浪者取締可隔離），故其</a:t>
            </a:r>
            <a:r>
              <a:rPr lang="zh-TW" altLang="en-US" dirty="0" smtClean="0">
                <a:solidFill>
                  <a:srgbClr val="FF0000"/>
                </a:solidFill>
              </a:rPr>
              <a:t>未實施於台灣。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唯恐</a:t>
            </a:r>
            <a:r>
              <a:rPr lang="zh-TW" altLang="en-US" dirty="0"/>
              <a:t>「失業」的特</a:t>
            </a:r>
            <a:r>
              <a:rPr lang="zh-TW" altLang="en-US" dirty="0" smtClean="0"/>
              <a:t>高，以用酷刑</a:t>
            </a:r>
            <a:r>
              <a:rPr lang="zh-TW" altLang="en-US" dirty="0"/>
              <a:t>取得被告自白的</a:t>
            </a:r>
            <a:r>
              <a:rPr lang="zh-TW" altLang="en-US" dirty="0" smtClean="0"/>
              <a:t>方式，</a:t>
            </a:r>
            <a:r>
              <a:rPr lang="zh-TW" altLang="en-US" dirty="0" smtClean="0">
                <a:solidFill>
                  <a:srgbClr val="FF0000"/>
                </a:solidFill>
              </a:rPr>
              <a:t>羅織</a:t>
            </a:r>
            <a:r>
              <a:rPr lang="zh-TW" altLang="en-US" dirty="0" smtClean="0"/>
              <a:t>政治犯案件，以致法院</a:t>
            </a:r>
            <a:r>
              <a:rPr lang="zh-TW" altLang="en-US" dirty="0"/>
              <a:t>以</a:t>
            </a:r>
            <a:r>
              <a:rPr lang="zh-TW" altLang="en-US" dirty="0" smtClean="0"/>
              <a:t>違反治維法等罪名科以</a:t>
            </a:r>
            <a:r>
              <a:rPr lang="zh-TW" altLang="en-US" dirty="0" smtClean="0">
                <a:solidFill>
                  <a:srgbClr val="FF0000"/>
                </a:solidFill>
              </a:rPr>
              <a:t>重刑</a:t>
            </a:r>
            <a:r>
              <a:rPr lang="zh-TW" altLang="en-US" dirty="0" smtClean="0"/>
              <a:t>，包括之前所沒有的無期徒刑。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5616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1823"/>
          </a:xfrm>
        </p:spPr>
        <p:txBody>
          <a:bodyPr/>
          <a:lstStyle/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結論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288870"/>
            <a:ext cx="10805160" cy="4888094"/>
          </a:xfrm>
        </p:spPr>
        <p:txBody>
          <a:bodyPr>
            <a:normAutofit fontScale="92500"/>
          </a:bodyPr>
          <a:lstStyle/>
          <a:p>
            <a:r>
              <a:rPr lang="zh-TW" altLang="en-US" dirty="0" smtClean="0"/>
              <a:t>日治時期</a:t>
            </a:r>
            <a:r>
              <a:rPr lang="zh-TW" altLang="zh-TW" dirty="0" smtClean="0"/>
              <a:t>形成</a:t>
            </a:r>
            <a:r>
              <a:rPr lang="zh-TW" altLang="zh-TW" dirty="0"/>
              <a:t>「</a:t>
            </a:r>
            <a:r>
              <a:rPr lang="zh-TW" altLang="zh-TW" b="1" dirty="0"/>
              <a:t>政治犯處置</a:t>
            </a:r>
            <a:r>
              <a:rPr lang="zh-TW" altLang="zh-TW" dirty="0"/>
              <a:t>的</a:t>
            </a:r>
            <a:r>
              <a:rPr lang="zh-TW" altLang="zh-TW" dirty="0">
                <a:solidFill>
                  <a:srgbClr val="FF0000"/>
                </a:solidFill>
              </a:rPr>
              <a:t>三部曲</a:t>
            </a:r>
            <a:r>
              <a:rPr lang="zh-TW" altLang="zh-TW" dirty="0"/>
              <a:t>」，從「不依法律程序處斷」，到「依特別司法程序審判」，終於「依通常司法程序審判</a:t>
            </a:r>
            <a:r>
              <a:rPr lang="zh-TW" altLang="zh-TW" dirty="0" smtClean="0"/>
              <a:t>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遺緒：該三部曲於戰後</a:t>
            </a:r>
            <a:r>
              <a:rPr lang="zh-TW" altLang="en-US" dirty="0" smtClean="0">
                <a:solidFill>
                  <a:srgbClr val="0070C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威權統治時期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</a:t>
            </a:r>
            <a:r>
              <a:rPr lang="zh-TW" altLang="en-US" dirty="0" smtClean="0">
                <a:solidFill>
                  <a:srgbClr val="0070C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國民黨政權所複製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：（一）戰後初期如二二八、（二）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1950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年代至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1987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年解嚴前、（三）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1987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年解嚴後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/>
              <a:t>經日本</a:t>
            </a:r>
            <a:r>
              <a:rPr lang="en-US" altLang="zh-TW" dirty="0"/>
              <a:t>50</a:t>
            </a:r>
            <a:r>
              <a:rPr lang="zh-TW" altLang="en-US" dirty="0"/>
              <a:t>年的統治，</a:t>
            </a:r>
            <a:r>
              <a:rPr lang="zh-TW" altLang="en-US" dirty="0">
                <a:solidFill>
                  <a:srgbClr val="FF0000"/>
                </a:solidFill>
              </a:rPr>
              <a:t>台灣人已願意</a:t>
            </a:r>
            <a:r>
              <a:rPr lang="zh-TW" altLang="en-US" dirty="0" smtClean="0"/>
              <a:t>接受作為</a:t>
            </a:r>
            <a:r>
              <a:rPr lang="zh-TW" altLang="en-US" dirty="0"/>
              <a:t>日本</a:t>
            </a:r>
            <a:r>
              <a:rPr lang="zh-TW" altLang="en-US" dirty="0" smtClean="0"/>
              <a:t>國民，而擁有現代</a:t>
            </a:r>
            <a:r>
              <a:rPr lang="zh-TW" altLang="en-US" dirty="0"/>
              <a:t>型國家生活方式，但</a:t>
            </a:r>
            <a:r>
              <a:rPr lang="zh-TW" altLang="en-US" dirty="0">
                <a:solidFill>
                  <a:srgbClr val="FF0000"/>
                </a:solidFill>
              </a:rPr>
              <a:t>日本帝國卻仍不願</a:t>
            </a:r>
            <a:r>
              <a:rPr lang="zh-TW" altLang="en-US" dirty="0"/>
              <a:t>將其自己所剩無幾的現代性，全部</a:t>
            </a:r>
            <a:r>
              <a:rPr lang="zh-TW" altLang="en-US" dirty="0" smtClean="0"/>
              <a:t>給予被視為「</a:t>
            </a:r>
            <a:r>
              <a:rPr lang="zh-TW" altLang="en-US" dirty="0"/>
              <a:t>二等國民</a:t>
            </a:r>
            <a:r>
              <a:rPr lang="zh-TW" altLang="en-US" dirty="0" smtClean="0"/>
              <a:t>」的台灣人。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遺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緒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：戰後</a:t>
            </a:r>
            <a:r>
              <a:rPr lang="zh-TW" altLang="en-US" dirty="0" smtClean="0">
                <a:solidFill>
                  <a:srgbClr val="0070C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國民黨威權統治者承襲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在此政治壓迫體制中</a:t>
            </a:r>
            <a:r>
              <a:rPr lang="zh-TW" altLang="en-US" dirty="0" smtClean="0">
                <a:solidFill>
                  <a:srgbClr val="0070C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日本殖民統治者的位置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。台灣人民須再經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40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餘年才得以掙脫前揭三部曲，在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1991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年廢止懲治叛亂條例、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1992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月間將刑法第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100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條修正為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不處罰「言論叛亂」，進入日治時期所無的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第四階段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：成為政治主張自由、沒有政治犯的國家。此時對於曾受日本統治的台灣人民，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方可謂「光復」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48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4372"/>
          </a:xfrm>
        </p:spPr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緒言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19498"/>
            <a:ext cx="10515600" cy="4757465"/>
          </a:xfrm>
        </p:spPr>
        <p:txBody>
          <a:bodyPr/>
          <a:lstStyle/>
          <a:p>
            <a:r>
              <a:rPr lang="zh-TW" altLang="en-US" dirty="0" smtClean="0"/>
              <a:t>跳</a:t>
            </a:r>
            <a:r>
              <a:rPr lang="zh-TW" altLang="en-US" smtClean="0"/>
              <a:t>脫戰後</a:t>
            </a:r>
            <a:r>
              <a:rPr lang="zh-TW" altLang="en-US"/>
              <a:t>中國國族</a:t>
            </a:r>
            <a:r>
              <a:rPr lang="zh-TW" altLang="en-US" smtClean="0"/>
              <a:t>主義所持「</a:t>
            </a:r>
            <a:r>
              <a:rPr lang="zh-TW" altLang="en-US" dirty="0" smtClean="0"/>
              <a:t>抗日史觀」，了解日治時期</a:t>
            </a:r>
            <a:r>
              <a:rPr lang="zh-TW" altLang="en-US" dirty="0" smtClean="0">
                <a:solidFill>
                  <a:srgbClr val="FF0000"/>
                </a:solidFill>
              </a:rPr>
              <a:t>台灣</a:t>
            </a:r>
            <a:r>
              <a:rPr lang="zh-TW" altLang="zh-TW" dirty="0" smtClean="0">
                <a:solidFill>
                  <a:srgbClr val="FF0000"/>
                </a:solidFill>
              </a:rPr>
              <a:t>人</a:t>
            </a:r>
            <a:r>
              <a:rPr lang="zh-TW" altLang="zh-TW" dirty="0" smtClean="0"/>
              <a:t>出於</a:t>
            </a:r>
            <a:r>
              <a:rPr lang="zh-TW" altLang="zh-TW" dirty="0"/>
              <a:t>什麼樣動機及如何對抗政府</a:t>
            </a:r>
            <a:r>
              <a:rPr lang="zh-TW" altLang="zh-TW" dirty="0" smtClean="0"/>
              <a:t>、</a:t>
            </a:r>
            <a:r>
              <a:rPr lang="zh-TW" altLang="en-US" dirty="0" smtClean="0">
                <a:solidFill>
                  <a:srgbClr val="FF0000"/>
                </a:solidFill>
              </a:rPr>
              <a:t>日本帝國</a:t>
            </a:r>
            <a:r>
              <a:rPr lang="zh-TW" altLang="en-US" dirty="0" smtClean="0"/>
              <a:t>又</a:t>
            </a:r>
            <a:r>
              <a:rPr lang="zh-TW" altLang="zh-TW" dirty="0" smtClean="0"/>
              <a:t>本</a:t>
            </a:r>
            <a:r>
              <a:rPr lang="zh-TW" altLang="zh-TW" dirty="0"/>
              <a:t>於什麼樣的認知及如何壓制人民的</a:t>
            </a:r>
            <a:r>
              <a:rPr lang="zh-TW" altLang="zh-TW" dirty="0" smtClean="0"/>
              <a:t>對抗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紀念二林蔗農事件，所關心的非單純是這次事件中的個人，也不止是這個事件，而應涵蓋當時整個農民運動，甚至擴大到所有</a:t>
            </a:r>
            <a:r>
              <a:rPr lang="zh-TW" altLang="en-US" dirty="0" smtClean="0">
                <a:solidFill>
                  <a:srgbClr val="FF0000"/>
                </a:solidFill>
              </a:rPr>
              <a:t>日治時期各方面的政治反抗活動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從當時整個東亞受到</a:t>
            </a:r>
            <a:r>
              <a:rPr lang="zh-TW" altLang="en-US" dirty="0" smtClean="0"/>
              <a:t>西方現代型國家法律體制衝擊之</a:t>
            </a:r>
            <a:r>
              <a:rPr lang="zh-TW" altLang="en-US" dirty="0" smtClean="0">
                <a:solidFill>
                  <a:srgbClr val="FF0000"/>
                </a:solidFill>
              </a:rPr>
              <a:t>法律史</a:t>
            </a:r>
            <a:r>
              <a:rPr lang="zh-TW" altLang="en-US" dirty="0" smtClean="0"/>
              <a:t>觀點，觀察日治台灣統治秩序與政治犯的處置，並提出幾個重要</a:t>
            </a:r>
            <a:r>
              <a:rPr lang="zh-TW" altLang="en-US" dirty="0" smtClean="0">
                <a:solidFill>
                  <a:srgbClr val="FF0000"/>
                </a:solidFill>
              </a:rPr>
              <a:t>論點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多年前已提出，但未獲充分注意，且於今有</a:t>
            </a:r>
            <a:r>
              <a:rPr lang="zh-TW" altLang="en-US" dirty="0" smtClean="0">
                <a:solidFill>
                  <a:srgbClr val="FF0000"/>
                </a:solidFill>
              </a:rPr>
              <a:t>新史料</a:t>
            </a:r>
            <a:r>
              <a:rPr lang="zh-TW" altLang="en-US" dirty="0" smtClean="0"/>
              <a:t>所生之</a:t>
            </a:r>
            <a:r>
              <a:rPr lang="zh-TW" altLang="en-US" dirty="0" smtClean="0">
                <a:solidFill>
                  <a:srgbClr val="FF0000"/>
                </a:solidFill>
              </a:rPr>
              <a:t>新研究成果</a:t>
            </a:r>
            <a:r>
              <a:rPr lang="zh-TW" altLang="en-US" dirty="0" smtClean="0"/>
              <a:t>。將對某些與本主題相關的歷史迷思，說明其真相。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2177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軍事鎮壓為主、司法為輔（</a:t>
            </a:r>
            <a:r>
              <a:rPr lang="en-US" altLang="zh-TW" dirty="0" smtClean="0"/>
              <a:t>1895-1902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7977" y="1825625"/>
            <a:ext cx="10842172" cy="4351338"/>
          </a:xfrm>
        </p:spPr>
        <p:txBody>
          <a:bodyPr/>
          <a:lstStyle/>
          <a:p>
            <a:r>
              <a:rPr lang="zh-TW" altLang="en-US" dirty="0" smtClean="0"/>
              <a:t>日本擬將由清軍組成的民主國軍隊送回中國，但對於由台灣地方豪強</a:t>
            </a:r>
            <a:r>
              <a:rPr lang="zh-TW" altLang="en-US" dirty="0" smtClean="0">
                <a:solidFill>
                  <a:srgbClr val="FF0000"/>
                </a:solidFill>
              </a:rPr>
              <a:t>為保護鄉土</a:t>
            </a:r>
            <a:r>
              <a:rPr lang="zh-TW" altLang="en-US" dirty="0" smtClean="0"/>
              <a:t>而成立的義軍，則視為叛亂的臣民，為污名化這些政治反抗者而稱之為「</a:t>
            </a:r>
            <a:r>
              <a:rPr lang="zh-TW" altLang="en-US" dirty="0" smtClean="0">
                <a:solidFill>
                  <a:srgbClr val="FF0000"/>
                </a:solidFill>
              </a:rPr>
              <a:t>匪徒</a:t>
            </a:r>
            <a:r>
              <a:rPr lang="zh-TW" altLang="en-US" dirty="0" smtClean="0"/>
              <a:t>」。</a:t>
            </a:r>
            <a:endParaRPr lang="en-US" altLang="zh-TW" dirty="0" smtClean="0"/>
          </a:p>
          <a:p>
            <a:r>
              <a:rPr lang="zh-TW" altLang="en-US" dirty="0" smtClean="0"/>
              <a:t>因軍事接管的專橫殘暴，才激發台灣人</a:t>
            </a:r>
            <a:r>
              <a:rPr lang="zh-TW" altLang="en-US" dirty="0"/>
              <a:t>反抗</a:t>
            </a:r>
            <a:r>
              <a:rPr lang="zh-TW" altLang="en-US" dirty="0" smtClean="0"/>
              <a:t>者，本</a:t>
            </a:r>
            <a:r>
              <a:rPr lang="zh-TW" altLang="en-US" dirty="0"/>
              <a:t>於緣自清治</a:t>
            </a:r>
            <a:r>
              <a:rPr lang="zh-TW" altLang="en-US" dirty="0" smtClean="0"/>
              <a:t>的</a:t>
            </a:r>
            <a:r>
              <a:rPr lang="zh-TW" altLang="en-US" dirty="0" smtClean="0">
                <a:solidFill>
                  <a:srgbClr val="FF0000"/>
                </a:solidFill>
              </a:rPr>
              <a:t>抗官傳統</a:t>
            </a:r>
            <a:r>
              <a:rPr lang="zh-TW" altLang="en-US" dirty="0" smtClean="0"/>
              <a:t>，以武力對抗新的統治者，至</a:t>
            </a:r>
            <a:r>
              <a:rPr lang="en-US" altLang="zh-TW" dirty="0" smtClean="0"/>
              <a:t>1902</a:t>
            </a:r>
            <a:r>
              <a:rPr lang="zh-TW" altLang="en-US" dirty="0" smtClean="0"/>
              <a:t>年可稱「武裝抗日前期」。</a:t>
            </a:r>
            <a:endParaRPr lang="en-US" altLang="zh-TW" dirty="0" smtClean="0"/>
          </a:p>
          <a:p>
            <a:r>
              <a:rPr lang="zh-TW" altLang="en-US" dirty="0" smtClean="0"/>
              <a:t>釐清關於</a:t>
            </a:r>
            <a:r>
              <a:rPr lang="zh-TW" altLang="en-US" dirty="0" smtClean="0">
                <a:solidFill>
                  <a:srgbClr val="0070C0"/>
                </a:solidFill>
              </a:rPr>
              <a:t>臨時法院</a:t>
            </a:r>
            <a:r>
              <a:rPr lang="zh-TW" altLang="en-US" dirty="0" smtClean="0"/>
              <a:t>的真相：（一）雖</a:t>
            </a:r>
            <a:r>
              <a:rPr lang="en-US" altLang="zh-TW" dirty="0" smtClean="0"/>
              <a:t>1896</a:t>
            </a:r>
            <a:r>
              <a:rPr lang="zh-TW" altLang="en-US" dirty="0" smtClean="0"/>
              <a:t>年創設此制，但至</a:t>
            </a:r>
            <a:r>
              <a:rPr lang="en-US" altLang="zh-TW" dirty="0" smtClean="0"/>
              <a:t>1902</a:t>
            </a:r>
            <a:r>
              <a:rPr lang="zh-TW" altLang="en-US" dirty="0" smtClean="0"/>
              <a:t>年</a:t>
            </a:r>
            <a:r>
              <a:rPr lang="zh-TW" altLang="en-US" dirty="0"/>
              <a:t>（前期武裝抗日）</a:t>
            </a:r>
            <a:r>
              <a:rPr lang="zh-TW" altLang="en-US" dirty="0" smtClean="0"/>
              <a:t>，</a:t>
            </a:r>
            <a:r>
              <a:rPr lang="zh-TW" altLang="en-US" dirty="0" smtClean="0"/>
              <a:t>主要由</a:t>
            </a:r>
            <a:r>
              <a:rPr lang="zh-TW" altLang="en-US" dirty="0" smtClean="0">
                <a:solidFill>
                  <a:srgbClr val="FF0000"/>
                </a:solidFill>
              </a:rPr>
              <a:t>地方法院</a:t>
            </a:r>
            <a:r>
              <a:rPr lang="zh-TW" altLang="en-US" dirty="0" smtClean="0"/>
              <a:t>，而非臨時法院，審判武裝抗日者，（二）臨時法院內</a:t>
            </a:r>
            <a:r>
              <a:rPr lang="zh-TW" altLang="en-US" dirty="0" smtClean="0">
                <a:solidFill>
                  <a:srgbClr val="FF0000"/>
                </a:solidFill>
              </a:rPr>
              <a:t>司法官</a:t>
            </a:r>
            <a:r>
              <a:rPr lang="zh-TW" altLang="en-US" dirty="0" smtClean="0"/>
              <a:t>的不起訴率、無罪率都</a:t>
            </a:r>
            <a:r>
              <a:rPr lang="zh-TW" altLang="en-US" dirty="0" smtClean="0">
                <a:solidFill>
                  <a:srgbClr val="FF0000"/>
                </a:solidFill>
              </a:rPr>
              <a:t>很高</a:t>
            </a:r>
            <a:r>
              <a:rPr lang="zh-TW" altLang="en-US" dirty="0" smtClean="0"/>
              <a:t>，且</a:t>
            </a:r>
            <a:r>
              <a:rPr lang="zh-TW" altLang="en-US" dirty="0" smtClean="0">
                <a:solidFill>
                  <a:srgbClr val="FF0000"/>
                </a:solidFill>
              </a:rPr>
              <a:t>依日本刑法典</a:t>
            </a:r>
            <a:r>
              <a:rPr lang="zh-TW" altLang="en-US" dirty="0" smtClean="0"/>
              <a:t>內叛亂罪規定之審判，判死刑不多。見表</a:t>
            </a:r>
            <a:r>
              <a:rPr lang="en-US" altLang="zh-TW" dirty="0" smtClean="0"/>
              <a:t>1</a:t>
            </a:r>
            <a:r>
              <a:rPr lang="zh-TW" altLang="en-US" dirty="0" smtClean="0"/>
              <a:t>、表</a:t>
            </a:r>
            <a:r>
              <a:rPr lang="en-US" altLang="zh-TW" dirty="0" smtClean="0"/>
              <a:t>2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0319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846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54577" y="583474"/>
            <a:ext cx="4984764" cy="5947955"/>
          </a:xfrm>
          <a:prstGeom prst="rect">
            <a:avLst/>
          </a:prstGeom>
        </p:spPr>
      </p:pic>
      <p:pic>
        <p:nvPicPr>
          <p:cNvPr id="6" name="內容版面配置區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00503" y="365126"/>
            <a:ext cx="5329645" cy="6166303"/>
          </a:xfrm>
          <a:prstGeom prst="rect">
            <a:avLst/>
          </a:prstGeom>
        </p:spPr>
      </p:pic>
      <p:sp>
        <p:nvSpPr>
          <p:cNvPr id="7" name="Oval 11"/>
          <p:cNvSpPr>
            <a:spLocks noChangeArrowheads="1"/>
          </p:cNvSpPr>
          <p:nvPr/>
        </p:nvSpPr>
        <p:spPr bwMode="auto">
          <a:xfrm>
            <a:off x="984067" y="1854926"/>
            <a:ext cx="627019" cy="1254036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55716" y="2464527"/>
            <a:ext cx="553450" cy="1706880"/>
          </a:xfrm>
          <a:prstGeom prst="rect">
            <a:avLst/>
          </a:prstGeom>
        </p:spPr>
      </p:pic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984067" y="3213464"/>
            <a:ext cx="1" cy="165462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6379255" y="993367"/>
            <a:ext cx="65087" cy="306482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4335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2406" y="0"/>
            <a:ext cx="10515600" cy="166098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55320" y="609600"/>
            <a:ext cx="10900954" cy="5807982"/>
          </a:xfrm>
        </p:spPr>
        <p:txBody>
          <a:bodyPr>
            <a:normAutofit fontScale="92500"/>
          </a:bodyPr>
          <a:lstStyle/>
          <a:p>
            <a:r>
              <a:rPr lang="zh-TW" altLang="en-US" dirty="0" smtClean="0"/>
              <a:t>關於</a:t>
            </a:r>
            <a:r>
              <a:rPr lang="zh-TW" altLang="en-US" dirty="0" smtClean="0">
                <a:solidFill>
                  <a:srgbClr val="0070C0"/>
                </a:solidFill>
              </a:rPr>
              <a:t>匪徒刑罰令</a:t>
            </a:r>
            <a:r>
              <a:rPr lang="zh-TW" altLang="en-US" dirty="0" smtClean="0"/>
              <a:t>的真相（一）：</a:t>
            </a:r>
            <a:r>
              <a:rPr lang="en-US" altLang="zh-TW" dirty="0" smtClean="0"/>
              <a:t> </a:t>
            </a:r>
            <a:r>
              <a:rPr lang="en-US" altLang="zh-TW" dirty="0"/>
              <a:t>1898</a:t>
            </a:r>
            <a:r>
              <a:rPr lang="zh-TW" altLang="zh-TW" dirty="0" smtClean="0"/>
              <a:t>年兒玉總督</a:t>
            </a:r>
            <a:r>
              <a:rPr lang="zh-TW" altLang="en-US" dirty="0" smtClean="0"/>
              <a:t>欲加</a:t>
            </a:r>
            <a:r>
              <a:rPr lang="zh-TW" altLang="zh-TW" dirty="0" smtClean="0"/>
              <a:t>強以</a:t>
            </a:r>
            <a:r>
              <a:rPr lang="zh-TW" altLang="zh-TW" dirty="0">
                <a:solidFill>
                  <a:srgbClr val="FF0000"/>
                </a:solidFill>
              </a:rPr>
              <a:t>司法</a:t>
            </a:r>
            <a:r>
              <a:rPr lang="zh-TW" altLang="zh-TW" dirty="0" smtClean="0">
                <a:solidFill>
                  <a:srgbClr val="FF0000"/>
                </a:solidFill>
              </a:rPr>
              <a:t>制裁</a:t>
            </a:r>
            <a:r>
              <a:rPr lang="zh-TW" altLang="en-US" dirty="0" smtClean="0"/>
              <a:t>作</a:t>
            </a:r>
            <a:r>
              <a:rPr lang="zh-TW" altLang="zh-TW" dirty="0" smtClean="0"/>
              <a:t>為</a:t>
            </a:r>
            <a:r>
              <a:rPr lang="zh-TW" altLang="zh-TW" dirty="0"/>
              <a:t>終結台灣人武裝抗日的</a:t>
            </a:r>
            <a:r>
              <a:rPr lang="zh-TW" altLang="zh-TW" dirty="0" smtClean="0"/>
              <a:t>工具</a:t>
            </a:r>
            <a:r>
              <a:rPr lang="zh-TW" altLang="en-US" dirty="0" smtClean="0"/>
              <a:t>，</a:t>
            </a:r>
            <a:r>
              <a:rPr lang="zh-TW" altLang="zh-TW" dirty="0" smtClean="0"/>
              <a:t>為了</a:t>
            </a:r>
            <a:r>
              <a:rPr lang="zh-TW" altLang="zh-TW" dirty="0"/>
              <a:t>使須</a:t>
            </a:r>
            <a:r>
              <a:rPr lang="zh-TW" altLang="zh-TW" b="1" dirty="0"/>
              <a:t>依法審判</a:t>
            </a:r>
            <a:r>
              <a:rPr lang="zh-TW" altLang="zh-TW" dirty="0"/>
              <a:t>的</a:t>
            </a:r>
            <a:r>
              <a:rPr lang="zh-TW" altLang="zh-TW" b="1" dirty="0"/>
              <a:t>法院</a:t>
            </a:r>
            <a:r>
              <a:rPr lang="zh-TW" altLang="zh-TW" dirty="0"/>
              <a:t>能重罰反抗者，乃</a:t>
            </a:r>
            <a:r>
              <a:rPr lang="zh-TW" altLang="zh-TW" dirty="0" smtClean="0"/>
              <a:t>以</a:t>
            </a:r>
            <a:r>
              <a:rPr lang="zh-TW" altLang="en-US" dirty="0" smtClean="0"/>
              <a:t>具有與</a:t>
            </a:r>
            <a:r>
              <a:rPr lang="zh-TW" altLang="en-US" b="1" dirty="0" smtClean="0"/>
              <a:t>法律同一效力</a:t>
            </a:r>
            <a:r>
              <a:rPr lang="zh-TW" altLang="en-US" dirty="0" smtClean="0"/>
              <a:t>的</a:t>
            </a:r>
            <a:r>
              <a:rPr lang="zh-TW" altLang="zh-TW" b="1" dirty="0" smtClean="0"/>
              <a:t>律令</a:t>
            </a:r>
            <a:r>
              <a:rPr lang="zh-TW" altLang="en-US" dirty="0" smtClean="0"/>
              <a:t>，</a:t>
            </a:r>
            <a:r>
              <a:rPr lang="zh-TW" altLang="zh-TW" dirty="0" smtClean="0"/>
              <a:t>制定</a:t>
            </a:r>
            <a:r>
              <a:rPr lang="zh-TW" altLang="zh-TW" dirty="0"/>
              <a:t>對各種武裝抗日行為動輒科以死刑的《匪徒刑罰令</a:t>
            </a:r>
            <a:r>
              <a:rPr lang="zh-TW" altLang="zh-TW" dirty="0" smtClean="0"/>
              <a:t>》</a:t>
            </a:r>
            <a:r>
              <a:rPr lang="zh-TW" altLang="en-US" dirty="0" smtClean="0"/>
              <a:t>。→以「形式法治」殺人。見表</a:t>
            </a:r>
            <a:r>
              <a:rPr lang="en-US" altLang="zh-TW" dirty="0" smtClean="0"/>
              <a:t>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1899-1902</a:t>
            </a:r>
            <a:r>
              <a:rPr lang="zh-TW" altLang="en-US" dirty="0" smtClean="0"/>
              <a:t>死刑率</a:t>
            </a:r>
            <a:endParaRPr lang="en-US" altLang="zh-TW" dirty="0" smtClean="0"/>
          </a:p>
          <a:p>
            <a:r>
              <a:rPr lang="zh-TW" altLang="en-US" dirty="0"/>
              <a:t>總督府當局不</a:t>
            </a:r>
            <a:r>
              <a:rPr lang="zh-TW" altLang="en-US" dirty="0" smtClean="0"/>
              <a:t>守法（含匪徒刑罰令</a:t>
            </a:r>
            <a:r>
              <a:rPr lang="en-US" altLang="zh-TW" dirty="0" smtClean="0"/>
              <a:t>§6</a:t>
            </a:r>
            <a:r>
              <a:rPr lang="zh-TW" altLang="en-US" dirty="0" smtClean="0"/>
              <a:t>「自首」免除其刑），以騙</a:t>
            </a:r>
            <a:r>
              <a:rPr lang="zh-TW" altLang="en-US" dirty="0"/>
              <a:t>到「歸順名單</a:t>
            </a:r>
            <a:r>
              <a:rPr lang="zh-TW" altLang="en-US" dirty="0" smtClean="0"/>
              <a:t>」，追殺</a:t>
            </a:r>
            <a:r>
              <a:rPr lang="en-US" altLang="zh-TW" dirty="0" smtClean="0"/>
              <a:t>/</a:t>
            </a:r>
            <a:r>
              <a:rPr lang="zh-TW" altLang="en-US" dirty="0" smtClean="0"/>
              <a:t>消滅習於舊時代統治方式的政治反抗者（如林少貓），手段</a:t>
            </a:r>
            <a:r>
              <a:rPr lang="zh-TW" altLang="en-US" dirty="0" smtClean="0">
                <a:solidFill>
                  <a:srgbClr val="FF0000"/>
                </a:solidFill>
              </a:rPr>
              <a:t>不符合</a:t>
            </a:r>
            <a:r>
              <a:rPr lang="zh-TW" altLang="en-US" dirty="0" smtClean="0"/>
              <a:t>現代法治國的要求。</a:t>
            </a:r>
            <a:r>
              <a:rPr lang="en-US" altLang="zh-TW" dirty="0" smtClean="0"/>
              <a:t>1895-1902</a:t>
            </a:r>
            <a:r>
              <a:rPr lang="zh-TW" altLang="en-US" dirty="0" smtClean="0"/>
              <a:t>對所謂的「匪徒」僅</a:t>
            </a:r>
            <a:r>
              <a:rPr lang="en-US" altLang="zh-TW" dirty="0" smtClean="0"/>
              <a:t>1/4</a:t>
            </a:r>
            <a:r>
              <a:rPr lang="zh-TW" altLang="en-US" dirty="0" smtClean="0"/>
              <a:t>經司法審判（主要由地方法院審判），故</a:t>
            </a:r>
            <a:r>
              <a:rPr lang="zh-TW" altLang="en-US" dirty="0" smtClean="0">
                <a:solidFill>
                  <a:srgbClr val="FF0000"/>
                </a:solidFill>
              </a:rPr>
              <a:t>多數</a:t>
            </a:r>
            <a:r>
              <a:rPr lang="zh-TW" altLang="en-US" dirty="0" smtClean="0"/>
              <a:t>政治反抗者</a:t>
            </a:r>
            <a:r>
              <a:rPr lang="zh-TW" altLang="en-US" dirty="0" smtClean="0">
                <a:solidFill>
                  <a:srgbClr val="FF0000"/>
                </a:solidFill>
              </a:rPr>
              <a:t>未經</a:t>
            </a:r>
            <a:r>
              <a:rPr lang="zh-TW" altLang="en-US" dirty="0" smtClean="0"/>
              <a:t>司</a:t>
            </a:r>
            <a:r>
              <a:rPr lang="zh-TW" altLang="en-US" dirty="0"/>
              <a:t>法審判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真相（二）「匪徒」≠ 抗日者：受</a:t>
            </a:r>
            <a:r>
              <a:rPr lang="en-US" altLang="zh-TW" dirty="0" smtClean="0"/>
              <a:t>《</a:t>
            </a:r>
            <a:r>
              <a:rPr lang="zh-TW" altLang="en-US" dirty="0" smtClean="0"/>
              <a:t>匪徒刑罰令</a:t>
            </a:r>
            <a:r>
              <a:rPr lang="en-US" altLang="zh-TW" dirty="0" smtClean="0"/>
              <a:t>》</a:t>
            </a:r>
            <a:r>
              <a:rPr lang="zh-TW" altLang="en-US" dirty="0" smtClean="0"/>
              <a:t>嚴懲者，</a:t>
            </a:r>
            <a:r>
              <a:rPr lang="zh-TW" altLang="en-US" dirty="0" smtClean="0">
                <a:solidFill>
                  <a:srgbClr val="FF0000"/>
                </a:solidFill>
              </a:rPr>
              <a:t>多數</a:t>
            </a:r>
            <a:r>
              <a:rPr lang="zh-TW" altLang="en-US" dirty="0" smtClean="0"/>
              <a:t>為真正</a:t>
            </a:r>
            <a:r>
              <a:rPr lang="zh-TW" altLang="en-US" dirty="0" smtClean="0">
                <a:solidFill>
                  <a:srgbClr val="FF0000"/>
                </a:solidFill>
              </a:rPr>
              <a:t>盜匪</a:t>
            </a:r>
            <a:r>
              <a:rPr lang="zh-TW" altLang="en-US" dirty="0" smtClean="0"/>
              <a:t>，故「抗日」非那麼普遍。根據日治時期臺中地方法院刑事判決所做研究指出，法院認為</a:t>
            </a:r>
            <a:r>
              <a:rPr lang="zh-TW" altLang="en-US" dirty="0" smtClean="0">
                <a:solidFill>
                  <a:srgbClr val="0070C0"/>
                </a:solidFill>
              </a:rPr>
              <a:t>非出於抗日動機</a:t>
            </a:r>
            <a:r>
              <a:rPr lang="zh-TW" altLang="en-US" dirty="0" smtClean="0"/>
              <a:t>的</a:t>
            </a:r>
            <a:r>
              <a:rPr lang="zh-TW" altLang="en-US" dirty="0" smtClean="0">
                <a:solidFill>
                  <a:srgbClr val="0070C0"/>
                </a:solidFill>
              </a:rPr>
              <a:t>結夥搶劫</a:t>
            </a:r>
            <a:r>
              <a:rPr lang="zh-TW" altLang="en-US" dirty="0" smtClean="0"/>
              <a:t>亦構成匪徒罪，在遭匪徒罪定罪者中，</a:t>
            </a:r>
            <a:r>
              <a:rPr lang="zh-TW" altLang="en-US" dirty="0" smtClean="0">
                <a:solidFill>
                  <a:srgbClr val="FF0000"/>
                </a:solidFill>
              </a:rPr>
              <a:t>犯行大多數與抗日無關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大多數被害人係台灣人</a:t>
            </a:r>
            <a:r>
              <a:rPr lang="zh-TW" altLang="en-US" dirty="0" smtClean="0"/>
              <a:t>。按犯罪事實屬「單純武裝反抗」占</a:t>
            </a:r>
            <a:r>
              <a:rPr lang="en-US" altLang="zh-TW" dirty="0" smtClean="0"/>
              <a:t>15.33</a:t>
            </a:r>
            <a:r>
              <a:rPr lang="zh-TW" altLang="en-US" dirty="0" smtClean="0"/>
              <a:t>％，屬「非武裝反抗」占</a:t>
            </a:r>
            <a:r>
              <a:rPr lang="en-US" altLang="zh-TW" dirty="0" smtClean="0"/>
              <a:t>75.48%</a:t>
            </a:r>
            <a:r>
              <a:rPr lang="zh-TW" altLang="en-US" dirty="0" smtClean="0"/>
              <a:t>，屬「複合犯行」占</a:t>
            </a:r>
            <a:r>
              <a:rPr lang="en-US" altLang="zh-TW" dirty="0" smtClean="0"/>
              <a:t>9.18%</a:t>
            </a:r>
            <a:r>
              <a:rPr lang="zh-TW" altLang="en-US" dirty="0" smtClean="0"/>
              <a:t>，故約</a:t>
            </a:r>
            <a:r>
              <a:rPr lang="en-US" altLang="zh-TW" dirty="0" smtClean="0"/>
              <a:t>3/4</a:t>
            </a:r>
            <a:r>
              <a:rPr lang="zh-TW" altLang="en-US" dirty="0" smtClean="0"/>
              <a:t>是與政治無關的盜賊。藉「非常法制」以肅清社會潛在的武裝反抗力量，但將違反該法均視為抗日亦</a:t>
            </a:r>
            <a:r>
              <a:rPr lang="zh-TW" altLang="en-US" dirty="0" smtClean="0">
                <a:solidFill>
                  <a:srgbClr val="FF0000"/>
                </a:solidFill>
              </a:rPr>
              <a:t>過度誇張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8859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426721"/>
            <a:ext cx="10515600" cy="1036319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以臨時法院為主的司法制裁（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1907-1916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28503"/>
            <a:ext cx="10515600" cy="4548460"/>
          </a:xfrm>
        </p:spPr>
        <p:txBody>
          <a:bodyPr/>
          <a:lstStyle/>
          <a:p>
            <a:r>
              <a:rPr lang="zh-TW" altLang="en-US" dirty="0" smtClean="0"/>
              <a:t>後期的武裝抗日，均為零星的</a:t>
            </a:r>
            <a:r>
              <a:rPr lang="zh-TW" altLang="en-US" dirty="0" smtClean="0">
                <a:solidFill>
                  <a:srgbClr val="FF0000"/>
                </a:solidFill>
              </a:rPr>
              <a:t>個別</a:t>
            </a:r>
            <a:r>
              <a:rPr lang="zh-TW" altLang="en-US" dirty="0" smtClean="0"/>
              <a:t>事件。或</a:t>
            </a:r>
            <a:r>
              <a:rPr lang="zh-TW" altLang="zh-TW" dirty="0" smtClean="0"/>
              <a:t>民眾生計受官府</a:t>
            </a:r>
            <a:r>
              <a:rPr lang="zh-TW" altLang="zh-TW" dirty="0"/>
              <a:t>壓迫而</a:t>
            </a:r>
            <a:r>
              <a:rPr lang="zh-TW" altLang="zh-TW" dirty="0" smtClean="0"/>
              <a:t>爆發</a:t>
            </a:r>
            <a:r>
              <a:rPr lang="zh-TW" altLang="en-US" dirty="0" smtClean="0"/>
              <a:t>（如</a:t>
            </a:r>
            <a:r>
              <a:rPr lang="zh-TW" altLang="zh-TW" dirty="0" smtClean="0"/>
              <a:t>林</a:t>
            </a:r>
            <a:r>
              <a:rPr lang="zh-TW" altLang="zh-TW" dirty="0"/>
              <a:t>圯埔</a:t>
            </a:r>
            <a:r>
              <a:rPr lang="zh-TW" altLang="zh-TW" dirty="0" smtClean="0"/>
              <a:t>事件</a:t>
            </a:r>
            <a:r>
              <a:rPr lang="zh-TW" altLang="en-US" dirty="0" smtClean="0"/>
              <a:t>），或本於</a:t>
            </a:r>
            <a:r>
              <a:rPr lang="zh-TW" altLang="zh-TW" dirty="0" smtClean="0"/>
              <a:t>傳統</a:t>
            </a:r>
            <a:r>
              <a:rPr lang="zh-TW" altLang="zh-TW" dirty="0"/>
              <a:t>的改朝換代</a:t>
            </a:r>
            <a:r>
              <a:rPr lang="zh-TW" altLang="zh-TW" dirty="0" smtClean="0"/>
              <a:t>觀念</a:t>
            </a:r>
            <a:r>
              <a:rPr lang="zh-TW" altLang="en-US" dirty="0" smtClean="0"/>
              <a:t>，以宗教等動員民眾抗日（如</a:t>
            </a:r>
            <a:r>
              <a:rPr lang="zh-TW" altLang="zh-TW" dirty="0" smtClean="0"/>
              <a:t>西</a:t>
            </a:r>
            <a:r>
              <a:rPr lang="zh-TW" altLang="zh-TW" dirty="0"/>
              <a:t>來庵</a:t>
            </a:r>
            <a:r>
              <a:rPr lang="zh-TW" altLang="zh-TW" dirty="0" smtClean="0"/>
              <a:t>事件</a:t>
            </a:r>
            <a:r>
              <a:rPr lang="zh-TW" altLang="en-US" dirty="0" smtClean="0"/>
              <a:t>），均</a:t>
            </a:r>
            <a:r>
              <a:rPr lang="zh-TW" altLang="en-US" dirty="0" smtClean="0">
                <a:solidFill>
                  <a:srgbClr val="FF0000"/>
                </a:solidFill>
              </a:rPr>
              <a:t>非</a:t>
            </a:r>
            <a:r>
              <a:rPr lang="zh-TW" altLang="en-US" dirty="0" smtClean="0"/>
              <a:t>出於</a:t>
            </a:r>
            <a:r>
              <a:rPr lang="zh-TW" altLang="en-US" dirty="0" smtClean="0">
                <a:solidFill>
                  <a:srgbClr val="FF0000"/>
                </a:solidFill>
              </a:rPr>
              <a:t>現代國族主義</a:t>
            </a:r>
            <a:r>
              <a:rPr lang="zh-TW" altLang="en-US" dirty="0" smtClean="0"/>
              <a:t>的獨立建國運動，唯一曾受中國國族主義影響的羅福星不具代表性。</a:t>
            </a:r>
            <a:endParaRPr lang="en-US" altLang="zh-TW" dirty="0" smtClean="0"/>
          </a:p>
          <a:p>
            <a:r>
              <a:rPr lang="zh-TW" altLang="en-US" dirty="0" smtClean="0"/>
              <a:t>主要以</a:t>
            </a:r>
            <a:r>
              <a:rPr lang="zh-TW" altLang="zh-TW" dirty="0" smtClean="0">
                <a:solidFill>
                  <a:srgbClr val="FF0000"/>
                </a:solidFill>
              </a:rPr>
              <a:t>臨時法院</a:t>
            </a:r>
            <a:r>
              <a:rPr lang="zh-TW" altLang="zh-TW" dirty="0" smtClean="0"/>
              <a:t>嚴厲</a:t>
            </a:r>
            <a:r>
              <a:rPr lang="zh-TW" altLang="zh-TW" dirty="0"/>
              <a:t>地制裁前述武裝抗日事件中的台灣人政治反抗</a:t>
            </a:r>
            <a:r>
              <a:rPr lang="zh-TW" altLang="zh-TW" dirty="0" smtClean="0"/>
              <a:t>者</a:t>
            </a:r>
            <a:r>
              <a:rPr lang="zh-TW" altLang="en-US" dirty="0" smtClean="0"/>
              <a:t>，但</a:t>
            </a:r>
            <a:r>
              <a:rPr lang="zh-TW" altLang="zh-TW" dirty="0" smtClean="0"/>
              <a:t>土庫事件</a:t>
            </a:r>
            <a:r>
              <a:rPr lang="zh-TW" altLang="en-US" dirty="0" smtClean="0"/>
              <a:t>、</a:t>
            </a:r>
            <a:r>
              <a:rPr lang="zh-TW" altLang="zh-TW" dirty="0" smtClean="0"/>
              <a:t>六甲事件</a:t>
            </a:r>
            <a:r>
              <a:rPr lang="zh-TW" altLang="en-US" dirty="0" smtClean="0"/>
              <a:t>及</a:t>
            </a:r>
            <a:r>
              <a:rPr lang="zh-TW" altLang="zh-TW" dirty="0" smtClean="0"/>
              <a:t>西</a:t>
            </a:r>
            <a:r>
              <a:rPr lang="zh-TW" altLang="zh-TW" dirty="0"/>
              <a:t>來庵事件中江</a:t>
            </a:r>
            <a:r>
              <a:rPr lang="zh-TW" altLang="zh-TW" dirty="0" smtClean="0"/>
              <a:t>定</a:t>
            </a:r>
            <a:r>
              <a:rPr lang="zh-TW" altLang="en-US" dirty="0" smtClean="0"/>
              <a:t>等</a:t>
            </a:r>
            <a:r>
              <a:rPr lang="zh-TW" altLang="zh-TW" dirty="0" smtClean="0"/>
              <a:t>一部分</a:t>
            </a:r>
            <a:r>
              <a:rPr lang="zh-TW" altLang="en-US" dirty="0" smtClean="0"/>
              <a:t>，由普通法院審理；均依</a:t>
            </a:r>
            <a:r>
              <a:rPr lang="en-US" altLang="zh-TW" dirty="0" smtClean="0">
                <a:solidFill>
                  <a:srgbClr val="FF0000"/>
                </a:solidFill>
              </a:rPr>
              <a:t>《</a:t>
            </a:r>
            <a:r>
              <a:rPr lang="zh-TW" altLang="en-US" dirty="0" smtClean="0">
                <a:solidFill>
                  <a:srgbClr val="FF0000"/>
                </a:solidFill>
              </a:rPr>
              <a:t>匪徒刑罰令</a:t>
            </a:r>
            <a:r>
              <a:rPr lang="en-US" altLang="zh-TW" dirty="0" smtClean="0">
                <a:solidFill>
                  <a:srgbClr val="FF0000"/>
                </a:solidFill>
              </a:rPr>
              <a:t>》</a:t>
            </a:r>
            <a:r>
              <a:rPr lang="zh-TW" altLang="en-US" dirty="0" smtClean="0"/>
              <a:t>，故處刑殘酷。</a:t>
            </a:r>
            <a:endParaRPr lang="en-US" altLang="zh-TW" dirty="0" smtClean="0"/>
          </a:p>
          <a:p>
            <a:r>
              <a:rPr lang="zh-TW" altLang="en-US" dirty="0" smtClean="0"/>
              <a:t>司法制裁並非對付抗日者的唯一鎮壓方式，尚以</a:t>
            </a:r>
            <a:r>
              <a:rPr lang="zh-TW" altLang="en-US" dirty="0" smtClean="0">
                <a:solidFill>
                  <a:srgbClr val="FF0000"/>
                </a:solidFill>
              </a:rPr>
              <a:t>無差別地殺戮</a:t>
            </a:r>
            <a:r>
              <a:rPr lang="zh-TW" altLang="en-US" dirty="0" smtClean="0"/>
              <a:t>做為</a:t>
            </a:r>
            <a:r>
              <a:rPr lang="zh-TW" altLang="en-US" dirty="0" smtClean="0">
                <a:solidFill>
                  <a:srgbClr val="FF0000"/>
                </a:solidFill>
              </a:rPr>
              <a:t>嚇阻</a:t>
            </a:r>
            <a:r>
              <a:rPr lang="zh-TW" altLang="en-US" dirty="0" smtClean="0"/>
              <a:t>一般民眾抗日的殘暴手段，如</a:t>
            </a:r>
            <a:r>
              <a:rPr lang="en-US" altLang="zh-TW" dirty="0" smtClean="0"/>
              <a:t>1915</a:t>
            </a:r>
            <a:r>
              <a:rPr lang="zh-TW" altLang="en-US" dirty="0" smtClean="0"/>
              <a:t>年的「噍吧哖大屠殺」。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0691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8909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對政治反對運動的法律壓制（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1914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1937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367246"/>
            <a:ext cx="10515600" cy="5146765"/>
          </a:xfrm>
        </p:spPr>
        <p:txBody>
          <a:bodyPr>
            <a:normAutofit fontScale="92500"/>
          </a:bodyPr>
          <a:lstStyle/>
          <a:p>
            <a:r>
              <a:rPr lang="zh-TW" altLang="zh-TW" dirty="0" smtClean="0"/>
              <a:t>武力抗官（民變）是</a:t>
            </a:r>
            <a:r>
              <a:rPr lang="zh-TW" altLang="en-US" dirty="0" smtClean="0"/>
              <a:t>荷治以來</a:t>
            </a:r>
            <a:r>
              <a:rPr lang="zh-TW" altLang="zh-TW" dirty="0" smtClean="0"/>
              <a:t>台灣人</a:t>
            </a:r>
            <a:r>
              <a:rPr lang="zh-TW" altLang="en-US" dirty="0" smtClean="0"/>
              <a:t>用以</a:t>
            </a:r>
            <a:r>
              <a:rPr lang="zh-TW" altLang="zh-TW" dirty="0" smtClean="0"/>
              <a:t>表達對政府不滿的唯一方式，但面對日本現代式國家及軍隊的鎮壓，必須另尋解救之道。</a:t>
            </a:r>
            <a:r>
              <a:rPr lang="zh-TW" altLang="en-US" dirty="0" smtClean="0"/>
              <a:t>因</a:t>
            </a:r>
            <a:r>
              <a:rPr lang="en-US" altLang="zh-TW" dirty="0" smtClean="0"/>
              <a:t>1914</a:t>
            </a:r>
            <a:r>
              <a:rPr lang="zh-TW" altLang="zh-TW" dirty="0" smtClean="0"/>
              <a:t>年</a:t>
            </a:r>
            <a:r>
              <a:rPr lang="zh-TW" altLang="en-US" dirty="0" smtClean="0"/>
              <a:t>「</a:t>
            </a:r>
            <a:r>
              <a:rPr lang="zh-TW" altLang="zh-TW" dirty="0" smtClean="0"/>
              <a:t>同化會</a:t>
            </a:r>
            <a:r>
              <a:rPr lang="zh-TW" altLang="en-US" dirty="0" smtClean="0"/>
              <a:t>事件」，</a:t>
            </a:r>
            <a:r>
              <a:rPr lang="zh-TW" altLang="zh-TW" dirty="0" smtClean="0"/>
              <a:t>台灣人首次發現：</a:t>
            </a:r>
            <a:r>
              <a:rPr lang="zh-TW" altLang="en-US" dirty="0" smtClean="0"/>
              <a:t>用</a:t>
            </a:r>
            <a:r>
              <a:rPr lang="zh-TW" altLang="zh-TW" dirty="0" smtClean="0">
                <a:solidFill>
                  <a:srgbClr val="FF0000"/>
                </a:solidFill>
              </a:rPr>
              <a:t>非武力</a:t>
            </a:r>
            <a:r>
              <a:rPr lang="zh-TW" altLang="zh-TW" dirty="0" smtClean="0"/>
              <a:t>的</a:t>
            </a:r>
            <a:r>
              <a:rPr lang="zh-TW" altLang="zh-TW" dirty="0" smtClean="0">
                <a:solidFill>
                  <a:srgbClr val="FF0000"/>
                </a:solidFill>
              </a:rPr>
              <a:t>合法</a:t>
            </a:r>
            <a:r>
              <a:rPr lang="zh-TW" altLang="zh-TW" dirty="0" smtClean="0"/>
              <a:t>方式</a:t>
            </a:r>
            <a:r>
              <a:rPr lang="zh-TW" altLang="en-US" dirty="0" smtClean="0"/>
              <a:t>亦可</a:t>
            </a:r>
            <a:r>
              <a:rPr lang="zh-TW" altLang="en-US" dirty="0" smtClean="0">
                <a:solidFill>
                  <a:srgbClr val="FF0000"/>
                </a:solidFill>
              </a:rPr>
              <a:t>抗日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從</a:t>
            </a:r>
            <a:r>
              <a:rPr lang="en-US" altLang="zh-TW" dirty="0" smtClean="0"/>
              <a:t>1921</a:t>
            </a:r>
            <a:r>
              <a:rPr lang="zh-TW" altLang="en-US" dirty="0" smtClean="0"/>
              <a:t>年到</a:t>
            </a:r>
            <a:r>
              <a:rPr lang="en-US" altLang="zh-TW" dirty="0" smtClean="0"/>
              <a:t>1937</a:t>
            </a:r>
            <a:r>
              <a:rPr lang="zh-TW" altLang="en-US" dirty="0" smtClean="0"/>
              <a:t>年，以台灣人為主的政治異議分子，為了對抗殖民統治，組成各種</a:t>
            </a:r>
            <a:r>
              <a:rPr lang="zh-TW" altLang="en-US" dirty="0" smtClean="0">
                <a:solidFill>
                  <a:srgbClr val="FF0000"/>
                </a:solidFill>
              </a:rPr>
              <a:t>具現代意義的公民社會團體或政治團體</a:t>
            </a:r>
            <a:r>
              <a:rPr lang="zh-TW" altLang="en-US" dirty="0" smtClean="0"/>
              <a:t>。首先設立臺灣文化協會，並因推動台灣議會設置請願運動，</a:t>
            </a:r>
            <a:r>
              <a:rPr lang="en-US" altLang="zh-TW" dirty="0" smtClean="0"/>
              <a:t>1923</a:t>
            </a:r>
            <a:r>
              <a:rPr lang="zh-TW" altLang="en-US" dirty="0" smtClean="0"/>
              <a:t>年引發「台灣議會事件」（俗稱治警事件），法院對該事件的輕判，鼓舞了台灣人從事政治反對運動。</a:t>
            </a:r>
            <a:r>
              <a:rPr lang="en-US" altLang="zh-TW" dirty="0" smtClean="0"/>
              <a:t>1925</a:t>
            </a:r>
            <a:r>
              <a:rPr lang="zh-TW" altLang="en-US" dirty="0" smtClean="0"/>
              <a:t>年二林蔗農組合發動的抗爭，開啓台灣現代式農民運動之先河。</a:t>
            </a:r>
            <a:r>
              <a:rPr lang="en-US" altLang="zh-TW" dirty="0" smtClean="0"/>
              <a:t>1927</a:t>
            </a:r>
            <a:r>
              <a:rPr lang="zh-TW" altLang="en-US" dirty="0" smtClean="0"/>
              <a:t>年出現第一個由台灣人合法組成的現代式政黨──臺灣民眾黨。</a:t>
            </a:r>
            <a:r>
              <a:rPr lang="en-US" altLang="zh-TW" dirty="0" smtClean="0"/>
              <a:t>1928</a:t>
            </a:r>
            <a:r>
              <a:rPr lang="zh-TW" altLang="en-US" dirty="0" smtClean="0"/>
              <a:t>年台灣共產黨在中國上海秘密成立。</a:t>
            </a:r>
            <a:r>
              <a:rPr lang="en-US" altLang="zh-TW" dirty="0" smtClean="0"/>
              <a:t>1931</a:t>
            </a:r>
            <a:r>
              <a:rPr lang="zh-TW" altLang="en-US" dirty="0" smtClean="0"/>
              <a:t>年設立的臺灣地方自治聯盟，至</a:t>
            </a:r>
            <a:r>
              <a:rPr lang="en-US" altLang="zh-TW" dirty="0" smtClean="0"/>
              <a:t>1937</a:t>
            </a:r>
            <a:r>
              <a:rPr lang="zh-TW" altLang="en-US" dirty="0" smtClean="0"/>
              <a:t>年中日戰爭爆發後才解散。</a:t>
            </a:r>
            <a:endParaRPr lang="en-US" altLang="zh-TW" dirty="0"/>
          </a:p>
          <a:p>
            <a:r>
              <a:rPr lang="zh-TW" altLang="en-US" dirty="0" smtClean="0"/>
              <a:t>大多數的台灣人政治異議分子，係在</a:t>
            </a:r>
            <a:r>
              <a:rPr lang="zh-TW" altLang="en-US" dirty="0" smtClean="0">
                <a:solidFill>
                  <a:srgbClr val="FF0000"/>
                </a:solidFill>
              </a:rPr>
              <a:t>國家法律體制內</a:t>
            </a:r>
            <a:r>
              <a:rPr lang="zh-TW" altLang="en-US" dirty="0" smtClean="0"/>
              <a:t>（承認日本國家主權）改革台灣的總督專制政治，僅少數例外如台灣共產黨、眾友會。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9189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60622"/>
            <a:ext cx="10515600" cy="758281"/>
          </a:xfrm>
        </p:spPr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日本帝國的法律壓制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079863"/>
            <a:ext cx="10657114" cy="5277394"/>
          </a:xfrm>
        </p:spPr>
        <p:txBody>
          <a:bodyPr>
            <a:normAutofit fontScale="92500"/>
          </a:bodyPr>
          <a:lstStyle/>
          <a:p>
            <a:r>
              <a:rPr lang="zh-TW" altLang="en-US" dirty="0" smtClean="0"/>
              <a:t>關於</a:t>
            </a:r>
            <a:r>
              <a:rPr lang="zh-TW" altLang="en-US" dirty="0" smtClean="0">
                <a:solidFill>
                  <a:srgbClr val="0070C0"/>
                </a:solidFill>
              </a:rPr>
              <a:t>日治後期政治犯處置</a:t>
            </a:r>
            <a:r>
              <a:rPr lang="zh-TW" altLang="en-US" dirty="0" smtClean="0"/>
              <a:t>的真相</a:t>
            </a:r>
            <a:r>
              <a:rPr lang="zh-TW" altLang="en-US" dirty="0">
                <a:sym typeface="Wingdings" panose="05000000000000000000" pitchFamily="2" charset="2"/>
              </a:rPr>
              <a:t>：（一）</a:t>
            </a:r>
            <a:r>
              <a:rPr lang="en-US" altLang="zh-TW" dirty="0" smtClean="0">
                <a:sym typeface="Wingdings" panose="05000000000000000000" pitchFamily="2" charset="2"/>
              </a:rPr>
              <a:t>1920</a:t>
            </a:r>
            <a:r>
              <a:rPr lang="zh-TW" altLang="en-US" dirty="0" smtClean="0">
                <a:sym typeface="Wingdings" panose="05000000000000000000" pitchFamily="2" charset="2"/>
              </a:rPr>
              <a:t>年代雖</a:t>
            </a:r>
            <a:r>
              <a:rPr lang="zh-TW" altLang="en-US" dirty="0">
                <a:sym typeface="Wingdings" panose="05000000000000000000" pitchFamily="2" charset="2"/>
              </a:rPr>
              <a:t>有治維法、治警法</a:t>
            </a:r>
            <a:r>
              <a:rPr lang="zh-TW" altLang="en-US" dirty="0" smtClean="0">
                <a:sym typeface="Wingdings" panose="05000000000000000000" pitchFamily="2" charset="2"/>
              </a:rPr>
              <a:t>等之施行，</a:t>
            </a:r>
            <a:r>
              <a:rPr lang="zh-TW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並非總是適用</a:t>
            </a:r>
            <a:r>
              <a:rPr lang="zh-TW" altLang="en-US" dirty="0" smtClean="0">
                <a:sym typeface="Wingdings" panose="05000000000000000000" pitchFamily="2" charset="2"/>
              </a:rPr>
              <a:t>專為壓制政治犯而設的這些</a:t>
            </a:r>
            <a:r>
              <a:rPr lang="zh-TW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政治刑法</a:t>
            </a:r>
            <a:r>
              <a:rPr lang="zh-TW" altLang="en-US" dirty="0" smtClean="0">
                <a:sym typeface="Wingdings" panose="05000000000000000000" pitchFamily="2" charset="2"/>
              </a:rPr>
              <a:t>，亦</a:t>
            </a:r>
            <a:r>
              <a:rPr lang="zh-TW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常適用</a:t>
            </a:r>
            <a:r>
              <a:rPr lang="zh-TW" altLang="en-US" dirty="0" smtClean="0">
                <a:sym typeface="Wingdings" panose="05000000000000000000" pitchFamily="2" charset="2"/>
              </a:rPr>
              <a:t>為一般人犯罪而設的</a:t>
            </a:r>
            <a:r>
              <a:rPr lang="zh-TW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一般刑法</a:t>
            </a:r>
            <a:r>
              <a:rPr lang="zh-TW" altLang="en-US" dirty="0" smtClean="0">
                <a:sym typeface="Wingdings" panose="05000000000000000000" pitchFamily="2" charset="2"/>
              </a:rPr>
              <a:t>（妨礙公務罪、</a:t>
            </a:r>
            <a:r>
              <a:rPr lang="zh-TW" altLang="zh-TW" dirty="0"/>
              <a:t>騷擾</a:t>
            </a:r>
            <a:r>
              <a:rPr lang="zh-TW" altLang="zh-TW" dirty="0" smtClean="0"/>
              <a:t>罪</a:t>
            </a:r>
            <a:r>
              <a:rPr lang="zh-TW" altLang="en-US" dirty="0" smtClean="0"/>
              <a:t>、傷害罪、違警罪）。</a:t>
            </a:r>
            <a:r>
              <a:rPr lang="en-US" altLang="zh-TW" dirty="0"/>
              <a:t> </a:t>
            </a:r>
            <a:r>
              <a:rPr lang="en-US" altLang="zh-TW" dirty="0" smtClean="0"/>
              <a:t>1927</a:t>
            </a:r>
            <a:r>
              <a:rPr lang="zh-TW" altLang="zh-TW" dirty="0" smtClean="0"/>
              <a:t>至</a:t>
            </a:r>
            <a:r>
              <a:rPr lang="en-US" altLang="zh-TW" dirty="0"/>
              <a:t>1929</a:t>
            </a:r>
            <a:r>
              <a:rPr lang="zh-TW" altLang="zh-TW" dirty="0" smtClean="0"/>
              <a:t>年間</a:t>
            </a:r>
            <a:r>
              <a:rPr lang="zh-TW" altLang="zh-TW" dirty="0"/>
              <a:t>從事農民運動的台灣人異議</a:t>
            </a:r>
            <a:r>
              <a:rPr lang="zh-TW" altLang="zh-TW" dirty="0" smtClean="0"/>
              <a:t>分子，僅有</a:t>
            </a:r>
            <a:r>
              <a:rPr lang="en-US" altLang="zh-TW" dirty="0" smtClean="0"/>
              <a:t>1/4</a:t>
            </a:r>
            <a:r>
              <a:rPr lang="zh-TW" altLang="zh-TW" dirty="0" smtClean="0"/>
              <a:t>觸犯</a:t>
            </a:r>
            <a:r>
              <a:rPr lang="zh-TW" altLang="zh-TW" dirty="0"/>
              <a:t>屬政治刑法之</a:t>
            </a:r>
            <a:r>
              <a:rPr lang="zh-TW" altLang="zh-TW" dirty="0" smtClean="0"/>
              <a:t>罪</a:t>
            </a:r>
            <a:r>
              <a:rPr lang="zh-TW" altLang="en-US" dirty="0" smtClean="0"/>
              <a:t>，不到</a:t>
            </a:r>
            <a:r>
              <a:rPr lang="en-US" altLang="zh-TW" dirty="0" smtClean="0"/>
              <a:t>1</a:t>
            </a:r>
            <a:r>
              <a:rPr lang="zh-TW" altLang="en-US" dirty="0" smtClean="0"/>
              <a:t>％適用法定刑重的治維法和不敬罪。參見</a:t>
            </a:r>
            <a:r>
              <a:rPr lang="zh-TW" altLang="zh-TW" dirty="0" smtClean="0"/>
              <a:t>表</a:t>
            </a:r>
            <a:r>
              <a:rPr lang="en-US" altLang="zh-TW" dirty="0" smtClean="0"/>
              <a:t>3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真相（</a:t>
            </a:r>
            <a:r>
              <a:rPr lang="zh-TW" altLang="en-US" dirty="0"/>
              <a:t>二</a:t>
            </a:r>
            <a:r>
              <a:rPr lang="zh-TW" altLang="en-US" dirty="0" smtClean="0"/>
              <a:t>）：很多較嚴厲的刑事制裁</a:t>
            </a:r>
            <a:r>
              <a:rPr lang="zh-TW" altLang="en-US" dirty="0" smtClean="0">
                <a:solidFill>
                  <a:srgbClr val="FF0000"/>
                </a:solidFill>
              </a:rPr>
              <a:t>非</a:t>
            </a:r>
            <a:r>
              <a:rPr lang="zh-TW" altLang="en-US" dirty="0" smtClean="0"/>
              <a:t>來自治警法，該法也</a:t>
            </a:r>
            <a:r>
              <a:rPr lang="zh-TW" altLang="en-US" dirty="0" smtClean="0">
                <a:solidFill>
                  <a:srgbClr val="FF0000"/>
                </a:solidFill>
              </a:rPr>
              <a:t>不僅止於</a:t>
            </a:r>
            <a:r>
              <a:rPr lang="zh-TW" altLang="en-US" dirty="0" smtClean="0"/>
              <a:t>適用在台灣議會事件而已，該事件尚且</a:t>
            </a:r>
            <a:r>
              <a:rPr lang="zh-TW" altLang="en-US" dirty="0" smtClean="0">
                <a:solidFill>
                  <a:srgbClr val="FF0000"/>
                </a:solidFill>
              </a:rPr>
              <a:t>不是</a:t>
            </a:r>
            <a:r>
              <a:rPr lang="zh-TW" altLang="en-US" dirty="0" smtClean="0"/>
              <a:t>適用治警法的</a:t>
            </a:r>
            <a:r>
              <a:rPr lang="zh-TW" altLang="en-US" dirty="0" smtClean="0">
                <a:solidFill>
                  <a:srgbClr val="FF0000"/>
                </a:solidFill>
              </a:rPr>
              <a:t>典型</a:t>
            </a:r>
            <a:r>
              <a:rPr lang="zh-TW" altLang="en-US" dirty="0" smtClean="0"/>
              <a:t>案例。（</a:t>
            </a:r>
            <a:r>
              <a:rPr lang="en-US" altLang="zh-TW" dirty="0" smtClean="0"/>
              <a:t>1</a:t>
            </a:r>
            <a:r>
              <a:rPr lang="zh-TW" altLang="en-US" dirty="0" smtClean="0"/>
              <a:t>）屬於行政法的治警法，</a:t>
            </a:r>
            <a:r>
              <a:rPr lang="zh-TW" altLang="en-US" dirty="0" smtClean="0">
                <a:solidFill>
                  <a:srgbClr val="FF0000"/>
                </a:solidFill>
              </a:rPr>
              <a:t>最常</a:t>
            </a:r>
            <a:r>
              <a:rPr lang="zh-TW" altLang="en-US" dirty="0" smtClean="0"/>
              <a:t>被</a:t>
            </a:r>
            <a:r>
              <a:rPr lang="zh-TW" altLang="en-US" dirty="0" smtClean="0">
                <a:solidFill>
                  <a:srgbClr val="FF0000"/>
                </a:solidFill>
              </a:rPr>
              <a:t>警察</a:t>
            </a:r>
            <a:r>
              <a:rPr lang="zh-TW" altLang="en-US" dirty="0" smtClean="0"/>
              <a:t>用於對政治異議分子的集會遊行或結社等，下達</a:t>
            </a:r>
            <a:r>
              <a:rPr lang="zh-TW" altLang="en-US" dirty="0" smtClean="0">
                <a:solidFill>
                  <a:srgbClr val="FF0000"/>
                </a:solidFill>
              </a:rPr>
              <a:t>中止、解散或禁止</a:t>
            </a:r>
            <a:r>
              <a:rPr lang="zh-TW" altLang="en-US" dirty="0" smtClean="0"/>
              <a:t>等命令，僅「犯行」嚴重者才由法院科以刑罰。（</a:t>
            </a:r>
            <a:r>
              <a:rPr lang="en-US" altLang="zh-TW" dirty="0" smtClean="0"/>
              <a:t>2</a:t>
            </a:r>
            <a:r>
              <a:rPr lang="zh-TW" altLang="en-US" dirty="0" smtClean="0"/>
              <a:t>）就違反治警法的</a:t>
            </a:r>
            <a:r>
              <a:rPr lang="zh-TW" altLang="en-US" dirty="0" smtClean="0">
                <a:solidFill>
                  <a:srgbClr val="FF0000"/>
                </a:solidFill>
              </a:rPr>
              <a:t>刑事</a:t>
            </a:r>
            <a:r>
              <a:rPr lang="zh-TW" altLang="en-US" dirty="0" smtClean="0"/>
              <a:t>案件，根據</a:t>
            </a:r>
            <a:r>
              <a:rPr lang="en-US" altLang="zh-TW" dirty="0" smtClean="0"/>
              <a:t>《</a:t>
            </a:r>
            <a:r>
              <a:rPr lang="zh-TW" altLang="en-US" dirty="0" smtClean="0"/>
              <a:t>日治法院檔案</a:t>
            </a:r>
            <a:r>
              <a:rPr lang="en-US" altLang="zh-TW" dirty="0" smtClean="0"/>
              <a:t>》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1927</a:t>
            </a:r>
            <a:r>
              <a:rPr lang="zh-TW" altLang="en-US" dirty="0" smtClean="0"/>
              <a:t>年前有</a:t>
            </a:r>
            <a:r>
              <a:rPr lang="en-US" altLang="zh-TW" dirty="0" smtClean="0"/>
              <a:t>3</a:t>
            </a:r>
            <a:r>
              <a:rPr lang="zh-TW" altLang="en-US" dirty="0" smtClean="0"/>
              <a:t>件，最重科</a:t>
            </a:r>
            <a:r>
              <a:rPr lang="en-US" altLang="zh-TW" dirty="0" smtClean="0"/>
              <a:t>3</a:t>
            </a:r>
            <a:r>
              <a:rPr lang="zh-TW" altLang="en-US" dirty="0" smtClean="0"/>
              <a:t>、</a:t>
            </a:r>
            <a:r>
              <a:rPr lang="en-US" altLang="zh-TW" dirty="0" smtClean="0"/>
              <a:t>4</a:t>
            </a:r>
            <a:r>
              <a:rPr lang="zh-TW" altLang="en-US" dirty="0" smtClean="0"/>
              <a:t>月自由刑，</a:t>
            </a:r>
            <a:r>
              <a:rPr lang="en-US" altLang="zh-TW" dirty="0" smtClean="0"/>
              <a:t>1927</a:t>
            </a:r>
            <a:r>
              <a:rPr lang="zh-TW" altLang="en-US" dirty="0" smtClean="0"/>
              <a:t>年後有對左傾文協</a:t>
            </a:r>
            <a:r>
              <a:rPr lang="en-US" altLang="zh-TW" dirty="0" smtClean="0"/>
              <a:t>2</a:t>
            </a:r>
            <a:r>
              <a:rPr lang="zh-TW" altLang="en-US" dirty="0" smtClean="0"/>
              <a:t>件、對農民組合</a:t>
            </a:r>
            <a:r>
              <a:rPr lang="en-US" altLang="zh-TW" dirty="0" smtClean="0"/>
              <a:t>4</a:t>
            </a:r>
            <a:r>
              <a:rPr lang="zh-TW" altLang="en-US" dirty="0" smtClean="0"/>
              <a:t>件，通常處以</a:t>
            </a:r>
            <a:r>
              <a:rPr lang="en-US" altLang="zh-TW" dirty="0" smtClean="0"/>
              <a:t>10</a:t>
            </a:r>
            <a:r>
              <a:rPr lang="zh-TW" altLang="en-US" dirty="0" smtClean="0"/>
              <a:t>元、</a:t>
            </a:r>
            <a:r>
              <a:rPr lang="en-US" altLang="zh-TW" dirty="0" smtClean="0"/>
              <a:t>30</a:t>
            </a:r>
            <a:r>
              <a:rPr lang="zh-TW" altLang="en-US" dirty="0" smtClean="0"/>
              <a:t>元罰金。總之</a:t>
            </a:r>
            <a:r>
              <a:rPr lang="zh-TW" altLang="en-US" dirty="0"/>
              <a:t>，從</a:t>
            </a:r>
            <a:r>
              <a:rPr lang="en-US" altLang="zh-TW" dirty="0"/>
              <a:t>1920</a:t>
            </a:r>
            <a:r>
              <a:rPr lang="zh-TW" altLang="en-US" dirty="0"/>
              <a:t>年代至</a:t>
            </a:r>
            <a:r>
              <a:rPr lang="en-US" altLang="zh-TW" dirty="0"/>
              <a:t>1930</a:t>
            </a:r>
            <a:r>
              <a:rPr lang="zh-TW" altLang="en-US" dirty="0" smtClean="0"/>
              <a:t>年代前期</a:t>
            </a:r>
            <a:r>
              <a:rPr lang="zh-TW" altLang="en-US" dirty="0"/>
              <a:t>，</a:t>
            </a:r>
            <a:r>
              <a:rPr lang="zh-TW" altLang="en-US" dirty="0" smtClean="0"/>
              <a:t>經常是以</a:t>
            </a:r>
            <a:r>
              <a:rPr lang="zh-TW" altLang="en-US" dirty="0" smtClean="0">
                <a:solidFill>
                  <a:srgbClr val="FF0000"/>
                </a:solidFill>
              </a:rPr>
              <a:t>一般刑法</a:t>
            </a:r>
            <a:r>
              <a:rPr lang="zh-TW" altLang="en-US" dirty="0" smtClean="0"/>
              <a:t>制裁政治異議分子，且依治警法所科處者絕大多數是</a:t>
            </a:r>
            <a:r>
              <a:rPr lang="zh-TW" altLang="en-US" dirty="0" smtClean="0">
                <a:solidFill>
                  <a:srgbClr val="FF0000"/>
                </a:solidFill>
              </a:rPr>
              <a:t>罰金</a:t>
            </a:r>
            <a:r>
              <a:rPr lang="zh-TW" altLang="en-US" dirty="0" smtClean="0"/>
              <a:t>。與</a:t>
            </a:r>
            <a:r>
              <a:rPr lang="zh-TW" altLang="en-US" dirty="0" smtClean="0">
                <a:solidFill>
                  <a:srgbClr val="FF0000"/>
                </a:solidFill>
              </a:rPr>
              <a:t>前期</a:t>
            </a:r>
            <a:r>
              <a:rPr lang="zh-TW" altLang="en-US" dirty="0" smtClean="0"/>
              <a:t>政治反抗者所受法律上處置，有</a:t>
            </a:r>
            <a:r>
              <a:rPr lang="zh-TW" altLang="en-US" dirty="0" smtClean="0">
                <a:solidFill>
                  <a:srgbClr val="FF0000"/>
                </a:solidFill>
              </a:rPr>
              <a:t>天壤之別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98258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0450" y="304165"/>
            <a:ext cx="10515600" cy="732155"/>
          </a:xfrm>
        </p:spPr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涉及農民運動的刑事案件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1714" y="1193074"/>
            <a:ext cx="8847909" cy="5312229"/>
          </a:xfrm>
          <a:prstGeom prst="rect">
            <a:avLst/>
          </a:prstGeom>
        </p:spPr>
      </p:pic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2882537" y="1733006"/>
            <a:ext cx="1349829" cy="339634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" name="Oval 11"/>
          <p:cNvSpPr>
            <a:spLocks noChangeArrowheads="1"/>
          </p:cNvSpPr>
          <p:nvPr/>
        </p:nvSpPr>
        <p:spPr bwMode="auto">
          <a:xfrm>
            <a:off x="2882537" y="3357155"/>
            <a:ext cx="1349829" cy="339634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" name="Oval 11"/>
          <p:cNvSpPr>
            <a:spLocks noChangeArrowheads="1"/>
          </p:cNvSpPr>
          <p:nvPr/>
        </p:nvSpPr>
        <p:spPr bwMode="auto">
          <a:xfrm>
            <a:off x="9666513" y="3226526"/>
            <a:ext cx="923109" cy="195943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9666513" y="5556069"/>
            <a:ext cx="923109" cy="195943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250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2240</Words>
  <Application>Microsoft Office PowerPoint</Application>
  <PresentationFormat>寬螢幕</PresentationFormat>
  <Paragraphs>41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2" baseType="lpstr">
      <vt:lpstr>游ゴシック</vt:lpstr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Wingdings</vt:lpstr>
      <vt:lpstr>Office 佈景主題</vt:lpstr>
      <vt:lpstr>日治台灣統治秩序與 政治犯的處置</vt:lpstr>
      <vt:lpstr>緒言</vt:lpstr>
      <vt:lpstr>軍事鎮壓為主、司法為輔（1895-1902）</vt:lpstr>
      <vt:lpstr>PowerPoint 簡報</vt:lpstr>
      <vt:lpstr>PowerPoint 簡報</vt:lpstr>
      <vt:lpstr>以臨時法院為主的司法制裁（1907-1916）</vt:lpstr>
      <vt:lpstr>對政治反對運動的法律壓制（1914至1937）</vt:lpstr>
      <vt:lpstr>日本帝國的法律壓制</vt:lpstr>
      <vt:lpstr>涉及農民運動的刑事案件</vt:lpstr>
      <vt:lpstr>帝國內最少適用治維法、「最乖」的台灣人</vt:lpstr>
      <vt:lpstr>戰時對政治犯的羅織入罪（1937-1945）</vt:lpstr>
      <vt:lpstr>結論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日治台灣統治秩序與 政治犯的處置</dc:title>
  <dc:creator>user</dc:creator>
  <cp:lastModifiedBy>user</cp:lastModifiedBy>
  <cp:revision>60</cp:revision>
  <dcterms:created xsi:type="dcterms:W3CDTF">2020-10-12T03:28:59Z</dcterms:created>
  <dcterms:modified xsi:type="dcterms:W3CDTF">2020-10-15T06:47:38Z</dcterms:modified>
</cp:coreProperties>
</file>