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592" r:id="rId2"/>
    <p:sldId id="624" r:id="rId3"/>
    <p:sldId id="580" r:id="rId4"/>
    <p:sldId id="619" r:id="rId5"/>
    <p:sldId id="613" r:id="rId6"/>
    <p:sldId id="628" r:id="rId7"/>
    <p:sldId id="625" r:id="rId8"/>
    <p:sldId id="578" r:id="rId9"/>
    <p:sldId id="579" r:id="rId10"/>
    <p:sldId id="616" r:id="rId11"/>
    <p:sldId id="593" r:id="rId12"/>
    <p:sldId id="590" r:id="rId13"/>
    <p:sldId id="569" r:id="rId14"/>
    <p:sldId id="594" r:id="rId15"/>
    <p:sldId id="597" r:id="rId16"/>
    <p:sldId id="612" r:id="rId17"/>
    <p:sldId id="614" r:id="rId18"/>
    <p:sldId id="617" r:id="rId19"/>
    <p:sldId id="626" r:id="rId20"/>
    <p:sldId id="627" r:id="rId21"/>
    <p:sldId id="629" r:id="rId22"/>
    <p:sldId id="630" r:id="rId23"/>
    <p:sldId id="631" r:id="rId24"/>
    <p:sldId id="632" r:id="rId25"/>
    <p:sldId id="622" r:id="rId26"/>
    <p:sldId id="577" r:id="rId27"/>
  </p:sldIdLst>
  <p:sldSz cx="9144000" cy="6858000" type="screen4x3"/>
  <p:notesSz cx="6858000" cy="9947275"/>
  <p:defaultTextStyle>
    <a:defPPr>
      <a:defRPr lang="zh-TW"/>
    </a:defPPr>
    <a:lvl1pPr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72" autoAdjust="0"/>
  </p:normalViewPr>
  <p:slideViewPr>
    <p:cSldViewPr>
      <p:cViewPr varScale="1">
        <p:scale>
          <a:sx n="80" d="100"/>
          <a:sy n="80" d="100"/>
        </p:scale>
        <p:origin x="155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8158"/>
    </p:cViewPr>
  </p:sorterViewPr>
  <p:notesViewPr>
    <p:cSldViewPr>
      <p:cViewPr varScale="1">
        <p:scale>
          <a:sx n="61" d="100"/>
          <a:sy n="61" d="100"/>
        </p:scale>
        <p:origin x="-1704"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9282" name="Rectangle 2"/>
          <p:cNvSpPr>
            <a:spLocks noGrp="1" noChangeArrowheads="1"/>
          </p:cNvSpPr>
          <p:nvPr>
            <p:ph type="hdr" sz="quarter"/>
          </p:nvPr>
        </p:nvSpPr>
        <p:spPr bwMode="auto">
          <a:xfrm>
            <a:off x="0" y="0"/>
            <a:ext cx="2972229" cy="497364"/>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defRPr sz="1200" smtClean="0"/>
            </a:lvl1pPr>
          </a:lstStyle>
          <a:p>
            <a:pPr>
              <a:defRPr/>
            </a:pPr>
            <a:endParaRPr lang="en-US" altLang="zh-TW"/>
          </a:p>
        </p:txBody>
      </p:sp>
      <p:sp>
        <p:nvSpPr>
          <p:cNvPr id="609283" name="Rectangle 3"/>
          <p:cNvSpPr>
            <a:spLocks noGrp="1" noChangeArrowheads="1"/>
          </p:cNvSpPr>
          <p:nvPr>
            <p:ph type="dt" sz="quarter" idx="1"/>
          </p:nvPr>
        </p:nvSpPr>
        <p:spPr bwMode="auto">
          <a:xfrm>
            <a:off x="3884163" y="0"/>
            <a:ext cx="2972229" cy="497364"/>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defRPr sz="1200" smtClean="0"/>
            </a:lvl1pPr>
          </a:lstStyle>
          <a:p>
            <a:pPr>
              <a:defRPr/>
            </a:pPr>
            <a:endParaRPr lang="en-US" altLang="zh-TW"/>
          </a:p>
        </p:txBody>
      </p:sp>
      <p:sp>
        <p:nvSpPr>
          <p:cNvPr id="609284" name="Rectangle 4"/>
          <p:cNvSpPr>
            <a:spLocks noGrp="1" noChangeArrowheads="1"/>
          </p:cNvSpPr>
          <p:nvPr>
            <p:ph type="ftr" sz="quarter" idx="2"/>
          </p:nvPr>
        </p:nvSpPr>
        <p:spPr bwMode="auto">
          <a:xfrm>
            <a:off x="0" y="9448318"/>
            <a:ext cx="2972229" cy="497364"/>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defRPr sz="1200" smtClean="0"/>
            </a:lvl1pPr>
          </a:lstStyle>
          <a:p>
            <a:pPr>
              <a:defRPr/>
            </a:pPr>
            <a:endParaRPr lang="en-US" altLang="zh-TW"/>
          </a:p>
        </p:txBody>
      </p:sp>
      <p:sp>
        <p:nvSpPr>
          <p:cNvPr id="609285" name="Rectangle 5"/>
          <p:cNvSpPr>
            <a:spLocks noGrp="1" noChangeArrowheads="1"/>
          </p:cNvSpPr>
          <p:nvPr>
            <p:ph type="sldNum" sz="quarter" idx="3"/>
          </p:nvPr>
        </p:nvSpPr>
        <p:spPr bwMode="auto">
          <a:xfrm>
            <a:off x="3884163" y="9448318"/>
            <a:ext cx="2972229" cy="497364"/>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defRPr sz="1200" smtClean="0"/>
            </a:lvl1pPr>
          </a:lstStyle>
          <a:p>
            <a:pPr>
              <a:defRPr/>
            </a:pPr>
            <a:fld id="{B79D721C-487D-41CF-BF89-62E4D3F29DE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2229" cy="497364"/>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defRPr sz="1200" smtClean="0"/>
            </a:lvl1pPr>
          </a:lstStyle>
          <a:p>
            <a:pPr>
              <a:defRPr/>
            </a:pPr>
            <a:endParaRPr lang="en-US" altLang="zh-TW"/>
          </a:p>
        </p:txBody>
      </p:sp>
      <p:sp>
        <p:nvSpPr>
          <p:cNvPr id="12291" name="Rectangle 3"/>
          <p:cNvSpPr>
            <a:spLocks noGrp="1" noChangeArrowheads="1"/>
          </p:cNvSpPr>
          <p:nvPr>
            <p:ph type="dt" idx="1"/>
          </p:nvPr>
        </p:nvSpPr>
        <p:spPr bwMode="auto">
          <a:xfrm>
            <a:off x="3885771" y="0"/>
            <a:ext cx="2972229" cy="497364"/>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defRPr sz="1200" smtClean="0"/>
            </a:lvl1pPr>
          </a:lstStyle>
          <a:p>
            <a:pPr>
              <a:defRPr/>
            </a:pPr>
            <a:endParaRPr lang="en-US" altLang="zh-TW"/>
          </a:p>
        </p:txBody>
      </p:sp>
      <p:sp>
        <p:nvSpPr>
          <p:cNvPr id="55300" name="Rectangle 4"/>
          <p:cNvSpPr>
            <a:spLocks noGrp="1" noRot="1" noChangeAspect="1" noChangeArrowheads="1" noTextEdit="1"/>
          </p:cNvSpPr>
          <p:nvPr>
            <p:ph type="sldImg" idx="2"/>
          </p:nvPr>
        </p:nvSpPr>
        <p:spPr bwMode="auto">
          <a:xfrm>
            <a:off x="944563" y="746125"/>
            <a:ext cx="4973637" cy="37306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5152" y="4724956"/>
            <a:ext cx="5027699" cy="4476274"/>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2294" name="Rectangle 6"/>
          <p:cNvSpPr>
            <a:spLocks noGrp="1" noChangeArrowheads="1"/>
          </p:cNvSpPr>
          <p:nvPr>
            <p:ph type="ftr" sz="quarter" idx="4"/>
          </p:nvPr>
        </p:nvSpPr>
        <p:spPr bwMode="auto">
          <a:xfrm>
            <a:off x="0" y="9449911"/>
            <a:ext cx="2972229" cy="497364"/>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defRPr sz="1200" smtClean="0"/>
            </a:lvl1pPr>
          </a:lstStyle>
          <a:p>
            <a:pPr>
              <a:defRPr/>
            </a:pPr>
            <a:endParaRPr lang="en-US" altLang="zh-TW"/>
          </a:p>
        </p:txBody>
      </p:sp>
      <p:sp>
        <p:nvSpPr>
          <p:cNvPr id="12295" name="Rectangle 7"/>
          <p:cNvSpPr>
            <a:spLocks noGrp="1" noChangeArrowheads="1"/>
          </p:cNvSpPr>
          <p:nvPr>
            <p:ph type="sldNum" sz="quarter" idx="5"/>
          </p:nvPr>
        </p:nvSpPr>
        <p:spPr bwMode="auto">
          <a:xfrm>
            <a:off x="3885771" y="9449911"/>
            <a:ext cx="2972229" cy="497364"/>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defRPr sz="1200" smtClean="0"/>
            </a:lvl1pPr>
          </a:lstStyle>
          <a:p>
            <a:pPr>
              <a:defRPr/>
            </a:pPr>
            <a:fld id="{845F5E1E-22D7-4ABB-A1A1-0B07548067F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400" dirty="0" smtClean="0"/>
              <a:t>今天想要談的是，</a:t>
            </a:r>
            <a:r>
              <a:rPr lang="zh-TW" altLang="en-US" sz="1400" b="1" dirty="0" smtClean="0"/>
              <a:t>活的、存在於當下</a:t>
            </a:r>
            <a:r>
              <a:rPr lang="zh-TW" altLang="en-US" sz="1400" dirty="0" smtClean="0"/>
              <a:t>的法律史，也就是我所研究的「台灣法律史」。之所以能「活、在當下」，來自我</a:t>
            </a:r>
            <a:r>
              <a:rPr lang="zh-TW" altLang="en-US" sz="1400" b="1" dirty="0" smtClean="0"/>
              <a:t>觀察「台灣」及「法律史」的角度</a:t>
            </a:r>
            <a:r>
              <a:rPr lang="zh-TW" altLang="en-US" sz="1400" dirty="0" smtClean="0"/>
              <a:t>。我是以</a:t>
            </a:r>
            <a:r>
              <a:rPr lang="zh-TW" altLang="en-US" sz="1400" b="1" dirty="0" smtClean="0"/>
              <a:t>這張</a:t>
            </a:r>
            <a:r>
              <a:rPr lang="zh-TW" altLang="en-US" sz="1400" dirty="0" smtClean="0"/>
              <a:t>跟實際的地理空間近似、但並不一致的「台澎金馬」</a:t>
            </a:r>
            <a:r>
              <a:rPr lang="zh-TW" altLang="en-US" sz="1400" b="1" dirty="0" smtClean="0"/>
              <a:t>地圖</a:t>
            </a:r>
            <a:r>
              <a:rPr lang="zh-TW" altLang="en-US" sz="1400" dirty="0" smtClean="0"/>
              <a:t>，表示「台灣」，因為當下的台灣，非純然是地理名詞，而是一個政治共同體、一個事實上國家，其地域包括雖歷史發展軌跡不同（註：元朝只在澎而不在台設官府、明朝勸荷人到台灣而不要佔澎湖，清初還有棄台保澎之議），但自</a:t>
            </a:r>
            <a:r>
              <a:rPr lang="en-US" altLang="zh-TW" sz="1400" dirty="0" smtClean="0"/>
              <a:t>1684</a:t>
            </a:r>
            <a:r>
              <a:rPr lang="zh-TW" altLang="en-US" sz="1400" dirty="0" smtClean="0"/>
              <a:t>年迄今長期被視為一體的台灣本島與澎湖群島、以及「地理上附屬島嶼」如綠島，與作為「政治上附屬島嶼」的金門、馬祖。</a:t>
            </a:r>
            <a:r>
              <a:rPr kumimoji="1" lang="zh-TW" altLang="zh-TW" sz="1200" kern="1200" dirty="0" smtClean="0">
                <a:solidFill>
                  <a:schemeClr val="tx1"/>
                </a:solidFill>
                <a:effectLst/>
                <a:latin typeface="Times New Roman" pitchFamily="18" charset="0"/>
                <a:ea typeface="新細明體" pitchFamily="18" charset="-120"/>
                <a:cs typeface="+mn-cs"/>
              </a:rPr>
              <a:t>圖上再以「稱仔」代表法律史。東亞社會</a:t>
            </a:r>
            <a:r>
              <a:rPr kumimoji="1" lang="zh-TW" altLang="en-US" sz="1200" kern="1200" dirty="0" smtClean="0">
                <a:solidFill>
                  <a:schemeClr val="tx1"/>
                </a:solidFill>
                <a:effectLst/>
                <a:latin typeface="Times New Roman" pitchFamily="18" charset="0"/>
                <a:ea typeface="新細明體" pitchFamily="18" charset="-120"/>
                <a:cs typeface="+mn-cs"/>
              </a:rPr>
              <a:t>自古所</a:t>
            </a:r>
            <a:r>
              <a:rPr kumimoji="1" lang="zh-TW" altLang="zh-TW" sz="1200" kern="1200" dirty="0" smtClean="0">
                <a:solidFill>
                  <a:schemeClr val="tx1"/>
                </a:solidFill>
                <a:effectLst/>
                <a:latin typeface="Times New Roman" pitchFamily="18" charset="0"/>
                <a:ea typeface="新細明體" pitchFamily="18" charset="-120"/>
                <a:cs typeface="+mn-cs"/>
              </a:rPr>
              <a:t>使用的「稱仔」，係由「執掌稱仔的</a:t>
            </a:r>
            <a:r>
              <a:rPr kumimoji="1" lang="zh-TW" altLang="zh-TW" sz="1200" b="1" kern="1200" dirty="0" smtClean="0">
                <a:solidFill>
                  <a:schemeClr val="tx1"/>
                </a:solidFill>
                <a:effectLst/>
                <a:latin typeface="Times New Roman" pitchFamily="18" charset="0"/>
                <a:ea typeface="新細明體" pitchFamily="18" charset="-120"/>
                <a:cs typeface="+mn-cs"/>
              </a:rPr>
              <a:t>人</a:t>
            </a:r>
            <a:r>
              <a:rPr kumimoji="1" lang="zh-TW" altLang="zh-TW" sz="1200" kern="1200" dirty="0" smtClean="0">
                <a:solidFill>
                  <a:schemeClr val="tx1"/>
                </a:solidFill>
                <a:effectLst/>
                <a:latin typeface="Times New Roman" pitchFamily="18" charset="0"/>
                <a:ea typeface="新細明體" pitchFamily="18" charset="-120"/>
                <a:cs typeface="+mn-cs"/>
              </a:rPr>
              <a:t>」，透過移動秤錘，</a:t>
            </a:r>
            <a:r>
              <a:rPr kumimoji="1" lang="zh-TW" altLang="zh-TW" sz="1200" b="1" kern="1200" dirty="0" smtClean="0">
                <a:solidFill>
                  <a:schemeClr val="tx1"/>
                </a:solidFill>
                <a:effectLst/>
                <a:latin typeface="Times New Roman" pitchFamily="18" charset="0"/>
                <a:ea typeface="新細明體" pitchFamily="18" charset="-120"/>
                <a:cs typeface="+mn-cs"/>
              </a:rPr>
              <a:t>宣稱「平衡」點</a:t>
            </a:r>
            <a:r>
              <a:rPr kumimoji="1" lang="zh-TW" altLang="zh-TW" sz="1200" kern="1200" dirty="0" smtClean="0">
                <a:solidFill>
                  <a:schemeClr val="tx1"/>
                </a:solidFill>
                <a:effectLst/>
                <a:latin typeface="Times New Roman" pitchFamily="18" charset="0"/>
                <a:ea typeface="新細明體" pitchFamily="18" charset="-120"/>
                <a:cs typeface="+mn-cs"/>
              </a:rPr>
              <a:t>在何處，且持秤者說了就算數。此不同於現今常用以代表法律之來自西方的天平，乃是由專家操作</a:t>
            </a:r>
            <a:r>
              <a:rPr kumimoji="1" lang="zh-TW" altLang="zh-TW" sz="1200" b="1" kern="1200" dirty="0" smtClean="0">
                <a:solidFill>
                  <a:schemeClr val="tx1"/>
                </a:solidFill>
                <a:effectLst/>
                <a:latin typeface="Times New Roman" pitchFamily="18" charset="0"/>
                <a:ea typeface="新細明體" pitchFamily="18" charset="-120"/>
                <a:cs typeface="+mn-cs"/>
              </a:rPr>
              <a:t>天平本身即有</a:t>
            </a:r>
            <a:r>
              <a:rPr kumimoji="1" lang="zh-TW" altLang="zh-TW" sz="1200" kern="1200" dirty="0" smtClean="0">
                <a:solidFill>
                  <a:schemeClr val="tx1"/>
                </a:solidFill>
                <a:effectLst/>
                <a:latin typeface="Times New Roman" pitchFamily="18" charset="0"/>
                <a:ea typeface="新細明體" pitchFamily="18" charset="-120"/>
                <a:cs typeface="+mn-cs"/>
              </a:rPr>
              <a:t>的平衡原理，</a:t>
            </a:r>
            <a:r>
              <a:rPr kumimoji="1" lang="zh-TW" altLang="zh-TW" sz="1200" b="1" kern="1200" dirty="0" smtClean="0">
                <a:solidFill>
                  <a:schemeClr val="tx1"/>
                </a:solidFill>
                <a:effectLst/>
                <a:latin typeface="Times New Roman" pitchFamily="18" charset="0"/>
                <a:ea typeface="新細明體" pitchFamily="18" charset="-120"/>
                <a:cs typeface="+mn-cs"/>
              </a:rPr>
              <a:t>確認</a:t>
            </a:r>
            <a:r>
              <a:rPr kumimoji="1" lang="zh-TW" altLang="zh-TW" sz="1200" kern="1200" dirty="0" smtClean="0">
                <a:solidFill>
                  <a:schemeClr val="tx1"/>
                </a:solidFill>
                <a:effectLst/>
                <a:latin typeface="Times New Roman" pitchFamily="18" charset="0"/>
                <a:ea typeface="新細明體" pitchFamily="18" charset="-120"/>
                <a:cs typeface="+mn-cs"/>
              </a:rPr>
              <a:t>兩邊是否已達到</a:t>
            </a:r>
            <a:r>
              <a:rPr kumimoji="1" lang="zh-TW" altLang="zh-TW" sz="1200" b="1" kern="1200" dirty="0" smtClean="0">
                <a:solidFill>
                  <a:schemeClr val="tx1"/>
                </a:solidFill>
                <a:effectLst/>
                <a:latin typeface="Times New Roman" pitchFamily="18" charset="0"/>
                <a:ea typeface="新細明體" pitchFamily="18" charset="-120"/>
                <a:cs typeface="+mn-cs"/>
              </a:rPr>
              <a:t>「公平」</a:t>
            </a:r>
            <a:r>
              <a:rPr kumimoji="1" lang="zh-TW" altLang="zh-TW" sz="1200" kern="1200" dirty="0" smtClean="0">
                <a:solidFill>
                  <a:schemeClr val="tx1"/>
                </a:solidFill>
                <a:effectLst/>
                <a:latin typeface="Times New Roman" pitchFamily="18" charset="0"/>
                <a:ea typeface="新細明體" pitchFamily="18" charset="-120"/>
                <a:cs typeface="+mn-cs"/>
              </a:rPr>
              <a:t>。換言之，就法律而言，古今或今昔確實</a:t>
            </a:r>
            <a:r>
              <a:rPr kumimoji="1" lang="zh-TW" altLang="zh-TW" sz="1200" b="1" kern="1200" dirty="0" smtClean="0">
                <a:solidFill>
                  <a:schemeClr val="tx1"/>
                </a:solidFill>
                <a:effectLst/>
                <a:latin typeface="Times New Roman" pitchFamily="18" charset="0"/>
                <a:ea typeface="新細明體" pitchFamily="18" charset="-120"/>
                <a:cs typeface="+mn-cs"/>
              </a:rPr>
              <a:t>有別</a:t>
            </a:r>
            <a:r>
              <a:rPr kumimoji="1" lang="zh-TW" altLang="zh-TW" sz="1200" kern="1200" dirty="0" smtClean="0">
                <a:solidFill>
                  <a:schemeClr val="tx1"/>
                </a:solidFill>
                <a:effectLst/>
                <a:latin typeface="Times New Roman" pitchFamily="18" charset="0"/>
                <a:ea typeface="新細明體" pitchFamily="18" charset="-120"/>
                <a:cs typeface="+mn-cs"/>
              </a:rPr>
              <a:t>，各有其存在意義與運作原理，但也都有維持社會秩序的功能。就像我將屬於漢字文化圈的「傳統中國法」，及源自近代西方的「現代法」，比喻為</a:t>
            </a:r>
            <a:r>
              <a:rPr kumimoji="1" lang="en-US" altLang="zh-TW" sz="1200" kern="1200" dirty="0" smtClean="0">
                <a:solidFill>
                  <a:schemeClr val="tx1"/>
                </a:solidFill>
                <a:effectLst/>
                <a:latin typeface="Times New Roman" pitchFamily="18" charset="0"/>
                <a:ea typeface="新細明體" pitchFamily="18" charset="-120"/>
                <a:cs typeface="+mn-cs"/>
              </a:rPr>
              <a:t>A</a:t>
            </a:r>
            <a:r>
              <a:rPr kumimoji="1" lang="zh-TW" altLang="zh-TW" sz="1200" kern="1200" dirty="0" smtClean="0">
                <a:solidFill>
                  <a:schemeClr val="tx1"/>
                </a:solidFill>
                <a:effectLst/>
                <a:latin typeface="Times New Roman" pitchFamily="18" charset="0"/>
                <a:ea typeface="新細明體" pitchFamily="18" charset="-120"/>
                <a:cs typeface="+mn-cs"/>
              </a:rPr>
              <a:t>套餐與</a:t>
            </a:r>
            <a:r>
              <a:rPr kumimoji="1" lang="en-US" altLang="zh-TW" sz="1200" kern="1200" dirty="0" smtClean="0">
                <a:solidFill>
                  <a:schemeClr val="tx1"/>
                </a:solidFill>
                <a:effectLst/>
                <a:latin typeface="Times New Roman" pitchFamily="18" charset="0"/>
                <a:ea typeface="新細明體" pitchFamily="18" charset="-120"/>
                <a:cs typeface="+mn-cs"/>
              </a:rPr>
              <a:t>B</a:t>
            </a:r>
            <a:r>
              <a:rPr kumimoji="1" lang="zh-TW" altLang="zh-TW" sz="1200" kern="1200" dirty="0" smtClean="0">
                <a:solidFill>
                  <a:schemeClr val="tx1"/>
                </a:solidFill>
                <a:effectLst/>
                <a:latin typeface="Times New Roman" pitchFamily="18" charset="0"/>
                <a:ea typeface="新細明體" pitchFamily="18" charset="-120"/>
                <a:cs typeface="+mn-cs"/>
              </a:rPr>
              <a:t>套餐，都可吃得飽，但口味不同，故應讓人們自由選擇。</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t>本書的第一個結論是，在國家實證法規範上，亦即</a:t>
            </a:r>
            <a:r>
              <a:rPr lang="zh-TW" altLang="en-US" sz="1400" b="1" dirty="0" smtClean="0"/>
              <a:t>前述的</a:t>
            </a:r>
            <a:r>
              <a:rPr lang="zh-TW" altLang="en-US" sz="1400" dirty="0" smtClean="0"/>
              <a:t>法律條文、法學理論、司法或行政上的個案適用，已經</a:t>
            </a:r>
            <a:r>
              <a:rPr lang="zh-TW" altLang="en-US" sz="1400" b="1" dirty="0" smtClean="0"/>
              <a:t>部分的</a:t>
            </a:r>
            <a:r>
              <a:rPr lang="zh-TW" altLang="en-US" sz="1400" dirty="0" smtClean="0"/>
              <a:t>採取了現代的司法正義觀。</a:t>
            </a:r>
            <a:endParaRPr lang="en-US" altLang="zh-TW" sz="1400" dirty="0" smtClean="0"/>
          </a:p>
          <a:p>
            <a:endParaRPr lang="en-US" altLang="zh-TW" sz="1400" dirty="0" smtClean="0"/>
          </a:p>
          <a:p>
            <a:r>
              <a:rPr lang="zh-TW" altLang="en-US" sz="1400" dirty="0" smtClean="0"/>
              <a:t>這項觀察的前提是，漢族的法律傳統，與來自西方的現代法律，存有差異。在此係從「現代」乃屬判調分立出發，觀察到「傳統」是兩者不分，從而確認其中有法制轉換，亦即「現代化」的問題。</a:t>
            </a:r>
            <a:endParaRPr lang="en-US" altLang="zh-TW" sz="1400" dirty="0" smtClean="0"/>
          </a:p>
          <a:p>
            <a:endParaRPr lang="en-US" altLang="zh-TW" sz="1400" dirty="0" smtClean="0"/>
          </a:p>
          <a:p>
            <a:r>
              <a:rPr lang="zh-TW" altLang="en-US" sz="1400" dirty="0" smtClean="0"/>
              <a:t>首先，現代的「審判」：發現了法之後，依法裁斷，根本不需當事人同意，「調解」則不是以發現法、依法裁斷為旨趣，而是促使當事人經由相互的讓步，以解決紛爭，亦即成立「和解」契約，故當事人的同意是絕對必要的。傳統中國法以清朝為例，允許個案可因時、因地而制宜，故不必完全依照如大清律例一類的官府規定裁斷，與現代審判之必須依法為之不同。但是，傳統中國法斷案時，必須有當事人的自白，亦即承認犯行，並遵依結狀，表示願意接受裁斷以息訟，故</a:t>
            </a:r>
            <a:r>
              <a:rPr lang="zh-TW" altLang="en-US" sz="1400" b="1" dirty="0" smtClean="0"/>
              <a:t>相當於</a:t>
            </a:r>
            <a:r>
              <a:rPr lang="zh-TW" altLang="en-US" sz="1400" dirty="0" smtClean="0"/>
              <a:t>需要當事人的</a:t>
            </a:r>
            <a:r>
              <a:rPr lang="zh-TW" altLang="en-US" sz="1400" b="1" dirty="0" smtClean="0"/>
              <a:t>同意</a:t>
            </a:r>
            <a:r>
              <a:rPr lang="zh-TW" altLang="en-US" sz="1400" dirty="0" smtClean="0"/>
              <a:t>，只不過這樣的所謂「同意」是在刑訊威脅底下的自白，是在父母官施壓底下的遵依結狀，用現在的話，其實是「</a:t>
            </a:r>
            <a:r>
              <a:rPr lang="zh-TW" altLang="en-US" sz="1400" b="1" dirty="0" smtClean="0"/>
              <a:t>被同意</a:t>
            </a:r>
            <a:r>
              <a:rPr lang="zh-TW" altLang="en-US" sz="1400" dirty="0" smtClean="0"/>
              <a:t>」。</a:t>
            </a:r>
            <a:endParaRPr lang="en-US" altLang="zh-TW" sz="1400" dirty="0" smtClean="0"/>
          </a:p>
          <a:p>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10</a:t>
            </a:fld>
            <a:endParaRPr lang="en-US" altLang="zh-TW"/>
          </a:p>
        </p:txBody>
      </p:sp>
    </p:spTree>
    <p:extLst>
      <p:ext uri="{BB962C8B-B14F-4D97-AF65-F5344CB8AC3E}">
        <p14:creationId xmlns:p14="http://schemas.microsoft.com/office/powerpoint/2010/main" val="210916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lnSpcReduction="10000"/>
          </a:bodyPr>
          <a:lstStyle/>
          <a:p>
            <a:r>
              <a:rPr lang="zh-TW" altLang="en-US" sz="1400" dirty="0" smtClean="0"/>
              <a:t>在上述國家實證法底下，台灣法律史所念茲在茲、由</a:t>
            </a:r>
            <a:r>
              <a:rPr lang="zh-TW" altLang="en-US" sz="1400" b="1" dirty="0" smtClean="0"/>
              <a:t>一般人民</a:t>
            </a:r>
            <a:r>
              <a:rPr lang="zh-TW" altLang="en-US" sz="1400" dirty="0" smtClean="0"/>
              <a:t>為行動者的「</a:t>
            </a:r>
            <a:r>
              <a:rPr lang="zh-TW" altLang="en-US" sz="1400" b="1" dirty="0" smtClean="0"/>
              <a:t>社會生活上的運用法律</a:t>
            </a:r>
            <a:r>
              <a:rPr lang="zh-TW" altLang="en-US" sz="1400" dirty="0" smtClean="0"/>
              <a:t>」是如何呢？在此僅列舉幾點供參考，首先是：距離法院所在地遙遠，即較少由法院依法審判，從而較少體驗判調分立的司法正義觀。</a:t>
            </a:r>
            <a:endParaRPr lang="en-US" altLang="zh-TW" sz="1400" dirty="0" smtClean="0"/>
          </a:p>
          <a:p>
            <a:endParaRPr lang="en-US" altLang="zh-TW" sz="1400" dirty="0" smtClean="0"/>
          </a:p>
          <a:p>
            <a:r>
              <a:rPr lang="zh-TW" altLang="en-US" sz="1400" dirty="0" smtClean="0"/>
              <a:t>在台北地方法院的民事案件中，當事人</a:t>
            </a:r>
            <a:r>
              <a:rPr lang="zh-TW" altLang="en-US" sz="1400" b="1" dirty="0" smtClean="0"/>
              <a:t>住在台北市者</a:t>
            </a:r>
            <a:r>
              <a:rPr lang="zh-TW" altLang="en-US" sz="1400" dirty="0" smtClean="0"/>
              <a:t>占了過半，</a:t>
            </a:r>
            <a:r>
              <a:rPr lang="en-US" altLang="zh-TW" sz="1400" dirty="0" smtClean="0"/>
              <a:t>56.5</a:t>
            </a:r>
            <a:r>
              <a:rPr lang="zh-TW" altLang="en-US" sz="1400" dirty="0" smtClean="0"/>
              <a:t>％，</a:t>
            </a:r>
            <a:r>
              <a:rPr lang="zh-TW" altLang="en-US" sz="1400" b="1" dirty="0" smtClean="0"/>
              <a:t>其次</a:t>
            </a:r>
            <a:r>
              <a:rPr lang="zh-TW" altLang="en-US" sz="1400" dirty="0" smtClean="0"/>
              <a:t>是</a:t>
            </a:r>
            <a:r>
              <a:rPr lang="zh-TW" altLang="en-US" sz="1400" b="1" dirty="0" smtClean="0"/>
              <a:t>住在基隆市郡者</a:t>
            </a:r>
            <a:r>
              <a:rPr lang="zh-TW" altLang="en-US" sz="1400" dirty="0" smtClean="0"/>
              <a:t>，但其只占</a:t>
            </a:r>
            <a:r>
              <a:rPr lang="en-US" altLang="zh-TW" sz="1400" dirty="0" smtClean="0"/>
              <a:t>7.3</a:t>
            </a:r>
            <a:r>
              <a:rPr lang="zh-TW" altLang="en-US" sz="1400" dirty="0" smtClean="0"/>
              <a:t>％，差了</a:t>
            </a:r>
            <a:r>
              <a:rPr lang="en-US" altLang="zh-TW" sz="1400" dirty="0" smtClean="0"/>
              <a:t>8</a:t>
            </a:r>
            <a:r>
              <a:rPr lang="zh-TW" altLang="en-US" sz="1400" dirty="0" smtClean="0"/>
              <a:t>倍之多。但在</a:t>
            </a:r>
            <a:r>
              <a:rPr lang="zh-TW" altLang="en-US" sz="1400" b="1" dirty="0" smtClean="0"/>
              <a:t>總人口</a:t>
            </a:r>
            <a:r>
              <a:rPr lang="zh-TW" altLang="en-US" sz="1400" dirty="0" smtClean="0"/>
              <a:t>上，兩者只相差</a:t>
            </a:r>
            <a:r>
              <a:rPr lang="en-US" altLang="zh-TW" sz="1400" dirty="0" smtClean="0"/>
              <a:t>5</a:t>
            </a:r>
            <a:r>
              <a:rPr lang="zh-TW" altLang="en-US" sz="1400" dirty="0" smtClean="0"/>
              <a:t>萬</a:t>
            </a:r>
            <a:r>
              <a:rPr lang="en-US" altLang="zh-TW" sz="1400" dirty="0" smtClean="0"/>
              <a:t>7</a:t>
            </a:r>
            <a:r>
              <a:rPr lang="zh-TW" altLang="en-US" sz="1400" dirty="0" smtClean="0"/>
              <a:t>千多人。</a:t>
            </a:r>
            <a:endParaRPr lang="en-US" altLang="zh-TW" sz="1400" dirty="0" smtClean="0"/>
          </a:p>
          <a:p>
            <a:endParaRPr lang="en-US" altLang="zh-TW" sz="1400" dirty="0" smtClean="0"/>
          </a:p>
          <a:p>
            <a:r>
              <a:rPr lang="zh-TW" altLang="en-US" sz="1400" dirty="0" smtClean="0"/>
              <a:t>因此面對民事紛爭，</a:t>
            </a:r>
            <a:r>
              <a:rPr lang="zh-TW" altLang="en-US" sz="1400" b="1" dirty="0" smtClean="0"/>
              <a:t>台北人</a:t>
            </a:r>
            <a:r>
              <a:rPr lang="zh-TW" altLang="en-US" sz="1400" dirty="0" smtClean="0"/>
              <a:t>比</a:t>
            </a:r>
            <a:r>
              <a:rPr lang="zh-TW" altLang="en-US" sz="1400" b="1" dirty="0" smtClean="0"/>
              <a:t>基隆人</a:t>
            </a:r>
            <a:r>
              <a:rPr lang="zh-TW" altLang="en-US" sz="1400" dirty="0" smtClean="0"/>
              <a:t>，</a:t>
            </a:r>
            <a:r>
              <a:rPr lang="zh-TW" altLang="en-US" sz="1400" b="1" dirty="0" smtClean="0"/>
              <a:t>較常使用必須依法審判的法院</a:t>
            </a:r>
            <a:r>
              <a:rPr lang="zh-TW" altLang="en-US" sz="1400" dirty="0" smtClean="0"/>
              <a:t>，且</a:t>
            </a:r>
            <a:r>
              <a:rPr lang="zh-TW" altLang="en-US" sz="1400" b="1" dirty="0" smtClean="0"/>
              <a:t>使用的頻率</a:t>
            </a:r>
            <a:r>
              <a:rPr lang="zh-TW" altLang="en-US" sz="1400" dirty="0" smtClean="0"/>
              <a:t>差很多。為什麼？因為基隆人受</a:t>
            </a:r>
            <a:r>
              <a:rPr lang="zh-TW" altLang="en-US" sz="1400" b="1" dirty="0" smtClean="0"/>
              <a:t>儒家</a:t>
            </a:r>
            <a:r>
              <a:rPr lang="zh-TW" altLang="en-US" sz="1400" dirty="0" smtClean="0"/>
              <a:t>影響？不會吧。原因在於，</a:t>
            </a:r>
            <a:r>
              <a:rPr lang="zh-TW" altLang="en-US" sz="1400" b="1" dirty="0" smtClean="0"/>
              <a:t>基隆人必須搭車到台北市中心，才能使用法院</a:t>
            </a:r>
            <a:r>
              <a:rPr lang="zh-TW" altLang="en-US" sz="1400" dirty="0" smtClean="0"/>
              <a:t>，故</a:t>
            </a:r>
            <a:r>
              <a:rPr lang="zh-TW" altLang="en-US" sz="1400" b="1" dirty="0" smtClean="0"/>
              <a:t>訴訟所需的時間及金錢上的成本，相當的高</a:t>
            </a:r>
            <a:r>
              <a:rPr lang="zh-TW" altLang="en-US" sz="1400" dirty="0" smtClean="0"/>
              <a:t>。</a:t>
            </a:r>
            <a:endParaRPr lang="en-US" altLang="zh-TW" sz="1400" dirty="0" smtClean="0"/>
          </a:p>
          <a:p>
            <a:endParaRPr lang="en-US" altLang="zh-TW" sz="1400" dirty="0" smtClean="0"/>
          </a:p>
          <a:p>
            <a:r>
              <a:rPr lang="zh-TW" altLang="en-US" sz="1400" dirty="0" smtClean="0"/>
              <a:t>所以，台北人早就住在「天龍國」，較常使用法院，從而</a:t>
            </a:r>
            <a:r>
              <a:rPr lang="zh-TW" altLang="en-US" sz="1400" b="1" dirty="0" smtClean="0"/>
              <a:t>較有機會轉變</a:t>
            </a:r>
            <a:r>
              <a:rPr lang="zh-TW" altLang="en-US" sz="1400" dirty="0" smtClean="0"/>
              <a:t>其司法正義觀。</a:t>
            </a:r>
            <a:endParaRPr lang="en-US" altLang="zh-TW" sz="1400" dirty="0" smtClean="0"/>
          </a:p>
          <a:p>
            <a:endParaRPr lang="en-US" altLang="zh-TW" sz="1400" dirty="0" smtClean="0"/>
          </a:p>
          <a:p>
            <a:r>
              <a:rPr lang="zh-TW" altLang="en-US" sz="1400" dirty="0" smtClean="0"/>
              <a:t>（如果基隆人</a:t>
            </a:r>
            <a:r>
              <a:rPr lang="zh-TW" altLang="en-US" sz="1400" b="1" dirty="0" smtClean="0"/>
              <a:t>保有傳統</a:t>
            </a:r>
            <a:r>
              <a:rPr lang="zh-TW" altLang="en-US" sz="1400" dirty="0" smtClean="0"/>
              <a:t>觀念者較多，你能說他們不具有「進步心態」嗎？還是應該譴責政府，為何不在基隆蓋地方法院？）</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400" dirty="0" smtClean="0"/>
              <a:t>再看</a:t>
            </a:r>
            <a:r>
              <a:rPr lang="zh-TW" altLang="en-US" sz="1400" b="1" dirty="0" smtClean="0"/>
              <a:t>性別</a:t>
            </a:r>
            <a:r>
              <a:rPr lang="zh-TW" altLang="en-US" sz="1400" dirty="0" smtClean="0"/>
              <a:t>因素。從</a:t>
            </a:r>
            <a:r>
              <a:rPr lang="zh-TW" altLang="en-US" sz="1400" b="1" dirty="0" smtClean="0"/>
              <a:t>總數</a:t>
            </a:r>
            <a:r>
              <a:rPr lang="zh-TW" altLang="en-US" sz="1400" dirty="0" smtClean="0"/>
              <a:t>上看，絕大多數是男性，故其較有</a:t>
            </a:r>
            <a:r>
              <a:rPr lang="zh-TW" altLang="en-US" sz="1400" b="1" dirty="0" smtClean="0"/>
              <a:t>機會體驗</a:t>
            </a:r>
            <a:r>
              <a:rPr lang="zh-TW" altLang="en-US" sz="1400" dirty="0" smtClean="0"/>
              <a:t>新的司法正義觀。</a:t>
            </a:r>
            <a:endParaRPr lang="en-US" altLang="zh-TW" sz="1400" dirty="0" smtClean="0"/>
          </a:p>
          <a:p>
            <a:endParaRPr lang="en-US" altLang="zh-TW" sz="1400" dirty="0" smtClean="0"/>
          </a:p>
          <a:p>
            <a:r>
              <a:rPr lang="zh-TW" altLang="en-US" sz="1400" dirty="0" smtClean="0"/>
              <a:t>但是，男性大多數是為了金錢涉訟（</a:t>
            </a:r>
            <a:r>
              <a:rPr lang="en-US" altLang="zh-TW" sz="1400" dirty="0" smtClean="0"/>
              <a:t>82.4</a:t>
            </a:r>
            <a:r>
              <a:rPr lang="zh-TW" altLang="en-US" sz="1400" dirty="0" smtClean="0"/>
              <a:t>％），但女性雖然涉及金錢者也最多，但不那麼多，且第二多的竟然是「人事」訴訟，占</a:t>
            </a:r>
            <a:r>
              <a:rPr lang="en-US" altLang="zh-TW" sz="1400" dirty="0" smtClean="0"/>
              <a:t>35</a:t>
            </a:r>
            <a:r>
              <a:rPr lang="zh-TW" altLang="en-US" sz="1400" dirty="0" smtClean="0"/>
              <a:t>％。而男性方面，最少的卻是人事。換言之，對於</a:t>
            </a:r>
            <a:r>
              <a:rPr lang="zh-TW" altLang="en-US" sz="1400" b="1" dirty="0" smtClean="0"/>
              <a:t>家族紛爭</a:t>
            </a:r>
            <a:r>
              <a:rPr lang="zh-TW" altLang="en-US" sz="1400" dirty="0" smtClean="0"/>
              <a:t>，女性常透過法院來爭取利益，而其司法正義觀也</a:t>
            </a:r>
            <a:r>
              <a:rPr lang="zh-TW" altLang="en-US" sz="1400" b="1" dirty="0" smtClean="0"/>
              <a:t>可能有所改變</a:t>
            </a:r>
            <a:r>
              <a:rPr lang="zh-TW" altLang="en-US" sz="1400" dirty="0" smtClean="0"/>
              <a:t>了。</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400" dirty="0" smtClean="0"/>
              <a:t>接著我想問：「</a:t>
            </a:r>
            <a:r>
              <a:rPr lang="zh-TW" altLang="en-US" sz="1400" b="1" dirty="0" smtClean="0"/>
              <a:t>台灣人會比較喜歡找台灣人律師嗎</a:t>
            </a:r>
            <a:r>
              <a:rPr lang="zh-TW" altLang="en-US" sz="1400" dirty="0" smtClean="0"/>
              <a:t>？」</a:t>
            </a:r>
            <a:endParaRPr lang="en-US" altLang="zh-TW" sz="1400" dirty="0" smtClean="0"/>
          </a:p>
          <a:p>
            <a:endParaRPr lang="en-US" altLang="zh-TW" sz="1400" dirty="0" smtClean="0"/>
          </a:p>
          <a:p>
            <a:r>
              <a:rPr lang="zh-TW" altLang="en-US" sz="1400" dirty="0" smtClean="0"/>
              <a:t>先看「總和」</a:t>
            </a:r>
            <a:r>
              <a:rPr lang="en-US" altLang="zh-TW" sz="1400" dirty="0" smtClean="0"/>
              <a:t>89</a:t>
            </a:r>
            <a:r>
              <a:rPr lang="zh-TW" altLang="en-US" sz="1400" dirty="0" smtClean="0"/>
              <a:t>％：</a:t>
            </a:r>
            <a:r>
              <a:rPr lang="en-US" altLang="zh-TW" sz="1400" dirty="0" smtClean="0"/>
              <a:t>11</a:t>
            </a:r>
            <a:r>
              <a:rPr lang="zh-TW" altLang="en-US" sz="1400" dirty="0" smtClean="0"/>
              <a:t>％，所以較喜歡用日本人律師嗎？不見得，因為台灣人律師是在</a:t>
            </a:r>
            <a:r>
              <a:rPr lang="en-US" altLang="zh-TW" sz="1400" dirty="0" smtClean="0"/>
              <a:t>1930</a:t>
            </a:r>
            <a:r>
              <a:rPr lang="zh-TW" altLang="en-US" sz="1400" dirty="0" smtClean="0"/>
              <a:t>年代以後，人數才逐漸多且總數比日本人少，台灣人律師的</a:t>
            </a:r>
            <a:r>
              <a:rPr lang="zh-TW" altLang="en-US" sz="1400" b="1" dirty="0" smtClean="0"/>
              <a:t>人數少，被聘請為訴訟代理人者當然少</a:t>
            </a:r>
            <a:r>
              <a:rPr lang="zh-TW" altLang="en-US" sz="1400" dirty="0" smtClean="0"/>
              <a:t>。</a:t>
            </a:r>
            <a:endParaRPr lang="en-US" altLang="zh-TW" sz="1400" dirty="0" smtClean="0"/>
          </a:p>
          <a:p>
            <a:endParaRPr lang="en-US" altLang="zh-TW" sz="1400" dirty="0" smtClean="0"/>
          </a:p>
          <a:p>
            <a:r>
              <a:rPr lang="zh-TW" altLang="en-US" sz="1400" dirty="0" smtClean="0"/>
              <a:t>不過，以這個總和，當作</a:t>
            </a:r>
            <a:r>
              <a:rPr lang="zh-TW" altLang="en-US" sz="1400" b="1" dirty="0" smtClean="0"/>
              <a:t>平均值</a:t>
            </a:r>
            <a:r>
              <a:rPr lang="zh-TW" altLang="en-US" sz="1400" dirty="0" smtClean="0"/>
              <a:t>，會發現：由日本人勢力壟斷的銀行、信用組合等金融機構，</a:t>
            </a:r>
            <a:r>
              <a:rPr lang="zh-TW" altLang="en-US" sz="1400" b="1" dirty="0" smtClean="0"/>
              <a:t>聘請日本人律師</a:t>
            </a:r>
            <a:r>
              <a:rPr lang="zh-TW" altLang="en-US" sz="1400" b="0" dirty="0" smtClean="0"/>
              <a:t>的比例</a:t>
            </a:r>
            <a:r>
              <a:rPr lang="zh-TW" altLang="en-US" sz="1400" b="1" dirty="0" smtClean="0"/>
              <a:t>，</a:t>
            </a:r>
            <a:r>
              <a:rPr lang="zh-TW" altLang="en-US" sz="1400" b="0" dirty="0" smtClean="0"/>
              <a:t>比平均值高出很多</a:t>
            </a:r>
            <a:r>
              <a:rPr lang="zh-TW" altLang="en-US" sz="1400" dirty="0" smtClean="0"/>
              <a:t>。在台灣人公司與日本人公司在家數上差不多的「株式會社」，</a:t>
            </a:r>
            <a:r>
              <a:rPr lang="zh-TW" altLang="en-US" sz="1400" b="1" dirty="0" smtClean="0"/>
              <a:t>幾乎等於平均值</a:t>
            </a:r>
            <a:r>
              <a:rPr lang="zh-TW" altLang="en-US" sz="1400" dirty="0" smtClean="0"/>
              <a:t>。在台灣人公司較多的「合資會社」，只有台灣人才有祭祀公業，則</a:t>
            </a:r>
            <a:r>
              <a:rPr lang="zh-TW" altLang="en-US" sz="1400" b="1" dirty="0" smtClean="0"/>
              <a:t>聘請台灣人律師</a:t>
            </a:r>
            <a:r>
              <a:rPr lang="zh-TW" altLang="en-US" sz="1400" dirty="0" smtClean="0"/>
              <a:t>的比例</a:t>
            </a:r>
            <a:r>
              <a:rPr lang="zh-TW" altLang="en-US" sz="1400" b="1" dirty="0" smtClean="0"/>
              <a:t>較平均值高一些</a:t>
            </a:r>
            <a:r>
              <a:rPr lang="zh-TW" altLang="en-US" sz="1400" dirty="0" smtClean="0"/>
              <a:t>。</a:t>
            </a:r>
            <a:endParaRPr lang="en-US" altLang="zh-TW" sz="1400" dirty="0" smtClean="0"/>
          </a:p>
          <a:p>
            <a:endParaRPr lang="en-US" altLang="zh-TW" sz="1400" dirty="0" smtClean="0"/>
          </a:p>
          <a:p>
            <a:r>
              <a:rPr lang="zh-TW" altLang="en-US" sz="1400" dirty="0" smtClean="0"/>
              <a:t>因此，族群別</a:t>
            </a:r>
            <a:r>
              <a:rPr lang="zh-TW" altLang="en-US" sz="1400" b="1" dirty="0" smtClean="0"/>
              <a:t>有差</a:t>
            </a:r>
            <a:r>
              <a:rPr lang="zh-TW" altLang="en-US" sz="1400" dirty="0" smtClean="0"/>
              <a:t>，但</a:t>
            </a:r>
            <a:r>
              <a:rPr lang="zh-TW" altLang="en-US" sz="1400" b="1" dirty="0" smtClean="0"/>
              <a:t>差距不大</a:t>
            </a:r>
            <a:r>
              <a:rPr lang="zh-TW" altLang="en-US" sz="1400" dirty="0" smtClean="0"/>
              <a:t>，因為台灣人律師有</a:t>
            </a:r>
            <a:r>
              <a:rPr lang="zh-TW" altLang="en-US" sz="1400" b="1" dirty="0" smtClean="0"/>
              <a:t>語言、人脈</a:t>
            </a:r>
            <a:r>
              <a:rPr lang="zh-TW" altLang="en-US" sz="1400" dirty="0" smtClean="0"/>
              <a:t>上優勢，日本人律師則有「</a:t>
            </a:r>
            <a:r>
              <a:rPr lang="zh-TW" altLang="en-US" sz="1400" b="1" dirty="0" smtClean="0"/>
              <a:t>官方關係良好</a:t>
            </a:r>
            <a:r>
              <a:rPr lang="zh-TW" altLang="en-US" sz="1400" dirty="0" smtClean="0"/>
              <a:t>」的優勢。</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r>
              <a:rPr lang="zh-TW" altLang="en-US" sz="1400" b="1" dirty="0" smtClean="0"/>
              <a:t>這些觀察有助於今之司法改革</a:t>
            </a:r>
            <a:r>
              <a:rPr lang="zh-TW" altLang="en-US" sz="1400" dirty="0" smtClean="0"/>
              <a:t>。我問大家：台北人跟基隆人相比，誰聘請律師的比例較高？台北人</a:t>
            </a:r>
            <a:r>
              <a:rPr lang="en-US" altLang="zh-TW" sz="1400" dirty="0" smtClean="0"/>
              <a:t>39</a:t>
            </a:r>
            <a:r>
              <a:rPr lang="zh-TW" altLang="en-US" sz="1400" dirty="0" smtClean="0"/>
              <a:t>％、基隆人</a:t>
            </a:r>
            <a:r>
              <a:rPr lang="en-US" altLang="zh-TW" sz="1400" dirty="0" smtClean="0"/>
              <a:t>41</a:t>
            </a:r>
            <a:r>
              <a:rPr lang="zh-TW" altLang="en-US" sz="1400" dirty="0" smtClean="0"/>
              <a:t>％，基隆人比較高。</a:t>
            </a:r>
            <a:r>
              <a:rPr lang="zh-TW" altLang="en-US" sz="1400" b="1" dirty="0" smtClean="0"/>
              <a:t>基隆人距離台北地院較遠</a:t>
            </a:r>
            <a:r>
              <a:rPr lang="zh-TW" altLang="en-US" sz="1400" dirty="0" smtClean="0"/>
              <a:t>，若聘請律師，就可不必來回奔波，故比較需要聘請律師，但</a:t>
            </a:r>
            <a:r>
              <a:rPr lang="zh-TW" altLang="en-US" sz="1400" b="1" dirty="0" smtClean="0"/>
              <a:t>律師費用</a:t>
            </a:r>
            <a:r>
              <a:rPr lang="zh-TW" altLang="en-US" sz="1400" dirty="0" smtClean="0"/>
              <a:t>相當貴，這使得提起訴的</a:t>
            </a:r>
            <a:r>
              <a:rPr lang="zh-TW" altLang="en-US" sz="1400" b="1" dirty="0" smtClean="0"/>
              <a:t>成本</a:t>
            </a:r>
            <a:r>
              <a:rPr lang="zh-TW" altLang="en-US" sz="1400" dirty="0" smtClean="0"/>
              <a:t>大增，故只有</a:t>
            </a:r>
            <a:r>
              <a:rPr lang="zh-TW" altLang="en-US" sz="1400" b="1" dirty="0" smtClean="0"/>
              <a:t>利害關係重大的民事案件</a:t>
            </a:r>
            <a:r>
              <a:rPr lang="zh-TW" altLang="en-US" sz="1400" dirty="0" smtClean="0"/>
              <a:t>才會使用法院，也因此基隆人的案件</a:t>
            </a:r>
            <a:r>
              <a:rPr lang="zh-TW" altLang="en-US" sz="1400" b="1" dirty="0" smtClean="0"/>
              <a:t>數量</a:t>
            </a:r>
            <a:r>
              <a:rPr lang="zh-TW" altLang="en-US" sz="1400" dirty="0" smtClean="0"/>
              <a:t>比台北人</a:t>
            </a:r>
            <a:r>
              <a:rPr lang="zh-TW" altLang="en-US" sz="1400" b="1" dirty="0" smtClean="0"/>
              <a:t>少很多</a:t>
            </a:r>
            <a:r>
              <a:rPr lang="zh-TW" altLang="en-US" sz="1400" dirty="0" smtClean="0"/>
              <a:t>。</a:t>
            </a:r>
            <a:endParaRPr lang="en-US" altLang="zh-TW" sz="1400" dirty="0" smtClean="0"/>
          </a:p>
          <a:p>
            <a:endParaRPr lang="en-US" altLang="zh-TW" sz="1400" dirty="0" smtClean="0"/>
          </a:p>
          <a:p>
            <a:r>
              <a:rPr lang="zh-TW" altLang="en-US" sz="1400" dirty="0" smtClean="0"/>
              <a:t>使用律師代理的比例最高的是住在宜蘭、羅東、蘇澳者，交通條件比住在基隆者還差，故對律師代理的需求更高，但更關鍵性的因素是出現在台北地院的這些案件，都是訴訟標的額較高或人事訴訟的合議庭審理案件，當事人較願意聘請律師為代理人。但此同時意謂著這類案件尋求法院解決所需成本相當的高，可能阻礙人們之近用法院，不利於新的司法正義關的傳播。</a:t>
            </a:r>
            <a:endParaRPr lang="en-US" altLang="zh-TW" sz="1400" dirty="0" smtClean="0"/>
          </a:p>
          <a:p>
            <a:endParaRPr lang="en-US" altLang="zh-TW" sz="1400" dirty="0" smtClean="0"/>
          </a:p>
          <a:p>
            <a:r>
              <a:rPr lang="zh-TW" altLang="en-US" sz="1400" b="0" dirty="0" smtClean="0"/>
              <a:t>其實，</a:t>
            </a:r>
            <a:r>
              <a:rPr lang="zh-TW" altLang="en-US" sz="1400" b="1" dirty="0" smtClean="0"/>
              <a:t>距離台北地方法院更遠</a:t>
            </a:r>
            <a:r>
              <a:rPr lang="zh-TW" altLang="en-US" sz="1400" b="0" dirty="0" smtClean="0"/>
              <a:t>的</a:t>
            </a:r>
            <a:r>
              <a:rPr lang="zh-TW" altLang="en-US" sz="1400" dirty="0" smtClean="0"/>
              <a:t>宜蘭、羅東、蘇澳的當事人，有聘請律師的</a:t>
            </a:r>
            <a:r>
              <a:rPr lang="zh-TW" altLang="en-US" sz="1400" b="1" dirty="0" smtClean="0"/>
              <a:t>比例是最高的</a:t>
            </a:r>
            <a:r>
              <a:rPr lang="zh-TW" altLang="en-US" sz="1400" dirty="0" smtClean="0"/>
              <a:t>，且剛好他們在台北地院的案件，大體上是</a:t>
            </a:r>
            <a:r>
              <a:rPr lang="zh-TW" altLang="en-US" sz="1400" b="1" dirty="0" smtClean="0"/>
              <a:t>訴訟標的價額較高或人事訴訟</a:t>
            </a:r>
            <a:r>
              <a:rPr lang="zh-TW" altLang="en-US" sz="1400" dirty="0" smtClean="0"/>
              <a:t>。由於</a:t>
            </a:r>
            <a:r>
              <a:rPr lang="zh-TW" altLang="en-US" sz="1400" b="1" dirty="0" smtClean="0"/>
              <a:t>通常需要聘請律師</a:t>
            </a:r>
            <a:r>
              <a:rPr lang="zh-TW" altLang="en-US" sz="1400" dirty="0" smtClean="0"/>
              <a:t>，故其使用台北地院的</a:t>
            </a:r>
            <a:r>
              <a:rPr lang="zh-TW" altLang="en-US" sz="1400" b="1" dirty="0" smtClean="0"/>
              <a:t>成本高</a:t>
            </a:r>
            <a:r>
              <a:rPr lang="zh-TW" altLang="en-US" sz="1400" dirty="0" smtClean="0"/>
              <a:t>，以致案件</a:t>
            </a:r>
            <a:r>
              <a:rPr lang="zh-TW" altLang="en-US" sz="1400" b="1" dirty="0" smtClean="0"/>
              <a:t>數量真的很少。</a:t>
            </a:r>
            <a:r>
              <a:rPr lang="zh-TW" altLang="en-US" sz="1400" dirty="0" smtClean="0"/>
              <a:t>因此總的而言，他們</a:t>
            </a:r>
            <a:r>
              <a:rPr lang="zh-TW" altLang="en-US" sz="1400" b="1" dirty="0" smtClean="0"/>
              <a:t>少有機會接觸律師</a:t>
            </a:r>
            <a:r>
              <a:rPr lang="zh-TW" altLang="en-US" sz="1400" dirty="0" smtClean="0"/>
              <a:t>。反而是，</a:t>
            </a:r>
            <a:r>
              <a:rPr lang="zh-TW" altLang="en-US" sz="1400" b="1" dirty="0" smtClean="0"/>
              <a:t>台北人</a:t>
            </a:r>
            <a:r>
              <a:rPr lang="zh-TW" altLang="en-US" sz="1400" dirty="0" smtClean="0"/>
              <a:t>因案件</a:t>
            </a:r>
            <a:r>
              <a:rPr lang="zh-TW" altLang="en-US" sz="1400" b="1" dirty="0" smtClean="0"/>
              <a:t>數量</a:t>
            </a:r>
            <a:r>
              <a:rPr lang="zh-TW" altLang="en-US" sz="1400" dirty="0" smtClean="0"/>
              <a:t>超多的，故最有機會接觸律師，從而有機會改變司法正義觀。</a:t>
            </a:r>
            <a:endParaRPr lang="en-US" altLang="zh-TW" sz="1400" dirty="0" smtClean="0"/>
          </a:p>
          <a:p>
            <a:endParaRPr lang="en-US" altLang="zh-TW" sz="1400" dirty="0" smtClean="0"/>
          </a:p>
          <a:p>
            <a:r>
              <a:rPr lang="zh-TW" altLang="en-US" sz="1400" dirty="0" smtClean="0"/>
              <a:t>問題來了。</a:t>
            </a:r>
            <a:r>
              <a:rPr lang="zh-TW" altLang="en-US" sz="1400" b="1" dirty="0" smtClean="0"/>
              <a:t>距離法院也很遠</a:t>
            </a:r>
            <a:r>
              <a:rPr lang="zh-TW" altLang="en-US" sz="1400" dirty="0" smtClean="0"/>
              <a:t>的</a:t>
            </a:r>
            <a:r>
              <a:rPr lang="zh-TW" altLang="en-US" sz="1400" b="1" dirty="0" smtClean="0"/>
              <a:t>文山郡</a:t>
            </a:r>
            <a:r>
              <a:rPr lang="zh-TW" altLang="en-US" sz="1400" dirty="0" smtClean="0"/>
              <a:t>的當事人，為什麼有聘請律師的比例是</a:t>
            </a:r>
            <a:r>
              <a:rPr lang="zh-TW" altLang="en-US" sz="1400" b="1" dirty="0" smtClean="0"/>
              <a:t>最低的</a:t>
            </a:r>
            <a:r>
              <a:rPr lang="zh-TW" altLang="en-US" sz="1400" dirty="0" smtClean="0"/>
              <a:t>，只有</a:t>
            </a:r>
            <a:r>
              <a:rPr lang="en-US" altLang="zh-TW" sz="1400" dirty="0" smtClean="0"/>
              <a:t>30.3</a:t>
            </a:r>
            <a:r>
              <a:rPr lang="zh-TW" altLang="en-US" sz="1400" dirty="0" smtClean="0"/>
              <a:t>％。主要原因就是，文山人比較沒有錢，就算有需要也請不起律師。</a:t>
            </a:r>
            <a:endParaRPr lang="en-US" altLang="zh-TW" sz="1400" dirty="0" smtClean="0"/>
          </a:p>
          <a:p>
            <a:endParaRPr lang="en-US" altLang="zh-TW" sz="1400" dirty="0" smtClean="0"/>
          </a:p>
          <a:p>
            <a:r>
              <a:rPr lang="zh-TW" altLang="en-US" sz="1400" dirty="0" smtClean="0"/>
              <a:t>因此司法改革若要推動「律師強制代理」，必須注意到這個制度，對於</a:t>
            </a:r>
            <a:r>
              <a:rPr lang="zh-TW" altLang="en-US" sz="1400" b="1" dirty="0" smtClean="0"/>
              <a:t>住在不同地域的人</a:t>
            </a:r>
            <a:r>
              <a:rPr lang="zh-TW" altLang="en-US" sz="1400" dirty="0" smtClean="0"/>
              <a:t>有不同的</a:t>
            </a:r>
            <a:r>
              <a:rPr lang="zh-TW" altLang="en-US" sz="1400" b="1" dirty="0" smtClean="0"/>
              <a:t>意義</a:t>
            </a:r>
            <a:r>
              <a:rPr lang="zh-TW" altLang="en-US" sz="1400" dirty="0" smtClean="0"/>
              <a:t>，律師制度</a:t>
            </a:r>
            <a:r>
              <a:rPr lang="zh-TW" altLang="en-US" sz="1400" b="1" dirty="0" smtClean="0"/>
              <a:t>對貧窮的人，是「看得到，吃不到」，</a:t>
            </a:r>
            <a:r>
              <a:rPr lang="zh-TW" altLang="en-US" sz="1400" b="0" dirty="0" smtClean="0"/>
              <a:t>故律</a:t>
            </a:r>
            <a:r>
              <a:rPr lang="zh-TW" altLang="en-US" sz="1400" dirty="0" smtClean="0"/>
              <a:t>師強制代理可能造成</a:t>
            </a:r>
            <a:r>
              <a:rPr lang="zh-TW" altLang="en-US" sz="1400" b="1" dirty="0" smtClean="0"/>
              <a:t>他們請求法院救濟</a:t>
            </a:r>
            <a:r>
              <a:rPr lang="zh-TW" altLang="en-US" sz="1400" dirty="0" smtClean="0"/>
              <a:t>的障礙，必須有其他的</a:t>
            </a:r>
            <a:r>
              <a:rPr lang="zh-TW" altLang="en-US" sz="1400" b="1" dirty="0" smtClean="0"/>
              <a:t>配套</a:t>
            </a:r>
            <a:r>
              <a:rPr lang="zh-TW" altLang="en-US" sz="1400" dirty="0" smtClean="0"/>
              <a:t>措施。</a:t>
            </a:r>
            <a:r>
              <a:rPr lang="zh-TW" altLang="en-US" sz="1400" b="1" dirty="0" smtClean="0"/>
              <a:t>司法改革不能只在制度本身打轉，還必須看與該制度相關的各種社會條件。需要法學者與人文社會學者通力合作才行。</a:t>
            </a:r>
            <a:endParaRPr lang="zh-TW" altLang="en-US" sz="1400" b="1"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zh-TW" altLang="en-US" sz="1400" dirty="0" smtClean="0"/>
              <a:t>日治時期的刑事案件</a:t>
            </a:r>
            <a:r>
              <a:rPr lang="zh-TW" altLang="en-US" sz="1400" b="1" dirty="0" smtClean="0"/>
              <a:t>絕大多數</a:t>
            </a:r>
            <a:r>
              <a:rPr lang="zh-TW" altLang="en-US" sz="1400" dirty="0" smtClean="0"/>
              <a:t>是依</a:t>
            </a:r>
            <a:r>
              <a:rPr lang="zh-TW" altLang="en-US" sz="1400" b="1" dirty="0" smtClean="0"/>
              <a:t>犯罪即決</a:t>
            </a:r>
            <a:r>
              <a:rPr lang="zh-TW" altLang="en-US" sz="1400" dirty="0" smtClean="0"/>
              <a:t>程序，由警察官審訊後即做成裁決，故</a:t>
            </a:r>
            <a:r>
              <a:rPr lang="zh-TW" altLang="en-US" sz="1400" b="1" dirty="0" smtClean="0"/>
              <a:t>進入法院程序</a:t>
            </a:r>
            <a:r>
              <a:rPr lang="zh-TW" altLang="en-US" sz="1400" dirty="0" smtClean="0"/>
              <a:t>，亦即由檢察官起訴、律師為其辯護、最終由法官判決者，</a:t>
            </a:r>
            <a:r>
              <a:rPr lang="zh-TW" altLang="en-US" sz="1400" b="1" dirty="0" smtClean="0"/>
              <a:t>僅占少數</a:t>
            </a:r>
            <a:r>
              <a:rPr lang="zh-TW" altLang="en-US" sz="1400" dirty="0" smtClean="0"/>
              <a:t>。尤有甚者，進入法院還</a:t>
            </a:r>
            <a:r>
              <a:rPr lang="zh-TW" altLang="en-US" sz="1400" b="1" dirty="0" smtClean="0"/>
              <a:t>碰不到具有法律專業的檢察官</a:t>
            </a:r>
            <a:r>
              <a:rPr lang="zh-TW" altLang="en-US" sz="1400" dirty="0" smtClean="0"/>
              <a:t>。如表中所示，約有</a:t>
            </a:r>
            <a:r>
              <a:rPr lang="en-US" altLang="zh-TW" sz="1400" dirty="0" smtClean="0"/>
              <a:t>9</a:t>
            </a:r>
            <a:r>
              <a:rPr lang="zh-TW" altLang="en-US" sz="1400" dirty="0" smtClean="0"/>
              <a:t>千件，在審理庭上雖有</a:t>
            </a:r>
            <a:r>
              <a:rPr lang="zh-TW" altLang="en-US" sz="1400" b="1" dirty="0" smtClean="0"/>
              <a:t>檢察官蒞庭</a:t>
            </a:r>
            <a:r>
              <a:rPr lang="zh-TW" altLang="en-US" sz="1400" dirty="0" smtClean="0"/>
              <a:t>為訴追工作，但係由欠缺完整法律專業訓練的</a:t>
            </a:r>
            <a:r>
              <a:rPr lang="zh-TW" altLang="en-US" sz="1400" b="1" dirty="0" smtClean="0"/>
              <a:t>警察官代理</a:t>
            </a:r>
            <a:r>
              <a:rPr lang="zh-TW" altLang="en-US" sz="1400" dirty="0" smtClean="0"/>
              <a:t>為之，經過與「年代」交叉分析，其幾乎都發生於</a:t>
            </a:r>
            <a:r>
              <a:rPr lang="en-US" altLang="zh-TW" sz="1400" b="1" dirty="0" smtClean="0"/>
              <a:t>1919</a:t>
            </a:r>
            <a:r>
              <a:rPr lang="zh-TW" altLang="en-US" sz="1400" b="1" dirty="0" smtClean="0"/>
              <a:t>年司法改革之前</a:t>
            </a:r>
            <a:r>
              <a:rPr lang="zh-TW" altLang="en-US" sz="1400" dirty="0" smtClean="0"/>
              <a:t>。</a:t>
            </a:r>
            <a:endParaRPr lang="en-US" altLang="zh-TW" sz="1400" dirty="0" smtClean="0"/>
          </a:p>
          <a:p>
            <a:endParaRPr lang="en-US" altLang="zh-TW" dirty="0" smtClean="0"/>
          </a:p>
          <a:p>
            <a:r>
              <a:rPr lang="en-US" altLang="zh-TW" sz="1400" b="1" dirty="0" smtClean="0"/>
              <a:t>1924</a:t>
            </a:r>
            <a:r>
              <a:rPr lang="zh-TW" altLang="en-US" sz="1400" b="1" dirty="0" smtClean="0"/>
              <a:t>年</a:t>
            </a:r>
            <a:r>
              <a:rPr lang="zh-TW" altLang="en-US" sz="1400" dirty="0" smtClean="0"/>
              <a:t>起日本刑事訴訟法施行於台灣，該法規定屬地方法院單獨部管轄、應處罰金之刑的</a:t>
            </a:r>
            <a:r>
              <a:rPr lang="zh-TW" altLang="en-US" sz="1400" b="1" dirty="0" smtClean="0"/>
              <a:t>簡易案件</a:t>
            </a:r>
            <a:r>
              <a:rPr lang="zh-TW" altLang="en-US" sz="1400" dirty="0" smtClean="0"/>
              <a:t>，得由</a:t>
            </a:r>
            <a:r>
              <a:rPr lang="zh-TW" altLang="en-US" sz="1400" b="1" dirty="0" smtClean="0"/>
              <a:t>檢察官於起訴時聲請為略式命令</a:t>
            </a:r>
            <a:r>
              <a:rPr lang="zh-TW" altLang="en-US" sz="1400" dirty="0" smtClean="0"/>
              <a:t>，對此法院</a:t>
            </a:r>
            <a:r>
              <a:rPr lang="zh-TW" altLang="en-US" sz="1400" b="1" dirty="0" smtClean="0"/>
              <a:t>得僅依書狀，不經開庭審理，即以命令處刑</a:t>
            </a:r>
            <a:r>
              <a:rPr lang="zh-TW" altLang="en-US" sz="1400" dirty="0" smtClean="0"/>
              <a:t>，換言之，被告</a:t>
            </a:r>
            <a:r>
              <a:rPr lang="zh-TW" altLang="en-US" sz="1400" b="1" dirty="0" smtClean="0"/>
              <a:t>沒機會在審理庭上與檢察官對辯</a:t>
            </a:r>
            <a:r>
              <a:rPr lang="zh-TW" altLang="en-US" sz="1400" dirty="0" smtClean="0"/>
              <a:t>。該等略式命令</a:t>
            </a:r>
            <a:r>
              <a:rPr lang="zh-TW" altLang="en-US" sz="1400" b="1" dirty="0" smtClean="0"/>
              <a:t>不必記載</a:t>
            </a:r>
            <a:r>
              <a:rPr lang="zh-TW" altLang="en-US" sz="1400" dirty="0" smtClean="0"/>
              <a:t>檢察官，故表上「無檢察官」那一列，在</a:t>
            </a:r>
            <a:r>
              <a:rPr lang="zh-TW" altLang="en-US" sz="1400" b="1" dirty="0" smtClean="0"/>
              <a:t>「略式命令」這一欄底下</a:t>
            </a:r>
            <a:r>
              <a:rPr lang="zh-TW" altLang="en-US" sz="1400" dirty="0" smtClean="0"/>
              <a:t>的約</a:t>
            </a:r>
            <a:r>
              <a:rPr lang="en-US" altLang="zh-TW" sz="1400" dirty="0" smtClean="0"/>
              <a:t>2</a:t>
            </a:r>
            <a:r>
              <a:rPr lang="zh-TW" altLang="en-US" sz="1400" dirty="0" smtClean="0"/>
              <a:t>萬</a:t>
            </a:r>
            <a:r>
              <a:rPr lang="en-US" altLang="zh-TW" sz="1400" dirty="0" smtClean="0"/>
              <a:t>3</a:t>
            </a:r>
            <a:r>
              <a:rPr lang="zh-TW" altLang="en-US" sz="1400" dirty="0" smtClean="0"/>
              <a:t>千多件，就屬於被起訴的人民</a:t>
            </a:r>
            <a:r>
              <a:rPr lang="zh-TW" altLang="en-US" sz="1400" b="1" dirty="0" smtClean="0"/>
              <a:t>沒機會</a:t>
            </a:r>
            <a:r>
              <a:rPr lang="zh-TW" altLang="en-US" sz="1400" dirty="0" smtClean="0"/>
              <a:t>在審理庭與檢察官</a:t>
            </a:r>
            <a:r>
              <a:rPr lang="zh-TW" altLang="en-US" sz="1400" b="1" dirty="0" smtClean="0"/>
              <a:t>對辯</a:t>
            </a:r>
            <a:r>
              <a:rPr lang="zh-TW" altLang="en-US" sz="1400" dirty="0" smtClean="0"/>
              <a:t>。在法院刑案總數中，有將近</a:t>
            </a:r>
            <a:r>
              <a:rPr lang="en-US" altLang="zh-TW" sz="1400" dirty="0" smtClean="0"/>
              <a:t>3</a:t>
            </a:r>
            <a:r>
              <a:rPr lang="zh-TW" altLang="en-US" sz="1400" dirty="0" smtClean="0"/>
              <a:t>成（</a:t>
            </a:r>
            <a:r>
              <a:rPr lang="en-US" altLang="zh-TW" sz="1400" dirty="0" smtClean="0"/>
              <a:t>28.7</a:t>
            </a:r>
            <a:r>
              <a:rPr lang="zh-TW" altLang="en-US" sz="1400" dirty="0" smtClean="0"/>
              <a:t>％）是如此。（不過，</a:t>
            </a:r>
            <a:r>
              <a:rPr lang="zh-TW" altLang="en-US" sz="1400" b="1" dirty="0" smtClean="0"/>
              <a:t>在「公判調書」這一欄底下</a:t>
            </a:r>
            <a:r>
              <a:rPr lang="zh-TW" altLang="en-US" sz="1400" dirty="0" smtClean="0"/>
              <a:t>的刑案，雖然在這種「</a:t>
            </a:r>
            <a:r>
              <a:rPr lang="zh-TW" altLang="en-US" sz="1400" b="1" dirty="0" smtClean="0"/>
              <a:t>取代判決書的公判調書</a:t>
            </a:r>
            <a:r>
              <a:rPr lang="zh-TW" altLang="en-US" sz="1400" dirty="0" smtClean="0"/>
              <a:t>」裡</a:t>
            </a:r>
            <a:r>
              <a:rPr lang="zh-TW" altLang="en-US" sz="1400" b="1" dirty="0" smtClean="0"/>
              <a:t>沒記載</a:t>
            </a:r>
            <a:r>
              <a:rPr lang="zh-TW" altLang="en-US" sz="1400" dirty="0" smtClean="0"/>
              <a:t>檢察官，但實際上檢察官是</a:t>
            </a:r>
            <a:r>
              <a:rPr lang="zh-TW" altLang="en-US" sz="1400" b="1" dirty="0" smtClean="0"/>
              <a:t>有蒞庭進行控訴</a:t>
            </a:r>
            <a:r>
              <a:rPr lang="zh-TW" altLang="en-US" sz="1400" dirty="0" smtClean="0"/>
              <a:t>的，故被控訴的人民</a:t>
            </a:r>
            <a:r>
              <a:rPr lang="zh-TW" altLang="en-US" sz="1400" b="1" dirty="0" smtClean="0"/>
              <a:t>有機會</a:t>
            </a:r>
            <a:r>
              <a:rPr lang="zh-TW" altLang="en-US" sz="1400" dirty="0" smtClean="0"/>
              <a:t>與檢察官對辯。）若再與「年代」交叉分析，可發現</a:t>
            </a:r>
            <a:r>
              <a:rPr lang="en-US" altLang="zh-TW" sz="1400" dirty="0" smtClean="0"/>
              <a:t>1937-1945</a:t>
            </a:r>
            <a:r>
              <a:rPr lang="zh-TW" altLang="en-US" sz="1400" dirty="0" smtClean="0"/>
              <a:t>的</a:t>
            </a:r>
            <a:r>
              <a:rPr lang="zh-TW" altLang="en-US" sz="1400" b="1" dirty="0" smtClean="0"/>
              <a:t>日治晚期</a:t>
            </a:r>
            <a:r>
              <a:rPr lang="zh-TW" altLang="en-US" sz="1400" dirty="0" smtClean="0"/>
              <a:t>，有</a:t>
            </a:r>
            <a:r>
              <a:rPr lang="zh-TW" altLang="en-US" sz="1400" b="1" dirty="0" smtClean="0"/>
              <a:t>超過九成的案件是「無檢察官」之記載</a:t>
            </a:r>
            <a:r>
              <a:rPr lang="zh-TW" altLang="en-US" sz="1400" dirty="0" smtClean="0"/>
              <a:t>，這些刑事案件</a:t>
            </a:r>
            <a:r>
              <a:rPr lang="zh-TW" altLang="en-US" sz="1400" b="1" dirty="0" smtClean="0"/>
              <a:t>絕大多數</a:t>
            </a:r>
            <a:r>
              <a:rPr lang="zh-TW" altLang="en-US" sz="1400" dirty="0" smtClean="0"/>
              <a:t>是以</a:t>
            </a:r>
            <a:r>
              <a:rPr lang="zh-TW" altLang="en-US" sz="1400" b="1" dirty="0" smtClean="0"/>
              <a:t>略式命令終結</a:t>
            </a:r>
            <a:r>
              <a:rPr lang="zh-TW" altLang="en-US" sz="1400" dirty="0" smtClean="0"/>
              <a:t>，故日治末的戰爭時期，在法院的刑事案件中，</a:t>
            </a:r>
            <a:r>
              <a:rPr lang="zh-TW" altLang="en-US" sz="1400" b="1" dirty="0" smtClean="0"/>
              <a:t>大多數的情形</a:t>
            </a:r>
            <a:r>
              <a:rPr lang="zh-TW" altLang="en-US" sz="1400" b="0" dirty="0" smtClean="0"/>
              <a:t>是</a:t>
            </a:r>
            <a:r>
              <a:rPr lang="zh-TW" altLang="en-US" sz="1400" dirty="0" smtClean="0"/>
              <a:t>人民</a:t>
            </a:r>
            <a:r>
              <a:rPr lang="zh-TW" altLang="en-US" sz="1400" b="1" dirty="0" smtClean="0"/>
              <a:t>沒機會</a:t>
            </a:r>
            <a:r>
              <a:rPr lang="zh-TW" altLang="en-US" sz="1400" dirty="0" smtClean="0"/>
              <a:t>與檢察官</a:t>
            </a:r>
            <a:r>
              <a:rPr lang="zh-TW" altLang="en-US" sz="1400" b="1" dirty="0" smtClean="0"/>
              <a:t>對辯</a:t>
            </a:r>
            <a:r>
              <a:rPr lang="zh-TW" altLang="en-US" sz="1400" dirty="0" smtClean="0"/>
              <a:t>。如此，人民</a:t>
            </a:r>
            <a:r>
              <a:rPr lang="zh-TW" altLang="en-US" sz="1400" b="1" dirty="0" smtClean="0"/>
              <a:t>實難以了解</a:t>
            </a:r>
            <a:r>
              <a:rPr lang="zh-TW" altLang="en-US" sz="1400" dirty="0" smtClean="0"/>
              <a:t>在傳統之所無的</a:t>
            </a:r>
            <a:r>
              <a:rPr lang="zh-TW" altLang="en-US" sz="1400" b="1" dirty="0" smtClean="0"/>
              <a:t>檢察官這個角色</a:t>
            </a:r>
            <a:r>
              <a:rPr lang="zh-TW" altLang="en-US" sz="1400" dirty="0" smtClean="0"/>
              <a:t>。</a:t>
            </a:r>
            <a:endParaRPr lang="en-US" altLang="zh-TW" sz="1400"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t>例</a:t>
            </a:r>
            <a:r>
              <a:rPr lang="en-US" altLang="zh-TW" sz="1400" dirty="0" smtClean="0"/>
              <a:t>2</a:t>
            </a:r>
            <a:r>
              <a:rPr lang="zh-TW" altLang="en-US" sz="1400" dirty="0" smtClean="0"/>
              <a:t>，將法經驗事實運用於「法制訂」。</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16</a:t>
            </a:fld>
            <a:endParaRPr lang="en-US" altLang="zh-TW"/>
          </a:p>
        </p:txBody>
      </p:sp>
    </p:spTree>
    <p:extLst>
      <p:ext uri="{BB962C8B-B14F-4D97-AF65-F5344CB8AC3E}">
        <p14:creationId xmlns:p14="http://schemas.microsoft.com/office/powerpoint/2010/main" val="66028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17</a:t>
            </a:fld>
            <a:endParaRPr lang="en-US" altLang="zh-TW"/>
          </a:p>
        </p:txBody>
      </p:sp>
    </p:spTree>
    <p:extLst>
      <p:ext uri="{BB962C8B-B14F-4D97-AF65-F5344CB8AC3E}">
        <p14:creationId xmlns:p14="http://schemas.microsoft.com/office/powerpoint/2010/main" val="439165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400" dirty="0" smtClean="0"/>
              <a:t>因此在立法論</a:t>
            </a:r>
            <a:r>
              <a:rPr lang="en-US" altLang="zh-TW" sz="1400" dirty="0" smtClean="0"/>
              <a:t>/</a:t>
            </a:r>
            <a:r>
              <a:rPr lang="zh-TW" altLang="en-US" sz="1400" dirty="0" smtClean="0"/>
              <a:t>法制訂上，國家必須先浥注更多的資源與經費給司法部門，並透過制度的改革提供一個更具有效能的法院，才有立場強制人民就民事紛爭須先進行調解。特別是當國家以「法的統治」</a:t>
            </a:r>
            <a:r>
              <a:rPr lang="en-US" altLang="zh-TW" sz="1400" dirty="0" smtClean="0"/>
              <a:t>rule of law </a:t>
            </a:r>
            <a:r>
              <a:rPr lang="zh-TW" altLang="en-US" sz="1400" dirty="0" smtClean="0"/>
              <a:t>為目標時，應鼓勵而非阻礙人民以法院依法審判的方式解決民事紛爭，但亦應儘量尊重人民出於節省時間金錢等成本的考量，自主地經由調解</a:t>
            </a:r>
            <a:r>
              <a:rPr lang="en-US" altLang="zh-TW" sz="1400" dirty="0" smtClean="0"/>
              <a:t>/</a:t>
            </a:r>
            <a:r>
              <a:rPr lang="zh-TW" altLang="en-US" sz="1400" dirty="0" smtClean="0"/>
              <a:t>仲裁解決紛爭。</a:t>
            </a:r>
          </a:p>
          <a:p>
            <a:endParaRPr lang="en-US" altLang="zh-TW" sz="1400" dirty="0" smtClean="0"/>
          </a:p>
          <a:p>
            <a:r>
              <a:rPr lang="zh-TW" altLang="en-US" sz="1400" dirty="0" smtClean="0"/>
              <a:t>（一）像個律師，是指如同律師向當事人提出「</a:t>
            </a:r>
            <a:r>
              <a:rPr lang="zh-TW" altLang="en-US" sz="1400" b="1" dirty="0" smtClean="0"/>
              <a:t>法律意見書</a:t>
            </a:r>
            <a:r>
              <a:rPr lang="zh-TW" altLang="en-US" sz="1400" dirty="0" smtClean="0"/>
              <a:t>」，說明現行法的有權解釋是什麼，並預測法院對某個案可能會如何判決，非指只寫對當事人有利部分的「法院訴狀」。因此須</a:t>
            </a:r>
            <a:r>
              <a:rPr lang="zh-TW" altLang="en-US" sz="1400" b="1" dirty="0" smtClean="0"/>
              <a:t>忠實</a:t>
            </a:r>
            <a:r>
              <a:rPr lang="zh-TW" altLang="en-US" sz="1400" dirty="0" smtClean="0"/>
              <a:t>地交代某個社會議題，在現行法規範上的處理方式。</a:t>
            </a:r>
            <a:endParaRPr lang="en-US" altLang="zh-TW" sz="1400" dirty="0" smtClean="0"/>
          </a:p>
          <a:p>
            <a:r>
              <a:rPr lang="zh-TW" altLang="en-US" sz="1400" dirty="0" smtClean="0"/>
              <a:t>（二）為什麼會作為一項議題，可能就是該現行法上處理方式，令人感到</a:t>
            </a:r>
            <a:r>
              <a:rPr lang="zh-TW" altLang="en-US" sz="1400" b="1" dirty="0" smtClean="0"/>
              <a:t>不妥當、不公平</a:t>
            </a:r>
            <a:r>
              <a:rPr lang="zh-TW" altLang="en-US" sz="1400" dirty="0" smtClean="0"/>
              <a:t>。可是法律規範不都是追求公平正義的嗎？這時需要像科學家般探求</a:t>
            </a:r>
            <a:r>
              <a:rPr lang="zh-TW" altLang="en-US" sz="1400" b="1" dirty="0" smtClean="0"/>
              <a:t>真相</a:t>
            </a:r>
            <a:r>
              <a:rPr lang="zh-TW" altLang="en-US" sz="1400" dirty="0" smtClean="0"/>
              <a:t>。</a:t>
            </a:r>
            <a:endParaRPr lang="en-US" altLang="zh-TW" sz="1400" dirty="0" smtClean="0"/>
          </a:p>
          <a:p>
            <a:r>
              <a:rPr lang="zh-TW" altLang="en-US" sz="1400" dirty="0" smtClean="0"/>
              <a:t>像前揭探究法院活動及其對司法正義觀的影響，就是如同科學家般的發現真實存在的經驗事實。這些經驗事實，包括</a:t>
            </a:r>
            <a:r>
              <a:rPr lang="zh-TW" altLang="en-US" sz="1400" b="1" dirty="0" smtClean="0"/>
              <a:t>各種社會條件或價值觀</a:t>
            </a:r>
            <a:r>
              <a:rPr lang="zh-TW" altLang="en-US" sz="1400" dirty="0" smtClean="0"/>
              <a:t>，以及對科技法律而言很重要的：</a:t>
            </a:r>
            <a:r>
              <a:rPr lang="zh-TW" altLang="en-US" sz="1400" b="1" dirty="0" smtClean="0"/>
              <a:t>技術的內涵</a:t>
            </a:r>
            <a:r>
              <a:rPr lang="zh-TW" altLang="en-US" sz="1400" dirty="0" smtClean="0"/>
              <a:t>。於今，可能社會條件或價值觀已變，或者其未改變，但科技進步，使得技術內涵已改變，以致產生不妥當或不公平的結果。例如，保障交易安全的價值可能不變，但二、三十年前怎麼可能想像電腦及網路在交易上會扮演今天這種角色。在「像個科學家」的部分，</a:t>
            </a:r>
            <a:r>
              <a:rPr lang="zh-TW" altLang="en-US" sz="1400" b="1" dirty="0" smtClean="0"/>
              <a:t>人文社會、自然科學的研究者</a:t>
            </a:r>
            <a:r>
              <a:rPr lang="zh-TW" altLang="en-US" sz="1400" dirty="0" smtClean="0"/>
              <a:t>，可以有很大的貢獻。對於人文社會或自然學科的研究者，發現經驗事實即為</a:t>
            </a:r>
            <a:r>
              <a:rPr lang="zh-TW" altLang="en-US" sz="1400" b="1" dirty="0" smtClean="0"/>
              <a:t>已足</a:t>
            </a:r>
            <a:r>
              <a:rPr lang="zh-TW" altLang="en-US" sz="1400" dirty="0" smtClean="0"/>
              <a:t>，但是法學者不然。</a:t>
            </a:r>
            <a:endParaRPr lang="en-US" altLang="zh-TW" sz="1400" dirty="0" smtClean="0"/>
          </a:p>
          <a:p>
            <a:r>
              <a:rPr lang="zh-TW" altLang="en-US" sz="1400" dirty="0" smtClean="0"/>
              <a:t>（三）</a:t>
            </a:r>
            <a:r>
              <a:rPr lang="zh-TW" altLang="en-US" sz="1400" b="1" dirty="0" smtClean="0"/>
              <a:t>還有</a:t>
            </a:r>
            <a:r>
              <a:rPr lang="zh-TW" altLang="en-US" sz="1400" dirty="0" smtClean="0"/>
              <a:t>「作為法學者的思考」，也就是要提出</a:t>
            </a:r>
            <a:r>
              <a:rPr lang="zh-TW" altLang="en-US" sz="1400" b="1" dirty="0" smtClean="0"/>
              <a:t>應如何制訂、應如何適用</a:t>
            </a:r>
            <a:r>
              <a:rPr lang="zh-TW" altLang="en-US" sz="1400" dirty="0" smtClean="0"/>
              <a:t>的主張。這時外國的學說、立法例或司法例可作為一個規範上可參考的</a:t>
            </a:r>
            <a:r>
              <a:rPr lang="zh-TW" altLang="en-US" sz="1400" b="1" dirty="0" smtClean="0"/>
              <a:t>選項</a:t>
            </a:r>
            <a:r>
              <a:rPr lang="zh-TW" altLang="en-US" sz="1400" dirty="0" smtClean="0"/>
              <a:t>，但須以台灣的</a:t>
            </a:r>
            <a:r>
              <a:rPr lang="zh-TW" altLang="en-US" sz="1400" b="1" dirty="0" smtClean="0"/>
              <a:t>人文社會</a:t>
            </a:r>
            <a:r>
              <a:rPr lang="zh-TW" altLang="en-US" sz="1400" dirty="0" smtClean="0"/>
              <a:t>與該外國相比較。此外，也需注意法規範的表現方式，在</a:t>
            </a:r>
            <a:r>
              <a:rPr lang="zh-TW" altLang="en-US" sz="1400" b="1" dirty="0" smtClean="0"/>
              <a:t>不同法系</a:t>
            </a:r>
            <a:r>
              <a:rPr lang="zh-TW" altLang="en-US" sz="1400" dirty="0" smtClean="0"/>
              <a:t>之間需做一定的</a:t>
            </a:r>
            <a:r>
              <a:rPr lang="zh-TW" altLang="en-US" sz="1400" b="1" dirty="0" smtClean="0"/>
              <a:t>轉換</a:t>
            </a:r>
            <a:r>
              <a:rPr lang="zh-TW" altLang="en-US" sz="1400" dirty="0" smtClean="0"/>
              <a:t>。例如，英美法系國家判決先例的</a:t>
            </a:r>
            <a:r>
              <a:rPr lang="en-US" altLang="zh-TW" sz="1400" dirty="0" smtClean="0"/>
              <a:t>reasoning</a:t>
            </a:r>
            <a:r>
              <a:rPr lang="zh-TW" altLang="en-US" sz="1400" dirty="0" smtClean="0"/>
              <a:t>，須在台灣現行法上找到可作為請求權基礎的法律條文取代之，因為台灣法上並無英美的普通法體系。這個部分，大概是</a:t>
            </a:r>
            <a:r>
              <a:rPr lang="zh-TW" altLang="en-US" sz="1400" b="1" dirty="0" smtClean="0"/>
              <a:t>法學者</a:t>
            </a:r>
            <a:r>
              <a:rPr lang="zh-TW" altLang="en-US" sz="1400" dirty="0" smtClean="0"/>
              <a:t>最能發揮的。</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18</a:t>
            </a:fld>
            <a:endParaRPr lang="en-US" altLang="zh-TW"/>
          </a:p>
        </p:txBody>
      </p:sp>
    </p:spTree>
    <p:extLst>
      <p:ext uri="{BB962C8B-B14F-4D97-AF65-F5344CB8AC3E}">
        <p14:creationId xmlns:p14="http://schemas.microsoft.com/office/powerpoint/2010/main" val="1945045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例</a:t>
            </a:r>
            <a:r>
              <a:rPr lang="en-US" altLang="zh-TW" dirty="0" smtClean="0"/>
              <a:t>3</a:t>
            </a:r>
            <a:r>
              <a:rPr lang="zh-TW" altLang="en-US" dirty="0" smtClean="0"/>
              <a:t>：法經驗事實運用於法適用。不過對法規範合憲性進行審查的憲法解釋，其法適用之邏輯三段論法上「小前提」是立法，故亦可視為運用於法制訂。</a:t>
            </a:r>
            <a:endParaRPr lang="zh-TW" altLang="en-US"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19</a:t>
            </a:fld>
            <a:endParaRPr lang="en-US" altLang="zh-TW"/>
          </a:p>
        </p:txBody>
      </p:sp>
    </p:spTree>
    <p:extLst>
      <p:ext uri="{BB962C8B-B14F-4D97-AF65-F5344CB8AC3E}">
        <p14:creationId xmlns:p14="http://schemas.microsoft.com/office/powerpoint/2010/main" val="382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這樣的「活、在當下的法律史」，具體呈現於</a:t>
            </a:r>
            <a:r>
              <a:rPr lang="en-US" altLang="zh-TW" dirty="0" smtClean="0"/>
              <a:t>30</a:t>
            </a:r>
            <a:r>
              <a:rPr lang="zh-TW" altLang="en-US" dirty="0" smtClean="0"/>
              <a:t>來年，我所努力建構的「台灣法律史」。時間須從</a:t>
            </a:r>
            <a:r>
              <a:rPr lang="en-US" altLang="zh-TW" dirty="0" smtClean="0"/>
              <a:t>1990</a:t>
            </a:r>
            <a:r>
              <a:rPr lang="zh-TW" altLang="en-US" dirty="0" smtClean="0"/>
              <a:t>年起算。</a:t>
            </a:r>
            <a:endParaRPr lang="en-US" altLang="zh-TW" dirty="0" smtClean="0"/>
          </a:p>
          <a:p>
            <a:endParaRPr lang="en-US" altLang="zh-TW" dirty="0" smtClean="0"/>
          </a:p>
          <a:p>
            <a:r>
              <a:rPr lang="zh-TW" altLang="en-US" dirty="0" smtClean="0"/>
              <a:t>法史學就像法社會學，若稱法律社會學，則亦可稱法律史學。是屬於法經驗科學，目的在探究法經驗事實，經常需與人文社會科學對話或參照。從而發現兩個與台灣有關的現象。</a:t>
            </a:r>
            <a:endParaRPr lang="en-US" altLang="zh-TW" dirty="0" smtClean="0"/>
          </a:p>
          <a:p>
            <a:endParaRPr lang="en-US" altLang="zh-TW" dirty="0" smtClean="0"/>
          </a:p>
          <a:p>
            <a:r>
              <a:rPr lang="zh-TW" altLang="en-US" dirty="0" smtClean="0"/>
              <a:t>歷史思維法學，則是指實踐評價上的態度，類似強調法規範應配合社會需求的「社會法學」，主張</a:t>
            </a:r>
            <a:r>
              <a:rPr lang="zh-TW" altLang="en-US" b="1" dirty="0" smtClean="0"/>
              <a:t>法規範應充分考量歷史因素</a:t>
            </a:r>
            <a:r>
              <a:rPr lang="zh-TW" altLang="en-US" dirty="0" smtClean="0"/>
              <a:t>。具體的作法就是最後這句話：</a:t>
            </a:r>
            <a:r>
              <a:rPr lang="en-US" altLang="zh-TW" dirty="0" smtClean="0"/>
              <a:t>…</a:t>
            </a:r>
            <a:r>
              <a:rPr lang="zh-TW" altLang="en-US" dirty="0" smtClean="0"/>
              <a:t>。</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2</a:t>
            </a:fld>
            <a:endParaRPr lang="en-US" altLang="zh-TW"/>
          </a:p>
        </p:txBody>
      </p:sp>
    </p:spTree>
    <p:extLst>
      <p:ext uri="{BB962C8B-B14F-4D97-AF65-F5344CB8AC3E}">
        <p14:creationId xmlns:p14="http://schemas.microsoft.com/office/powerpoint/2010/main" val="233507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24</a:t>
            </a:fld>
            <a:endParaRPr lang="en-US" altLang="zh-TW"/>
          </a:p>
        </p:txBody>
      </p:sp>
    </p:spTree>
    <p:extLst>
      <p:ext uri="{BB962C8B-B14F-4D97-AF65-F5344CB8AC3E}">
        <p14:creationId xmlns:p14="http://schemas.microsoft.com/office/powerpoint/2010/main" val="9085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最早存在於台灣的原住民法，於今如何進行國家法化，亦即與現今實證法秩序相容呢？是最後想稍做說明的。亦以此闡釋為</a:t>
            </a:r>
            <a:r>
              <a:rPr lang="zh-TW" altLang="en-US" dirty="0" smtClean="0"/>
              <a:t>「理論認識」而生的法律史研究，可充分運用於「實踐評價」。</a:t>
            </a:r>
            <a:endParaRPr lang="zh-TW" altLang="en-US"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25</a:t>
            </a:fld>
            <a:endParaRPr lang="en-US" altLang="zh-TW"/>
          </a:p>
        </p:txBody>
      </p:sp>
    </p:spTree>
    <p:extLst>
      <p:ext uri="{BB962C8B-B14F-4D97-AF65-F5344CB8AC3E}">
        <p14:creationId xmlns:p14="http://schemas.microsoft.com/office/powerpoint/2010/main" val="215778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應增加對於大法官釋字</a:t>
            </a:r>
            <a:r>
              <a:rPr lang="en-US" altLang="zh-TW" dirty="0" smtClean="0"/>
              <a:t>793</a:t>
            </a:r>
            <a:r>
              <a:rPr lang="zh-TW" altLang="en-US" dirty="0" smtClean="0"/>
              <a:t>的法律史闡釋，以凸顯對民國中國法研究之必要，以及描述「訓政經驗行憲」的法經驗事實。以這些「真相調查」作為實踐轉型正義之基礎。</a:t>
            </a:r>
          </a:p>
          <a:p>
            <a:endParaRPr lang="zh-TW" altLang="en-US"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26</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r>
              <a:rPr lang="en-US" altLang="zh-TW" dirty="0" smtClean="0"/>
              <a:t>‧</a:t>
            </a:r>
            <a:r>
              <a:rPr lang="zh-TW" altLang="en-US" sz="1400" dirty="0" smtClean="0"/>
              <a:t>從</a:t>
            </a:r>
            <a:r>
              <a:rPr lang="zh-TW" altLang="en-US" sz="1400" b="1" dirty="0" smtClean="0"/>
              <a:t>世界史</a:t>
            </a:r>
            <a:r>
              <a:rPr lang="zh-TW" altLang="en-US" sz="1400" dirty="0" smtClean="0"/>
              <a:t>的角度，觀看台灣的法律，可以發現今天的台灣，</a:t>
            </a:r>
            <a:r>
              <a:rPr lang="zh-TW" altLang="en-US" sz="1400" b="1" dirty="0" smtClean="0"/>
              <a:t>伴隨著</a:t>
            </a:r>
            <a:r>
              <a:rPr lang="zh-TW" altLang="en-US" sz="1400" dirty="0" smtClean="0"/>
              <a:t>歷史上曾經歷的數個領域大小不一的</a:t>
            </a:r>
            <a:r>
              <a:rPr lang="zh-TW" altLang="en-US" sz="1400" b="1" dirty="0" smtClean="0"/>
              <a:t>政權</a:t>
            </a:r>
            <a:r>
              <a:rPr lang="zh-TW" altLang="en-US" sz="1400" dirty="0" smtClean="0"/>
              <a:t>，從</a:t>
            </a:r>
            <a:r>
              <a:rPr lang="en-US" altLang="zh-TW" sz="1400" dirty="0" smtClean="0"/>
              <a:t>1</a:t>
            </a:r>
            <a:r>
              <a:rPr lang="zh-TW" altLang="en-US" sz="1400" dirty="0" smtClean="0"/>
              <a:t>到</a:t>
            </a:r>
            <a:r>
              <a:rPr lang="en-US" altLang="zh-TW" sz="1400" dirty="0" smtClean="0"/>
              <a:t>7</a:t>
            </a:r>
            <a:r>
              <a:rPr lang="zh-TW" altLang="en-US" sz="1400" dirty="0" smtClean="0"/>
              <a:t>，而有</a:t>
            </a:r>
            <a:r>
              <a:rPr lang="zh-TW" altLang="en-US" sz="1400" b="1" dirty="0" smtClean="0"/>
              <a:t>四股重要的「法律流派」</a:t>
            </a:r>
            <a:r>
              <a:rPr lang="zh-TW" altLang="en-US" sz="1400" dirty="0" smtClean="0"/>
              <a:t>，在不同的時間點進入了</a:t>
            </a:r>
            <a:r>
              <a:rPr lang="zh-TW" altLang="en-US" sz="1400" dirty="0" smtClean="0"/>
              <a:t>台灣後，結合台灣社會的發展而持續演變。</a:t>
            </a:r>
            <a:r>
              <a:rPr lang="en-US" altLang="zh-TW" sz="1400" dirty="0" smtClean="0"/>
              <a:t>1</a:t>
            </a:r>
            <a:r>
              <a:rPr lang="zh-TW" altLang="en-US" sz="1400" dirty="0" smtClean="0"/>
              <a:t>是指原住民族自治、</a:t>
            </a:r>
            <a:r>
              <a:rPr lang="en-US" altLang="zh-TW" sz="1400" dirty="0" smtClean="0"/>
              <a:t>2</a:t>
            </a:r>
            <a:r>
              <a:rPr lang="zh-TW" altLang="en-US" sz="1400" dirty="0" smtClean="0"/>
              <a:t>是荷蘭政權、</a:t>
            </a:r>
            <a:r>
              <a:rPr lang="en-US" altLang="zh-TW" sz="1400" dirty="0" smtClean="0"/>
              <a:t>3</a:t>
            </a:r>
            <a:r>
              <a:rPr lang="zh-TW" altLang="en-US" sz="1400" dirty="0" smtClean="0"/>
              <a:t>是鄭氏王國，</a:t>
            </a:r>
            <a:r>
              <a:rPr lang="en-US" altLang="zh-TW" sz="1400" dirty="0" smtClean="0"/>
              <a:t>4</a:t>
            </a:r>
            <a:r>
              <a:rPr lang="zh-TW" altLang="en-US" sz="1400" dirty="0" smtClean="0"/>
              <a:t>是清朝、</a:t>
            </a:r>
            <a:r>
              <a:rPr lang="en-US" altLang="zh-TW" sz="1400" dirty="0" smtClean="0"/>
              <a:t>5</a:t>
            </a:r>
            <a:r>
              <a:rPr lang="zh-TW" altLang="en-US" sz="1400" dirty="0" smtClean="0"/>
              <a:t>是日本帝國、</a:t>
            </a:r>
            <a:r>
              <a:rPr lang="en-US" altLang="zh-TW" sz="1400" dirty="0" smtClean="0"/>
              <a:t>6</a:t>
            </a:r>
            <a:r>
              <a:rPr lang="zh-TW" altLang="en-US" sz="1400" dirty="0" smtClean="0"/>
              <a:t>是國民黨政權、</a:t>
            </a:r>
            <a:r>
              <a:rPr lang="en-US" altLang="zh-TW" sz="1400" dirty="0" smtClean="0"/>
              <a:t>7</a:t>
            </a:r>
            <a:r>
              <a:rPr lang="zh-TW" altLang="en-US" sz="1400" dirty="0" smtClean="0"/>
              <a:t>則是</a:t>
            </a:r>
            <a:r>
              <a:rPr lang="en-US" altLang="zh-TW" sz="1400" dirty="0" smtClean="0"/>
              <a:t>2000</a:t>
            </a:r>
            <a:r>
              <a:rPr lang="zh-TW" altLang="en-US" sz="1400" dirty="0" smtClean="0"/>
              <a:t>年以後政黨輪替的當代。其實</a:t>
            </a:r>
            <a:r>
              <a:rPr lang="en-US" altLang="zh-TW" sz="1400" dirty="0" smtClean="0"/>
              <a:t>5</a:t>
            </a:r>
            <a:r>
              <a:rPr lang="zh-TW" altLang="en-US" sz="1400" dirty="0" smtClean="0"/>
              <a:t>跟</a:t>
            </a:r>
            <a:r>
              <a:rPr lang="en-US" altLang="zh-TW" sz="1400" dirty="0" smtClean="0"/>
              <a:t>6</a:t>
            </a:r>
            <a:r>
              <a:rPr lang="zh-TW" altLang="en-US" sz="1400" dirty="0" smtClean="0"/>
              <a:t>的統治地域稍有不同，差別在金馬未受日本統治，例如中華民國法院內關於「典」的案件，很多是發生在金門，就因為當地的典關係沒有經過日治時期的轉化為質權。指出差異所在，是為了表示應予以尊重。</a:t>
            </a:r>
            <a:endParaRPr lang="en-US" altLang="zh-TW" sz="1400" dirty="0" smtClean="0"/>
          </a:p>
          <a:p>
            <a:endParaRPr lang="en-US" altLang="zh-TW" sz="1400" dirty="0" smtClean="0"/>
          </a:p>
          <a:p>
            <a:r>
              <a:rPr lang="zh-TW" altLang="en-US" sz="1400" dirty="0" smtClean="0"/>
              <a:t>首先要講本來即存在於台灣這塊土地的原住民法。通說認為台灣是南島民族的發源地，屬於</a:t>
            </a:r>
            <a:r>
              <a:rPr lang="zh-TW" altLang="en-US" sz="1400" dirty="0" smtClean="0"/>
              <a:t>南島語族文化的「原住民法」</a:t>
            </a:r>
            <a:r>
              <a:rPr lang="zh-TW" altLang="en-US" sz="1400" dirty="0" smtClean="0"/>
              <a:t>，乃是</a:t>
            </a:r>
            <a:r>
              <a:rPr lang="zh-TW" altLang="en-US" sz="1400" dirty="0" smtClean="0"/>
              <a:t>最早存在於台灣的法律。</a:t>
            </a:r>
            <a:r>
              <a:rPr lang="zh-TW" altLang="en-US" sz="1400" b="1" dirty="0" smtClean="0"/>
              <a:t>就住在清朝疆域之外的原住民族的法律</a:t>
            </a:r>
            <a:r>
              <a:rPr lang="zh-TW" altLang="en-US" sz="1400" dirty="0" smtClean="0"/>
              <a:t>，直到日治時期</a:t>
            </a:r>
            <a:r>
              <a:rPr lang="zh-TW" altLang="en-US" sz="1400" dirty="0" smtClean="0"/>
              <a:t>才遭遇外來的日本政權的法律，接著即是現行的中華民國法律。</a:t>
            </a:r>
            <a:endParaRPr lang="en-US" altLang="zh-TW" sz="1400" dirty="0" smtClean="0"/>
          </a:p>
          <a:p>
            <a:endParaRPr lang="en-US" altLang="zh-TW" sz="1400" dirty="0" smtClean="0"/>
          </a:p>
          <a:p>
            <a:r>
              <a:rPr lang="zh-TW" altLang="en-US" sz="1400" dirty="0" smtClean="0"/>
              <a:t>其次</a:t>
            </a:r>
            <a:r>
              <a:rPr lang="zh-TW" altLang="en-US" sz="1400" dirty="0" smtClean="0"/>
              <a:t>是在今之中國的地域歷來的法律，亦即中</a:t>
            </a:r>
            <a:r>
              <a:rPr lang="zh-TW" altLang="en-US" sz="1400" dirty="0" smtClean="0"/>
              <a:t>國法</a:t>
            </a:r>
            <a:r>
              <a:rPr lang="zh-TW" altLang="en-US" sz="1400" dirty="0" smtClean="0"/>
              <a:t>。中國法中的傳統</a:t>
            </a:r>
            <a:r>
              <a:rPr lang="zh-TW" altLang="en-US" sz="1400" dirty="0" smtClean="0"/>
              <a:t>中</a:t>
            </a:r>
            <a:r>
              <a:rPr lang="zh-TW" altLang="en-US" sz="1400" dirty="0" smtClean="0"/>
              <a:t>國法，隨著</a:t>
            </a:r>
            <a:r>
              <a:rPr lang="zh-TW" altLang="en-US" sz="1400" dirty="0" smtClean="0"/>
              <a:t>荷蘭統治下的漢人</a:t>
            </a:r>
            <a:r>
              <a:rPr lang="zh-TW" altLang="en-US" sz="1400" dirty="0" smtClean="0"/>
              <a:t>移民：福佬人、客家人，</a:t>
            </a:r>
            <a:r>
              <a:rPr lang="zh-TW" altLang="en-US" sz="1400" dirty="0" smtClean="0"/>
              <a:t>而來到台灣</a:t>
            </a:r>
            <a:r>
              <a:rPr lang="zh-TW" altLang="en-US" sz="1400" dirty="0" smtClean="0"/>
              <a:t>，荷蘭政權固然使用荷蘭的法律，但在市政法院內任用漢人承審官，即意謂其亦接納漢人法律傳統。接著鄭氏王國引進漢人的法政制度，更由清朝延續了</a:t>
            </a:r>
            <a:r>
              <a:rPr lang="en-US" altLang="zh-TW" sz="1400" dirty="0" smtClean="0"/>
              <a:t>212</a:t>
            </a:r>
            <a:r>
              <a:rPr lang="zh-TW" altLang="en-US" sz="1400" dirty="0" smtClean="0"/>
              <a:t>年。日治前期期被稱為台灣人的「舊慣」，日治後期已大量被轉化為現代法，包括前述的典關係轉化為現代法上質權，且銜接屬於現代法的中華民國法。這個中華民國法，乃是第二批漢人移民：外省族群，於</a:t>
            </a:r>
            <a:r>
              <a:rPr lang="en-US" altLang="zh-TW" sz="1400" dirty="0" smtClean="0"/>
              <a:t>1945</a:t>
            </a:r>
            <a:r>
              <a:rPr lang="zh-TW" altLang="en-US" sz="1400" dirty="0" smtClean="0"/>
              <a:t>年將民國時代的中國所發展出的法律，帶到了台灣。</a:t>
            </a:r>
            <a:endParaRPr lang="en-US" altLang="zh-TW" sz="1400" dirty="0" smtClean="0"/>
          </a:p>
          <a:p>
            <a:endParaRPr lang="en-US" altLang="zh-TW" sz="1400" dirty="0" smtClean="0"/>
          </a:p>
          <a:p>
            <a:r>
              <a:rPr lang="zh-TW" altLang="en-US" sz="1400" dirty="0" smtClean="0"/>
              <a:t>再者是日本法</a:t>
            </a:r>
            <a:r>
              <a:rPr lang="zh-TW" altLang="en-US" sz="1400" dirty="0" smtClean="0"/>
              <a:t>。戰前日本帝國的法律，於</a:t>
            </a:r>
            <a:r>
              <a:rPr lang="en-US" altLang="zh-TW" sz="1400" dirty="0" smtClean="0"/>
              <a:t>1895</a:t>
            </a:r>
            <a:r>
              <a:rPr lang="zh-TW" altLang="en-US" sz="1400" dirty="0" smtClean="0"/>
              <a:t>年施行於台灣，並具有濃厚的「殖民現代性」，且其規範內涵經常為後來的中華民國法秩序所延續。</a:t>
            </a:r>
            <a:endParaRPr lang="en-US" altLang="zh-TW" sz="1400" dirty="0" smtClean="0"/>
          </a:p>
          <a:p>
            <a:endParaRPr lang="en-US" altLang="zh-TW" sz="1400" dirty="0" smtClean="0"/>
          </a:p>
          <a:p>
            <a:r>
              <a:rPr lang="zh-TW" altLang="en-US" sz="1400" dirty="0" smtClean="0"/>
              <a:t>最後是西方法。如前所述荷蘭政權，就曾經將「前近代」的西方法律施行於台灣，並在台灣經歷數個政權，例如作為專用權之對價的</a:t>
            </a:r>
            <a:r>
              <a:rPr lang="en-US" altLang="zh-TW" sz="1400" dirty="0" err="1" smtClean="0"/>
              <a:t>pacht</a:t>
            </a:r>
            <a:r>
              <a:rPr lang="zh-TW" altLang="en-US" sz="1400" dirty="0" smtClean="0"/>
              <a:t>，於今仍用以稱「租攤位」。不過，荷蘭治台時還沒有法國大革命以後所發展出的近代西方個人主義、資本主義法律，這些相對於原住民、漢人傳統而稱為現代法者，先間接透過戰前日本法、民國時代中國法而影響台灣，但</a:t>
            </a:r>
            <a:r>
              <a:rPr lang="en-US" altLang="zh-TW" sz="1400" dirty="0" smtClean="0"/>
              <a:t>1949</a:t>
            </a:r>
            <a:r>
              <a:rPr lang="zh-TW" altLang="en-US" sz="1400" dirty="0" smtClean="0"/>
              <a:t>年台灣成為事實上國家之後，已直接從美國、德國、日本繼受西方法。我稱此為「自主繼受」，就像英國、法國的殖民地在成為獨立國家之後，作為主權國家的議會縱使繼續引進英國、法國的法律，在概念上仍屬「自主繼受」。</a:t>
            </a:r>
            <a:endParaRPr lang="en-US" altLang="zh-TW" sz="1400" dirty="0" smtClean="0"/>
          </a:p>
          <a:p>
            <a:endParaRPr lang="en-US" altLang="zh-TW" sz="1400" dirty="0" smtClean="0"/>
          </a:p>
          <a:p>
            <a:r>
              <a:rPr lang="zh-TW" altLang="en-US" sz="1400" b="1" dirty="0" smtClean="0"/>
              <a:t>正</a:t>
            </a:r>
            <a:r>
              <a:rPr lang="zh-TW" altLang="en-US" sz="1400" b="1" dirty="0" smtClean="0"/>
              <a:t>因為在歷史上有多個「源頭」，所以有當今「多元」的台灣法社會</a:t>
            </a:r>
            <a:r>
              <a:rPr lang="zh-TW" altLang="en-US" sz="1400" b="1" dirty="0" smtClean="0"/>
              <a:t>（看下一張）</a:t>
            </a:r>
            <a:r>
              <a:rPr lang="zh-TW" altLang="en-US" sz="1400" b="0" dirty="0" smtClean="0"/>
              <a:t>（</a:t>
            </a:r>
            <a:r>
              <a:rPr lang="en-US" altLang="zh-TW" sz="1400" b="0" dirty="0" smtClean="0"/>
              <a:t>〈</a:t>
            </a:r>
            <a:r>
              <a:rPr lang="zh-TW" altLang="en-US" sz="1400" b="0" dirty="0" smtClean="0"/>
              <a:t>來回穿梭</a:t>
            </a:r>
            <a:r>
              <a:rPr lang="zh-TW" altLang="en-US" sz="1400" dirty="0" smtClean="0"/>
              <a:t>於法律與歷史之間</a:t>
            </a:r>
            <a:r>
              <a:rPr lang="en-US" altLang="zh-TW" sz="1400" dirty="0" smtClean="0"/>
              <a:t>〉</a:t>
            </a:r>
            <a:r>
              <a:rPr lang="zh-TW" altLang="en-US" sz="1400" dirty="0" smtClean="0"/>
              <a:t>，頁</a:t>
            </a:r>
            <a:r>
              <a:rPr lang="en-US" altLang="zh-TW" sz="1400" dirty="0" smtClean="0"/>
              <a:t>205-213</a:t>
            </a:r>
            <a:r>
              <a:rPr lang="zh-TW" altLang="en-US" sz="1400" dirty="0" smtClean="0"/>
              <a:t>）</a:t>
            </a:r>
            <a:endParaRPr lang="en-US" altLang="zh-TW" sz="1400" dirty="0" smtClean="0"/>
          </a:p>
          <a:p>
            <a:endParaRPr lang="en-US" altLang="zh-TW" sz="1400" dirty="0" smtClean="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在當今有哪些遺緒呢</a:t>
            </a:r>
            <a:r>
              <a:rPr lang="zh-TW" altLang="en-US" dirty="0" smtClean="0"/>
              <a:t>？</a:t>
            </a:r>
            <a:endParaRPr lang="en-US" altLang="zh-TW" dirty="0" smtClean="0"/>
          </a:p>
          <a:p>
            <a:r>
              <a:rPr lang="zh-TW" altLang="en-US" dirty="0" smtClean="0"/>
              <a:t>原住民法：</a:t>
            </a:r>
            <a:r>
              <a:rPr lang="en-US" altLang="zh-TW" dirty="0" smtClean="0"/>
              <a:t>2010</a:t>
            </a:r>
            <a:r>
              <a:rPr lang="zh-TW" altLang="en-US" dirty="0" smtClean="0"/>
              <a:t>在新竹縣司馬庫斯部落倒木案，法院承認「泰雅族生活習慣會對山中資源視為財產的一種」，該法律觀念即其遺留</a:t>
            </a:r>
            <a:endParaRPr lang="en-US" altLang="zh-TW" dirty="0" smtClean="0"/>
          </a:p>
          <a:p>
            <a:r>
              <a:rPr lang="zh-TW" altLang="en-US" dirty="0" smtClean="0"/>
              <a:t>傳統中國法：第一批和漢人移民福佬人、客家人所帶來的遺緒是，當今台灣仍有一部分人認為，女子不能繼承家產的這種傳統中國觀念。第二批漢人移民外省族群的遺緒，就是現行以國為國號的台灣實證法秩序，包括我們法院還在使用幾乎與台灣社會無關的「院解字」（</a:t>
            </a:r>
            <a:r>
              <a:rPr lang="en-US" altLang="zh-TW" dirty="0" smtClean="0"/>
              <a:t>1945</a:t>
            </a:r>
            <a:r>
              <a:rPr lang="zh-TW" altLang="en-US" dirty="0" smtClean="0"/>
              <a:t>年以後的院解字才可能涉及台灣社會的問題，</a:t>
            </a:r>
            <a:r>
              <a:rPr lang="en-US" altLang="zh-TW" dirty="0" smtClean="0"/>
              <a:t>1947/12/25</a:t>
            </a:r>
            <a:r>
              <a:rPr lang="zh-TW" altLang="en-US" dirty="0" smtClean="0"/>
              <a:t>行憲後即無院解字）。</a:t>
            </a:r>
            <a:endParaRPr lang="en-US" altLang="zh-TW" dirty="0" smtClean="0"/>
          </a:p>
          <a:p>
            <a:r>
              <a:rPr lang="zh-TW" altLang="en-US" dirty="0" smtClean="0"/>
              <a:t>日本法：例如德國民法所無的「最高限額抵押權」，乃日本的習慣，因台灣的現代金融機構是日本人引進的，其常用的最高限額抵押，就留存於迄今的台灣金融界。戰後中華民國法院承認其為事實上習慣，</a:t>
            </a:r>
            <a:r>
              <a:rPr lang="en-US" altLang="zh-TW" dirty="0" smtClean="0"/>
              <a:t>2007</a:t>
            </a:r>
            <a:r>
              <a:rPr lang="zh-TW" altLang="en-US" dirty="0" smtClean="0"/>
              <a:t>年更明文訂入民法物權編當中了。</a:t>
            </a:r>
            <a:endParaRPr lang="en-US" altLang="zh-TW" dirty="0" smtClean="0"/>
          </a:p>
          <a:p>
            <a:r>
              <a:rPr lang="zh-TW" altLang="en-US" dirty="0" smtClean="0"/>
              <a:t>西方法：自主繼受者除繼續引進德國、日本等歐陸法系國家法律外，還繼受屬於英美法系的美國法，例如在</a:t>
            </a:r>
            <a:r>
              <a:rPr lang="en-US" altLang="zh-TW" dirty="0" smtClean="0"/>
              <a:t>1950</a:t>
            </a:r>
            <a:r>
              <a:rPr lang="zh-TW" altLang="en-US" dirty="0" smtClean="0"/>
              <a:t>及</a:t>
            </a:r>
            <a:r>
              <a:rPr lang="en-US" altLang="zh-TW" dirty="0" smtClean="0"/>
              <a:t>60</a:t>
            </a:r>
            <a:r>
              <a:rPr lang="zh-TW" altLang="en-US" dirty="0" smtClean="0"/>
              <a:t>年代美援時期成型的證券交易法，以及民主化以後的立法院仿效美國而制定的閉鎖性股份有限公司（或之前的家暴法）。另外，如刑事訴訟法上繼受日本戰後後美國法影響的「改良式當事人主義」，等於同時繼受美、日兩國法律。</a:t>
            </a:r>
          </a:p>
          <a:p>
            <a:endParaRPr lang="en-US" altLang="zh-TW" dirty="0" smtClean="0"/>
          </a:p>
          <a:p>
            <a:r>
              <a:rPr lang="zh-TW" altLang="en-US" dirty="0" smtClean="0"/>
              <a:t>這些多元</a:t>
            </a:r>
            <a:r>
              <a:rPr lang="zh-TW" altLang="en-US" dirty="0" smtClean="0"/>
              <a:t>法律經驗，在社會上匯合之後，國家的實證法如何因應呢？有</a:t>
            </a:r>
            <a:r>
              <a:rPr lang="en-US" altLang="zh-TW" dirty="0" smtClean="0"/>
              <a:t>3</a:t>
            </a:r>
            <a:r>
              <a:rPr lang="zh-TW" altLang="en-US" dirty="0" smtClean="0"/>
              <a:t>點。</a:t>
            </a:r>
            <a:endParaRPr lang="en-US" altLang="zh-TW" dirty="0" smtClean="0"/>
          </a:p>
          <a:p>
            <a:endParaRPr lang="en-US" altLang="zh-TW" dirty="0" smtClean="0"/>
          </a:p>
          <a:p>
            <a:r>
              <a:rPr lang="zh-TW" altLang="en-US" dirty="0" smtClean="0"/>
              <a:t>結尾：這些匯合涉及法律規範的操作技術，以及更根本的價值判斷或利益衡量的問題。因此在認識了這些經驗事實之後，希望能將其運用在法律的實踐評價上。</a:t>
            </a:r>
            <a:endParaRPr lang="zh-TW" altLang="en-US"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4</a:t>
            </a:fld>
            <a:endParaRPr lang="en-US" altLang="zh-TW"/>
          </a:p>
        </p:txBody>
      </p:sp>
    </p:spTree>
    <p:extLst>
      <p:ext uri="{BB962C8B-B14F-4D97-AF65-F5344CB8AC3E}">
        <p14:creationId xmlns:p14="http://schemas.microsoft.com/office/powerpoint/2010/main" val="56575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t>我所提出的法律史，跟台灣許多法學者所談的「法制史」</a:t>
            </a:r>
            <a:r>
              <a:rPr lang="zh-TW" altLang="en-US" sz="1400" b="1" dirty="0" smtClean="0"/>
              <a:t>不一樣</a:t>
            </a:r>
            <a:r>
              <a:rPr lang="zh-TW" altLang="en-US" sz="1400" dirty="0" smtClean="0"/>
              <a:t>，最大的原因在於我不僅僅觀察法規範，還「看到法規範以外的法經驗事實」。這是為什麼我稱「法律史」，而非「法制史」，這項稱呼有其研究取徑上的意義。台灣常見的「法制史」研究，只看「立法理由書」，但我的法律史研究，還會繼續看「底層因素」，例如</a:t>
            </a:r>
            <a:r>
              <a:rPr lang="en-US" altLang="zh-TW" sz="1400" dirty="0" smtClean="0"/>
              <a:t>1904</a:t>
            </a:r>
            <a:r>
              <a:rPr lang="zh-TW" altLang="en-US" sz="1400" dirty="0" smtClean="0"/>
              <a:t>民事爭訟調停的「立法理由書」：台灣人舊慣、不會寫：節省殖民地司法經費的政策考量（稍候會詳述），同年的犯罪即決例「立法理由書」寫說台灣人不知行政司法之分、且當時法院數量不足，不寫還有在殖民地台灣建構「警察政治」的考量。戰後初期國民黨政權制定法律時，會在立法理由書說為了威權統治嗎？同樣不會啊。也因此台灣法學界總以為「法制史」的用途僅在於，以立法理由書這類文書的記載，來解釋法律條文的意思，亦即所謂「立法史解釋」或「歷史解釋」，但那只是解釋方法之一，還有文義解釋、體系解釋、目的解釋等。對此我有不同意見，我認為法律史研究所發現的法經驗事實，可用以補充或強化司法或行政機關適用法律時所須提出的法律規範論論證（英文是</a:t>
            </a:r>
            <a:r>
              <a:rPr lang="en-US" altLang="zh-TW" sz="1400" dirty="0" smtClean="0"/>
              <a:t>legal reasoning</a:t>
            </a:r>
            <a:r>
              <a:rPr lang="zh-TW" altLang="en-US" sz="1400" dirty="0" smtClean="0"/>
              <a:t>），補充或強化立法或行政機關制訂具有普遍適用性之條文時的正當化理由。且訴諸受規範者的歷史經驗，最足以引起受規範者共鳴。試想，搬出納粹德國的經驗，跟提出台灣在地的威權統治經驗，哪一個對台灣人民較有說服力？</a:t>
            </a:r>
            <a:endParaRPr lang="en-US" altLang="zh-TW" sz="1400" dirty="0" smtClean="0"/>
          </a:p>
          <a:p>
            <a:endParaRPr lang="en-US" altLang="zh-TW" sz="1400" dirty="0" smtClean="0"/>
          </a:p>
          <a:p>
            <a:r>
              <a:rPr lang="zh-TW" altLang="en-US" sz="1400" dirty="0" smtClean="0"/>
              <a:t>「法經驗事實」就是與法規範相關的社會經驗事實。在此，我以台灣從</a:t>
            </a:r>
            <a:r>
              <a:rPr lang="en-US" altLang="zh-TW" sz="1400" dirty="0" smtClean="0"/>
              <a:t>1895</a:t>
            </a:r>
            <a:r>
              <a:rPr lang="zh-TW" altLang="en-US" sz="1400" dirty="0" smtClean="0"/>
              <a:t>年迄今所採用的現代、歐陸法系的法規範為對象，觀察從「法條」到「法社會」的各種互動關係。換言之，這個圖示不能直接用以詮釋傳統中國法或現代的英美法系。</a:t>
            </a:r>
            <a:endParaRPr lang="en-US" altLang="zh-TW" sz="1400" dirty="0" smtClean="0"/>
          </a:p>
          <a:p>
            <a:endParaRPr lang="en-US" altLang="zh-TW" sz="1400" dirty="0" smtClean="0"/>
          </a:p>
          <a:p>
            <a:r>
              <a:rPr lang="zh-TW" altLang="en-US" sz="1400" dirty="0" smtClean="0"/>
              <a:t>在這個觀點下，「法律條文」本身是政治運作的結果，其行動者（</a:t>
            </a:r>
            <a:r>
              <a:rPr lang="en-US" altLang="zh-TW" sz="1400" dirty="0" smtClean="0"/>
              <a:t>actor</a:t>
            </a:r>
            <a:r>
              <a:rPr lang="zh-TW" altLang="en-US" sz="1400" dirty="0" smtClean="0"/>
              <a:t>）是政治菁英，</a:t>
            </a:r>
            <a:r>
              <a:rPr lang="en-US" altLang="zh-TW" sz="1400" dirty="0" smtClean="0"/>
              <a:t>…</a:t>
            </a:r>
          </a:p>
          <a:p>
            <a:endParaRPr lang="en-US" altLang="zh-TW" sz="1400" dirty="0" smtClean="0"/>
          </a:p>
          <a:p>
            <a:r>
              <a:rPr lang="zh-TW" altLang="en-US" sz="1400" dirty="0" smtClean="0"/>
              <a:t>法制訂：制訂出對不特定人普遍適用的規則，可由立法或行政機關為之，相當於所謂的「立法論」。</a:t>
            </a:r>
            <a:endParaRPr lang="en-US" altLang="zh-TW" sz="1400" dirty="0" smtClean="0"/>
          </a:p>
          <a:p>
            <a:r>
              <a:rPr lang="zh-TW" altLang="en-US" sz="1400" dirty="0" smtClean="0"/>
              <a:t>法適用：將作為一般規範的法律，適用於特定個案，可由司法或行政機關為之，相當於所謂的「司法論」。</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5</a:t>
            </a:fld>
            <a:endParaRPr lang="en-US" altLang="zh-TW"/>
          </a:p>
        </p:txBody>
      </p:sp>
    </p:spTree>
    <p:extLst>
      <p:ext uri="{BB962C8B-B14F-4D97-AF65-F5344CB8AC3E}">
        <p14:creationId xmlns:p14="http://schemas.microsoft.com/office/powerpoint/2010/main" val="23137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smtClean="0"/>
              <a:t>在此要特別針對如何在法適用上運用法經驗事實，再做補充說明。</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6</a:t>
            </a:fld>
            <a:endParaRPr lang="en-US" altLang="zh-TW"/>
          </a:p>
        </p:txBody>
      </p:sp>
    </p:spTree>
    <p:extLst>
      <p:ext uri="{BB962C8B-B14F-4D97-AF65-F5344CB8AC3E}">
        <p14:creationId xmlns:p14="http://schemas.microsoft.com/office/powerpoint/2010/main" val="28857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採取此研究取徑者，已從原本只有我一個人，到</a:t>
            </a:r>
            <a:r>
              <a:rPr lang="en-US" altLang="zh-TW" dirty="0" smtClean="0"/>
              <a:t>2017</a:t>
            </a:r>
            <a:r>
              <a:rPr lang="zh-TW" altLang="en-US" dirty="0" smtClean="0"/>
              <a:t>年舉辦「台灣法律史二十年」時，已有一群人研究者，其部分論文發表於中研院法學期刊</a:t>
            </a:r>
            <a:r>
              <a:rPr lang="en-US" altLang="zh-TW" dirty="0" smtClean="0"/>
              <a:t>2019</a:t>
            </a:r>
            <a:r>
              <a:rPr lang="zh-TW" altLang="en-US" dirty="0" smtClean="0"/>
              <a:t>特刊。當中有我寫的</a:t>
            </a:r>
            <a:r>
              <a:rPr lang="en-US" altLang="zh-TW" dirty="0" smtClean="0"/>
              <a:t>〈</a:t>
            </a:r>
            <a:r>
              <a:rPr lang="zh-TW" altLang="en-US" dirty="0" smtClean="0"/>
              <a:t>台灣法律史的提出及學科化</a:t>
            </a:r>
            <a:r>
              <a:rPr lang="en-US" altLang="zh-TW" dirty="0" smtClean="0"/>
              <a:t>〉</a:t>
            </a:r>
            <a:r>
              <a:rPr lang="zh-TW" altLang="en-US" dirty="0" smtClean="0"/>
              <a:t>，以及</a:t>
            </a:r>
            <a:r>
              <a:rPr lang="en-US" altLang="zh-TW" dirty="0" smtClean="0"/>
              <a:t>3</a:t>
            </a:r>
            <a:r>
              <a:rPr lang="zh-TW" altLang="en-US" dirty="0" smtClean="0"/>
              <a:t>位評論人對該文的指教和我的回應，有人覺得該回應之文比我原本寫的文章好看，大概人們喜歡看針鋒相對的論辯吧。</a:t>
            </a:r>
            <a:endParaRPr lang="en-US" altLang="zh-TW" dirty="0" smtClean="0"/>
          </a:p>
          <a:p>
            <a:r>
              <a:rPr lang="zh-TW" altLang="en-US" dirty="0" smtClean="0"/>
              <a:t>就我在該文所呼籲的「學科化」，原本只有我</a:t>
            </a:r>
            <a:r>
              <a:rPr lang="en-US" altLang="zh-TW" dirty="0" smtClean="0"/>
              <a:t>2001</a:t>
            </a:r>
            <a:r>
              <a:rPr lang="zh-TW" altLang="en-US" dirty="0" smtClean="0"/>
              <a:t>年出版的「台灣法律史概論」一書，經多次修改後，於今已是第</a:t>
            </a:r>
            <a:r>
              <a:rPr lang="en-US" altLang="zh-TW" dirty="0" smtClean="0"/>
              <a:t>6</a:t>
            </a:r>
            <a:r>
              <a:rPr lang="zh-TW" altLang="en-US" dirty="0" smtClean="0"/>
              <a:t>版（亦可觀看台大「開放式課程」）。由於研究社群已形成，故現在可編出作為教科書的多人論文集，亦即台灣史論叢法律篇：多源法律在地匯合，藉此可展現研究者如何耙梳史料，透過歷史詮釋，建構台灣法律史的相關知識。相較之下，概論的教科書只能提供所建構出的法律史知識。</a:t>
            </a:r>
            <a:endParaRPr lang="zh-TW" altLang="en-US"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7</a:t>
            </a:fld>
            <a:endParaRPr lang="en-US" altLang="zh-TW"/>
          </a:p>
        </p:txBody>
      </p:sp>
    </p:spTree>
    <p:extLst>
      <p:ext uri="{BB962C8B-B14F-4D97-AF65-F5344CB8AC3E}">
        <p14:creationId xmlns:p14="http://schemas.microsoft.com/office/powerpoint/2010/main" val="164709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400" dirty="0" smtClean="0"/>
              <a:t>例</a:t>
            </a:r>
            <a:r>
              <a:rPr lang="en-US" altLang="zh-TW" sz="1400" dirty="0" smtClean="0"/>
              <a:t>1</a:t>
            </a:r>
            <a:r>
              <a:rPr lang="zh-TW" altLang="en-US" sz="1400" dirty="0" smtClean="0"/>
              <a:t>：純然法經驗科學之探究。</a:t>
            </a:r>
            <a:endParaRPr lang="en-US" altLang="zh-TW" sz="1400" dirty="0" smtClean="0"/>
          </a:p>
          <a:p>
            <a:r>
              <a:rPr lang="zh-TW" altLang="en-US" sz="1400" dirty="0" smtClean="0"/>
              <a:t>過去我只能用「</a:t>
            </a:r>
            <a:r>
              <a:rPr lang="zh-TW" altLang="en-US" sz="1400" b="1" dirty="0" smtClean="0"/>
              <a:t>集體性資料」</a:t>
            </a:r>
            <a:r>
              <a:rPr lang="zh-TW" altLang="en-US" sz="1400" dirty="0" smtClean="0"/>
              <a:t>來觀察，並指出：</a:t>
            </a:r>
            <a:r>
              <a:rPr lang="en-US" altLang="zh-TW" sz="1400" dirty="0" smtClean="0"/>
              <a:t>…</a:t>
            </a:r>
            <a:r>
              <a:rPr lang="zh-TW" altLang="en-US" sz="1400" dirty="0" smtClean="0"/>
              <a:t>。如圖所示，「使用法院」的黑色線，跟「使用行政調解」的灰色線，在</a:t>
            </a:r>
            <a:r>
              <a:rPr lang="en-US" altLang="zh-TW" sz="1400" dirty="0" smtClean="0"/>
              <a:t>1915</a:t>
            </a:r>
            <a:r>
              <a:rPr lang="zh-TW" altLang="en-US" sz="1400" dirty="0" smtClean="0"/>
              <a:t>年黃金交叉，從此使用法院者較多，且日治晚期其差距相當大。但是，這一條黑線代表著所有的人，當中包含著不同的職業別、地域別、性別的人，是否因這些差別而在使用法院上，有所不同呢？我們看不出來，除非再使用其他史料、換個角度來觀察。</a:t>
            </a:r>
            <a:endParaRPr lang="en-US" altLang="zh-TW" sz="1400" dirty="0" smtClean="0"/>
          </a:p>
          <a:p>
            <a:endParaRPr lang="en-US" altLang="zh-TW" sz="1400" dirty="0" smtClean="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400" dirty="0" smtClean="0"/>
              <a:t>在有了我所發現及整編的「日治法院檔案」之後，我們可以用「個案資料」，來</a:t>
            </a:r>
            <a:r>
              <a:rPr lang="zh-TW" altLang="en-US" sz="1400" b="1" dirty="0" smtClean="0"/>
              <a:t>觀察</a:t>
            </a:r>
            <a:r>
              <a:rPr lang="zh-TW" altLang="en-US" sz="1400" dirty="0" smtClean="0"/>
              <a:t>人們的法院活動。</a:t>
            </a:r>
            <a:endParaRPr lang="en-US" altLang="zh-TW" sz="1400" dirty="0" smtClean="0"/>
          </a:p>
          <a:p>
            <a:endParaRPr lang="en-US" altLang="zh-TW" sz="1400" dirty="0" smtClean="0"/>
          </a:p>
          <a:p>
            <a:r>
              <a:rPr lang="zh-TW" altLang="en-US" sz="1400" dirty="0" smtClean="0"/>
              <a:t>其研究成果是</a:t>
            </a:r>
            <a:r>
              <a:rPr lang="en-US" altLang="zh-TW" sz="1400" dirty="0" smtClean="0"/>
              <a:t>2017</a:t>
            </a:r>
            <a:r>
              <a:rPr lang="zh-TW" altLang="en-US" sz="1400" dirty="0" smtClean="0"/>
              <a:t>年出版的這本「去法院相告」，請用</a:t>
            </a:r>
            <a:r>
              <a:rPr lang="zh-TW" altLang="en-US" sz="1400" b="1" dirty="0" smtClean="0"/>
              <a:t>福佬話</a:t>
            </a:r>
            <a:r>
              <a:rPr lang="zh-TW" altLang="en-US" sz="1400" dirty="0" smtClean="0"/>
              <a:t>唸，表示其所描述的多數人，是以這類話來進行其法院活動。凸顯出我所重視的是「人」，而不是「法」，當時的國家法其實是用「國語」，亦即日語來發音的。詳細的</a:t>
            </a:r>
            <a:r>
              <a:rPr lang="zh-TW" altLang="en-US" sz="1400" b="1" dirty="0" smtClean="0"/>
              <a:t>實證研究方法</a:t>
            </a:r>
            <a:r>
              <a:rPr lang="zh-TW" altLang="en-US" sz="1400" dirty="0" smtClean="0"/>
              <a:t>，一定要看這本書，例如頁</a:t>
            </a:r>
            <a:r>
              <a:rPr lang="en-US" altLang="zh-TW" sz="1400" dirty="0" smtClean="0"/>
              <a:t>68</a:t>
            </a:r>
            <a:r>
              <a:rPr lang="zh-TW" altLang="en-US" sz="1400" dirty="0" smtClean="0"/>
              <a:t>以下的判決編碼表，在此僅就統計後的結果進行詮釋。且本書最終所</a:t>
            </a:r>
            <a:r>
              <a:rPr lang="zh-TW" altLang="en-US" sz="1400" b="1" dirty="0" smtClean="0"/>
              <a:t>欲詮釋</a:t>
            </a:r>
            <a:r>
              <a:rPr lang="zh-TW" altLang="en-US" sz="1400" dirty="0" smtClean="0"/>
              <a:t>的是「司法正義觀」，而非僅僅是法院活動的各種態樣。因此下一張，須先說明所涉及的司法正義觀是什麼。</a:t>
            </a:r>
            <a:endParaRPr lang="zh-TW" altLang="en-US" sz="1400" dirty="0"/>
          </a:p>
        </p:txBody>
      </p:sp>
      <p:sp>
        <p:nvSpPr>
          <p:cNvPr id="4" name="投影片編號版面配置區 3"/>
          <p:cNvSpPr>
            <a:spLocks noGrp="1"/>
          </p:cNvSpPr>
          <p:nvPr>
            <p:ph type="sldNum" sz="quarter" idx="10"/>
          </p:nvPr>
        </p:nvSpPr>
        <p:spPr/>
        <p:txBody>
          <a:bodyPr/>
          <a:lstStyle/>
          <a:p>
            <a:pPr>
              <a:defRPr/>
            </a:pPr>
            <a:fld id="{845F5E1E-22D7-4ABB-A1A1-0B07548067F6}" type="slidenum">
              <a:rPr lang="en-US" altLang="zh-TW" smtClean="0"/>
              <a:pPr>
                <a:defRPr/>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6DAE686-2566-48DD-95F7-127D6EB28B6A}"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22374C8-B9BA-4227-8C21-59078D38788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C7DA0F0-6303-4152-9FFF-977F8718954D}"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BE908CB-6D6C-41C9-9750-D5947E660A44}"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35381D7-BBA6-4865-B34B-DBC7C83F0749}"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F44ED51-03F1-40F8-82EE-F0D786E401F8}"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C7C3898-733D-4CD5-A153-F71308DAC182}"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9CA745B7-6E12-4A5F-ACCE-98A1EF5E0175}"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9FBF341-BEBD-48BC-8722-D41A392E623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EE54DF1-A8D5-4C19-AA75-83262F1A26E9}"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B21C3E9-1A22-4AC4-ACF8-A77D95C33F0E}"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703419C-E936-484C-8A85-DFAC65D39DC8}"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5893C85-A80C-40DD-B47E-1B63B15FA28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92190"/>
            <a:ext cx="8280920" cy="864096"/>
          </a:xfrm>
        </p:spPr>
        <p:txBody>
          <a:bodyPr>
            <a:normAutofit/>
          </a:bodyPr>
          <a:lstStyle/>
          <a:p>
            <a:pPr algn="ctr"/>
            <a:r>
              <a:rPr lang="zh-TW" altLang="en-US" sz="4800" b="0" dirty="0">
                <a:solidFill>
                  <a:schemeClr val="tx1"/>
                </a:solidFill>
                <a:latin typeface="微軟正黑體" pitchFamily="34" charset="-120"/>
                <a:ea typeface="微軟正黑體" pitchFamily="34" charset="-120"/>
              </a:rPr>
              <a:t>活、在當下</a:t>
            </a:r>
            <a:r>
              <a:rPr lang="zh-TW" altLang="en-US" sz="4800" b="0" dirty="0" smtClean="0">
                <a:solidFill>
                  <a:schemeClr val="tx1"/>
                </a:solidFill>
                <a:latin typeface="微軟正黑體" pitchFamily="34" charset="-120"/>
                <a:ea typeface="微軟正黑體" pitchFamily="34" charset="-120"/>
              </a:rPr>
              <a:t>的法律</a:t>
            </a:r>
            <a:r>
              <a:rPr lang="zh-TW" altLang="en-US" sz="4800" b="0" dirty="0">
                <a:solidFill>
                  <a:schemeClr val="tx1"/>
                </a:solidFill>
                <a:latin typeface="微軟正黑體" pitchFamily="34" charset="-120"/>
                <a:ea typeface="微軟正黑體" pitchFamily="34" charset="-120"/>
              </a:rPr>
              <a:t>史</a:t>
            </a:r>
            <a:endParaRPr lang="zh-TW" altLang="en-US" sz="4800" b="0" dirty="0">
              <a:latin typeface="微軟正黑體" pitchFamily="34" charset="-120"/>
              <a:ea typeface="微軟正黑體" pitchFamily="34" charset="-120"/>
            </a:endParaRPr>
          </a:p>
        </p:txBody>
      </p:sp>
      <p:sp>
        <p:nvSpPr>
          <p:cNvPr id="4" name="文字版面配置區 3"/>
          <p:cNvSpPr>
            <a:spLocks noGrp="1"/>
          </p:cNvSpPr>
          <p:nvPr>
            <p:ph type="body" sz="half" idx="2"/>
          </p:nvPr>
        </p:nvSpPr>
        <p:spPr>
          <a:xfrm>
            <a:off x="1151620" y="4504053"/>
            <a:ext cx="6912768" cy="1728192"/>
          </a:xfrm>
        </p:spPr>
        <p:txBody>
          <a:bodyPr>
            <a:normAutofit fontScale="92500"/>
          </a:bodyPr>
          <a:lstStyle/>
          <a:p>
            <a:r>
              <a:rPr lang="zh-TW" altLang="en-US" sz="4300" dirty="0">
                <a:latin typeface="微軟正黑體" pitchFamily="34" charset="-120"/>
                <a:ea typeface="微軟正黑體" pitchFamily="34" charset="-120"/>
              </a:rPr>
              <a:t>王泰</a:t>
            </a:r>
            <a:r>
              <a:rPr lang="zh-TW" altLang="en-US" sz="4300" dirty="0" smtClean="0">
                <a:latin typeface="微軟正黑體" pitchFamily="34" charset="-120"/>
                <a:ea typeface="微軟正黑體" pitchFamily="34" charset="-120"/>
              </a:rPr>
              <a:t>升   </a:t>
            </a:r>
            <a:r>
              <a:rPr lang="en-US" altLang="zh-TW" sz="2600" dirty="0" smtClean="0">
                <a:latin typeface="微軟正黑體" pitchFamily="34" charset="-120"/>
                <a:ea typeface="微軟正黑體" pitchFamily="34" charset="-120"/>
              </a:rPr>
              <a:t>〔</a:t>
            </a:r>
            <a:r>
              <a:rPr lang="zh-TW" altLang="en-US" sz="2600" dirty="0" smtClean="0">
                <a:latin typeface="微軟正黑體" pitchFamily="34" charset="-120"/>
                <a:ea typeface="微軟正黑體" pitchFamily="34" charset="-120"/>
              </a:rPr>
              <a:t>國家講座教授巡迴演講系列</a:t>
            </a:r>
            <a:r>
              <a:rPr lang="en-US" altLang="zh-TW" sz="2600" dirty="0" smtClean="0">
                <a:latin typeface="微軟正黑體" pitchFamily="34" charset="-120"/>
                <a:ea typeface="微軟正黑體" pitchFamily="34" charset="-120"/>
              </a:rPr>
              <a:t>〕</a:t>
            </a:r>
          </a:p>
          <a:p>
            <a:r>
              <a:rPr lang="zh-TW" altLang="zh-TW" sz="2300" dirty="0">
                <a:latin typeface="標楷體" pitchFamily="65" charset="-120"/>
                <a:ea typeface="標楷體" pitchFamily="65" charset="-120"/>
              </a:rPr>
              <a:t>國立</a:t>
            </a:r>
            <a:r>
              <a:rPr lang="zh-TW" altLang="zh-TW" sz="2300" dirty="0" smtClean="0">
                <a:latin typeface="標楷體" pitchFamily="65" charset="-120"/>
                <a:ea typeface="標楷體" pitchFamily="65" charset="-120"/>
              </a:rPr>
              <a:t>臺灣大學講座教授</a:t>
            </a:r>
            <a:r>
              <a:rPr lang="zh-TW" altLang="en-US" sz="2300" dirty="0" smtClean="0">
                <a:latin typeface="標楷體" pitchFamily="65" charset="-120"/>
                <a:ea typeface="標楷體" pitchFamily="65" charset="-120"/>
              </a:rPr>
              <a:t>、科際整合法律學研究所特聘教授</a:t>
            </a:r>
            <a:endParaRPr lang="en-US" altLang="zh-TW" sz="2300" dirty="0" smtClean="0">
              <a:latin typeface="標楷體" pitchFamily="65" charset="-120"/>
              <a:ea typeface="標楷體" pitchFamily="65" charset="-120"/>
            </a:endParaRPr>
          </a:p>
          <a:p>
            <a:r>
              <a:rPr lang="zh-TW" altLang="zh-TW" sz="2300" dirty="0" smtClean="0">
                <a:latin typeface="標楷體" pitchFamily="65" charset="-120"/>
                <a:ea typeface="標楷體" pitchFamily="65" charset="-120"/>
              </a:rPr>
              <a:t>中央研究院臺灣史研究所暨法律學研究所合聘研究員</a:t>
            </a:r>
            <a:endParaRPr lang="zh-TW" altLang="en-US" sz="2300" dirty="0">
              <a:latin typeface="標楷體" pitchFamily="65" charset="-120"/>
              <a:ea typeface="標楷體" pitchFamily="65" charset="-120"/>
            </a:endParaRPr>
          </a:p>
        </p:txBody>
      </p:sp>
      <p:grpSp>
        <p:nvGrpSpPr>
          <p:cNvPr id="3" name="內容版面配置區 4"/>
          <p:cNvGrpSpPr>
            <a:grpSpLocks noGrp="1"/>
          </p:cNvGrpSpPr>
          <p:nvPr/>
        </p:nvGrpSpPr>
        <p:grpSpPr>
          <a:xfrm>
            <a:off x="2843808" y="1628800"/>
            <a:ext cx="3528392" cy="2501727"/>
            <a:chOff x="3851920" y="3534726"/>
            <a:chExt cx="4824536" cy="3153723"/>
          </a:xfrm>
        </p:grpSpPr>
        <p:pic>
          <p:nvPicPr>
            <p:cNvPr id="6" name="Picture 4" descr="http://www.goldmark.com.tw/z/index_Taiwan.png"/>
            <p:cNvPicPr>
              <a:picLocks noChangeAspect="1" noChangeArrowheads="1"/>
            </p:cNvPicPr>
            <p:nvPr/>
          </p:nvPicPr>
          <p:blipFill>
            <a:blip r:embed="rId3" cstate="print">
              <a:duotone>
                <a:prstClr val="black"/>
                <a:schemeClr val="accent3">
                  <a:lumMod val="50000"/>
                  <a:tint val="45000"/>
                  <a:satMod val="400000"/>
                </a:schemeClr>
              </a:duotone>
              <a:extLst>
                <a:ext uri="{BEBA8EAE-BF5A-486C-A8C5-ECC9F3942E4B}">
                  <a14:imgProps xmlns:a14="http://schemas.microsoft.com/office/drawing/2010/main">
                    <a14:imgLayer r:embed="rId4">
                      <a14:imgEffect>
                        <a14:artisticCrisscrossEtching/>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788024" y="3534726"/>
              <a:ext cx="1971675" cy="3076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6.blog.xuite.net/6/5/6/f/12232218/blog_64483/txt/18173922/1.jpg"/>
            <p:cNvPicPr>
              <a:picLocks noChangeAspect="1" noChangeArrowheads="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44000"/>
                      </a14:imgEffect>
                      <a14:imgEffect>
                        <a14:colorTemperature colorTemp="7200"/>
                      </a14:imgEffect>
                      <a14:imgEffect>
                        <a14:saturation sat="66000"/>
                      </a14:imgEffect>
                      <a14:imgEffect>
                        <a14:brightnessContrast bright="12000" contrast="48000"/>
                      </a14:imgEffect>
                    </a14:imgLayer>
                  </a14:imgProps>
                </a:ext>
                <a:ext uri="{28A0092B-C50C-407E-A947-70E740481C1C}">
                  <a14:useLocalDpi xmlns:a14="http://schemas.microsoft.com/office/drawing/2010/main" val="0"/>
                </a:ext>
              </a:extLst>
            </a:blip>
            <a:srcRect l="1667" t="3537" r="1613" b="3014"/>
            <a:stretch/>
          </p:blipFill>
          <p:spPr bwMode="auto">
            <a:xfrm>
              <a:off x="3851920" y="3788125"/>
              <a:ext cx="4824536" cy="29003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5312" y="368868"/>
            <a:ext cx="7992888" cy="432048"/>
          </a:xfrm>
        </p:spPr>
        <p:txBody>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國家實證法規範部分採取現代司法正義觀</a:t>
            </a: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51520" y="854818"/>
            <a:ext cx="8784976" cy="5796880"/>
          </a:xfrm>
        </p:spPr>
        <p:txBody>
          <a:bodyPr/>
          <a:lstStyle/>
          <a:p>
            <a:pPr marL="0" indent="0">
              <a:buNone/>
            </a:pPr>
            <a:r>
              <a:rPr lang="zh-TW" altLang="en-US" sz="2800" dirty="0" smtClean="0"/>
              <a:t>漢族法律</a:t>
            </a:r>
            <a:r>
              <a:rPr lang="zh-TW" altLang="en-US" sz="2800" dirty="0" smtClean="0">
                <a:solidFill>
                  <a:srgbClr val="0070C0"/>
                </a:solidFill>
              </a:rPr>
              <a:t>傳統</a:t>
            </a:r>
            <a:r>
              <a:rPr lang="zh-TW" altLang="en-US" sz="2800" dirty="0" smtClean="0"/>
              <a:t>與來自西方的</a:t>
            </a:r>
            <a:r>
              <a:rPr lang="zh-TW" altLang="en-US" sz="2800" dirty="0" smtClean="0">
                <a:solidFill>
                  <a:srgbClr val="0070C0"/>
                </a:solidFill>
              </a:rPr>
              <a:t>現代</a:t>
            </a:r>
            <a:r>
              <a:rPr lang="zh-TW" altLang="en-US" sz="2800" dirty="0" smtClean="0">
                <a:solidFill>
                  <a:srgbClr val="FF0000"/>
                </a:solidFill>
              </a:rPr>
              <a:t>有差異</a:t>
            </a:r>
            <a:r>
              <a:rPr lang="zh-TW" altLang="en-US" sz="2800" dirty="0" smtClean="0"/>
              <a:t>→</a:t>
            </a:r>
            <a:r>
              <a:rPr lang="zh-TW" altLang="en-US" sz="2800" dirty="0" smtClean="0">
                <a:solidFill>
                  <a:srgbClr val="FF0000"/>
                </a:solidFill>
              </a:rPr>
              <a:t>轉化</a:t>
            </a:r>
            <a:r>
              <a:rPr lang="en-US" altLang="zh-TW" sz="2800" dirty="0" smtClean="0">
                <a:solidFill>
                  <a:srgbClr val="FF0000"/>
                </a:solidFill>
              </a:rPr>
              <a:t>/</a:t>
            </a:r>
            <a:r>
              <a:rPr lang="zh-TW" altLang="en-US" sz="2800" dirty="0" smtClean="0">
                <a:solidFill>
                  <a:srgbClr val="FF0000"/>
                </a:solidFill>
              </a:rPr>
              <a:t>現代化</a:t>
            </a:r>
            <a:endParaRPr lang="en-US" altLang="zh-TW" sz="2800" dirty="0" smtClean="0">
              <a:solidFill>
                <a:srgbClr val="FF0000"/>
              </a:solidFill>
            </a:endParaRPr>
          </a:p>
          <a:p>
            <a:pPr marL="0" indent="0">
              <a:buNone/>
            </a:pPr>
            <a:r>
              <a:rPr lang="en-US" altLang="zh-TW" sz="2800" dirty="0" smtClean="0"/>
              <a:t>1.</a:t>
            </a:r>
            <a:r>
              <a:rPr lang="zh-TW" altLang="en-US" sz="2800" b="1" dirty="0" smtClean="0"/>
              <a:t>判調</a:t>
            </a:r>
            <a:r>
              <a:rPr lang="zh-TW" altLang="en-US" sz="2800" dirty="0" smtClean="0"/>
              <a:t>不分：不必然遵「法」，官威下自白及遵依結狀</a:t>
            </a:r>
            <a:endParaRPr lang="en-US" altLang="zh-TW" sz="2800" dirty="0" smtClean="0"/>
          </a:p>
          <a:p>
            <a:pPr marL="0" indent="0">
              <a:buNone/>
            </a:pPr>
            <a:r>
              <a:rPr lang="zh-TW" altLang="en-US" sz="2800" dirty="0"/>
              <a:t> </a:t>
            </a:r>
            <a:r>
              <a:rPr lang="zh-TW" altLang="en-US" sz="2800" dirty="0" smtClean="0"/>
              <a:t>  </a:t>
            </a:r>
            <a:r>
              <a:rPr lang="zh-TW" altLang="en-US" sz="2800" b="1" dirty="0" smtClean="0"/>
              <a:t>分立</a:t>
            </a:r>
            <a:r>
              <a:rPr lang="zh-TW" altLang="en-US" sz="2800" dirty="0" smtClean="0">
                <a:solidFill>
                  <a:srgbClr val="FF0000"/>
                </a:solidFill>
              </a:rPr>
              <a:t> </a:t>
            </a:r>
            <a:r>
              <a:rPr lang="zh-TW" altLang="en-US" sz="2800" dirty="0" smtClean="0"/>
              <a:t>：判→依法、不必同意，調→不必依法、須同意</a:t>
            </a:r>
            <a:endParaRPr lang="en-US" altLang="zh-TW" sz="2800" dirty="0" smtClean="0"/>
          </a:p>
          <a:p>
            <a:pPr marL="0" indent="0">
              <a:buNone/>
            </a:pPr>
            <a:r>
              <a:rPr lang="en-US" altLang="zh-TW" sz="2800" dirty="0" smtClean="0"/>
              <a:t>2.</a:t>
            </a:r>
            <a:r>
              <a:rPr lang="zh-TW" altLang="en-US" sz="2800" dirty="0" smtClean="0">
                <a:solidFill>
                  <a:srgbClr val="FF0000"/>
                </a:solidFill>
              </a:rPr>
              <a:t> </a:t>
            </a:r>
            <a:r>
              <a:rPr lang="zh-TW" altLang="en-US" sz="2800" b="1" dirty="0" smtClean="0"/>
              <a:t>審辯</a:t>
            </a:r>
            <a:r>
              <a:rPr lang="zh-TW" altLang="en-US" sz="2800" dirty="0" smtClean="0"/>
              <a:t>不分：審案時兼顧利與不利，不必亦不可找訟師</a:t>
            </a:r>
            <a:endParaRPr lang="en-US" altLang="zh-TW" sz="2800" dirty="0" smtClean="0"/>
          </a:p>
          <a:p>
            <a:pPr marL="0" indent="0">
              <a:buNone/>
            </a:pPr>
            <a:r>
              <a:rPr lang="zh-TW" altLang="en-US" sz="2800" dirty="0"/>
              <a:t> </a:t>
            </a:r>
            <a:r>
              <a:rPr lang="zh-TW" altLang="en-US" sz="2800" dirty="0" smtClean="0"/>
              <a:t>  </a:t>
            </a:r>
            <a:r>
              <a:rPr lang="zh-TW" altLang="en-US" sz="2800" b="1" dirty="0" smtClean="0"/>
              <a:t>分立</a:t>
            </a:r>
            <a:r>
              <a:rPr lang="zh-TW" altLang="en-US" sz="2800" dirty="0" smtClean="0"/>
              <a:t> ：法官中立，原被告自負主張之責，可聘律師</a:t>
            </a:r>
            <a:endParaRPr lang="en-US" altLang="zh-TW" sz="2800" dirty="0" smtClean="0"/>
          </a:p>
          <a:p>
            <a:pPr marL="0" indent="0">
              <a:buNone/>
            </a:pPr>
            <a:r>
              <a:rPr lang="en-US" altLang="zh-TW" sz="2800" dirty="0" smtClean="0"/>
              <a:t>3.</a:t>
            </a:r>
            <a:r>
              <a:rPr lang="zh-TW" altLang="en-US" sz="2800" b="1" dirty="0" smtClean="0"/>
              <a:t>審檢辯</a:t>
            </a:r>
            <a:r>
              <a:rPr lang="zh-TW" altLang="en-US" sz="2800" dirty="0" smtClean="0"/>
              <a:t>不分：糾問涉案者、調查所有事證而為裁斷</a:t>
            </a:r>
            <a:endParaRPr lang="en-US" altLang="zh-TW" sz="2800" dirty="0" smtClean="0"/>
          </a:p>
          <a:p>
            <a:pPr marL="0" indent="0">
              <a:buNone/>
            </a:pPr>
            <a:r>
              <a:rPr lang="zh-TW" altLang="en-US" sz="2800" dirty="0"/>
              <a:t> </a:t>
            </a:r>
            <a:r>
              <a:rPr lang="zh-TW" altLang="en-US" sz="2800" dirty="0" smtClean="0"/>
              <a:t>  </a:t>
            </a:r>
            <a:r>
              <a:rPr lang="zh-TW" altLang="en-US" sz="2800" b="1" dirty="0" smtClean="0"/>
              <a:t>分立</a:t>
            </a:r>
            <a:r>
              <a:rPr lang="zh-TW" altLang="en-US" sz="2800" dirty="0" smtClean="0"/>
              <a:t>：僅審判檢察官所控犯行，被控者由律師為其辯 </a:t>
            </a:r>
            <a:endParaRPr lang="en-US" altLang="zh-TW" sz="2800" dirty="0" smtClean="0"/>
          </a:p>
          <a:p>
            <a:pPr marL="0" indent="0">
              <a:buNone/>
            </a:pPr>
            <a:r>
              <a:rPr lang="en-US" altLang="zh-TW" sz="2800" dirty="0" smtClean="0"/>
              <a:t>4.</a:t>
            </a:r>
            <a:r>
              <a:rPr lang="zh-TW" altLang="en-US" sz="2800" b="1" dirty="0" smtClean="0"/>
              <a:t>行政司法</a:t>
            </a:r>
            <a:r>
              <a:rPr lang="zh-TW" altLang="en-US" sz="2800" dirty="0" smtClean="0"/>
              <a:t>不分：斷罪及解決紛爭為官府治理的一部分</a:t>
            </a:r>
            <a:endParaRPr lang="en-US" altLang="zh-TW" sz="2800" dirty="0" smtClean="0"/>
          </a:p>
          <a:p>
            <a:pPr marL="0" indent="0">
              <a:buNone/>
            </a:pPr>
            <a:r>
              <a:rPr lang="zh-TW" altLang="en-US" sz="2800" dirty="0"/>
              <a:t> </a:t>
            </a:r>
            <a:r>
              <a:rPr lang="zh-TW" altLang="en-US" sz="2800" dirty="0" smtClean="0"/>
              <a:t>  </a:t>
            </a:r>
            <a:r>
              <a:rPr lang="zh-TW" altLang="en-US" sz="2800" b="1" dirty="0" smtClean="0"/>
              <a:t>分立</a:t>
            </a:r>
            <a:r>
              <a:rPr lang="zh-TW" altLang="en-US" sz="2800" dirty="0" smtClean="0"/>
              <a:t>：行政部門不得干涉審判，司法官有身分保障 </a:t>
            </a:r>
            <a:endParaRPr lang="en-US" altLang="zh-TW" sz="2800" dirty="0" smtClean="0"/>
          </a:p>
          <a:p>
            <a:pPr marL="0" indent="0">
              <a:buNone/>
            </a:pPr>
            <a:r>
              <a:rPr lang="zh-TW" altLang="en-US" sz="2800" dirty="0" smtClean="0"/>
              <a:t>國家</a:t>
            </a:r>
            <a:r>
              <a:rPr lang="zh-TW" altLang="en-US" sz="2800" dirty="0" smtClean="0">
                <a:solidFill>
                  <a:srgbClr val="FF0000"/>
                </a:solidFill>
              </a:rPr>
              <a:t>法制</a:t>
            </a:r>
            <a:r>
              <a:rPr lang="zh-TW" altLang="en-US" sz="2800" dirty="0" smtClean="0"/>
              <a:t>：有法院但爭訟調停模糊之，有律師但貶抑，有檢察官但多數犯罪即決，司法審判獨立但沒行政訴訟</a:t>
            </a:r>
            <a:endParaRPr lang="en-US" altLang="zh-TW" sz="2800" dirty="0" smtClean="0"/>
          </a:p>
          <a:p>
            <a:pPr marL="0" indent="0">
              <a:buNone/>
            </a:pPr>
            <a:r>
              <a:rPr lang="zh-TW" altLang="en-US" sz="2800" dirty="0" smtClean="0"/>
              <a:t>  </a:t>
            </a:r>
            <a:endParaRPr lang="en-US" altLang="zh-TW" sz="2800" dirty="0" smtClean="0"/>
          </a:p>
          <a:p>
            <a:endParaRPr lang="zh-TW" altLang="en-US" sz="2800"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10</a:t>
            </a:fld>
            <a:endParaRPr lang="en-US" altLang="zh-TW"/>
          </a:p>
        </p:txBody>
      </p:sp>
    </p:spTree>
    <p:extLst>
      <p:ext uri="{BB962C8B-B14F-4D97-AF65-F5344CB8AC3E}">
        <p14:creationId xmlns:p14="http://schemas.microsoft.com/office/powerpoint/2010/main" val="348596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15239"/>
            <a:ext cx="7918648" cy="648072"/>
          </a:xfrm>
        </p:spPr>
        <p:txBody>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距法院所在地遙遠，即較少由法院依法審判</a:t>
            </a: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BC7C3898-733D-4CD5-A153-F71308DAC182}" type="slidenum">
              <a:rPr lang="en-US" altLang="zh-TW" smtClean="0"/>
              <a:pPr>
                <a:defRPr/>
              </a:pPr>
              <a:t>11</a:t>
            </a:fld>
            <a:endParaRPr lang="en-US" altLang="zh-TW"/>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500748" y="1052736"/>
            <a:ext cx="4032448" cy="5256584"/>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4" cstate="print"/>
          <a:srcRect/>
          <a:stretch>
            <a:fillRect/>
          </a:stretch>
        </p:blipFill>
        <p:spPr bwMode="auto">
          <a:xfrm>
            <a:off x="4932040" y="1052736"/>
            <a:ext cx="3744416" cy="5256584"/>
          </a:xfrm>
          <a:prstGeom prst="rect">
            <a:avLst/>
          </a:prstGeom>
          <a:noFill/>
          <a:ln w="9525">
            <a:noFill/>
            <a:miter lim="800000"/>
            <a:headEnd/>
            <a:tailEnd/>
          </a:ln>
        </p:spPr>
      </p:pic>
      <p:sp>
        <p:nvSpPr>
          <p:cNvPr id="8" name="Oval 11"/>
          <p:cNvSpPr>
            <a:spLocks noChangeArrowheads="1"/>
          </p:cNvSpPr>
          <p:nvPr/>
        </p:nvSpPr>
        <p:spPr bwMode="auto">
          <a:xfrm>
            <a:off x="1259632" y="1556792"/>
            <a:ext cx="720080" cy="432048"/>
          </a:xfrm>
          <a:prstGeom prst="ellipse">
            <a:avLst/>
          </a:prstGeom>
          <a:noFill/>
          <a:ln w="9525">
            <a:solidFill>
              <a:srgbClr val="FF0000"/>
            </a:solidFill>
            <a:round/>
            <a:headEnd/>
            <a:tailEnd/>
          </a:ln>
          <a:effectLst/>
        </p:spPr>
        <p:txBody>
          <a:bodyPr wrap="none" anchor="ctr"/>
          <a:lstStyle/>
          <a:p>
            <a:endParaRPr lang="zh-TW" altLang="en-US"/>
          </a:p>
        </p:txBody>
      </p:sp>
      <p:sp>
        <p:nvSpPr>
          <p:cNvPr id="9" name="Oval 11"/>
          <p:cNvSpPr>
            <a:spLocks noChangeArrowheads="1"/>
          </p:cNvSpPr>
          <p:nvPr/>
        </p:nvSpPr>
        <p:spPr bwMode="auto">
          <a:xfrm>
            <a:off x="3059832" y="1556792"/>
            <a:ext cx="504056" cy="432048"/>
          </a:xfrm>
          <a:prstGeom prst="ellipse">
            <a:avLst/>
          </a:prstGeom>
          <a:noFill/>
          <a:ln w="9525">
            <a:solidFill>
              <a:srgbClr val="FF0000"/>
            </a:solidFill>
            <a:round/>
            <a:headEnd/>
            <a:tailEnd/>
          </a:ln>
          <a:effectLst/>
        </p:spPr>
        <p:txBody>
          <a:bodyPr wrap="none" anchor="ctr"/>
          <a:lstStyle/>
          <a:p>
            <a:endParaRPr lang="zh-TW" altLang="en-US"/>
          </a:p>
        </p:txBody>
      </p:sp>
      <p:sp>
        <p:nvSpPr>
          <p:cNvPr id="10" name="Oval 11"/>
          <p:cNvSpPr>
            <a:spLocks noChangeArrowheads="1"/>
          </p:cNvSpPr>
          <p:nvPr/>
        </p:nvSpPr>
        <p:spPr bwMode="auto">
          <a:xfrm>
            <a:off x="8028384" y="1628800"/>
            <a:ext cx="576064" cy="504056"/>
          </a:xfrm>
          <a:prstGeom prst="ellipse">
            <a:avLst/>
          </a:prstGeom>
          <a:noFill/>
          <a:ln w="9525">
            <a:solidFill>
              <a:srgbClr val="FF0000"/>
            </a:solidFill>
            <a:round/>
            <a:headEnd/>
            <a:tailEnd/>
          </a:ln>
          <a:effectLst/>
        </p:spPr>
        <p:txBody>
          <a:bodyPr wrap="none" anchor="ctr"/>
          <a:lstStyle/>
          <a:p>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73517"/>
            <a:ext cx="8496944" cy="504056"/>
          </a:xfrm>
        </p:spPr>
        <p:txBody>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男性</a:t>
            </a:r>
            <a:r>
              <a:rPr lang="zh-TW" altLang="en-US" sz="2800" dirty="0" smtClean="0">
                <a:solidFill>
                  <a:schemeClr val="tx1"/>
                </a:solidFill>
                <a:latin typeface="微軟正黑體" panose="020B0604030504040204" pitchFamily="34" charset="-120"/>
                <a:ea typeface="微軟正黑體" panose="020B0604030504040204" pitchFamily="34" charset="-120"/>
              </a:rPr>
              <a:t>較常使用法院，但</a:t>
            </a:r>
            <a:r>
              <a:rPr lang="zh-TW" altLang="en-US" sz="2800" b="1" dirty="0" smtClean="0">
                <a:solidFill>
                  <a:schemeClr val="tx1"/>
                </a:solidFill>
                <a:latin typeface="微軟正黑體" panose="020B0604030504040204" pitchFamily="34" charset="-120"/>
                <a:ea typeface="微軟正黑體" panose="020B0604030504040204" pitchFamily="34" charset="-120"/>
              </a:rPr>
              <a:t>女性</a:t>
            </a:r>
            <a:r>
              <a:rPr lang="zh-TW" altLang="en-US" sz="2800" dirty="0" smtClean="0">
                <a:solidFill>
                  <a:schemeClr val="tx1"/>
                </a:solidFill>
                <a:latin typeface="微軟正黑體" panose="020B0604030504040204" pitchFamily="34" charset="-120"/>
                <a:ea typeface="微軟正黑體" panose="020B0604030504040204" pitchFamily="34" charset="-120"/>
              </a:rPr>
              <a:t>對家族紛爭頗願使用法院</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12</a:t>
            </a:fld>
            <a:endParaRPr lang="en-US" altLang="zh-TW"/>
          </a:p>
        </p:txBody>
      </p:sp>
      <p:pic>
        <p:nvPicPr>
          <p:cNvPr id="2050" name="Picture 2"/>
          <p:cNvPicPr>
            <a:picLocks noGrp="1" noChangeAspect="1" noChangeArrowheads="1"/>
          </p:cNvPicPr>
          <p:nvPr>
            <p:ph idx="1"/>
          </p:nvPr>
        </p:nvPicPr>
        <p:blipFill>
          <a:blip r:embed="rId3" cstate="print"/>
          <a:srcRect/>
          <a:stretch>
            <a:fillRect/>
          </a:stretch>
        </p:blipFill>
        <p:spPr bwMode="auto">
          <a:xfrm>
            <a:off x="683568" y="1212696"/>
            <a:ext cx="7920879" cy="5256584"/>
          </a:xfrm>
          <a:prstGeom prst="rect">
            <a:avLst/>
          </a:prstGeom>
          <a:noFill/>
          <a:ln w="9525">
            <a:noFill/>
            <a:miter lim="800000"/>
            <a:headEnd/>
            <a:tailEnd/>
          </a:ln>
        </p:spPr>
      </p:pic>
      <p:sp>
        <p:nvSpPr>
          <p:cNvPr id="6" name="Line 9"/>
          <p:cNvSpPr>
            <a:spLocks noChangeShapeType="1"/>
          </p:cNvSpPr>
          <p:nvPr/>
        </p:nvSpPr>
        <p:spPr bwMode="auto">
          <a:xfrm>
            <a:off x="8100392" y="2780928"/>
            <a:ext cx="360040" cy="0"/>
          </a:xfrm>
          <a:prstGeom prst="line">
            <a:avLst/>
          </a:prstGeom>
          <a:noFill/>
          <a:ln w="38100">
            <a:solidFill>
              <a:srgbClr val="FF0000"/>
            </a:solidFill>
            <a:round/>
            <a:headEnd/>
            <a:tailEnd/>
          </a:ln>
          <a:effectLst/>
        </p:spPr>
        <p:txBody>
          <a:bodyPr/>
          <a:lstStyle/>
          <a:p>
            <a:endParaRPr lang="zh-TW" altLang="en-US"/>
          </a:p>
        </p:txBody>
      </p:sp>
      <p:sp>
        <p:nvSpPr>
          <p:cNvPr id="7" name="Line 9"/>
          <p:cNvSpPr>
            <a:spLocks noChangeShapeType="1"/>
          </p:cNvSpPr>
          <p:nvPr/>
        </p:nvSpPr>
        <p:spPr bwMode="auto">
          <a:xfrm>
            <a:off x="8172400" y="3284984"/>
            <a:ext cx="216024" cy="0"/>
          </a:xfrm>
          <a:prstGeom prst="line">
            <a:avLst/>
          </a:prstGeom>
          <a:noFill/>
          <a:ln w="38100">
            <a:solidFill>
              <a:srgbClr val="FF0000"/>
            </a:solidFill>
            <a:round/>
            <a:headEnd/>
            <a:tailEnd/>
          </a:ln>
          <a:effectLst/>
        </p:spPr>
        <p:txBody>
          <a:bodyPr/>
          <a:lstStyle/>
          <a:p>
            <a:endParaRPr lang="zh-TW" altLang="en-US"/>
          </a:p>
        </p:txBody>
      </p:sp>
      <p:sp>
        <p:nvSpPr>
          <p:cNvPr id="8" name="Line 9"/>
          <p:cNvSpPr>
            <a:spLocks noChangeShapeType="1"/>
          </p:cNvSpPr>
          <p:nvPr/>
        </p:nvSpPr>
        <p:spPr bwMode="auto">
          <a:xfrm>
            <a:off x="8028384" y="3789040"/>
            <a:ext cx="360040" cy="0"/>
          </a:xfrm>
          <a:prstGeom prst="line">
            <a:avLst/>
          </a:prstGeom>
          <a:noFill/>
          <a:ln w="38100">
            <a:solidFill>
              <a:srgbClr val="FF0000"/>
            </a:solidFill>
            <a:round/>
            <a:headEnd/>
            <a:tailEnd/>
          </a:ln>
          <a:effectLst/>
        </p:spPr>
        <p:txBody>
          <a:bodyPr/>
          <a:lstStyle/>
          <a:p>
            <a:endParaRPr lang="zh-TW" altLang="en-US"/>
          </a:p>
        </p:txBody>
      </p:sp>
      <p:sp>
        <p:nvSpPr>
          <p:cNvPr id="9" name="Oval 11"/>
          <p:cNvSpPr>
            <a:spLocks noChangeArrowheads="1"/>
          </p:cNvSpPr>
          <p:nvPr/>
        </p:nvSpPr>
        <p:spPr bwMode="auto">
          <a:xfrm>
            <a:off x="2771800" y="2060848"/>
            <a:ext cx="432048" cy="216024"/>
          </a:xfrm>
          <a:prstGeom prst="ellipse">
            <a:avLst/>
          </a:prstGeom>
          <a:noFill/>
          <a:ln w="9525">
            <a:solidFill>
              <a:srgbClr val="FF0000"/>
            </a:solidFill>
            <a:round/>
            <a:headEnd/>
            <a:tailEnd/>
          </a:ln>
          <a:effectLst/>
        </p:spPr>
        <p:txBody>
          <a:bodyPr wrap="none" anchor="ctr"/>
          <a:lstStyle/>
          <a:p>
            <a:endParaRPr lang="zh-TW" altLang="en-US"/>
          </a:p>
        </p:txBody>
      </p:sp>
      <p:sp>
        <p:nvSpPr>
          <p:cNvPr id="10" name="Oval 11"/>
          <p:cNvSpPr>
            <a:spLocks noChangeArrowheads="1"/>
          </p:cNvSpPr>
          <p:nvPr/>
        </p:nvSpPr>
        <p:spPr bwMode="auto">
          <a:xfrm>
            <a:off x="4644008" y="3789040"/>
            <a:ext cx="504056" cy="216024"/>
          </a:xfrm>
          <a:prstGeom prst="ellipse">
            <a:avLst/>
          </a:prstGeom>
          <a:noFill/>
          <a:ln w="9525">
            <a:solidFill>
              <a:srgbClr val="FF0000"/>
            </a:solidFill>
            <a:round/>
            <a:headEnd/>
            <a:tailEnd/>
          </a:ln>
          <a:effectLst/>
        </p:spPr>
        <p:txBody>
          <a:bodyPr wrap="none" anchor="ctr"/>
          <a:lstStyle/>
          <a:p>
            <a:endParaRPr lang="zh-TW" altLang="en-US"/>
          </a:p>
        </p:txBody>
      </p:sp>
      <p:sp>
        <p:nvSpPr>
          <p:cNvPr id="11" name="Oval 11"/>
          <p:cNvSpPr>
            <a:spLocks noChangeArrowheads="1"/>
          </p:cNvSpPr>
          <p:nvPr/>
        </p:nvSpPr>
        <p:spPr bwMode="auto">
          <a:xfrm>
            <a:off x="4644008" y="2852936"/>
            <a:ext cx="504056" cy="216024"/>
          </a:xfrm>
          <a:prstGeom prst="ellipse">
            <a:avLst/>
          </a:prstGeom>
          <a:noFill/>
          <a:ln w="9525">
            <a:solidFill>
              <a:srgbClr val="FF0000"/>
            </a:solidFill>
            <a:round/>
            <a:headEnd/>
            <a:tailEnd/>
          </a:ln>
          <a:effectLst/>
        </p:spPr>
        <p:txBody>
          <a:bodyPr wrap="none" anchor="ctr"/>
          <a:lstStyle/>
          <a:p>
            <a:endParaRPr lang="zh-TW" altLang="en-US"/>
          </a:p>
        </p:txBody>
      </p:sp>
      <p:sp>
        <p:nvSpPr>
          <p:cNvPr id="12" name="Oval 11"/>
          <p:cNvSpPr>
            <a:spLocks noChangeArrowheads="1"/>
          </p:cNvSpPr>
          <p:nvPr/>
        </p:nvSpPr>
        <p:spPr bwMode="auto">
          <a:xfrm>
            <a:off x="4644008" y="2060848"/>
            <a:ext cx="432048" cy="216024"/>
          </a:xfrm>
          <a:prstGeom prst="ellipse">
            <a:avLst/>
          </a:prstGeom>
          <a:noFill/>
          <a:ln w="9525">
            <a:solidFill>
              <a:srgbClr val="FF0000"/>
            </a:solidFill>
            <a:round/>
            <a:headEnd/>
            <a:tailEnd/>
          </a:ln>
          <a:effectLst/>
        </p:spPr>
        <p:txBody>
          <a:bodyPr wrap="none" anchor="ctr"/>
          <a:lstStyle/>
          <a:p>
            <a:endParaRPr lang="zh-TW" altLang="en-US"/>
          </a:p>
        </p:txBody>
      </p:sp>
      <p:sp>
        <p:nvSpPr>
          <p:cNvPr id="13" name="Oval 11"/>
          <p:cNvSpPr>
            <a:spLocks noChangeArrowheads="1"/>
          </p:cNvSpPr>
          <p:nvPr/>
        </p:nvSpPr>
        <p:spPr bwMode="auto">
          <a:xfrm>
            <a:off x="2771800" y="2852936"/>
            <a:ext cx="504056" cy="216024"/>
          </a:xfrm>
          <a:prstGeom prst="ellipse">
            <a:avLst/>
          </a:prstGeom>
          <a:noFill/>
          <a:ln w="9525">
            <a:solidFill>
              <a:srgbClr val="FF0000"/>
            </a:solidFill>
            <a:round/>
            <a:headEnd/>
            <a:tailEnd/>
          </a:ln>
          <a:effectLst/>
        </p:spPr>
        <p:txBody>
          <a:bodyPr wrap="none" anchor="ctr"/>
          <a:lstStyle/>
          <a:p>
            <a:endParaRPr lang="zh-TW" altLang="en-US"/>
          </a:p>
        </p:txBody>
      </p:sp>
      <p:sp>
        <p:nvSpPr>
          <p:cNvPr id="14" name="Oval 11"/>
          <p:cNvSpPr>
            <a:spLocks noChangeArrowheads="1"/>
          </p:cNvSpPr>
          <p:nvPr/>
        </p:nvSpPr>
        <p:spPr bwMode="auto">
          <a:xfrm>
            <a:off x="2771800" y="3789040"/>
            <a:ext cx="504056" cy="216024"/>
          </a:xfrm>
          <a:prstGeom prst="ellipse">
            <a:avLst/>
          </a:prstGeom>
          <a:noFill/>
          <a:ln w="9525">
            <a:solidFill>
              <a:srgbClr val="FF0000"/>
            </a:solidFill>
            <a:round/>
            <a:headEnd/>
            <a:tailEnd/>
          </a:ln>
          <a:effectLst/>
        </p:spPr>
        <p:txBody>
          <a:bodyPr wrap="none" anchor="ctr"/>
          <a:lstStyle/>
          <a:p>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13</a:t>
            </a:fld>
            <a:endParaRPr lang="en-US" altLang="zh-TW"/>
          </a:p>
        </p:txBody>
      </p:sp>
      <p:pic>
        <p:nvPicPr>
          <p:cNvPr id="8195" name="Picture 3"/>
          <p:cNvPicPr>
            <a:picLocks noGrp="1" noChangeAspect="1" noChangeArrowheads="1"/>
          </p:cNvPicPr>
          <p:nvPr>
            <p:ph idx="1"/>
          </p:nvPr>
        </p:nvPicPr>
        <p:blipFill>
          <a:blip r:embed="rId3" cstate="print"/>
          <a:srcRect/>
          <a:stretch>
            <a:fillRect/>
          </a:stretch>
        </p:blipFill>
        <p:spPr bwMode="auto">
          <a:xfrm>
            <a:off x="611560" y="332656"/>
            <a:ext cx="7920880" cy="5976664"/>
          </a:xfrm>
          <a:prstGeom prst="rect">
            <a:avLst/>
          </a:prstGeom>
          <a:noFill/>
          <a:ln w="9525">
            <a:noFill/>
            <a:miter lim="800000"/>
            <a:headEnd/>
            <a:tailEnd/>
          </a:ln>
        </p:spPr>
      </p:pic>
      <p:sp>
        <p:nvSpPr>
          <p:cNvPr id="5" name="Oval 11"/>
          <p:cNvSpPr>
            <a:spLocks noChangeArrowheads="1"/>
          </p:cNvSpPr>
          <p:nvPr/>
        </p:nvSpPr>
        <p:spPr bwMode="auto">
          <a:xfrm>
            <a:off x="827584" y="5034649"/>
            <a:ext cx="648072" cy="288033"/>
          </a:xfrm>
          <a:prstGeom prst="ellipse">
            <a:avLst/>
          </a:prstGeom>
          <a:noFill/>
          <a:ln w="9525">
            <a:solidFill>
              <a:srgbClr val="FF0000"/>
            </a:solidFill>
            <a:round/>
            <a:headEnd/>
            <a:tailEnd/>
          </a:ln>
          <a:effectLst/>
        </p:spPr>
        <p:txBody>
          <a:bodyPr wrap="none" anchor="ctr"/>
          <a:lstStyle/>
          <a:p>
            <a:endParaRPr lang="zh-TW" altLang="en-US"/>
          </a:p>
        </p:txBody>
      </p:sp>
      <p:sp>
        <p:nvSpPr>
          <p:cNvPr id="6" name="Oval 11"/>
          <p:cNvSpPr>
            <a:spLocks noChangeArrowheads="1"/>
          </p:cNvSpPr>
          <p:nvPr/>
        </p:nvSpPr>
        <p:spPr bwMode="auto">
          <a:xfrm>
            <a:off x="1835696" y="1412776"/>
            <a:ext cx="1080120" cy="576064"/>
          </a:xfrm>
          <a:prstGeom prst="ellipse">
            <a:avLst/>
          </a:prstGeom>
          <a:noFill/>
          <a:ln w="9525">
            <a:solidFill>
              <a:srgbClr val="FF0000"/>
            </a:solidFill>
            <a:round/>
            <a:headEnd/>
            <a:tailEnd/>
          </a:ln>
          <a:effectLst/>
        </p:spPr>
        <p:txBody>
          <a:bodyPr wrap="none" anchor="ctr"/>
          <a:lstStyle/>
          <a:p>
            <a:endParaRPr lang="zh-TW" altLang="en-US"/>
          </a:p>
        </p:txBody>
      </p:sp>
      <p:sp>
        <p:nvSpPr>
          <p:cNvPr id="8" name="Oval 11"/>
          <p:cNvSpPr>
            <a:spLocks noChangeArrowheads="1"/>
          </p:cNvSpPr>
          <p:nvPr/>
        </p:nvSpPr>
        <p:spPr bwMode="auto">
          <a:xfrm>
            <a:off x="1835696" y="2261699"/>
            <a:ext cx="1080120" cy="288032"/>
          </a:xfrm>
          <a:prstGeom prst="ellipse">
            <a:avLst/>
          </a:prstGeom>
          <a:noFill/>
          <a:ln w="9525">
            <a:solidFill>
              <a:srgbClr val="FF0000"/>
            </a:solidFill>
            <a:round/>
            <a:headEnd/>
            <a:tailEnd/>
          </a:ln>
          <a:effectLst/>
        </p:spPr>
        <p:txBody>
          <a:bodyPr wrap="none" anchor="ctr"/>
          <a:lstStyle/>
          <a:p>
            <a:endParaRPr lang="zh-TW" altLang="en-US"/>
          </a:p>
        </p:txBody>
      </p:sp>
      <p:sp>
        <p:nvSpPr>
          <p:cNvPr id="9" name="Oval 11"/>
          <p:cNvSpPr>
            <a:spLocks noChangeArrowheads="1"/>
          </p:cNvSpPr>
          <p:nvPr/>
        </p:nvSpPr>
        <p:spPr bwMode="auto">
          <a:xfrm>
            <a:off x="1817115" y="2780928"/>
            <a:ext cx="1080120" cy="288032"/>
          </a:xfrm>
          <a:prstGeom prst="ellipse">
            <a:avLst/>
          </a:prstGeom>
          <a:noFill/>
          <a:ln w="9525">
            <a:solidFill>
              <a:srgbClr val="FF0000"/>
            </a:solidFill>
            <a:round/>
            <a:headEnd/>
            <a:tailEnd/>
          </a:ln>
          <a:effectLst/>
        </p:spPr>
        <p:txBody>
          <a:bodyPr wrap="none" anchor="ctr"/>
          <a:lstStyle/>
          <a:p>
            <a:endParaRPr lang="zh-TW" altLang="en-US"/>
          </a:p>
        </p:txBody>
      </p:sp>
      <p:sp>
        <p:nvSpPr>
          <p:cNvPr id="10" name="Oval 11"/>
          <p:cNvSpPr>
            <a:spLocks noChangeArrowheads="1"/>
          </p:cNvSpPr>
          <p:nvPr/>
        </p:nvSpPr>
        <p:spPr bwMode="auto">
          <a:xfrm>
            <a:off x="1835696" y="3606720"/>
            <a:ext cx="1080120" cy="288032"/>
          </a:xfrm>
          <a:prstGeom prst="ellipse">
            <a:avLst/>
          </a:prstGeom>
          <a:noFill/>
          <a:ln w="9525">
            <a:solidFill>
              <a:srgbClr val="FF0000"/>
            </a:solidFill>
            <a:round/>
            <a:headEnd/>
            <a:tailEnd/>
          </a:ln>
          <a:effectLst/>
        </p:spPr>
        <p:txBody>
          <a:bodyPr wrap="none" anchor="ctr"/>
          <a:lstStyle/>
          <a:p>
            <a:endParaRPr lang="zh-TW" altLang="en-US"/>
          </a:p>
        </p:txBody>
      </p:sp>
      <p:sp>
        <p:nvSpPr>
          <p:cNvPr id="11" name="Line 9"/>
          <p:cNvSpPr>
            <a:spLocks noChangeShapeType="1"/>
          </p:cNvSpPr>
          <p:nvPr/>
        </p:nvSpPr>
        <p:spPr bwMode="auto">
          <a:xfrm>
            <a:off x="5004048" y="5301208"/>
            <a:ext cx="2304256" cy="0"/>
          </a:xfrm>
          <a:prstGeom prst="line">
            <a:avLst/>
          </a:prstGeom>
          <a:noFill/>
          <a:ln w="38100">
            <a:solidFill>
              <a:srgbClr val="FF0000"/>
            </a:solidFill>
            <a:round/>
            <a:headEnd/>
            <a:tailEnd/>
          </a:ln>
          <a:effectLst/>
        </p:spPr>
        <p:txBody>
          <a:bodyPr/>
          <a:lstStyle/>
          <a:p>
            <a:endParaRPr lang="zh-TW" altLang="en-US"/>
          </a:p>
        </p:txBody>
      </p:sp>
      <p:sp>
        <p:nvSpPr>
          <p:cNvPr id="12" name="Line 9"/>
          <p:cNvSpPr>
            <a:spLocks noChangeShapeType="1"/>
          </p:cNvSpPr>
          <p:nvPr/>
        </p:nvSpPr>
        <p:spPr bwMode="auto">
          <a:xfrm>
            <a:off x="5004048" y="2549731"/>
            <a:ext cx="2304256" cy="0"/>
          </a:xfrm>
          <a:prstGeom prst="line">
            <a:avLst/>
          </a:prstGeom>
          <a:noFill/>
          <a:ln w="38100">
            <a:solidFill>
              <a:srgbClr val="FF0000"/>
            </a:solidFill>
            <a:round/>
            <a:headEnd/>
            <a:tailEnd/>
          </a:ln>
          <a:effectLst/>
        </p:spPr>
        <p:txBody>
          <a:bodyPr/>
          <a:lstStyle/>
          <a:p>
            <a:endParaRPr lang="zh-TW" altLang="en-US"/>
          </a:p>
        </p:txBody>
      </p:sp>
      <p:sp>
        <p:nvSpPr>
          <p:cNvPr id="13" name="Line 9"/>
          <p:cNvSpPr>
            <a:spLocks noChangeShapeType="1"/>
          </p:cNvSpPr>
          <p:nvPr/>
        </p:nvSpPr>
        <p:spPr bwMode="auto">
          <a:xfrm>
            <a:off x="5004048" y="1700808"/>
            <a:ext cx="576064" cy="0"/>
          </a:xfrm>
          <a:prstGeom prst="line">
            <a:avLst/>
          </a:prstGeom>
          <a:noFill/>
          <a:ln w="38100">
            <a:solidFill>
              <a:srgbClr val="FF0000"/>
            </a:solidFill>
            <a:round/>
            <a:headEnd/>
            <a:tailEnd/>
          </a:ln>
          <a:effectLst/>
        </p:spPr>
        <p:txBody>
          <a:bodyPr/>
          <a:lstStyle/>
          <a:p>
            <a:endParaRPr lang="zh-TW" altLang="en-US"/>
          </a:p>
        </p:txBody>
      </p:sp>
      <p:sp>
        <p:nvSpPr>
          <p:cNvPr id="15" name="Line 9"/>
          <p:cNvSpPr>
            <a:spLocks noChangeShapeType="1"/>
          </p:cNvSpPr>
          <p:nvPr/>
        </p:nvSpPr>
        <p:spPr bwMode="auto">
          <a:xfrm>
            <a:off x="5004048" y="1988840"/>
            <a:ext cx="576064" cy="0"/>
          </a:xfrm>
          <a:prstGeom prst="line">
            <a:avLst/>
          </a:prstGeom>
          <a:noFill/>
          <a:ln w="38100">
            <a:solidFill>
              <a:srgbClr val="FF0000"/>
            </a:solidFill>
            <a:round/>
            <a:headEnd/>
            <a:tailEnd/>
          </a:ln>
          <a:effectLst/>
        </p:spPr>
        <p:txBody>
          <a:bodyPr/>
          <a:lstStyle/>
          <a:p>
            <a:endParaRPr lang="zh-TW" altLang="en-US"/>
          </a:p>
        </p:txBody>
      </p:sp>
      <p:sp>
        <p:nvSpPr>
          <p:cNvPr id="16" name="Line 9"/>
          <p:cNvSpPr>
            <a:spLocks noChangeShapeType="1"/>
          </p:cNvSpPr>
          <p:nvPr/>
        </p:nvSpPr>
        <p:spPr bwMode="auto">
          <a:xfrm>
            <a:off x="6660232" y="3068960"/>
            <a:ext cx="576064" cy="0"/>
          </a:xfrm>
          <a:prstGeom prst="line">
            <a:avLst/>
          </a:prstGeom>
          <a:noFill/>
          <a:ln w="38100">
            <a:solidFill>
              <a:srgbClr val="FF0000"/>
            </a:solidFill>
            <a:round/>
            <a:headEnd/>
            <a:tailEnd/>
          </a:ln>
          <a:effectLst/>
        </p:spPr>
        <p:txBody>
          <a:bodyPr/>
          <a:lstStyle/>
          <a:p>
            <a:endParaRPr lang="zh-TW" altLang="en-US"/>
          </a:p>
        </p:txBody>
      </p:sp>
      <p:sp>
        <p:nvSpPr>
          <p:cNvPr id="17" name="Line 9"/>
          <p:cNvSpPr>
            <a:spLocks noChangeShapeType="1"/>
          </p:cNvSpPr>
          <p:nvPr/>
        </p:nvSpPr>
        <p:spPr bwMode="auto">
          <a:xfrm>
            <a:off x="6660232" y="3933056"/>
            <a:ext cx="576064" cy="0"/>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280920" cy="720080"/>
          </a:xfrm>
        </p:spPr>
        <p:txBody>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聘律師代理的比率越高越「幸福」嗎？</a:t>
            </a: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14</a:t>
            </a:fld>
            <a:endParaRPr lang="en-US" altLang="zh-TW"/>
          </a:p>
        </p:txBody>
      </p:sp>
      <p:pic>
        <p:nvPicPr>
          <p:cNvPr id="1026" name="Picture 2"/>
          <p:cNvPicPr>
            <a:picLocks noGrp="1" noChangeAspect="1" noChangeArrowheads="1"/>
          </p:cNvPicPr>
          <p:nvPr>
            <p:ph idx="1"/>
          </p:nvPr>
        </p:nvPicPr>
        <p:blipFill>
          <a:blip r:embed="rId3" cstate="print"/>
          <a:srcRect/>
          <a:stretch>
            <a:fillRect/>
          </a:stretch>
        </p:blipFill>
        <p:spPr bwMode="auto">
          <a:xfrm>
            <a:off x="1475656" y="1124744"/>
            <a:ext cx="6120680" cy="5400600"/>
          </a:xfrm>
          <a:prstGeom prst="rect">
            <a:avLst/>
          </a:prstGeom>
          <a:noFill/>
          <a:ln w="9525">
            <a:noFill/>
            <a:miter lim="800000"/>
            <a:headEnd/>
            <a:tailEnd/>
          </a:ln>
        </p:spPr>
      </p:pic>
      <p:sp>
        <p:nvSpPr>
          <p:cNvPr id="5" name="Oval 11"/>
          <p:cNvSpPr>
            <a:spLocks noChangeArrowheads="1"/>
          </p:cNvSpPr>
          <p:nvPr/>
        </p:nvSpPr>
        <p:spPr bwMode="auto">
          <a:xfrm>
            <a:off x="5580112" y="4653136"/>
            <a:ext cx="864096" cy="1296144"/>
          </a:xfrm>
          <a:prstGeom prst="ellipse">
            <a:avLst/>
          </a:prstGeom>
          <a:noFill/>
          <a:ln w="9525">
            <a:solidFill>
              <a:srgbClr val="FF0000"/>
            </a:solidFill>
            <a:round/>
            <a:headEnd/>
            <a:tailEnd/>
          </a:ln>
          <a:effectLst/>
        </p:spPr>
        <p:txBody>
          <a:bodyPr wrap="none" anchor="ctr"/>
          <a:lstStyle/>
          <a:p>
            <a:endParaRPr lang="zh-TW" altLang="en-US"/>
          </a:p>
        </p:txBody>
      </p:sp>
      <p:sp>
        <p:nvSpPr>
          <p:cNvPr id="6" name="Oval 11"/>
          <p:cNvSpPr>
            <a:spLocks noChangeArrowheads="1"/>
          </p:cNvSpPr>
          <p:nvPr/>
        </p:nvSpPr>
        <p:spPr bwMode="auto">
          <a:xfrm>
            <a:off x="1619672" y="4653136"/>
            <a:ext cx="936104" cy="1152128"/>
          </a:xfrm>
          <a:prstGeom prst="ellipse">
            <a:avLst/>
          </a:prstGeom>
          <a:noFill/>
          <a:ln w="9525">
            <a:solidFill>
              <a:srgbClr val="FF0000"/>
            </a:solidFill>
            <a:round/>
            <a:headEnd/>
            <a:tailEnd/>
          </a:ln>
          <a:effectLst/>
        </p:spPr>
        <p:txBody>
          <a:bodyPr wrap="none" anchor="ctr"/>
          <a:lstStyle/>
          <a:p>
            <a:endParaRPr lang="zh-TW" altLang="en-US"/>
          </a:p>
        </p:txBody>
      </p:sp>
      <p:sp>
        <p:nvSpPr>
          <p:cNvPr id="7" name="Line 9"/>
          <p:cNvSpPr>
            <a:spLocks noChangeShapeType="1"/>
          </p:cNvSpPr>
          <p:nvPr/>
        </p:nvSpPr>
        <p:spPr bwMode="auto">
          <a:xfrm>
            <a:off x="1691680" y="2132856"/>
            <a:ext cx="576064" cy="0"/>
          </a:xfrm>
          <a:prstGeom prst="line">
            <a:avLst/>
          </a:prstGeom>
          <a:noFill/>
          <a:ln w="38100">
            <a:solidFill>
              <a:srgbClr val="FF0000"/>
            </a:solidFill>
            <a:round/>
            <a:headEnd/>
            <a:tailEnd/>
          </a:ln>
          <a:effectLst/>
        </p:spPr>
        <p:txBody>
          <a:bodyPr/>
          <a:lstStyle/>
          <a:p>
            <a:endParaRPr lang="zh-TW" altLang="en-US"/>
          </a:p>
        </p:txBody>
      </p:sp>
      <p:sp>
        <p:nvSpPr>
          <p:cNvPr id="8" name="Line 9"/>
          <p:cNvSpPr>
            <a:spLocks noChangeShapeType="1"/>
          </p:cNvSpPr>
          <p:nvPr/>
        </p:nvSpPr>
        <p:spPr bwMode="auto">
          <a:xfrm>
            <a:off x="1691680" y="3717032"/>
            <a:ext cx="576064" cy="0"/>
          </a:xfrm>
          <a:prstGeom prst="line">
            <a:avLst/>
          </a:prstGeom>
          <a:noFill/>
          <a:ln w="38100">
            <a:solidFill>
              <a:srgbClr val="FF0000"/>
            </a:solidFill>
            <a:round/>
            <a:headEnd/>
            <a:tailEnd/>
          </a:ln>
          <a:effectLst/>
        </p:spPr>
        <p:txBody>
          <a:bodyPr/>
          <a:lstStyle/>
          <a:p>
            <a:endParaRPr lang="zh-TW" altLang="en-US"/>
          </a:p>
        </p:txBody>
      </p:sp>
      <p:sp>
        <p:nvSpPr>
          <p:cNvPr id="9" name="Line 9"/>
          <p:cNvSpPr>
            <a:spLocks noChangeShapeType="1"/>
          </p:cNvSpPr>
          <p:nvPr/>
        </p:nvSpPr>
        <p:spPr bwMode="auto">
          <a:xfrm>
            <a:off x="1763688" y="4581128"/>
            <a:ext cx="648072" cy="0"/>
          </a:xfrm>
          <a:prstGeom prst="line">
            <a:avLst/>
          </a:prstGeom>
          <a:noFill/>
          <a:ln w="38100">
            <a:solidFill>
              <a:srgbClr val="FF0000"/>
            </a:solidFill>
            <a:round/>
            <a:headEnd/>
            <a:tailEnd/>
          </a:ln>
          <a:effectLst/>
        </p:spPr>
        <p:txBody>
          <a:bodyPr/>
          <a:lstStyle/>
          <a:p>
            <a:endParaRPr lang="zh-TW" altLang="en-US"/>
          </a:p>
        </p:txBody>
      </p:sp>
      <p:sp>
        <p:nvSpPr>
          <p:cNvPr id="10" name="Line 9"/>
          <p:cNvSpPr>
            <a:spLocks noChangeShapeType="1"/>
          </p:cNvSpPr>
          <p:nvPr/>
        </p:nvSpPr>
        <p:spPr bwMode="auto">
          <a:xfrm>
            <a:off x="5724128" y="4653136"/>
            <a:ext cx="576064" cy="0"/>
          </a:xfrm>
          <a:prstGeom prst="line">
            <a:avLst/>
          </a:prstGeom>
          <a:noFill/>
          <a:ln w="38100">
            <a:solidFill>
              <a:srgbClr val="FF0000"/>
            </a:solidFill>
            <a:round/>
            <a:headEnd/>
            <a:tailEnd/>
          </a:ln>
          <a:effectLst/>
        </p:spPr>
        <p:txBody>
          <a:bodyPr/>
          <a:lstStyle/>
          <a:p>
            <a:endParaRPr lang="zh-TW" altLang="en-US"/>
          </a:p>
        </p:txBody>
      </p:sp>
      <p:sp>
        <p:nvSpPr>
          <p:cNvPr id="11" name="Line 9"/>
          <p:cNvSpPr>
            <a:spLocks noChangeShapeType="1"/>
          </p:cNvSpPr>
          <p:nvPr/>
        </p:nvSpPr>
        <p:spPr bwMode="auto">
          <a:xfrm>
            <a:off x="5724128" y="3789040"/>
            <a:ext cx="576064" cy="0"/>
          </a:xfrm>
          <a:prstGeom prst="line">
            <a:avLst/>
          </a:prstGeom>
          <a:noFill/>
          <a:ln w="38100">
            <a:solidFill>
              <a:srgbClr val="FF0000"/>
            </a:solidFill>
            <a:round/>
            <a:headEnd/>
            <a:tailEnd/>
          </a:ln>
          <a:effectLst/>
        </p:spPr>
        <p:txBody>
          <a:bodyPr/>
          <a:lstStyle/>
          <a:p>
            <a:endParaRPr lang="zh-TW" altLang="en-US"/>
          </a:p>
        </p:txBody>
      </p:sp>
      <p:sp>
        <p:nvSpPr>
          <p:cNvPr id="12" name="Line 9"/>
          <p:cNvSpPr>
            <a:spLocks noChangeShapeType="1"/>
          </p:cNvSpPr>
          <p:nvPr/>
        </p:nvSpPr>
        <p:spPr bwMode="auto">
          <a:xfrm>
            <a:off x="5724128" y="2204864"/>
            <a:ext cx="576064" cy="0"/>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60648"/>
            <a:ext cx="7772400" cy="720080"/>
          </a:xfrm>
        </p:spPr>
        <p:txBody>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人民可與專業檢察官在法庭上對辯嗎？</a:t>
            </a: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15</a:t>
            </a:fld>
            <a:endParaRPr lang="en-US" altLang="zh-TW"/>
          </a:p>
        </p:txBody>
      </p:sp>
      <p:pic>
        <p:nvPicPr>
          <p:cNvPr id="2050" name="Picture 2"/>
          <p:cNvPicPr>
            <a:picLocks noGrp="1" noChangeAspect="1" noChangeArrowheads="1"/>
          </p:cNvPicPr>
          <p:nvPr>
            <p:ph idx="1"/>
          </p:nvPr>
        </p:nvPicPr>
        <p:blipFill>
          <a:blip r:embed="rId3" cstate="print"/>
          <a:srcRect/>
          <a:stretch>
            <a:fillRect/>
          </a:stretch>
        </p:blipFill>
        <p:spPr bwMode="auto">
          <a:xfrm>
            <a:off x="899592" y="1052736"/>
            <a:ext cx="7344816" cy="5328592"/>
          </a:xfrm>
          <a:prstGeom prst="rect">
            <a:avLst/>
          </a:prstGeom>
          <a:noFill/>
          <a:ln w="9525">
            <a:noFill/>
            <a:miter lim="800000"/>
            <a:headEnd/>
            <a:tailEnd/>
          </a:ln>
        </p:spPr>
      </p:pic>
      <p:sp>
        <p:nvSpPr>
          <p:cNvPr id="6" name="Oval 11"/>
          <p:cNvSpPr>
            <a:spLocks noChangeArrowheads="1"/>
          </p:cNvSpPr>
          <p:nvPr/>
        </p:nvSpPr>
        <p:spPr bwMode="auto">
          <a:xfrm>
            <a:off x="7740352" y="3861048"/>
            <a:ext cx="432048" cy="288032"/>
          </a:xfrm>
          <a:prstGeom prst="ellipse">
            <a:avLst/>
          </a:prstGeom>
          <a:noFill/>
          <a:ln w="9525">
            <a:solidFill>
              <a:srgbClr val="FF0000"/>
            </a:solidFill>
            <a:round/>
            <a:headEnd/>
            <a:tailEnd/>
          </a:ln>
          <a:effectLst/>
        </p:spPr>
        <p:txBody>
          <a:bodyPr wrap="none" anchor="ctr"/>
          <a:lstStyle/>
          <a:p>
            <a:endParaRPr lang="zh-TW" altLang="en-US"/>
          </a:p>
        </p:txBody>
      </p:sp>
      <p:sp>
        <p:nvSpPr>
          <p:cNvPr id="7" name="Oval 11"/>
          <p:cNvSpPr>
            <a:spLocks noChangeArrowheads="1"/>
          </p:cNvSpPr>
          <p:nvPr/>
        </p:nvSpPr>
        <p:spPr bwMode="auto">
          <a:xfrm>
            <a:off x="4355976" y="2564904"/>
            <a:ext cx="504056" cy="288032"/>
          </a:xfrm>
          <a:prstGeom prst="ellipse">
            <a:avLst/>
          </a:prstGeom>
          <a:noFill/>
          <a:ln w="9525">
            <a:solidFill>
              <a:srgbClr val="FF0000"/>
            </a:solidFill>
            <a:round/>
            <a:headEnd/>
            <a:tailEnd/>
          </a:ln>
          <a:effectLst/>
        </p:spPr>
        <p:txBody>
          <a:bodyPr wrap="none" anchor="ctr"/>
          <a:lstStyle/>
          <a:p>
            <a:endParaRPr lang="zh-TW" altLang="en-US"/>
          </a:p>
        </p:txBody>
      </p:sp>
      <p:sp>
        <p:nvSpPr>
          <p:cNvPr id="8" name="Oval 11"/>
          <p:cNvSpPr>
            <a:spLocks noChangeArrowheads="1"/>
          </p:cNvSpPr>
          <p:nvPr/>
        </p:nvSpPr>
        <p:spPr bwMode="auto">
          <a:xfrm>
            <a:off x="1331640" y="2564904"/>
            <a:ext cx="576064" cy="576064"/>
          </a:xfrm>
          <a:prstGeom prst="ellipse">
            <a:avLst/>
          </a:prstGeom>
          <a:noFill/>
          <a:ln w="9525">
            <a:solidFill>
              <a:srgbClr val="FF0000"/>
            </a:solidFill>
            <a:round/>
            <a:headEnd/>
            <a:tailEnd/>
          </a:ln>
          <a:effectLst/>
        </p:spPr>
        <p:txBody>
          <a:bodyPr wrap="none" anchor="ctr"/>
          <a:lstStyle/>
          <a:p>
            <a:endParaRPr lang="zh-TW" altLang="en-US"/>
          </a:p>
        </p:txBody>
      </p:sp>
      <p:sp>
        <p:nvSpPr>
          <p:cNvPr id="9" name="Oval 11"/>
          <p:cNvSpPr>
            <a:spLocks noChangeArrowheads="1"/>
          </p:cNvSpPr>
          <p:nvPr/>
        </p:nvSpPr>
        <p:spPr bwMode="auto">
          <a:xfrm>
            <a:off x="1331640" y="3861048"/>
            <a:ext cx="576064" cy="576064"/>
          </a:xfrm>
          <a:prstGeom prst="ellipse">
            <a:avLst/>
          </a:prstGeom>
          <a:noFill/>
          <a:ln w="9525">
            <a:solidFill>
              <a:srgbClr val="FF0000"/>
            </a:solidFill>
            <a:round/>
            <a:headEnd/>
            <a:tailEnd/>
          </a:ln>
          <a:effectLst/>
        </p:spPr>
        <p:txBody>
          <a:bodyPr wrap="none" anchor="ctr"/>
          <a:lstStyle/>
          <a:p>
            <a:endParaRPr lang="zh-TW" altLang="en-US"/>
          </a:p>
        </p:txBody>
      </p:sp>
      <p:sp>
        <p:nvSpPr>
          <p:cNvPr id="10" name="Line 9"/>
          <p:cNvSpPr>
            <a:spLocks noChangeShapeType="1"/>
          </p:cNvSpPr>
          <p:nvPr/>
        </p:nvSpPr>
        <p:spPr bwMode="auto">
          <a:xfrm>
            <a:off x="4427984" y="2420888"/>
            <a:ext cx="288032" cy="0"/>
          </a:xfrm>
          <a:prstGeom prst="line">
            <a:avLst/>
          </a:prstGeom>
          <a:noFill/>
          <a:ln w="38100">
            <a:solidFill>
              <a:srgbClr val="FF0000"/>
            </a:solidFill>
            <a:round/>
            <a:headEnd/>
            <a:tailEnd/>
          </a:ln>
          <a:effectLst/>
        </p:spPr>
        <p:txBody>
          <a:bodyPr/>
          <a:lstStyle/>
          <a:p>
            <a:endParaRPr lang="zh-TW" altLang="en-US"/>
          </a:p>
        </p:txBody>
      </p:sp>
      <p:sp>
        <p:nvSpPr>
          <p:cNvPr id="11" name="Line 9"/>
          <p:cNvSpPr>
            <a:spLocks noChangeShapeType="1"/>
          </p:cNvSpPr>
          <p:nvPr/>
        </p:nvSpPr>
        <p:spPr bwMode="auto">
          <a:xfrm>
            <a:off x="5004048" y="2420888"/>
            <a:ext cx="288032" cy="0"/>
          </a:xfrm>
          <a:prstGeom prst="line">
            <a:avLst/>
          </a:prstGeom>
          <a:noFill/>
          <a:ln w="38100">
            <a:solidFill>
              <a:srgbClr val="FF0000"/>
            </a:solidFill>
            <a:round/>
            <a:headEnd/>
            <a:tailEnd/>
          </a:ln>
          <a:effectLst/>
        </p:spPr>
        <p:txBody>
          <a:bodyPr/>
          <a:lstStyle/>
          <a:p>
            <a:endParaRPr lang="zh-TW" altLang="en-US"/>
          </a:p>
        </p:txBody>
      </p:sp>
      <p:sp>
        <p:nvSpPr>
          <p:cNvPr id="12" name="Oval 11"/>
          <p:cNvSpPr>
            <a:spLocks noChangeArrowheads="1"/>
          </p:cNvSpPr>
          <p:nvPr/>
        </p:nvSpPr>
        <p:spPr bwMode="auto">
          <a:xfrm>
            <a:off x="4355976" y="4869160"/>
            <a:ext cx="432048" cy="288032"/>
          </a:xfrm>
          <a:prstGeom prst="ellipse">
            <a:avLst/>
          </a:prstGeom>
          <a:noFill/>
          <a:ln w="9525">
            <a:solidFill>
              <a:srgbClr val="FF0000"/>
            </a:solidFill>
            <a:round/>
            <a:headEnd/>
            <a:tailEnd/>
          </a:ln>
          <a:effectLst/>
        </p:spPr>
        <p:txBody>
          <a:bodyPr wrap="none" anchor="ctr"/>
          <a:lstStyle/>
          <a:p>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80920" cy="1008112"/>
          </a:xfrm>
        </p:spPr>
        <p:txBody>
          <a:bodyPr/>
          <a:lstStyle/>
          <a:p>
            <a:r>
              <a:rPr lang="zh-TW" altLang="en-US" sz="3600" dirty="0" smtClean="0">
                <a:solidFill>
                  <a:schemeClr val="bg2"/>
                </a:solidFill>
                <a:latin typeface="微軟正黑體" panose="020B0604030504040204" pitchFamily="34" charset="-120"/>
                <a:ea typeface="微軟正黑體" panose="020B0604030504040204" pitchFamily="34" charset="-120"/>
              </a:rPr>
              <a:t>例</a:t>
            </a:r>
            <a:r>
              <a:rPr lang="en-US" altLang="zh-TW" sz="3600" dirty="0" smtClean="0">
                <a:solidFill>
                  <a:schemeClr val="bg2"/>
                </a:solidFill>
                <a:latin typeface="微軟正黑體" panose="020B0604030504040204" pitchFamily="34" charset="-120"/>
                <a:ea typeface="微軟正黑體" panose="020B0604030504040204" pitchFamily="34" charset="-120"/>
              </a:rPr>
              <a:t>2</a:t>
            </a:r>
            <a:r>
              <a:rPr lang="zh-TW" altLang="en-US" sz="3600" dirty="0" smtClean="0">
                <a:solidFill>
                  <a:schemeClr val="bg2"/>
                </a:solidFill>
                <a:latin typeface="微軟正黑體" panose="020B0604030504040204" pitchFamily="34" charset="-120"/>
                <a:ea typeface="微軟正黑體" panose="020B0604030504040204" pitchFamily="34" charset="-120"/>
              </a:rPr>
              <a:t>：</a:t>
            </a:r>
            <a:r>
              <a:rPr lang="zh-TW" altLang="zh-TW" sz="3600" dirty="0" smtClean="0">
                <a:solidFill>
                  <a:schemeClr val="bg2"/>
                </a:solidFill>
                <a:latin typeface="微軟正黑體" panose="020B0604030504040204" pitchFamily="34" charset="-120"/>
                <a:ea typeface="微軟正黑體" panose="020B0604030504040204" pitchFamily="34" charset="-120"/>
              </a:rPr>
              <a:t>再</a:t>
            </a:r>
            <a:r>
              <a:rPr lang="zh-TW" altLang="zh-TW" sz="3600" dirty="0">
                <a:solidFill>
                  <a:schemeClr val="bg2"/>
                </a:solidFill>
                <a:latin typeface="微軟正黑體" panose="020B0604030504040204" pitchFamily="34" charset="-120"/>
                <a:ea typeface="微軟正黑體" panose="020B0604030504040204" pitchFamily="34" charset="-120"/>
              </a:rPr>
              <a:t>訪臺灣的調解制度：以日治時期對傳統的現代化轉譯為中心</a:t>
            </a:r>
            <a:endParaRPr lang="zh-TW" altLang="en-US" sz="3600" dirty="0">
              <a:solidFill>
                <a:schemeClr val="bg2"/>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85800" y="1628800"/>
            <a:ext cx="7772400" cy="4395192"/>
          </a:xfrm>
        </p:spPr>
        <p:txBody>
          <a:bodyPr/>
          <a:lstStyle/>
          <a:p>
            <a:r>
              <a:rPr lang="zh-TW" altLang="en-US" sz="3000" dirty="0" smtClean="0"/>
              <a:t>依前述「</a:t>
            </a:r>
            <a:r>
              <a:rPr lang="en-US" altLang="zh-TW" sz="3000" dirty="0" smtClean="0"/>
              <a:t>4</a:t>
            </a:r>
            <a:r>
              <a:rPr lang="zh-TW" altLang="en-US" sz="3000" dirty="0" smtClean="0"/>
              <a:t>、</a:t>
            </a:r>
            <a:r>
              <a:rPr lang="en-US" altLang="zh-TW" sz="3000" dirty="0" smtClean="0"/>
              <a:t>3</a:t>
            </a:r>
            <a:r>
              <a:rPr lang="zh-TW" altLang="en-US" sz="3000" dirty="0" smtClean="0"/>
              <a:t>、</a:t>
            </a:r>
            <a:r>
              <a:rPr lang="en-US" altLang="zh-TW" sz="3000" dirty="0" smtClean="0"/>
              <a:t>2</a:t>
            </a:r>
            <a:r>
              <a:rPr lang="zh-TW" altLang="en-US" sz="3000" dirty="0" smtClean="0"/>
              <a:t> → </a:t>
            </a:r>
            <a:r>
              <a:rPr lang="en-US" altLang="zh-TW" sz="3000" dirty="0" smtClean="0"/>
              <a:t>1</a:t>
            </a:r>
            <a:r>
              <a:rPr lang="zh-TW" altLang="en-US" sz="3000" dirty="0" smtClean="0"/>
              <a:t>」詮釋台灣社會既有的經驗</a:t>
            </a:r>
            <a:r>
              <a:rPr lang="zh-TW" altLang="en-US" sz="3000" dirty="0" smtClean="0">
                <a:solidFill>
                  <a:srgbClr val="FF0000"/>
                </a:solidFill>
              </a:rPr>
              <a:t>事實</a:t>
            </a:r>
            <a:r>
              <a:rPr lang="zh-TW" altLang="en-US" sz="3000" dirty="0" smtClean="0"/>
              <a:t>，據以主張</a:t>
            </a:r>
            <a:r>
              <a:rPr lang="zh-TW" altLang="en-US" sz="3000" dirty="0" smtClean="0">
                <a:solidFill>
                  <a:srgbClr val="FF0000"/>
                </a:solidFill>
              </a:rPr>
              <a:t>應</a:t>
            </a:r>
            <a:r>
              <a:rPr lang="zh-TW" altLang="en-US" sz="3000" dirty="0" smtClean="0"/>
              <a:t>檢討現行</a:t>
            </a:r>
            <a:r>
              <a:rPr lang="zh-TW" altLang="en-US" sz="3000" dirty="0" smtClean="0">
                <a:solidFill>
                  <a:srgbClr val="FF0000"/>
                </a:solidFill>
              </a:rPr>
              <a:t>法條</a:t>
            </a:r>
            <a:r>
              <a:rPr lang="zh-TW" altLang="en-US" sz="3000" dirty="0" smtClean="0"/>
              <a:t>中，關於「強制調解」的範圍是否過於廣泛</a:t>
            </a:r>
            <a:endParaRPr lang="en-US" altLang="zh-TW" sz="3000" dirty="0" smtClean="0"/>
          </a:p>
          <a:p>
            <a:pPr marL="0" indent="0">
              <a:buNone/>
            </a:pPr>
            <a:endParaRPr lang="en-US" altLang="zh-TW" sz="3000" dirty="0" smtClean="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16</a:t>
            </a:fld>
            <a:endParaRPr lang="en-US" altLang="zh-TW"/>
          </a:p>
        </p:txBody>
      </p:sp>
      <p:pic>
        <p:nvPicPr>
          <p:cNvPr id="5" name="Picture 2"/>
          <p:cNvPicPr>
            <a:picLocks noChangeAspect="1" noChangeArrowheads="1"/>
          </p:cNvPicPr>
          <p:nvPr/>
        </p:nvPicPr>
        <p:blipFill>
          <a:blip r:embed="rId3" cstate="print"/>
          <a:srcRect/>
          <a:stretch>
            <a:fillRect/>
          </a:stretch>
        </p:blipFill>
        <p:spPr bwMode="auto">
          <a:xfrm>
            <a:off x="539552" y="3212976"/>
            <a:ext cx="8352110" cy="3035424"/>
          </a:xfrm>
          <a:prstGeom prst="rect">
            <a:avLst/>
          </a:prstGeom>
          <a:noFill/>
          <a:ln w="9525">
            <a:noFill/>
            <a:miter lim="800000"/>
            <a:headEnd/>
            <a:tailEnd/>
          </a:ln>
        </p:spPr>
      </p:pic>
    </p:spTree>
    <p:extLst>
      <p:ext uri="{BB962C8B-B14F-4D97-AF65-F5344CB8AC3E}">
        <p14:creationId xmlns:p14="http://schemas.microsoft.com/office/powerpoint/2010/main" val="342828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88640"/>
            <a:ext cx="7772400" cy="216024"/>
          </a:xfrm>
        </p:spPr>
        <p:txBody>
          <a:bodyPr/>
          <a:lstStyle/>
          <a:p>
            <a:endParaRPr lang="zh-TW" altLang="en-US" dirty="0"/>
          </a:p>
        </p:txBody>
      </p:sp>
      <p:sp>
        <p:nvSpPr>
          <p:cNvPr id="3" name="內容版面配置區 2"/>
          <p:cNvSpPr>
            <a:spLocks noGrp="1"/>
          </p:cNvSpPr>
          <p:nvPr>
            <p:ph idx="1"/>
          </p:nvPr>
        </p:nvSpPr>
        <p:spPr>
          <a:xfrm>
            <a:off x="323528" y="320081"/>
            <a:ext cx="8352928" cy="6156919"/>
          </a:xfrm>
        </p:spPr>
        <p:txBody>
          <a:bodyPr/>
          <a:lstStyle/>
          <a:p>
            <a:r>
              <a:rPr lang="zh-TW" altLang="en-US" dirty="0" smtClean="0"/>
              <a:t>日治台灣地方行政官調停，轉譯</a:t>
            </a:r>
            <a:r>
              <a:rPr lang="zh-TW" altLang="en-US" dirty="0" smtClean="0">
                <a:solidFill>
                  <a:srgbClr val="FF0000"/>
                </a:solidFill>
              </a:rPr>
              <a:t>漢族</a:t>
            </a:r>
            <a:r>
              <a:rPr lang="zh-TW" altLang="en-US" dirty="0" smtClean="0"/>
              <a:t>解決紛爭</a:t>
            </a:r>
            <a:r>
              <a:rPr lang="zh-TW" altLang="en-US" dirty="0" smtClean="0">
                <a:solidFill>
                  <a:srgbClr val="FF0000"/>
                </a:solidFill>
              </a:rPr>
              <a:t>傳統</a:t>
            </a:r>
            <a:r>
              <a:rPr lang="zh-TW" altLang="en-US" dirty="0" smtClean="0"/>
              <a:t>，</a:t>
            </a:r>
            <a:r>
              <a:rPr lang="zh-TW" altLang="en-US" dirty="0" smtClean="0">
                <a:solidFill>
                  <a:srgbClr val="FF0000"/>
                </a:solidFill>
              </a:rPr>
              <a:t>立法理由書</a:t>
            </a:r>
            <a:r>
              <a:rPr lang="zh-TW" altLang="en-US" dirty="0" smtClean="0"/>
              <a:t>：依舊慣，</a:t>
            </a:r>
            <a:r>
              <a:rPr lang="zh-TW" altLang="en-US" dirty="0" smtClean="0">
                <a:solidFill>
                  <a:srgbClr val="FF0000"/>
                </a:solidFill>
              </a:rPr>
              <a:t>政策考量</a:t>
            </a:r>
            <a:r>
              <a:rPr lang="zh-TW" altLang="en-US" dirty="0" smtClean="0"/>
              <a:t>：減少</a:t>
            </a:r>
            <a:r>
              <a:rPr lang="zh-TW" altLang="en-US" dirty="0" smtClean="0">
                <a:solidFill>
                  <a:srgbClr val="0070C0"/>
                </a:solidFill>
              </a:rPr>
              <a:t>殖民地</a:t>
            </a:r>
            <a:r>
              <a:rPr lang="zh-TW" altLang="en-US" dirty="0" smtClean="0"/>
              <a:t>司法支出◄►在母國依德制，放棄固有傳統，以法院調解為特例</a:t>
            </a:r>
            <a:endParaRPr lang="en-US" altLang="zh-TW" dirty="0" smtClean="0"/>
          </a:p>
          <a:p>
            <a:r>
              <a:rPr lang="zh-TW" altLang="en-US" dirty="0" smtClean="0"/>
              <a:t>民國中國轉譯大老爺聽訟為審判，但可由地方行政機關兼理或受理；國民黨不再採德制，法院內簡易程序案件強制調解，</a:t>
            </a:r>
            <a:r>
              <a:rPr lang="zh-TW" altLang="en-US" dirty="0" smtClean="0">
                <a:solidFill>
                  <a:srgbClr val="FF0000"/>
                </a:solidFill>
              </a:rPr>
              <a:t>政策考量</a:t>
            </a:r>
            <a:r>
              <a:rPr lang="zh-TW" altLang="en-US" dirty="0" smtClean="0"/>
              <a:t>：減少</a:t>
            </a:r>
            <a:r>
              <a:rPr lang="zh-TW" altLang="en-US" dirty="0" smtClean="0">
                <a:solidFill>
                  <a:srgbClr val="0070C0"/>
                </a:solidFill>
              </a:rPr>
              <a:t>國家</a:t>
            </a:r>
            <a:r>
              <a:rPr lang="zh-TW" altLang="en-US" dirty="0" smtClean="0"/>
              <a:t>司法支出</a:t>
            </a:r>
            <a:endParaRPr lang="en-US" altLang="zh-TW" dirty="0" smtClean="0"/>
          </a:p>
          <a:p>
            <a:r>
              <a:rPr lang="zh-TW" altLang="en-US" dirty="0"/>
              <a:t>戰後台灣</a:t>
            </a:r>
            <a:r>
              <a:rPr lang="zh-TW" altLang="en-US" dirty="0">
                <a:solidFill>
                  <a:srgbClr val="0070C0"/>
                </a:solidFill>
              </a:rPr>
              <a:t>威權</a:t>
            </a:r>
            <a:r>
              <a:rPr lang="zh-TW" altLang="en-US" dirty="0"/>
              <a:t>政府創設鄉鎮市調解，沿用且不斷強化法院簡易案件強制調解，</a:t>
            </a:r>
            <a:r>
              <a:rPr lang="zh-TW" altLang="en-US" dirty="0">
                <a:solidFill>
                  <a:srgbClr val="FF0000"/>
                </a:solidFill>
              </a:rPr>
              <a:t>政策考量</a:t>
            </a:r>
            <a:r>
              <a:rPr lang="zh-TW" altLang="en-US" dirty="0"/>
              <a:t>；減少</a:t>
            </a:r>
            <a:r>
              <a:rPr lang="zh-TW" altLang="en-US" dirty="0">
                <a:solidFill>
                  <a:srgbClr val="0070C0"/>
                </a:solidFill>
              </a:rPr>
              <a:t>復興基地</a:t>
            </a:r>
            <a:r>
              <a:rPr lang="zh-TW" altLang="en-US" dirty="0"/>
              <a:t>司法支出，</a:t>
            </a:r>
            <a:r>
              <a:rPr lang="en-US" altLang="zh-TW" dirty="0"/>
              <a:t>1990</a:t>
            </a:r>
            <a:r>
              <a:rPr lang="zh-TW" altLang="en-US" dirty="0"/>
              <a:t>年代後以</a:t>
            </a:r>
            <a:r>
              <a:rPr lang="zh-TW" altLang="en-US" dirty="0">
                <a:solidFill>
                  <a:srgbClr val="FF0000"/>
                </a:solidFill>
              </a:rPr>
              <a:t>學說</a:t>
            </a:r>
            <a:r>
              <a:rPr lang="zh-TW" altLang="en-US" dirty="0"/>
              <a:t>或</a:t>
            </a:r>
            <a:r>
              <a:rPr lang="zh-TW" altLang="en-US" dirty="0">
                <a:solidFill>
                  <a:srgbClr val="FF0000"/>
                </a:solidFill>
              </a:rPr>
              <a:t>美國法及理論</a:t>
            </a:r>
            <a:r>
              <a:rPr lang="zh-TW" altLang="en-US" dirty="0"/>
              <a:t>正當化</a:t>
            </a:r>
            <a:endParaRPr lang="en-US" altLang="zh-TW" dirty="0"/>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17</a:t>
            </a:fld>
            <a:endParaRPr lang="en-US" altLang="zh-TW"/>
          </a:p>
        </p:txBody>
      </p:sp>
    </p:spTree>
    <p:extLst>
      <p:ext uri="{BB962C8B-B14F-4D97-AF65-F5344CB8AC3E}">
        <p14:creationId xmlns:p14="http://schemas.microsoft.com/office/powerpoint/2010/main" val="279714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16632"/>
            <a:ext cx="7772400" cy="144016"/>
          </a:xfrm>
        </p:spPr>
        <p:txBody>
          <a:bodyPr/>
          <a:lstStyle/>
          <a:p>
            <a:endParaRPr lang="zh-TW" altLang="en-US" dirty="0"/>
          </a:p>
        </p:txBody>
      </p:sp>
      <p:sp>
        <p:nvSpPr>
          <p:cNvPr id="3" name="內容版面配置區 2"/>
          <p:cNvSpPr>
            <a:spLocks noGrp="1"/>
          </p:cNvSpPr>
          <p:nvPr>
            <p:ph sz="half" idx="1"/>
          </p:nvPr>
        </p:nvSpPr>
        <p:spPr>
          <a:xfrm>
            <a:off x="323528" y="356320"/>
            <a:ext cx="5112568" cy="6120680"/>
          </a:xfrm>
        </p:spPr>
        <p:txBody>
          <a:bodyPr/>
          <a:lstStyle/>
          <a:p>
            <a:r>
              <a:rPr lang="zh-TW" altLang="en-US" sz="3200" dirty="0"/>
              <a:t>民主台灣可「古蹟活化」，但</a:t>
            </a:r>
            <a:r>
              <a:rPr lang="zh-TW" altLang="en-US" sz="3200" dirty="0">
                <a:solidFill>
                  <a:srgbClr val="FF0000"/>
                </a:solidFill>
              </a:rPr>
              <a:t>應提供</a:t>
            </a:r>
            <a:r>
              <a:rPr lang="zh-TW" altLang="en-US" sz="3200" dirty="0"/>
              <a:t>有效能的法院以讓人民選擇，並</a:t>
            </a:r>
            <a:r>
              <a:rPr lang="zh-TW" altLang="en-US" sz="3200" dirty="0">
                <a:solidFill>
                  <a:srgbClr val="FF0000"/>
                </a:solidFill>
              </a:rPr>
              <a:t>檢討</a:t>
            </a:r>
            <a:r>
              <a:rPr lang="zh-TW" altLang="en-US" sz="3200" dirty="0"/>
              <a:t>法院強制調解之</a:t>
            </a:r>
            <a:r>
              <a:rPr lang="zh-TW" altLang="en-US" sz="3200" dirty="0" smtClean="0"/>
              <a:t>範圍</a:t>
            </a:r>
            <a:endParaRPr lang="en-US" altLang="zh-TW" sz="3200" dirty="0" smtClean="0"/>
          </a:p>
          <a:p>
            <a:r>
              <a:rPr lang="zh-TW" altLang="en-US" sz="3200" dirty="0"/>
              <a:t>其他相關的外國立法例及學說，可</a:t>
            </a:r>
            <a:r>
              <a:rPr lang="zh-TW" altLang="en-US" sz="3200" dirty="0">
                <a:solidFill>
                  <a:srgbClr val="FF0000"/>
                </a:solidFill>
              </a:rPr>
              <a:t>一併</a:t>
            </a:r>
            <a:r>
              <a:rPr lang="zh-TW" altLang="en-US" sz="3200" dirty="0"/>
              <a:t>作為</a:t>
            </a:r>
            <a:r>
              <a:rPr lang="zh-TW" altLang="en-US" sz="3200" dirty="0">
                <a:solidFill>
                  <a:srgbClr val="FF0000"/>
                </a:solidFill>
              </a:rPr>
              <a:t>立法論</a:t>
            </a:r>
            <a:r>
              <a:rPr lang="en-US" altLang="zh-TW" sz="3200" dirty="0">
                <a:solidFill>
                  <a:srgbClr val="FF0000"/>
                </a:solidFill>
              </a:rPr>
              <a:t>/</a:t>
            </a:r>
            <a:r>
              <a:rPr lang="zh-TW" altLang="en-US" sz="3200" dirty="0">
                <a:solidFill>
                  <a:srgbClr val="FF0000"/>
                </a:solidFill>
              </a:rPr>
              <a:t>法制訂</a:t>
            </a:r>
            <a:r>
              <a:rPr lang="zh-TW" altLang="en-US" sz="3200" dirty="0"/>
              <a:t>之理由，有更深刻的</a:t>
            </a:r>
            <a:r>
              <a:rPr lang="zh-TW" altLang="en-US" sz="3200" dirty="0">
                <a:solidFill>
                  <a:srgbClr val="0070C0"/>
                </a:solidFill>
              </a:rPr>
              <a:t>比較法史</a:t>
            </a:r>
            <a:r>
              <a:rPr lang="zh-TW" altLang="en-US" sz="3200" dirty="0"/>
              <a:t>為基礎尤佳</a:t>
            </a:r>
          </a:p>
          <a:p>
            <a:r>
              <a:rPr lang="zh-TW" altLang="en-US" sz="3200" dirty="0" smtClean="0"/>
              <a:t>「歷史思維法學」：</a:t>
            </a:r>
            <a:r>
              <a:rPr lang="zh-TW" altLang="en-US" sz="3200" dirty="0" smtClean="0">
                <a:solidFill>
                  <a:srgbClr val="0070C0"/>
                </a:solidFill>
              </a:rPr>
              <a:t>法律規範</a:t>
            </a:r>
            <a:r>
              <a:rPr lang="zh-TW" altLang="en-US" sz="3200" dirty="0" smtClean="0"/>
              <a:t>不應去</a:t>
            </a:r>
            <a:r>
              <a:rPr lang="zh-TW" altLang="en-US" sz="3200" dirty="0" smtClean="0">
                <a:solidFill>
                  <a:srgbClr val="00B050"/>
                </a:solidFill>
              </a:rPr>
              <a:t>社會脈絡</a:t>
            </a:r>
            <a:r>
              <a:rPr lang="zh-TW" altLang="en-US" sz="3200" dirty="0" smtClean="0"/>
              <a:t>地論其</a:t>
            </a:r>
            <a:r>
              <a:rPr lang="zh-TW" altLang="en-US" sz="3200" dirty="0" smtClean="0">
                <a:solidFill>
                  <a:srgbClr val="FF0000"/>
                </a:solidFill>
              </a:rPr>
              <a:t>妥當</a:t>
            </a:r>
            <a:r>
              <a:rPr lang="zh-TW" altLang="en-US" sz="3200" dirty="0" smtClean="0"/>
              <a:t>與否</a:t>
            </a:r>
            <a:r>
              <a:rPr lang="zh-TW" altLang="en-US" sz="2400" dirty="0" smtClean="0"/>
              <a:t>（頁</a:t>
            </a:r>
            <a:r>
              <a:rPr lang="en-US" altLang="zh-TW" sz="2400" dirty="0" smtClean="0"/>
              <a:t>34-38</a:t>
            </a:r>
            <a:r>
              <a:rPr lang="zh-TW" altLang="en-US" sz="2400" dirty="0" smtClean="0"/>
              <a:t>：像</a:t>
            </a:r>
            <a:r>
              <a:rPr lang="zh-TW" altLang="en-US" sz="2400" dirty="0" smtClean="0">
                <a:solidFill>
                  <a:srgbClr val="0070C0"/>
                </a:solidFill>
              </a:rPr>
              <a:t>律師</a:t>
            </a:r>
            <a:r>
              <a:rPr lang="zh-TW" altLang="en-US" sz="2400" dirty="0" smtClean="0"/>
              <a:t>、像</a:t>
            </a:r>
            <a:r>
              <a:rPr lang="zh-TW" altLang="en-US" sz="2400" dirty="0" smtClean="0">
                <a:solidFill>
                  <a:srgbClr val="00B050"/>
                </a:solidFill>
              </a:rPr>
              <a:t>科學家</a:t>
            </a:r>
            <a:r>
              <a:rPr lang="zh-TW" altLang="en-US" sz="2400" dirty="0" smtClean="0"/>
              <a:t>、作為</a:t>
            </a:r>
            <a:r>
              <a:rPr lang="zh-TW" altLang="en-US" sz="2400" dirty="0" smtClean="0">
                <a:solidFill>
                  <a:srgbClr val="FF0000"/>
                </a:solidFill>
              </a:rPr>
              <a:t>法學者</a:t>
            </a:r>
            <a:r>
              <a:rPr lang="zh-TW" altLang="en-US" sz="2400" dirty="0" smtClean="0"/>
              <a:t>的思考）</a:t>
            </a:r>
            <a:endParaRPr lang="en-US" altLang="zh-TW" sz="2400" dirty="0" smtClean="0"/>
          </a:p>
          <a:p>
            <a:endParaRPr lang="zh-TW" altLang="en-US" dirty="0"/>
          </a:p>
        </p:txBody>
      </p:sp>
      <p:pic>
        <p:nvPicPr>
          <p:cNvPr id="7" name="內容版面配置區 6"/>
          <p:cNvPicPr>
            <a:picLocks noGrp="1" noChangeAspect="1"/>
          </p:cNvPicPr>
          <p:nvPr>
            <p:ph sz="half" idx="2"/>
          </p:nvPr>
        </p:nvPicPr>
        <p:blipFill>
          <a:blip r:embed="rId3"/>
          <a:stretch>
            <a:fillRect/>
          </a:stretch>
        </p:blipFill>
        <p:spPr>
          <a:xfrm>
            <a:off x="5724128" y="1268760"/>
            <a:ext cx="3024336" cy="4248472"/>
          </a:xfrm>
          <a:prstGeom prst="rect">
            <a:avLst/>
          </a:prstGeom>
        </p:spPr>
      </p:pic>
      <p:sp>
        <p:nvSpPr>
          <p:cNvPr id="5" name="投影片編號版面配置區 4"/>
          <p:cNvSpPr>
            <a:spLocks noGrp="1"/>
          </p:cNvSpPr>
          <p:nvPr>
            <p:ph type="sldNum" sz="quarter" idx="12"/>
          </p:nvPr>
        </p:nvSpPr>
        <p:spPr/>
        <p:txBody>
          <a:bodyPr/>
          <a:lstStyle/>
          <a:p>
            <a:pPr>
              <a:defRPr/>
            </a:pPr>
            <a:fld id="{BC7C3898-733D-4CD5-A153-F71308DAC182}" type="slidenum">
              <a:rPr lang="en-US" altLang="zh-TW" smtClean="0"/>
              <a:pPr>
                <a:defRPr/>
              </a:pPr>
              <a:t>18</a:t>
            </a:fld>
            <a:endParaRPr lang="en-US" altLang="zh-TW"/>
          </a:p>
        </p:txBody>
      </p:sp>
    </p:spTree>
    <p:extLst>
      <p:ext uri="{BB962C8B-B14F-4D97-AF65-F5344CB8AC3E}">
        <p14:creationId xmlns:p14="http://schemas.microsoft.com/office/powerpoint/2010/main" val="3336265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9801" y="260648"/>
            <a:ext cx="7772400" cy="1143000"/>
          </a:xfrm>
        </p:spPr>
        <p:txBody>
          <a:bodyPr/>
          <a:lstStyle/>
          <a:p>
            <a:r>
              <a:rPr lang="zh-TW" altLang="en-US" sz="3600" dirty="0" smtClean="0">
                <a:solidFill>
                  <a:schemeClr val="tx1"/>
                </a:solidFill>
                <a:latin typeface="微軟正黑體" panose="020B0604030504040204" pitchFamily="34" charset="-120"/>
                <a:ea typeface="微軟正黑體" panose="020B0604030504040204" pitchFamily="34" charset="-120"/>
              </a:rPr>
              <a:t>例</a:t>
            </a:r>
            <a:r>
              <a:rPr lang="en-US" altLang="zh-TW" sz="3600" dirty="0" smtClean="0">
                <a:solidFill>
                  <a:schemeClr val="tx1"/>
                </a:solidFill>
                <a:latin typeface="微軟正黑體" panose="020B0604030504040204" pitchFamily="34" charset="-120"/>
                <a:ea typeface="微軟正黑體" panose="020B0604030504040204" pitchFamily="34" charset="-120"/>
              </a:rPr>
              <a:t>3</a:t>
            </a:r>
            <a:r>
              <a:rPr lang="zh-TW" altLang="en-US" sz="3600" dirty="0" smtClean="0">
                <a:solidFill>
                  <a:schemeClr val="tx1"/>
                </a:solidFill>
                <a:latin typeface="微軟正黑體" panose="020B0604030504040204" pitchFamily="34" charset="-120"/>
                <a:ea typeface="微軟正黑體" panose="020B0604030504040204" pitchFamily="34" charset="-120"/>
              </a:rPr>
              <a:t>：</a:t>
            </a:r>
            <a:r>
              <a:rPr lang="zh-TW" altLang="zh-TW" sz="3600" dirty="0" smtClean="0">
                <a:solidFill>
                  <a:schemeClr val="tx1"/>
                </a:solidFill>
                <a:latin typeface="微軟正黑體" panose="020B0604030504040204" pitchFamily="34" charset="-120"/>
                <a:ea typeface="微軟正黑體" panose="020B0604030504040204" pitchFamily="34" charset="-120"/>
              </a:rPr>
              <a:t>釋</a:t>
            </a:r>
            <a:r>
              <a:rPr lang="zh-TW" altLang="zh-TW" sz="3600" dirty="0">
                <a:solidFill>
                  <a:schemeClr val="tx1"/>
                </a:solidFill>
                <a:latin typeface="微軟正黑體" panose="020B0604030504040204" pitchFamily="34" charset="-120"/>
                <a:ea typeface="微軟正黑體" panose="020B0604030504040204" pitchFamily="34" charset="-120"/>
              </a:rPr>
              <a:t>字</a:t>
            </a:r>
            <a:r>
              <a:rPr lang="en-US" altLang="zh-TW" sz="3600" dirty="0">
                <a:solidFill>
                  <a:schemeClr val="tx1"/>
                </a:solidFill>
                <a:latin typeface="微軟正黑體" panose="020B0604030504040204" pitchFamily="34" charset="-120"/>
                <a:ea typeface="微軟正黑體" panose="020B0604030504040204" pitchFamily="34" charset="-120"/>
              </a:rPr>
              <a:t>719</a:t>
            </a:r>
            <a:r>
              <a:rPr lang="zh-TW" altLang="zh-TW" sz="3600" dirty="0">
                <a:solidFill>
                  <a:schemeClr val="tx1"/>
                </a:solidFill>
                <a:latin typeface="微軟正黑體" panose="020B0604030504040204" pitchFamily="34" charset="-120"/>
                <a:ea typeface="微軟正黑體" panose="020B0604030504040204" pitchFamily="34" charset="-120"/>
              </a:rPr>
              <a:t>號解釋：長期被忽視</a:t>
            </a:r>
            <a:r>
              <a:rPr lang="zh-TW" altLang="zh-TW" sz="3600" dirty="0" smtClean="0">
                <a:solidFill>
                  <a:schemeClr val="tx1"/>
                </a:solidFill>
                <a:latin typeface="微軟正黑體" panose="020B0604030504040204" pitchFamily="34" charset="-120"/>
                <a:ea typeface="微軟正黑體" panose="020B0604030504040204" pitchFamily="34" charset="-120"/>
              </a:rPr>
              <a:t>的</a:t>
            </a:r>
            <a:r>
              <a:rPr lang="en-US" altLang="zh-TW" sz="3600" dirty="0" smtClean="0">
                <a:solidFill>
                  <a:schemeClr val="tx1"/>
                </a:solidFill>
                <a:latin typeface="微軟正黑體" panose="020B0604030504040204" pitchFamily="34" charset="-120"/>
                <a:ea typeface="微軟正黑體" panose="020B0604030504040204" pitchFamily="34" charset="-120"/>
              </a:rPr>
              <a:t/>
            </a:r>
            <a:br>
              <a:rPr lang="en-US" altLang="zh-TW" sz="3600" dirty="0" smtClean="0">
                <a:solidFill>
                  <a:schemeClr val="tx1"/>
                </a:solidFill>
                <a:latin typeface="微軟正黑體" panose="020B0604030504040204" pitchFamily="34" charset="-120"/>
                <a:ea typeface="微軟正黑體" panose="020B0604030504040204" pitchFamily="34" charset="-120"/>
              </a:rPr>
            </a:br>
            <a:r>
              <a:rPr lang="zh-TW" altLang="zh-TW" sz="3600" dirty="0" smtClean="0">
                <a:solidFill>
                  <a:schemeClr val="tx1"/>
                </a:solidFill>
                <a:latin typeface="微軟正黑體" panose="020B0604030504040204" pitchFamily="34" charset="-120"/>
                <a:ea typeface="微軟正黑體" panose="020B0604030504040204" pitchFamily="34" charset="-120"/>
              </a:rPr>
              <a:t>台灣</a:t>
            </a:r>
            <a:r>
              <a:rPr lang="zh-TW" altLang="zh-TW" sz="3600" dirty="0">
                <a:solidFill>
                  <a:schemeClr val="tx1"/>
                </a:solidFill>
                <a:latin typeface="微軟正黑體" panose="020B0604030504040204" pitchFamily="34" charset="-120"/>
                <a:ea typeface="微軟正黑體" panose="020B0604030504040204" pitchFamily="34" charset="-120"/>
              </a:rPr>
              <a:t>法律史上原住民族</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95536" y="1521768"/>
            <a:ext cx="8424936" cy="4931568"/>
          </a:xfrm>
        </p:spPr>
        <p:txBody>
          <a:bodyPr/>
          <a:lstStyle/>
          <a:p>
            <a:r>
              <a:rPr lang="zh-TW" altLang="zh-TW" sz="2200" dirty="0"/>
              <a:t>釋字</a:t>
            </a:r>
            <a:r>
              <a:rPr lang="en-US" altLang="zh-TW" sz="2200" dirty="0"/>
              <a:t>719</a:t>
            </a:r>
            <a:r>
              <a:rPr lang="zh-TW" altLang="zh-TW" sz="2200" dirty="0" smtClean="0"/>
              <a:t>號</a:t>
            </a:r>
            <a:r>
              <a:rPr lang="zh-TW" altLang="en-US" sz="2200" dirty="0"/>
              <a:t>解釋</a:t>
            </a:r>
            <a:r>
              <a:rPr lang="zh-TW" altLang="zh-TW" sz="2200" dirty="0" smtClean="0"/>
              <a:t>：</a:t>
            </a:r>
            <a:r>
              <a:rPr lang="zh-TW" altLang="en-US" sz="2200" dirty="0" smtClean="0"/>
              <a:t>「</a:t>
            </a:r>
            <a:r>
              <a:rPr lang="zh-TW" altLang="zh-TW" sz="2200" dirty="0" smtClean="0"/>
              <a:t>原住民</a:t>
            </a:r>
            <a:r>
              <a:rPr lang="zh-TW" altLang="zh-TW" sz="2200" dirty="0"/>
              <a:t>族工作權保障法第十二條第一項、第三項及政府採購法第九十八條，關於政府採購得標廠商於</a:t>
            </a:r>
            <a:r>
              <a:rPr lang="zh-TW" altLang="zh-TW" sz="2200" dirty="0">
                <a:solidFill>
                  <a:srgbClr val="FF0000"/>
                </a:solidFill>
              </a:rPr>
              <a:t>國內員工總人數逾一百人者</a:t>
            </a:r>
            <a:r>
              <a:rPr lang="zh-TW" altLang="zh-TW" sz="2200" dirty="0"/>
              <a:t>，應於</a:t>
            </a:r>
            <a:r>
              <a:rPr lang="zh-TW" altLang="zh-TW" sz="2200" dirty="0">
                <a:solidFill>
                  <a:srgbClr val="FF0000"/>
                </a:solidFill>
              </a:rPr>
              <a:t>履約期間僱用原住民</a:t>
            </a:r>
            <a:r>
              <a:rPr lang="zh-TW" altLang="zh-TW" sz="2200" dirty="0"/>
              <a:t>，人數不得低於總人數百分之一，進用原住民人數未達標準者，應向原住民族綜合發展基金之就業基金繳納代金部分」，並未違憲</a:t>
            </a:r>
            <a:r>
              <a:rPr lang="zh-TW" altLang="zh-TW" sz="2200" dirty="0" smtClean="0"/>
              <a:t>。</a:t>
            </a:r>
            <a:endParaRPr lang="en-US" altLang="zh-TW" sz="2200" dirty="0" smtClean="0"/>
          </a:p>
          <a:p>
            <a:r>
              <a:rPr lang="zh-TW" altLang="zh-TW" sz="2200" dirty="0" smtClean="0"/>
              <a:t>解釋</a:t>
            </a:r>
            <a:r>
              <a:rPr lang="zh-TW" altLang="zh-TW" sz="2200" dirty="0"/>
              <a:t>理由</a:t>
            </a:r>
            <a:r>
              <a:rPr lang="zh-TW" altLang="zh-TW" sz="2200" dirty="0" smtClean="0"/>
              <a:t>書：</a:t>
            </a:r>
            <a:r>
              <a:rPr lang="zh-TW" altLang="zh-TW" sz="2200" dirty="0"/>
              <a:t>「系爭規定</a:t>
            </a:r>
            <a:r>
              <a:rPr lang="en-US" altLang="zh-TW" sz="2200" dirty="0"/>
              <a:t>……</a:t>
            </a:r>
            <a:r>
              <a:rPr lang="zh-TW" altLang="zh-TW" sz="2200" dirty="0"/>
              <a:t>在政府採購市場形成因企業規模大小不同而有</a:t>
            </a:r>
            <a:r>
              <a:rPr lang="zh-TW" altLang="zh-TW" sz="2200" dirty="0">
                <a:solidFill>
                  <a:srgbClr val="FF0000"/>
                </a:solidFill>
              </a:rPr>
              <a:t>差別待遇</a:t>
            </a:r>
            <a:r>
              <a:rPr lang="zh-TW" altLang="zh-TW" sz="2200" dirty="0"/>
              <a:t>。</a:t>
            </a:r>
            <a:r>
              <a:rPr lang="en-US" altLang="zh-TW" sz="2200" dirty="0"/>
              <a:t>……</a:t>
            </a:r>
            <a:r>
              <a:rPr lang="zh-TW" altLang="zh-TW" sz="2200" dirty="0"/>
              <a:t>鑑於</a:t>
            </a:r>
            <a:r>
              <a:rPr lang="zh-TW" altLang="zh-TW" sz="2200" dirty="0">
                <a:solidFill>
                  <a:srgbClr val="FF0000"/>
                </a:solidFill>
              </a:rPr>
              <a:t>現今原住民</a:t>
            </a:r>
            <a:r>
              <a:rPr lang="zh-TW" altLang="zh-TW" sz="2200" dirty="0"/>
              <a:t>所受之</a:t>
            </a:r>
            <a:r>
              <a:rPr lang="zh-TW" altLang="zh-TW" sz="2200" dirty="0">
                <a:solidFill>
                  <a:srgbClr val="FF0000"/>
                </a:solidFill>
              </a:rPr>
              <a:t>教育及職業技能</a:t>
            </a:r>
            <a:r>
              <a:rPr lang="zh-TW" altLang="zh-TW" sz="2200" dirty="0"/>
              <a:t>訓練程度，通常於就業市場中之競爭力處於相對</a:t>
            </a:r>
            <a:r>
              <a:rPr lang="zh-TW" altLang="zh-TW" sz="2200" dirty="0">
                <a:solidFill>
                  <a:srgbClr val="FF0000"/>
                </a:solidFill>
              </a:rPr>
              <a:t>弱勢</a:t>
            </a:r>
            <a:r>
              <a:rPr lang="zh-TW" altLang="zh-TW" sz="2200" dirty="0"/>
              <a:t>，致影響其生活水準，其所採取之分類與達成上開差別待遇之目的間，具有</a:t>
            </a:r>
            <a:r>
              <a:rPr lang="zh-TW" altLang="zh-TW" sz="2200" dirty="0">
                <a:solidFill>
                  <a:srgbClr val="FF0000"/>
                </a:solidFill>
              </a:rPr>
              <a:t>合理</a:t>
            </a:r>
            <a:r>
              <a:rPr lang="zh-TW" altLang="zh-TW" sz="2200" dirty="0"/>
              <a:t>之關聯性。</a:t>
            </a:r>
            <a:r>
              <a:rPr lang="en-US" altLang="zh-TW" sz="2200" dirty="0"/>
              <a:t>……</a:t>
            </a:r>
            <a:r>
              <a:rPr lang="zh-TW" altLang="zh-TW" sz="2200" dirty="0"/>
              <a:t>然因此所能提供者，多屬短期或不具技術性之工作，難以增進原住民長期穩定之工作機會及專業技能，國家仍</a:t>
            </a:r>
            <a:r>
              <a:rPr lang="zh-TW" altLang="zh-TW" sz="2200" dirty="0">
                <a:solidFill>
                  <a:srgbClr val="FF0000"/>
                </a:solidFill>
              </a:rPr>
              <a:t>應透過具體政策與作為</a:t>
            </a:r>
            <a:r>
              <a:rPr lang="zh-TW" altLang="zh-TW" sz="2200" dirty="0"/>
              <a:t>，積極實踐上開憲法增修條文對於</a:t>
            </a:r>
            <a:r>
              <a:rPr lang="zh-TW" altLang="zh-TW" sz="2200" dirty="0">
                <a:solidFill>
                  <a:srgbClr val="FF0000"/>
                </a:solidFill>
              </a:rPr>
              <a:t>原住民族</a:t>
            </a:r>
            <a:r>
              <a:rPr lang="zh-TW" altLang="zh-TW" sz="2200" dirty="0"/>
              <a:t>工作權之保障，並應就該積極優惠措施，依國家與社會時空環境與保障原住民族工作權之需求，</a:t>
            </a:r>
            <a:r>
              <a:rPr lang="zh-TW" altLang="zh-TW" sz="2200" dirty="0">
                <a:solidFill>
                  <a:srgbClr val="FF0000"/>
                </a:solidFill>
              </a:rPr>
              <a:t>定期檢討修正</a:t>
            </a:r>
            <a:r>
              <a:rPr lang="zh-TW" altLang="zh-TW" sz="2200" dirty="0" smtClean="0"/>
              <a:t>。</a:t>
            </a:r>
            <a:r>
              <a:rPr lang="zh-TW" altLang="en-US" sz="2200" dirty="0" smtClean="0"/>
              <a:t>」</a:t>
            </a:r>
            <a:endParaRPr lang="zh-TW" altLang="zh-TW" sz="2200" dirty="0"/>
          </a:p>
          <a:p>
            <a:endParaRPr lang="zh-TW" altLang="en-US"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19</a:t>
            </a:fld>
            <a:endParaRPr lang="en-US" altLang="zh-TW" dirty="0"/>
          </a:p>
        </p:txBody>
      </p:sp>
    </p:spTree>
    <p:extLst>
      <p:ext uri="{BB962C8B-B14F-4D97-AF65-F5344CB8AC3E}">
        <p14:creationId xmlns:p14="http://schemas.microsoft.com/office/powerpoint/2010/main" val="180969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0276" y="190500"/>
            <a:ext cx="7772400" cy="1143000"/>
          </a:xfrm>
        </p:spPr>
        <p:txBody>
          <a:bodyPr/>
          <a:lstStyle/>
          <a:p>
            <a:r>
              <a:rPr lang="zh-TW" altLang="en-US" sz="4000" dirty="0" smtClean="0">
                <a:solidFill>
                  <a:schemeClr val="tx1"/>
                </a:solidFill>
                <a:latin typeface="微軟正黑體" panose="020B0604030504040204" pitchFamily="34" charset="-120"/>
                <a:ea typeface="微軟正黑體" panose="020B0604030504040204" pitchFamily="34" charset="-120"/>
              </a:rPr>
              <a:t>三十年磨一劍：台灣法律史</a:t>
            </a:r>
            <a:endParaRPr lang="zh-TW" altLang="en-US" sz="4000"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75134" y="1333500"/>
            <a:ext cx="7772400" cy="4687788"/>
          </a:xfrm>
        </p:spPr>
        <p:txBody>
          <a:bodyPr/>
          <a:lstStyle/>
          <a:p>
            <a:r>
              <a:rPr lang="zh-TW" altLang="zh-TW" sz="2800" dirty="0"/>
              <a:t>從</a:t>
            </a:r>
            <a:r>
              <a:rPr lang="en-US" altLang="zh-TW" sz="2800" dirty="0"/>
              <a:t>1990</a:t>
            </a:r>
            <a:r>
              <a:rPr lang="zh-TW" altLang="zh-TW" sz="2800" dirty="0"/>
              <a:t>年</a:t>
            </a:r>
            <a:r>
              <a:rPr lang="zh-TW" altLang="zh-TW" sz="2800" dirty="0" smtClean="0"/>
              <a:t>在西雅圖</a:t>
            </a:r>
            <a:r>
              <a:rPr lang="zh-TW" altLang="zh-TW" sz="2800" dirty="0"/>
              <a:t>華盛頓大學留學時，發現台灣法律史之美妙，決定捨棄國際商務律師工作，走向法學研究者之路，至</a:t>
            </a:r>
            <a:r>
              <a:rPr lang="en-US" altLang="zh-TW" sz="2800" dirty="0"/>
              <a:t>2020</a:t>
            </a:r>
            <a:r>
              <a:rPr lang="zh-TW" altLang="zh-TW" sz="2800" dirty="0"/>
              <a:t>年剛好</a:t>
            </a:r>
            <a:r>
              <a:rPr lang="en-US" altLang="zh-TW" sz="2800" dirty="0"/>
              <a:t>30</a:t>
            </a:r>
            <a:r>
              <a:rPr lang="zh-TW" altLang="zh-TW" sz="2800" dirty="0"/>
              <a:t>年</a:t>
            </a:r>
            <a:r>
              <a:rPr lang="zh-TW" altLang="zh-TW" sz="2800" dirty="0" smtClean="0"/>
              <a:t>。</a:t>
            </a:r>
            <a:endParaRPr lang="en-US" altLang="zh-TW" sz="2800" dirty="0" smtClean="0"/>
          </a:p>
          <a:p>
            <a:r>
              <a:rPr lang="en-US" altLang="zh-TW" sz="2800" dirty="0" smtClean="0"/>
              <a:t>2020</a:t>
            </a:r>
            <a:r>
              <a:rPr lang="zh-TW" altLang="en-US" sz="2800" dirty="0" smtClean="0"/>
              <a:t>年</a:t>
            </a:r>
            <a:r>
              <a:rPr lang="zh-TW" altLang="en-US" sz="2800" dirty="0" smtClean="0"/>
              <a:t>獲選為</a:t>
            </a:r>
            <a:r>
              <a:rPr lang="zh-TW" altLang="zh-TW" sz="2800" dirty="0" smtClean="0"/>
              <a:t>教育部</a:t>
            </a:r>
            <a:r>
              <a:rPr lang="zh-TW" altLang="zh-TW" sz="2800" dirty="0"/>
              <a:t>國家</a:t>
            </a:r>
            <a:r>
              <a:rPr lang="zh-TW" altLang="zh-TW" sz="2800" dirty="0" smtClean="0"/>
              <a:t>講座</a:t>
            </a:r>
            <a:r>
              <a:rPr lang="zh-TW" altLang="en-US" sz="2800" dirty="0" smtClean="0"/>
              <a:t>教授，</a:t>
            </a:r>
            <a:r>
              <a:rPr lang="zh-TW" altLang="zh-TW" sz="2800" dirty="0" smtClean="0"/>
              <a:t>須</a:t>
            </a:r>
            <a:r>
              <a:rPr lang="zh-TW" altLang="en-US" sz="2800" dirty="0" smtClean="0"/>
              <a:t>以</a:t>
            </a:r>
            <a:r>
              <a:rPr lang="zh-TW" altLang="zh-TW" sz="2800" dirty="0" smtClean="0"/>
              <a:t>巡迴</a:t>
            </a:r>
            <a:r>
              <a:rPr lang="zh-TW" altLang="zh-TW" sz="2800" dirty="0" smtClean="0"/>
              <a:t>演講</a:t>
            </a:r>
            <a:r>
              <a:rPr lang="zh-TW" altLang="en-US" sz="2800" dirty="0" smtClean="0"/>
              <a:t>分享</a:t>
            </a:r>
            <a:r>
              <a:rPr lang="zh-TW" altLang="en-US" sz="2800" dirty="0" smtClean="0"/>
              <a:t>研究成果，故將之濃縮為兩個</a:t>
            </a:r>
            <a:r>
              <a:rPr lang="zh-TW" altLang="en-US" sz="2800" dirty="0" smtClean="0">
                <a:solidFill>
                  <a:srgbClr val="FF0000"/>
                </a:solidFill>
              </a:rPr>
              <a:t>視角</a:t>
            </a:r>
            <a:r>
              <a:rPr lang="zh-TW" altLang="en-US" sz="2800" dirty="0" smtClean="0"/>
              <a:t>底下的</a:t>
            </a:r>
            <a:r>
              <a:rPr lang="zh-TW" altLang="en-US" sz="2800" dirty="0" smtClean="0">
                <a:solidFill>
                  <a:srgbClr val="0070C0"/>
                </a:solidFill>
              </a:rPr>
              <a:t>三句話</a:t>
            </a:r>
            <a:r>
              <a:rPr lang="zh-TW" altLang="en-US" sz="2800" dirty="0" smtClean="0"/>
              <a:t>。（如下</a:t>
            </a:r>
            <a:r>
              <a:rPr lang="en-US" altLang="zh-TW" sz="2800" dirty="0" smtClean="0"/>
              <a:t>3</a:t>
            </a:r>
            <a:r>
              <a:rPr lang="zh-TW" altLang="en-US" sz="2800" dirty="0" smtClean="0"/>
              <a:t>張圖）</a:t>
            </a:r>
            <a:endParaRPr lang="en-US" altLang="zh-TW" sz="2800" dirty="0" smtClean="0"/>
          </a:p>
          <a:p>
            <a:r>
              <a:rPr lang="zh-TW" altLang="en-US" sz="2800" dirty="0"/>
              <a:t>從</a:t>
            </a:r>
            <a:r>
              <a:rPr lang="zh-TW" altLang="en-US" sz="2800" dirty="0" smtClean="0">
                <a:solidFill>
                  <a:srgbClr val="FF0000"/>
                </a:solidFill>
              </a:rPr>
              <a:t>法史學</a:t>
            </a:r>
            <a:r>
              <a:rPr lang="zh-TW" altLang="en-US" sz="2800" dirty="0"/>
              <a:t>（類似「</a:t>
            </a:r>
            <a:r>
              <a:rPr lang="zh-TW" altLang="en-US" sz="2800" dirty="0" smtClean="0"/>
              <a:t>法社會學</a:t>
            </a:r>
            <a:r>
              <a:rPr lang="zh-TW" altLang="en-US" sz="2800" dirty="0"/>
              <a:t>」）</a:t>
            </a:r>
            <a:r>
              <a:rPr lang="zh-TW" altLang="en-US" sz="2800" dirty="0">
                <a:solidFill>
                  <a:srgbClr val="FF0000"/>
                </a:solidFill>
              </a:rPr>
              <a:t>視角</a:t>
            </a:r>
            <a:r>
              <a:rPr lang="zh-TW" altLang="en-US" sz="2800" dirty="0"/>
              <a:t>：</a:t>
            </a:r>
            <a:r>
              <a:rPr lang="zh-TW" altLang="en-US" sz="2800" dirty="0">
                <a:solidFill>
                  <a:srgbClr val="0070C0"/>
                </a:solidFill>
              </a:rPr>
              <a:t>多源而多元的台灣</a:t>
            </a:r>
            <a:r>
              <a:rPr lang="zh-TW" altLang="en-US" sz="2800" dirty="0" smtClean="0">
                <a:solidFill>
                  <a:srgbClr val="0070C0"/>
                </a:solidFill>
              </a:rPr>
              <a:t>法、多元</a:t>
            </a:r>
            <a:r>
              <a:rPr lang="zh-TW" altLang="en-US" sz="2800" dirty="0">
                <a:solidFill>
                  <a:srgbClr val="0070C0"/>
                </a:solidFill>
              </a:rPr>
              <a:t>法律在地匯合</a:t>
            </a:r>
          </a:p>
          <a:p>
            <a:r>
              <a:rPr lang="zh-TW" altLang="en-US" sz="2800" dirty="0" smtClean="0"/>
              <a:t>從「</a:t>
            </a:r>
            <a:r>
              <a:rPr lang="zh-TW" altLang="en-US" sz="2800" dirty="0" smtClean="0">
                <a:solidFill>
                  <a:srgbClr val="FF0000"/>
                </a:solidFill>
              </a:rPr>
              <a:t>歷史</a:t>
            </a:r>
            <a:r>
              <a:rPr lang="zh-TW" altLang="en-US" sz="2800" dirty="0">
                <a:solidFill>
                  <a:srgbClr val="FF0000"/>
                </a:solidFill>
              </a:rPr>
              <a:t>思維法學</a:t>
            </a:r>
            <a:r>
              <a:rPr lang="zh-TW" altLang="en-US" sz="2800" dirty="0"/>
              <a:t>」（類似「社會法學」）</a:t>
            </a:r>
            <a:r>
              <a:rPr lang="zh-TW" altLang="en-US" sz="2800" dirty="0" smtClean="0"/>
              <a:t>的</a:t>
            </a:r>
            <a:r>
              <a:rPr lang="zh-TW" altLang="en-US" sz="2800" dirty="0" smtClean="0">
                <a:solidFill>
                  <a:srgbClr val="FF0000"/>
                </a:solidFill>
              </a:rPr>
              <a:t>視角</a:t>
            </a:r>
            <a:r>
              <a:rPr lang="zh-TW" altLang="en-US" sz="2800" dirty="0" smtClean="0"/>
              <a:t>：</a:t>
            </a:r>
            <a:r>
              <a:rPr lang="zh-TW" altLang="zh-TW" sz="2800" dirty="0" smtClean="0">
                <a:solidFill>
                  <a:srgbClr val="0070C0"/>
                </a:solidFill>
              </a:rPr>
              <a:t>將</a:t>
            </a:r>
            <a:r>
              <a:rPr lang="zh-TW" altLang="zh-TW" sz="2800" dirty="0">
                <a:solidFill>
                  <a:srgbClr val="0070C0"/>
                </a:solidFill>
              </a:rPr>
              <a:t>法經驗事實運用於法制訂與法</a:t>
            </a:r>
            <a:r>
              <a:rPr lang="zh-TW" altLang="zh-TW" sz="2800" dirty="0" smtClean="0">
                <a:solidFill>
                  <a:srgbClr val="0070C0"/>
                </a:solidFill>
              </a:rPr>
              <a:t>適用</a:t>
            </a:r>
            <a:endParaRPr lang="zh-TW" altLang="en-US" sz="2800" dirty="0">
              <a:solidFill>
                <a:srgbClr val="0070C0"/>
              </a:solidFill>
            </a:endParaRPr>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2</a:t>
            </a:fld>
            <a:endParaRPr lang="en-US" altLang="zh-TW"/>
          </a:p>
        </p:txBody>
      </p:sp>
    </p:spTree>
    <p:extLst>
      <p:ext uri="{BB962C8B-B14F-4D97-AF65-F5344CB8AC3E}">
        <p14:creationId xmlns:p14="http://schemas.microsoft.com/office/powerpoint/2010/main" val="256529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260648"/>
            <a:ext cx="7772400" cy="792088"/>
          </a:xfrm>
        </p:spPr>
        <p:txBody>
          <a:bodyPr/>
          <a:lstStyle/>
          <a:p>
            <a:r>
              <a:rPr lang="zh-TW" altLang="zh-TW" sz="3600" dirty="0">
                <a:solidFill>
                  <a:schemeClr val="tx1"/>
                </a:solidFill>
                <a:latin typeface="微軟正黑體" panose="020B0604030504040204" pitchFamily="34" charset="-120"/>
                <a:ea typeface="微軟正黑體" panose="020B0604030504040204" pitchFamily="34" charset="-120"/>
              </a:rPr>
              <a:t>法律史的</a:t>
            </a:r>
            <a:r>
              <a:rPr lang="zh-TW" altLang="zh-TW" sz="3600" dirty="0" smtClean="0">
                <a:solidFill>
                  <a:schemeClr val="tx1"/>
                </a:solidFill>
                <a:latin typeface="微軟正黑體" panose="020B0604030504040204" pitchFamily="34" charset="-120"/>
                <a:ea typeface="微軟正黑體" panose="020B0604030504040204" pitchFamily="34" charset="-120"/>
              </a:rPr>
              <a:t>提問</a:t>
            </a:r>
            <a:r>
              <a:rPr lang="zh-TW" altLang="en-US" sz="3600" dirty="0" smtClean="0">
                <a:solidFill>
                  <a:schemeClr val="tx1"/>
                </a:solidFill>
                <a:latin typeface="微軟正黑體" panose="020B0604030504040204" pitchFamily="34" charset="-120"/>
                <a:ea typeface="微軟正黑體" panose="020B0604030504040204" pitchFamily="34" charset="-120"/>
              </a:rPr>
              <a:t>及解說</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23528" y="1052736"/>
            <a:ext cx="8496944" cy="5400600"/>
          </a:xfrm>
        </p:spPr>
        <p:txBody>
          <a:bodyPr/>
          <a:lstStyle/>
          <a:p>
            <a:r>
              <a:rPr lang="zh-TW" altLang="en-US" sz="2400" dirty="0" smtClean="0"/>
              <a:t>提問：</a:t>
            </a:r>
            <a:r>
              <a:rPr lang="zh-TW" altLang="zh-TW" sz="2400" dirty="0" smtClean="0"/>
              <a:t>當今</a:t>
            </a:r>
            <a:r>
              <a:rPr lang="zh-TW" altLang="zh-TW" sz="2400" dirty="0"/>
              <a:t>台灣</a:t>
            </a:r>
            <a:r>
              <a:rPr lang="zh-TW" altLang="zh-TW" sz="2400" dirty="0" smtClean="0"/>
              <a:t>各</a:t>
            </a:r>
            <a:r>
              <a:rPr lang="zh-TW" altLang="en-US" sz="2400" dirty="0" smtClean="0"/>
              <a:t>個</a:t>
            </a:r>
            <a:r>
              <a:rPr lang="zh-TW" altLang="zh-TW" sz="2400" dirty="0" smtClean="0"/>
              <a:t>「</a:t>
            </a:r>
            <a:r>
              <a:rPr lang="zh-TW" altLang="zh-TW" sz="2400" dirty="0"/>
              <a:t>原住民」，為什麼在「教育及職業技能」方面，通常處於弱勢？憲法增修</a:t>
            </a:r>
            <a:r>
              <a:rPr lang="zh-TW" altLang="zh-TW" sz="2400" dirty="0" smtClean="0"/>
              <a:t>條文一直</a:t>
            </a:r>
            <a:r>
              <a:rPr lang="zh-TW" altLang="zh-TW" sz="2400" dirty="0"/>
              <a:t>使用「原住民族」，解釋憲法的</a:t>
            </a:r>
            <a:r>
              <a:rPr lang="zh-TW" altLang="zh-TW" sz="2400" dirty="0">
                <a:solidFill>
                  <a:srgbClr val="FF0000"/>
                </a:solidFill>
              </a:rPr>
              <a:t>法律人</a:t>
            </a:r>
            <a:r>
              <a:rPr lang="zh-TW" altLang="zh-TW" sz="2400" dirty="0"/>
              <a:t>沒注意到嗎</a:t>
            </a:r>
            <a:r>
              <a:rPr lang="zh-TW" altLang="zh-TW" sz="2400" dirty="0" smtClean="0"/>
              <a:t>？</a:t>
            </a:r>
            <a:endParaRPr lang="en-US" altLang="zh-TW" sz="2400" dirty="0" smtClean="0"/>
          </a:p>
          <a:p>
            <a:r>
              <a:rPr lang="zh-TW" altLang="zh-TW" sz="2400" dirty="0"/>
              <a:t>原住民</a:t>
            </a:r>
            <a:r>
              <a:rPr lang="zh-TW" altLang="zh-TW" sz="2400" dirty="0" smtClean="0"/>
              <a:t>族</a:t>
            </a:r>
            <a:r>
              <a:rPr lang="zh-TW" altLang="en-US" sz="2400" dirty="0" smtClean="0"/>
              <a:t>依</a:t>
            </a:r>
            <a:r>
              <a:rPr lang="zh-TW" altLang="zh-TW" sz="2400" dirty="0" smtClean="0"/>
              <a:t>不同</a:t>
            </a:r>
            <a:r>
              <a:rPr lang="zh-TW" altLang="zh-TW" sz="2400" dirty="0"/>
              <a:t>的</a:t>
            </a:r>
            <a:r>
              <a:rPr lang="zh-TW" altLang="zh-TW" sz="2400" dirty="0">
                <a:solidFill>
                  <a:srgbClr val="FF0000"/>
                </a:solidFill>
              </a:rPr>
              <a:t>歷史</a:t>
            </a:r>
            <a:r>
              <a:rPr lang="zh-TW" altLang="zh-TW" sz="2400" dirty="0" smtClean="0">
                <a:solidFill>
                  <a:srgbClr val="FF0000"/>
                </a:solidFill>
              </a:rPr>
              <a:t>經驗</a:t>
            </a:r>
            <a:r>
              <a:rPr lang="zh-TW" altLang="zh-TW" sz="2400" dirty="0" smtClean="0"/>
              <a:t>分為</a:t>
            </a:r>
            <a:r>
              <a:rPr lang="zh-TW" altLang="zh-TW" sz="2400" b="1" dirty="0" smtClean="0"/>
              <a:t>平埔族</a:t>
            </a:r>
            <a:r>
              <a:rPr lang="zh-TW" altLang="en-US" sz="2400" dirty="0" smtClean="0"/>
              <a:t>、</a:t>
            </a:r>
            <a:r>
              <a:rPr lang="zh-TW" altLang="zh-TW" sz="2400" b="1" dirty="0" smtClean="0"/>
              <a:t>高山族</a:t>
            </a:r>
            <a:r>
              <a:rPr lang="zh-TW" altLang="zh-TW" sz="2400" dirty="0" smtClean="0"/>
              <a:t>，現行《</a:t>
            </a:r>
            <a:r>
              <a:rPr lang="zh-TW" altLang="zh-TW" sz="2400" dirty="0"/>
              <a:t>原住民身分法》</a:t>
            </a:r>
            <a:r>
              <a:rPr lang="zh-TW" altLang="zh-TW" sz="2400" dirty="0" smtClean="0"/>
              <a:t>大體</a:t>
            </a:r>
            <a:r>
              <a:rPr lang="zh-TW" altLang="en-US" sz="2400" dirty="0" smtClean="0"/>
              <a:t>上</a:t>
            </a:r>
            <a:r>
              <a:rPr lang="zh-TW" altLang="zh-TW" sz="2400" dirty="0" smtClean="0"/>
              <a:t>認定屬</a:t>
            </a:r>
            <a:r>
              <a:rPr lang="zh-TW" altLang="en-US" sz="2400" dirty="0" smtClean="0"/>
              <a:t>於</a:t>
            </a:r>
            <a:r>
              <a:rPr lang="zh-TW" altLang="zh-TW" sz="2400" dirty="0" smtClean="0">
                <a:solidFill>
                  <a:srgbClr val="FF0000"/>
                </a:solidFill>
              </a:rPr>
              <a:t>高山族</a:t>
            </a:r>
            <a:r>
              <a:rPr lang="zh-TW" altLang="zh-TW" sz="2400" dirty="0" smtClean="0"/>
              <a:t>的</a:t>
            </a:r>
            <a:r>
              <a:rPr lang="zh-TW" altLang="zh-TW" sz="2400" dirty="0">
                <a:solidFill>
                  <a:srgbClr val="FF0000"/>
                </a:solidFill>
              </a:rPr>
              <a:t>個人</a:t>
            </a:r>
            <a:r>
              <a:rPr lang="zh-TW" altLang="zh-TW" sz="2400" dirty="0"/>
              <a:t>為「原住民」</a:t>
            </a:r>
            <a:r>
              <a:rPr lang="zh-TW" altLang="zh-TW" sz="2400" dirty="0" smtClean="0"/>
              <a:t>。</a:t>
            </a:r>
            <a:endParaRPr lang="en-US" altLang="zh-TW" sz="2400" dirty="0" smtClean="0"/>
          </a:p>
          <a:p>
            <a:r>
              <a:rPr lang="zh-TW" altLang="en-US" sz="2400" dirty="0" smtClean="0"/>
              <a:t>種族</a:t>
            </a:r>
            <a:r>
              <a:rPr lang="zh-TW" altLang="en-US" sz="2400" dirty="0"/>
              <a:t>文化上的因素，使得個別的高山族原住民，不容易</a:t>
            </a:r>
            <a:r>
              <a:rPr lang="zh-TW" altLang="en-US" sz="2400" dirty="0" smtClean="0"/>
              <a:t>適應以</a:t>
            </a:r>
            <a:r>
              <a:rPr lang="zh-TW" altLang="en-US" sz="2400" dirty="0"/>
              <a:t>現代、以漢文化為中心的</a:t>
            </a:r>
            <a:r>
              <a:rPr lang="zh-TW" altLang="en-US" sz="2400" dirty="0" smtClean="0"/>
              <a:t>教育，而就「</a:t>
            </a:r>
            <a:r>
              <a:rPr lang="zh-TW" altLang="en-US" sz="2400" dirty="0"/>
              <a:t>職業技能</a:t>
            </a:r>
            <a:r>
              <a:rPr lang="zh-TW" altLang="en-US" sz="2400" dirty="0" smtClean="0"/>
              <a:t>」，倘若工作性質與其生活</a:t>
            </a:r>
            <a:r>
              <a:rPr lang="zh-TW" altLang="en-US" sz="2400" dirty="0"/>
              <a:t>環境差異很大</a:t>
            </a:r>
            <a:r>
              <a:rPr lang="zh-TW" altLang="en-US" sz="2400" dirty="0" smtClean="0"/>
              <a:t>，當然</a:t>
            </a:r>
            <a:r>
              <a:rPr lang="zh-TW" altLang="en-US" sz="2400" dirty="0"/>
              <a:t>會「處於弱勢」</a:t>
            </a:r>
            <a:r>
              <a:rPr lang="zh-TW" altLang="en-US" sz="2400" dirty="0" smtClean="0"/>
              <a:t>。這</a:t>
            </a:r>
            <a:r>
              <a:rPr lang="zh-TW" altLang="en-US" sz="2400" dirty="0"/>
              <a:t>是</a:t>
            </a:r>
            <a:r>
              <a:rPr lang="zh-TW" altLang="en-US" sz="2400" dirty="0" smtClean="0"/>
              <a:t>涉及</a:t>
            </a:r>
            <a:r>
              <a:rPr lang="zh-TW" altLang="en-US" sz="2400" dirty="0" smtClean="0">
                <a:solidFill>
                  <a:srgbClr val="FF0000"/>
                </a:solidFill>
              </a:rPr>
              <a:t>民族</a:t>
            </a:r>
            <a:r>
              <a:rPr lang="zh-TW" altLang="en-US" sz="2400" dirty="0" smtClean="0"/>
              <a:t>，</a:t>
            </a:r>
            <a:r>
              <a:rPr lang="zh-TW" altLang="en-US" sz="2400" dirty="0"/>
              <a:t>而</a:t>
            </a:r>
            <a:r>
              <a:rPr lang="zh-TW" altLang="en-US" sz="2400" dirty="0" smtClean="0"/>
              <a:t>非個人的</a:t>
            </a:r>
            <a:r>
              <a:rPr lang="zh-TW" altLang="en-US" sz="2400" dirty="0"/>
              <a:t>問題</a:t>
            </a:r>
            <a:r>
              <a:rPr lang="zh-TW" altLang="en-US" sz="2400" dirty="0" smtClean="0"/>
              <a:t>。</a:t>
            </a:r>
            <a:endParaRPr lang="en-US" altLang="zh-TW" sz="2400" dirty="0" smtClean="0"/>
          </a:p>
          <a:p>
            <a:r>
              <a:rPr lang="zh-TW" altLang="en-US" sz="2400" dirty="0"/>
              <a:t>宜從整個「</a:t>
            </a:r>
            <a:r>
              <a:rPr lang="zh-TW" altLang="en-US" sz="2400" dirty="0">
                <a:solidFill>
                  <a:srgbClr val="FF0000"/>
                </a:solidFill>
              </a:rPr>
              <a:t>原住民族</a:t>
            </a:r>
            <a:r>
              <a:rPr lang="zh-TW" altLang="en-US" sz="2400" dirty="0"/>
              <a:t>」，而非個別「原住民」的</a:t>
            </a:r>
            <a:r>
              <a:rPr lang="zh-TW" altLang="en-US" sz="2400" dirty="0">
                <a:solidFill>
                  <a:srgbClr val="FF0000"/>
                </a:solidFill>
              </a:rPr>
              <a:t>工作權</a:t>
            </a:r>
            <a:r>
              <a:rPr lang="zh-TW" altLang="en-US" sz="2400" dirty="0"/>
              <a:t>，應如何</a:t>
            </a:r>
            <a:r>
              <a:rPr lang="zh-TW" altLang="en-US" sz="2400" dirty="0" smtClean="0"/>
              <a:t>保障或扶助</a:t>
            </a:r>
            <a:r>
              <a:rPr lang="zh-TW" altLang="en-US" sz="2400" dirty="0"/>
              <a:t>來著手</a:t>
            </a:r>
            <a:r>
              <a:rPr lang="zh-TW" altLang="en-US" sz="2400" dirty="0" smtClean="0"/>
              <a:t>。</a:t>
            </a:r>
            <a:r>
              <a:rPr lang="zh-TW" altLang="en-US" sz="2400" dirty="0" smtClean="0">
                <a:solidFill>
                  <a:srgbClr val="FF0000"/>
                </a:solidFill>
              </a:rPr>
              <a:t>→歷史</a:t>
            </a:r>
            <a:r>
              <a:rPr lang="zh-TW" altLang="en-US" sz="2400" dirty="0">
                <a:solidFill>
                  <a:srgbClr val="FF0000"/>
                </a:solidFill>
              </a:rPr>
              <a:t>思維</a:t>
            </a:r>
            <a:r>
              <a:rPr lang="zh-TW" altLang="en-US" sz="2400" dirty="0" smtClean="0">
                <a:solidFill>
                  <a:srgbClr val="FF0000"/>
                </a:solidFill>
              </a:rPr>
              <a:t>法學</a:t>
            </a:r>
            <a:endParaRPr lang="en-US" altLang="zh-TW" sz="2400" dirty="0" smtClean="0">
              <a:solidFill>
                <a:srgbClr val="FF0000"/>
              </a:solidFill>
            </a:endParaRPr>
          </a:p>
          <a:p>
            <a:r>
              <a:rPr lang="zh-TW" altLang="en-US" sz="2400" dirty="0"/>
              <a:t>屬於</a:t>
            </a:r>
            <a:r>
              <a:rPr lang="zh-TW" altLang="en-US" sz="2400" dirty="0" smtClean="0">
                <a:solidFill>
                  <a:srgbClr val="FF0000"/>
                </a:solidFill>
              </a:rPr>
              <a:t>平埔族</a:t>
            </a:r>
            <a:r>
              <a:rPr lang="zh-TW" altLang="en-US" sz="2400" dirty="0" smtClean="0"/>
              <a:t>的</a:t>
            </a:r>
            <a:r>
              <a:rPr lang="zh-TW" altLang="en-US" sz="2400" dirty="0"/>
              <a:t>西拉雅族人應否認定為原住民</a:t>
            </a:r>
            <a:r>
              <a:rPr lang="zh-TW" altLang="en-US" sz="2400" dirty="0" smtClean="0"/>
              <a:t>？</a:t>
            </a:r>
            <a:endParaRPr lang="en-US" altLang="zh-TW" sz="2400" dirty="0" smtClean="0"/>
          </a:p>
          <a:p>
            <a:pPr marL="0" indent="0">
              <a:buNone/>
            </a:pPr>
            <a:endParaRPr lang="en-US" altLang="zh-TW" sz="1800" b="1" dirty="0" smtClean="0"/>
          </a:p>
          <a:p>
            <a:pPr marL="0" indent="0">
              <a:buNone/>
            </a:pPr>
            <a:r>
              <a:rPr lang="zh-TW" altLang="en-US" sz="1800" b="1" dirty="0" smtClean="0"/>
              <a:t>註：王泰升，</a:t>
            </a:r>
            <a:r>
              <a:rPr lang="en-US" altLang="zh-TW" sz="1800" b="1" dirty="0" smtClean="0"/>
              <a:t>〈</a:t>
            </a:r>
            <a:r>
              <a:rPr lang="zh-TW" altLang="en-US" sz="1800" b="1" dirty="0" smtClean="0"/>
              <a:t>台灣法律史上的原住民族：作為特殊的人群、地域與法文化</a:t>
            </a:r>
            <a:r>
              <a:rPr lang="en-US" altLang="zh-TW" sz="1800" b="1" dirty="0" smtClean="0"/>
              <a:t>〉</a:t>
            </a:r>
            <a:endParaRPr lang="zh-TW" altLang="en-US" sz="1800" b="1"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20</a:t>
            </a:fld>
            <a:endParaRPr lang="en-US" altLang="zh-TW"/>
          </a:p>
        </p:txBody>
      </p:sp>
    </p:spTree>
    <p:extLst>
      <p:ext uri="{BB962C8B-B14F-4D97-AF65-F5344CB8AC3E}">
        <p14:creationId xmlns:p14="http://schemas.microsoft.com/office/powerpoint/2010/main" val="164588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5556" y="189384"/>
            <a:ext cx="7992888" cy="1143000"/>
          </a:xfrm>
        </p:spPr>
        <p:txBody>
          <a:bodyPr/>
          <a:lstStyle/>
          <a:p>
            <a:r>
              <a:rPr lang="zh-TW" altLang="en-US" sz="3600" dirty="0" smtClean="0">
                <a:solidFill>
                  <a:schemeClr val="tx1"/>
                </a:solidFill>
                <a:latin typeface="微軟正黑體" panose="020B0604030504040204" pitchFamily="34" charset="-120"/>
                <a:ea typeface="微軟正黑體" panose="020B0604030504040204" pitchFamily="34" charset="-120"/>
              </a:rPr>
              <a:t>例</a:t>
            </a:r>
            <a:r>
              <a:rPr lang="en-US" altLang="zh-TW" sz="3600" dirty="0" smtClean="0">
                <a:solidFill>
                  <a:schemeClr val="tx1"/>
                </a:solidFill>
                <a:latin typeface="微軟正黑體" panose="020B0604030504040204" pitchFamily="34" charset="-120"/>
                <a:ea typeface="微軟正黑體" panose="020B0604030504040204" pitchFamily="34" charset="-120"/>
              </a:rPr>
              <a:t>4</a:t>
            </a:r>
            <a:r>
              <a:rPr lang="zh-TW" altLang="en-US" sz="3600" dirty="0" smtClean="0">
                <a:solidFill>
                  <a:schemeClr val="tx1"/>
                </a:solidFill>
                <a:latin typeface="微軟正黑體" panose="020B0604030504040204" pitchFamily="34" charset="-120"/>
                <a:ea typeface="微軟正黑體" panose="020B0604030504040204" pitchFamily="34" charset="-120"/>
              </a:rPr>
              <a:t>：釋</a:t>
            </a:r>
            <a:r>
              <a:rPr lang="zh-TW" altLang="en-US" sz="3600" dirty="0">
                <a:solidFill>
                  <a:schemeClr val="tx1"/>
                </a:solidFill>
                <a:latin typeface="微軟正黑體" panose="020B0604030504040204" pitchFamily="34" charset="-120"/>
                <a:ea typeface="微軟正黑體" panose="020B0604030504040204" pitchFamily="34" charset="-120"/>
              </a:rPr>
              <a:t>字</a:t>
            </a:r>
            <a:r>
              <a:rPr lang="en-US" altLang="zh-TW" sz="3600" dirty="0">
                <a:solidFill>
                  <a:schemeClr val="tx1"/>
                </a:solidFill>
                <a:latin typeface="微軟正黑體" panose="020B0604030504040204" pitchFamily="34" charset="-120"/>
                <a:ea typeface="微軟正黑體" panose="020B0604030504040204" pitchFamily="34" charset="-120"/>
              </a:rPr>
              <a:t>728</a:t>
            </a:r>
            <a:r>
              <a:rPr lang="zh-TW" altLang="en-US" sz="3600" dirty="0">
                <a:solidFill>
                  <a:schemeClr val="tx1"/>
                </a:solidFill>
                <a:latin typeface="微軟正黑體" panose="020B0604030504040204" pitchFamily="34" charset="-120"/>
                <a:ea typeface="微軟正黑體" panose="020B0604030504040204" pitchFamily="34" charset="-120"/>
              </a:rPr>
              <a:t>號解釋：各房承受家產的漢人傳統應否</a:t>
            </a:r>
            <a:r>
              <a:rPr lang="zh-TW" altLang="en-US" sz="3600" dirty="0" smtClean="0">
                <a:solidFill>
                  <a:schemeClr val="tx1"/>
                </a:solidFill>
                <a:latin typeface="微軟正黑體" panose="020B0604030504040204" pitchFamily="34" charset="-120"/>
                <a:ea typeface="微軟正黑體" panose="020B0604030504040204" pitchFamily="34" charset="-120"/>
              </a:rPr>
              <a:t>延續？</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85800" y="1484784"/>
            <a:ext cx="7772400" cy="5220816"/>
          </a:xfrm>
        </p:spPr>
        <p:txBody>
          <a:bodyPr/>
          <a:lstStyle/>
          <a:p>
            <a:r>
              <a:rPr lang="zh-TW" altLang="en-US" sz="2800" dirty="0" smtClean="0"/>
              <a:t>釋字</a:t>
            </a:r>
            <a:r>
              <a:rPr lang="en-US" altLang="zh-TW" sz="2800" dirty="0" smtClean="0"/>
              <a:t>728</a:t>
            </a:r>
            <a:r>
              <a:rPr lang="zh-TW" altLang="en-US" sz="2800" dirty="0" smtClean="0"/>
              <a:t>號解釋：「祭祀公業條例第四條第一項前段規定：「本條例施行前已存在之祭祀公業，其派下員依規約定之。」</a:t>
            </a:r>
            <a:r>
              <a:rPr lang="zh-TW" altLang="en-US" sz="2800" dirty="0" smtClean="0">
                <a:solidFill>
                  <a:srgbClr val="FF0000"/>
                </a:solidFill>
              </a:rPr>
              <a:t>並未以性別</a:t>
            </a:r>
            <a:r>
              <a:rPr lang="zh-TW" altLang="en-US" sz="2800" dirty="0" smtClean="0"/>
              <a:t>為認定派下員之</a:t>
            </a:r>
            <a:r>
              <a:rPr lang="zh-TW" altLang="en-US" sz="2800" dirty="0" smtClean="0">
                <a:solidFill>
                  <a:srgbClr val="FF0000"/>
                </a:solidFill>
              </a:rPr>
              <a:t>標準</a:t>
            </a:r>
            <a:r>
              <a:rPr lang="zh-TW" altLang="en-US" sz="2800" dirty="0" smtClean="0"/>
              <a:t>，雖相關</a:t>
            </a:r>
            <a:r>
              <a:rPr lang="zh-TW" altLang="en-US" sz="2800" dirty="0" smtClean="0">
                <a:solidFill>
                  <a:srgbClr val="FF0000"/>
                </a:solidFill>
              </a:rPr>
              <a:t>規約依循傳統</a:t>
            </a:r>
            <a:r>
              <a:rPr lang="zh-TW" altLang="en-US" sz="2800" dirty="0" smtClean="0"/>
              <a:t>之宗族觀念，大都</a:t>
            </a:r>
            <a:r>
              <a:rPr lang="zh-TW" altLang="en-US" sz="2800" dirty="0" smtClean="0">
                <a:solidFill>
                  <a:srgbClr val="FF0000"/>
                </a:solidFill>
              </a:rPr>
              <a:t>限定以男系子孫</a:t>
            </a:r>
            <a:r>
              <a:rPr lang="zh-TW" altLang="en-US" sz="2800" dirty="0" smtClean="0"/>
              <a:t>（含養子）為派下員，多數情形致女子不得為派下員，但該等</a:t>
            </a:r>
            <a:r>
              <a:rPr lang="zh-TW" altLang="en-US" sz="2800" dirty="0" smtClean="0">
                <a:solidFill>
                  <a:srgbClr val="FF0000"/>
                </a:solidFill>
              </a:rPr>
              <a:t>規約</a:t>
            </a:r>
            <a:r>
              <a:rPr lang="zh-TW" altLang="en-US" sz="2800" dirty="0" smtClean="0"/>
              <a:t>係設立人及其子孫所為之</a:t>
            </a:r>
            <a:r>
              <a:rPr lang="zh-TW" altLang="en-US" sz="2800" dirty="0" smtClean="0">
                <a:solidFill>
                  <a:srgbClr val="FF0000"/>
                </a:solidFill>
              </a:rPr>
              <a:t>私法上結社及財產處分行為</a:t>
            </a:r>
            <a:r>
              <a:rPr lang="zh-TW" altLang="en-US" sz="2800" dirty="0" smtClean="0"/>
              <a:t>，基於</a:t>
            </a:r>
            <a:r>
              <a:rPr lang="zh-TW" altLang="en-US" sz="2800" dirty="0" smtClean="0">
                <a:solidFill>
                  <a:srgbClr val="FF0000"/>
                </a:solidFill>
              </a:rPr>
              <a:t>私法自治</a:t>
            </a:r>
            <a:r>
              <a:rPr lang="zh-TW" altLang="en-US" sz="2800" dirty="0" smtClean="0"/>
              <a:t>，原則上應予尊重，以維護法秩序之安定。」因此該項規定未違反憲法第七條所保障的性別</a:t>
            </a:r>
            <a:r>
              <a:rPr lang="zh-TW" altLang="en-US" sz="2800" dirty="0"/>
              <a:t>平等。</a:t>
            </a:r>
            <a:endParaRPr lang="zh-TW" altLang="en-US" sz="1800" b="1" dirty="0"/>
          </a:p>
          <a:p>
            <a:pPr marL="0" indent="0">
              <a:buNone/>
            </a:pPr>
            <a:endParaRPr lang="zh-TW" altLang="en-US" sz="1800" b="1" dirty="0"/>
          </a:p>
          <a:p>
            <a:pPr marL="0" indent="0">
              <a:buNone/>
            </a:pPr>
            <a:r>
              <a:rPr lang="zh-TW" altLang="en-US" sz="2000" b="1" dirty="0"/>
              <a:t>註：王泰升，</a:t>
            </a:r>
            <a:r>
              <a:rPr lang="en-US" altLang="zh-TW" sz="2000" b="1" dirty="0" smtClean="0"/>
              <a:t>〈</a:t>
            </a:r>
            <a:r>
              <a:rPr lang="zh-TW" altLang="en-US" sz="2000" b="1" dirty="0" smtClean="0"/>
              <a:t>論台灣社會上習慣的國家法化</a:t>
            </a:r>
            <a:r>
              <a:rPr lang="en-US" altLang="zh-TW" sz="2000" b="1" dirty="0" smtClean="0"/>
              <a:t>〉</a:t>
            </a:r>
            <a:endParaRPr lang="en-US" altLang="zh-TW" sz="2000" b="1" dirty="0"/>
          </a:p>
          <a:p>
            <a:endParaRPr lang="en-US" altLang="zh-TW" sz="2800" dirty="0" smtClean="0"/>
          </a:p>
          <a:p>
            <a:endParaRPr lang="zh-TW" altLang="en-US" sz="2000"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21</a:t>
            </a:fld>
            <a:endParaRPr lang="en-US" altLang="zh-TW"/>
          </a:p>
        </p:txBody>
      </p:sp>
    </p:spTree>
    <p:extLst>
      <p:ext uri="{BB962C8B-B14F-4D97-AF65-F5344CB8AC3E}">
        <p14:creationId xmlns:p14="http://schemas.microsoft.com/office/powerpoint/2010/main" val="17496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659" y="188640"/>
            <a:ext cx="7772400" cy="72008"/>
          </a:xfrm>
        </p:spPr>
        <p:txBody>
          <a:bodyPr/>
          <a:lstStyle/>
          <a:p>
            <a:endParaRPr lang="zh-TW" altLang="en-US" dirty="0"/>
          </a:p>
        </p:txBody>
      </p:sp>
      <p:sp>
        <p:nvSpPr>
          <p:cNvPr id="3" name="內容版面配置區 2"/>
          <p:cNvSpPr>
            <a:spLocks noGrp="1"/>
          </p:cNvSpPr>
          <p:nvPr>
            <p:ph idx="1"/>
          </p:nvPr>
        </p:nvSpPr>
        <p:spPr>
          <a:xfrm>
            <a:off x="502407" y="512912"/>
            <a:ext cx="8136904" cy="6192688"/>
          </a:xfrm>
        </p:spPr>
        <p:txBody>
          <a:bodyPr/>
          <a:lstStyle/>
          <a:p>
            <a:r>
              <a:rPr lang="zh-TW" altLang="en-US" sz="2200" dirty="0"/>
              <a:t>解釋理由</a:t>
            </a:r>
            <a:r>
              <a:rPr lang="zh-TW" altLang="en-US" sz="2200" dirty="0" smtClean="0"/>
              <a:t>書重點有二。其一，「</a:t>
            </a:r>
            <a:r>
              <a:rPr lang="zh-TW" altLang="en-US" sz="2200" dirty="0"/>
              <a:t>祭祀公業係由設立人捐助財產，以祭祀祖先或其他享祀人為目的之團體</a:t>
            </a:r>
            <a:r>
              <a:rPr lang="en-US" altLang="zh-TW" sz="2200" dirty="0"/>
              <a:t>……</a:t>
            </a:r>
            <a:r>
              <a:rPr lang="zh-TW" altLang="en-US" sz="2200" dirty="0"/>
              <a:t>。其設立及存續，</a:t>
            </a:r>
            <a:r>
              <a:rPr lang="zh-TW" altLang="en-US" sz="2200" dirty="0">
                <a:solidFill>
                  <a:srgbClr val="FF0000"/>
                </a:solidFill>
              </a:rPr>
              <a:t>涉及設立人及其子孫之結社自由、財產權與契約自由。</a:t>
            </a:r>
            <a:r>
              <a:rPr lang="zh-TW" altLang="en-US" sz="2200" dirty="0"/>
              <a:t>系爭規定雖因相關規約依循傳統之宗族觀念以男系子孫（含養子）為派下員，</a:t>
            </a:r>
            <a:r>
              <a:rPr lang="zh-TW" altLang="en-US" sz="2200" dirty="0">
                <a:solidFill>
                  <a:srgbClr val="FF0000"/>
                </a:solidFill>
              </a:rPr>
              <a:t>多數情形致女子不得為派下員，實質上形成差別待遇</a:t>
            </a:r>
            <a:r>
              <a:rPr lang="zh-TW" altLang="en-US" sz="2200" dirty="0"/>
              <a:t>，惟系爭規定</a:t>
            </a:r>
            <a:r>
              <a:rPr lang="zh-TW" altLang="en-US" sz="2200" dirty="0">
                <a:solidFill>
                  <a:srgbClr val="FF0000"/>
                </a:solidFill>
              </a:rPr>
              <a:t>形式上既未以性別作為認定派下員之標準</a:t>
            </a:r>
            <a:r>
              <a:rPr lang="zh-TW" altLang="en-US" sz="2200" dirty="0"/>
              <a:t>，</a:t>
            </a:r>
            <a:r>
              <a:rPr lang="en-US" altLang="zh-TW" sz="2200" dirty="0"/>
              <a:t>……</a:t>
            </a:r>
            <a:r>
              <a:rPr lang="zh-TW" altLang="en-US" sz="2200" dirty="0"/>
              <a:t>是系爭規定實質上縱形成差別待遇，惟並非</a:t>
            </a:r>
            <a:r>
              <a:rPr lang="zh-TW" altLang="en-US" sz="2200" dirty="0" smtClean="0"/>
              <a:t>恣意」。</a:t>
            </a:r>
            <a:endParaRPr lang="en-US" altLang="zh-TW" sz="2200" dirty="0" smtClean="0"/>
          </a:p>
          <a:p>
            <a:r>
              <a:rPr lang="zh-TW" altLang="en-US" sz="2200" dirty="0"/>
              <a:t>其二</a:t>
            </a:r>
            <a:r>
              <a:rPr lang="zh-TW" altLang="en-US" sz="2200" dirty="0" smtClean="0"/>
              <a:t>，「惟</a:t>
            </a:r>
            <a:r>
              <a:rPr lang="zh-TW" altLang="en-US" sz="2200" dirty="0"/>
              <a:t>祭祀公業條例第四條第一項</a:t>
            </a:r>
            <a:r>
              <a:rPr lang="zh-TW" altLang="en-US" sz="2200" dirty="0">
                <a:solidFill>
                  <a:srgbClr val="FF0000"/>
                </a:solidFill>
              </a:rPr>
              <a:t>後段</a:t>
            </a:r>
            <a:r>
              <a:rPr lang="zh-TW" altLang="en-US" sz="2200" dirty="0"/>
              <a:t>規定：「</a:t>
            </a:r>
            <a:r>
              <a:rPr lang="zh-TW" altLang="en-US" sz="2200" dirty="0">
                <a:solidFill>
                  <a:srgbClr val="FF0000"/>
                </a:solidFill>
              </a:rPr>
              <a:t>無規約或規約未規定者，</a:t>
            </a:r>
            <a:r>
              <a:rPr lang="zh-TW" altLang="en-US" sz="2200" dirty="0"/>
              <a:t>派下員為設立人及其</a:t>
            </a:r>
            <a:r>
              <a:rPr lang="zh-TW" altLang="en-US" sz="2200" dirty="0">
                <a:solidFill>
                  <a:srgbClr val="FF0000"/>
                </a:solidFill>
              </a:rPr>
              <a:t>男系子孫（含養子）</a:t>
            </a:r>
            <a:r>
              <a:rPr lang="zh-TW" altLang="en-US" sz="2200" dirty="0"/>
              <a:t>。」係</a:t>
            </a:r>
            <a:r>
              <a:rPr lang="zh-TW" altLang="en-US" sz="2200" dirty="0">
                <a:solidFill>
                  <a:srgbClr val="FF0000"/>
                </a:solidFill>
              </a:rPr>
              <a:t>以性別作為認定派下員之分類標準</a:t>
            </a:r>
            <a:r>
              <a:rPr lang="zh-TW" altLang="en-US" sz="2200" dirty="0"/>
              <a:t>，而形成</a:t>
            </a:r>
            <a:r>
              <a:rPr lang="zh-TW" altLang="en-US" sz="2200" dirty="0">
                <a:solidFill>
                  <a:srgbClr val="FF0000"/>
                </a:solidFill>
              </a:rPr>
              <a:t>差別待遇</a:t>
            </a:r>
            <a:r>
              <a:rPr lang="zh-TW" altLang="en-US" sz="2200" dirty="0"/>
              <a:t>，雖同條第二項規定</a:t>
            </a:r>
            <a:r>
              <a:rPr lang="en-US" altLang="zh-TW" sz="2200" dirty="0"/>
              <a:t>……</a:t>
            </a:r>
            <a:r>
              <a:rPr lang="zh-TW" altLang="en-US" sz="2200" dirty="0"/>
              <a:t>已有</a:t>
            </a:r>
            <a:r>
              <a:rPr lang="zh-TW" altLang="en-US" sz="2200" dirty="0">
                <a:solidFill>
                  <a:srgbClr val="FF0000"/>
                </a:solidFill>
              </a:rPr>
              <a:t>減緩</a:t>
            </a:r>
            <a:r>
              <a:rPr lang="zh-TW" altLang="en-US" sz="2200" dirty="0"/>
              <a:t>差別待遇之考量，且第五條規定：「本條例施行後，祭祀公業及祭祀公業法人之派下員發生繼承事實時，其</a:t>
            </a:r>
            <a:r>
              <a:rPr lang="zh-TW" altLang="en-US" sz="2200" dirty="0">
                <a:solidFill>
                  <a:srgbClr val="FF0000"/>
                </a:solidFill>
              </a:rPr>
              <a:t>繼承人應以共同承擔祭祀者列為派下員</a:t>
            </a:r>
            <a:r>
              <a:rPr lang="zh-TW" altLang="en-US" sz="2200" dirty="0"/>
              <a:t>。」亦已基於</a:t>
            </a:r>
            <a:r>
              <a:rPr lang="zh-TW" altLang="en-US" sz="2200" dirty="0">
                <a:solidFill>
                  <a:srgbClr val="FF0000"/>
                </a:solidFill>
              </a:rPr>
              <a:t>性別平等</a:t>
            </a:r>
            <a:r>
              <a:rPr lang="zh-TW" altLang="en-US" sz="2200" dirty="0"/>
              <a:t>原則而為規範，</a:t>
            </a:r>
            <a:r>
              <a:rPr lang="zh-TW" altLang="en-US" sz="2200" dirty="0">
                <a:solidFill>
                  <a:srgbClr val="FF0000"/>
                </a:solidFill>
              </a:rPr>
              <a:t>但整體派下員制度之差別待遇仍然存在</a:t>
            </a:r>
            <a:r>
              <a:rPr lang="zh-TW" altLang="en-US" sz="2200" dirty="0"/>
              <a:t>。</a:t>
            </a:r>
            <a:r>
              <a:rPr lang="en-US" altLang="zh-TW" sz="2200" dirty="0"/>
              <a:t>……</a:t>
            </a:r>
            <a:r>
              <a:rPr lang="zh-TW" altLang="en-US" sz="2200" dirty="0"/>
              <a:t>有關機關自應與時俱進，</a:t>
            </a:r>
            <a:r>
              <a:rPr lang="en-US" altLang="zh-TW" sz="2200" dirty="0"/>
              <a:t>……</a:t>
            </a:r>
            <a:r>
              <a:rPr lang="zh-TW" altLang="en-US" sz="2200" dirty="0"/>
              <a:t>視</a:t>
            </a:r>
            <a:r>
              <a:rPr lang="zh-TW" altLang="en-US" sz="2200" dirty="0">
                <a:solidFill>
                  <a:srgbClr val="FF0000"/>
                </a:solidFill>
              </a:rPr>
              <a:t>社會變遷</a:t>
            </a:r>
            <a:r>
              <a:rPr lang="zh-TW" altLang="en-US" sz="2200" dirty="0"/>
              <a:t>與祭祀公業功能調整之情形，就相關規定適時檢討修正</a:t>
            </a:r>
            <a:r>
              <a:rPr lang="zh-TW" altLang="en-US" sz="2200" dirty="0" smtClean="0"/>
              <a:t>」。</a:t>
            </a:r>
            <a:endParaRPr lang="zh-TW" altLang="en-US" sz="2200" dirty="0"/>
          </a:p>
          <a:p>
            <a:endParaRPr lang="zh-TW" altLang="en-US"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22</a:t>
            </a:fld>
            <a:endParaRPr lang="en-US" altLang="zh-TW"/>
          </a:p>
        </p:txBody>
      </p:sp>
    </p:spTree>
    <p:extLst>
      <p:ext uri="{BB962C8B-B14F-4D97-AF65-F5344CB8AC3E}">
        <p14:creationId xmlns:p14="http://schemas.microsoft.com/office/powerpoint/2010/main" val="151024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332656"/>
            <a:ext cx="7772400" cy="659160"/>
          </a:xfrm>
        </p:spPr>
        <p:txBody>
          <a:bodyPr/>
          <a:lstStyle/>
          <a:p>
            <a:r>
              <a:rPr lang="zh-TW" altLang="en-US" sz="3600" dirty="0" smtClean="0">
                <a:solidFill>
                  <a:schemeClr val="tx1"/>
                </a:solidFill>
                <a:latin typeface="微軟正黑體" panose="020B0604030504040204" pitchFamily="34" charset="-120"/>
                <a:ea typeface="微軟正黑體" panose="020B0604030504040204" pitchFamily="34" charset="-120"/>
              </a:rPr>
              <a:t>法律史的考察及運用於法律論證</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39552" y="1052736"/>
            <a:ext cx="8136904" cy="5043264"/>
          </a:xfrm>
        </p:spPr>
        <p:txBody>
          <a:bodyPr/>
          <a:lstStyle/>
          <a:p>
            <a:r>
              <a:rPr lang="zh-TW" altLang="en-US" sz="2400" dirty="0" smtClean="0"/>
              <a:t>來台漢人移民於</a:t>
            </a:r>
            <a:r>
              <a:rPr lang="en-US" altLang="zh-TW" sz="2400" dirty="0" smtClean="0"/>
              <a:t>1895</a:t>
            </a:r>
            <a:r>
              <a:rPr lang="zh-TW" altLang="en-US" sz="2400" dirty="0" smtClean="0"/>
              <a:t>年前，運作一套</a:t>
            </a:r>
            <a:r>
              <a:rPr lang="zh-TW" altLang="en-US" sz="2400" dirty="0">
                <a:solidFill>
                  <a:srgbClr val="FF0000"/>
                </a:solidFill>
              </a:rPr>
              <a:t>不使用現代法學概念</a:t>
            </a:r>
            <a:r>
              <a:rPr lang="zh-TW" altLang="en-US" sz="2400" dirty="0"/>
              <a:t>的「傳統中國法</a:t>
            </a:r>
            <a:r>
              <a:rPr lang="zh-TW" altLang="en-US" sz="2400" dirty="0" smtClean="0"/>
              <a:t>」，據此發展出今之「祭祀公業」。</a:t>
            </a:r>
            <a:endParaRPr lang="en-US" altLang="zh-TW" sz="2400" dirty="0" smtClean="0"/>
          </a:p>
          <a:p>
            <a:r>
              <a:rPr lang="zh-TW" altLang="en-US" sz="2400" dirty="0" smtClean="0"/>
              <a:t>須從</a:t>
            </a:r>
            <a:r>
              <a:rPr lang="zh-TW" altLang="zh-TW" sz="2400" dirty="0" smtClean="0"/>
              <a:t>漢族</a:t>
            </a:r>
            <a:r>
              <a:rPr lang="zh-TW" altLang="zh-TW" sz="2400" dirty="0"/>
              <a:t>的法律</a:t>
            </a:r>
            <a:r>
              <a:rPr lang="zh-TW" altLang="zh-TW" sz="2400" dirty="0" smtClean="0"/>
              <a:t>傳統</a:t>
            </a:r>
            <a:r>
              <a:rPr lang="zh-TW" altLang="en-US" sz="2400" dirty="0" smtClean="0"/>
              <a:t>，理解祭祀公業的由來及其</a:t>
            </a:r>
            <a:r>
              <a:rPr lang="zh-TW" altLang="en-US" sz="2400" dirty="0"/>
              <a:t>運作</a:t>
            </a:r>
            <a:r>
              <a:rPr lang="zh-TW" altLang="en-US" sz="2400" dirty="0" smtClean="0"/>
              <a:t>。「</a:t>
            </a:r>
            <a:r>
              <a:rPr lang="zh-TW" altLang="en-US" sz="2400" dirty="0"/>
              <a:t>家</a:t>
            </a:r>
            <a:r>
              <a:rPr lang="zh-TW" altLang="en-US" sz="2400" dirty="0" smtClean="0"/>
              <a:t>」乃是</a:t>
            </a:r>
            <a:r>
              <a:rPr lang="zh-TW" altLang="en-US" sz="2400" dirty="0"/>
              <a:t>由</a:t>
            </a:r>
            <a:r>
              <a:rPr lang="zh-TW" altLang="en-US" sz="2400" dirty="0" smtClean="0"/>
              <a:t>各「</a:t>
            </a:r>
            <a:r>
              <a:rPr lang="zh-TW" altLang="en-US" sz="2400" dirty="0"/>
              <a:t>房」所組成的經濟</a:t>
            </a:r>
            <a:r>
              <a:rPr lang="zh-TW" altLang="en-US" sz="2400" dirty="0" smtClean="0"/>
              <a:t>團體，因重視</a:t>
            </a:r>
            <a:r>
              <a:rPr lang="zh-TW" altLang="en-US" sz="2400" dirty="0"/>
              <a:t>男性勞動力及</a:t>
            </a:r>
            <a:r>
              <a:rPr lang="zh-TW" altLang="en-US" sz="2400" dirty="0" smtClean="0"/>
              <a:t>重男輕女觀念，僅男性構成</a:t>
            </a:r>
            <a:r>
              <a:rPr lang="zh-TW" altLang="en-US" sz="2400" dirty="0"/>
              <a:t>「房」。</a:t>
            </a:r>
            <a:r>
              <a:rPr lang="zh-TW" altLang="en-US" sz="2400" dirty="0">
                <a:solidFill>
                  <a:srgbClr val="FF0000"/>
                </a:solidFill>
              </a:rPr>
              <a:t>分家時按房份承受家產，且須祭祀祖先。</a:t>
            </a:r>
            <a:r>
              <a:rPr lang="zh-TW" altLang="en-US" sz="2400" dirty="0" smtClean="0"/>
              <a:t>父母</a:t>
            </a:r>
            <a:r>
              <a:rPr lang="zh-TW" altLang="en-US" sz="2400" b="1" dirty="0" smtClean="0"/>
              <a:t>生前</a:t>
            </a:r>
            <a:r>
              <a:rPr lang="zh-TW" altLang="en-US" sz="2400" b="1" dirty="0"/>
              <a:t>養</a:t>
            </a:r>
            <a:r>
              <a:rPr lang="zh-TW" altLang="en-US" sz="2400" b="1" dirty="0" smtClean="0"/>
              <a:t>瞻</a:t>
            </a:r>
            <a:r>
              <a:rPr lang="zh-TW" altLang="en-US" sz="2400" dirty="0" smtClean="0">
                <a:solidFill>
                  <a:srgbClr val="0070C0"/>
                </a:solidFill>
              </a:rPr>
              <a:t>財產</a:t>
            </a:r>
            <a:r>
              <a:rPr lang="zh-TW" altLang="en-US" sz="2400" dirty="0" smtClean="0"/>
              <a:t>、死後</a:t>
            </a:r>
            <a:r>
              <a:rPr lang="zh-TW" altLang="en-US" sz="2400" b="1" dirty="0" smtClean="0"/>
              <a:t>各房出資</a:t>
            </a:r>
            <a:r>
              <a:rPr lang="zh-TW" altLang="en-US" sz="2400" dirty="0" smtClean="0"/>
              <a:t>的</a:t>
            </a:r>
            <a:r>
              <a:rPr lang="zh-TW" altLang="en-US" sz="2400" dirty="0" smtClean="0">
                <a:solidFill>
                  <a:srgbClr val="0070C0"/>
                </a:solidFill>
              </a:rPr>
              <a:t>財產</a:t>
            </a:r>
            <a:r>
              <a:rPr lang="zh-TW" altLang="en-US" sz="2400" dirty="0" smtClean="0"/>
              <a:t>、</a:t>
            </a:r>
            <a:r>
              <a:rPr lang="zh-TW" altLang="en-US" sz="2400" b="1" dirty="0" smtClean="0"/>
              <a:t>出資紀念</a:t>
            </a:r>
            <a:r>
              <a:rPr lang="zh-TW" altLang="en-US" sz="2400" dirty="0" smtClean="0"/>
              <a:t>某人的</a:t>
            </a:r>
            <a:r>
              <a:rPr lang="zh-TW" altLang="en-US" sz="2400" dirty="0" smtClean="0">
                <a:solidFill>
                  <a:srgbClr val="0070C0"/>
                </a:solidFill>
              </a:rPr>
              <a:t>財產</a:t>
            </a:r>
            <a:r>
              <a:rPr lang="zh-TW" altLang="en-US" sz="2400" dirty="0" smtClean="0"/>
              <a:t>→</a:t>
            </a:r>
            <a:r>
              <a:rPr lang="zh-TW" altLang="en-US" sz="2400" dirty="0" smtClean="0">
                <a:solidFill>
                  <a:srgbClr val="0070C0"/>
                </a:solidFill>
              </a:rPr>
              <a:t>祭祀公業財產</a:t>
            </a:r>
            <a:r>
              <a:rPr lang="zh-TW" altLang="en-US" sz="2400" dirty="0" smtClean="0"/>
              <a:t>：觀念上是</a:t>
            </a:r>
            <a:r>
              <a:rPr lang="zh-TW" altLang="en-US" sz="2400" dirty="0" smtClean="0">
                <a:solidFill>
                  <a:srgbClr val="FF0000"/>
                </a:solidFill>
              </a:rPr>
              <a:t>死者</a:t>
            </a:r>
            <a:r>
              <a:rPr lang="zh-TW" altLang="en-US" sz="2400" dirty="0"/>
              <a:t>（享</a:t>
            </a:r>
            <a:r>
              <a:rPr lang="zh-TW" altLang="en-US" sz="2400" dirty="0" smtClean="0"/>
              <a:t>祀者），而非祭祀者之</a:t>
            </a:r>
            <a:r>
              <a:rPr lang="zh-TW" altLang="en-US" sz="2400" dirty="0" smtClean="0">
                <a:solidFill>
                  <a:srgbClr val="FF0000"/>
                </a:solidFill>
              </a:rPr>
              <a:t>財產</a:t>
            </a:r>
            <a:r>
              <a:rPr lang="zh-TW" altLang="en-US" sz="2400" dirty="0" smtClean="0"/>
              <a:t>。</a:t>
            </a:r>
            <a:endParaRPr lang="en-US" altLang="zh-TW" sz="2400" dirty="0" smtClean="0"/>
          </a:p>
          <a:p>
            <a:r>
              <a:rPr lang="zh-TW" altLang="en-US" sz="2400" dirty="0" smtClean="0"/>
              <a:t>依</a:t>
            </a:r>
            <a:r>
              <a:rPr lang="zh-TW" altLang="en-US" sz="2400" dirty="0" smtClean="0">
                <a:solidFill>
                  <a:srgbClr val="FF0000"/>
                </a:solidFill>
              </a:rPr>
              <a:t>現代民法</a:t>
            </a:r>
            <a:r>
              <a:rPr lang="zh-TW" altLang="en-US" sz="2400" dirty="0" smtClean="0"/>
              <a:t>觀念，將漢人通常</a:t>
            </a:r>
            <a:r>
              <a:rPr lang="zh-TW" altLang="en-US" sz="2400" dirty="0"/>
              <a:t>在</a:t>
            </a:r>
            <a:r>
              <a:rPr lang="zh-TW" altLang="en-US" sz="2400" dirty="0" smtClean="0"/>
              <a:t>父母死後</a:t>
            </a:r>
            <a:r>
              <a:rPr lang="zh-TW" altLang="en-US" sz="2400" dirty="0"/>
              <a:t>依房份所為的</a:t>
            </a:r>
            <a:r>
              <a:rPr lang="zh-TW" altLang="en-US" sz="2400" dirty="0">
                <a:solidFill>
                  <a:srgbClr val="FF0000"/>
                </a:solidFill>
              </a:rPr>
              <a:t>分家</a:t>
            </a:r>
            <a:r>
              <a:rPr lang="zh-TW" altLang="en-US" sz="2400" dirty="0"/>
              <a:t>，解釋為</a:t>
            </a:r>
            <a:r>
              <a:rPr lang="zh-TW" altLang="en-US" sz="2400" dirty="0">
                <a:solidFill>
                  <a:srgbClr val="FF0000"/>
                </a:solidFill>
              </a:rPr>
              <a:t>「被繼承人」死亡</a:t>
            </a:r>
            <a:r>
              <a:rPr lang="zh-TW" altLang="en-US" sz="2400" dirty="0" smtClean="0">
                <a:solidFill>
                  <a:srgbClr val="FF0000"/>
                </a:solidFill>
              </a:rPr>
              <a:t>後僅</a:t>
            </a:r>
            <a:r>
              <a:rPr lang="zh-TW" altLang="en-US" sz="2400" dirty="0">
                <a:solidFill>
                  <a:srgbClr val="FF0000"/>
                </a:solidFill>
              </a:rPr>
              <a:t>男子</a:t>
            </a:r>
            <a:r>
              <a:rPr lang="zh-TW" altLang="en-US" sz="2400" dirty="0"/>
              <a:t>，亦即「男性直系血親卑親屬」</a:t>
            </a:r>
            <a:r>
              <a:rPr lang="zh-TW" altLang="en-US" sz="2400" dirty="0">
                <a:solidFill>
                  <a:srgbClr val="FF0000"/>
                </a:solidFill>
              </a:rPr>
              <a:t>擁有「繼承權」</a:t>
            </a:r>
            <a:r>
              <a:rPr lang="zh-TW" altLang="en-US" sz="2400" dirty="0" smtClean="0"/>
              <a:t>。若從現代</a:t>
            </a:r>
            <a:r>
              <a:rPr lang="zh-TW" altLang="en-US" sz="2400" dirty="0" smtClean="0">
                <a:solidFill>
                  <a:srgbClr val="FF0000"/>
                </a:solidFill>
              </a:rPr>
              <a:t>個人主義</a:t>
            </a:r>
            <a:r>
              <a:rPr lang="zh-TW" altLang="en-US" sz="2400" dirty="0" smtClean="0"/>
              <a:t>民法觀，同係個人，</a:t>
            </a:r>
            <a:r>
              <a:rPr lang="zh-TW" altLang="en-US" sz="2400" dirty="0" smtClean="0">
                <a:solidFill>
                  <a:srgbClr val="FF0000"/>
                </a:solidFill>
              </a:rPr>
              <a:t>只因性別不同</a:t>
            </a:r>
            <a:r>
              <a:rPr lang="zh-TW" altLang="en-US" sz="2400" dirty="0" smtClean="0"/>
              <a:t>而有差別待遇，顯</a:t>
            </a:r>
            <a:r>
              <a:rPr lang="zh-TW" altLang="en-US" sz="2400" dirty="0"/>
              <a:t>有不公。從法律史視角</a:t>
            </a:r>
            <a:r>
              <a:rPr lang="zh-TW" altLang="en-US" sz="2400" dirty="0" smtClean="0"/>
              <a:t>，僅</a:t>
            </a:r>
            <a:r>
              <a:rPr lang="zh-TW" altLang="en-US" sz="2400" dirty="0"/>
              <a:t>由男子分</a:t>
            </a:r>
            <a:r>
              <a:rPr lang="zh-TW" altLang="en-US" sz="2400" dirty="0" smtClean="0"/>
              <a:t>家產之</a:t>
            </a:r>
            <a:r>
              <a:rPr lang="zh-TW" altLang="en-US" sz="2400" dirty="0" smtClean="0">
                <a:solidFill>
                  <a:srgbClr val="FF0000"/>
                </a:solidFill>
              </a:rPr>
              <a:t>傳統</a:t>
            </a:r>
            <a:r>
              <a:rPr lang="zh-TW" altLang="en-US" sz="2400" dirty="0" smtClean="0"/>
              <a:t>，所立足的</a:t>
            </a:r>
            <a:r>
              <a:rPr lang="zh-TW" altLang="en-US" sz="2400" dirty="0" smtClean="0">
                <a:solidFill>
                  <a:srgbClr val="FF0000"/>
                </a:solidFill>
              </a:rPr>
              <a:t>經濟基礎已</a:t>
            </a:r>
            <a:r>
              <a:rPr lang="zh-TW" altLang="en-US" sz="2400" dirty="0">
                <a:solidFill>
                  <a:srgbClr val="FF0000"/>
                </a:solidFill>
              </a:rPr>
              <a:t>崩</a:t>
            </a:r>
            <a:r>
              <a:rPr lang="zh-TW" altLang="en-US" sz="2400" dirty="0" smtClean="0">
                <a:solidFill>
                  <a:srgbClr val="FF0000"/>
                </a:solidFill>
              </a:rPr>
              <a:t>壞</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23</a:t>
            </a:fld>
            <a:endParaRPr lang="en-US" altLang="zh-TW"/>
          </a:p>
        </p:txBody>
      </p:sp>
    </p:spTree>
    <p:extLst>
      <p:ext uri="{BB962C8B-B14F-4D97-AF65-F5344CB8AC3E}">
        <p14:creationId xmlns:p14="http://schemas.microsoft.com/office/powerpoint/2010/main" val="412714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2794" y="4614"/>
            <a:ext cx="7772400" cy="216024"/>
          </a:xfrm>
        </p:spPr>
        <p:txBody>
          <a:bodyPr/>
          <a:lstStyle/>
          <a:p>
            <a:endParaRPr lang="zh-TW" altLang="en-US" dirty="0"/>
          </a:p>
        </p:txBody>
      </p:sp>
      <p:sp>
        <p:nvSpPr>
          <p:cNvPr id="3" name="內容版面配置區 2"/>
          <p:cNvSpPr>
            <a:spLocks noGrp="1"/>
          </p:cNvSpPr>
          <p:nvPr>
            <p:ph idx="1"/>
          </p:nvPr>
        </p:nvSpPr>
        <p:spPr>
          <a:xfrm>
            <a:off x="467544" y="404664"/>
            <a:ext cx="8208912" cy="5904656"/>
          </a:xfrm>
        </p:spPr>
        <p:txBody>
          <a:bodyPr/>
          <a:lstStyle/>
          <a:p>
            <a:r>
              <a:rPr lang="zh-TW" altLang="zh-TW" sz="2400" dirty="0" smtClean="0"/>
              <a:t>為</a:t>
            </a:r>
            <a:r>
              <a:rPr lang="zh-TW" altLang="zh-TW" sz="2400" dirty="0"/>
              <a:t>享祀者而存在</a:t>
            </a:r>
            <a:r>
              <a:rPr lang="zh-TW" altLang="zh-TW" sz="2400" dirty="0" smtClean="0"/>
              <a:t>的</a:t>
            </a:r>
            <a:r>
              <a:rPr lang="zh-TW" altLang="zh-TW" sz="2400" dirty="0"/>
              <a:t>祭祀公業</a:t>
            </a:r>
            <a:r>
              <a:rPr lang="zh-TW" altLang="zh-TW" sz="2400" dirty="0" smtClean="0">
                <a:solidFill>
                  <a:srgbClr val="FF0000"/>
                </a:solidFill>
              </a:rPr>
              <a:t>財產</a:t>
            </a:r>
            <a:r>
              <a:rPr lang="zh-TW" altLang="en-US" sz="2400" dirty="0" smtClean="0"/>
              <a:t>，</a:t>
            </a:r>
            <a:r>
              <a:rPr lang="zh-TW" altLang="zh-TW" sz="2400" dirty="0" smtClean="0"/>
              <a:t>由</a:t>
            </a:r>
            <a:r>
              <a:rPr lang="zh-TW" altLang="zh-TW" sz="2400" dirty="0"/>
              <a:t>分家後屬於「同宗」的</a:t>
            </a:r>
            <a:r>
              <a:rPr lang="zh-TW" altLang="zh-TW" sz="2400" dirty="0">
                <a:solidFill>
                  <a:srgbClr val="FF0000"/>
                </a:solidFill>
              </a:rPr>
              <a:t>各房</a:t>
            </a:r>
            <a:r>
              <a:rPr lang="zh-TW" altLang="zh-TW" sz="2400" dirty="0"/>
              <a:t>，共同</a:t>
            </a:r>
            <a:r>
              <a:rPr lang="zh-TW" altLang="zh-TW" sz="2400" dirty="0">
                <a:solidFill>
                  <a:srgbClr val="FF0000"/>
                </a:solidFill>
              </a:rPr>
              <a:t>辦理祭祀事宜並按照房份</a:t>
            </a:r>
            <a:r>
              <a:rPr lang="zh-TW" altLang="zh-TW" sz="2400" dirty="0" smtClean="0">
                <a:solidFill>
                  <a:srgbClr val="FF0000"/>
                </a:solidFill>
              </a:rPr>
              <a:t>承受</a:t>
            </a:r>
            <a:r>
              <a:rPr lang="zh-TW" altLang="en-US" sz="2400" dirty="0" smtClean="0"/>
              <a:t>，各房成家後再分家，共同</a:t>
            </a:r>
            <a:r>
              <a:rPr lang="zh-TW" altLang="en-US" sz="2400" dirty="0"/>
              <a:t>祭祀並</a:t>
            </a:r>
            <a:r>
              <a:rPr lang="zh-TW" altLang="en-US" sz="2400" dirty="0" smtClean="0"/>
              <a:t>承受公業財產的人數越來越多。</a:t>
            </a:r>
            <a:endParaRPr lang="en-US" altLang="zh-TW" sz="2400" dirty="0" smtClean="0"/>
          </a:p>
          <a:p>
            <a:r>
              <a:rPr lang="en-US" altLang="zh-TW" sz="2400" dirty="0">
                <a:solidFill>
                  <a:srgbClr val="FF0000"/>
                </a:solidFill>
              </a:rPr>
              <a:t>1931</a:t>
            </a:r>
            <a:r>
              <a:rPr lang="zh-TW" altLang="en-US" sz="2400" dirty="0">
                <a:solidFill>
                  <a:srgbClr val="FF0000"/>
                </a:solidFill>
              </a:rPr>
              <a:t>年</a:t>
            </a:r>
            <a:r>
              <a:rPr lang="zh-TW" altLang="en-US" sz="2400" dirty="0"/>
              <a:t>司法</a:t>
            </a:r>
            <a:r>
              <a:rPr lang="zh-TW" altLang="en-US" sz="2400" dirty="0" smtClean="0"/>
              <a:t>院院</a:t>
            </a:r>
            <a:r>
              <a:rPr lang="zh-TW" altLang="en-US" sz="2400" dirty="0"/>
              <a:t>字第</a:t>
            </a:r>
            <a:r>
              <a:rPr lang="en-US" altLang="zh-TW" sz="2400" dirty="0"/>
              <a:t>647</a:t>
            </a:r>
            <a:r>
              <a:rPr lang="zh-TW" altLang="en-US" sz="2400" dirty="0"/>
              <a:t>號</a:t>
            </a:r>
            <a:r>
              <a:rPr lang="zh-TW" altLang="en-US" sz="2400" dirty="0" smtClean="0"/>
              <a:t>解釋表示，就祭祀</a:t>
            </a:r>
            <a:r>
              <a:rPr lang="zh-TW" altLang="en-US" sz="2400" dirty="0"/>
              <a:t>公業財產之</a:t>
            </a:r>
            <a:r>
              <a:rPr lang="zh-TW" altLang="en-US" sz="2400" dirty="0" smtClean="0"/>
              <a:t>繼承，應依從</a:t>
            </a:r>
            <a:r>
              <a:rPr lang="zh-TW" altLang="en-US" sz="2400" dirty="0">
                <a:solidFill>
                  <a:srgbClr val="FF0000"/>
                </a:solidFill>
              </a:rPr>
              <a:t>習慣</a:t>
            </a:r>
            <a:r>
              <a:rPr lang="zh-TW" altLang="en-US" sz="2400" dirty="0" smtClean="0"/>
              <a:t>，</a:t>
            </a:r>
            <a:r>
              <a:rPr lang="zh-TW" altLang="en-US" sz="2400" dirty="0" smtClean="0">
                <a:solidFill>
                  <a:srgbClr val="FF0000"/>
                </a:solidFill>
              </a:rPr>
              <a:t>以享有</a:t>
            </a:r>
            <a:r>
              <a:rPr lang="zh-TW" altLang="en-US" sz="2400" dirty="0">
                <a:solidFill>
                  <a:srgbClr val="FF0000"/>
                </a:solidFill>
              </a:rPr>
              <a:t>派下權之男系子孫</a:t>
            </a:r>
            <a:r>
              <a:rPr lang="zh-TW" altLang="en-US" sz="2400" dirty="0" smtClean="0">
                <a:solidFill>
                  <a:srgbClr val="FF0000"/>
                </a:solidFill>
              </a:rPr>
              <a:t>為限</a:t>
            </a:r>
            <a:r>
              <a:rPr lang="zh-TW" altLang="en-US" sz="2400" dirty="0"/>
              <a:t>。此毋寧是特定價值判斷底下的</a:t>
            </a:r>
            <a:r>
              <a:rPr lang="zh-TW" altLang="en-US" sz="2400" dirty="0" smtClean="0"/>
              <a:t>產物，為</a:t>
            </a:r>
            <a:r>
              <a:rPr lang="zh-TW" altLang="en-US" sz="2400" dirty="0" smtClean="0">
                <a:solidFill>
                  <a:srgbClr val="FF0000"/>
                </a:solidFill>
              </a:rPr>
              <a:t>戰後台灣</a:t>
            </a:r>
            <a:r>
              <a:rPr lang="zh-TW" altLang="en-US" sz="2400" dirty="0" smtClean="0"/>
              <a:t>法院</a:t>
            </a:r>
            <a:r>
              <a:rPr lang="zh-TW" altLang="en-US" sz="2400" dirty="0"/>
              <a:t>所</a:t>
            </a:r>
            <a:r>
              <a:rPr lang="zh-TW" altLang="en-US" sz="2400" dirty="0" smtClean="0">
                <a:solidFill>
                  <a:srgbClr val="FF0000"/>
                </a:solidFill>
              </a:rPr>
              <a:t>承襲</a:t>
            </a:r>
            <a:r>
              <a:rPr lang="zh-TW" altLang="en-US" sz="2400" dirty="0" smtClean="0"/>
              <a:t>。</a:t>
            </a:r>
            <a:endParaRPr lang="en-US" altLang="zh-TW" sz="2400" dirty="0" smtClean="0"/>
          </a:p>
          <a:p>
            <a:r>
              <a:rPr lang="zh-TW" altLang="en-US" sz="2400" dirty="0"/>
              <a:t>戰後台灣</a:t>
            </a:r>
            <a:r>
              <a:rPr lang="zh-TW" altLang="en-US" sz="2400" dirty="0" smtClean="0"/>
              <a:t>法院</a:t>
            </a:r>
            <a:r>
              <a:rPr lang="en-US" altLang="zh-TW" sz="2400" dirty="0" smtClean="0"/>
              <a:t>1961</a:t>
            </a:r>
            <a:r>
              <a:rPr lang="zh-TW" altLang="en-US" sz="2400" dirty="0" smtClean="0"/>
              <a:t>年謂</a:t>
            </a:r>
            <a:r>
              <a:rPr lang="zh-TW" altLang="en-US" sz="2400" dirty="0"/>
              <a:t>：「家族中之祭祀公業以男系子孫輪管或分割或分息者，係本於從</a:t>
            </a:r>
            <a:r>
              <a:rPr lang="zh-TW" altLang="en-US" sz="2400" dirty="0">
                <a:solidFill>
                  <a:srgbClr val="FF0000"/>
                </a:solidFill>
              </a:rPr>
              <a:t>習慣</a:t>
            </a:r>
            <a:r>
              <a:rPr lang="zh-TW" altLang="en-US" sz="2400" dirty="0"/>
              <a:t>為家族團體之公共</a:t>
            </a:r>
            <a:r>
              <a:rPr lang="zh-TW" altLang="en-US" sz="2400" dirty="0">
                <a:solidFill>
                  <a:srgbClr val="FF0000"/>
                </a:solidFill>
              </a:rPr>
              <a:t>規約</a:t>
            </a:r>
            <a:r>
              <a:rPr lang="zh-TW" altLang="en-US" sz="2400" dirty="0"/>
              <a:t>，在女子向無此權，</a:t>
            </a:r>
            <a:r>
              <a:rPr lang="zh-TW" altLang="en-US" sz="2400" dirty="0">
                <a:solidFill>
                  <a:srgbClr val="FF0000"/>
                </a:solidFill>
              </a:rPr>
              <a:t>苟非另行約定</a:t>
            </a:r>
            <a:r>
              <a:rPr lang="zh-TW" altLang="en-US" sz="2400" dirty="0"/>
              <a:t>，自不得與男系同論」</a:t>
            </a:r>
            <a:r>
              <a:rPr lang="zh-TW" altLang="en-US" sz="2400" dirty="0" smtClean="0"/>
              <a:t>。此法律解釋在</a:t>
            </a:r>
            <a:r>
              <a:rPr lang="zh-TW" altLang="en-US" sz="2400" dirty="0"/>
              <a:t>價值選擇上偏惠</a:t>
            </a:r>
            <a:r>
              <a:rPr lang="zh-TW" altLang="en-US" sz="2400" dirty="0" smtClean="0"/>
              <a:t>男性。</a:t>
            </a:r>
            <a:endParaRPr lang="en-US" altLang="zh-TW" sz="2400" dirty="0" smtClean="0"/>
          </a:p>
          <a:p>
            <a:r>
              <a:rPr lang="zh-TW" altLang="en-US" sz="2400" dirty="0" smtClean="0"/>
              <a:t>「設立人」作為公業之財產權</a:t>
            </a:r>
            <a:r>
              <a:rPr lang="zh-TW" altLang="en-US" sz="2400" dirty="0"/>
              <a:t>人的</a:t>
            </a:r>
            <a:r>
              <a:rPr lang="zh-TW" altLang="en-US" sz="2400" dirty="0">
                <a:solidFill>
                  <a:srgbClr val="FF0000"/>
                </a:solidFill>
              </a:rPr>
              <a:t>正當性</a:t>
            </a:r>
            <a:r>
              <a:rPr lang="zh-TW" altLang="en-US" sz="2400" dirty="0" smtClean="0"/>
              <a:t>並不充分，除非視公業財產為家產的延長，但家產繼承已採男女均有權。</a:t>
            </a:r>
            <a:endParaRPr lang="en-US" altLang="zh-TW" sz="2400" dirty="0" smtClean="0"/>
          </a:p>
          <a:p>
            <a:r>
              <a:rPr lang="zh-TW" altLang="en-US" sz="2400" dirty="0" smtClean="0"/>
              <a:t>大法官應</a:t>
            </a:r>
            <a:r>
              <a:rPr lang="zh-TW" altLang="en-US" sz="2400" dirty="0" smtClean="0">
                <a:solidFill>
                  <a:srgbClr val="FF0000"/>
                </a:solidFill>
              </a:rPr>
              <a:t>重新檢討</a:t>
            </a:r>
            <a:r>
              <a:rPr lang="zh-TW" altLang="en-US" sz="2400" dirty="0" smtClean="0"/>
              <a:t>既有法釋義偏向</a:t>
            </a:r>
            <a:r>
              <a:rPr lang="zh-TW" altLang="en-US" sz="2400" dirty="0"/>
              <a:t>維護男性經濟</a:t>
            </a:r>
            <a:r>
              <a:rPr lang="zh-TW" altLang="en-US" sz="2400" dirty="0" smtClean="0"/>
              <a:t>利益之</a:t>
            </a:r>
            <a:r>
              <a:rPr lang="zh-TW" altLang="en-US" sz="2400" dirty="0" smtClean="0">
                <a:solidFill>
                  <a:srgbClr val="FF0000"/>
                </a:solidFill>
              </a:rPr>
              <a:t>價值選擇</a:t>
            </a:r>
            <a:r>
              <a:rPr lang="zh-TW" altLang="en-US" sz="2400" dirty="0" smtClean="0"/>
              <a:t>，認為其</a:t>
            </a:r>
            <a:r>
              <a:rPr lang="zh-TW" altLang="en-US" sz="2400" dirty="0" smtClean="0">
                <a:solidFill>
                  <a:srgbClr val="FF0000"/>
                </a:solidFill>
              </a:rPr>
              <a:t>非</a:t>
            </a:r>
            <a:r>
              <a:rPr lang="zh-TW" altLang="en-US" sz="2400" dirty="0"/>
              <a:t>一般「私法上結社及財產處分行為</a:t>
            </a:r>
            <a:r>
              <a:rPr lang="zh-TW" altLang="en-US" sz="2400" dirty="0" smtClean="0"/>
              <a:t>」。</a:t>
            </a:r>
            <a:r>
              <a:rPr lang="zh-TW" altLang="en-US" sz="2400" b="1" dirty="0" smtClean="0"/>
              <a:t>以法律史知識</a:t>
            </a:r>
            <a:r>
              <a:rPr lang="zh-TW" altLang="en-US" sz="2400" b="1" dirty="0" smtClean="0">
                <a:solidFill>
                  <a:srgbClr val="FF0000"/>
                </a:solidFill>
              </a:rPr>
              <a:t>支持</a:t>
            </a:r>
            <a:r>
              <a:rPr lang="zh-TW" altLang="en-US" sz="2400" b="1" dirty="0" smtClean="0"/>
              <a:t>特定法律論證：歷史思維法學</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24</a:t>
            </a:fld>
            <a:endParaRPr lang="en-US" altLang="zh-TW" dirty="0"/>
          </a:p>
        </p:txBody>
      </p:sp>
    </p:spTree>
    <p:extLst>
      <p:ext uri="{BB962C8B-B14F-4D97-AF65-F5344CB8AC3E}">
        <p14:creationId xmlns:p14="http://schemas.microsoft.com/office/powerpoint/2010/main" val="165881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19" y="188640"/>
            <a:ext cx="8496945" cy="720080"/>
          </a:xfrm>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整體說明：以</a:t>
            </a:r>
            <a:r>
              <a:rPr lang="zh-TW" altLang="zh-TW" sz="3200" dirty="0" smtClean="0">
                <a:solidFill>
                  <a:schemeClr val="tx1"/>
                </a:solidFill>
                <a:latin typeface="微軟正黑體" panose="020B0604030504040204" pitchFamily="34" charset="-120"/>
                <a:ea typeface="微軟正黑體" panose="020B0604030504040204" pitchFamily="34" charset="-120"/>
              </a:rPr>
              <a:t>原住民</a:t>
            </a:r>
            <a:r>
              <a:rPr lang="zh-TW" altLang="zh-TW" sz="3200" dirty="0">
                <a:solidFill>
                  <a:schemeClr val="tx1"/>
                </a:solidFill>
                <a:latin typeface="微軟正黑體" panose="020B0604030504040204" pitchFamily="34" charset="-120"/>
                <a:ea typeface="微軟正黑體" panose="020B0604030504040204" pitchFamily="34" charset="-120"/>
              </a:rPr>
              <a:t>族法律</a:t>
            </a:r>
            <a:r>
              <a:rPr lang="zh-TW" altLang="zh-TW" sz="3200" dirty="0" smtClean="0">
                <a:solidFill>
                  <a:schemeClr val="tx1"/>
                </a:solidFill>
                <a:latin typeface="微軟正黑體" panose="020B0604030504040204" pitchFamily="34" charset="-120"/>
                <a:ea typeface="微軟正黑體" panose="020B0604030504040204" pitchFamily="34" charset="-120"/>
              </a:rPr>
              <a:t>傳統國</a:t>
            </a:r>
            <a:r>
              <a:rPr lang="zh-TW" altLang="zh-TW" sz="3200" dirty="0">
                <a:solidFill>
                  <a:schemeClr val="tx1"/>
                </a:solidFill>
                <a:latin typeface="微軟正黑體" panose="020B0604030504040204" pitchFamily="34" charset="-120"/>
                <a:ea typeface="微軟正黑體" panose="020B0604030504040204" pitchFamily="34" charset="-120"/>
              </a:rPr>
              <a:t>家法</a:t>
            </a:r>
            <a:r>
              <a:rPr lang="zh-TW" altLang="zh-TW" sz="3200" dirty="0" smtClean="0">
                <a:solidFill>
                  <a:schemeClr val="tx1"/>
                </a:solidFill>
                <a:latin typeface="微軟正黑體" panose="020B0604030504040204" pitchFamily="34" charset="-120"/>
                <a:ea typeface="微軟正黑體" panose="020B0604030504040204" pitchFamily="34" charset="-120"/>
              </a:rPr>
              <a:t>化</a:t>
            </a:r>
            <a:r>
              <a:rPr lang="zh-TW" altLang="en-US" sz="3200" dirty="0" smtClean="0">
                <a:solidFill>
                  <a:schemeClr val="tx1"/>
                </a:solidFill>
                <a:latin typeface="微軟正黑體" panose="020B0604030504040204" pitchFamily="34" charset="-120"/>
                <a:ea typeface="微軟正黑體" panose="020B0604030504040204" pitchFamily="34" charset="-120"/>
              </a:rPr>
              <a:t>為例</a:t>
            </a: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033156869"/>
              </p:ext>
            </p:extLst>
          </p:nvPr>
        </p:nvGraphicFramePr>
        <p:xfrm>
          <a:off x="457200" y="980728"/>
          <a:ext cx="8291265" cy="5472608"/>
        </p:xfrm>
        <a:graphic>
          <a:graphicData uri="http://schemas.openxmlformats.org/drawingml/2006/table">
            <a:tbl>
              <a:tblPr firstRow="1" firstCol="1" bandRow="1">
                <a:tableStyleId>{5C22544A-7EE6-4342-B048-85BDC9FD1C3A}</a:tableStyleId>
              </a:tblPr>
              <a:tblGrid>
                <a:gridCol w="2763422">
                  <a:extLst>
                    <a:ext uri="{9D8B030D-6E8A-4147-A177-3AD203B41FA5}">
                      <a16:colId xmlns:a16="http://schemas.microsoft.com/office/drawing/2014/main" val="268096281"/>
                    </a:ext>
                  </a:extLst>
                </a:gridCol>
                <a:gridCol w="2763422">
                  <a:extLst>
                    <a:ext uri="{9D8B030D-6E8A-4147-A177-3AD203B41FA5}">
                      <a16:colId xmlns:a16="http://schemas.microsoft.com/office/drawing/2014/main" val="1494713177"/>
                    </a:ext>
                  </a:extLst>
                </a:gridCol>
                <a:gridCol w="2764421">
                  <a:extLst>
                    <a:ext uri="{9D8B030D-6E8A-4147-A177-3AD203B41FA5}">
                      <a16:colId xmlns:a16="http://schemas.microsoft.com/office/drawing/2014/main" val="4081934744"/>
                    </a:ext>
                  </a:extLst>
                </a:gridCol>
              </a:tblGrid>
              <a:tr h="321918">
                <a:tc>
                  <a:txBody>
                    <a:bodyPr/>
                    <a:lstStyle/>
                    <a:p>
                      <a:pPr>
                        <a:spcAft>
                          <a:spcPts val="0"/>
                        </a:spcAft>
                      </a:pPr>
                      <a:r>
                        <a:rPr lang="zh-TW" sz="2000" b="0" kern="100" dirty="0">
                          <a:solidFill>
                            <a:schemeClr val="tx1"/>
                          </a:solidFill>
                          <a:effectLst/>
                        </a:rPr>
                        <a:t>類型</a:t>
                      </a: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b="0" kern="100" dirty="0">
                          <a:solidFill>
                            <a:schemeClr val="tx1"/>
                          </a:solidFill>
                          <a:effectLst/>
                        </a:rPr>
                        <a:t>例</a:t>
                      </a:r>
                      <a:r>
                        <a:rPr lang="zh-TW" sz="2000" b="0" kern="100" dirty="0" smtClean="0">
                          <a:solidFill>
                            <a:schemeClr val="tx1"/>
                          </a:solidFill>
                          <a:effectLst/>
                        </a:rPr>
                        <a:t>示</a:t>
                      </a:r>
                      <a:r>
                        <a:rPr lang="zh-TW" altLang="en-US" sz="2000" b="0" kern="100" dirty="0" smtClean="0">
                          <a:solidFill>
                            <a:schemeClr val="tx1"/>
                          </a:solidFill>
                          <a:effectLst/>
                        </a:rPr>
                        <a:t>（以漢人為例）</a:t>
                      </a: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b="0" kern="100" dirty="0" smtClean="0">
                          <a:solidFill>
                            <a:schemeClr val="tx1"/>
                          </a:solidFill>
                          <a:effectLst/>
                        </a:rPr>
                        <a:t>目的</a:t>
                      </a: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13146310"/>
                  </a:ext>
                </a:extLst>
              </a:tr>
              <a:tr h="1287673">
                <a:tc>
                  <a:txBody>
                    <a:bodyPr/>
                    <a:lstStyle/>
                    <a:p>
                      <a:pPr>
                        <a:spcAft>
                          <a:spcPts val="0"/>
                        </a:spcAft>
                      </a:pPr>
                      <a:r>
                        <a:rPr lang="zh-TW" sz="2000" b="1" kern="100" dirty="0">
                          <a:solidFill>
                            <a:schemeClr val="tx1"/>
                          </a:solidFill>
                          <a:effectLst/>
                        </a:rPr>
                        <a:t>如實描述「法律規範」（原住民法）</a:t>
                      </a:r>
                      <a:r>
                        <a:rPr lang="zh-TW" sz="2000" b="1" kern="100" dirty="0" smtClean="0">
                          <a:solidFill>
                            <a:schemeClr val="tx1"/>
                          </a:solidFill>
                          <a:effectLst/>
                        </a:rPr>
                        <a:t>內容</a:t>
                      </a:r>
                      <a:endParaRPr lang="en-US" altLang="zh-TW" sz="2000" b="1" kern="100" dirty="0" smtClean="0">
                        <a:solidFill>
                          <a:schemeClr val="tx1"/>
                        </a:solidFill>
                        <a:effectLst/>
                      </a:endParaRPr>
                    </a:p>
                    <a:p>
                      <a:pPr>
                        <a:spcAft>
                          <a:spcPts val="0"/>
                        </a:spcAft>
                      </a:pPr>
                      <a:r>
                        <a:rPr lang="zh-TW" altLang="en-US" sz="2000" b="0"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☆人文社會科學</a:t>
                      </a: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effectLst/>
                        </a:rPr>
                        <a:t>《台灣法律史概論》第</a:t>
                      </a:r>
                      <a:r>
                        <a:rPr lang="en-US" sz="2000" kern="100" dirty="0">
                          <a:effectLst/>
                        </a:rPr>
                        <a:t>5</a:t>
                      </a:r>
                      <a:r>
                        <a:rPr lang="zh-TW" sz="2000" kern="100" dirty="0" smtClean="0">
                          <a:effectLst/>
                        </a:rPr>
                        <a:t>章</a:t>
                      </a:r>
                      <a:r>
                        <a:rPr lang="zh-TW" altLang="en-US" sz="2000" kern="100" dirty="0" smtClean="0">
                          <a:effectLst/>
                        </a:rPr>
                        <a:t>以當今日常語言描述清治漢人；若以</a:t>
                      </a:r>
                      <a:r>
                        <a:rPr lang="zh-TW" sz="2000" kern="100" dirty="0" smtClean="0">
                          <a:effectLst/>
                        </a:rPr>
                        <a:t>英</a:t>
                      </a:r>
                      <a:r>
                        <a:rPr lang="zh-TW" altLang="en-US" sz="2000" kern="100" dirty="0" smtClean="0">
                          <a:effectLst/>
                        </a:rPr>
                        <a:t>文描述即</a:t>
                      </a:r>
                      <a:r>
                        <a:rPr lang="zh-TW" sz="2000" kern="100" dirty="0" smtClean="0">
                          <a:effectLst/>
                        </a:rPr>
                        <a:t>不免</a:t>
                      </a:r>
                      <a:r>
                        <a:rPr lang="zh-TW" altLang="en-US" sz="2000" kern="100" dirty="0" smtClean="0">
                          <a:effectLst/>
                        </a:rPr>
                        <a:t>涉及</a:t>
                      </a:r>
                      <a:r>
                        <a:rPr lang="zh-TW" sz="2000" kern="100" dirty="0" smtClean="0">
                          <a:effectLst/>
                        </a:rPr>
                        <a:t>「</a:t>
                      </a:r>
                      <a:r>
                        <a:rPr lang="zh-TW" sz="2000" kern="100" dirty="0">
                          <a:effectLst/>
                        </a:rPr>
                        <a:t>轉譯</a:t>
                      </a:r>
                      <a:r>
                        <a:rPr lang="zh-TW" sz="2000" kern="100" dirty="0" smtClean="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smtClean="0">
                          <a:effectLst/>
                        </a:rPr>
                        <a:t>探求「社會公認權威以強制力執行的規範」所為之</a:t>
                      </a:r>
                      <a:r>
                        <a:rPr lang="zh-TW" sz="2000" kern="100" dirty="0" smtClean="0">
                          <a:solidFill>
                            <a:srgbClr val="FF0000"/>
                          </a:solidFill>
                          <a:effectLst/>
                        </a:rPr>
                        <a:t>學術</a:t>
                      </a:r>
                      <a:r>
                        <a:rPr lang="zh-TW" sz="2000" kern="100" dirty="0">
                          <a:solidFill>
                            <a:srgbClr val="FF0000"/>
                          </a:solidFill>
                          <a:effectLst/>
                        </a:rPr>
                        <a:t>研究</a:t>
                      </a:r>
                      <a:r>
                        <a:rPr lang="zh-TW" sz="2000" kern="100" dirty="0" smtClean="0">
                          <a:effectLst/>
                        </a:rPr>
                        <a:t>；</a:t>
                      </a:r>
                      <a:r>
                        <a:rPr lang="zh-TW" altLang="en-US" sz="2000" kern="100" dirty="0" smtClean="0">
                          <a:effectLst/>
                        </a:rPr>
                        <a:t>屬「</a:t>
                      </a:r>
                      <a:r>
                        <a:rPr lang="zh-TW" sz="2000" kern="100" dirty="0" smtClean="0">
                          <a:effectLst/>
                        </a:rPr>
                        <a:t>理論</a:t>
                      </a:r>
                      <a:r>
                        <a:rPr lang="zh-TW" sz="2000" kern="100" dirty="0" smtClean="0">
                          <a:solidFill>
                            <a:schemeClr val="tx1"/>
                          </a:solidFill>
                          <a:effectLst/>
                        </a:rPr>
                        <a:t>認識</a:t>
                      </a:r>
                      <a:r>
                        <a:rPr lang="zh-TW" altLang="en-US" sz="2000" kern="100" dirty="0" smtClean="0">
                          <a:effectLst/>
                        </a:rPr>
                        <a:t>」：</a:t>
                      </a:r>
                      <a:r>
                        <a:rPr lang="zh-TW" sz="2000" kern="100" dirty="0" smtClean="0">
                          <a:effectLst/>
                        </a:rPr>
                        <a:t>真實否</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285389134"/>
                  </a:ext>
                </a:extLst>
              </a:tr>
              <a:tr h="1287673">
                <a:tc>
                  <a:txBody>
                    <a:bodyPr/>
                    <a:lstStyle/>
                    <a:p>
                      <a:pPr>
                        <a:spcAft>
                          <a:spcPts val="0"/>
                        </a:spcAft>
                      </a:pPr>
                      <a:r>
                        <a:rPr lang="zh-TW" sz="2000" b="1" kern="100" dirty="0">
                          <a:solidFill>
                            <a:schemeClr val="tx1"/>
                          </a:solidFill>
                          <a:effectLst/>
                        </a:rPr>
                        <a:t>對法律傳統的現代化（西方化）轉</a:t>
                      </a:r>
                      <a:r>
                        <a:rPr lang="zh-TW" sz="2000" b="1" kern="100" dirty="0" smtClean="0">
                          <a:solidFill>
                            <a:schemeClr val="tx1"/>
                          </a:solidFill>
                          <a:effectLst/>
                        </a:rPr>
                        <a:t>譯</a:t>
                      </a:r>
                      <a:endParaRPr lang="en-US" altLang="zh-TW" sz="2000" b="1" kern="100" dirty="0" smtClean="0">
                        <a:solidFill>
                          <a:schemeClr val="tx1"/>
                        </a:solidFill>
                        <a:effectLst/>
                      </a:endParaRPr>
                    </a:p>
                    <a:p>
                      <a:pPr>
                        <a:spcAft>
                          <a:spcPts val="0"/>
                        </a:spcAft>
                      </a:pPr>
                      <a:r>
                        <a:rPr lang="zh-TW" altLang="en-US" sz="2000" b="0" kern="100" dirty="0" smtClean="0">
                          <a:solidFill>
                            <a:schemeClr val="tx1"/>
                          </a:solidFill>
                          <a:effectLst/>
                        </a:rPr>
                        <a:t>☆法學</a:t>
                      </a:r>
                      <a:endParaRPr lang="en-US" altLang="zh-TW" sz="2000" b="0" kern="100" dirty="0" smtClean="0">
                        <a:solidFill>
                          <a:schemeClr val="tx1"/>
                        </a:solidFill>
                        <a:effectLst/>
                      </a:endParaRPr>
                    </a:p>
                    <a:p>
                      <a:pPr>
                        <a:spcAft>
                          <a:spcPts val="0"/>
                        </a:spcAft>
                      </a:pP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effectLst/>
                        </a:rPr>
                        <a:t>《臺灣私法</a:t>
                      </a:r>
                      <a:r>
                        <a:rPr lang="zh-TW" sz="2000" kern="100" dirty="0" smtClean="0">
                          <a:effectLst/>
                        </a:rPr>
                        <a:t>》</a:t>
                      </a:r>
                      <a:r>
                        <a:rPr lang="zh-TW" altLang="en-US" sz="2000" kern="100" dirty="0" smtClean="0">
                          <a:effectLst/>
                        </a:rPr>
                        <a:t>為代表</a:t>
                      </a:r>
                      <a:r>
                        <a:rPr lang="zh-TW" sz="2000" kern="100" dirty="0" smtClean="0">
                          <a:effectLst/>
                        </a:rPr>
                        <a:t>；</a:t>
                      </a:r>
                      <a:r>
                        <a:rPr lang="zh-TW" sz="2000" kern="100" dirty="0">
                          <a:effectLst/>
                        </a:rPr>
                        <a:t>以現代的「調解」轉</a:t>
                      </a:r>
                      <a:r>
                        <a:rPr lang="zh-TW" sz="2000" kern="100" dirty="0" smtClean="0">
                          <a:effectLst/>
                        </a:rPr>
                        <a:t>譯</a:t>
                      </a:r>
                      <a:r>
                        <a:rPr lang="en-US" altLang="zh-TW" sz="2000" kern="100" dirty="0" smtClean="0">
                          <a:effectLst/>
                        </a:rPr>
                        <a:t>/</a:t>
                      </a:r>
                      <a:r>
                        <a:rPr lang="zh-TW" altLang="en-US" sz="2000" kern="100" dirty="0" smtClean="0">
                          <a:effectLst/>
                        </a:rPr>
                        <a:t>延續</a:t>
                      </a:r>
                      <a:r>
                        <a:rPr lang="zh-TW" sz="2000" kern="100" dirty="0" smtClean="0">
                          <a:effectLst/>
                        </a:rPr>
                        <a:t>傳統</a:t>
                      </a:r>
                      <a:r>
                        <a:rPr lang="zh-TW" sz="2000" kern="100" dirty="0">
                          <a:effectLst/>
                        </a:rPr>
                        <a:t>的「聽訟」</a:t>
                      </a:r>
                      <a:r>
                        <a:rPr lang="zh-TW" sz="2000" kern="100" dirty="0" smtClean="0">
                          <a:effectLst/>
                        </a:rPr>
                        <a:t>。</a:t>
                      </a:r>
                      <a:r>
                        <a:rPr lang="zh-TW" altLang="zh-TW" sz="2000" u="sng" kern="100" dirty="0" smtClean="0">
                          <a:effectLst/>
                        </a:rPr>
                        <a:t>《臺灣</a:t>
                      </a:r>
                      <a:r>
                        <a:rPr lang="zh-TW" altLang="en-US" sz="2000" u="sng" kern="100" dirty="0" smtClean="0">
                          <a:effectLst/>
                        </a:rPr>
                        <a:t>蕃族慣習研究</a:t>
                      </a:r>
                      <a:r>
                        <a:rPr lang="zh-TW" altLang="zh-TW" sz="2000" u="sng" kern="100" dirty="0" smtClean="0">
                          <a:effectLst/>
                        </a:rPr>
                        <a:t>》</a:t>
                      </a:r>
                      <a:endParaRPr lang="zh-TW" sz="20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solidFill>
                            <a:srgbClr val="FF0000"/>
                          </a:solidFill>
                          <a:effectLst/>
                        </a:rPr>
                        <a:t>納入</a:t>
                      </a:r>
                      <a:r>
                        <a:rPr lang="zh-TW" sz="2000" kern="100" dirty="0">
                          <a:effectLst/>
                        </a:rPr>
                        <a:t>以「權利」概念為核心的</a:t>
                      </a:r>
                      <a:r>
                        <a:rPr lang="zh-TW" sz="2000" kern="100" dirty="0">
                          <a:solidFill>
                            <a:srgbClr val="FF0000"/>
                          </a:solidFill>
                          <a:effectLst/>
                        </a:rPr>
                        <a:t>現代法制</a:t>
                      </a:r>
                      <a:r>
                        <a:rPr lang="zh-TW" sz="2000" kern="100" dirty="0">
                          <a:effectLst/>
                        </a:rPr>
                        <a:t>；具有實踐目的的「理論</a:t>
                      </a:r>
                      <a:r>
                        <a:rPr lang="zh-TW" sz="2000" kern="100" dirty="0">
                          <a:solidFill>
                            <a:schemeClr val="tx1"/>
                          </a:solidFill>
                          <a:effectLst/>
                        </a:rPr>
                        <a:t>認識</a:t>
                      </a:r>
                      <a:r>
                        <a:rPr lang="zh-TW" sz="2000" kern="100" dirty="0" smtClean="0">
                          <a:effectLst/>
                        </a:rPr>
                        <a:t>」</a:t>
                      </a:r>
                      <a:r>
                        <a:rPr lang="zh-TW" altLang="en-US" sz="2000" kern="100" dirty="0" smtClean="0">
                          <a:effectLst/>
                        </a:rPr>
                        <a:t>：</a:t>
                      </a:r>
                      <a:r>
                        <a:rPr lang="zh-TW" sz="2000" kern="100" dirty="0" smtClean="0">
                          <a:effectLst/>
                        </a:rPr>
                        <a:t>真實否</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86571917"/>
                  </a:ext>
                </a:extLst>
              </a:tr>
              <a:tr h="965754">
                <a:tc>
                  <a:txBody>
                    <a:bodyPr/>
                    <a:lstStyle/>
                    <a:p>
                      <a:pPr>
                        <a:spcAft>
                          <a:spcPts val="0"/>
                        </a:spcAft>
                      </a:pPr>
                      <a:r>
                        <a:rPr lang="zh-TW" sz="2000" b="1" kern="100" dirty="0">
                          <a:solidFill>
                            <a:schemeClr val="tx1"/>
                          </a:solidFill>
                          <a:effectLst/>
                        </a:rPr>
                        <a:t>作為習慣法的</a:t>
                      </a:r>
                      <a:r>
                        <a:rPr lang="zh-TW" sz="2000" b="1" kern="100" dirty="0" smtClean="0">
                          <a:solidFill>
                            <a:schemeClr val="tx1"/>
                          </a:solidFill>
                          <a:effectLst/>
                        </a:rPr>
                        <a:t>內涵</a:t>
                      </a:r>
                      <a:endParaRPr lang="en-US" altLang="zh-TW" sz="2000" b="1" kern="100" dirty="0" smtClean="0">
                        <a:solidFill>
                          <a:schemeClr val="tx1"/>
                        </a:solidFill>
                        <a:effectLst/>
                      </a:endParaRPr>
                    </a:p>
                    <a:p>
                      <a:pPr>
                        <a:spcAft>
                          <a:spcPts val="0"/>
                        </a:spcAft>
                      </a:pPr>
                      <a:r>
                        <a:rPr lang="zh-TW" altLang="en-US" sz="2000" b="0"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☆法適用</a:t>
                      </a: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effectLst/>
                        </a:rPr>
                        <a:t>日治前期民商法制、日治時期的親屬繼承</a:t>
                      </a:r>
                      <a:r>
                        <a:rPr lang="zh-TW" sz="2000" kern="100" dirty="0" smtClean="0">
                          <a:effectLst/>
                        </a:rPr>
                        <a:t>法制</a:t>
                      </a:r>
                      <a:r>
                        <a:rPr lang="zh-TW" altLang="en-US" sz="2000" kern="100" dirty="0" smtClean="0">
                          <a:effectLst/>
                        </a:rPr>
                        <a:t>；</a:t>
                      </a:r>
                      <a:r>
                        <a:rPr lang="zh-TW" altLang="en-US" sz="2000" u="sng" kern="100" dirty="0" smtClean="0">
                          <a:effectLst/>
                        </a:rPr>
                        <a:t>不包括「蕃族」</a:t>
                      </a:r>
                      <a:endParaRPr lang="zh-TW" sz="20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effectLst/>
                        </a:rPr>
                        <a:t>由須依法律裁判的法院，就司法</a:t>
                      </a:r>
                      <a:r>
                        <a:rPr lang="zh-TW" sz="2000" kern="100" dirty="0">
                          <a:solidFill>
                            <a:srgbClr val="FF0000"/>
                          </a:solidFill>
                          <a:effectLst/>
                        </a:rPr>
                        <a:t>個案</a:t>
                      </a:r>
                      <a:r>
                        <a:rPr lang="zh-TW" sz="2000" kern="100" dirty="0" smtClean="0">
                          <a:effectLst/>
                        </a:rPr>
                        <a:t>為</a:t>
                      </a:r>
                      <a:r>
                        <a:rPr lang="zh-TW" altLang="en-US" sz="2000" kern="100" dirty="0" smtClean="0">
                          <a:effectLst/>
                        </a:rPr>
                        <a:t>「</a:t>
                      </a:r>
                      <a:r>
                        <a:rPr lang="zh-TW" sz="2000" kern="100" dirty="0" smtClean="0">
                          <a:effectLst/>
                        </a:rPr>
                        <a:t>實踐</a:t>
                      </a:r>
                      <a:r>
                        <a:rPr lang="zh-TW" sz="2000" kern="100" dirty="0" smtClean="0">
                          <a:solidFill>
                            <a:srgbClr val="FF0000"/>
                          </a:solidFill>
                          <a:effectLst/>
                        </a:rPr>
                        <a:t>評價</a:t>
                      </a:r>
                      <a:r>
                        <a:rPr lang="zh-TW" altLang="en-US" sz="2000" kern="100" dirty="0" smtClean="0">
                          <a:effectLst/>
                        </a:rPr>
                        <a:t>」：</a:t>
                      </a:r>
                      <a:r>
                        <a:rPr lang="zh-TW" sz="2000" kern="100" dirty="0" smtClean="0">
                          <a:effectLst/>
                        </a:rPr>
                        <a:t>妥當否</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4990338"/>
                  </a:ext>
                </a:extLst>
              </a:tr>
              <a:tr h="1609590">
                <a:tc>
                  <a:txBody>
                    <a:bodyPr/>
                    <a:lstStyle/>
                    <a:p>
                      <a:pPr>
                        <a:spcAft>
                          <a:spcPts val="0"/>
                        </a:spcAft>
                      </a:pPr>
                      <a:r>
                        <a:rPr lang="zh-TW" sz="2000" b="1" kern="100" dirty="0">
                          <a:solidFill>
                            <a:schemeClr val="tx1"/>
                          </a:solidFill>
                          <a:effectLst/>
                        </a:rPr>
                        <a:t>進行習慣</a:t>
                      </a:r>
                      <a:r>
                        <a:rPr lang="zh-TW" sz="2000" b="1" kern="100" dirty="0" smtClean="0">
                          <a:solidFill>
                            <a:schemeClr val="tx1"/>
                          </a:solidFill>
                          <a:effectLst/>
                        </a:rPr>
                        <a:t>立法</a:t>
                      </a:r>
                      <a:endParaRPr lang="en-US" altLang="zh-TW" sz="2000" b="1" kern="100" dirty="0" smtClean="0">
                        <a:solidFill>
                          <a:schemeClr val="tx1"/>
                        </a:solidFill>
                        <a:effectLst/>
                      </a:endParaRPr>
                    </a:p>
                    <a:p>
                      <a:pPr>
                        <a:spcAft>
                          <a:spcPts val="0"/>
                        </a:spcAft>
                      </a:pPr>
                      <a:r>
                        <a:rPr lang="zh-TW" altLang="en-US" sz="2000" b="0"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☆法制訂</a:t>
                      </a:r>
                      <a:endParaRPr lang="zh-TW" sz="2000" b="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effectLst/>
                        </a:rPr>
                        <a:t>民法債編各論「合會」之規定；祭祀公業條例，但晚近亦有「告別傳統」者，例如父債子可不還</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effectLst/>
                        </a:rPr>
                        <a:t>由立法機關為</a:t>
                      </a:r>
                      <a:r>
                        <a:rPr lang="zh-TW" sz="2000" kern="100" dirty="0">
                          <a:solidFill>
                            <a:srgbClr val="FF0000"/>
                          </a:solidFill>
                          <a:effectLst/>
                        </a:rPr>
                        <a:t>通案</a:t>
                      </a:r>
                      <a:r>
                        <a:rPr lang="zh-TW" sz="2000" kern="100" dirty="0" smtClean="0">
                          <a:effectLst/>
                        </a:rPr>
                        <a:t>的</a:t>
                      </a:r>
                      <a:r>
                        <a:rPr lang="zh-TW" altLang="en-US" sz="2000" kern="100" dirty="0" smtClean="0">
                          <a:effectLst/>
                        </a:rPr>
                        <a:t>「</a:t>
                      </a:r>
                      <a:r>
                        <a:rPr lang="zh-TW" sz="2000" kern="100" dirty="0" smtClean="0">
                          <a:effectLst/>
                        </a:rPr>
                        <a:t>實踐</a:t>
                      </a:r>
                      <a:r>
                        <a:rPr lang="zh-TW" sz="2000" kern="100" dirty="0" smtClean="0">
                          <a:solidFill>
                            <a:srgbClr val="FF0000"/>
                          </a:solidFill>
                          <a:effectLst/>
                        </a:rPr>
                        <a:t>評價</a:t>
                      </a:r>
                      <a:r>
                        <a:rPr lang="zh-TW" altLang="en-US" sz="2000" kern="100" dirty="0" smtClean="0">
                          <a:effectLst/>
                        </a:rPr>
                        <a:t>」：</a:t>
                      </a:r>
                      <a:r>
                        <a:rPr lang="zh-TW" sz="2000" kern="100" dirty="0" smtClean="0">
                          <a:effectLst/>
                        </a:rPr>
                        <a:t>妥當否，可能</a:t>
                      </a:r>
                      <a:r>
                        <a:rPr lang="zh-TW" sz="2000" kern="100" dirty="0">
                          <a:effectLst/>
                        </a:rPr>
                        <a:t>加入新</a:t>
                      </a:r>
                      <a:r>
                        <a:rPr lang="zh-TW" sz="2000" kern="100" dirty="0" smtClean="0">
                          <a:effectLst/>
                        </a:rPr>
                        <a:t>的</a:t>
                      </a:r>
                      <a:r>
                        <a:rPr lang="zh-TW" altLang="en-US" sz="2000" kern="100" dirty="0" smtClean="0">
                          <a:effectLst/>
                        </a:rPr>
                        <a:t>規範</a:t>
                      </a:r>
                      <a:r>
                        <a:rPr lang="zh-TW" sz="2000" kern="100" dirty="0" smtClean="0">
                          <a:effectLst/>
                        </a:rPr>
                        <a:t>元素</a:t>
                      </a:r>
                      <a:r>
                        <a:rPr lang="en-US" altLang="zh-TW" sz="2000" kern="100" dirty="0" smtClean="0">
                          <a:effectLst/>
                        </a:rPr>
                        <a:t>/</a:t>
                      </a:r>
                      <a:r>
                        <a:rPr lang="zh-TW" altLang="en-US" sz="2000" kern="100" dirty="0" smtClean="0">
                          <a:effectLst/>
                        </a:rPr>
                        <a:t>理念</a:t>
                      </a:r>
                      <a:r>
                        <a:rPr lang="zh-TW" sz="2000" kern="100" dirty="0" smtClean="0">
                          <a:effectLst/>
                        </a:rPr>
                        <a:t>；</a:t>
                      </a:r>
                      <a:r>
                        <a:rPr lang="zh-TW" sz="2000" kern="100" dirty="0">
                          <a:effectLst/>
                        </a:rPr>
                        <a:t>法院將依法條，而非習慣為裁判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44237396"/>
                  </a:ext>
                </a:extLst>
              </a:tr>
            </a:tbl>
          </a:graphicData>
        </a:graphic>
      </p:graphicFrame>
    </p:spTree>
    <p:extLst>
      <p:ext uri="{BB962C8B-B14F-4D97-AF65-F5344CB8AC3E}">
        <p14:creationId xmlns:p14="http://schemas.microsoft.com/office/powerpoint/2010/main" val="2473778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5847" y="908720"/>
            <a:ext cx="8136904" cy="947192"/>
          </a:xfrm>
        </p:spPr>
        <p:txBody>
          <a:bodyPr/>
          <a:lstStyle/>
          <a:p>
            <a:endParaRPr lang="zh-TW" altLang="en-US" sz="2400" dirty="0">
              <a:solidFill>
                <a:srgbClr val="0070C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568971" y="2132856"/>
            <a:ext cx="7990656" cy="1512168"/>
          </a:xfrm>
        </p:spPr>
        <p:txBody>
          <a:bodyPr/>
          <a:lstStyle/>
          <a:p>
            <a:pPr algn="ctr">
              <a:buNone/>
            </a:pPr>
            <a:r>
              <a:rPr lang="zh-TW" altLang="en-US" sz="6000" dirty="0" smtClean="0">
                <a:latin typeface="微軟正黑體" pitchFamily="34" charset="-120"/>
                <a:ea typeface="微軟正黑體" pitchFamily="34" charset="-120"/>
              </a:rPr>
              <a:t>感謝聆聽，敬請指教</a:t>
            </a:r>
            <a:endParaRPr lang="zh-TW" altLang="en-US" sz="6000"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26</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568952" cy="731168"/>
          </a:xfrm>
        </p:spPr>
        <p:txBody>
          <a:bodyPr/>
          <a:lstStyle/>
          <a:p>
            <a:r>
              <a:rPr lang="zh-TW" altLang="en-US" sz="3600" dirty="0" smtClean="0">
                <a:solidFill>
                  <a:schemeClr val="tx1"/>
                </a:solidFill>
                <a:latin typeface="微軟正黑體" pitchFamily="34" charset="-120"/>
                <a:ea typeface="微軟正黑體" pitchFamily="34" charset="-120"/>
              </a:rPr>
              <a:t>從世界史，看台灣的法律</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立足台灣、連結世界</a:t>
            </a:r>
            <a:r>
              <a:rPr lang="en-US" altLang="zh-TW" sz="2400" dirty="0" smtClean="0">
                <a:solidFill>
                  <a:schemeClr val="tx1"/>
                </a:solidFill>
                <a:latin typeface="微軟正黑體" pitchFamily="34" charset="-120"/>
                <a:ea typeface="微軟正黑體" pitchFamily="34" charset="-120"/>
              </a:rPr>
              <a:t>〕</a:t>
            </a:r>
            <a:endParaRPr lang="zh-TW" altLang="en-US" sz="3600" dirty="0">
              <a:solidFill>
                <a:schemeClr val="tx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3</a:t>
            </a:fld>
            <a:endParaRPr lang="en-US" altLang="zh-TW"/>
          </a:p>
        </p:txBody>
      </p:sp>
      <p:pic>
        <p:nvPicPr>
          <p:cNvPr id="1026" name="Picture 2"/>
          <p:cNvPicPr>
            <a:picLocks noGrp="1" noChangeAspect="1" noChangeArrowheads="1"/>
          </p:cNvPicPr>
          <p:nvPr>
            <p:ph idx="1"/>
          </p:nvPr>
        </p:nvPicPr>
        <p:blipFill>
          <a:blip r:embed="rId3" cstate="print"/>
          <a:srcRect/>
          <a:stretch>
            <a:fillRect/>
          </a:stretch>
        </p:blipFill>
        <p:spPr bwMode="auto">
          <a:xfrm>
            <a:off x="1835696" y="1124743"/>
            <a:ext cx="5544616" cy="5400601"/>
          </a:xfrm>
          <a:prstGeom prst="rect">
            <a:avLst/>
          </a:prstGeom>
          <a:noFill/>
          <a:ln w="9525">
            <a:noFill/>
            <a:miter lim="800000"/>
            <a:headEnd/>
            <a:tailEnd/>
          </a:ln>
        </p:spPr>
      </p:pic>
      <p:sp>
        <p:nvSpPr>
          <p:cNvPr id="6" name="Oval 11"/>
          <p:cNvSpPr>
            <a:spLocks noChangeArrowheads="1"/>
          </p:cNvSpPr>
          <p:nvPr/>
        </p:nvSpPr>
        <p:spPr bwMode="auto">
          <a:xfrm>
            <a:off x="4826260" y="1484784"/>
            <a:ext cx="360040" cy="648072"/>
          </a:xfrm>
          <a:prstGeom prst="ellipse">
            <a:avLst/>
          </a:prstGeom>
          <a:noFill/>
          <a:ln w="9525">
            <a:solidFill>
              <a:srgbClr val="FF0000"/>
            </a:solidFill>
            <a:round/>
            <a:headEnd/>
            <a:tailEnd/>
          </a:ln>
          <a:effectLst/>
        </p:spPr>
        <p:txBody>
          <a:bodyPr wrap="none" anchor="ctr"/>
          <a:lstStyle/>
          <a:p>
            <a:endParaRPr lang="zh-TW" altLang="en-US"/>
          </a:p>
        </p:txBody>
      </p:sp>
      <p:sp>
        <p:nvSpPr>
          <p:cNvPr id="7" name="Oval 11"/>
          <p:cNvSpPr>
            <a:spLocks noChangeArrowheads="1"/>
          </p:cNvSpPr>
          <p:nvPr/>
        </p:nvSpPr>
        <p:spPr bwMode="auto">
          <a:xfrm>
            <a:off x="2555776" y="1484784"/>
            <a:ext cx="360040" cy="504056"/>
          </a:xfrm>
          <a:prstGeom prst="ellipse">
            <a:avLst/>
          </a:prstGeom>
          <a:noFill/>
          <a:ln w="9525">
            <a:solidFill>
              <a:srgbClr val="FF0000"/>
            </a:solidFill>
            <a:round/>
            <a:headEnd/>
            <a:tailEnd/>
          </a:ln>
          <a:effectLst/>
        </p:spPr>
        <p:txBody>
          <a:bodyPr wrap="none" anchor="ctr"/>
          <a:lstStyle/>
          <a:p>
            <a:endParaRPr lang="zh-TW" altLang="en-US"/>
          </a:p>
        </p:txBody>
      </p:sp>
      <p:sp>
        <p:nvSpPr>
          <p:cNvPr id="8" name="Oval 11"/>
          <p:cNvSpPr>
            <a:spLocks noChangeArrowheads="1"/>
          </p:cNvSpPr>
          <p:nvPr/>
        </p:nvSpPr>
        <p:spPr bwMode="auto">
          <a:xfrm>
            <a:off x="6084168" y="1484784"/>
            <a:ext cx="360040" cy="504056"/>
          </a:xfrm>
          <a:prstGeom prst="ellipse">
            <a:avLst/>
          </a:prstGeom>
          <a:noFill/>
          <a:ln w="9525">
            <a:solidFill>
              <a:srgbClr val="FF0000"/>
            </a:solidFill>
            <a:round/>
            <a:headEnd/>
            <a:tailEnd/>
          </a:ln>
          <a:effectLst/>
        </p:spPr>
        <p:txBody>
          <a:bodyPr wrap="none" anchor="ctr"/>
          <a:lstStyle/>
          <a:p>
            <a:endParaRPr lang="zh-TW" altLang="en-US"/>
          </a:p>
        </p:txBody>
      </p:sp>
      <p:sp>
        <p:nvSpPr>
          <p:cNvPr id="9" name="Oval 11"/>
          <p:cNvSpPr>
            <a:spLocks noChangeArrowheads="1"/>
          </p:cNvSpPr>
          <p:nvPr/>
        </p:nvSpPr>
        <p:spPr bwMode="auto">
          <a:xfrm>
            <a:off x="6660232" y="1484784"/>
            <a:ext cx="360040" cy="504056"/>
          </a:xfrm>
          <a:prstGeom prst="ellipse">
            <a:avLst/>
          </a:prstGeom>
          <a:noFill/>
          <a:ln w="9525">
            <a:solidFill>
              <a:srgbClr val="FF0000"/>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4979" y="188640"/>
            <a:ext cx="7886700" cy="576064"/>
          </a:xfrm>
        </p:spPr>
        <p:txBody>
          <a:bodyPr>
            <a:noAutofit/>
          </a:bodyPr>
          <a:lstStyle/>
          <a:p>
            <a:r>
              <a:rPr lang="zh-TW" altLang="en-US" sz="3600" dirty="0" smtClean="0">
                <a:solidFill>
                  <a:schemeClr val="tx1"/>
                </a:solidFill>
                <a:latin typeface="微軟正黑體" panose="020B0604030504040204" pitchFamily="34" charset="-120"/>
                <a:ea typeface="微軟正黑體" panose="020B0604030504040204" pitchFamily="34" charset="-120"/>
              </a:rPr>
              <a:t>多元法律在地匯合</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a:blip r:embed="rId3"/>
          <a:stretch>
            <a:fillRect/>
          </a:stretch>
        </p:blipFill>
        <p:spPr>
          <a:xfrm>
            <a:off x="644979" y="836712"/>
            <a:ext cx="7959469" cy="5400600"/>
          </a:xfrm>
          <a:prstGeom prst="rect">
            <a:avLst/>
          </a:prstGeom>
        </p:spPr>
      </p:pic>
    </p:spTree>
    <p:extLst>
      <p:ext uri="{BB962C8B-B14F-4D97-AF65-F5344CB8AC3E}">
        <p14:creationId xmlns:p14="http://schemas.microsoft.com/office/powerpoint/2010/main" val="18954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01216"/>
            <a:ext cx="7772400" cy="611832"/>
          </a:xfrm>
        </p:spPr>
        <p:txBody>
          <a:bodyPr/>
          <a:lstStyle/>
          <a:p>
            <a:r>
              <a:rPr lang="zh-TW" altLang="en-US" sz="3600" dirty="0" smtClean="0">
                <a:solidFill>
                  <a:schemeClr val="tx1"/>
                </a:solidFill>
                <a:latin typeface="微軟正黑體" panose="020B0604030504040204" pitchFamily="34" charset="-120"/>
                <a:ea typeface="微軟正黑體" panose="020B0604030504040204" pitchFamily="34" charset="-120"/>
              </a:rPr>
              <a:t>將法</a:t>
            </a:r>
            <a:r>
              <a:rPr lang="zh-TW" altLang="en-US" sz="3600" dirty="0">
                <a:solidFill>
                  <a:schemeClr val="tx1"/>
                </a:solidFill>
                <a:latin typeface="微軟正黑體" panose="020B0604030504040204" pitchFamily="34" charset="-120"/>
                <a:ea typeface="微軟正黑體" panose="020B0604030504040204" pitchFamily="34" charset="-120"/>
              </a:rPr>
              <a:t>經驗</a:t>
            </a:r>
            <a:r>
              <a:rPr lang="zh-TW" altLang="en-US" sz="3600" dirty="0" smtClean="0">
                <a:solidFill>
                  <a:schemeClr val="tx1"/>
                </a:solidFill>
                <a:latin typeface="微軟正黑體" panose="020B0604030504040204" pitchFamily="34" charset="-120"/>
                <a:ea typeface="微軟正黑體" panose="020B0604030504040204" pitchFamily="34" charset="-120"/>
              </a:rPr>
              <a:t>事實</a:t>
            </a:r>
            <a:r>
              <a:rPr lang="zh-TW" altLang="en-US" sz="3600" dirty="0">
                <a:solidFill>
                  <a:schemeClr val="tx1"/>
                </a:solidFill>
                <a:latin typeface="微軟正黑體" panose="020B0604030504040204" pitchFamily="34" charset="-120"/>
                <a:ea typeface="微軟正黑體" panose="020B0604030504040204" pitchFamily="34" charset="-120"/>
              </a:rPr>
              <a:t>運用</a:t>
            </a:r>
            <a:r>
              <a:rPr lang="zh-TW" altLang="en-US" sz="3600" dirty="0" smtClean="0">
                <a:solidFill>
                  <a:schemeClr val="tx1"/>
                </a:solidFill>
                <a:latin typeface="微軟正黑體" panose="020B0604030504040204" pitchFamily="34" charset="-120"/>
                <a:ea typeface="微軟正黑體" panose="020B0604030504040204" pitchFamily="34" charset="-120"/>
              </a:rPr>
              <a:t>於法制訂與法適用</a:t>
            </a:r>
            <a:endParaRPr lang="zh-TW" altLang="en-US" sz="3600" dirty="0"/>
          </a:p>
        </p:txBody>
      </p:sp>
      <p:sp>
        <p:nvSpPr>
          <p:cNvPr id="3" name="內容版面配置區 2"/>
          <p:cNvSpPr>
            <a:spLocks noGrp="1"/>
          </p:cNvSpPr>
          <p:nvPr>
            <p:ph sz="half" idx="1"/>
          </p:nvPr>
        </p:nvSpPr>
        <p:spPr>
          <a:xfrm>
            <a:off x="112730" y="981133"/>
            <a:ext cx="4074456" cy="5646590"/>
          </a:xfrm>
        </p:spPr>
        <p:txBody>
          <a:bodyPr/>
          <a:lstStyle/>
          <a:p>
            <a:r>
              <a:rPr lang="zh-TW" altLang="zh-TW" sz="2600" dirty="0" smtClean="0"/>
              <a:t>純</a:t>
            </a:r>
            <a:r>
              <a:rPr lang="zh-TW" altLang="zh-TW" sz="2600" dirty="0"/>
              <a:t>然</a:t>
            </a:r>
            <a:r>
              <a:rPr lang="zh-TW" altLang="zh-TW" sz="2600" dirty="0">
                <a:solidFill>
                  <a:srgbClr val="FF0000"/>
                </a:solidFill>
              </a:rPr>
              <a:t>法經驗科學</a:t>
            </a:r>
            <a:r>
              <a:rPr lang="zh-TW" altLang="zh-TW" sz="2600" dirty="0"/>
              <a:t>之探究</a:t>
            </a:r>
            <a:r>
              <a:rPr lang="zh-TW" altLang="en-US" sz="2600" dirty="0"/>
              <a:t>：</a:t>
            </a:r>
            <a:r>
              <a:rPr lang="en-US" altLang="zh-TW" sz="2600" dirty="0"/>
              <a:t>1</a:t>
            </a:r>
            <a:r>
              <a:rPr lang="zh-TW" altLang="en-US" sz="2600" dirty="0"/>
              <a:t>逐次到</a:t>
            </a:r>
            <a:r>
              <a:rPr lang="en-US" altLang="zh-TW" sz="2600" dirty="0"/>
              <a:t>4</a:t>
            </a:r>
            <a:r>
              <a:rPr lang="zh-TW" altLang="en-US" sz="2600" dirty="0"/>
              <a:t>、</a:t>
            </a:r>
            <a:r>
              <a:rPr lang="en-US" altLang="zh-TW" sz="2600" dirty="0"/>
              <a:t>4</a:t>
            </a:r>
            <a:r>
              <a:rPr lang="zh-TW" altLang="en-US" sz="2600" dirty="0"/>
              <a:t>逐次到</a:t>
            </a:r>
            <a:r>
              <a:rPr lang="en-US" altLang="zh-TW" sz="2600" dirty="0"/>
              <a:t>1</a:t>
            </a:r>
            <a:r>
              <a:rPr lang="zh-TW" altLang="en-US" sz="2600" dirty="0"/>
              <a:t>，或中間有跳躍等各種可能的排列</a:t>
            </a:r>
            <a:r>
              <a:rPr lang="zh-TW" altLang="en-US" sz="2600" dirty="0" smtClean="0"/>
              <a:t>方式</a:t>
            </a:r>
            <a:endParaRPr lang="en-US" altLang="zh-TW" sz="2600" dirty="0"/>
          </a:p>
          <a:p>
            <a:r>
              <a:rPr lang="zh-TW" altLang="en-US" dirty="0" smtClean="0">
                <a:ea typeface="標楷體" panose="03000509000000000000" pitchFamily="65" charset="-120"/>
              </a:rPr>
              <a:t>運用於法律規範論證（</a:t>
            </a:r>
            <a:r>
              <a:rPr lang="en-US" altLang="zh-TW" dirty="0" err="1" smtClean="0">
                <a:ea typeface="標楷體" panose="03000509000000000000" pitchFamily="65" charset="-120"/>
              </a:rPr>
              <a:t>i</a:t>
            </a:r>
            <a:r>
              <a:rPr lang="zh-TW" altLang="en-US" dirty="0" smtClean="0">
                <a:ea typeface="標楷體" panose="03000509000000000000" pitchFamily="65" charset="-120"/>
              </a:rPr>
              <a:t>）為進行</a:t>
            </a:r>
            <a:r>
              <a:rPr lang="zh-TW" altLang="zh-TW" dirty="0" smtClean="0">
                <a:solidFill>
                  <a:srgbClr val="FF0000"/>
                </a:solidFill>
                <a:ea typeface="標楷體" panose="03000509000000000000" pitchFamily="65" charset="-120"/>
              </a:rPr>
              <a:t>法制訂</a:t>
            </a:r>
            <a:r>
              <a:rPr lang="zh-TW" altLang="zh-TW" dirty="0" smtClean="0">
                <a:ea typeface="標楷體" panose="03000509000000000000" pitchFamily="65" charset="-120"/>
              </a:rPr>
              <a:t>，觀察</a:t>
            </a:r>
            <a:r>
              <a:rPr lang="zh-TW" altLang="en-US" dirty="0">
                <a:ea typeface="標楷體" panose="03000509000000000000" pitchFamily="65" charset="-120"/>
              </a:rPr>
              <a:t>：</a:t>
            </a:r>
            <a:r>
              <a:rPr lang="en-US" altLang="zh-TW" dirty="0">
                <a:ea typeface="標楷體" panose="03000509000000000000" pitchFamily="65" charset="-120"/>
              </a:rPr>
              <a:t>4</a:t>
            </a:r>
            <a:r>
              <a:rPr lang="zh-TW" altLang="zh-TW" dirty="0">
                <a:ea typeface="標楷體" panose="03000509000000000000" pitchFamily="65" charset="-120"/>
              </a:rPr>
              <a:t>、</a:t>
            </a:r>
            <a:r>
              <a:rPr lang="en-US" altLang="zh-TW" dirty="0">
                <a:ea typeface="標楷體" panose="03000509000000000000" pitchFamily="65" charset="-120"/>
              </a:rPr>
              <a:t>3</a:t>
            </a:r>
            <a:r>
              <a:rPr lang="zh-TW" altLang="zh-TW" dirty="0">
                <a:ea typeface="標楷體" panose="03000509000000000000" pitchFamily="65" charset="-120"/>
              </a:rPr>
              <a:t>、</a:t>
            </a:r>
            <a:r>
              <a:rPr lang="en-US" altLang="zh-TW" dirty="0">
                <a:ea typeface="標楷體" panose="03000509000000000000" pitchFamily="65" charset="-120"/>
              </a:rPr>
              <a:t>2→</a:t>
            </a:r>
            <a:r>
              <a:rPr lang="en-US" altLang="zh-TW" dirty="0" smtClean="0">
                <a:solidFill>
                  <a:srgbClr val="FF0000"/>
                </a:solidFill>
                <a:ea typeface="標楷體" panose="03000509000000000000" pitchFamily="65" charset="-120"/>
              </a:rPr>
              <a:t>1</a:t>
            </a:r>
          </a:p>
          <a:p>
            <a:pPr marL="0" indent="0">
              <a:buNone/>
            </a:pPr>
            <a:r>
              <a:rPr lang="en-US" altLang="zh-TW" dirty="0" smtClean="0">
                <a:ea typeface="標楷體" panose="03000509000000000000" pitchFamily="65" charset="-120"/>
              </a:rPr>
              <a:t>〔</a:t>
            </a:r>
            <a:r>
              <a:rPr lang="zh-TW" altLang="en-US" dirty="0" smtClean="0">
                <a:ea typeface="標楷體" panose="03000509000000000000" pitchFamily="65" charset="-120"/>
              </a:rPr>
              <a:t>法制訂的結果</a:t>
            </a:r>
            <a:r>
              <a:rPr lang="en-US" altLang="zh-TW" dirty="0" smtClean="0">
                <a:ea typeface="標楷體" panose="03000509000000000000" pitchFamily="65" charset="-120"/>
              </a:rPr>
              <a:t>〕</a:t>
            </a:r>
          </a:p>
          <a:p>
            <a:pPr marL="0" indent="0">
              <a:buNone/>
            </a:pPr>
            <a:r>
              <a:rPr lang="zh-TW" altLang="en-US" dirty="0" smtClean="0">
                <a:ea typeface="標楷體" panose="03000509000000000000" pitchFamily="65" charset="-120"/>
              </a:rPr>
              <a:t>  （</a:t>
            </a:r>
            <a:r>
              <a:rPr lang="en-US" altLang="zh-TW" dirty="0" smtClean="0">
                <a:ea typeface="標楷體" panose="03000509000000000000" pitchFamily="65" charset="-120"/>
              </a:rPr>
              <a:t>ii</a:t>
            </a:r>
            <a:r>
              <a:rPr lang="zh-TW" altLang="en-US" dirty="0" smtClean="0">
                <a:ea typeface="標楷體" panose="03000509000000000000" pitchFamily="65" charset="-120"/>
              </a:rPr>
              <a:t>）為進行</a:t>
            </a:r>
            <a:r>
              <a:rPr lang="zh-TW" altLang="zh-TW" dirty="0" smtClean="0">
                <a:solidFill>
                  <a:srgbClr val="FF0000"/>
                </a:solidFill>
                <a:ea typeface="標楷體" panose="03000509000000000000" pitchFamily="65" charset="-120"/>
              </a:rPr>
              <a:t>法適用</a:t>
            </a:r>
            <a:r>
              <a:rPr lang="zh-TW" altLang="zh-TW" dirty="0" smtClean="0">
                <a:ea typeface="標楷體" panose="03000509000000000000" pitchFamily="65" charset="-120"/>
              </a:rPr>
              <a:t>，</a:t>
            </a:r>
            <a:r>
              <a:rPr lang="zh-TW" altLang="en-US" dirty="0" smtClean="0">
                <a:ea typeface="標楷體" panose="03000509000000000000" pitchFamily="65" charset="-120"/>
              </a:rPr>
              <a:t>             </a:t>
            </a:r>
            <a:r>
              <a:rPr lang="zh-TW" altLang="zh-TW" dirty="0" smtClean="0">
                <a:ea typeface="標楷體" panose="03000509000000000000" pitchFamily="65" charset="-120"/>
              </a:rPr>
              <a:t>觀察</a:t>
            </a:r>
            <a:r>
              <a:rPr lang="zh-TW" altLang="en-US" dirty="0">
                <a:ea typeface="標楷體" panose="03000509000000000000" pitchFamily="65" charset="-120"/>
              </a:rPr>
              <a:t>：</a:t>
            </a:r>
            <a:r>
              <a:rPr lang="en-US" altLang="zh-TW" dirty="0">
                <a:ea typeface="標楷體" panose="03000509000000000000" pitchFamily="65" charset="-120"/>
              </a:rPr>
              <a:t>1</a:t>
            </a:r>
            <a:r>
              <a:rPr lang="zh-TW" altLang="zh-TW" dirty="0">
                <a:ea typeface="標楷體" panose="03000509000000000000" pitchFamily="65" charset="-120"/>
              </a:rPr>
              <a:t>、</a:t>
            </a:r>
            <a:r>
              <a:rPr lang="en-US" altLang="zh-TW" dirty="0">
                <a:ea typeface="標楷體" panose="03000509000000000000" pitchFamily="65" charset="-120"/>
              </a:rPr>
              <a:t>2→</a:t>
            </a:r>
            <a:r>
              <a:rPr lang="en-US" altLang="zh-TW" dirty="0">
                <a:solidFill>
                  <a:srgbClr val="FF0000"/>
                </a:solidFill>
                <a:ea typeface="標楷體" panose="03000509000000000000" pitchFamily="65" charset="-120"/>
              </a:rPr>
              <a:t>3</a:t>
            </a:r>
            <a:r>
              <a:rPr lang="zh-TW" altLang="zh-TW" dirty="0" smtClean="0">
                <a:ea typeface="標楷體" panose="03000509000000000000" pitchFamily="65" charset="-120"/>
              </a:rPr>
              <a:t>或</a:t>
            </a:r>
            <a:r>
              <a:rPr lang="en-US" altLang="zh-TW" dirty="0" smtClean="0">
                <a:ea typeface="標楷體" panose="03000509000000000000" pitchFamily="65" charset="-120"/>
              </a:rPr>
              <a:t>4</a:t>
            </a:r>
            <a:r>
              <a:rPr lang="en-US" altLang="zh-TW" dirty="0">
                <a:ea typeface="標楷體" panose="03000509000000000000" pitchFamily="65" charset="-120"/>
              </a:rPr>
              <a:t>→</a:t>
            </a:r>
            <a:r>
              <a:rPr lang="en-US" altLang="zh-TW" dirty="0" smtClean="0">
                <a:solidFill>
                  <a:srgbClr val="FF0000"/>
                </a:solidFill>
                <a:ea typeface="標楷體" panose="03000509000000000000" pitchFamily="65" charset="-120"/>
              </a:rPr>
              <a:t>3</a:t>
            </a:r>
            <a:r>
              <a:rPr lang="en-US" altLang="zh-TW" dirty="0">
                <a:ea typeface="標楷體" panose="03000509000000000000" pitchFamily="65" charset="-120"/>
              </a:rPr>
              <a:t> </a:t>
            </a:r>
            <a:endParaRPr lang="en-US" altLang="zh-TW" dirty="0" smtClean="0">
              <a:ea typeface="標楷體" panose="03000509000000000000" pitchFamily="65" charset="-120"/>
            </a:endParaRPr>
          </a:p>
          <a:p>
            <a:pPr marL="0" indent="0">
              <a:buNone/>
            </a:pPr>
            <a:r>
              <a:rPr lang="en-US" altLang="zh-TW" dirty="0" smtClean="0">
                <a:ea typeface="標楷體" panose="03000509000000000000" pitchFamily="65" charset="-120"/>
              </a:rPr>
              <a:t>〔</a:t>
            </a:r>
            <a:r>
              <a:rPr lang="zh-TW" altLang="en-US" dirty="0" smtClean="0">
                <a:ea typeface="標楷體" panose="03000509000000000000" pitchFamily="65" charset="-120"/>
              </a:rPr>
              <a:t>法適用的</a:t>
            </a:r>
            <a:r>
              <a:rPr lang="zh-TW" altLang="en-US" dirty="0">
                <a:ea typeface="標楷體" panose="03000509000000000000" pitchFamily="65" charset="-120"/>
              </a:rPr>
              <a:t>結果</a:t>
            </a:r>
            <a:r>
              <a:rPr lang="en-US" altLang="zh-TW" dirty="0" smtClean="0">
                <a:ea typeface="標楷體" panose="03000509000000000000" pitchFamily="65" charset="-120"/>
              </a:rPr>
              <a:t>〕</a:t>
            </a:r>
            <a:endParaRPr lang="en-US" altLang="zh-TW" dirty="0">
              <a:solidFill>
                <a:srgbClr val="FF0000"/>
              </a:solidFill>
              <a:ea typeface="標楷體" panose="03000509000000000000" pitchFamily="65" charset="-120"/>
            </a:endParaRPr>
          </a:p>
          <a:p>
            <a:r>
              <a:rPr lang="zh-TW" altLang="en-US" dirty="0" smtClean="0"/>
              <a:t>「</a:t>
            </a:r>
            <a:r>
              <a:rPr lang="zh-TW" altLang="en-US" dirty="0" smtClean="0">
                <a:solidFill>
                  <a:srgbClr val="FF0000"/>
                </a:solidFill>
                <a:latin typeface="標楷體" panose="03000509000000000000" pitchFamily="65" charset="-120"/>
                <a:ea typeface="標楷體" panose="03000509000000000000" pitchFamily="65" charset="-120"/>
              </a:rPr>
              <a:t>歷史思維法學</a:t>
            </a:r>
            <a:r>
              <a:rPr lang="zh-TW" altLang="en-US" dirty="0" smtClean="0"/>
              <a:t>」</a:t>
            </a:r>
            <a:endParaRPr lang="zh-TW" altLang="en-US" dirty="0"/>
          </a:p>
        </p:txBody>
      </p:sp>
      <p:pic>
        <p:nvPicPr>
          <p:cNvPr id="6" name="內容版面配置區 5"/>
          <p:cNvPicPr>
            <a:picLocks noGrp="1" noChangeAspect="1"/>
          </p:cNvPicPr>
          <p:nvPr>
            <p:ph sz="half" idx="2"/>
          </p:nvPr>
        </p:nvPicPr>
        <p:blipFill>
          <a:blip r:embed="rId3"/>
          <a:stretch>
            <a:fillRect/>
          </a:stretch>
        </p:blipFill>
        <p:spPr>
          <a:xfrm>
            <a:off x="4932040" y="2132856"/>
            <a:ext cx="2880320" cy="3168352"/>
          </a:xfrm>
          <a:prstGeom prst="rect">
            <a:avLst/>
          </a:prstGeom>
        </p:spPr>
      </p:pic>
      <p:sp>
        <p:nvSpPr>
          <p:cNvPr id="5" name="投影片編號版面配置區 4"/>
          <p:cNvSpPr>
            <a:spLocks noGrp="1"/>
          </p:cNvSpPr>
          <p:nvPr>
            <p:ph type="sldNum" sz="quarter" idx="12"/>
          </p:nvPr>
        </p:nvSpPr>
        <p:spPr/>
        <p:txBody>
          <a:bodyPr/>
          <a:lstStyle/>
          <a:p>
            <a:pPr>
              <a:defRPr/>
            </a:pPr>
            <a:fld id="{BC7C3898-733D-4CD5-A153-F71308DAC182}" type="slidenum">
              <a:rPr lang="en-US" altLang="zh-TW" smtClean="0"/>
              <a:pPr>
                <a:defRPr/>
              </a:pPr>
              <a:t>5</a:t>
            </a:fld>
            <a:endParaRPr lang="en-US" altLang="zh-TW"/>
          </a:p>
        </p:txBody>
      </p:sp>
      <p:pic>
        <p:nvPicPr>
          <p:cNvPr id="7" name="圖片 6"/>
          <p:cNvPicPr>
            <a:picLocks noChangeAspect="1"/>
          </p:cNvPicPr>
          <p:nvPr/>
        </p:nvPicPr>
        <p:blipFill>
          <a:blip r:embed="rId4"/>
          <a:stretch>
            <a:fillRect/>
          </a:stretch>
        </p:blipFill>
        <p:spPr>
          <a:xfrm>
            <a:off x="4719427" y="1628800"/>
            <a:ext cx="3384376" cy="4619600"/>
          </a:xfrm>
          <a:prstGeom prst="rect">
            <a:avLst/>
          </a:prstGeom>
        </p:spPr>
      </p:pic>
      <p:sp>
        <p:nvSpPr>
          <p:cNvPr id="8" name="Oval 11"/>
          <p:cNvSpPr>
            <a:spLocks noChangeArrowheads="1"/>
          </p:cNvSpPr>
          <p:nvPr/>
        </p:nvSpPr>
        <p:spPr bwMode="auto">
          <a:xfrm>
            <a:off x="4865056" y="1378444"/>
            <a:ext cx="648072" cy="318808"/>
          </a:xfrm>
          <a:prstGeom prst="ellipse">
            <a:avLst/>
          </a:prstGeom>
          <a:noFill/>
          <a:ln w="9525">
            <a:solidFill>
              <a:srgbClr val="FF0000"/>
            </a:solidFill>
            <a:round/>
            <a:headEnd/>
            <a:tailEnd/>
          </a:ln>
          <a:effectLst/>
        </p:spPr>
        <p:txBody>
          <a:bodyPr wrap="none" anchor="ctr"/>
          <a:lstStyle/>
          <a:p>
            <a:endParaRPr lang="zh-TW" altLang="en-US"/>
          </a:p>
        </p:txBody>
      </p:sp>
      <p:sp>
        <p:nvSpPr>
          <p:cNvPr id="9" name="Oval 11"/>
          <p:cNvSpPr>
            <a:spLocks noChangeArrowheads="1"/>
          </p:cNvSpPr>
          <p:nvPr/>
        </p:nvSpPr>
        <p:spPr bwMode="auto">
          <a:xfrm>
            <a:off x="4283968" y="2492896"/>
            <a:ext cx="648072" cy="318808"/>
          </a:xfrm>
          <a:prstGeom prst="ellipse">
            <a:avLst/>
          </a:prstGeom>
          <a:noFill/>
          <a:ln w="9525">
            <a:solidFill>
              <a:srgbClr val="FF0000"/>
            </a:solidFill>
            <a:round/>
            <a:headEnd/>
            <a:tailEnd/>
          </a:ln>
          <a:effectLst/>
        </p:spPr>
        <p:txBody>
          <a:bodyPr wrap="none" anchor="ctr"/>
          <a:lstStyle/>
          <a:p>
            <a:endParaRPr lang="zh-TW" altLang="en-US"/>
          </a:p>
        </p:txBody>
      </p:sp>
      <p:sp>
        <p:nvSpPr>
          <p:cNvPr id="10" name="Oval 11"/>
          <p:cNvSpPr>
            <a:spLocks noChangeArrowheads="1"/>
          </p:cNvSpPr>
          <p:nvPr/>
        </p:nvSpPr>
        <p:spPr bwMode="auto">
          <a:xfrm>
            <a:off x="4283968" y="3804428"/>
            <a:ext cx="2088232" cy="318808"/>
          </a:xfrm>
          <a:prstGeom prst="ellipse">
            <a:avLst/>
          </a:prstGeom>
          <a:noFill/>
          <a:ln w="9525">
            <a:solidFill>
              <a:srgbClr val="FF0000"/>
            </a:solidFill>
            <a:round/>
            <a:headEnd/>
            <a:tailEnd/>
          </a:ln>
          <a:effectLst/>
        </p:spPr>
        <p:txBody>
          <a:bodyPr wrap="none" anchor="ctr"/>
          <a:lstStyle/>
          <a:p>
            <a:endParaRPr lang="zh-TW" altLang="en-US"/>
          </a:p>
        </p:txBody>
      </p:sp>
      <p:sp>
        <p:nvSpPr>
          <p:cNvPr id="11" name="Oval 11"/>
          <p:cNvSpPr>
            <a:spLocks noChangeArrowheads="1"/>
          </p:cNvSpPr>
          <p:nvPr/>
        </p:nvSpPr>
        <p:spPr bwMode="auto">
          <a:xfrm>
            <a:off x="4283968" y="5108532"/>
            <a:ext cx="1584176" cy="318808"/>
          </a:xfrm>
          <a:prstGeom prst="ellipse">
            <a:avLst/>
          </a:prstGeom>
          <a:noFill/>
          <a:ln w="9525">
            <a:solidFill>
              <a:srgbClr val="FF0000"/>
            </a:solidFill>
            <a:round/>
            <a:headEnd/>
            <a:tailEnd/>
          </a:ln>
          <a:effectLst/>
        </p:spPr>
        <p:txBody>
          <a:bodyPr wrap="none" anchor="ctr"/>
          <a:lstStyle/>
          <a:p>
            <a:endParaRPr lang="zh-TW" altLang="en-US"/>
          </a:p>
        </p:txBody>
      </p:sp>
      <p:sp>
        <p:nvSpPr>
          <p:cNvPr id="12" name="Line 9"/>
          <p:cNvSpPr>
            <a:spLocks noChangeShapeType="1"/>
          </p:cNvSpPr>
          <p:nvPr/>
        </p:nvSpPr>
        <p:spPr bwMode="auto">
          <a:xfrm>
            <a:off x="4932040" y="1335954"/>
            <a:ext cx="1332235" cy="17568"/>
          </a:xfrm>
          <a:prstGeom prst="line">
            <a:avLst/>
          </a:prstGeom>
          <a:noFill/>
          <a:ln w="38100">
            <a:solidFill>
              <a:srgbClr val="FF0000"/>
            </a:solidFill>
            <a:round/>
            <a:headEnd/>
            <a:tailEnd/>
          </a:ln>
          <a:effectLst/>
        </p:spPr>
        <p:txBody>
          <a:bodyPr/>
          <a:lstStyle/>
          <a:p>
            <a:endParaRPr lang="zh-TW" altLang="en-US"/>
          </a:p>
        </p:txBody>
      </p:sp>
      <p:pic>
        <p:nvPicPr>
          <p:cNvPr id="4" name="圖片 3"/>
          <p:cNvPicPr>
            <a:picLocks noChangeAspect="1"/>
          </p:cNvPicPr>
          <p:nvPr/>
        </p:nvPicPr>
        <p:blipFill>
          <a:blip r:embed="rId5"/>
          <a:stretch>
            <a:fillRect/>
          </a:stretch>
        </p:blipFill>
        <p:spPr>
          <a:xfrm>
            <a:off x="4283968" y="962260"/>
            <a:ext cx="4634293" cy="5400600"/>
          </a:xfrm>
          <a:prstGeom prst="rect">
            <a:avLst/>
          </a:prstGeom>
        </p:spPr>
      </p:pic>
      <p:sp>
        <p:nvSpPr>
          <p:cNvPr id="13" name="Line 9"/>
          <p:cNvSpPr>
            <a:spLocks noChangeShapeType="1"/>
          </p:cNvSpPr>
          <p:nvPr/>
        </p:nvSpPr>
        <p:spPr bwMode="auto">
          <a:xfrm>
            <a:off x="4661966" y="1274230"/>
            <a:ext cx="1332235" cy="17568"/>
          </a:xfrm>
          <a:prstGeom prst="line">
            <a:avLst/>
          </a:prstGeom>
          <a:noFill/>
          <a:ln w="38100">
            <a:solidFill>
              <a:srgbClr val="FF0000"/>
            </a:solidFill>
            <a:round/>
            <a:headEnd/>
            <a:tailEnd/>
          </a:ln>
          <a:effectLst/>
        </p:spPr>
        <p:txBody>
          <a:bodyPr/>
          <a:lstStyle/>
          <a:p>
            <a:endParaRPr lang="zh-TW" altLang="en-US"/>
          </a:p>
        </p:txBody>
      </p:sp>
      <p:sp>
        <p:nvSpPr>
          <p:cNvPr id="14" name="Oval 11"/>
          <p:cNvSpPr>
            <a:spLocks noChangeArrowheads="1"/>
          </p:cNvSpPr>
          <p:nvPr/>
        </p:nvSpPr>
        <p:spPr bwMode="auto">
          <a:xfrm>
            <a:off x="4510659" y="1472254"/>
            <a:ext cx="686653" cy="318808"/>
          </a:xfrm>
          <a:prstGeom prst="ellipse">
            <a:avLst/>
          </a:prstGeom>
          <a:noFill/>
          <a:ln w="9525">
            <a:solidFill>
              <a:srgbClr val="FF0000"/>
            </a:solidFill>
            <a:round/>
            <a:headEnd/>
            <a:tailEnd/>
          </a:ln>
          <a:effectLst/>
        </p:spPr>
        <p:txBody>
          <a:bodyPr wrap="none" anchor="ctr"/>
          <a:lstStyle/>
          <a:p>
            <a:endParaRPr lang="zh-TW" altLang="en-US"/>
          </a:p>
        </p:txBody>
      </p:sp>
      <p:sp>
        <p:nvSpPr>
          <p:cNvPr id="15" name="Oval 11"/>
          <p:cNvSpPr>
            <a:spLocks noChangeArrowheads="1"/>
          </p:cNvSpPr>
          <p:nvPr/>
        </p:nvSpPr>
        <p:spPr bwMode="auto">
          <a:xfrm>
            <a:off x="4548635" y="2480835"/>
            <a:ext cx="648072" cy="318808"/>
          </a:xfrm>
          <a:prstGeom prst="ellipse">
            <a:avLst/>
          </a:prstGeom>
          <a:noFill/>
          <a:ln w="9525">
            <a:solidFill>
              <a:srgbClr val="FF0000"/>
            </a:solidFill>
            <a:round/>
            <a:headEnd/>
            <a:tailEnd/>
          </a:ln>
          <a:effectLst/>
        </p:spPr>
        <p:txBody>
          <a:bodyPr wrap="none" anchor="ctr"/>
          <a:lstStyle/>
          <a:p>
            <a:endParaRPr lang="zh-TW" altLang="en-US"/>
          </a:p>
        </p:txBody>
      </p:sp>
      <p:sp>
        <p:nvSpPr>
          <p:cNvPr id="16" name="Oval 11"/>
          <p:cNvSpPr>
            <a:spLocks noChangeArrowheads="1"/>
          </p:cNvSpPr>
          <p:nvPr/>
        </p:nvSpPr>
        <p:spPr bwMode="auto">
          <a:xfrm>
            <a:off x="4493480" y="3743112"/>
            <a:ext cx="2088232" cy="318808"/>
          </a:xfrm>
          <a:prstGeom prst="ellipse">
            <a:avLst/>
          </a:prstGeom>
          <a:noFill/>
          <a:ln w="9525">
            <a:solidFill>
              <a:srgbClr val="FF0000"/>
            </a:solidFill>
            <a:round/>
            <a:headEnd/>
            <a:tailEnd/>
          </a:ln>
          <a:effectLst/>
        </p:spPr>
        <p:txBody>
          <a:bodyPr wrap="none" anchor="ctr"/>
          <a:lstStyle/>
          <a:p>
            <a:endParaRPr lang="zh-TW" altLang="en-US"/>
          </a:p>
        </p:txBody>
      </p:sp>
      <p:sp>
        <p:nvSpPr>
          <p:cNvPr id="17" name="Oval 11"/>
          <p:cNvSpPr>
            <a:spLocks noChangeArrowheads="1"/>
          </p:cNvSpPr>
          <p:nvPr/>
        </p:nvSpPr>
        <p:spPr bwMode="auto">
          <a:xfrm>
            <a:off x="4535995" y="4993328"/>
            <a:ext cx="1584176" cy="318808"/>
          </a:xfrm>
          <a:prstGeom prst="ellipse">
            <a:avLst/>
          </a:prstGeom>
          <a:noFill/>
          <a:ln w="9525">
            <a:solidFill>
              <a:srgbClr val="FF0000"/>
            </a:solidFill>
            <a:round/>
            <a:headEnd/>
            <a:tailEnd/>
          </a:ln>
          <a:effectLst/>
        </p:spPr>
        <p:txBody>
          <a:bodyPr wrap="none" anchor="ctr"/>
          <a:lstStyle/>
          <a:p>
            <a:endParaRPr lang="zh-TW" altLang="en-US"/>
          </a:p>
        </p:txBody>
      </p:sp>
    </p:spTree>
    <p:extLst>
      <p:ext uri="{BB962C8B-B14F-4D97-AF65-F5344CB8AC3E}">
        <p14:creationId xmlns:p14="http://schemas.microsoft.com/office/powerpoint/2010/main" val="65385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88640"/>
            <a:ext cx="7772400" cy="216024"/>
          </a:xfrm>
        </p:spPr>
        <p:txBody>
          <a:bodyPr/>
          <a:lstStyle/>
          <a:p>
            <a:endParaRPr lang="zh-TW" altLang="en-US" dirty="0"/>
          </a:p>
        </p:txBody>
      </p:sp>
      <p:sp>
        <p:nvSpPr>
          <p:cNvPr id="3" name="內容版面配置區 2"/>
          <p:cNvSpPr>
            <a:spLocks noGrp="1"/>
          </p:cNvSpPr>
          <p:nvPr>
            <p:ph idx="1"/>
          </p:nvPr>
        </p:nvSpPr>
        <p:spPr>
          <a:xfrm>
            <a:off x="323528" y="320081"/>
            <a:ext cx="8352928" cy="6156919"/>
          </a:xfrm>
        </p:spPr>
        <p:txBody>
          <a:bodyPr/>
          <a:lstStyle/>
          <a:p>
            <a:r>
              <a:rPr lang="zh-TW" altLang="en-US" sz="2800" dirty="0"/>
              <a:t>法學</a:t>
            </a:r>
            <a:r>
              <a:rPr lang="zh-TW" altLang="en-US" sz="2800" dirty="0" smtClean="0"/>
              <a:t>的核心固然</a:t>
            </a:r>
            <a:r>
              <a:rPr lang="zh-TW" altLang="en-US" sz="2800" dirty="0"/>
              <a:t>是</a:t>
            </a:r>
            <a:r>
              <a:rPr lang="zh-TW" altLang="en-US" sz="2800" b="1" dirty="0" smtClean="0"/>
              <a:t>法律適用</a:t>
            </a:r>
            <a:r>
              <a:rPr lang="zh-TW" altLang="en-US" sz="2800" dirty="0" smtClean="0"/>
              <a:t>上，作為邏輯三段論法大前提的法律規範之釋義，即所謂的</a:t>
            </a:r>
            <a:r>
              <a:rPr lang="zh-TW" altLang="en-US" sz="2800" b="1" dirty="0" smtClean="0"/>
              <a:t>法釋義學</a:t>
            </a:r>
            <a:r>
              <a:rPr lang="zh-TW" altLang="en-US" sz="2800" dirty="0" smtClean="0"/>
              <a:t>，但通說認為</a:t>
            </a:r>
            <a:r>
              <a:rPr lang="zh-TW" altLang="en-US" sz="2800" dirty="0" smtClean="0">
                <a:latin typeface="標楷體" panose="03000509000000000000" pitchFamily="65" charset="-120"/>
                <a:ea typeface="標楷體" panose="03000509000000000000" pitchFamily="65" charset="-120"/>
              </a:rPr>
              <a:t>實踐上</a:t>
            </a:r>
            <a:r>
              <a:rPr lang="zh-TW" altLang="en-US" sz="2800" dirty="0" smtClean="0"/>
              <a:t>應採哪項</a:t>
            </a:r>
            <a:r>
              <a:rPr lang="zh-TW" altLang="en-US" sz="2800" dirty="0"/>
              <a:t>法</a:t>
            </a:r>
            <a:r>
              <a:rPr lang="zh-TW" altLang="en-US" sz="2800" dirty="0" smtClean="0"/>
              <a:t>釋義，仍須經</a:t>
            </a:r>
            <a:r>
              <a:rPr lang="zh-TW" altLang="en-US" sz="2800" dirty="0" smtClean="0">
                <a:latin typeface="標楷體" panose="03000509000000000000" pitchFamily="65" charset="-120"/>
                <a:ea typeface="標楷體" panose="03000509000000000000" pitchFamily="65" charset="-120"/>
              </a:rPr>
              <a:t>利益衡量、價值判斷</a:t>
            </a:r>
            <a:r>
              <a:rPr lang="zh-TW" altLang="en-US" sz="2800" dirty="0" smtClean="0"/>
              <a:t>。在此前提下，以探求真實之</a:t>
            </a:r>
            <a:r>
              <a:rPr lang="zh-TW" altLang="en-US" sz="2800" dirty="0" smtClean="0">
                <a:solidFill>
                  <a:srgbClr val="FF0000"/>
                </a:solidFill>
              </a:rPr>
              <a:t>存在</a:t>
            </a:r>
            <a:r>
              <a:rPr lang="zh-TW" altLang="en-US" sz="2800" dirty="0" smtClean="0"/>
              <a:t>為旨趣的</a:t>
            </a:r>
            <a:r>
              <a:rPr lang="zh-TW" altLang="en-US" sz="2800" dirty="0" smtClean="0">
                <a:solidFill>
                  <a:srgbClr val="0070C0"/>
                </a:solidFill>
              </a:rPr>
              <a:t>法經驗事實</a:t>
            </a:r>
            <a:r>
              <a:rPr lang="en-US" altLang="zh-TW" sz="2800" dirty="0" smtClean="0"/>
              <a:t>/</a:t>
            </a:r>
            <a:r>
              <a:rPr lang="zh-TW" altLang="en-US" sz="2800" dirty="0" smtClean="0"/>
              <a:t>法實證研究，可提供</a:t>
            </a:r>
            <a:r>
              <a:rPr lang="zh-TW" altLang="en-US" sz="2800" dirty="0" smtClean="0">
                <a:solidFill>
                  <a:srgbClr val="0070C0"/>
                </a:solidFill>
              </a:rPr>
              <a:t>正當化</a:t>
            </a:r>
            <a:r>
              <a:rPr lang="zh-TW" altLang="en-US" sz="2800" dirty="0" smtClean="0"/>
              <a:t>某項利益或價值應優先的</a:t>
            </a:r>
            <a:r>
              <a:rPr lang="zh-TW" altLang="en-US" sz="2800" dirty="0" smtClean="0">
                <a:solidFill>
                  <a:srgbClr val="0070C0"/>
                </a:solidFill>
              </a:rPr>
              <a:t>理由</a:t>
            </a:r>
            <a:r>
              <a:rPr lang="zh-TW" altLang="en-US" sz="2800" dirty="0" smtClean="0"/>
              <a:t>，以</a:t>
            </a:r>
            <a:r>
              <a:rPr lang="zh-TW" altLang="en-US" sz="2800" dirty="0" smtClean="0">
                <a:latin typeface="標楷體" panose="03000509000000000000" pitchFamily="65" charset="-120"/>
                <a:ea typeface="標楷體" panose="03000509000000000000" pitchFamily="65" charset="-120"/>
              </a:rPr>
              <a:t>說服</a:t>
            </a:r>
            <a:r>
              <a:rPr lang="zh-TW" altLang="en-US" sz="2800" dirty="0" smtClean="0"/>
              <a:t>人們接受該法律適用之為</a:t>
            </a:r>
            <a:r>
              <a:rPr lang="zh-TW" altLang="en-US" sz="2800" dirty="0" smtClean="0">
                <a:solidFill>
                  <a:srgbClr val="FF0000"/>
                </a:solidFill>
              </a:rPr>
              <a:t>妥當</a:t>
            </a:r>
            <a:r>
              <a:rPr lang="zh-TW" altLang="en-US" sz="2800" dirty="0" smtClean="0"/>
              <a:t>。</a:t>
            </a:r>
            <a:endParaRPr lang="en-US" altLang="zh-TW" sz="2800" dirty="0" smtClean="0"/>
          </a:p>
          <a:p>
            <a:r>
              <a:rPr lang="zh-TW" altLang="en-US" sz="2800" dirty="0" smtClean="0"/>
              <a:t>具體作為：先</a:t>
            </a:r>
            <a:r>
              <a:rPr lang="zh-TW" altLang="en-US" sz="2800" dirty="0" smtClean="0">
                <a:latin typeface="標楷體" panose="03000509000000000000" pitchFamily="65" charset="-120"/>
                <a:ea typeface="標楷體" panose="03000509000000000000" pitchFamily="65" charset="-120"/>
              </a:rPr>
              <a:t>呈現</a:t>
            </a:r>
            <a:r>
              <a:rPr lang="zh-TW" altLang="en-US" sz="2800" dirty="0" smtClean="0"/>
              <a:t>採文義、體系、立法史、目的等解釋方法，或以「法律漏洞」為由而司法造法，將產生</a:t>
            </a:r>
            <a:r>
              <a:rPr lang="zh-TW" altLang="en-US" sz="2800" dirty="0" smtClean="0">
                <a:latin typeface="標楷體" panose="03000509000000000000" pitchFamily="65" charset="-120"/>
                <a:ea typeface="標楷體" panose="03000509000000000000" pitchFamily="65" charset="-120"/>
              </a:rPr>
              <a:t>偏惠何種利益或價值</a:t>
            </a:r>
            <a:r>
              <a:rPr lang="zh-TW" altLang="en-US" sz="2800" dirty="0" smtClean="0"/>
              <a:t>的法釋義。再以</a:t>
            </a:r>
            <a:r>
              <a:rPr lang="zh-TW" altLang="en-US" sz="2800" dirty="0" smtClean="0">
                <a:solidFill>
                  <a:srgbClr val="0070C0"/>
                </a:solidFill>
              </a:rPr>
              <a:t>在地的法經驗</a:t>
            </a:r>
            <a:r>
              <a:rPr lang="zh-TW" altLang="en-US" sz="2800" dirty="0" smtClean="0"/>
              <a:t>（例如現行法釋義係出於威權統治或照顧特定團體），闡釋</a:t>
            </a:r>
            <a:r>
              <a:rPr lang="zh-TW" altLang="en-US" sz="2800" dirty="0" smtClean="0">
                <a:solidFill>
                  <a:srgbClr val="FF0000"/>
                </a:solidFill>
              </a:rPr>
              <a:t>於今</a:t>
            </a:r>
            <a:r>
              <a:rPr lang="zh-TW" altLang="en-US" sz="2800" dirty="0" smtClean="0"/>
              <a:t>基於某項</a:t>
            </a:r>
            <a:r>
              <a:rPr lang="zh-TW" altLang="en-US" sz="2800" dirty="0" smtClean="0">
                <a:solidFill>
                  <a:srgbClr val="FF0000"/>
                </a:solidFill>
              </a:rPr>
              <a:t>理念</a:t>
            </a:r>
            <a:r>
              <a:rPr lang="zh-TW" altLang="en-US" sz="2800" dirty="0" smtClean="0"/>
              <a:t>，何種利益或價值</a:t>
            </a:r>
            <a:r>
              <a:rPr lang="zh-TW" altLang="en-US" sz="2800" dirty="0" smtClean="0">
                <a:solidFill>
                  <a:srgbClr val="FF0000"/>
                </a:solidFill>
              </a:rPr>
              <a:t>應</a:t>
            </a:r>
            <a:r>
              <a:rPr lang="zh-TW" altLang="en-US" sz="2800" dirty="0" smtClean="0"/>
              <a:t>優先，而</a:t>
            </a:r>
            <a:r>
              <a:rPr lang="zh-TW" altLang="en-US" sz="2800" dirty="0" smtClean="0">
                <a:solidFill>
                  <a:srgbClr val="FF0000"/>
                </a:solidFill>
              </a:rPr>
              <a:t>非</a:t>
            </a:r>
            <a:r>
              <a:rPr lang="zh-TW" altLang="en-US" sz="2800" dirty="0" smtClean="0"/>
              <a:t>法學界盛行之</a:t>
            </a:r>
            <a:r>
              <a:rPr lang="zh-TW" altLang="en-US" sz="2800" dirty="0" smtClean="0">
                <a:latin typeface="標楷體" panose="03000509000000000000" pitchFamily="65" charset="-120"/>
                <a:ea typeface="標楷體" panose="03000509000000000000" pitchFamily="65" charset="-120"/>
              </a:rPr>
              <a:t>直接</a:t>
            </a:r>
            <a:r>
              <a:rPr lang="zh-TW" altLang="en-US" sz="2800" dirty="0" smtClean="0"/>
              <a:t>以外國的學說理論或判決例，作為</a:t>
            </a:r>
            <a:r>
              <a:rPr lang="zh-TW" altLang="en-US" sz="2800" dirty="0" smtClean="0">
                <a:solidFill>
                  <a:srgbClr val="0070C0"/>
                </a:solidFill>
              </a:rPr>
              <a:t>正當化</a:t>
            </a:r>
            <a:r>
              <a:rPr lang="zh-TW" altLang="en-US" sz="2800" dirty="0" smtClean="0"/>
              <a:t>應採取何種法釋義的</a:t>
            </a:r>
            <a:r>
              <a:rPr lang="zh-TW" altLang="en-US" sz="2800" dirty="0" smtClean="0">
                <a:solidFill>
                  <a:srgbClr val="0070C0"/>
                </a:solidFill>
              </a:rPr>
              <a:t>理由</a:t>
            </a:r>
            <a:r>
              <a:rPr lang="zh-TW" altLang="en-US" sz="2800" dirty="0" smtClean="0"/>
              <a:t>。</a:t>
            </a:r>
            <a:endParaRPr lang="en-US" altLang="zh-TW" sz="2800"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635381D7-BBA6-4865-B34B-DBC7C83F0749}" type="slidenum">
              <a:rPr lang="en-US" altLang="zh-TW" smtClean="0"/>
              <a:pPr>
                <a:defRPr/>
              </a:pPr>
              <a:t>6</a:t>
            </a:fld>
            <a:endParaRPr lang="en-US" altLang="zh-TW" dirty="0"/>
          </a:p>
        </p:txBody>
      </p:sp>
    </p:spTree>
    <p:extLst>
      <p:ext uri="{BB962C8B-B14F-4D97-AF65-F5344CB8AC3E}">
        <p14:creationId xmlns:p14="http://schemas.microsoft.com/office/powerpoint/2010/main" val="3191787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80962"/>
            <a:ext cx="7992888" cy="1008112"/>
          </a:xfrm>
        </p:spPr>
        <p:txBody>
          <a:bodyPr/>
          <a:lstStyle/>
          <a:p>
            <a:pPr algn="l"/>
            <a:r>
              <a:rPr lang="zh-TW" altLang="en-US" sz="3600" dirty="0" smtClean="0">
                <a:solidFill>
                  <a:schemeClr val="tx1"/>
                </a:solidFill>
                <a:latin typeface="微軟正黑體" panose="020B0604030504040204" pitchFamily="34" charset="-120"/>
                <a:ea typeface="微軟正黑體" panose="020B0604030504040204" pitchFamily="34" charset="-120"/>
              </a:rPr>
              <a:t>採此研究取徑：從一個人到一群人</a:t>
            </a:r>
            <a:r>
              <a:rPr lang="en-US" altLang="zh-TW" sz="3600" dirty="0" smtClean="0">
                <a:solidFill>
                  <a:schemeClr val="tx1"/>
                </a:solidFill>
                <a:latin typeface="微軟正黑體" panose="020B0604030504040204" pitchFamily="34" charset="-120"/>
                <a:ea typeface="微軟正黑體" panose="020B0604030504040204" pitchFamily="34" charset="-120"/>
              </a:rPr>
              <a:t/>
            </a:r>
            <a:br>
              <a:rPr lang="en-US" altLang="zh-TW" sz="3600" dirty="0" smtClean="0">
                <a:solidFill>
                  <a:schemeClr val="tx1"/>
                </a:solidFill>
                <a:latin typeface="微軟正黑體" panose="020B0604030504040204" pitchFamily="34" charset="-120"/>
                <a:ea typeface="微軟正黑體" panose="020B0604030504040204" pitchFamily="34" charset="-120"/>
              </a:rPr>
            </a:br>
            <a:r>
              <a:rPr lang="zh-TW" altLang="en-US" sz="3600" dirty="0" smtClean="0">
                <a:solidFill>
                  <a:schemeClr val="tx1"/>
                </a:solidFill>
                <a:latin typeface="微軟正黑體" panose="020B0604030504040204" pitchFamily="34" charset="-120"/>
                <a:ea typeface="微軟正黑體" panose="020B0604030504040204" pitchFamily="34" charset="-120"/>
              </a:rPr>
              <a:t>學科之教科書：從「概論」到「論叢」</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a:xfrm>
            <a:off x="323528" y="1605098"/>
            <a:ext cx="4464496" cy="1175830"/>
          </a:xfrm>
        </p:spPr>
        <p:txBody>
          <a:bodyPr>
            <a:normAutofit/>
          </a:bodyPr>
          <a:lstStyle/>
          <a:p>
            <a:pPr>
              <a:lnSpc>
                <a:spcPts val="2500"/>
              </a:lnSpc>
            </a:pPr>
            <a:r>
              <a:rPr lang="en-US" altLang="zh-TW" b="0" dirty="0" smtClean="0"/>
              <a:t>〈</a:t>
            </a:r>
            <a:r>
              <a:rPr lang="zh-TW" altLang="en-US" b="0" dirty="0" smtClean="0">
                <a:solidFill>
                  <a:srgbClr val="FF0000"/>
                </a:solidFill>
              </a:rPr>
              <a:t>台灣法律史的提出及學科化</a:t>
            </a:r>
            <a:r>
              <a:rPr lang="en-US" altLang="zh-TW" b="0" dirty="0" smtClean="0"/>
              <a:t>〉</a:t>
            </a:r>
            <a:r>
              <a:rPr lang="zh-TW" altLang="en-US" b="0" dirty="0" smtClean="0"/>
              <a:t>及對</a:t>
            </a:r>
            <a:r>
              <a:rPr lang="en-US" altLang="zh-TW" b="0" dirty="0" smtClean="0"/>
              <a:t>3</a:t>
            </a:r>
            <a:r>
              <a:rPr lang="zh-TW" altLang="en-US" b="0" dirty="0" smtClean="0"/>
              <a:t>篇評論的</a:t>
            </a:r>
            <a:r>
              <a:rPr lang="zh-TW" altLang="en-US" b="0" dirty="0" smtClean="0">
                <a:solidFill>
                  <a:srgbClr val="FF0000"/>
                </a:solidFill>
              </a:rPr>
              <a:t>回應</a:t>
            </a:r>
            <a:r>
              <a:rPr lang="zh-TW" altLang="en-US" b="0" dirty="0" smtClean="0"/>
              <a:t>、</a:t>
            </a:r>
            <a:r>
              <a:rPr lang="en-US" altLang="zh-TW" b="0" dirty="0" smtClean="0"/>
              <a:t>3</a:t>
            </a:r>
            <a:r>
              <a:rPr lang="zh-TW" altLang="en-US" b="0" dirty="0" smtClean="0"/>
              <a:t>篇研究史的回顧、</a:t>
            </a:r>
            <a:r>
              <a:rPr lang="en-US" altLang="zh-TW" b="0" dirty="0" smtClean="0"/>
              <a:t>4</a:t>
            </a:r>
            <a:r>
              <a:rPr lang="zh-TW" altLang="en-US" b="0" dirty="0" smtClean="0"/>
              <a:t>篇專題研究</a:t>
            </a:r>
            <a:endParaRPr lang="zh-TW" altLang="en-US" b="0" dirty="0"/>
          </a:p>
        </p:txBody>
      </p:sp>
      <p:pic>
        <p:nvPicPr>
          <p:cNvPr id="8" name="內容版面配置區 7"/>
          <p:cNvPicPr>
            <a:picLocks noGrp="1" noChangeAspect="1"/>
          </p:cNvPicPr>
          <p:nvPr>
            <p:ph sz="half" idx="2"/>
          </p:nvPr>
        </p:nvPicPr>
        <p:blipFill>
          <a:blip r:embed="rId3"/>
          <a:stretch>
            <a:fillRect/>
          </a:stretch>
        </p:blipFill>
        <p:spPr>
          <a:xfrm>
            <a:off x="1115616" y="2996952"/>
            <a:ext cx="2658292" cy="3226526"/>
          </a:xfrm>
          <a:prstGeom prst="rect">
            <a:avLst/>
          </a:prstGeom>
        </p:spPr>
      </p:pic>
      <p:sp>
        <p:nvSpPr>
          <p:cNvPr id="5" name="文字版面配置區 4"/>
          <p:cNvSpPr>
            <a:spLocks noGrp="1"/>
          </p:cNvSpPr>
          <p:nvPr>
            <p:ph type="body" sz="quarter" idx="3"/>
          </p:nvPr>
        </p:nvSpPr>
        <p:spPr>
          <a:xfrm>
            <a:off x="5256076" y="1872887"/>
            <a:ext cx="3312368" cy="908041"/>
          </a:xfrm>
        </p:spPr>
        <p:txBody>
          <a:bodyPr>
            <a:noAutofit/>
          </a:bodyPr>
          <a:lstStyle/>
          <a:p>
            <a:pPr>
              <a:lnSpc>
                <a:spcPts val="2500"/>
              </a:lnSpc>
            </a:pPr>
            <a:r>
              <a:rPr lang="zh-TW" altLang="en-US" b="0" dirty="0"/>
              <a:t>導論、</a:t>
            </a:r>
            <a:r>
              <a:rPr lang="zh-TW" altLang="en-US" b="0" dirty="0" smtClean="0"/>
              <a:t>第一至十章</a:t>
            </a:r>
            <a:r>
              <a:rPr lang="en-US" altLang="zh-TW" b="0" dirty="0" smtClean="0"/>
              <a:t>〔10</a:t>
            </a:r>
            <a:r>
              <a:rPr lang="zh-TW" altLang="en-US" b="0" dirty="0" smtClean="0"/>
              <a:t>篇</a:t>
            </a:r>
            <a:r>
              <a:rPr lang="zh-TW" altLang="en-US" b="0" dirty="0" smtClean="0">
                <a:solidFill>
                  <a:srgbClr val="FF0000"/>
                </a:solidFill>
              </a:rPr>
              <a:t>論文</a:t>
            </a:r>
            <a:r>
              <a:rPr lang="en-US" altLang="zh-TW" b="0" dirty="0" smtClean="0"/>
              <a:t>〕</a:t>
            </a:r>
            <a:r>
              <a:rPr lang="zh-TW" altLang="en-US" b="0" dirty="0" smtClean="0"/>
              <a:t>、</a:t>
            </a:r>
            <a:r>
              <a:rPr lang="zh-TW" altLang="en-US" b="0" dirty="0"/>
              <a:t>延伸閱讀</a:t>
            </a:r>
            <a:r>
              <a:rPr lang="zh-TW" altLang="en-US" b="0" dirty="0" smtClean="0"/>
              <a:t>書目</a:t>
            </a:r>
            <a:r>
              <a:rPr lang="en-US" altLang="zh-TW" b="0" dirty="0" smtClean="0"/>
              <a:t>〔</a:t>
            </a:r>
            <a:r>
              <a:rPr lang="zh-TW" altLang="en-US" b="0" dirty="0" smtClean="0">
                <a:solidFill>
                  <a:srgbClr val="FF0000"/>
                </a:solidFill>
              </a:rPr>
              <a:t>論著</a:t>
            </a:r>
            <a:r>
              <a:rPr lang="en-US" altLang="zh-TW" b="0" dirty="0" smtClean="0"/>
              <a:t>〕</a:t>
            </a:r>
            <a:endParaRPr lang="zh-TW" altLang="en-US" b="0" dirty="0"/>
          </a:p>
        </p:txBody>
      </p:sp>
      <p:pic>
        <p:nvPicPr>
          <p:cNvPr id="7" name="內容版面配置區 6"/>
          <p:cNvPicPr>
            <a:picLocks noGrp="1" noChangeAspect="1"/>
          </p:cNvPicPr>
          <p:nvPr>
            <p:ph sz="quarter" idx="4"/>
          </p:nvPr>
        </p:nvPicPr>
        <p:blipFill>
          <a:blip r:embed="rId4"/>
          <a:stretch>
            <a:fillRect/>
          </a:stretch>
        </p:blipFill>
        <p:spPr>
          <a:xfrm>
            <a:off x="5508104" y="2996951"/>
            <a:ext cx="2808312" cy="3214297"/>
          </a:xfrm>
          <a:prstGeom prst="rect">
            <a:avLst/>
          </a:prstGeom>
        </p:spPr>
      </p:pic>
    </p:spTree>
    <p:extLst>
      <p:ext uri="{BB962C8B-B14F-4D97-AF65-F5344CB8AC3E}">
        <p14:creationId xmlns:p14="http://schemas.microsoft.com/office/powerpoint/2010/main" val="175273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7"/>
            <a:ext cx="8712968" cy="792088"/>
          </a:xfrm>
        </p:spPr>
        <p:txBody>
          <a:bodyPr/>
          <a:lstStyle/>
          <a:p>
            <a:r>
              <a:rPr lang="zh-TW" altLang="en-US" sz="3600" dirty="0" smtClean="0">
                <a:solidFill>
                  <a:schemeClr val="tx1"/>
                </a:solidFill>
                <a:latin typeface="微軟正黑體" panose="020B0604030504040204" pitchFamily="34" charset="-120"/>
                <a:ea typeface="微軟正黑體" panose="020B0604030504040204" pitchFamily="34" charset="-120"/>
              </a:rPr>
              <a:t>例</a:t>
            </a:r>
            <a:r>
              <a:rPr lang="en-US" altLang="zh-TW" sz="3600" dirty="0" smtClean="0">
                <a:solidFill>
                  <a:schemeClr val="tx1"/>
                </a:solidFill>
                <a:latin typeface="微軟正黑體" panose="020B0604030504040204" pitchFamily="34" charset="-120"/>
                <a:ea typeface="微軟正黑體" panose="020B0604030504040204" pitchFamily="34" charset="-120"/>
              </a:rPr>
              <a:t>1</a:t>
            </a:r>
            <a:r>
              <a:rPr lang="zh-TW" altLang="en-US" sz="3600" dirty="0" smtClean="0">
                <a:solidFill>
                  <a:schemeClr val="tx1"/>
                </a:solidFill>
                <a:latin typeface="微軟正黑體" panose="020B0604030504040204" pitchFamily="34" charset="-120"/>
                <a:ea typeface="微軟正黑體" panose="020B0604030504040204" pitchFamily="34" charset="-120"/>
              </a:rPr>
              <a:t>：日治台灣的人民司法活動及其正義觀</a:t>
            </a:r>
            <a:endParaRPr lang="zh-TW" altLang="en-US" sz="3600"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half" idx="1"/>
          </p:nvPr>
        </p:nvSpPr>
        <p:spPr>
          <a:xfrm>
            <a:off x="107504" y="1412776"/>
            <a:ext cx="3456384" cy="4680520"/>
          </a:xfrm>
        </p:spPr>
        <p:txBody>
          <a:bodyPr/>
          <a:lstStyle/>
          <a:p>
            <a:pPr>
              <a:buNone/>
            </a:pPr>
            <a:r>
              <a:rPr lang="zh-TW" altLang="en-US" dirty="0" smtClean="0"/>
              <a:t>    </a:t>
            </a:r>
            <a:r>
              <a:rPr lang="zh-TW" altLang="en-US" sz="2600" dirty="0" smtClean="0">
                <a:solidFill>
                  <a:srgbClr val="FF0000"/>
                </a:solidFill>
              </a:rPr>
              <a:t>從</a:t>
            </a:r>
            <a:r>
              <a:rPr lang="zh-TW" altLang="zh-TW" sz="2600" dirty="0" smtClean="0">
                <a:solidFill>
                  <a:srgbClr val="FF0000"/>
                </a:solidFill>
              </a:rPr>
              <a:t>集體性資料</a:t>
            </a:r>
            <a:r>
              <a:rPr lang="zh-TW" altLang="en-US" sz="2600" dirty="0" smtClean="0">
                <a:solidFill>
                  <a:srgbClr val="FF0000"/>
                </a:solidFill>
              </a:rPr>
              <a:t>看</a:t>
            </a:r>
            <a:r>
              <a:rPr lang="zh-TW" altLang="en-US" sz="2600" dirty="0" smtClean="0"/>
              <a:t>：</a:t>
            </a:r>
            <a:r>
              <a:rPr lang="zh-TW" altLang="zh-TW" sz="2600" dirty="0" smtClean="0"/>
              <a:t>日治時期台灣人</a:t>
            </a:r>
            <a:r>
              <a:rPr lang="zh-TW" altLang="en-US" sz="2600" dirty="0" smtClean="0"/>
              <a:t>尋求國家解決</a:t>
            </a:r>
            <a:r>
              <a:rPr lang="zh-TW" altLang="zh-TW" sz="2600" dirty="0" smtClean="0"/>
              <a:t>民事紛爭</a:t>
            </a:r>
            <a:r>
              <a:rPr lang="zh-TW" altLang="en-US" sz="2600" dirty="0" smtClean="0"/>
              <a:t>時，使用「</a:t>
            </a:r>
            <a:r>
              <a:rPr lang="zh-TW" altLang="en-US" sz="2600" dirty="0" smtClean="0">
                <a:solidFill>
                  <a:srgbClr val="0070C0"/>
                </a:solidFill>
              </a:rPr>
              <a:t>現代</a:t>
            </a:r>
            <a:r>
              <a:rPr lang="zh-TW" altLang="en-US" sz="2600" dirty="0" smtClean="0"/>
              <a:t>」</a:t>
            </a:r>
            <a:r>
              <a:rPr lang="zh-TW" altLang="zh-TW" sz="2600" dirty="0" smtClean="0"/>
              <a:t>法院</a:t>
            </a:r>
            <a:r>
              <a:rPr lang="zh-TW" altLang="en-US" sz="2600" dirty="0" smtClean="0"/>
              <a:t>之</a:t>
            </a:r>
            <a:r>
              <a:rPr lang="zh-TW" altLang="zh-TW" sz="2600" dirty="0" smtClean="0"/>
              <a:t>比率，</a:t>
            </a:r>
            <a:r>
              <a:rPr lang="zh-TW" altLang="en-US" sz="2600" dirty="0" smtClean="0"/>
              <a:t>逐漸高於使用「</a:t>
            </a:r>
            <a:r>
              <a:rPr lang="zh-TW" altLang="en-US" sz="2600" dirty="0" smtClean="0">
                <a:solidFill>
                  <a:srgbClr val="0070C0"/>
                </a:solidFill>
              </a:rPr>
              <a:t>傳統</a:t>
            </a:r>
            <a:r>
              <a:rPr lang="zh-TW" altLang="en-US" sz="2600" dirty="0" smtClean="0"/>
              <a:t>」的地方行政機關調解。</a:t>
            </a:r>
            <a:r>
              <a:rPr lang="zh-TW" altLang="en-US" sz="2200" dirty="0" smtClean="0"/>
              <a:t>（參見王泰升，</a:t>
            </a:r>
            <a:r>
              <a:rPr lang="en-US" altLang="zh-TW" sz="2200" dirty="0" smtClean="0"/>
              <a:t>《</a:t>
            </a:r>
            <a:r>
              <a:rPr lang="zh-TW" altLang="en-US" sz="2200" dirty="0" smtClean="0"/>
              <a:t>台灣日治時期的法律改革</a:t>
            </a:r>
            <a:r>
              <a:rPr lang="en-US" altLang="zh-TW" sz="2200" dirty="0" smtClean="0"/>
              <a:t>》</a:t>
            </a:r>
            <a:r>
              <a:rPr lang="zh-TW" altLang="en-US" sz="2200" dirty="0" smtClean="0"/>
              <a:t>，</a:t>
            </a:r>
            <a:r>
              <a:rPr lang="en-US" altLang="zh-TW" sz="2200" dirty="0" smtClean="0"/>
              <a:t>1999</a:t>
            </a:r>
            <a:r>
              <a:rPr lang="zh-TW" altLang="en-US" sz="2200" dirty="0" smtClean="0"/>
              <a:t>年初版，</a:t>
            </a:r>
            <a:r>
              <a:rPr lang="en-US" altLang="zh-TW" sz="2200" dirty="0" smtClean="0"/>
              <a:t>2014</a:t>
            </a:r>
            <a:r>
              <a:rPr lang="zh-TW" altLang="en-US" sz="2200" dirty="0" smtClean="0"/>
              <a:t>年修訂版；英文版</a:t>
            </a:r>
            <a:r>
              <a:rPr lang="en-US" altLang="zh-TW" sz="2200" dirty="0" smtClean="0"/>
              <a:t>: UW Press, 2000</a:t>
            </a:r>
            <a:r>
              <a:rPr lang="zh-TW" altLang="en-US" sz="2200" dirty="0" smtClean="0"/>
              <a:t>）</a:t>
            </a:r>
            <a:endParaRPr lang="en-US" altLang="zh-TW" sz="2200" dirty="0" smtClean="0"/>
          </a:p>
          <a:p>
            <a:endParaRPr lang="zh-TW" altLang="en-US" dirty="0"/>
          </a:p>
        </p:txBody>
      </p:sp>
      <p:sp>
        <p:nvSpPr>
          <p:cNvPr id="5" name="投影片編號版面配置區 4"/>
          <p:cNvSpPr>
            <a:spLocks noGrp="1"/>
          </p:cNvSpPr>
          <p:nvPr>
            <p:ph type="sldNum" sz="quarter" idx="12"/>
          </p:nvPr>
        </p:nvSpPr>
        <p:spPr/>
        <p:txBody>
          <a:bodyPr/>
          <a:lstStyle/>
          <a:p>
            <a:pPr>
              <a:defRPr/>
            </a:pPr>
            <a:fld id="{BC7C3898-733D-4CD5-A153-F71308DAC182}" type="slidenum">
              <a:rPr lang="en-US" altLang="zh-TW" smtClean="0"/>
              <a:pPr>
                <a:defRPr/>
              </a:pPr>
              <a:t>8</a:t>
            </a:fld>
            <a:endParaRPr lang="en-US" altLang="zh-TW"/>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3707904" y="1412776"/>
            <a:ext cx="5040560" cy="4680520"/>
          </a:xfrm>
          <a:prstGeom prst="rect">
            <a:avLst/>
          </a:prstGeom>
          <a:noFill/>
          <a:ln w="9525">
            <a:noFill/>
            <a:miter lim="800000"/>
            <a:headEnd/>
            <a:tailEnd/>
          </a:ln>
        </p:spPr>
      </p:pic>
      <p:sp>
        <p:nvSpPr>
          <p:cNvPr id="6" name="Oval 11"/>
          <p:cNvSpPr>
            <a:spLocks noChangeArrowheads="1"/>
          </p:cNvSpPr>
          <p:nvPr/>
        </p:nvSpPr>
        <p:spPr bwMode="auto">
          <a:xfrm>
            <a:off x="5227219" y="3056127"/>
            <a:ext cx="216024" cy="432048"/>
          </a:xfrm>
          <a:prstGeom prst="ellipse">
            <a:avLst/>
          </a:prstGeom>
          <a:noFill/>
          <a:ln w="9525">
            <a:solidFill>
              <a:srgbClr val="FF0000"/>
            </a:solidFill>
            <a:round/>
            <a:headEnd/>
            <a:tailEnd/>
          </a:ln>
          <a:effectLst/>
        </p:spPr>
        <p:txBody>
          <a:bodyPr wrap="none" anchor="ctr"/>
          <a:lstStyle/>
          <a:p>
            <a:endParaRPr lang="zh-TW" altLang="en-US"/>
          </a:p>
        </p:txBody>
      </p:sp>
      <p:cxnSp>
        <p:nvCxnSpPr>
          <p:cNvPr id="7" name="直線單箭頭接點 6"/>
          <p:cNvCxnSpPr/>
          <p:nvPr/>
        </p:nvCxnSpPr>
        <p:spPr>
          <a:xfrm flipH="1">
            <a:off x="6957679" y="3056127"/>
            <a:ext cx="288032" cy="50405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Line 9"/>
          <p:cNvSpPr>
            <a:spLocks noChangeShapeType="1"/>
          </p:cNvSpPr>
          <p:nvPr/>
        </p:nvSpPr>
        <p:spPr bwMode="auto">
          <a:xfrm>
            <a:off x="5328084" y="4725144"/>
            <a:ext cx="180020" cy="0"/>
          </a:xfrm>
          <a:prstGeom prst="line">
            <a:avLst/>
          </a:prstGeom>
          <a:noFill/>
          <a:ln w="38100">
            <a:solidFill>
              <a:srgbClr val="FF0000"/>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32656"/>
            <a:ext cx="7772400" cy="155104"/>
          </a:xfrm>
        </p:spPr>
        <p:txBody>
          <a:bodyPr/>
          <a:lstStyle/>
          <a:p>
            <a:endParaRPr lang="zh-TW" altLang="en-US" dirty="0"/>
          </a:p>
        </p:txBody>
      </p:sp>
      <p:sp>
        <p:nvSpPr>
          <p:cNvPr id="3" name="內容版面配置區 2"/>
          <p:cNvSpPr>
            <a:spLocks noGrp="1"/>
          </p:cNvSpPr>
          <p:nvPr>
            <p:ph sz="half" idx="1"/>
          </p:nvPr>
        </p:nvSpPr>
        <p:spPr>
          <a:xfrm>
            <a:off x="107504" y="620688"/>
            <a:ext cx="4861048" cy="5760640"/>
          </a:xfrm>
        </p:spPr>
        <p:txBody>
          <a:bodyPr/>
          <a:lstStyle/>
          <a:p>
            <a:pPr>
              <a:buNone/>
            </a:pPr>
            <a:r>
              <a:rPr lang="zh-TW" altLang="en-US" dirty="0" smtClean="0"/>
              <a:t>    </a:t>
            </a:r>
            <a:r>
              <a:rPr lang="zh-TW" altLang="en-US" dirty="0" smtClean="0">
                <a:solidFill>
                  <a:srgbClr val="FF0000"/>
                </a:solidFill>
              </a:rPr>
              <a:t>從</a:t>
            </a:r>
            <a:r>
              <a:rPr lang="zh-TW" altLang="zh-TW" dirty="0" smtClean="0">
                <a:solidFill>
                  <a:srgbClr val="FF0000"/>
                </a:solidFill>
              </a:rPr>
              <a:t>個案資料</a:t>
            </a:r>
            <a:r>
              <a:rPr lang="zh-TW" altLang="en-US" dirty="0" smtClean="0">
                <a:solidFill>
                  <a:srgbClr val="FF0000"/>
                </a:solidFill>
              </a:rPr>
              <a:t>觀察</a:t>
            </a:r>
            <a:r>
              <a:rPr lang="zh-TW" altLang="en-US" dirty="0" smtClean="0"/>
              <a:t>：因</a:t>
            </a:r>
            <a:r>
              <a:rPr lang="zh-TW" altLang="zh-TW" dirty="0" smtClean="0"/>
              <a:t>《</a:t>
            </a:r>
            <a:r>
              <a:rPr lang="zh-TW" altLang="en-US" dirty="0" smtClean="0"/>
              <a:t>日治法院檔案</a:t>
            </a:r>
            <a:r>
              <a:rPr lang="zh-TW" altLang="zh-TW" dirty="0" smtClean="0"/>
              <a:t>》</a:t>
            </a:r>
            <a:r>
              <a:rPr lang="zh-TW" altLang="en-US" dirty="0" smtClean="0"/>
              <a:t>的發現，</a:t>
            </a:r>
            <a:r>
              <a:rPr lang="zh-TW" altLang="zh-TW" dirty="0" smtClean="0"/>
              <a:t>使用日治台北地方法院</a:t>
            </a:r>
            <a:r>
              <a:rPr lang="en-US" altLang="zh-TW" dirty="0" smtClean="0">
                <a:solidFill>
                  <a:srgbClr val="FF0000"/>
                </a:solidFill>
              </a:rPr>
              <a:t>48,338</a:t>
            </a:r>
            <a:r>
              <a:rPr lang="zh-TW" altLang="zh-TW" dirty="0" smtClean="0">
                <a:solidFill>
                  <a:srgbClr val="FF0000"/>
                </a:solidFill>
              </a:rPr>
              <a:t>件</a:t>
            </a:r>
            <a:r>
              <a:rPr lang="zh-TW" altLang="en-US" dirty="0" smtClean="0">
                <a:solidFill>
                  <a:srgbClr val="FF0000"/>
                </a:solidFill>
              </a:rPr>
              <a:t>民事</a:t>
            </a:r>
            <a:r>
              <a:rPr lang="zh-TW" altLang="en-US" dirty="0" smtClean="0"/>
              <a:t>、</a:t>
            </a:r>
            <a:r>
              <a:rPr lang="en-US" altLang="zh-TW" dirty="0" smtClean="0">
                <a:solidFill>
                  <a:srgbClr val="FF0000"/>
                </a:solidFill>
              </a:rPr>
              <a:t>82,407</a:t>
            </a:r>
            <a:r>
              <a:rPr lang="zh-TW" altLang="en-US" dirty="0" smtClean="0">
                <a:solidFill>
                  <a:srgbClr val="FF0000"/>
                </a:solidFill>
              </a:rPr>
              <a:t>件刑事</a:t>
            </a:r>
            <a:r>
              <a:rPr lang="zh-TW" altLang="zh-TW" dirty="0" smtClean="0"/>
              <a:t>的</a:t>
            </a:r>
            <a:r>
              <a:rPr lang="zh-TW" altLang="zh-TW" b="1" dirty="0" smtClean="0"/>
              <a:t>判決原本</a:t>
            </a:r>
            <a:r>
              <a:rPr lang="zh-TW" altLang="zh-TW" dirty="0" smtClean="0"/>
              <a:t>，以</a:t>
            </a:r>
            <a:r>
              <a:rPr lang="zh-TW" altLang="en-US" dirty="0" smtClean="0"/>
              <a:t>各</a:t>
            </a:r>
            <a:r>
              <a:rPr lang="zh-TW" altLang="zh-TW" dirty="0" smtClean="0"/>
              <a:t>案</a:t>
            </a:r>
            <a:r>
              <a:rPr lang="zh-TW" altLang="en-US" dirty="0" smtClean="0"/>
              <a:t>件</a:t>
            </a:r>
            <a:r>
              <a:rPr lang="zh-TW" altLang="zh-TW" dirty="0" smtClean="0"/>
              <a:t>的案由、年代、訴訟</a:t>
            </a:r>
            <a:r>
              <a:rPr lang="zh-TW" altLang="en-US" dirty="0" smtClean="0"/>
              <a:t>上活動或結果</a:t>
            </a:r>
            <a:r>
              <a:rPr lang="zh-TW" altLang="zh-TW" dirty="0" smtClean="0"/>
              <a:t>、當事人性別族群別和地域別、訴訟代理人</a:t>
            </a:r>
            <a:r>
              <a:rPr lang="zh-TW" altLang="en-US" dirty="0" smtClean="0"/>
              <a:t>或檢察官類型等等</a:t>
            </a:r>
            <a:r>
              <a:rPr lang="zh-TW" altLang="zh-TW" dirty="0" smtClean="0"/>
              <a:t>作為</a:t>
            </a:r>
            <a:r>
              <a:rPr lang="zh-TW" altLang="zh-TW" dirty="0" smtClean="0">
                <a:solidFill>
                  <a:srgbClr val="FF0000"/>
                </a:solidFill>
              </a:rPr>
              <a:t>變數</a:t>
            </a:r>
            <a:r>
              <a:rPr lang="zh-TW" altLang="zh-TW" dirty="0" smtClean="0"/>
              <a:t>，</a:t>
            </a:r>
            <a:r>
              <a:rPr lang="zh-TW" altLang="en-US" dirty="0" smtClean="0"/>
              <a:t>進行</a:t>
            </a:r>
            <a:r>
              <a:rPr lang="zh-TW" altLang="en-US" dirty="0" smtClean="0">
                <a:solidFill>
                  <a:srgbClr val="FF0000"/>
                </a:solidFill>
              </a:rPr>
              <a:t>編碼</a:t>
            </a:r>
            <a:r>
              <a:rPr lang="zh-TW" altLang="en-US" dirty="0" smtClean="0"/>
              <a:t>，再</a:t>
            </a:r>
            <a:r>
              <a:rPr lang="zh-TW" altLang="zh-TW" dirty="0" smtClean="0"/>
              <a:t>透過兩變數</a:t>
            </a:r>
            <a:r>
              <a:rPr lang="zh-TW" altLang="zh-TW" dirty="0" smtClean="0">
                <a:solidFill>
                  <a:srgbClr val="FF0000"/>
                </a:solidFill>
              </a:rPr>
              <a:t>交叉分析</a:t>
            </a:r>
            <a:r>
              <a:rPr lang="zh-TW" altLang="zh-TW" dirty="0" smtClean="0"/>
              <a:t>，了解相互間關聯性。</a:t>
            </a:r>
            <a:r>
              <a:rPr lang="zh-TW" altLang="en-US" dirty="0" smtClean="0"/>
              <a:t>再從</a:t>
            </a:r>
            <a:r>
              <a:rPr lang="zh-TW" altLang="en-US" dirty="0" smtClean="0">
                <a:solidFill>
                  <a:srgbClr val="FF0000"/>
                </a:solidFill>
              </a:rPr>
              <a:t>法院活動</a:t>
            </a:r>
            <a:r>
              <a:rPr lang="zh-TW" altLang="en-US" dirty="0" smtClean="0"/>
              <a:t>，探究</a:t>
            </a:r>
            <a:r>
              <a:rPr lang="zh-TW" altLang="en-US" dirty="0" smtClean="0">
                <a:solidFill>
                  <a:srgbClr val="0070C0"/>
                </a:solidFill>
              </a:rPr>
              <a:t>司法正義觀的轉型</a:t>
            </a:r>
            <a:r>
              <a:rPr lang="zh-TW" altLang="en-US" dirty="0" smtClean="0"/>
              <a:t>。</a:t>
            </a:r>
            <a:endParaRPr lang="zh-TW" altLang="en-US" b="1" dirty="0" smtClean="0">
              <a:solidFill>
                <a:srgbClr val="0070C0"/>
              </a:solidFill>
            </a:endParaRPr>
          </a:p>
          <a:p>
            <a:endParaRPr lang="zh-TW" altLang="en-US" dirty="0"/>
          </a:p>
        </p:txBody>
      </p:sp>
      <p:sp>
        <p:nvSpPr>
          <p:cNvPr id="5" name="投影片編號版面配置區 4"/>
          <p:cNvSpPr>
            <a:spLocks noGrp="1"/>
          </p:cNvSpPr>
          <p:nvPr>
            <p:ph type="sldNum" sz="quarter" idx="12"/>
          </p:nvPr>
        </p:nvSpPr>
        <p:spPr/>
        <p:txBody>
          <a:bodyPr/>
          <a:lstStyle/>
          <a:p>
            <a:pPr>
              <a:defRPr/>
            </a:pPr>
            <a:fld id="{BC7C3898-733D-4CD5-A153-F71308DAC182}" type="slidenum">
              <a:rPr lang="en-US" altLang="zh-TW" smtClean="0"/>
              <a:pPr>
                <a:defRPr/>
              </a:pPr>
              <a:t>9</a:t>
            </a:fld>
            <a:endParaRPr lang="en-US" altLang="zh-TW"/>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5724128" y="1052736"/>
            <a:ext cx="2736304" cy="468052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724128" y="1052736"/>
            <a:ext cx="2880320" cy="4680519"/>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364088" y="836712"/>
            <a:ext cx="3456384" cy="4896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
      <a:dk1>
        <a:srgbClr val="000000"/>
      </a:dk1>
      <a:lt1>
        <a:srgbClr val="F8F8F8"/>
      </a:lt1>
      <a:dk2>
        <a:srgbClr val="FFFF00"/>
      </a:dk2>
      <a:lt2>
        <a:srgbClr val="000000"/>
      </a:lt2>
      <a:accent1>
        <a:srgbClr val="FF9900"/>
      </a:accent1>
      <a:accent2>
        <a:srgbClr val="00FFFF"/>
      </a:accent2>
      <a:accent3>
        <a:srgbClr val="FBFBFB"/>
      </a:accent3>
      <a:accent4>
        <a:srgbClr val="000000"/>
      </a:accent4>
      <a:accent5>
        <a:srgbClr val="FFCAAA"/>
      </a:accent5>
      <a:accent6>
        <a:srgbClr val="00E7E7"/>
      </a:accent6>
      <a:hlink>
        <a:srgbClr val="FF0000"/>
      </a:hlink>
      <a:folHlink>
        <a:srgbClr val="969696"/>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8">
        <a:dk1>
          <a:srgbClr val="808080"/>
        </a:dk1>
        <a:lt1>
          <a:srgbClr val="FFFFFF"/>
        </a:lt1>
        <a:dk2>
          <a:srgbClr val="006600"/>
        </a:dk2>
        <a:lt2>
          <a:srgbClr val="000000"/>
        </a:lt2>
        <a:accent1>
          <a:srgbClr val="00CC99"/>
        </a:accent1>
        <a:accent2>
          <a:srgbClr val="3333CC"/>
        </a:accent2>
        <a:accent3>
          <a:srgbClr val="AAB8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19630</TotalTime>
  <Words>7997</Words>
  <Application>Microsoft Office PowerPoint</Application>
  <PresentationFormat>如螢幕大小 (4:3)</PresentationFormat>
  <Paragraphs>229</Paragraphs>
  <Slides>26</Slides>
  <Notes>22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26</vt:i4>
      </vt:variant>
    </vt:vector>
  </HeadingPairs>
  <TitlesOfParts>
    <vt:vector size="32" baseType="lpstr">
      <vt:lpstr>微軟正黑體</vt:lpstr>
      <vt:lpstr>新細明體</vt:lpstr>
      <vt:lpstr>標楷體</vt:lpstr>
      <vt:lpstr>Calibri</vt:lpstr>
      <vt:lpstr>Times New Roman</vt:lpstr>
      <vt:lpstr>預設簡報設計</vt:lpstr>
      <vt:lpstr>活、在當下的法律史</vt:lpstr>
      <vt:lpstr>三十年磨一劍：台灣法律史</vt:lpstr>
      <vt:lpstr>從世界史，看台灣的法律〔立足台灣、連結世界〕</vt:lpstr>
      <vt:lpstr>多元法律在地匯合</vt:lpstr>
      <vt:lpstr>將法經驗事實運用於法制訂與法適用</vt:lpstr>
      <vt:lpstr>PowerPoint 簡報</vt:lpstr>
      <vt:lpstr>採此研究取徑：從一個人到一群人 學科之教科書：從「概論」到「論叢」</vt:lpstr>
      <vt:lpstr>例1：日治台灣的人民司法活動及其正義觀</vt:lpstr>
      <vt:lpstr>PowerPoint 簡報</vt:lpstr>
      <vt:lpstr>國家實證法規範部分採取現代司法正義觀</vt:lpstr>
      <vt:lpstr>距法院所在地遙遠，即較少由法院依法審判</vt:lpstr>
      <vt:lpstr>男性較常使用法院，但女性對家族紛爭頗願使用法院</vt:lpstr>
      <vt:lpstr>PowerPoint 簡報</vt:lpstr>
      <vt:lpstr>聘律師代理的比率越高越「幸福」嗎？</vt:lpstr>
      <vt:lpstr>人民可與專業檢察官在法庭上對辯嗎？</vt:lpstr>
      <vt:lpstr>例2：再訪臺灣的調解制度：以日治時期對傳統的現代化轉譯為中心</vt:lpstr>
      <vt:lpstr>PowerPoint 簡報</vt:lpstr>
      <vt:lpstr>PowerPoint 簡報</vt:lpstr>
      <vt:lpstr>例3：釋字719號解釋：長期被忽視的 台灣法律史上原住民族</vt:lpstr>
      <vt:lpstr>法律史的提問及解說</vt:lpstr>
      <vt:lpstr>例4：釋字728號解釋：各房承受家產的漢人傳統應否延續？</vt:lpstr>
      <vt:lpstr>PowerPoint 簡報</vt:lpstr>
      <vt:lpstr>法律史的考察及運用於法律論證</vt:lpstr>
      <vt:lpstr>PowerPoint 簡報</vt:lpstr>
      <vt:lpstr>整體說明：以原住民族法律傳統國家法化為例</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無投影片標題</dc:title>
  <dc:creator>Judicial</dc:creator>
  <cp:lastModifiedBy>user</cp:lastModifiedBy>
  <cp:revision>683</cp:revision>
  <cp:lastPrinted>2018-03-22T06:22:55Z</cp:lastPrinted>
  <dcterms:created xsi:type="dcterms:W3CDTF">2004-11-12T02:56:14Z</dcterms:created>
  <dcterms:modified xsi:type="dcterms:W3CDTF">2020-11-15T05:33:12Z</dcterms:modified>
</cp:coreProperties>
</file>