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47" r:id="rId2"/>
    <p:sldId id="549" r:id="rId3"/>
    <p:sldId id="544" r:id="rId4"/>
    <p:sldId id="550" r:id="rId5"/>
    <p:sldId id="551" r:id="rId6"/>
    <p:sldId id="552" r:id="rId7"/>
    <p:sldId id="554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4" r:id="rId16"/>
    <p:sldId id="565" r:id="rId17"/>
    <p:sldId id="566" r:id="rId18"/>
    <p:sldId id="578" r:id="rId19"/>
    <p:sldId id="579" r:id="rId20"/>
    <p:sldId id="568" r:id="rId21"/>
    <p:sldId id="569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77" r:id="rId30"/>
  </p:sldIdLst>
  <p:sldSz cx="9144000" cy="6858000" type="screen4x3"/>
  <p:notesSz cx="6769100" cy="9906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0972" autoAdjust="0"/>
  </p:normalViewPr>
  <p:slideViewPr>
    <p:cSldViewPr>
      <p:cViewPr>
        <p:scale>
          <a:sx n="81" d="100"/>
          <a:sy n="81" d="100"/>
        </p:scale>
        <p:origin x="-1834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8158"/>
    </p:cViewPr>
  </p:sorterViewPr>
  <p:notesViewPr>
    <p:cSldViewPr>
      <p:cViewPr varScale="1">
        <p:scale>
          <a:sx n="61" d="100"/>
          <a:sy n="61" d="100"/>
        </p:scale>
        <p:origin x="-1704" y="-72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9D721C-487D-41CF-BF89-62E4D3F29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25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45F5E1E-22D7-4ABB-A1A1-0B07548067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E686-2566-48DD-95F7-127D6EB28B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74C8-B9BA-4227-8C21-59078D387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A0F0-6303-4152-9FFF-977F871895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08CB-6D6C-41C9-9750-D5947E660A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81D7-BBA6-4865-B34B-DBC7C83F07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ED51-03F1-40F8-82EE-F0D786E40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3898-733D-4CD5-A153-F71308DAC1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745B7-6E12-4A5F-ACCE-98A1EF5E01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BF341-BEBD-48BC-8722-D41A392E6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DF1-A8D5-4C19-AA75-83262F1A26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C3E9-1A22-4AC4-ACF8-A77D95C33F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3419C-E936-484C-8A85-DFAC65D39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893C85-A80C-40DD-B47E-1B63B15FA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99642"/>
          </a:xfrm>
        </p:spPr>
        <p:txBody>
          <a:bodyPr/>
          <a:lstStyle/>
          <a:p>
            <a:r>
              <a:rPr lang="zh-TW" altLang="zh-TW" sz="4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從實證資料觀察日治台灣</a:t>
            </a:r>
            <a:r>
              <a:rPr lang="en-US" altLang="zh-TW" sz="4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現代法對公衛的影響</a:t>
            </a:r>
            <a:endParaRPr lang="zh-TW" altLang="en-US" sz="4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王泰升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國立臺灣大學法律學院台大講座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教授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中央研究院台史所暨法律所合聘研究員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3690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05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476672"/>
            <a:ext cx="7772400" cy="5619328"/>
          </a:xfrm>
        </p:spPr>
        <p:txBody>
          <a:bodyPr/>
          <a:lstStyle/>
          <a:p>
            <a:r>
              <a:rPr lang="zh-TW" altLang="zh-TW" dirty="0" smtClean="0"/>
              <a:t>先定義什麼是「公衛」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方能據以尋找與公衛相關的法令</a:t>
            </a:r>
            <a:r>
              <a:rPr lang="zh-TW" altLang="en-US" dirty="0" smtClean="0"/>
              <a:t>。</a:t>
            </a:r>
            <a:r>
              <a:rPr lang="zh-TW" altLang="zh-TW" dirty="0" smtClean="0"/>
              <a:t>法令的制定緣起，參見《台灣總督府檔案》。有些法令兼有其他行政目的（例如酒類之管制亦涉及專賣利益）。上述違反商標法之案例，則是從案件事實，而非所適用之法令，探求與公衛相關的社會事實。</a:t>
            </a:r>
            <a:endParaRPr lang="en-US" altLang="zh-TW" dirty="0" smtClean="0"/>
          </a:p>
          <a:p>
            <a:r>
              <a:rPr lang="zh-TW" altLang="zh-TW" dirty="0" smtClean="0"/>
              <a:t>使用日治法院檔案：</a:t>
            </a:r>
            <a:r>
              <a:rPr lang="en-US" altLang="zh-TW" dirty="0" smtClean="0"/>
              <a:t>1.</a:t>
            </a:r>
            <a:r>
              <a:rPr lang="zh-TW" altLang="zh-TW" dirty="0" smtClean="0"/>
              <a:t>須跨越兩個門檻：日治時期法制及戰前日文。</a:t>
            </a:r>
            <a:r>
              <a:rPr lang="en-US" altLang="zh-TW" dirty="0" smtClean="0"/>
              <a:t>2.</a:t>
            </a:r>
            <a:r>
              <a:rPr lang="zh-TW" altLang="zh-TW" dirty="0" smtClean="0"/>
              <a:t>不法行為並不一定全部進入法院（依犯罪即決處理者更多，或根本未被國家機關發現）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504056"/>
          </a:xfrm>
        </p:spPr>
        <p:txBody>
          <a:bodyPr/>
          <a:lstStyle/>
          <a:p>
            <a:r>
              <a:rPr lang="zh-TW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四、臺灣法實證資料庫與公共衛生實況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114800"/>
          </a:xfrm>
        </p:spPr>
        <p:txBody>
          <a:bodyPr/>
          <a:lstStyle/>
          <a:p>
            <a:r>
              <a:rPr lang="zh-TW" altLang="en-US" sz="3600" dirty="0" smtClean="0"/>
              <a:t>台灣日治時期統計</a:t>
            </a:r>
            <a:r>
              <a:rPr lang="zh-TW" altLang="zh-TW" sz="3600" dirty="0" smtClean="0"/>
              <a:t>資料庫</a:t>
            </a:r>
            <a:r>
              <a:rPr lang="zh-TW" altLang="en-US" sz="3600" dirty="0" smtClean="0"/>
              <a:t>中，</a:t>
            </a:r>
            <a:r>
              <a:rPr lang="zh-TW" altLang="zh-TW" sz="3600" dirty="0" smtClean="0"/>
              <a:t>歸類於「衛生」者即有</a:t>
            </a:r>
            <a:r>
              <a:rPr lang="en-US" altLang="zh-TW" sz="3600" dirty="0" smtClean="0"/>
              <a:t>3272</a:t>
            </a:r>
            <a:r>
              <a:rPr lang="zh-TW" altLang="zh-TW" sz="3600" dirty="0" smtClean="0"/>
              <a:t>筆。</a:t>
            </a:r>
          </a:p>
          <a:p>
            <a:r>
              <a:rPr lang="zh-TW" altLang="zh-TW" sz="3600" dirty="0" smtClean="0"/>
              <a:t>可搭配從日治法院檔案所知悉的個案，進行從「點」（個案爭議）到「面」（整體狀況）的研究。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06680" cy="1143000"/>
          </a:xfrm>
        </p:spPr>
        <p:txBody>
          <a:bodyPr/>
          <a:lstStyle/>
          <a:p>
            <a:r>
              <a:rPr lang="zh-TW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五、從集體性資料到個案資料</a:t>
            </a:r>
            <a:r>
              <a:rPr lang="en-US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的統計分析</a:t>
            </a:r>
            <a:endParaRPr lang="zh-TW" altLang="en-US" sz="4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251176"/>
          </a:xfrm>
        </p:spPr>
        <p:txBody>
          <a:bodyPr/>
          <a:lstStyle/>
          <a:p>
            <a:r>
              <a:rPr lang="zh-TW" altLang="zh-TW" b="1" dirty="0" smtClean="0"/>
              <a:t>集體性資料</a:t>
            </a:r>
            <a:r>
              <a:rPr lang="zh-TW" altLang="zh-TW" dirty="0" smtClean="0"/>
              <a:t>以全台灣或特定一個州、市、街庄為範圍所得統計數字，不能看到在該區域內每一個人的活動態樣。</a:t>
            </a:r>
            <a:r>
              <a:rPr lang="zh-TW" altLang="zh-TW" b="1" dirty="0" smtClean="0"/>
              <a:t>個案資料</a:t>
            </a:r>
            <a:r>
              <a:rPr lang="zh-TW" altLang="en-US" dirty="0" smtClean="0"/>
              <a:t>則</a:t>
            </a:r>
            <a:r>
              <a:rPr lang="zh-TW" altLang="zh-TW" dirty="0" smtClean="0"/>
              <a:t>可了解</a:t>
            </a:r>
            <a:r>
              <a:rPr lang="zh-TW" altLang="zh-TW" u="sng" dirty="0" smtClean="0"/>
              <a:t>個人特質</a:t>
            </a:r>
            <a:r>
              <a:rPr lang="zh-TW" altLang="zh-TW" dirty="0" smtClean="0"/>
              <a:t>（例如性別、族群別、地域別、社會階層或職業別），</a:t>
            </a:r>
            <a:r>
              <a:rPr lang="zh-TW" altLang="zh-TW" dirty="0" smtClean="0">
                <a:solidFill>
                  <a:srgbClr val="FF0000"/>
                </a:solidFill>
              </a:rPr>
              <a:t>與</a:t>
            </a:r>
            <a:r>
              <a:rPr lang="zh-TW" altLang="zh-TW" u="sng" dirty="0" smtClean="0"/>
              <a:t>特定活動</a:t>
            </a:r>
            <a:r>
              <a:rPr lang="zh-TW" altLang="zh-TW" dirty="0" smtClean="0"/>
              <a:t>（例如提起訴訟、聘請律師、向銀行貸款、納妾、吸鴉片）或</a:t>
            </a:r>
            <a:r>
              <a:rPr lang="zh-TW" altLang="zh-TW" dirty="0" smtClean="0">
                <a:solidFill>
                  <a:srgbClr val="FF0000"/>
                </a:solidFill>
              </a:rPr>
              <a:t>與</a:t>
            </a:r>
            <a:r>
              <a:rPr lang="zh-TW" altLang="zh-TW" u="sng" dirty="0" smtClean="0"/>
              <a:t>特定狀況</a:t>
            </a:r>
            <a:r>
              <a:rPr lang="zh-TW" altLang="zh-TW" dirty="0" smtClean="0"/>
              <a:t>（例如感染某疾病、身高或體重）的</a:t>
            </a:r>
            <a:r>
              <a:rPr lang="zh-TW" altLang="en-US" dirty="0" smtClean="0"/>
              <a:t>關聯性</a:t>
            </a:r>
            <a:r>
              <a:rPr lang="zh-TW" altLang="zh-TW" dirty="0" smtClean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21602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3563888" cy="576064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en-US" sz="3200" dirty="0" smtClean="0">
                <a:solidFill>
                  <a:srgbClr val="FF0000"/>
                </a:solidFill>
              </a:rPr>
              <a:t>僅</a:t>
            </a:r>
            <a:r>
              <a:rPr lang="zh-TW" altLang="zh-TW" sz="3200" dirty="0" smtClean="0">
                <a:solidFill>
                  <a:srgbClr val="FF0000"/>
                </a:solidFill>
              </a:rPr>
              <a:t>用集體性資料</a:t>
            </a:r>
            <a:r>
              <a:rPr lang="zh-TW" altLang="en-US" sz="3200" dirty="0" smtClean="0"/>
              <a:t>：</a:t>
            </a:r>
            <a:r>
              <a:rPr lang="zh-TW" altLang="zh-TW" sz="3200" dirty="0" smtClean="0"/>
              <a:t>整體</a:t>
            </a:r>
            <a:r>
              <a:rPr lang="zh-TW" altLang="en-US" sz="3200" dirty="0" smtClean="0"/>
              <a:t>而言，</a:t>
            </a:r>
            <a:r>
              <a:rPr lang="zh-TW" altLang="zh-TW" sz="3200" dirty="0" smtClean="0"/>
              <a:t>日治時期台灣人</a:t>
            </a:r>
            <a:r>
              <a:rPr lang="zh-TW" altLang="en-US" sz="3200" dirty="0" smtClean="0"/>
              <a:t>尋求國家解決</a:t>
            </a:r>
            <a:r>
              <a:rPr lang="zh-TW" altLang="zh-TW" sz="3200" dirty="0" smtClean="0"/>
              <a:t>民事紛爭</a:t>
            </a:r>
            <a:r>
              <a:rPr lang="zh-TW" altLang="en-US" sz="3200" dirty="0" smtClean="0"/>
              <a:t>時，使用「現代」</a:t>
            </a:r>
            <a:r>
              <a:rPr lang="zh-TW" altLang="zh-TW" sz="3200" dirty="0" smtClean="0"/>
              <a:t>法院</a:t>
            </a:r>
            <a:r>
              <a:rPr lang="zh-TW" altLang="en-US" sz="3200" dirty="0" smtClean="0"/>
              <a:t>之</a:t>
            </a:r>
            <a:r>
              <a:rPr lang="zh-TW" altLang="zh-TW" sz="3200" dirty="0" smtClean="0"/>
              <a:t>比率，</a:t>
            </a:r>
            <a:r>
              <a:rPr lang="zh-TW" altLang="en-US" sz="3200" dirty="0" smtClean="0"/>
              <a:t>逐漸高於使用「傳統」的行政機關調解。</a:t>
            </a:r>
            <a:endParaRPr lang="en-US" altLang="zh-TW" sz="3200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64704"/>
            <a:ext cx="50405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5510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5292080" cy="5331296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en-US" sz="3000" dirty="0" smtClean="0">
                <a:solidFill>
                  <a:srgbClr val="FF0000"/>
                </a:solidFill>
              </a:rPr>
              <a:t>進一步用</a:t>
            </a:r>
            <a:r>
              <a:rPr lang="zh-TW" altLang="zh-TW" sz="3000" dirty="0" smtClean="0">
                <a:solidFill>
                  <a:srgbClr val="FF0000"/>
                </a:solidFill>
              </a:rPr>
              <a:t>個案資料</a:t>
            </a:r>
            <a:r>
              <a:rPr lang="zh-TW" altLang="en-US" sz="3000" dirty="0" smtClean="0"/>
              <a:t>：</a:t>
            </a:r>
            <a:r>
              <a:rPr lang="zh-TW" altLang="zh-TW" sz="3000" dirty="0" smtClean="0"/>
              <a:t>《去法院相告：日治台灣司法正義觀的轉型》使用日治時期台北地方法院</a:t>
            </a:r>
            <a:r>
              <a:rPr lang="en-US" altLang="zh-TW" sz="3000" dirty="0" smtClean="0"/>
              <a:t>48,338</a:t>
            </a:r>
            <a:r>
              <a:rPr lang="zh-TW" altLang="zh-TW" sz="3000" dirty="0" smtClean="0"/>
              <a:t>件</a:t>
            </a:r>
            <a:r>
              <a:rPr lang="zh-TW" altLang="en-US" sz="3000" dirty="0" smtClean="0"/>
              <a:t>民事</a:t>
            </a:r>
            <a:r>
              <a:rPr lang="zh-TW" altLang="zh-TW" sz="3000" dirty="0" smtClean="0"/>
              <a:t>案件的判決原本，以每一案件的案由（紛爭類型）、年代、訴訟結果、當事人特質（性別族群別和地域別）、訴訟代理人特質等</a:t>
            </a:r>
            <a:r>
              <a:rPr lang="zh-TW" altLang="en-US" sz="3000" dirty="0" smtClean="0"/>
              <a:t>等</a:t>
            </a:r>
            <a:r>
              <a:rPr lang="zh-TW" altLang="zh-TW" sz="3000" dirty="0" smtClean="0"/>
              <a:t>作為「變數」，透過兩變數間交叉分析，了解其相互間關聯性。</a:t>
            </a:r>
            <a:endParaRPr lang="zh-TW" altLang="en-US" sz="3000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2403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一、</a:t>
            </a:r>
            <a:r>
              <a:rPr lang="zh-TW" altLang="zh-TW" dirty="0" smtClean="0">
                <a:solidFill>
                  <a:schemeClr val="tx1"/>
                </a:solidFill>
              </a:rPr>
              <a:t>緒言：具有歷史感的院慶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1200"/>
            <a:ext cx="7848872" cy="4114800"/>
          </a:xfrm>
        </p:spPr>
        <p:txBody>
          <a:bodyPr/>
          <a:lstStyle/>
          <a:p>
            <a:r>
              <a:rPr lang="zh-TW" altLang="zh-TW" dirty="0" smtClean="0"/>
              <a:t>昭和</a:t>
            </a:r>
            <a:r>
              <a:rPr lang="en-US" altLang="zh-TW" dirty="0" smtClean="0"/>
              <a:t>14 (1939)</a:t>
            </a:r>
            <a:r>
              <a:rPr lang="zh-TW" altLang="zh-TW" dirty="0" smtClean="0"/>
              <a:t>年</a:t>
            </a:r>
            <a:r>
              <a:rPr lang="en-US" altLang="zh-TW" dirty="0" smtClean="0"/>
              <a:t>4</a:t>
            </a:r>
            <a:r>
              <a:rPr lang="zh-TW" altLang="zh-TW" dirty="0" smtClean="0"/>
              <a:t>月</a:t>
            </a:r>
            <a:r>
              <a:rPr lang="en-US" altLang="zh-TW" dirty="0" smtClean="0"/>
              <a:t>27</a:t>
            </a:r>
            <a:r>
              <a:rPr lang="zh-TW" altLang="zh-TW" dirty="0" smtClean="0"/>
              <a:t>日敕令第</a:t>
            </a:r>
            <a:r>
              <a:rPr lang="en-US" altLang="zh-TW" dirty="0" smtClean="0"/>
              <a:t>278</a:t>
            </a:r>
            <a:r>
              <a:rPr lang="zh-TW" altLang="zh-TW" dirty="0" smtClean="0"/>
              <a:t>號</a:t>
            </a:r>
            <a:r>
              <a:rPr lang="zh-TW" altLang="en-US" dirty="0" smtClean="0"/>
              <a:t>「</a:t>
            </a:r>
            <a:r>
              <a:rPr lang="zh-TW" altLang="zh-TW" dirty="0" smtClean="0"/>
              <a:t>臺北帝國大學附屬熱帶醫學研究所</a:t>
            </a:r>
            <a:r>
              <a:rPr lang="zh-TW" altLang="en-US" dirty="0" smtClean="0"/>
              <a:t>官制」</a:t>
            </a:r>
            <a:endParaRPr lang="en-US" altLang="zh-TW" dirty="0" smtClean="0"/>
          </a:p>
          <a:p>
            <a:r>
              <a:rPr lang="zh-TW" altLang="zh-TW" dirty="0" smtClean="0"/>
              <a:t>現代的「公共衛生」概念，在台灣社會，是日治時期被引進的。</a:t>
            </a:r>
            <a:endParaRPr lang="en-US" altLang="zh-TW" dirty="0" smtClean="0"/>
          </a:p>
          <a:p>
            <a:r>
              <a:rPr lang="zh-TW" altLang="zh-TW" dirty="0" smtClean="0"/>
              <a:t>從最近使用日治時期法實證資料庫做研究的經驗，與各位分享。這個題目毋寧是標示著，一個未來努力的方向。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4887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143000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關於</a:t>
            </a:r>
            <a:r>
              <a:rPr lang="zh-TW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醫療公衛狀況，</a:t>
            </a:r>
            <a:r>
              <a:rPr lang="zh-TW" altLang="en-US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能否從「日治時期</a:t>
            </a:r>
            <a:r>
              <a:rPr lang="zh-TW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大體老師圖檔」</a:t>
            </a:r>
            <a:r>
              <a:rPr lang="zh-TW" altLang="en-US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取得個案資料</a:t>
            </a:r>
            <a:r>
              <a:rPr lang="zh-TW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4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41044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464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8245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5365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46805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4644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620688"/>
            <a:ext cx="460851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5104"/>
          </a:xfrm>
        </p:spPr>
        <p:txBody>
          <a:bodyPr/>
          <a:lstStyle/>
          <a:p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492896"/>
            <a:ext cx="7990656" cy="1447800"/>
          </a:xfrm>
        </p:spPr>
        <p:txBody>
          <a:bodyPr/>
          <a:lstStyle/>
          <a:p>
            <a:pPr algn="ctr">
              <a:buNone/>
            </a:pPr>
            <a:r>
              <a:rPr lang="zh-TW" altLang="en-US" sz="6000" dirty="0" smtClean="0"/>
              <a:t>感謝聆聽，敬請指教</a:t>
            </a:r>
            <a:endParaRPr lang="zh-TW" altLang="en-US" sz="6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/>
          <a:lstStyle/>
          <a:p>
            <a:r>
              <a:rPr lang="zh-TW" altLang="zh-TW" sz="4000" dirty="0" smtClean="0">
                <a:solidFill>
                  <a:schemeClr val="tx1"/>
                </a:solidFill>
              </a:rPr>
              <a:t>二、從台灣史出發的法律與公共衛生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156176" y="2132856"/>
            <a:ext cx="1440160" cy="1440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403648" y="4797152"/>
            <a:ext cx="1224136" cy="2160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619672" y="5733256"/>
            <a:ext cx="1224136" cy="2160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856984" cy="1224136"/>
          </a:xfrm>
        </p:spPr>
        <p:txBody>
          <a:bodyPr/>
          <a:lstStyle/>
          <a:p>
            <a:r>
              <a:rPr lang="zh-TW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在公共衛生法規及相關設施之上，有一種思想觀念層次的「公共衛生觀」，其可能因不同的文化共同體而有別</a:t>
            </a:r>
            <a:endParaRPr lang="zh-TW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1920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現代化」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可能面對的</a:t>
            </a:r>
            <a:r>
              <a:rPr lang="zh-TW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文化衝突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1896</a:t>
            </a:r>
            <a:r>
              <a:rPr lang="zh-TW" altLang="zh-TW" dirty="0" smtClean="0"/>
              <a:t>年</a:t>
            </a:r>
            <a:r>
              <a:rPr lang="en-US" altLang="zh-TW" dirty="0" smtClean="0"/>
              <a:t>6</a:t>
            </a:r>
            <a:r>
              <a:rPr lang="zh-TW" altLang="zh-TW" dirty="0" smtClean="0"/>
              <a:t>月詹振和林李成在台北近郊的內湖庄、松山等地起義抗日，所發檄文，認為「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日本犯有左列十大罪</a:t>
            </a:r>
            <a:r>
              <a:rPr lang="zh-TW" altLang="zh-TW" dirty="0" smtClean="0"/>
              <a:t>」，其中「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第八條大罪：放尿要罰錢</a:t>
            </a:r>
            <a:r>
              <a:rPr lang="zh-TW" altLang="zh-TW" dirty="0" smtClean="0"/>
              <a:t>」。</a:t>
            </a:r>
            <a:endParaRPr lang="en-US" altLang="zh-TW" dirty="0" smtClean="0"/>
          </a:p>
          <a:p>
            <a:r>
              <a:rPr lang="zh-TW" altLang="zh-TW" dirty="0" smtClean="0"/>
              <a:t>漢人有其傳統的公共衛生觀且相當堅持</a:t>
            </a:r>
            <a:endParaRPr lang="en-US" altLang="zh-TW" dirty="0" smtClean="0"/>
          </a:p>
          <a:p>
            <a:r>
              <a:rPr lang="zh-TW" altLang="zh-TW" dirty="0" smtClean="0"/>
              <a:t>明治維新後進行西方化的日本帝國再度</a:t>
            </a:r>
            <a:r>
              <a:rPr lang="zh-TW" altLang="en-US" dirty="0" smtClean="0"/>
              <a:t>帶入</a:t>
            </a:r>
            <a:r>
              <a:rPr lang="zh-TW" altLang="zh-TW" dirty="0" smtClean="0"/>
              <a:t>西方法及其</a:t>
            </a:r>
            <a:r>
              <a:rPr lang="zh-TW" altLang="en-US" dirty="0" smtClean="0"/>
              <a:t>蘊含的</a:t>
            </a:r>
            <a:r>
              <a:rPr lang="zh-TW" altLang="zh-TW" dirty="0" smtClean="0"/>
              <a:t>公共衛生觀。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008112"/>
          </a:xfrm>
        </p:spPr>
        <p:txBody>
          <a:bodyPr/>
          <a:lstStyle/>
          <a:p>
            <a:r>
              <a:rPr lang="zh-TW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三、日治法院檔案資料庫中的公衛案件</a:t>
            </a:r>
            <a:endParaRPr lang="zh-TW" altLang="en-US" sz="4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6" name="Picture 14"/>
          <p:cNvPicPr>
            <a:picLocks noChangeAspect="1" noChangeArrowheads="1"/>
          </p:cNvPicPr>
          <p:nvPr/>
        </p:nvPicPr>
        <p:blipFill>
          <a:blip r:embed="rId2" cstate="print"/>
          <a:srcRect l="732" t="28500" r="5518" b="9033"/>
          <a:stretch>
            <a:fillRect/>
          </a:stretch>
        </p:blipFill>
        <p:spPr bwMode="auto">
          <a:xfrm>
            <a:off x="0" y="1557338"/>
            <a:ext cx="9144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549275"/>
            <a:ext cx="9144000" cy="503238"/>
          </a:xfrm>
          <a:prstGeom prst="rect">
            <a:avLst/>
          </a:prstGeom>
          <a:solidFill>
            <a:srgbClr val="478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b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查詢結果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08175" y="1628775"/>
            <a:ext cx="4597400" cy="677863"/>
            <a:chOff x="1202" y="1026"/>
            <a:chExt cx="2896" cy="427"/>
          </a:xfrm>
        </p:grpSpPr>
        <p:sp>
          <p:nvSpPr>
            <p:cNvPr id="120843" name="Oval 11"/>
            <p:cNvSpPr>
              <a:spLocks noChangeArrowheads="1"/>
            </p:cNvSpPr>
            <p:nvPr/>
          </p:nvSpPr>
          <p:spPr bwMode="auto">
            <a:xfrm>
              <a:off x="1202" y="1026"/>
              <a:ext cx="1678" cy="318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44" name="Text Box 12"/>
            <p:cNvSpPr txBox="1">
              <a:spLocks noChangeArrowheads="1"/>
            </p:cNvSpPr>
            <p:nvPr/>
          </p:nvSpPr>
          <p:spPr bwMode="auto">
            <a:xfrm>
              <a:off x="2686" y="1222"/>
              <a:ext cx="1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>
                  <a:solidFill>
                    <a:srgbClr val="663300"/>
                  </a:solidFill>
                  <a:ea typeface="標楷體" pitchFamily="65" charset="-120"/>
                </a:rPr>
                <a:t>可縮小範圍再次查詢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979613" y="2349500"/>
            <a:ext cx="6732587" cy="3240088"/>
            <a:chOff x="1247" y="1480"/>
            <a:chExt cx="4241" cy="2041"/>
          </a:xfrm>
        </p:grpSpPr>
        <p:sp>
          <p:nvSpPr>
            <p:cNvPr id="120847" name="Rectangle 15"/>
            <p:cNvSpPr>
              <a:spLocks noChangeArrowheads="1"/>
            </p:cNvSpPr>
            <p:nvPr/>
          </p:nvSpPr>
          <p:spPr bwMode="auto">
            <a:xfrm>
              <a:off x="1247" y="3113"/>
              <a:ext cx="2540" cy="408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48" name="Rectangle 16"/>
            <p:cNvSpPr>
              <a:spLocks noChangeArrowheads="1"/>
            </p:cNvSpPr>
            <p:nvPr/>
          </p:nvSpPr>
          <p:spPr bwMode="auto">
            <a:xfrm>
              <a:off x="1247" y="1480"/>
              <a:ext cx="2540" cy="408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49" name="AutoShape 17"/>
            <p:cNvSpPr>
              <a:spLocks/>
            </p:cNvSpPr>
            <p:nvPr/>
          </p:nvSpPr>
          <p:spPr bwMode="auto">
            <a:xfrm>
              <a:off x="3923" y="1797"/>
              <a:ext cx="227" cy="1452"/>
            </a:xfrm>
            <a:prstGeom prst="rightBrace">
              <a:avLst>
                <a:gd name="adj1" fmla="val 53304"/>
                <a:gd name="adj2" fmla="val 50000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50" name="Text Box 18"/>
            <p:cNvSpPr txBox="1">
              <a:spLocks noChangeArrowheads="1"/>
            </p:cNvSpPr>
            <p:nvPr/>
          </p:nvSpPr>
          <p:spPr bwMode="auto">
            <a:xfrm>
              <a:off x="4364" y="2311"/>
              <a:ext cx="1124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>
                  <a:solidFill>
                    <a:srgbClr val="FF9900"/>
                  </a:solidFill>
                  <a:ea typeface="標楷體" pitchFamily="65" charset="-120"/>
                </a:rPr>
                <a:t>可同時查找判決</a:t>
              </a:r>
            </a:p>
            <a:p>
              <a:r>
                <a:rPr lang="zh-TW" altLang="en-US">
                  <a:solidFill>
                    <a:srgbClr val="FF9900"/>
                  </a:solidFill>
                  <a:ea typeface="標楷體" pitchFamily="65" charset="-120"/>
                </a:rPr>
                <a:t>原本與公證書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68" name="Picture 16"/>
          <p:cNvPicPr>
            <a:picLocks noChangeAspect="1" noChangeArrowheads="1"/>
          </p:cNvPicPr>
          <p:nvPr/>
        </p:nvPicPr>
        <p:blipFill>
          <a:blip r:embed="rId2" cstate="print"/>
          <a:srcRect l="732" t="28500" r="11784" b="9033"/>
          <a:stretch>
            <a:fillRect/>
          </a:stretch>
        </p:blipFill>
        <p:spPr bwMode="auto">
          <a:xfrm>
            <a:off x="611188" y="1557338"/>
            <a:ext cx="85328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549275"/>
            <a:ext cx="9144000" cy="503238"/>
          </a:xfrm>
          <a:prstGeom prst="rect">
            <a:avLst/>
          </a:prstGeom>
          <a:solidFill>
            <a:srgbClr val="478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b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後分類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6725" y="1147763"/>
            <a:ext cx="5867400" cy="3217862"/>
            <a:chOff x="113" y="723"/>
            <a:chExt cx="3696" cy="2027"/>
          </a:xfrm>
        </p:grpSpPr>
        <p:sp>
          <p:nvSpPr>
            <p:cNvPr id="125969" name="Text Box 17"/>
            <p:cNvSpPr txBox="1">
              <a:spLocks noChangeArrowheads="1"/>
            </p:cNvSpPr>
            <p:nvPr/>
          </p:nvSpPr>
          <p:spPr bwMode="auto">
            <a:xfrm>
              <a:off x="237" y="723"/>
              <a:ext cx="3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>
                  <a:solidFill>
                    <a:srgbClr val="FF9900"/>
                  </a:solidFill>
                  <a:ea typeface="標楷體" pitchFamily="65" charset="-120"/>
                </a:rPr>
                <a:t>後分類為查詢結果的分析，預設是「所屬類別」分析。</a:t>
              </a:r>
            </a:p>
          </p:txBody>
        </p:sp>
        <p:sp>
          <p:nvSpPr>
            <p:cNvPr id="125970" name="Rectangle 18"/>
            <p:cNvSpPr>
              <a:spLocks noChangeArrowheads="1"/>
            </p:cNvSpPr>
            <p:nvPr/>
          </p:nvSpPr>
          <p:spPr bwMode="auto">
            <a:xfrm>
              <a:off x="113" y="935"/>
              <a:ext cx="1452" cy="181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79388" y="1916113"/>
            <a:ext cx="2592387" cy="4022725"/>
            <a:chOff x="113" y="1207"/>
            <a:chExt cx="1633" cy="2534"/>
          </a:xfrm>
        </p:grpSpPr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113" y="1207"/>
              <a:ext cx="1633" cy="499"/>
            </a:xfrm>
            <a:prstGeom prst="ellips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5974" name="Text Box 22"/>
            <p:cNvSpPr txBox="1">
              <a:spLocks noChangeArrowheads="1"/>
            </p:cNvSpPr>
            <p:nvPr/>
          </p:nvSpPr>
          <p:spPr bwMode="auto">
            <a:xfrm>
              <a:off x="191" y="2991"/>
              <a:ext cx="146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TW" altLang="en-US">
                  <a:solidFill>
                    <a:srgbClr val="996633"/>
                  </a:solidFill>
                  <a:ea typeface="標楷體" pitchFamily="65" charset="-120"/>
                </a:rPr>
                <a:t>還有「相關人員」、「結案年代」、「相關事由」及「承辦法官」分析。</a:t>
              </a:r>
            </a:p>
          </p:txBody>
        </p:sp>
        <p:sp>
          <p:nvSpPr>
            <p:cNvPr id="125975" name="Line 23"/>
            <p:cNvSpPr>
              <a:spLocks noChangeShapeType="1"/>
            </p:cNvSpPr>
            <p:nvPr/>
          </p:nvSpPr>
          <p:spPr bwMode="auto">
            <a:xfrm>
              <a:off x="385" y="1616"/>
              <a:ext cx="0" cy="136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">
      <a:dk1>
        <a:srgbClr val="000000"/>
      </a:dk1>
      <a:lt1>
        <a:srgbClr val="F8F8F8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FBFBFB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808080"/>
        </a:dk1>
        <a:lt1>
          <a:srgbClr val="FFFFFF"/>
        </a:lt1>
        <a:dk2>
          <a:srgbClr val="0066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B8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768</Words>
  <Application>Microsoft Office PowerPoint</Application>
  <PresentationFormat>如螢幕大小 (4:3)</PresentationFormat>
  <Paragraphs>59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預設簡報設計</vt:lpstr>
      <vt:lpstr>從實證資料觀察日治台灣 現代法對公衛的影響</vt:lpstr>
      <vt:lpstr>一、緒言：具有歷史感的院慶</vt:lpstr>
      <vt:lpstr>二、從台灣史出發的法律與公共衛生</vt:lpstr>
      <vt:lpstr>在公共衛生法規及相關設施之上，有一種思想觀念層次的「公共衛生觀」，其可能因不同的文化共同體而有別</vt:lpstr>
      <vt:lpstr>「現代化」可能面對的文化衝突</vt:lpstr>
      <vt:lpstr>三、日治法院檔案資料庫中的公衛案件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四、臺灣法實證資料庫與公共衛生實況</vt:lpstr>
      <vt:lpstr>投影片 16</vt:lpstr>
      <vt:lpstr>五、從集體性資料到個案資料 的統計分析</vt:lpstr>
      <vt:lpstr>投影片 18</vt:lpstr>
      <vt:lpstr>投影片 19</vt:lpstr>
      <vt:lpstr>投影片 20</vt:lpstr>
      <vt:lpstr>投影片 21</vt:lpstr>
      <vt:lpstr>關於醫療公衛狀況，能否從「日治時期大體老師圖檔」取得個案資料？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Judicial</dc:creator>
  <cp:lastModifiedBy>user</cp:lastModifiedBy>
  <cp:revision>173</cp:revision>
  <cp:lastPrinted>2004-12-22T03:25:37Z</cp:lastPrinted>
  <dcterms:created xsi:type="dcterms:W3CDTF">2004-11-12T02:56:14Z</dcterms:created>
  <dcterms:modified xsi:type="dcterms:W3CDTF">2017-04-30T02:41:47Z</dcterms:modified>
</cp:coreProperties>
</file>