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BC8B-7273-48BA-945E-45EE97304BD0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E41C-FB75-47A0-8427-CC64DDAEED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270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BC8B-7273-48BA-945E-45EE97304BD0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E41C-FB75-47A0-8427-CC64DDAEED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637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BC8B-7273-48BA-945E-45EE97304BD0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E41C-FB75-47A0-8427-CC64DDAEED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17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BC8B-7273-48BA-945E-45EE97304BD0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E41C-FB75-47A0-8427-CC64DDAEED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728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BC8B-7273-48BA-945E-45EE97304BD0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E41C-FB75-47A0-8427-CC64DDAEED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556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BC8B-7273-48BA-945E-45EE97304BD0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E41C-FB75-47A0-8427-CC64DDAEED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47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BC8B-7273-48BA-945E-45EE97304BD0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E41C-FB75-47A0-8427-CC64DDAEED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171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BC8B-7273-48BA-945E-45EE97304BD0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E41C-FB75-47A0-8427-CC64DDAEED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927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BC8B-7273-48BA-945E-45EE97304BD0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E41C-FB75-47A0-8427-CC64DDAEED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63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BC8B-7273-48BA-945E-45EE97304BD0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E41C-FB75-47A0-8427-CC64DDAEED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344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BC8B-7273-48BA-945E-45EE97304BD0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E41C-FB75-47A0-8427-CC64DDAEED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269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6BC8B-7273-48BA-945E-45EE97304BD0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3E41C-FB75-47A0-8427-CC64DDAEED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355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5592" y="408742"/>
            <a:ext cx="10040815" cy="238760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台灣法律史在原住民身分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釋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憲上之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運用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4400" dirty="0" smtClean="0"/>
              <a:t>以憲法法庭</a:t>
            </a:r>
            <a:r>
              <a:rPr lang="en-US" altLang="zh-TW" sz="4400" dirty="0" smtClean="0"/>
              <a:t>111 </a:t>
            </a:r>
            <a:r>
              <a:rPr lang="zh-TW" altLang="zh-TW" sz="4400" dirty="0" smtClean="0"/>
              <a:t>年憲判字第</a:t>
            </a:r>
            <a:r>
              <a:rPr lang="en-US" altLang="zh-TW" sz="4400" dirty="0" smtClean="0"/>
              <a:t> 17 </a:t>
            </a:r>
            <a:r>
              <a:rPr lang="zh-TW" altLang="zh-TW" sz="4400" dirty="0" smtClean="0"/>
              <a:t>號判決為中心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270778"/>
            <a:ext cx="9144000" cy="1910214"/>
          </a:xfrm>
        </p:spPr>
        <p:txBody>
          <a:bodyPr>
            <a:normAutofit/>
          </a:bodyPr>
          <a:lstStyle/>
          <a:p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王泰升</a:t>
            </a:r>
          </a:p>
          <a:p>
            <a:r>
              <a:rPr lang="zh-TW" altLang="en-US" sz="3000" dirty="0" smtClean="0"/>
              <a:t>台大講座教授、科法所特聘</a:t>
            </a:r>
            <a:r>
              <a:rPr lang="zh-TW" altLang="en-US" sz="3000" dirty="0" smtClean="0"/>
              <a:t>教授</a:t>
            </a:r>
            <a:endParaRPr lang="en-US" altLang="zh-TW" sz="3000" dirty="0" smtClean="0"/>
          </a:p>
          <a:p>
            <a:r>
              <a:rPr lang="zh-TW" altLang="en-US" sz="3000" dirty="0" smtClean="0"/>
              <a:t>中央研究院台史所暨法律所合聘研究員</a:t>
            </a:r>
            <a:endParaRPr lang="zh-TW" altLang="en-US" sz="30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5798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537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3657" y="878313"/>
            <a:ext cx="11104685" cy="5385393"/>
          </a:xfrm>
        </p:spPr>
        <p:txBody>
          <a:bodyPr>
            <a:noAutofit/>
          </a:bodyPr>
          <a:lstStyle/>
          <a:p>
            <a:r>
              <a:rPr lang="zh-TW" altLang="en-US" sz="2900" dirty="0" smtClean="0"/>
              <a:t>與化番無關、從荷治即逐漸形成民族認同的</a:t>
            </a:r>
            <a:r>
              <a:rPr lang="zh-TW" altLang="en-US" sz="2900" b="1" dirty="0" smtClean="0"/>
              <a:t>其他平埔族</a:t>
            </a:r>
            <a:r>
              <a:rPr lang="zh-TW" altLang="en-US" sz="2900" dirty="0" smtClean="0"/>
              <a:t>，當年</a:t>
            </a:r>
            <a:r>
              <a:rPr lang="zh-TW" altLang="en-US" sz="2900" dirty="0" smtClean="0">
                <a:solidFill>
                  <a:srgbClr val="FF0000"/>
                </a:solidFill>
              </a:rPr>
              <a:t>不知或不願</a:t>
            </a:r>
            <a:r>
              <a:rPr lang="zh-TW" altLang="en-US" sz="2900" dirty="0" smtClean="0"/>
              <a:t>以國定「九族」為族系名稱登記為平地山胞，包括居住於台南縣的西拉雅族。</a:t>
            </a:r>
            <a:endParaRPr lang="en-US" altLang="zh-TW" sz="2900" dirty="0" smtClean="0"/>
          </a:p>
          <a:p>
            <a:r>
              <a:rPr lang="en-US" altLang="zh-TW" sz="2900" dirty="0" smtClean="0"/>
              <a:t>81</a:t>
            </a:r>
            <a:r>
              <a:rPr lang="zh-TW" altLang="en-US" sz="2900" dirty="0" smtClean="0"/>
              <a:t>年內政部函釋認為，山胞身分認定標準所稱「</a:t>
            </a:r>
            <a:r>
              <a:rPr lang="zh-TW" altLang="en-US" sz="2900" dirty="0" smtClean="0">
                <a:solidFill>
                  <a:srgbClr val="FF0000"/>
                </a:solidFill>
              </a:rPr>
              <a:t>山胞</a:t>
            </a:r>
            <a:r>
              <a:rPr lang="zh-TW" altLang="en-US" sz="2900" dirty="0" smtClean="0"/>
              <a:t>（嗣後改稱原住民）種族」，應係指日治戶口調查簿種族欄登記為「</a:t>
            </a:r>
            <a:r>
              <a:rPr lang="zh-TW" altLang="en-US" sz="2900" dirty="0" smtClean="0">
                <a:solidFill>
                  <a:srgbClr val="FF0000"/>
                </a:solidFill>
              </a:rPr>
              <a:t>生</a:t>
            </a:r>
            <a:r>
              <a:rPr lang="zh-TW" altLang="en-US" sz="2900" dirty="0" smtClean="0"/>
              <a:t>」或「</a:t>
            </a:r>
            <a:r>
              <a:rPr lang="zh-TW" altLang="en-US" sz="2900" dirty="0" smtClean="0">
                <a:solidFill>
                  <a:srgbClr val="FF0000"/>
                </a:solidFill>
              </a:rPr>
              <a:t>高砂族</a:t>
            </a:r>
            <a:r>
              <a:rPr lang="zh-TW" altLang="en-US" sz="2900" dirty="0" smtClean="0"/>
              <a:t>」而言，推翻前揭</a:t>
            </a:r>
            <a:r>
              <a:rPr lang="en-US" altLang="zh-TW" sz="2900" dirty="0" smtClean="0"/>
              <a:t>46</a:t>
            </a:r>
            <a:r>
              <a:rPr lang="zh-TW" altLang="en-US" sz="2900" dirty="0" smtClean="0"/>
              <a:t>年省政府令見解，實際上是在</a:t>
            </a:r>
            <a:r>
              <a:rPr lang="zh-TW" altLang="en-US" sz="2900" dirty="0" smtClean="0">
                <a:solidFill>
                  <a:srgbClr val="FF0000"/>
                </a:solidFill>
              </a:rPr>
              <a:t>民族認定</a:t>
            </a:r>
            <a:r>
              <a:rPr lang="zh-TW" altLang="en-US" sz="2900" dirty="0" smtClean="0"/>
              <a:t>上，</a:t>
            </a:r>
            <a:r>
              <a:rPr lang="zh-TW" altLang="en-US" sz="2900" dirty="0" smtClean="0">
                <a:solidFill>
                  <a:srgbClr val="FF0000"/>
                </a:solidFill>
              </a:rPr>
              <a:t>否定平埔族</a:t>
            </a:r>
            <a:r>
              <a:rPr lang="zh-TW" altLang="en-US" sz="2900" dirty="0" smtClean="0"/>
              <a:t>之為原住民族。</a:t>
            </a:r>
            <a:endParaRPr lang="en-US" altLang="zh-TW" sz="2900" dirty="0" smtClean="0"/>
          </a:p>
          <a:p>
            <a:r>
              <a:rPr lang="zh-TW" altLang="en-US" sz="2900" dirty="0" smtClean="0"/>
              <a:t>民族認定是個人身分認定的</a:t>
            </a:r>
            <a:r>
              <a:rPr lang="zh-TW" altLang="en-US" sz="2900" dirty="0" smtClean="0">
                <a:solidFill>
                  <a:srgbClr val="FF0000"/>
                </a:solidFill>
              </a:rPr>
              <a:t>上位概念</a:t>
            </a:r>
            <a:r>
              <a:rPr lang="zh-TW" altLang="en-US" sz="2900" dirty="0" smtClean="0"/>
              <a:t>，原住民所屬民族若未為國家所承認</a:t>
            </a:r>
            <a:r>
              <a:rPr lang="zh-TW" altLang="en-US" sz="2900" dirty="0"/>
              <a:t>，個人受</a:t>
            </a:r>
            <a:r>
              <a:rPr lang="zh-TW" altLang="en-US" sz="2900" dirty="0" smtClean="0"/>
              <a:t>憲法第</a:t>
            </a:r>
            <a:r>
              <a:rPr lang="en-US" altLang="zh-TW" sz="2900" dirty="0" smtClean="0"/>
              <a:t>22</a:t>
            </a:r>
            <a:r>
              <a:rPr lang="zh-TW" altLang="en-US" sz="2900" dirty="0" smtClean="0"/>
              <a:t>條規定高度保障的</a:t>
            </a:r>
            <a:r>
              <a:rPr lang="zh-TW" altLang="en-US" sz="2900" dirty="0" smtClean="0">
                <a:solidFill>
                  <a:srgbClr val="FF0000"/>
                </a:solidFill>
              </a:rPr>
              <a:t>身分認同權</a:t>
            </a:r>
            <a:r>
              <a:rPr lang="zh-TW" altLang="en-US" sz="2900" dirty="0" smtClean="0"/>
              <a:t>，即無從行使。於今拒絕</a:t>
            </a:r>
            <a:r>
              <a:rPr lang="zh-TW" altLang="en-US" sz="2900" dirty="0" smtClean="0">
                <a:solidFill>
                  <a:srgbClr val="FF0000"/>
                </a:solidFill>
              </a:rPr>
              <a:t>西拉雅族人</a:t>
            </a:r>
            <a:r>
              <a:rPr lang="zh-TW" altLang="en-US" sz="2900" dirty="0" smtClean="0"/>
              <a:t>由恢復「認同」，所生之「認定」請求，無異是在過往的歷史創傷上灑鹽。當年未能取得原住民身分之</a:t>
            </a:r>
            <a:r>
              <a:rPr lang="zh-TW" altLang="en-US" sz="2900" dirty="0" smtClean="0">
                <a:solidFill>
                  <a:srgbClr val="FF0000"/>
                </a:solidFill>
              </a:rPr>
              <a:t>住在宜蘭</a:t>
            </a:r>
            <a:r>
              <a:rPr lang="zh-TW" altLang="en-US" sz="2900" dirty="0" smtClean="0"/>
              <a:t>的噶瑪蘭人、</a:t>
            </a:r>
            <a:r>
              <a:rPr lang="zh-TW" altLang="en-US" sz="2900" dirty="0" smtClean="0">
                <a:solidFill>
                  <a:srgbClr val="FF0000"/>
                </a:solidFill>
              </a:rPr>
              <a:t>不願以阿美族為族名</a:t>
            </a:r>
            <a:r>
              <a:rPr lang="zh-TW" altLang="en-US" sz="2900" dirty="0" smtClean="0"/>
              <a:t>申辦身分者，也應獲救濟。</a:t>
            </a:r>
            <a:endParaRPr lang="zh-TW" altLang="en-US" sz="2900" dirty="0"/>
          </a:p>
        </p:txBody>
      </p:sp>
    </p:spTree>
    <p:extLst>
      <p:ext uri="{BB962C8B-B14F-4D97-AF65-F5344CB8AC3E}">
        <p14:creationId xmlns:p14="http://schemas.microsoft.com/office/powerpoint/2010/main" val="3222797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67138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2369" y="668740"/>
            <a:ext cx="11421208" cy="5854890"/>
          </a:xfrm>
        </p:spPr>
        <p:txBody>
          <a:bodyPr>
            <a:noAutofit/>
          </a:bodyPr>
          <a:lstStyle/>
          <a:p>
            <a:r>
              <a:rPr lang="zh-TW" altLang="en-US" sz="2900" dirty="0" smtClean="0"/>
              <a:t>原住民身分法就民族認定，授權行政機關決定，但其仍應受</a:t>
            </a:r>
            <a:r>
              <a:rPr lang="zh-TW" altLang="en-US" sz="2900" dirty="0" smtClean="0">
                <a:solidFill>
                  <a:srgbClr val="FF0000"/>
                </a:solidFill>
              </a:rPr>
              <a:t>原住民族基本法</a:t>
            </a:r>
            <a:r>
              <a:rPr lang="zh-TW" altLang="en-US" sz="2900" dirty="0" smtClean="0"/>
              <a:t>第</a:t>
            </a:r>
            <a:r>
              <a:rPr lang="en-US" altLang="zh-TW" sz="2900" dirty="0" smtClean="0"/>
              <a:t>2</a:t>
            </a:r>
            <a:r>
              <a:rPr lang="zh-TW" altLang="en-US" sz="2900" dirty="0" smtClean="0"/>
              <a:t>條第</a:t>
            </a:r>
            <a:r>
              <a:rPr lang="en-US" altLang="zh-TW" sz="2900" dirty="0" smtClean="0"/>
              <a:t>1</a:t>
            </a:r>
            <a:r>
              <a:rPr lang="zh-TW" altLang="en-US" sz="2900" dirty="0" smtClean="0"/>
              <a:t>款關於「原住民族」之立法上定義規範。據此，西拉雅族顯已主觀上「</a:t>
            </a:r>
            <a:r>
              <a:rPr lang="zh-TW" altLang="en-US" sz="2900" dirty="0" smtClean="0">
                <a:solidFill>
                  <a:srgbClr val="FF0000"/>
                </a:solidFill>
              </a:rPr>
              <a:t>自認為原住民族</a:t>
            </a:r>
            <a:r>
              <a:rPr lang="zh-TW" altLang="en-US" sz="2900" dirty="0" smtClean="0"/>
              <a:t>」，尚有爭議者似乎是客觀上其是否係「</a:t>
            </a:r>
            <a:r>
              <a:rPr lang="zh-TW" altLang="en-US" sz="2900" dirty="0" smtClean="0">
                <a:solidFill>
                  <a:srgbClr val="FF0000"/>
                </a:solidFill>
              </a:rPr>
              <a:t>既存於臺灣而為國家管轄內之傳統民族</a:t>
            </a:r>
            <a:r>
              <a:rPr lang="zh-TW" altLang="en-US" sz="2900" dirty="0" smtClean="0"/>
              <a:t>」。按晚近在「臺南市西拉雅族振興發展辦法」支持下，西拉雅族已漸次恢復生機，應成為既有</a:t>
            </a:r>
            <a:r>
              <a:rPr lang="en-US" altLang="zh-TW" sz="2900" dirty="0" smtClean="0"/>
              <a:t>16</a:t>
            </a:r>
            <a:r>
              <a:rPr lang="zh-TW" altLang="en-US" sz="2900" dirty="0" smtClean="0"/>
              <a:t>族以外的第</a:t>
            </a:r>
            <a:r>
              <a:rPr lang="en-US" altLang="zh-TW" sz="2900" dirty="0" smtClean="0"/>
              <a:t>17</a:t>
            </a:r>
            <a:r>
              <a:rPr lang="zh-TW" altLang="en-US" sz="2900" dirty="0" smtClean="0"/>
              <a:t>個法定原住民族。</a:t>
            </a:r>
            <a:endParaRPr lang="en-US" altLang="zh-TW" sz="2900" dirty="0" smtClean="0"/>
          </a:p>
          <a:p>
            <a:r>
              <a:rPr lang="zh-TW" altLang="en-US" sz="2900" dirty="0" smtClean="0"/>
              <a:t>況且，原住民</a:t>
            </a:r>
            <a:r>
              <a:rPr lang="zh-TW" altLang="en-US" sz="2900" dirty="0" smtClean="0">
                <a:solidFill>
                  <a:srgbClr val="FF0000"/>
                </a:solidFill>
              </a:rPr>
              <a:t>身分</a:t>
            </a:r>
            <a:r>
              <a:rPr lang="zh-TW" altLang="en-US" sz="2900" dirty="0" smtClean="0"/>
              <a:t>之取得與原住民</a:t>
            </a:r>
            <a:r>
              <a:rPr lang="zh-TW" altLang="en-US" sz="2900" dirty="0" smtClean="0">
                <a:solidFill>
                  <a:srgbClr val="FF0000"/>
                </a:solidFill>
              </a:rPr>
              <a:t>所得享有</a:t>
            </a:r>
            <a:r>
              <a:rPr lang="zh-TW" altLang="en-US" sz="2900" dirty="0" smtClean="0"/>
              <a:t>之優惠措施為兩回事。亦可用專法設定審查基準，</a:t>
            </a:r>
            <a:r>
              <a:rPr lang="zh-TW" altLang="en-US" sz="2900" dirty="0" smtClean="0">
                <a:solidFill>
                  <a:srgbClr val="FF0000"/>
                </a:solidFill>
              </a:rPr>
              <a:t>確認</a:t>
            </a:r>
            <a:r>
              <a:rPr lang="zh-TW" altLang="en-US" sz="2900" dirty="0" smtClean="0"/>
              <a:t>是否仍維持固有文化而足為「傳統民族」。原民會目前承認的</a:t>
            </a:r>
            <a:r>
              <a:rPr lang="en-US" altLang="zh-TW" sz="2900" dirty="0" smtClean="0"/>
              <a:t>16</a:t>
            </a:r>
            <a:r>
              <a:rPr lang="zh-TW" altLang="en-US" sz="2900" dirty="0" smtClean="0"/>
              <a:t>族原住民族當中的噶瑪蘭族，即是平埔族之一，故實在</a:t>
            </a:r>
            <a:r>
              <a:rPr lang="zh-TW" altLang="en-US" sz="2900" dirty="0" smtClean="0">
                <a:solidFill>
                  <a:srgbClr val="FF0000"/>
                </a:solidFill>
              </a:rPr>
              <a:t>不應一概認為</a:t>
            </a:r>
            <a:r>
              <a:rPr lang="zh-TW" altLang="en-US" sz="2900" dirty="0" smtClean="0"/>
              <a:t>平埔族均失去原住民族文化。</a:t>
            </a:r>
            <a:endParaRPr lang="en-US" altLang="zh-TW" sz="2900" dirty="0" smtClean="0"/>
          </a:p>
          <a:p>
            <a:r>
              <a:rPr lang="zh-TW" altLang="en-US" sz="2900" dirty="0" smtClean="0"/>
              <a:t>數百年來一直遭國家壓縮其規模</a:t>
            </a:r>
            <a:r>
              <a:rPr lang="zh-TW" altLang="en-US" sz="2900" dirty="0"/>
              <a:t>的</a:t>
            </a:r>
            <a:r>
              <a:rPr lang="zh-TW" altLang="en-US" sz="2900" dirty="0" smtClean="0"/>
              <a:t>原住民族，若能因仍具原住民族文化之平埔族「</a:t>
            </a:r>
            <a:r>
              <a:rPr lang="zh-TW" altLang="en-US" sz="2900" dirty="0" smtClean="0">
                <a:solidFill>
                  <a:srgbClr val="FF0000"/>
                </a:solidFill>
              </a:rPr>
              <a:t>歸來</a:t>
            </a:r>
            <a:r>
              <a:rPr lang="zh-TW" altLang="en-US" sz="2900" dirty="0" smtClean="0"/>
              <a:t>」而擴張，正</a:t>
            </a:r>
            <a:r>
              <a:rPr lang="zh-TW" altLang="en-US" sz="2900" dirty="0" smtClean="0">
                <a:solidFill>
                  <a:srgbClr val="FF0000"/>
                </a:solidFill>
              </a:rPr>
              <a:t>符合憲法增修條文第</a:t>
            </a:r>
            <a:r>
              <a:rPr lang="en-US" altLang="zh-TW" sz="2900" dirty="0" smtClean="0">
                <a:solidFill>
                  <a:srgbClr val="FF0000"/>
                </a:solidFill>
              </a:rPr>
              <a:t>10</a:t>
            </a:r>
            <a:r>
              <a:rPr lang="zh-TW" altLang="en-US" sz="2900" dirty="0" smtClean="0">
                <a:solidFill>
                  <a:srgbClr val="FF0000"/>
                </a:solidFill>
              </a:rPr>
              <a:t>條第</a:t>
            </a:r>
            <a:r>
              <a:rPr lang="en-US" altLang="zh-TW" sz="2900" dirty="0" smtClean="0">
                <a:solidFill>
                  <a:srgbClr val="FF0000"/>
                </a:solidFill>
              </a:rPr>
              <a:t>11</a:t>
            </a:r>
            <a:r>
              <a:rPr lang="zh-TW" altLang="en-US" sz="2900" dirty="0" smtClean="0">
                <a:solidFill>
                  <a:srgbClr val="FF0000"/>
                </a:solidFill>
              </a:rPr>
              <a:t>項</a:t>
            </a:r>
            <a:r>
              <a:rPr lang="zh-TW" altLang="en-US" sz="2900" dirty="0" smtClean="0"/>
              <a:t>「國家肯定多元文化，並積極維護發展原住民族語言及文化</a:t>
            </a:r>
            <a:r>
              <a:rPr lang="zh-TW" altLang="en-US" sz="2900" dirty="0"/>
              <a:t>」規定。</a:t>
            </a:r>
          </a:p>
        </p:txBody>
      </p:sp>
    </p:spTree>
    <p:extLst>
      <p:ext uri="{BB962C8B-B14F-4D97-AF65-F5344CB8AC3E}">
        <p14:creationId xmlns:p14="http://schemas.microsoft.com/office/powerpoint/2010/main" val="1972292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51227"/>
            <a:ext cx="10515600" cy="781287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諮詢意見書之結論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8921" y="805218"/>
            <a:ext cx="10760210" cy="5745708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+mn-ea"/>
                <a:cs typeface="Times New Roman" panose="02020603050405020304" pitchFamily="18" charset="0"/>
              </a:rPr>
              <a:t>①將</a:t>
            </a:r>
            <a:r>
              <a:rPr lang="zh-TW" altLang="en-US" dirty="0" smtClean="0">
                <a:latin typeface="+mn-ea"/>
                <a:cs typeface="Times New Roman" panose="02020603050405020304" pitchFamily="18" charset="0"/>
              </a:rPr>
              <a:t>高山族分為山地、平地兩類，係殖民統治時代理蕃行政遺緒，於今已欠缺區分之必要及實益，故</a:t>
            </a:r>
            <a:r>
              <a:rPr lang="zh-TW" altLang="en-US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立法上</a:t>
            </a:r>
            <a:r>
              <a:rPr lang="zh-TW" altLang="en-US" b="1" dirty="0" smtClean="0">
                <a:latin typeface="+mn-ea"/>
                <a:cs typeface="Times New Roman" panose="02020603050405020304" pitchFamily="18" charset="0"/>
              </a:rPr>
              <a:t>不應當再沿用此</a:t>
            </a:r>
            <a:r>
              <a:rPr lang="zh-TW" altLang="en-US" b="1" dirty="0">
                <a:latin typeface="+mn-ea"/>
                <a:cs typeface="Times New Roman" panose="02020603050405020304" pitchFamily="18" charset="0"/>
              </a:rPr>
              <a:t>分類</a:t>
            </a:r>
            <a:r>
              <a:rPr lang="zh-TW" altLang="en-US" dirty="0" smtClean="0">
                <a:latin typeface="+mn-ea"/>
                <a:cs typeface="Times New Roman" panose="02020603050405020304" pitchFamily="18" charset="0"/>
              </a:rPr>
              <a:t>，將原住民族</a:t>
            </a:r>
            <a:r>
              <a:rPr lang="zh-TW" altLang="en-US" b="1" dirty="0" smtClean="0">
                <a:latin typeface="+mn-ea"/>
                <a:cs typeface="Times New Roman" panose="02020603050405020304" pitchFamily="18" charset="0"/>
              </a:rPr>
              <a:t>直接</a:t>
            </a:r>
            <a:r>
              <a:rPr lang="zh-TW" altLang="en-US" b="1" dirty="0">
                <a:latin typeface="+mn-ea"/>
                <a:cs typeface="Times New Roman" panose="02020603050405020304" pitchFamily="18" charset="0"/>
              </a:rPr>
              <a:t>分為各族</a:t>
            </a:r>
            <a:r>
              <a:rPr lang="zh-TW" altLang="en-US" dirty="0" smtClean="0">
                <a:latin typeface="+mn-ea"/>
                <a:cs typeface="Times New Roman" panose="02020603050405020304" pitchFamily="18" charset="0"/>
              </a:rPr>
              <a:t>，該留在歷史者不必進入國家的法律。</a:t>
            </a:r>
            <a:endParaRPr lang="en-US" altLang="zh-TW" dirty="0" smtClean="0">
              <a:latin typeface="+mn-ea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+mn-ea"/>
                <a:cs typeface="Times New Roman" panose="02020603050405020304" pitchFamily="18" charset="0"/>
              </a:rPr>
              <a:t>②</a:t>
            </a:r>
            <a:r>
              <a:rPr lang="zh-TW" altLang="en-US" dirty="0" smtClean="0">
                <a:latin typeface="+mn-ea"/>
                <a:cs typeface="Times New Roman" panose="02020603050405020304" pitchFamily="18" charset="0"/>
              </a:rPr>
              <a:t>惟倘若原民法第</a:t>
            </a:r>
            <a:r>
              <a:rPr lang="en-US" altLang="zh-TW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zh-TW" altLang="en-US" dirty="0" smtClean="0">
                <a:latin typeface="+mn-ea"/>
                <a:cs typeface="Times New Roman" panose="02020603050405020304" pitchFamily="18" charset="0"/>
              </a:rPr>
              <a:t>條仍維持該分類，則應要求</a:t>
            </a:r>
            <a:r>
              <a:rPr lang="zh-TW" altLang="en-US" b="1" dirty="0" smtClean="0">
                <a:latin typeface="+mn-ea"/>
                <a:cs typeface="Times New Roman" panose="02020603050405020304" pitchFamily="18" charset="0"/>
              </a:rPr>
              <a:t>行政院認定西拉雅族為原民法第</a:t>
            </a:r>
            <a:r>
              <a:rPr lang="en-US" altLang="zh-TW" b="1" dirty="0" smtClean="0">
                <a:latin typeface="+mn-ea"/>
                <a:cs typeface="Times New Roman" panose="02020603050405020304" pitchFamily="18" charset="0"/>
              </a:rPr>
              <a:t>11</a:t>
            </a:r>
            <a:r>
              <a:rPr lang="zh-TW" altLang="en-US" b="1" dirty="0" smtClean="0">
                <a:latin typeface="+mn-ea"/>
                <a:cs typeface="Times New Roman" panose="02020603050405020304" pitchFamily="18" charset="0"/>
              </a:rPr>
              <a:t>條第</a:t>
            </a:r>
            <a:r>
              <a:rPr lang="en-US" altLang="zh-TW" b="1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zh-TW" altLang="en-US" b="1" dirty="0" smtClean="0">
                <a:latin typeface="+mn-ea"/>
                <a:cs typeface="Times New Roman" panose="02020603050405020304" pitchFamily="18" charset="0"/>
              </a:rPr>
              <a:t>項所稱「原住民之族別」之一</a:t>
            </a:r>
            <a:r>
              <a:rPr lang="zh-TW" altLang="en-US" dirty="0" smtClean="0">
                <a:latin typeface="+mn-ea"/>
                <a:cs typeface="Times New Roman" panose="02020603050405020304" pitchFamily="18" charset="0"/>
              </a:rPr>
              <a:t>，使第</a:t>
            </a:r>
            <a:r>
              <a:rPr lang="en-US" altLang="zh-TW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zh-TW" altLang="en-US" dirty="0" smtClean="0">
                <a:latin typeface="+mn-ea"/>
                <a:cs typeface="Times New Roman" panose="02020603050405020304" pitchFamily="18" charset="0"/>
              </a:rPr>
              <a:t>條第</a:t>
            </a:r>
            <a:r>
              <a:rPr lang="en-US" altLang="zh-TW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zh-TW" altLang="en-US" dirty="0" smtClean="0">
                <a:latin typeface="+mn-ea"/>
                <a:cs typeface="Times New Roman" panose="02020603050405020304" pitchFamily="18" charset="0"/>
              </a:rPr>
              <a:t>款關於平地原住民之「</a:t>
            </a:r>
            <a:r>
              <a:rPr lang="en-US" altLang="zh-TW" dirty="0" smtClean="0">
                <a:latin typeface="+mn-ea"/>
                <a:cs typeface="Times New Roman" panose="02020603050405020304" pitchFamily="18" charset="0"/>
              </a:rPr>
              <a:t>…</a:t>
            </a:r>
            <a:r>
              <a:rPr lang="zh-TW" altLang="en-US" dirty="0" smtClean="0">
                <a:latin typeface="+mn-ea"/>
                <a:cs typeface="Times New Roman" panose="02020603050405020304" pitchFamily="18" charset="0"/>
              </a:rPr>
              <a:t>原籍在平地行政區域內，且戶口調查簿登記</a:t>
            </a:r>
            <a:r>
              <a:rPr lang="en-US" altLang="zh-TW" dirty="0" smtClean="0">
                <a:latin typeface="+mn-ea"/>
                <a:cs typeface="Times New Roman" panose="02020603050405020304" pitchFamily="18" charset="0"/>
              </a:rPr>
              <a:t>…</a:t>
            </a:r>
            <a:r>
              <a:rPr lang="zh-TW" altLang="en-US" dirty="0" smtClean="0">
                <a:latin typeface="+mn-ea"/>
                <a:cs typeface="Times New Roman" panose="02020603050405020304" pitchFamily="18" charset="0"/>
              </a:rPr>
              <a:t>屬於原住民」中，所稱「原住民」包括戶口調查簿上記載為「熟」或「平」的平埔族人，其涵蓋西拉雅族人。並</a:t>
            </a:r>
            <a:r>
              <a:rPr lang="zh-TW" altLang="en-US" b="1" dirty="0" smtClean="0">
                <a:latin typeface="+mn-ea"/>
                <a:cs typeface="Times New Roman" panose="02020603050405020304" pitchFamily="18" charset="0"/>
              </a:rPr>
              <a:t>宣告原民法第</a:t>
            </a:r>
            <a:r>
              <a:rPr lang="en-US" altLang="zh-TW" b="1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zh-TW" altLang="en-US" b="1" dirty="0" smtClean="0">
                <a:latin typeface="+mn-ea"/>
                <a:cs typeface="Times New Roman" panose="02020603050405020304" pitchFamily="18" charset="0"/>
              </a:rPr>
              <a:t>條第</a:t>
            </a:r>
            <a:r>
              <a:rPr lang="en-US" altLang="zh-TW" b="1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zh-TW" altLang="en-US" b="1" dirty="0" smtClean="0">
                <a:latin typeface="+mn-ea"/>
                <a:cs typeface="Times New Roman" panose="02020603050405020304" pitchFamily="18" charset="0"/>
              </a:rPr>
              <a:t>款對平地原住民增添關於山地原住民所無之「並申請</a:t>
            </a:r>
            <a:r>
              <a:rPr lang="en-US" altLang="zh-TW" b="1" dirty="0" smtClean="0">
                <a:latin typeface="+mn-ea"/>
                <a:cs typeface="Times New Roman" panose="02020603050405020304" pitchFamily="18" charset="0"/>
              </a:rPr>
              <a:t>…</a:t>
            </a:r>
            <a:r>
              <a:rPr lang="zh-TW" altLang="en-US" b="1" dirty="0" smtClean="0">
                <a:latin typeface="+mn-ea"/>
                <a:cs typeface="Times New Roman" panose="02020603050405020304" pitchFamily="18" charset="0"/>
              </a:rPr>
              <a:t>登記為平地原住民有案者」規定，悖於個人應受平等保障而違憲</a:t>
            </a:r>
            <a:r>
              <a:rPr lang="zh-TW" altLang="en-US" dirty="0" smtClean="0">
                <a:latin typeface="+mn-ea"/>
                <a:cs typeface="Times New Roman" panose="02020603050405020304" pitchFamily="18" charset="0"/>
              </a:rPr>
              <a:t>。讓既有</a:t>
            </a:r>
            <a:r>
              <a:rPr lang="en-US" altLang="zh-TW" dirty="0" smtClean="0">
                <a:latin typeface="+mn-ea"/>
                <a:cs typeface="Times New Roman" panose="02020603050405020304" pitchFamily="18" charset="0"/>
              </a:rPr>
              <a:t>16</a:t>
            </a:r>
            <a:r>
              <a:rPr lang="zh-TW" altLang="en-US" dirty="0" smtClean="0">
                <a:latin typeface="+mn-ea"/>
                <a:cs typeface="Times New Roman" panose="02020603050405020304" pitchFamily="18" charset="0"/>
              </a:rPr>
              <a:t>個原住民族及新增的如西拉雅族的族人，雖過去不曾申請登記為原住民，於今可隨時依原民法第</a:t>
            </a:r>
            <a:r>
              <a:rPr lang="en-US" altLang="zh-TW" dirty="0" smtClean="0">
                <a:latin typeface="+mn-ea"/>
                <a:cs typeface="Times New Roman" panose="02020603050405020304" pitchFamily="18" charset="0"/>
              </a:rPr>
              <a:t>11</a:t>
            </a:r>
            <a:r>
              <a:rPr lang="zh-TW" altLang="en-US" dirty="0" smtClean="0">
                <a:latin typeface="+mn-ea"/>
                <a:cs typeface="Times New Roman" panose="02020603050405020304" pitchFamily="18" charset="0"/>
              </a:rPr>
              <a:t>條的申請程序，在符合原民法第</a:t>
            </a:r>
            <a:r>
              <a:rPr lang="en-US" altLang="zh-TW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zh-TW" altLang="en-US" dirty="0" smtClean="0">
                <a:latin typeface="+mn-ea"/>
                <a:cs typeface="Times New Roman" panose="02020603050405020304" pitchFamily="18" charset="0"/>
              </a:rPr>
              <a:t>條所定實質要件下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取得</a:t>
            </a:r>
            <a:r>
              <a:rPr lang="zh-TW" altLang="en-US" dirty="0" smtClean="0">
                <a:latin typeface="+mn-ea"/>
                <a:cs typeface="Times New Roman" panose="02020603050405020304" pitchFamily="18" charset="0"/>
              </a:rPr>
              <a:t>原住民</a:t>
            </a:r>
            <a:r>
              <a:rPr lang="zh-TW" altLang="en-US" dirty="0" smtClean="0">
                <a:latin typeface="+mn-ea"/>
                <a:cs typeface="Times New Roman" panose="02020603050405020304" pitchFamily="18" charset="0"/>
              </a:rPr>
              <a:t>身分，以伸張歷史正義。       </a:t>
            </a:r>
            <a:r>
              <a:rPr lang="en-US" altLang="zh-TW" dirty="0" smtClean="0">
                <a:latin typeface="+mn-ea"/>
              </a:rPr>
              <a:t>〔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②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美麗的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錯誤＜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①沒「錯誤」的話，更「美麗」</a:t>
            </a:r>
            <a:r>
              <a:rPr lang="en-US" altLang="zh-TW" dirty="0" smtClean="0">
                <a:latin typeface="+mn-ea"/>
              </a:rPr>
              <a:t>〕</a:t>
            </a: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65867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199" y="211015"/>
            <a:ext cx="10515600" cy="923193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憲法法庭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111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年憲判字第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17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判決主文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2883" y="1347468"/>
            <a:ext cx="11166231" cy="5332459"/>
          </a:xfrm>
        </p:spPr>
        <p:txBody>
          <a:bodyPr>
            <a:noAutofit/>
          </a:bodyPr>
          <a:lstStyle/>
          <a:p>
            <a:r>
              <a:rPr lang="zh-TW" altLang="en-US" dirty="0" smtClean="0"/>
              <a:t>一、憲法</a:t>
            </a:r>
            <a:r>
              <a:rPr lang="zh-TW" altLang="en-US" dirty="0"/>
              <a:t>增修</a:t>
            </a:r>
            <a:r>
              <a:rPr lang="zh-TW" altLang="en-US" dirty="0" smtClean="0"/>
              <a:t>條文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所</a:t>
            </a:r>
            <a:r>
              <a:rPr lang="zh-TW" altLang="en-US" dirty="0"/>
              <a:t>保障之</a:t>
            </a:r>
            <a:r>
              <a:rPr lang="zh-TW" altLang="en-US" dirty="0" smtClean="0"/>
              <a:t>原住民族</a:t>
            </a:r>
            <a:r>
              <a:rPr lang="zh-TW" altLang="en-US" dirty="0"/>
              <a:t>，應包括既存於臺灣之</a:t>
            </a:r>
            <a:r>
              <a:rPr lang="zh-TW" altLang="en-US" dirty="0">
                <a:solidFill>
                  <a:srgbClr val="FF0000"/>
                </a:solidFill>
              </a:rPr>
              <a:t>所有臺灣南島語系民族</a:t>
            </a:r>
            <a:r>
              <a:rPr lang="zh-TW" altLang="en-US" dirty="0"/>
              <a:t>。</a:t>
            </a:r>
            <a:r>
              <a:rPr lang="zh-TW" altLang="en-US" dirty="0">
                <a:solidFill>
                  <a:srgbClr val="FF0000"/>
                </a:solidFill>
              </a:rPr>
              <a:t>除</a:t>
            </a:r>
            <a:r>
              <a:rPr lang="zh-TW" altLang="en-US" dirty="0"/>
              <a:t>憲法增修條文第 </a:t>
            </a:r>
            <a:r>
              <a:rPr lang="en-US" altLang="zh-TW" dirty="0"/>
              <a:t>4 </a:t>
            </a:r>
            <a:r>
              <a:rPr lang="zh-TW" altLang="en-US" dirty="0"/>
              <a:t>條第 </a:t>
            </a:r>
            <a:r>
              <a:rPr lang="en-US" altLang="zh-TW" dirty="0"/>
              <a:t>1 </a:t>
            </a:r>
            <a:r>
              <a:rPr lang="zh-TW" altLang="en-US" dirty="0"/>
              <a:t>項第 </a:t>
            </a:r>
            <a:r>
              <a:rPr lang="en-US" altLang="zh-TW" dirty="0"/>
              <a:t>2 </a:t>
            </a:r>
            <a:r>
              <a:rPr lang="zh-TW" altLang="en-US" dirty="0"/>
              <a:t>款規定所稱之山地原住民及平地原住民，舉凡</a:t>
            </a:r>
            <a:r>
              <a:rPr lang="zh-TW" altLang="en-US" dirty="0" smtClean="0"/>
              <a:t>其民族</a:t>
            </a:r>
            <a:r>
              <a:rPr lang="zh-TW" altLang="en-US" dirty="0"/>
              <a:t>語言、習俗、傳統等</a:t>
            </a:r>
            <a:r>
              <a:rPr lang="zh-TW" altLang="en-US" dirty="0">
                <a:solidFill>
                  <a:srgbClr val="FF0000"/>
                </a:solidFill>
              </a:rPr>
              <a:t>文化特徵</a:t>
            </a:r>
            <a:r>
              <a:rPr lang="zh-TW" altLang="en-US" dirty="0"/>
              <a:t>至今仍然存續，其成員仍維持</a:t>
            </a:r>
            <a:r>
              <a:rPr lang="zh-TW" altLang="en-US" dirty="0" smtClean="0">
                <a:solidFill>
                  <a:srgbClr val="FF0000"/>
                </a:solidFill>
              </a:rPr>
              <a:t>族群認同</a:t>
            </a:r>
            <a:r>
              <a:rPr lang="zh-TW" altLang="en-US" dirty="0"/>
              <a:t>，且有</a:t>
            </a:r>
            <a:r>
              <a:rPr lang="zh-TW" altLang="en-US" dirty="0">
                <a:solidFill>
                  <a:srgbClr val="FF0000"/>
                </a:solidFill>
              </a:rPr>
              <a:t>客觀歷史紀錄</a:t>
            </a:r>
            <a:r>
              <a:rPr lang="zh-TW" altLang="en-US" dirty="0"/>
              <a:t>可稽之其他臺灣南島語系民族，亦均得依</a:t>
            </a:r>
            <a:r>
              <a:rPr lang="zh-TW" altLang="en-US" dirty="0" smtClean="0"/>
              <a:t>其</a:t>
            </a:r>
            <a:r>
              <a:rPr lang="zh-TW" altLang="en-US" dirty="0" smtClean="0">
                <a:solidFill>
                  <a:srgbClr val="FF0000"/>
                </a:solidFill>
              </a:rPr>
              <a:t>民族</a:t>
            </a:r>
            <a:r>
              <a:rPr lang="zh-TW" altLang="en-US" dirty="0">
                <a:solidFill>
                  <a:srgbClr val="FF0000"/>
                </a:solidFill>
              </a:rPr>
              <a:t>意願</a:t>
            </a:r>
            <a:r>
              <a:rPr lang="zh-TW" altLang="en-US" dirty="0"/>
              <a:t>，申請核定其為</a:t>
            </a:r>
            <a:r>
              <a:rPr lang="zh-TW" altLang="en-US" dirty="0">
                <a:solidFill>
                  <a:srgbClr val="FF0000"/>
                </a:solidFill>
              </a:rPr>
              <a:t>原住民族</a:t>
            </a:r>
            <a:r>
              <a:rPr lang="zh-TW" altLang="en-US" dirty="0"/>
              <a:t>；其所屬</a:t>
            </a:r>
            <a:r>
              <a:rPr lang="zh-TW" altLang="en-US" dirty="0">
                <a:solidFill>
                  <a:srgbClr val="FF0000"/>
                </a:solidFill>
              </a:rPr>
              <a:t>成員</a:t>
            </a:r>
            <a:r>
              <a:rPr lang="zh-TW" altLang="en-US" dirty="0"/>
              <a:t>，得依法取得</a:t>
            </a:r>
            <a:r>
              <a:rPr lang="zh-TW" altLang="en-US" dirty="0" smtClean="0">
                <a:solidFill>
                  <a:srgbClr val="FF0000"/>
                </a:solidFill>
              </a:rPr>
              <a:t>原住民</a:t>
            </a:r>
            <a:r>
              <a:rPr lang="zh-TW" altLang="en-US" dirty="0" smtClean="0"/>
              <a:t>身分。</a:t>
            </a:r>
            <a:endParaRPr lang="en-US" altLang="zh-TW" sz="2900" dirty="0" smtClean="0"/>
          </a:p>
          <a:p>
            <a:r>
              <a:rPr lang="zh-TW" altLang="en-US" dirty="0" smtClean="0"/>
              <a:t>二、原住民</a:t>
            </a:r>
            <a:r>
              <a:rPr lang="zh-TW" altLang="en-US" dirty="0"/>
              <a:t>身分法第 </a:t>
            </a:r>
            <a:r>
              <a:rPr lang="en-US" altLang="zh-TW" dirty="0"/>
              <a:t>2 </a:t>
            </a:r>
            <a:r>
              <a:rPr lang="zh-TW" altLang="en-US" dirty="0" smtClean="0"/>
              <a:t>條</a:t>
            </a:r>
            <a:r>
              <a:rPr lang="en-US" altLang="zh-TW" dirty="0" smtClean="0"/>
              <a:t>…</a:t>
            </a:r>
            <a:r>
              <a:rPr lang="zh-TW" altLang="en-US" dirty="0" smtClean="0"/>
              <a:t>所</a:t>
            </a:r>
            <a:r>
              <a:rPr lang="zh-TW" altLang="en-US" dirty="0"/>
              <a:t>稱原住民之定義性</a:t>
            </a:r>
            <a:r>
              <a:rPr lang="zh-TW" altLang="en-US" dirty="0" smtClean="0"/>
              <a:t>規定，</a:t>
            </a:r>
            <a:r>
              <a:rPr lang="zh-TW" altLang="en-US" dirty="0" smtClean="0">
                <a:solidFill>
                  <a:srgbClr val="FF0000"/>
                </a:solidFill>
              </a:rPr>
              <a:t>僅</a:t>
            </a:r>
            <a:r>
              <a:rPr lang="zh-TW" altLang="en-US" dirty="0">
                <a:solidFill>
                  <a:srgbClr val="FF0000"/>
                </a:solidFill>
              </a:rPr>
              <a:t>指</a:t>
            </a:r>
            <a:r>
              <a:rPr lang="zh-TW" altLang="en-US" dirty="0"/>
              <a:t>山地原住民及</a:t>
            </a:r>
            <a:r>
              <a:rPr lang="zh-TW" altLang="en-US" dirty="0" smtClean="0"/>
              <a:t>平地原住民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並未及於符合本判決主文第 </a:t>
            </a:r>
            <a:r>
              <a:rPr lang="en-US" altLang="zh-TW" dirty="0">
                <a:solidFill>
                  <a:srgbClr val="FF0000"/>
                </a:solidFill>
              </a:rPr>
              <a:t>1 </a:t>
            </a:r>
            <a:r>
              <a:rPr lang="zh-TW" altLang="en-US" dirty="0">
                <a:solidFill>
                  <a:srgbClr val="FF0000"/>
                </a:solidFill>
              </a:rPr>
              <a:t>項要件之其他臺灣原住民族 </a:t>
            </a:r>
            <a:r>
              <a:rPr lang="zh-TW" altLang="en-US" dirty="0"/>
              <a:t>，致其原住民（族）身分未受國家法律之保障，於此範圍內，與憲法 第 </a:t>
            </a:r>
            <a:r>
              <a:rPr lang="en-US" altLang="zh-TW" dirty="0"/>
              <a:t>22 </a:t>
            </a:r>
            <a:r>
              <a:rPr lang="zh-TW" altLang="en-US" dirty="0"/>
              <a:t>條保障原住民（族）身分認同權、憲法增修條文第 </a:t>
            </a:r>
            <a:r>
              <a:rPr lang="en-US" altLang="zh-TW" dirty="0"/>
              <a:t>10 </a:t>
            </a:r>
            <a:r>
              <a:rPr lang="zh-TW" altLang="en-US" dirty="0"/>
              <a:t>條第 </a:t>
            </a:r>
            <a:r>
              <a:rPr lang="en-US" altLang="zh-TW" dirty="0"/>
              <a:t>11 </a:t>
            </a:r>
            <a:r>
              <a:rPr lang="zh-TW" altLang="en-US" dirty="0"/>
              <a:t>項及第 </a:t>
            </a:r>
            <a:r>
              <a:rPr lang="en-US" altLang="zh-TW" dirty="0"/>
              <a:t>12 </a:t>
            </a:r>
            <a:r>
              <a:rPr lang="zh-TW" altLang="en-US" dirty="0"/>
              <a:t>項前段規定保障原住民族文化等意旨</a:t>
            </a:r>
            <a:r>
              <a:rPr lang="zh-TW" altLang="en-US" dirty="0">
                <a:solidFill>
                  <a:srgbClr val="FF0000"/>
                </a:solidFill>
              </a:rPr>
              <a:t>有違</a:t>
            </a:r>
            <a:r>
              <a:rPr lang="zh-TW" altLang="en-US" dirty="0" smtClean="0"/>
              <a:t>。</a:t>
            </a:r>
            <a:endParaRPr lang="zh-TW" altLang="en-US" sz="2900" dirty="0"/>
          </a:p>
        </p:txBody>
      </p:sp>
    </p:spTree>
    <p:extLst>
      <p:ext uri="{BB962C8B-B14F-4D97-AF65-F5344CB8AC3E}">
        <p14:creationId xmlns:p14="http://schemas.microsoft.com/office/powerpoint/2010/main" val="1988037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537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3657" y="667298"/>
            <a:ext cx="11104685" cy="5803840"/>
          </a:xfrm>
        </p:spPr>
        <p:txBody>
          <a:bodyPr>
            <a:noAutofit/>
          </a:bodyPr>
          <a:lstStyle/>
          <a:p>
            <a:r>
              <a:rPr lang="zh-TW" altLang="en-US" dirty="0"/>
              <a:t>相關機關應於本判決宣示之日起 </a:t>
            </a:r>
            <a:r>
              <a:rPr lang="en-US" altLang="zh-TW" dirty="0">
                <a:solidFill>
                  <a:srgbClr val="FF0000"/>
                </a:solidFill>
              </a:rPr>
              <a:t>3 </a:t>
            </a:r>
            <a:r>
              <a:rPr lang="zh-TW" altLang="en-US" dirty="0">
                <a:solidFill>
                  <a:srgbClr val="FF0000"/>
                </a:solidFill>
              </a:rPr>
              <a:t>年內</a:t>
            </a:r>
            <a:r>
              <a:rPr lang="zh-TW" altLang="en-US" dirty="0"/>
              <a:t>，依本判決意旨，</a:t>
            </a:r>
            <a:r>
              <a:rPr lang="zh-TW" altLang="en-US" dirty="0">
                <a:solidFill>
                  <a:srgbClr val="FF0000"/>
                </a:solidFill>
              </a:rPr>
              <a:t>修正原住 民身分法或另定特別法</a:t>
            </a:r>
            <a:r>
              <a:rPr lang="zh-TW" altLang="en-US" dirty="0"/>
              <a:t>，就本判決主文第 </a:t>
            </a:r>
            <a:r>
              <a:rPr lang="en-US" altLang="zh-TW" dirty="0"/>
              <a:t>1 </a:t>
            </a:r>
            <a:r>
              <a:rPr lang="zh-TW" altLang="en-US" dirty="0"/>
              <a:t>項所稱同屬南島語系民 族之其他臺灣</a:t>
            </a:r>
            <a:r>
              <a:rPr lang="zh-TW" altLang="en-US" dirty="0">
                <a:solidFill>
                  <a:srgbClr val="FF0000"/>
                </a:solidFill>
              </a:rPr>
              <a:t>原住民族</a:t>
            </a:r>
            <a:r>
              <a:rPr lang="zh-TW" altLang="en-US" dirty="0"/>
              <a:t>之</a:t>
            </a:r>
            <a:r>
              <a:rPr lang="zh-TW" altLang="en-US" dirty="0">
                <a:solidFill>
                  <a:srgbClr val="FF0000"/>
                </a:solidFill>
              </a:rPr>
              <a:t>認定要件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所屬成員之身分要件</a:t>
            </a:r>
            <a:r>
              <a:rPr lang="zh-TW" altLang="en-US" dirty="0"/>
              <a:t>及</a:t>
            </a:r>
            <a:r>
              <a:rPr lang="zh-TW" altLang="en-US" dirty="0">
                <a:solidFill>
                  <a:srgbClr val="FF0000"/>
                </a:solidFill>
              </a:rPr>
              <a:t>登記程序 </a:t>
            </a:r>
            <a:r>
              <a:rPr lang="zh-TW" altLang="en-US" dirty="0"/>
              <a:t>等事項，予以明文規範。</a:t>
            </a:r>
            <a:r>
              <a:rPr lang="zh-TW" altLang="en-US" dirty="0">
                <a:solidFill>
                  <a:srgbClr val="FF0000"/>
                </a:solidFill>
              </a:rPr>
              <a:t>逾期</a:t>
            </a:r>
            <a:r>
              <a:rPr lang="zh-TW" altLang="en-US" dirty="0"/>
              <a:t>未完成修法或立法，舉凡日治時期戶口 調查簿其本人或其直系血親尊親屬經註記為「熟」或「平」，</a:t>
            </a:r>
            <a:r>
              <a:rPr lang="zh-TW" altLang="en-US" dirty="0">
                <a:solidFill>
                  <a:srgbClr val="FF0000"/>
                </a:solidFill>
              </a:rPr>
              <a:t>釋明</a:t>
            </a:r>
            <a:r>
              <a:rPr lang="zh-TW" altLang="en-US" dirty="0"/>
              <a:t>其 所屬民族語言、習俗、傳統等文化特徵至今依然存續，且其所屬民族 成員仍維持族群認同者，於修法或立法完成前，均得向中央原住民族 主管機關</a:t>
            </a:r>
            <a:r>
              <a:rPr lang="zh-TW" altLang="en-US" dirty="0">
                <a:solidFill>
                  <a:srgbClr val="FF0000"/>
                </a:solidFill>
              </a:rPr>
              <a:t>申請依本判決意旨認定其民族別</a:t>
            </a:r>
            <a:r>
              <a:rPr lang="zh-TW" altLang="en-US" dirty="0" smtClean="0"/>
              <a:t>。</a:t>
            </a:r>
            <a:endParaRPr lang="en-US" altLang="zh-TW" sz="2900" dirty="0" smtClean="0"/>
          </a:p>
          <a:p>
            <a:r>
              <a:rPr lang="zh-TW" altLang="zh-TW" dirty="0"/>
              <a:t>本</a:t>
            </a:r>
            <a:r>
              <a:rPr lang="zh-TW" altLang="zh-TW" dirty="0" smtClean="0"/>
              <a:t>案有</a:t>
            </a:r>
            <a:r>
              <a:rPr lang="en-US" altLang="zh-TW" dirty="0"/>
              <a:t>5</a:t>
            </a:r>
            <a:r>
              <a:rPr lang="zh-TW" altLang="zh-TW" dirty="0"/>
              <a:t>份協同意見書</a:t>
            </a:r>
            <a:r>
              <a:rPr lang="zh-TW" altLang="zh-TW" dirty="0" smtClean="0"/>
              <a:t>，</a:t>
            </a:r>
            <a:r>
              <a:rPr lang="zh-TW" altLang="en-US" dirty="0" smtClean="0"/>
              <a:t>其中</a:t>
            </a:r>
            <a:r>
              <a:rPr lang="zh-TW" altLang="zh-TW" dirty="0" smtClean="0"/>
              <a:t>黃瑞明大法官協同意見書</a:t>
            </a:r>
            <a:r>
              <a:rPr lang="zh-TW" altLang="en-US" dirty="0" smtClean="0"/>
              <a:t>的</a:t>
            </a:r>
            <a:r>
              <a:rPr lang="zh-TW" altLang="zh-TW" dirty="0" smtClean="0"/>
              <a:t>註</a:t>
            </a:r>
            <a:r>
              <a:rPr lang="en-US" altLang="zh-TW" dirty="0" smtClean="0"/>
              <a:t>7</a:t>
            </a:r>
            <a:r>
              <a:rPr lang="zh-TW" altLang="en-US" dirty="0" smtClean="0"/>
              <a:t>、</a:t>
            </a:r>
            <a:r>
              <a:rPr lang="zh-TW" altLang="zh-TW" dirty="0" smtClean="0"/>
              <a:t>黃昭元</a:t>
            </a:r>
            <a:r>
              <a:rPr lang="zh-TW" altLang="en-US" dirty="0" smtClean="0"/>
              <a:t>和</a:t>
            </a:r>
            <a:r>
              <a:rPr lang="zh-TW" altLang="zh-TW" dirty="0" smtClean="0"/>
              <a:t>謝銘洋</a:t>
            </a:r>
            <a:r>
              <a:rPr lang="zh-TW" altLang="zh-TW" dirty="0"/>
              <a:t>兩位</a:t>
            </a:r>
            <a:r>
              <a:rPr lang="zh-TW" altLang="zh-TW" dirty="0" smtClean="0"/>
              <a:t>大法官協同意見書</a:t>
            </a:r>
            <a:r>
              <a:rPr lang="zh-TW" altLang="en-US" dirty="0" smtClean="0"/>
              <a:t>的</a:t>
            </a:r>
            <a:r>
              <a:rPr lang="zh-TW" altLang="zh-TW" dirty="0" smtClean="0"/>
              <a:t>註</a:t>
            </a:r>
            <a:r>
              <a:rPr lang="en-US" altLang="zh-TW" dirty="0"/>
              <a:t>8</a:t>
            </a:r>
            <a:r>
              <a:rPr lang="zh-TW" altLang="zh-TW" dirty="0"/>
              <a:t>、</a:t>
            </a:r>
            <a:r>
              <a:rPr lang="en-US" altLang="zh-TW" dirty="0"/>
              <a:t>13</a:t>
            </a:r>
            <a:r>
              <a:rPr lang="zh-TW" altLang="zh-TW" dirty="0"/>
              <a:t>、</a:t>
            </a:r>
            <a:r>
              <a:rPr lang="en-US" altLang="zh-TW" dirty="0" smtClean="0"/>
              <a:t>14</a:t>
            </a:r>
            <a:r>
              <a:rPr lang="zh-TW" altLang="en-US" dirty="0" smtClean="0"/>
              <a:t>，均</a:t>
            </a:r>
            <a:r>
              <a:rPr lang="zh-TW" altLang="zh-TW" dirty="0" smtClean="0"/>
              <a:t>引用</a:t>
            </a:r>
            <a:r>
              <a:rPr lang="zh-TW" altLang="en-US" dirty="0" smtClean="0"/>
              <a:t>前揭專家諮詢意見書</a:t>
            </a:r>
            <a:r>
              <a:rPr lang="zh-TW" altLang="zh-TW" dirty="0" smtClean="0"/>
              <a:t>；</a:t>
            </a:r>
            <a:r>
              <a:rPr lang="zh-TW" altLang="zh-TW" dirty="0"/>
              <a:t>蔡宗珍、</a:t>
            </a:r>
            <a:r>
              <a:rPr lang="zh-TW" altLang="zh-TW" dirty="0" smtClean="0"/>
              <a:t>林俊益</a:t>
            </a:r>
            <a:r>
              <a:rPr lang="zh-TW" altLang="en-US" dirty="0" smtClean="0"/>
              <a:t>和</a:t>
            </a:r>
            <a:r>
              <a:rPr lang="zh-TW" altLang="zh-TW" dirty="0" smtClean="0"/>
              <a:t>張瓊文三</a:t>
            </a:r>
            <a:r>
              <a:rPr lang="zh-TW" altLang="zh-TW" dirty="0"/>
              <a:t>位</a:t>
            </a:r>
            <a:r>
              <a:rPr lang="zh-TW" altLang="zh-TW" dirty="0" smtClean="0"/>
              <a:t>大法官協同</a:t>
            </a:r>
            <a:r>
              <a:rPr lang="zh-TW" altLang="zh-TW" dirty="0"/>
              <a:t>意見書</a:t>
            </a:r>
            <a:r>
              <a:rPr lang="zh-TW" altLang="zh-TW" dirty="0" smtClean="0"/>
              <a:t>，以</a:t>
            </a:r>
            <a:r>
              <a:rPr lang="zh-TW" altLang="zh-TW" dirty="0"/>
              <a:t>註</a:t>
            </a:r>
            <a:r>
              <a:rPr lang="en-US" altLang="zh-TW" dirty="0"/>
              <a:t>1</a:t>
            </a:r>
            <a:r>
              <a:rPr lang="zh-TW" altLang="zh-TW" dirty="0"/>
              <a:t>明示歷史考察</a:t>
            </a:r>
            <a:r>
              <a:rPr lang="zh-TW" altLang="zh-TW" dirty="0" smtClean="0"/>
              <a:t>部分</a:t>
            </a:r>
            <a:r>
              <a:rPr lang="zh-TW" altLang="en-US" dirty="0" smtClean="0"/>
              <a:t>，</a:t>
            </a:r>
            <a:r>
              <a:rPr lang="zh-TW" altLang="zh-TW" dirty="0" smtClean="0"/>
              <a:t>主要參考</a:t>
            </a:r>
            <a:r>
              <a:rPr lang="zh-TW" altLang="en-US" dirty="0" smtClean="0"/>
              <a:t>前</a:t>
            </a:r>
            <a:r>
              <a:rPr lang="zh-TW" altLang="en-US" dirty="0"/>
              <a:t>揭專家諮詢</a:t>
            </a:r>
            <a:r>
              <a:rPr lang="zh-TW" altLang="en-US" dirty="0" smtClean="0"/>
              <a:t>意見書。</a:t>
            </a:r>
            <a:r>
              <a:rPr lang="zh-TW" altLang="en-US" dirty="0" smtClean="0">
                <a:solidFill>
                  <a:srgbClr val="FF0000"/>
                </a:solidFill>
              </a:rPr>
              <a:t>台灣法律史</a:t>
            </a:r>
            <a:r>
              <a:rPr lang="zh-TW" altLang="en-US" dirty="0" smtClean="0"/>
              <a:t>之所以在這類釋憲案中扮演重要的角色，乃因其原本就是</a:t>
            </a:r>
            <a:r>
              <a:rPr lang="zh-TW" altLang="en-US" dirty="0" smtClean="0">
                <a:solidFill>
                  <a:srgbClr val="FF0000"/>
                </a:solidFill>
              </a:rPr>
              <a:t>為了與台灣社會一起呼吸，而建構的法學知識</a:t>
            </a:r>
            <a:r>
              <a:rPr lang="zh-TW" altLang="en-US" sz="2900" dirty="0" smtClean="0"/>
              <a:t>。</a:t>
            </a:r>
            <a:r>
              <a:rPr lang="zh-TW" altLang="en-US" sz="2000" dirty="0" smtClean="0"/>
              <a:t>參見拙著</a:t>
            </a:r>
            <a:r>
              <a:rPr lang="en-US" altLang="zh-TW" sz="2000" dirty="0" smtClean="0"/>
              <a:t>《</a:t>
            </a:r>
            <a:r>
              <a:rPr lang="zh-TW" altLang="en-US" sz="2000" dirty="0" smtClean="0"/>
              <a:t>建構台灣法學：歐美日中知識的彙整</a:t>
            </a:r>
            <a:r>
              <a:rPr lang="en-US" altLang="zh-TW" sz="2000" dirty="0" smtClean="0"/>
              <a:t>》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2464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7250" y="87923"/>
            <a:ext cx="10515600" cy="972356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基於台灣法律史而探究原住民族的法律議題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50631" y="989941"/>
            <a:ext cx="10928838" cy="5358105"/>
          </a:xfrm>
        </p:spPr>
        <p:txBody>
          <a:bodyPr>
            <a:noAutofit/>
          </a:bodyPr>
          <a:lstStyle/>
          <a:p>
            <a:r>
              <a:rPr lang="en-US" altLang="zh-TW" dirty="0" smtClean="0"/>
              <a:t>2003</a:t>
            </a:r>
            <a:r>
              <a:rPr lang="zh-TW" altLang="en-US" dirty="0" smtClean="0"/>
              <a:t>年：</a:t>
            </a:r>
            <a:r>
              <a:rPr lang="zh-TW" altLang="en-US" i="1" dirty="0" smtClean="0"/>
              <a:t>原住民</a:t>
            </a:r>
            <a:r>
              <a:rPr lang="zh-TW" altLang="en-US" i="1" dirty="0"/>
              <a:t>保留地土地專屬法庭設置研究報告</a:t>
            </a:r>
            <a:r>
              <a:rPr lang="zh-TW" altLang="en-US" dirty="0"/>
              <a:t>，行政院原住民族</a:t>
            </a:r>
            <a:r>
              <a:rPr lang="zh-TW" altLang="en-US" dirty="0" smtClean="0"/>
              <a:t>委員會研究計畫。</a:t>
            </a:r>
            <a:r>
              <a:rPr lang="zh-TW" altLang="en-US" dirty="0"/>
              <a:t>司法</a:t>
            </a:r>
            <a:r>
              <a:rPr lang="zh-TW" altLang="en-US" dirty="0" smtClean="0"/>
              <a:t>院</a:t>
            </a:r>
            <a:r>
              <a:rPr lang="en-US" altLang="zh-TW" dirty="0" smtClean="0"/>
              <a:t>2013</a:t>
            </a:r>
            <a:r>
              <a:rPr lang="zh-TW" altLang="en-US" dirty="0"/>
              <a:t>年</a:t>
            </a:r>
            <a:r>
              <a:rPr lang="zh-TW" altLang="en-US" dirty="0" smtClean="0"/>
              <a:t>起採專庭或專股，檢察部門跟進。</a:t>
            </a:r>
            <a:endParaRPr lang="en-US" altLang="zh-TW" dirty="0" smtClean="0"/>
          </a:p>
          <a:p>
            <a:r>
              <a:rPr lang="en-US" altLang="zh-TW" dirty="0"/>
              <a:t>2011</a:t>
            </a:r>
            <a:r>
              <a:rPr lang="zh-TW" altLang="en-US" dirty="0" smtClean="0"/>
              <a:t>年：</a:t>
            </a:r>
            <a:r>
              <a:rPr lang="en-US" altLang="zh-TW" dirty="0" smtClean="0"/>
              <a:t>〈</a:t>
            </a:r>
            <a:r>
              <a:rPr lang="zh-TW" altLang="en-US" dirty="0"/>
              <a:t>日治時期高山族原住民族的現代法治初體驗：以關於惡行的制裁為中心</a:t>
            </a:r>
            <a:r>
              <a:rPr lang="en-US" altLang="zh-TW" dirty="0"/>
              <a:t>〉</a:t>
            </a:r>
            <a:r>
              <a:rPr lang="zh-TW" altLang="en-US" dirty="0"/>
              <a:t>，</a:t>
            </a:r>
            <a:r>
              <a:rPr lang="zh-TW" altLang="en-US" i="1" dirty="0"/>
              <a:t>臺大法學論叢</a:t>
            </a:r>
            <a:r>
              <a:rPr lang="zh-TW" altLang="en-US" dirty="0" smtClean="0"/>
              <a:t>，</a:t>
            </a:r>
            <a:r>
              <a:rPr lang="en-US" altLang="zh-TW" dirty="0" smtClean="0"/>
              <a:t>40</a:t>
            </a:r>
            <a:r>
              <a:rPr lang="zh-TW" altLang="en-US" dirty="0" smtClean="0"/>
              <a:t>卷</a:t>
            </a:r>
            <a:r>
              <a:rPr lang="en-US" altLang="zh-TW" dirty="0" smtClean="0"/>
              <a:t>1</a:t>
            </a:r>
            <a:r>
              <a:rPr lang="zh-TW" altLang="en-US" dirty="0"/>
              <a:t>期，頁</a:t>
            </a:r>
            <a:r>
              <a:rPr lang="en-US" altLang="zh-TW" dirty="0"/>
              <a:t>1-98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2013</a:t>
            </a:r>
            <a:r>
              <a:rPr lang="zh-TW" altLang="en-US" dirty="0"/>
              <a:t>年（與陳怡君</a:t>
            </a:r>
            <a:r>
              <a:rPr lang="zh-TW" altLang="en-US" dirty="0" smtClean="0"/>
              <a:t>合著）：</a:t>
            </a:r>
            <a:r>
              <a:rPr lang="en-US" altLang="zh-TW" dirty="0" smtClean="0"/>
              <a:t>〈</a:t>
            </a:r>
            <a:r>
              <a:rPr lang="zh-TW" altLang="en-US" dirty="0"/>
              <a:t>從「認同」到「認定」：西拉雅族人的原住民身分認定問題</a:t>
            </a:r>
            <a:r>
              <a:rPr lang="en-US" altLang="zh-TW" dirty="0" smtClean="0"/>
              <a:t>〉</a:t>
            </a:r>
            <a:r>
              <a:rPr lang="zh-TW" altLang="en-US" dirty="0" smtClean="0"/>
              <a:t>，</a:t>
            </a:r>
            <a:r>
              <a:rPr lang="zh-TW" altLang="en-US" i="1" dirty="0"/>
              <a:t>台灣法學雜誌</a:t>
            </a:r>
            <a:r>
              <a:rPr lang="zh-TW" altLang="en-US" dirty="0" smtClean="0"/>
              <a:t>，</a:t>
            </a:r>
            <a:r>
              <a:rPr lang="en-US" altLang="zh-TW" dirty="0" smtClean="0"/>
              <a:t>217</a:t>
            </a:r>
            <a:r>
              <a:rPr lang="zh-TW" altLang="en-US" dirty="0"/>
              <a:t>期，頁</a:t>
            </a:r>
            <a:r>
              <a:rPr lang="en-US" altLang="zh-TW" dirty="0"/>
              <a:t>1-14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/>
              <a:t>2013</a:t>
            </a:r>
            <a:r>
              <a:rPr lang="zh-TW" altLang="en-US" dirty="0" smtClean="0"/>
              <a:t>年：</a:t>
            </a:r>
            <a:r>
              <a:rPr lang="en-US" altLang="zh-TW" dirty="0" smtClean="0"/>
              <a:t>〈</a:t>
            </a:r>
            <a:r>
              <a:rPr lang="zh-TW" altLang="en-US" dirty="0"/>
              <a:t>在法學與國家法中看見原住民族法律</a:t>
            </a:r>
            <a:r>
              <a:rPr lang="en-US" altLang="zh-TW" dirty="0"/>
              <a:t>〉</a:t>
            </a:r>
            <a:r>
              <a:rPr lang="zh-TW" altLang="en-US" dirty="0"/>
              <a:t>，</a:t>
            </a:r>
            <a:r>
              <a:rPr lang="zh-TW" altLang="en-US" i="1" dirty="0"/>
              <a:t>政大法學評論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134</a:t>
            </a:r>
            <a:r>
              <a:rPr lang="zh-TW" altLang="en-US" dirty="0"/>
              <a:t>期，頁</a:t>
            </a:r>
            <a:r>
              <a:rPr lang="en-US" altLang="zh-TW" dirty="0"/>
              <a:t>1-46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/>
              <a:t>2015</a:t>
            </a:r>
            <a:r>
              <a:rPr lang="zh-TW" altLang="en-US" dirty="0" smtClean="0"/>
              <a:t>年：</a:t>
            </a:r>
            <a:r>
              <a:rPr lang="en-US" altLang="zh-TW" dirty="0" smtClean="0"/>
              <a:t>〈</a:t>
            </a:r>
            <a:r>
              <a:rPr lang="zh-TW" altLang="en-US" dirty="0"/>
              <a:t>台灣法律史上的原住民族：作為特殊的人群、領域與法文化</a:t>
            </a:r>
            <a:r>
              <a:rPr lang="en-US" altLang="zh-TW" dirty="0"/>
              <a:t>〉</a:t>
            </a:r>
            <a:r>
              <a:rPr lang="zh-TW" altLang="en-US" dirty="0"/>
              <a:t>，臺大法學論叢</a:t>
            </a:r>
            <a:r>
              <a:rPr lang="zh-TW" altLang="en-US" dirty="0" smtClean="0"/>
              <a:t>，</a:t>
            </a:r>
            <a:r>
              <a:rPr lang="en-US" altLang="zh-TW" dirty="0" smtClean="0"/>
              <a:t>44</a:t>
            </a:r>
            <a:r>
              <a:rPr lang="zh-TW" altLang="en-US" dirty="0" smtClean="0"/>
              <a:t>卷</a:t>
            </a:r>
            <a:r>
              <a:rPr lang="en-US" altLang="zh-TW" dirty="0" smtClean="0"/>
              <a:t>4</a:t>
            </a:r>
            <a:r>
              <a:rPr lang="zh-TW" altLang="en-US" dirty="0"/>
              <a:t>期，頁</a:t>
            </a:r>
            <a:r>
              <a:rPr lang="en-US" altLang="zh-TW" dirty="0"/>
              <a:t>1639-1704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>
                <a:solidFill>
                  <a:srgbClr val="FF0000"/>
                </a:solidFill>
              </a:rPr>
              <a:t>2022</a:t>
            </a:r>
            <a:r>
              <a:rPr lang="zh-TW" altLang="en-US" dirty="0" smtClean="0">
                <a:solidFill>
                  <a:srgbClr val="FF0000"/>
                </a:solidFill>
              </a:rPr>
              <a:t>年：</a:t>
            </a:r>
            <a:r>
              <a:rPr lang="en-US" altLang="zh-TW" dirty="0" smtClean="0">
                <a:solidFill>
                  <a:srgbClr val="FF0000"/>
                </a:solidFill>
              </a:rPr>
              <a:t>〈</a:t>
            </a:r>
            <a:r>
              <a:rPr lang="zh-TW" altLang="en-US" dirty="0">
                <a:solidFill>
                  <a:srgbClr val="FF0000"/>
                </a:solidFill>
              </a:rPr>
              <a:t>台灣法律史在司法違憲審查上之運用：以西拉雅族原住民身分認定案為例</a:t>
            </a:r>
            <a:r>
              <a:rPr lang="en-US" altLang="zh-TW" dirty="0">
                <a:solidFill>
                  <a:srgbClr val="FF0000"/>
                </a:solidFill>
              </a:rPr>
              <a:t>〉</a:t>
            </a:r>
            <a:r>
              <a:rPr lang="zh-TW" altLang="en-US" dirty="0">
                <a:solidFill>
                  <a:srgbClr val="FF0000"/>
                </a:solidFill>
              </a:rPr>
              <a:t>，</a:t>
            </a:r>
            <a:r>
              <a:rPr lang="zh-TW" altLang="en-US" i="1" dirty="0">
                <a:solidFill>
                  <a:srgbClr val="FF0000"/>
                </a:solidFill>
              </a:rPr>
              <a:t>台灣法律人</a:t>
            </a:r>
            <a:r>
              <a:rPr lang="zh-TW" altLang="en-US" dirty="0" smtClean="0">
                <a:solidFill>
                  <a:srgbClr val="FF0000"/>
                </a:solidFill>
              </a:rPr>
              <a:t>，</a:t>
            </a:r>
            <a:r>
              <a:rPr lang="en-US" altLang="zh-TW" dirty="0" smtClean="0">
                <a:solidFill>
                  <a:srgbClr val="FF0000"/>
                </a:solidFill>
              </a:rPr>
              <a:t>15</a:t>
            </a:r>
            <a:r>
              <a:rPr lang="zh-TW" altLang="en-US" dirty="0">
                <a:solidFill>
                  <a:srgbClr val="FF0000"/>
                </a:solidFill>
              </a:rPr>
              <a:t>期，頁</a:t>
            </a:r>
            <a:r>
              <a:rPr lang="en-US" altLang="zh-TW" dirty="0">
                <a:solidFill>
                  <a:srgbClr val="FF0000"/>
                </a:solidFill>
              </a:rPr>
              <a:t>1-19</a:t>
            </a:r>
            <a:r>
              <a:rPr lang="zh-TW" altLang="en-US" dirty="0" smtClean="0">
                <a:solidFill>
                  <a:srgbClr val="FF0000"/>
                </a:solidFill>
              </a:rPr>
              <a:t>。即本演講內容。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75846"/>
            <a:ext cx="10515600" cy="972356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為釋憲案所提專家諮詢意見書之討論架構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29761" y="1271294"/>
            <a:ext cx="10735407" cy="5204607"/>
          </a:xfrm>
        </p:spPr>
        <p:txBody>
          <a:bodyPr>
            <a:noAutofit/>
          </a:bodyPr>
          <a:lstStyle/>
          <a:p>
            <a:r>
              <a:rPr lang="zh-TW" altLang="en-US" sz="3000" dirty="0" smtClean="0">
                <a:solidFill>
                  <a:srgbClr val="FF0000"/>
                </a:solidFill>
              </a:rPr>
              <a:t>憲法爭點</a:t>
            </a:r>
            <a:r>
              <a:rPr lang="zh-TW" altLang="en-US" sz="3000" dirty="0" smtClean="0"/>
              <a:t>為原住民身分法第</a:t>
            </a:r>
            <a:r>
              <a:rPr lang="en-US" altLang="zh-TW" sz="3000" dirty="0" smtClean="0"/>
              <a:t>2</a:t>
            </a:r>
            <a:r>
              <a:rPr lang="zh-TW" altLang="en-US" sz="3000" dirty="0" smtClean="0"/>
              <a:t>條第</a:t>
            </a:r>
            <a:r>
              <a:rPr lang="en-US" altLang="zh-TW" sz="3000" dirty="0" smtClean="0"/>
              <a:t>2</a:t>
            </a:r>
            <a:r>
              <a:rPr lang="zh-TW" altLang="en-US" sz="3000" dirty="0" smtClean="0"/>
              <a:t>款是否違憲？但原因</a:t>
            </a:r>
            <a:r>
              <a:rPr lang="zh-TW" altLang="en-US" sz="3000" dirty="0" smtClean="0"/>
              <a:t>案件（西拉雅族人身分認定案）之</a:t>
            </a:r>
            <a:r>
              <a:rPr lang="zh-TW" altLang="en-US" sz="3000" dirty="0" smtClean="0"/>
              <a:t>爭</a:t>
            </a:r>
            <a:r>
              <a:rPr lang="zh-TW" altLang="en-US" sz="3000" dirty="0" smtClean="0"/>
              <a:t>點，乃是</a:t>
            </a:r>
            <a:r>
              <a:rPr lang="zh-TW" altLang="en-US" sz="3000" dirty="0" smtClean="0"/>
              <a:t>不被國家</a:t>
            </a:r>
            <a:r>
              <a:rPr lang="zh-TW" altLang="en-US" sz="3000" dirty="0" smtClean="0"/>
              <a:t>法律「</a:t>
            </a:r>
            <a:r>
              <a:rPr lang="zh-TW" altLang="en-US" sz="3000" dirty="0" smtClean="0"/>
              <a:t>看見」的</a:t>
            </a:r>
            <a:r>
              <a:rPr lang="zh-TW" altLang="en-US" sz="3000" dirty="0" smtClean="0">
                <a:solidFill>
                  <a:srgbClr val="FF0000"/>
                </a:solidFill>
              </a:rPr>
              <a:t>平埔族</a:t>
            </a:r>
            <a:r>
              <a:rPr lang="zh-TW" altLang="en-US" sz="3000" dirty="0" smtClean="0"/>
              <a:t>是否係</a:t>
            </a:r>
            <a:r>
              <a:rPr lang="zh-TW" altLang="en-US" sz="3000" b="1" dirty="0" smtClean="0"/>
              <a:t>原住民族</a:t>
            </a:r>
            <a:r>
              <a:rPr lang="zh-TW" altLang="en-US" sz="3000" dirty="0" smtClean="0"/>
              <a:t>之一，</a:t>
            </a:r>
            <a:r>
              <a:rPr lang="zh-TW" altLang="en-US" sz="3000" dirty="0" smtClean="0"/>
              <a:t>須一併納入考察，以</a:t>
            </a:r>
            <a:r>
              <a:rPr lang="zh-TW" altLang="en-US" sz="3000" dirty="0" smtClean="0"/>
              <a:t>釐清整個法律</a:t>
            </a:r>
            <a:r>
              <a:rPr lang="zh-TW" altLang="en-US" sz="3000" dirty="0" smtClean="0"/>
              <a:t>爭議全貌</a:t>
            </a:r>
            <a:r>
              <a:rPr lang="zh-TW" altLang="en-US" sz="3000" dirty="0" smtClean="0"/>
              <a:t>，而對所有相關的法令，為最妥適的憲法審查。</a:t>
            </a:r>
            <a:endParaRPr lang="en-US" altLang="zh-TW" sz="3000" dirty="0" smtClean="0"/>
          </a:p>
          <a:p>
            <a:r>
              <a:rPr lang="zh-TW" altLang="en-US" sz="3000" dirty="0" smtClean="0"/>
              <a:t>將聚焦</a:t>
            </a:r>
            <a:r>
              <a:rPr lang="zh-TW" altLang="en-US" sz="3000" dirty="0" smtClean="0"/>
              <a:t>於運用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台灣法律史</a:t>
            </a:r>
            <a:r>
              <a:rPr lang="zh-TW" altLang="en-US" sz="3000" dirty="0" smtClean="0"/>
              <a:t>的知識，探究</a:t>
            </a:r>
            <a:r>
              <a:rPr lang="zh-TW" altLang="en-US" sz="3000" dirty="0" smtClean="0">
                <a:solidFill>
                  <a:srgbClr val="FF0000"/>
                </a:solidFill>
              </a:rPr>
              <a:t>相關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法令</a:t>
            </a:r>
            <a:r>
              <a:rPr lang="zh-TW" altLang="en-US" sz="3000" dirty="0" smtClean="0">
                <a:solidFill>
                  <a:srgbClr val="FF0000"/>
                </a:solidFill>
              </a:rPr>
              <a:t>沿革</a:t>
            </a:r>
            <a:r>
              <a:rPr lang="zh-TW" altLang="en-US" sz="3000" dirty="0">
                <a:solidFill>
                  <a:srgbClr val="FF0000"/>
                </a:solidFill>
              </a:rPr>
              <a:t>及整體</a:t>
            </a:r>
            <a:r>
              <a:rPr lang="zh-TW" altLang="en-US" sz="3000" b="1" dirty="0">
                <a:solidFill>
                  <a:srgbClr val="FF0000"/>
                </a:solidFill>
              </a:rPr>
              <a:t>社會</a:t>
            </a:r>
            <a:r>
              <a:rPr lang="zh-TW" altLang="en-US" sz="3000" dirty="0">
                <a:solidFill>
                  <a:srgbClr val="FF0000"/>
                </a:solidFill>
              </a:rPr>
              <a:t>流變</a:t>
            </a:r>
            <a:r>
              <a:rPr lang="zh-TW" altLang="en-US" sz="3000" dirty="0" smtClean="0"/>
              <a:t>，作為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法規範憲法審查</a:t>
            </a:r>
            <a:r>
              <a:rPr lang="zh-TW" altLang="en-US" sz="3000" dirty="0" smtClean="0"/>
              <a:t>案件所須認定</a:t>
            </a:r>
            <a:r>
              <a:rPr lang="zh-TW" altLang="en-US" sz="3000" dirty="0" smtClean="0"/>
              <a:t>之</a:t>
            </a:r>
            <a:r>
              <a:rPr lang="zh-TW" altLang="en-US" sz="3000" dirty="0" smtClean="0">
                <a:solidFill>
                  <a:srgbClr val="FF0000"/>
                </a:solidFill>
              </a:rPr>
              <a:t>具體</a:t>
            </a:r>
            <a:r>
              <a:rPr lang="zh-TW" altLang="en-US" sz="3000" dirty="0" smtClean="0">
                <a:solidFill>
                  <a:srgbClr val="FF0000"/>
                </a:solidFill>
              </a:rPr>
              <a:t>個案</a:t>
            </a:r>
            <a:r>
              <a:rPr lang="zh-TW" altLang="en-US" sz="3000" dirty="0" smtClean="0">
                <a:solidFill>
                  <a:srgbClr val="FF0000"/>
                </a:solidFill>
              </a:rPr>
              <a:t>事實（立法事實）</a:t>
            </a:r>
            <a:r>
              <a:rPr lang="zh-TW" altLang="en-US" sz="3000" dirty="0" smtClean="0"/>
              <a:t>，</a:t>
            </a:r>
            <a:r>
              <a:rPr lang="zh-TW" altLang="en-US" sz="3000" dirty="0" smtClean="0"/>
              <a:t>較不專注於抽象</a:t>
            </a:r>
            <a:r>
              <a:rPr lang="zh-TW" altLang="en-US" sz="3000" dirty="0" smtClean="0"/>
              <a:t>憲法條文之</a:t>
            </a:r>
            <a:r>
              <a:rPr lang="zh-TW" altLang="en-US" sz="3000" dirty="0" smtClean="0"/>
              <a:t>法</a:t>
            </a:r>
            <a:r>
              <a:rPr lang="zh-TW" altLang="en-US" sz="3000" dirty="0"/>
              <a:t>釋義</a:t>
            </a:r>
            <a:r>
              <a:rPr lang="zh-TW" altLang="en-US" sz="3000" dirty="0" smtClean="0"/>
              <a:t>（涉及原住民</a:t>
            </a:r>
            <a:r>
              <a:rPr lang="zh-TW" altLang="en-US" sz="3000" dirty="0"/>
              <a:t>身分認同</a:t>
            </a:r>
            <a:r>
              <a:rPr lang="zh-TW" altLang="en-US" sz="3000" dirty="0" smtClean="0"/>
              <a:t>權的</a:t>
            </a:r>
            <a:r>
              <a:rPr lang="en-US" altLang="zh-TW" sz="3000" dirty="0" smtClean="0"/>
              <a:t>111</a:t>
            </a:r>
            <a:r>
              <a:rPr lang="zh-TW" altLang="en-US" sz="3000" dirty="0"/>
              <a:t>年憲判字第</a:t>
            </a:r>
            <a:r>
              <a:rPr lang="en-US" altLang="zh-TW" sz="3000" dirty="0"/>
              <a:t>4</a:t>
            </a:r>
            <a:r>
              <a:rPr lang="zh-TW" altLang="en-US" sz="3000" dirty="0" smtClean="0"/>
              <a:t>號已有許多討論）。</a:t>
            </a:r>
            <a:r>
              <a:rPr lang="zh-TW" altLang="en-US" sz="3000" dirty="0" smtClean="0"/>
              <a:t>了解現行法令之</a:t>
            </a:r>
            <a:r>
              <a:rPr lang="zh-TW" altLang="en-US" sz="3000" dirty="0" smtClean="0">
                <a:solidFill>
                  <a:srgbClr val="FF0000"/>
                </a:solidFill>
              </a:rPr>
              <a:t>規範用意</a:t>
            </a:r>
            <a:r>
              <a:rPr lang="zh-TW" altLang="en-US" sz="3000" dirty="0" smtClean="0"/>
              <a:t>及其造就的</a:t>
            </a:r>
            <a:r>
              <a:rPr lang="zh-TW" altLang="en-US" sz="3000" dirty="0" smtClean="0">
                <a:solidFill>
                  <a:srgbClr val="FF0000"/>
                </a:solidFill>
              </a:rPr>
              <a:t>社會現況</a:t>
            </a:r>
            <a:r>
              <a:rPr lang="zh-TW" altLang="en-US" sz="3000" dirty="0" smtClean="0"/>
              <a:t>後</a:t>
            </a:r>
            <a:r>
              <a:rPr lang="zh-TW" altLang="en-US" sz="3000" dirty="0" smtClean="0"/>
              <a:t>，違</a:t>
            </a:r>
            <a:r>
              <a:rPr lang="zh-TW" altLang="en-US" sz="3000" dirty="0" smtClean="0"/>
              <a:t>憲與否即易於判斷。</a:t>
            </a:r>
            <a:endParaRPr lang="en-US" altLang="zh-TW" sz="3000" dirty="0" smtClean="0"/>
          </a:p>
          <a:p>
            <a:r>
              <a:rPr lang="zh-TW" altLang="en-US" sz="3000" dirty="0" smtClean="0"/>
              <a:t>使用學界常見的平埔族、高山族等詞彙，描述</a:t>
            </a:r>
            <a:r>
              <a:rPr lang="zh-TW" altLang="en-US" sz="3000" b="1" dirty="0" smtClean="0"/>
              <a:t>歷史</a:t>
            </a:r>
            <a:r>
              <a:rPr lang="zh-TW" altLang="en-US" sz="3000" dirty="0" smtClean="0"/>
              <a:t>發展及</a:t>
            </a:r>
            <a:r>
              <a:rPr lang="zh-TW" altLang="en-US" sz="3000" b="1" dirty="0" smtClean="0"/>
              <a:t>社會</a:t>
            </a:r>
            <a:r>
              <a:rPr lang="zh-TW" altLang="en-US" sz="3000" dirty="0" smtClean="0"/>
              <a:t>經驗事實，以思考如何</a:t>
            </a:r>
            <a:r>
              <a:rPr lang="zh-TW" altLang="en-US" sz="3000" dirty="0" smtClean="0"/>
              <a:t>在國家實證</a:t>
            </a:r>
            <a:r>
              <a:rPr lang="zh-TW" altLang="en-US" sz="3000" dirty="0" smtClean="0"/>
              <a:t>法</a:t>
            </a:r>
            <a:r>
              <a:rPr lang="zh-TW" altLang="en-US" sz="3000" dirty="0" smtClean="0"/>
              <a:t>上將</a:t>
            </a:r>
            <a:r>
              <a:rPr lang="zh-TW" altLang="en-US" sz="3000" dirty="0" smtClean="0">
                <a:solidFill>
                  <a:srgbClr val="FF0000"/>
                </a:solidFill>
              </a:rPr>
              <a:t>社會事實</a:t>
            </a:r>
            <a:r>
              <a:rPr lang="zh-TW" altLang="en-US" sz="3000" dirty="0" smtClean="0"/>
              <a:t>予以</a:t>
            </a:r>
            <a:r>
              <a:rPr lang="zh-TW" altLang="en-US" sz="3000" dirty="0" smtClean="0">
                <a:solidFill>
                  <a:srgbClr val="FF0000"/>
                </a:solidFill>
              </a:rPr>
              <a:t>法律化</a:t>
            </a:r>
            <a:r>
              <a:rPr lang="zh-TW" altLang="en-US" sz="3000" dirty="0" smtClean="0"/>
              <a:t>。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349806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5760" y="246184"/>
            <a:ext cx="11464119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「原住民族」概念納入憲法後的歷史探源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395" y="1672086"/>
            <a:ext cx="10515600" cy="4779891"/>
          </a:xfrm>
        </p:spPr>
        <p:txBody>
          <a:bodyPr>
            <a:noAutofit/>
          </a:bodyPr>
          <a:lstStyle/>
          <a:p>
            <a:r>
              <a:rPr lang="zh-TW" altLang="en-US" sz="3000" dirty="0" smtClean="0"/>
              <a:t>憲法增修條文特別明文針對「原住民族」事項為規範，寓有承認晚近國際社會所發展的原住民族概念。該帶有追求</a:t>
            </a:r>
            <a:r>
              <a:rPr lang="zh-TW" altLang="en-US" sz="3000" dirty="0" smtClean="0">
                <a:solidFill>
                  <a:srgbClr val="FF0000"/>
                </a:solidFill>
              </a:rPr>
              <a:t>歷史正義</a:t>
            </a:r>
            <a:r>
              <a:rPr lang="zh-TW" altLang="en-US" sz="3000" dirty="0" smtClean="0"/>
              <a:t>意涵的「原住民族」概念，指稱特定的地域社會，於當今</a:t>
            </a:r>
            <a:r>
              <a:rPr lang="zh-TW" altLang="en-US" sz="3000" dirty="0" smtClean="0">
                <a:solidFill>
                  <a:srgbClr val="FF0000"/>
                </a:solidFill>
              </a:rPr>
              <a:t>主流的民族</a:t>
            </a:r>
            <a:r>
              <a:rPr lang="zh-TW" altLang="en-US" sz="3000" dirty="0" smtClean="0"/>
              <a:t>遷入</a:t>
            </a:r>
            <a:r>
              <a:rPr lang="zh-TW" altLang="en-US" sz="3000" dirty="0" smtClean="0">
                <a:solidFill>
                  <a:srgbClr val="FF0000"/>
                </a:solidFill>
              </a:rPr>
              <a:t>之前</a:t>
            </a:r>
            <a:r>
              <a:rPr lang="zh-TW" altLang="en-US" sz="3000" dirty="0" smtClean="0"/>
              <a:t>，</a:t>
            </a:r>
            <a:r>
              <a:rPr lang="zh-TW" altLang="en-US" sz="3000" dirty="0" smtClean="0">
                <a:solidFill>
                  <a:srgbClr val="FF0000"/>
                </a:solidFill>
              </a:rPr>
              <a:t>原本</a:t>
            </a:r>
            <a:r>
              <a:rPr lang="zh-TW" altLang="en-US" sz="3000" dirty="0" smtClean="0"/>
              <a:t>居住於該等土地的民族。</a:t>
            </a:r>
            <a:endParaRPr lang="en-US" altLang="zh-TW" sz="3000" dirty="0" smtClean="0"/>
          </a:p>
          <a:p>
            <a:r>
              <a:rPr lang="zh-TW" altLang="en-US" sz="3000" dirty="0" smtClean="0"/>
              <a:t>原住民族在</a:t>
            </a:r>
            <a:r>
              <a:rPr lang="zh-TW" altLang="en-US" sz="3000" dirty="0" smtClean="0">
                <a:solidFill>
                  <a:srgbClr val="FF0000"/>
                </a:solidFill>
              </a:rPr>
              <a:t>憲法上意義</a:t>
            </a:r>
            <a:r>
              <a:rPr lang="zh-TW" altLang="en-US" sz="3000" dirty="0" smtClean="0"/>
              <a:t>，係指在作為主流民族的漢族移入前，已居住於台灣的民族。原民會承認「在漢人大規模遷居台灣之前，台灣早已為</a:t>
            </a:r>
            <a:r>
              <a:rPr lang="zh-TW" altLang="en-US" sz="3000" dirty="0" smtClean="0">
                <a:solidFill>
                  <a:srgbClr val="FF0000"/>
                </a:solidFill>
              </a:rPr>
              <a:t>南島語系民族</a:t>
            </a:r>
            <a:r>
              <a:rPr lang="zh-TW" altLang="en-US" sz="3000" dirty="0" smtClean="0"/>
              <a:t>所居住」，但又分為「原住民族與平埔族群」，透過並列將平埔族</a:t>
            </a:r>
            <a:r>
              <a:rPr lang="zh-TW" altLang="en-US" sz="3000" dirty="0" smtClean="0">
                <a:solidFill>
                  <a:srgbClr val="FF0000"/>
                </a:solidFill>
              </a:rPr>
              <a:t>排除</a:t>
            </a:r>
            <a:r>
              <a:rPr lang="zh-TW" altLang="en-US" sz="3000" dirty="0" smtClean="0"/>
              <a:t>於「原住民族」概念外。此為原因案件之所由生。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426534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74057"/>
            <a:ext cx="10515600" cy="167138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7539" y="634622"/>
            <a:ext cx="11113476" cy="6223378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zh-TW" altLang="zh-TW" sz="2900" dirty="0"/>
              <a:t>由於</a:t>
            </a:r>
            <a:r>
              <a:rPr lang="zh-TW" altLang="zh-TW" sz="2900" dirty="0">
                <a:solidFill>
                  <a:srgbClr val="FF0000"/>
                </a:solidFill>
              </a:rPr>
              <a:t>歷史際遇之不同</a:t>
            </a:r>
            <a:r>
              <a:rPr lang="zh-TW" altLang="zh-TW" sz="2900" dirty="0"/>
              <a:t>，台灣的原住民族分為</a:t>
            </a:r>
            <a:r>
              <a:rPr lang="zh-TW" altLang="zh-TW" sz="2900" dirty="0">
                <a:solidFill>
                  <a:srgbClr val="FF0000"/>
                </a:solidFill>
              </a:rPr>
              <a:t>平埔族</a:t>
            </a:r>
            <a:r>
              <a:rPr lang="zh-TW" altLang="zh-TW" sz="2900" dirty="0"/>
              <a:t>與</a:t>
            </a:r>
            <a:r>
              <a:rPr lang="zh-TW" altLang="zh-TW" sz="2900" dirty="0">
                <a:solidFill>
                  <a:srgbClr val="FF0000"/>
                </a:solidFill>
              </a:rPr>
              <a:t>高山族</a:t>
            </a:r>
            <a:r>
              <a:rPr lang="zh-TW" altLang="zh-TW" sz="2900" dirty="0"/>
              <a:t>兩類</a:t>
            </a:r>
            <a:r>
              <a:rPr lang="zh-TW" altLang="zh-TW" sz="2900" dirty="0" smtClean="0"/>
              <a:t>，</a:t>
            </a:r>
            <a:r>
              <a:rPr lang="zh-TW" altLang="en-US" sz="2900" dirty="0" smtClean="0"/>
              <a:t>均是</a:t>
            </a:r>
            <a:r>
              <a:rPr lang="zh-TW" altLang="zh-TW" sz="2900" dirty="0" smtClean="0"/>
              <a:t>由</a:t>
            </a:r>
            <a:r>
              <a:rPr lang="zh-TW" altLang="zh-TW" sz="2900" dirty="0"/>
              <a:t>複數的民族所構成之</a:t>
            </a:r>
            <a:r>
              <a:rPr lang="zh-TW" altLang="zh-TW" sz="2900" dirty="0">
                <a:solidFill>
                  <a:srgbClr val="FF0000"/>
                </a:solidFill>
              </a:rPr>
              <a:t>群體</a:t>
            </a:r>
            <a:r>
              <a:rPr lang="zh-TW" altLang="zh-TW" sz="2900" dirty="0" smtClean="0"/>
              <a:t>。</a:t>
            </a:r>
            <a:endParaRPr lang="en-US" altLang="zh-TW" sz="2900" dirty="0" smtClean="0"/>
          </a:p>
          <a:p>
            <a:pPr>
              <a:lnSpc>
                <a:spcPts val="3000"/>
              </a:lnSpc>
            </a:pPr>
            <a:r>
              <a:rPr lang="zh-TW" altLang="en-US" sz="2900" dirty="0" smtClean="0"/>
              <a:t>清治時期，曾受荷鄭治理、居住</a:t>
            </a:r>
            <a:r>
              <a:rPr lang="zh-TW" altLang="en-US" sz="2900" dirty="0" smtClean="0">
                <a:solidFill>
                  <a:srgbClr val="FF0000"/>
                </a:solidFill>
              </a:rPr>
              <a:t>版圖內</a:t>
            </a:r>
            <a:r>
              <a:rPr lang="zh-TW" altLang="en-US" sz="2900" dirty="0" smtClean="0"/>
              <a:t>的南島語系民族，被稱為「</a:t>
            </a:r>
            <a:r>
              <a:rPr lang="zh-TW" altLang="en-US" sz="2900" dirty="0" smtClean="0">
                <a:solidFill>
                  <a:srgbClr val="FF0000"/>
                </a:solidFill>
              </a:rPr>
              <a:t>熟番</a:t>
            </a:r>
            <a:r>
              <a:rPr lang="zh-TW" altLang="en-US" sz="2900" dirty="0" smtClean="0"/>
              <a:t>」或「</a:t>
            </a:r>
            <a:r>
              <a:rPr lang="zh-TW" altLang="en-US" sz="2900" dirty="0" smtClean="0">
                <a:solidFill>
                  <a:srgbClr val="FF0000"/>
                </a:solidFill>
              </a:rPr>
              <a:t>平埔</a:t>
            </a:r>
            <a:r>
              <a:rPr lang="zh-TW" altLang="en-US" sz="2900" dirty="0" smtClean="0"/>
              <a:t>番」，不曾受荷鄭治理、居住於「</a:t>
            </a:r>
            <a:r>
              <a:rPr lang="zh-TW" altLang="en-US" sz="2900" dirty="0" smtClean="0">
                <a:solidFill>
                  <a:srgbClr val="FF0000"/>
                </a:solidFill>
              </a:rPr>
              <a:t>境外</a:t>
            </a:r>
            <a:r>
              <a:rPr lang="zh-TW" altLang="en-US" sz="2900" dirty="0" smtClean="0"/>
              <a:t>」者稱為「</a:t>
            </a:r>
            <a:r>
              <a:rPr lang="zh-TW" altLang="en-US" sz="2900" dirty="0" smtClean="0">
                <a:solidFill>
                  <a:srgbClr val="FF0000"/>
                </a:solidFill>
              </a:rPr>
              <a:t>生番</a:t>
            </a:r>
            <a:r>
              <a:rPr lang="zh-TW" altLang="en-US" sz="2900" dirty="0" smtClean="0"/>
              <a:t>」或「</a:t>
            </a:r>
            <a:r>
              <a:rPr lang="zh-TW" altLang="en-US" sz="2900" dirty="0" smtClean="0">
                <a:solidFill>
                  <a:srgbClr val="FF0000"/>
                </a:solidFill>
              </a:rPr>
              <a:t>高山</a:t>
            </a:r>
            <a:r>
              <a:rPr lang="zh-TW" altLang="en-US" sz="2900" dirty="0" smtClean="0"/>
              <a:t>番」，住在版圖</a:t>
            </a:r>
            <a:r>
              <a:rPr lang="zh-TW" altLang="en-US" sz="2900" dirty="0" smtClean="0">
                <a:solidFill>
                  <a:srgbClr val="FF0000"/>
                </a:solidFill>
              </a:rPr>
              <a:t>外</a:t>
            </a:r>
            <a:r>
              <a:rPr lang="zh-TW" altLang="en-US" sz="2900" dirty="0" smtClean="0"/>
              <a:t>但有納糧者稱為「歸化生番」（</a:t>
            </a:r>
            <a:r>
              <a:rPr lang="zh-TW" altLang="en-US" sz="2900" dirty="0" smtClean="0">
                <a:solidFill>
                  <a:srgbClr val="FF0000"/>
                </a:solidFill>
              </a:rPr>
              <a:t>化番</a:t>
            </a:r>
            <a:r>
              <a:rPr lang="zh-TW" altLang="en-US" sz="2900" dirty="0" smtClean="0"/>
              <a:t>）。後來不再稱「番」，改稱「平埔族、高山族」。</a:t>
            </a:r>
            <a:endParaRPr lang="en-US" altLang="zh-TW" sz="2900" dirty="0" smtClean="0"/>
          </a:p>
          <a:p>
            <a:pPr>
              <a:lnSpc>
                <a:spcPts val="3000"/>
              </a:lnSpc>
            </a:pPr>
            <a:r>
              <a:rPr lang="zh-TW" altLang="en-US" sz="2900" dirty="0" smtClean="0"/>
              <a:t>日治時期，</a:t>
            </a:r>
            <a:r>
              <a:rPr lang="zh-TW" altLang="en-US" sz="2900" dirty="0" smtClean="0">
                <a:solidFill>
                  <a:srgbClr val="FF0000"/>
                </a:solidFill>
              </a:rPr>
              <a:t>平埔族</a:t>
            </a:r>
            <a:r>
              <a:rPr lang="zh-TW" altLang="en-US" sz="2900" dirty="0" smtClean="0"/>
              <a:t>居住「</a:t>
            </a:r>
            <a:r>
              <a:rPr lang="zh-TW" altLang="en-US" sz="2900" dirty="0" smtClean="0">
                <a:solidFill>
                  <a:srgbClr val="FF0000"/>
                </a:solidFill>
              </a:rPr>
              <a:t>普通行政區域</a:t>
            </a:r>
            <a:r>
              <a:rPr lang="zh-TW" altLang="en-US" sz="2900" dirty="0" smtClean="0"/>
              <a:t>」，戶口調查簿記載為「</a:t>
            </a:r>
            <a:r>
              <a:rPr lang="zh-TW" altLang="en-US" sz="2900" dirty="0" smtClean="0">
                <a:solidFill>
                  <a:srgbClr val="FF0000"/>
                </a:solidFill>
              </a:rPr>
              <a:t>熟</a:t>
            </a:r>
            <a:r>
              <a:rPr lang="zh-TW" altLang="en-US" sz="2900" dirty="0" smtClean="0"/>
              <a:t>」、「</a:t>
            </a:r>
            <a:r>
              <a:rPr lang="zh-TW" altLang="en-US" sz="2900" dirty="0" smtClean="0">
                <a:solidFill>
                  <a:srgbClr val="FF0000"/>
                </a:solidFill>
              </a:rPr>
              <a:t>平</a:t>
            </a:r>
            <a:r>
              <a:rPr lang="zh-TW" altLang="en-US" sz="2900" dirty="0" smtClean="0"/>
              <a:t>」，與漢人適用同樣的法律。</a:t>
            </a:r>
            <a:r>
              <a:rPr lang="zh-TW" altLang="en-US" sz="2900" dirty="0" smtClean="0">
                <a:solidFill>
                  <a:srgbClr val="FF0000"/>
                </a:solidFill>
              </a:rPr>
              <a:t>高山族</a:t>
            </a:r>
            <a:r>
              <a:rPr lang="zh-TW" altLang="en-US" sz="2900" dirty="0" smtClean="0"/>
              <a:t>居住由「境外」轉換來的「</a:t>
            </a:r>
            <a:r>
              <a:rPr lang="zh-TW" altLang="en-US" sz="2900" dirty="0" smtClean="0">
                <a:solidFill>
                  <a:srgbClr val="FF0000"/>
                </a:solidFill>
              </a:rPr>
              <a:t>蕃地</a:t>
            </a:r>
            <a:r>
              <a:rPr lang="zh-TW" altLang="en-US" sz="2900" dirty="0" smtClean="0"/>
              <a:t>」，被稱「生蕃」或「蕃人」，記載為「</a:t>
            </a:r>
            <a:r>
              <a:rPr lang="zh-TW" altLang="en-US" sz="2900" dirty="0" smtClean="0">
                <a:solidFill>
                  <a:srgbClr val="FF0000"/>
                </a:solidFill>
              </a:rPr>
              <a:t>生</a:t>
            </a:r>
            <a:r>
              <a:rPr lang="zh-TW" altLang="en-US" sz="2900" dirty="0" smtClean="0"/>
              <a:t>」。接著原住蕃地的</a:t>
            </a:r>
            <a:r>
              <a:rPr lang="zh-TW" altLang="en-US" sz="2900" dirty="0" smtClean="0">
                <a:solidFill>
                  <a:srgbClr val="FF0000"/>
                </a:solidFill>
              </a:rPr>
              <a:t>化番</a:t>
            </a:r>
            <a:r>
              <a:rPr lang="zh-TW" altLang="en-US" sz="2900" dirty="0" smtClean="0"/>
              <a:t>被視同熟番，其地轉為</a:t>
            </a:r>
            <a:r>
              <a:rPr lang="zh-TW" altLang="en-US" sz="2900" dirty="0" smtClean="0">
                <a:solidFill>
                  <a:srgbClr val="FF0000"/>
                </a:solidFill>
              </a:rPr>
              <a:t>普通行政區域</a:t>
            </a:r>
            <a:r>
              <a:rPr lang="zh-TW" altLang="en-US" sz="2900" dirty="0" smtClean="0"/>
              <a:t>，亦記載為</a:t>
            </a:r>
            <a:r>
              <a:rPr lang="zh-TW" altLang="en-US" sz="2900" dirty="0" smtClean="0">
                <a:solidFill>
                  <a:srgbClr val="FF0000"/>
                </a:solidFill>
              </a:rPr>
              <a:t>「熟」</a:t>
            </a:r>
            <a:r>
              <a:rPr lang="zh-TW" altLang="en-US" sz="2900" dirty="0" smtClean="0"/>
              <a:t>。原屬蕃地之花、東的阿美族或卑南族，其地劃入普通行政區域，但仍是「蕃人」，記載為「</a:t>
            </a:r>
            <a:r>
              <a:rPr lang="zh-TW" altLang="en-US" sz="2900" dirty="0" smtClean="0">
                <a:solidFill>
                  <a:srgbClr val="FF0000"/>
                </a:solidFill>
              </a:rPr>
              <a:t>生</a:t>
            </a:r>
            <a:r>
              <a:rPr lang="zh-TW" altLang="en-US" sz="2900" dirty="0" smtClean="0"/>
              <a:t>」，而有</a:t>
            </a:r>
            <a:r>
              <a:rPr lang="zh-TW" altLang="en-US" sz="2900" dirty="0" smtClean="0">
                <a:solidFill>
                  <a:srgbClr val="FF0000"/>
                </a:solidFill>
              </a:rPr>
              <a:t>平地蕃人、蕃地蕃人</a:t>
            </a:r>
            <a:r>
              <a:rPr lang="zh-TW" altLang="en-US" sz="2900" dirty="0" smtClean="0"/>
              <a:t>之分，惟</a:t>
            </a:r>
            <a:r>
              <a:rPr lang="zh-TW" altLang="en-US" sz="2900" dirty="0" smtClean="0">
                <a:solidFill>
                  <a:srgbClr val="FF0000"/>
                </a:solidFill>
              </a:rPr>
              <a:t>同歸</a:t>
            </a:r>
            <a:r>
              <a:rPr lang="zh-TW" altLang="en-US" sz="2900" dirty="0" smtClean="0"/>
              <a:t>理蕃警察管轄，相異者僅平地蕃人少數情形得適用與漢人同樣的法律、蕃地蕃人才有只設於蕃地的「高砂族保留地」。</a:t>
            </a:r>
            <a:endParaRPr lang="en-US" altLang="zh-TW" sz="29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787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7464" y="119466"/>
            <a:ext cx="10917072" cy="1258958"/>
          </a:xfrm>
        </p:spPr>
        <p:txBody>
          <a:bodyPr>
            <a:noAutofit/>
          </a:bodyPr>
          <a:lstStyle/>
          <a:p>
            <a:pPr algn="ctr"/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山地原住民與平地原住民之別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及其身分認定的公平性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37464" y="1323833"/>
            <a:ext cx="10917072" cy="5158854"/>
          </a:xfrm>
        </p:spPr>
        <p:txBody>
          <a:bodyPr>
            <a:noAutofit/>
          </a:bodyPr>
          <a:lstStyle/>
          <a:p>
            <a:r>
              <a:rPr lang="zh-TW" altLang="en-US" sz="2900" dirty="0" smtClean="0"/>
              <a:t>中華民國法制將</a:t>
            </a:r>
            <a:r>
              <a:rPr lang="zh-TW" altLang="en-US" sz="2900" dirty="0" smtClean="0">
                <a:solidFill>
                  <a:srgbClr val="FF0000"/>
                </a:solidFill>
              </a:rPr>
              <a:t>蕃地</a:t>
            </a:r>
            <a:r>
              <a:rPr lang="zh-TW" altLang="en-US" sz="2900" dirty="0" smtClean="0"/>
              <a:t>改稱「</a:t>
            </a:r>
            <a:r>
              <a:rPr lang="zh-TW" altLang="en-US" sz="2900" dirty="0" smtClean="0">
                <a:solidFill>
                  <a:srgbClr val="FF0000"/>
                </a:solidFill>
              </a:rPr>
              <a:t>山地</a:t>
            </a:r>
            <a:r>
              <a:rPr lang="zh-TW" altLang="en-US" sz="2900" dirty="0" smtClean="0"/>
              <a:t>」，基於</a:t>
            </a:r>
            <a:r>
              <a:rPr lang="zh-TW" altLang="en-US" sz="2900" dirty="0" smtClean="0">
                <a:solidFill>
                  <a:srgbClr val="FF0000"/>
                </a:solidFill>
              </a:rPr>
              <a:t>同化</a:t>
            </a:r>
            <a:r>
              <a:rPr lang="zh-TW" altLang="en-US" sz="2900" dirty="0" smtClean="0"/>
              <a:t>主義而視不屬漢族的原住民族為居住於山地的「</a:t>
            </a:r>
            <a:r>
              <a:rPr lang="zh-TW" altLang="en-US" sz="2900" dirty="0" smtClean="0">
                <a:solidFill>
                  <a:srgbClr val="FF0000"/>
                </a:solidFill>
              </a:rPr>
              <a:t>同胞</a:t>
            </a:r>
            <a:r>
              <a:rPr lang="zh-TW" altLang="en-US" sz="2900" dirty="0" smtClean="0"/>
              <a:t>」。</a:t>
            </a:r>
            <a:r>
              <a:rPr lang="en-US" altLang="zh-TW" sz="2900" dirty="0" smtClean="0"/>
              <a:t>35</a:t>
            </a:r>
            <a:r>
              <a:rPr lang="zh-TW" altLang="en-US" sz="2900" dirty="0" smtClean="0"/>
              <a:t>年曾延續日治時期政策，以山地同胞居住於山地與否，等於是</a:t>
            </a:r>
            <a:r>
              <a:rPr lang="zh-TW" altLang="en-US" sz="2900" dirty="0" smtClean="0">
                <a:solidFill>
                  <a:srgbClr val="FF0000"/>
                </a:solidFill>
              </a:rPr>
              <a:t>沿襲</a:t>
            </a:r>
            <a:r>
              <a:rPr lang="zh-TW" altLang="en-US" sz="2900" dirty="0" smtClean="0"/>
              <a:t>蕃地蕃人、平地蕃人之分類，做稅捐上差別待遇。</a:t>
            </a:r>
            <a:endParaRPr lang="en-US" altLang="zh-TW" sz="2900" dirty="0" smtClean="0"/>
          </a:p>
          <a:p>
            <a:r>
              <a:rPr lang="en-US" altLang="zh-TW" sz="2900" dirty="0" smtClean="0"/>
              <a:t>43</a:t>
            </a:r>
            <a:r>
              <a:rPr lang="zh-TW" altLang="en-US" sz="2900" dirty="0" smtClean="0"/>
              <a:t>年關於「山地同胞」身分認定之規定：「凡原籍在</a:t>
            </a:r>
            <a:r>
              <a:rPr lang="zh-TW" altLang="en-US" sz="2900" dirty="0" smtClean="0">
                <a:solidFill>
                  <a:srgbClr val="FF0000"/>
                </a:solidFill>
              </a:rPr>
              <a:t>山地</a:t>
            </a:r>
            <a:r>
              <a:rPr lang="zh-TW" altLang="en-US" sz="2900" dirty="0" smtClean="0"/>
              <a:t>行政區域內而其本人或父系直系尊親屬（父為入贅之平地人者從其母）在光復前日據時代戶籍簿種族欄登載為</a:t>
            </a:r>
            <a:r>
              <a:rPr lang="zh-TW" altLang="en-US" sz="2900" dirty="0" smtClean="0">
                <a:solidFill>
                  <a:srgbClr val="FF0000"/>
                </a:solidFill>
              </a:rPr>
              <a:t>高山族（或各族名稱）</a:t>
            </a:r>
            <a:r>
              <a:rPr lang="zh-TW" altLang="en-US" sz="2900" dirty="0" smtClean="0"/>
              <a:t>者。」此定義忽略了同樣登載為「</a:t>
            </a:r>
            <a:r>
              <a:rPr lang="zh-TW" altLang="en-US" sz="2900" dirty="0" smtClean="0">
                <a:solidFill>
                  <a:srgbClr val="FF0000"/>
                </a:solidFill>
              </a:rPr>
              <a:t>生</a:t>
            </a:r>
            <a:r>
              <a:rPr lang="zh-TW" altLang="en-US" sz="2900" dirty="0" smtClean="0"/>
              <a:t>」（</a:t>
            </a:r>
            <a:r>
              <a:rPr lang="zh-TW" altLang="en-US" sz="2900" dirty="0" smtClean="0">
                <a:solidFill>
                  <a:srgbClr val="FF0000"/>
                </a:solidFill>
              </a:rPr>
              <a:t>非「熟」</a:t>
            </a:r>
            <a:r>
              <a:rPr lang="zh-TW" altLang="en-US" sz="2900" dirty="0" smtClean="0"/>
              <a:t>）的</a:t>
            </a:r>
            <a:r>
              <a:rPr lang="zh-TW" altLang="en-US" sz="2900" dirty="0" smtClean="0">
                <a:solidFill>
                  <a:srgbClr val="FF0000"/>
                </a:solidFill>
              </a:rPr>
              <a:t>平地蕃人</a:t>
            </a:r>
            <a:r>
              <a:rPr lang="zh-TW" altLang="en-US" sz="2900" dirty="0" smtClean="0"/>
              <a:t>。</a:t>
            </a:r>
            <a:endParaRPr lang="en-US" altLang="zh-TW" sz="2900" dirty="0" smtClean="0"/>
          </a:p>
          <a:p>
            <a:r>
              <a:rPr lang="en-US" altLang="zh-TW" sz="2900" dirty="0" smtClean="0"/>
              <a:t>45</a:t>
            </a:r>
            <a:r>
              <a:rPr lang="zh-TW" altLang="en-US" sz="2900" dirty="0" smtClean="0"/>
              <a:t>年關於「平地山胞」身分認定之規定：「</a:t>
            </a:r>
            <a:r>
              <a:rPr lang="en-US" altLang="zh-TW" sz="2900" dirty="0" smtClean="0"/>
              <a:t>1</a:t>
            </a:r>
            <a:r>
              <a:rPr lang="zh-TW" altLang="en-US" sz="2900" dirty="0" smtClean="0"/>
              <a:t>凡日據時代居住</a:t>
            </a:r>
            <a:r>
              <a:rPr lang="zh-TW" altLang="en-US" sz="2900" dirty="0" smtClean="0">
                <a:solidFill>
                  <a:srgbClr val="FF0000"/>
                </a:solidFill>
              </a:rPr>
              <a:t>平地</a:t>
            </a:r>
            <a:r>
              <a:rPr lang="zh-TW" altLang="en-US" sz="2900" dirty="0" smtClean="0"/>
              <a:t>行政區域內，其原戶口調查簿記載為「</a:t>
            </a:r>
            <a:r>
              <a:rPr lang="zh-TW" altLang="en-US" sz="2900" dirty="0" smtClean="0">
                <a:solidFill>
                  <a:srgbClr val="FF0000"/>
                </a:solidFill>
              </a:rPr>
              <a:t>高山族</a:t>
            </a:r>
            <a:r>
              <a:rPr lang="zh-TW" altLang="en-US" sz="2900" dirty="0" smtClean="0"/>
              <a:t>」者，為平地山胞。</a:t>
            </a:r>
            <a:r>
              <a:rPr lang="en-US" altLang="zh-TW" sz="2900" dirty="0" smtClean="0"/>
              <a:t>…5...</a:t>
            </a:r>
            <a:r>
              <a:rPr lang="zh-TW" altLang="en-US" sz="2900" dirty="0" smtClean="0"/>
              <a:t>平地山胞，</a:t>
            </a:r>
            <a:r>
              <a:rPr lang="zh-TW" altLang="en-US" sz="2900" dirty="0" smtClean="0">
                <a:solidFill>
                  <a:srgbClr val="FF0000"/>
                </a:solidFill>
              </a:rPr>
              <a:t>應</a:t>
            </a:r>
            <a:r>
              <a:rPr lang="zh-TW" altLang="en-US" sz="2900" dirty="0" smtClean="0"/>
              <a:t>於命令到達公告後，向當地鄉鎮市區公所申請為平地山胞之</a:t>
            </a:r>
            <a:r>
              <a:rPr lang="zh-TW" altLang="en-US" sz="2900" dirty="0" smtClean="0">
                <a:solidFill>
                  <a:srgbClr val="FF0000"/>
                </a:solidFill>
              </a:rPr>
              <a:t>登記</a:t>
            </a:r>
            <a:r>
              <a:rPr lang="zh-TW" altLang="en-US" sz="2900" dirty="0" smtClean="0"/>
              <a:t>，</a:t>
            </a:r>
            <a:r>
              <a:rPr lang="en-US" altLang="zh-TW" sz="2900" dirty="0" smtClean="0"/>
              <a:t>…</a:t>
            </a:r>
            <a:r>
              <a:rPr lang="zh-TW" altLang="en-US" sz="2900" dirty="0" smtClean="0"/>
              <a:t>前項登記</a:t>
            </a:r>
            <a:r>
              <a:rPr lang="zh-TW" altLang="en-US" sz="2900" dirty="0" smtClean="0">
                <a:solidFill>
                  <a:srgbClr val="FF0000"/>
                </a:solidFill>
              </a:rPr>
              <a:t>期間</a:t>
            </a:r>
            <a:r>
              <a:rPr lang="en-US" altLang="zh-TW" sz="2900" dirty="0" smtClean="0"/>
              <a:t>…</a:t>
            </a:r>
            <a:r>
              <a:rPr lang="zh-TW" altLang="en-US" sz="2900" dirty="0" smtClean="0"/>
              <a:t>」。以因應選務之需。</a:t>
            </a:r>
            <a:endParaRPr lang="zh-TW" altLang="en-US" sz="2900" dirty="0"/>
          </a:p>
        </p:txBody>
      </p:sp>
    </p:spTree>
    <p:extLst>
      <p:ext uri="{BB962C8B-B14F-4D97-AF65-F5344CB8AC3E}">
        <p14:creationId xmlns:p14="http://schemas.microsoft.com/office/powerpoint/2010/main" val="583668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984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0344" y="592891"/>
            <a:ext cx="11102410" cy="6134669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zh-TW" altLang="en-US" sz="2900" dirty="0" smtClean="0"/>
              <a:t>對平地山胞的</a:t>
            </a:r>
            <a:r>
              <a:rPr lang="zh-TW" altLang="en-US" sz="2900" dirty="0" smtClean="0">
                <a:solidFill>
                  <a:srgbClr val="FF0000"/>
                </a:solidFill>
              </a:rPr>
              <a:t>限期申請登記令</a:t>
            </a:r>
            <a:r>
              <a:rPr lang="zh-TW" altLang="en-US" sz="2900" dirty="0" smtClean="0"/>
              <a:t>，乃基於「山地平地化」政策，認為其居住平地較可脫離「山地」文化影響，故提升認定為平地山胞的門檻，以盡量</a:t>
            </a:r>
            <a:r>
              <a:rPr lang="zh-TW" altLang="en-US" sz="2900" dirty="0" smtClean="0">
                <a:solidFill>
                  <a:srgbClr val="FF0000"/>
                </a:solidFill>
              </a:rPr>
              <a:t>縮減</a:t>
            </a:r>
            <a:r>
              <a:rPr lang="zh-TW" altLang="en-US" sz="2900" dirty="0" smtClean="0"/>
              <a:t>整個山地同胞之</a:t>
            </a:r>
            <a:r>
              <a:rPr lang="zh-TW" altLang="en-US" sz="2900" dirty="0" smtClean="0">
                <a:solidFill>
                  <a:srgbClr val="FF0000"/>
                </a:solidFill>
              </a:rPr>
              <a:t>規模</a:t>
            </a:r>
            <a:r>
              <a:rPr lang="zh-TW" altLang="en-US" sz="2900" dirty="0" smtClean="0"/>
              <a:t>。但原僅</a:t>
            </a:r>
            <a:r>
              <a:rPr lang="en-US" altLang="zh-TW" sz="2900" dirty="0" smtClean="0"/>
              <a:t>2</a:t>
            </a:r>
            <a:r>
              <a:rPr lang="zh-TW" altLang="en-US" sz="2900" dirty="0" smtClean="0"/>
              <a:t>個多用的期限期過短，曾</a:t>
            </a:r>
            <a:r>
              <a:rPr lang="en-US" altLang="zh-TW" sz="2900" dirty="0" smtClean="0"/>
              <a:t>46</a:t>
            </a:r>
            <a:r>
              <a:rPr lang="zh-TW" altLang="en-US" sz="2900" dirty="0" smtClean="0"/>
              <a:t>年、</a:t>
            </a:r>
            <a:r>
              <a:rPr lang="en-US" altLang="zh-TW" sz="2900" dirty="0" smtClean="0"/>
              <a:t>48</a:t>
            </a:r>
            <a:r>
              <a:rPr lang="zh-TW" altLang="en-US" sz="2900" dirty="0" smtClean="0"/>
              <a:t>年、</a:t>
            </a:r>
            <a:r>
              <a:rPr lang="en-US" altLang="zh-TW" sz="2900" dirty="0" smtClean="0"/>
              <a:t>52</a:t>
            </a:r>
            <a:r>
              <a:rPr lang="zh-TW" altLang="en-US" sz="2900" dirty="0" smtClean="0"/>
              <a:t>年，各再開放約</a:t>
            </a:r>
            <a:r>
              <a:rPr lang="en-US" altLang="zh-TW" sz="2900" dirty="0" smtClean="0"/>
              <a:t>2</a:t>
            </a:r>
            <a:r>
              <a:rPr lang="zh-TW" altLang="en-US" sz="2900" dirty="0" smtClean="0"/>
              <a:t>個月</a:t>
            </a:r>
            <a:r>
              <a:rPr lang="zh-TW" altLang="en-US" sz="2900" dirty="0" smtClean="0">
                <a:solidFill>
                  <a:srgbClr val="FF0000"/>
                </a:solidFill>
              </a:rPr>
              <a:t>補辦</a:t>
            </a:r>
            <a:r>
              <a:rPr lang="zh-TW" altLang="en-US" sz="2900" dirty="0" smtClean="0"/>
              <a:t>登記，但亦曾為避免選舉爭議，</a:t>
            </a:r>
            <a:r>
              <a:rPr lang="zh-TW" altLang="en-US" sz="2900" dirty="0" smtClean="0">
                <a:solidFill>
                  <a:srgbClr val="FF0000"/>
                </a:solidFill>
              </a:rPr>
              <a:t>不待個人申請</a:t>
            </a:r>
            <a:r>
              <a:rPr lang="zh-TW" altLang="en-US" sz="2900" dirty="0" smtClean="0"/>
              <a:t>即集體賦予平地山胞身分。</a:t>
            </a:r>
            <a:endParaRPr lang="en-US" altLang="zh-TW" sz="2900" dirty="0" smtClean="0"/>
          </a:p>
          <a:p>
            <a:pPr>
              <a:lnSpc>
                <a:spcPts val="3000"/>
              </a:lnSpc>
            </a:pPr>
            <a:r>
              <a:rPr lang="en-US" altLang="zh-TW" sz="2900" dirty="0" smtClean="0"/>
              <a:t>69</a:t>
            </a:r>
            <a:r>
              <a:rPr lang="zh-TW" altLang="en-US" sz="2900" dirty="0" smtClean="0"/>
              <a:t>年臺灣省山胞身分認定標準：</a:t>
            </a:r>
            <a:r>
              <a:rPr lang="zh-TW" altLang="en-US" sz="2900" b="1" dirty="0" smtClean="0"/>
              <a:t>山地山胞</a:t>
            </a:r>
            <a:r>
              <a:rPr lang="zh-TW" altLang="en-US" sz="2900" dirty="0" smtClean="0"/>
              <a:t>係「本省光復前原籍在</a:t>
            </a:r>
            <a:r>
              <a:rPr lang="zh-TW" altLang="en-US" sz="2900" dirty="0" smtClean="0">
                <a:solidFill>
                  <a:srgbClr val="FF0000"/>
                </a:solidFill>
              </a:rPr>
              <a:t>山地</a:t>
            </a:r>
            <a:r>
              <a:rPr lang="zh-TW" altLang="en-US" sz="2900" dirty="0" smtClean="0"/>
              <a:t>行政區域內，戶口登記簿登記其本人或直系血親尊親屬為</a:t>
            </a:r>
            <a:r>
              <a:rPr lang="zh-TW" altLang="en-US" sz="2900" dirty="0" smtClean="0">
                <a:solidFill>
                  <a:srgbClr val="FF0000"/>
                </a:solidFill>
              </a:rPr>
              <a:t>山胞各族名稱</a:t>
            </a:r>
            <a:r>
              <a:rPr lang="zh-TW" altLang="en-US" sz="2900" dirty="0" smtClean="0"/>
              <a:t>者」，</a:t>
            </a:r>
            <a:r>
              <a:rPr lang="zh-TW" altLang="en-US" sz="2900" b="1" dirty="0" smtClean="0"/>
              <a:t>平地山胞</a:t>
            </a:r>
            <a:r>
              <a:rPr lang="zh-TW" altLang="en-US" sz="2900" dirty="0" smtClean="0"/>
              <a:t>係「本省光復前原籍在</a:t>
            </a:r>
            <a:r>
              <a:rPr lang="zh-TW" altLang="en-US" sz="2900" dirty="0" smtClean="0">
                <a:solidFill>
                  <a:srgbClr val="FF0000"/>
                </a:solidFill>
              </a:rPr>
              <a:t>平地</a:t>
            </a:r>
            <a:r>
              <a:rPr lang="zh-TW" altLang="en-US" sz="2900" dirty="0" smtClean="0"/>
              <a:t>行政區域內，戶口登記簿登記其本人或直系血親尊親屬為</a:t>
            </a:r>
            <a:r>
              <a:rPr lang="zh-TW" altLang="en-US" sz="2900" dirty="0" smtClean="0">
                <a:solidFill>
                  <a:srgbClr val="FF0000"/>
                </a:solidFill>
              </a:rPr>
              <a:t>山胞各族名稱</a:t>
            </a:r>
            <a:r>
              <a:rPr lang="zh-TW" altLang="en-US" sz="2900" dirty="0" smtClean="0"/>
              <a:t>，</a:t>
            </a:r>
            <a:r>
              <a:rPr lang="zh-TW" altLang="en-US" sz="2900" u="sng" dirty="0" smtClean="0">
                <a:solidFill>
                  <a:srgbClr val="FF0000"/>
                </a:solidFill>
              </a:rPr>
              <a:t>經</a:t>
            </a:r>
            <a:r>
              <a:rPr lang="zh-TW" altLang="en-US" sz="2900" u="sng" dirty="0" smtClean="0"/>
              <a:t>當地鄉鎮縣轄市區公所</a:t>
            </a:r>
            <a:r>
              <a:rPr lang="zh-TW" altLang="en-US" sz="2900" u="sng" dirty="0" smtClean="0">
                <a:solidFill>
                  <a:srgbClr val="FF0000"/>
                </a:solidFill>
              </a:rPr>
              <a:t>申請登記為平地山胞有案</a:t>
            </a:r>
            <a:r>
              <a:rPr lang="zh-TW" altLang="en-US" sz="2900" u="sng" dirty="0" smtClean="0"/>
              <a:t>者</a:t>
            </a:r>
            <a:r>
              <a:rPr lang="zh-TW" altLang="en-US" sz="2900" dirty="0" smtClean="0"/>
              <a:t>。」</a:t>
            </a:r>
            <a:r>
              <a:rPr lang="zh-TW" altLang="en-US" sz="2900" dirty="0" smtClean="0">
                <a:solidFill>
                  <a:srgbClr val="FF0000"/>
                </a:solidFill>
              </a:rPr>
              <a:t>單獨附加</a:t>
            </a:r>
            <a:r>
              <a:rPr lang="zh-TW" altLang="en-US" sz="2900" dirty="0" smtClean="0"/>
              <a:t>經限期登記之</a:t>
            </a:r>
            <a:r>
              <a:rPr lang="zh-TW" altLang="en-US" sz="2900" dirty="0" smtClean="0">
                <a:solidFill>
                  <a:srgbClr val="FF0000"/>
                </a:solidFill>
              </a:rPr>
              <a:t>要件</a:t>
            </a:r>
            <a:r>
              <a:rPr lang="zh-TW" altLang="en-US" sz="2900" dirty="0" smtClean="0"/>
              <a:t>。</a:t>
            </a:r>
            <a:endParaRPr lang="en-US" altLang="zh-TW" sz="2900" dirty="0" smtClean="0"/>
          </a:p>
          <a:p>
            <a:pPr>
              <a:lnSpc>
                <a:spcPts val="3000"/>
              </a:lnSpc>
            </a:pPr>
            <a:r>
              <a:rPr lang="zh-TW" altLang="en-US" sz="2900" dirty="0" smtClean="0"/>
              <a:t>台灣民主化後，對於就原住民依其本人或直系血親尊親屬居住於</a:t>
            </a:r>
            <a:r>
              <a:rPr lang="zh-TW" altLang="en-US" sz="2900" dirty="0" smtClean="0">
                <a:solidFill>
                  <a:srgbClr val="FF0000"/>
                </a:solidFill>
              </a:rPr>
              <a:t>日治</a:t>
            </a:r>
            <a:r>
              <a:rPr lang="zh-TW" altLang="en-US" sz="2900" dirty="0" smtClean="0"/>
              <a:t>時「</a:t>
            </a:r>
            <a:r>
              <a:rPr lang="zh-TW" altLang="en-US" sz="2900" dirty="0" smtClean="0">
                <a:solidFill>
                  <a:srgbClr val="FF0000"/>
                </a:solidFill>
              </a:rPr>
              <a:t>蕃地</a:t>
            </a:r>
            <a:r>
              <a:rPr lang="zh-TW" altLang="en-US" sz="2900" dirty="0" smtClean="0"/>
              <a:t>」</a:t>
            </a:r>
            <a:r>
              <a:rPr lang="en-US" altLang="zh-TW" sz="2900" dirty="0" smtClean="0"/>
              <a:t>/</a:t>
            </a:r>
            <a:r>
              <a:rPr lang="zh-TW" altLang="en-US" sz="2900" dirty="0" smtClean="0">
                <a:solidFill>
                  <a:srgbClr val="FF0000"/>
                </a:solidFill>
              </a:rPr>
              <a:t>清治</a:t>
            </a:r>
            <a:r>
              <a:rPr lang="zh-TW" altLang="en-US" sz="2900" dirty="0" smtClean="0"/>
              <a:t>時「</a:t>
            </a:r>
            <a:r>
              <a:rPr lang="zh-TW" altLang="en-US" sz="2900" dirty="0" smtClean="0">
                <a:solidFill>
                  <a:srgbClr val="FF0000"/>
                </a:solidFill>
              </a:rPr>
              <a:t>境外</a:t>
            </a:r>
            <a:r>
              <a:rPr lang="zh-TW" altLang="en-US" sz="2900" dirty="0" smtClean="0"/>
              <a:t>」與否</a:t>
            </a:r>
            <a:r>
              <a:rPr lang="zh-TW" altLang="en-US" sz="2900" dirty="0" smtClean="0">
                <a:solidFill>
                  <a:srgbClr val="FF0000"/>
                </a:solidFill>
              </a:rPr>
              <a:t>而為區分，且異其身分認定要件</a:t>
            </a:r>
            <a:r>
              <a:rPr lang="zh-TW" altLang="en-US" sz="2900" dirty="0" smtClean="0"/>
              <a:t>，</a:t>
            </a:r>
            <a:r>
              <a:rPr lang="zh-TW" altLang="en-US" sz="2900" dirty="0" smtClean="0">
                <a:solidFill>
                  <a:srgbClr val="FF0000"/>
                </a:solidFill>
              </a:rPr>
              <a:t>行政及立法</a:t>
            </a:r>
            <a:r>
              <a:rPr lang="zh-TW" altLang="en-US" sz="2900" dirty="0" smtClean="0"/>
              <a:t>等政治部門均</a:t>
            </a:r>
            <a:r>
              <a:rPr lang="zh-TW" altLang="en-US" sz="2900" dirty="0" smtClean="0">
                <a:solidFill>
                  <a:srgbClr val="FF0000"/>
                </a:solidFill>
              </a:rPr>
              <a:t>無意</a:t>
            </a:r>
            <a:r>
              <a:rPr lang="zh-TW" altLang="en-US" sz="2900" dirty="0" smtClean="0"/>
              <a:t>改弦更張，故有此</a:t>
            </a:r>
            <a:r>
              <a:rPr lang="zh-TW" altLang="en-US" sz="2900" dirty="0" smtClean="0">
                <a:solidFill>
                  <a:srgbClr val="FF0000"/>
                </a:solidFill>
              </a:rPr>
              <a:t>司法釋憲案</a:t>
            </a:r>
            <a:r>
              <a:rPr lang="zh-TW" altLang="en-US" sz="2900" dirty="0" smtClean="0"/>
              <a:t>。</a:t>
            </a:r>
            <a:endParaRPr lang="en-US" altLang="zh-TW" sz="2900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7978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785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9683" y="941695"/>
            <a:ext cx="10877265" cy="5453632"/>
          </a:xfrm>
        </p:spPr>
        <p:txBody>
          <a:bodyPr>
            <a:normAutofit/>
          </a:bodyPr>
          <a:lstStyle/>
          <a:p>
            <a:r>
              <a:rPr lang="zh-TW" altLang="en-US" sz="2900" dirty="0" smtClean="0"/>
              <a:t>平地原住民與山地原住民，</a:t>
            </a:r>
            <a:r>
              <a:rPr lang="zh-TW" altLang="en-US" sz="2900" dirty="0" smtClean="0">
                <a:solidFill>
                  <a:srgbClr val="FF0000"/>
                </a:solidFill>
              </a:rPr>
              <a:t>同樣</a:t>
            </a:r>
            <a:r>
              <a:rPr lang="zh-TW" altLang="en-US" sz="2900" dirty="0" smtClean="0"/>
              <a:t>屬於憲法所稱原住民族。起初在租稅上容有差異，但</a:t>
            </a:r>
            <a:r>
              <a:rPr lang="zh-TW" altLang="en-US" sz="2900" dirty="0" smtClean="0">
                <a:solidFill>
                  <a:srgbClr val="FF0000"/>
                </a:solidFill>
              </a:rPr>
              <a:t>地方選舉及教育資源分配</a:t>
            </a:r>
            <a:r>
              <a:rPr lang="zh-TW" altLang="en-US" sz="2900" dirty="0" smtClean="0"/>
              <a:t>上都擁有幾乎相同的優惠待遇，亦同樣</a:t>
            </a:r>
            <a:r>
              <a:rPr lang="zh-TW" altLang="en-US" sz="2900" dirty="0" smtClean="0">
                <a:solidFill>
                  <a:srgbClr val="FF0000"/>
                </a:solidFill>
              </a:rPr>
              <a:t>承受</a:t>
            </a:r>
            <a:r>
              <a:rPr lang="zh-TW" altLang="en-US" sz="2900" dirty="0" smtClean="0"/>
              <a:t>來自強勢的漢族文化或現代化的壓力。</a:t>
            </a:r>
            <a:endParaRPr lang="en-US" altLang="zh-TW" sz="2900" dirty="0" smtClean="0"/>
          </a:p>
          <a:p>
            <a:r>
              <a:rPr lang="zh-TW" altLang="en-US" sz="2900" dirty="0" smtClean="0"/>
              <a:t>保留地之從「山地」更名為「原住民」，正彰顯</a:t>
            </a:r>
            <a:r>
              <a:rPr lang="zh-TW" altLang="en-US" sz="2900" dirty="0" smtClean="0">
                <a:solidFill>
                  <a:srgbClr val="FF0000"/>
                </a:solidFill>
              </a:rPr>
              <a:t>不分</a:t>
            </a:r>
            <a:r>
              <a:rPr lang="zh-TW" altLang="en-US" sz="2900" dirty="0" smtClean="0"/>
              <a:t>山地、平地，同為原住民的精神，</a:t>
            </a:r>
            <a:r>
              <a:rPr lang="zh-TW" altLang="en-US" sz="2900" dirty="0" smtClean="0">
                <a:solidFill>
                  <a:srgbClr val="FF0000"/>
                </a:solidFill>
              </a:rPr>
              <a:t>在身分認定上亦應刪除山地、平地之別</a:t>
            </a:r>
            <a:r>
              <a:rPr lang="zh-TW" altLang="en-US" sz="2900" dirty="0" smtClean="0"/>
              <a:t>。如都市原住民同在都會區生活，卻依原籍分山地、平地實無意義，甚至因親戚分屬山地、平地原住民，而於選舉時不能投票支持之。</a:t>
            </a:r>
            <a:endParaRPr lang="en-US" altLang="zh-TW" sz="2900" dirty="0" smtClean="0"/>
          </a:p>
          <a:p>
            <a:r>
              <a:rPr lang="zh-TW" altLang="en-US" sz="2900" dirty="0" smtClean="0"/>
              <a:t>原住民身分法第</a:t>
            </a:r>
            <a:r>
              <a:rPr lang="en-US" altLang="zh-TW" sz="2900" dirty="0" smtClean="0"/>
              <a:t>2</a:t>
            </a:r>
            <a:r>
              <a:rPr lang="zh-TW" altLang="en-US" sz="2900" dirty="0" smtClean="0"/>
              <a:t>條第</a:t>
            </a:r>
            <a:r>
              <a:rPr lang="en-US" altLang="zh-TW" sz="2900" dirty="0" smtClean="0"/>
              <a:t>2</a:t>
            </a:r>
            <a:r>
              <a:rPr lang="zh-TW" altLang="en-US" sz="2900" dirty="0" smtClean="0"/>
              <a:t>款對平地原住民身分認同</a:t>
            </a:r>
            <a:r>
              <a:rPr lang="zh-TW" altLang="en-US" sz="2900" dirty="0" smtClean="0">
                <a:solidFill>
                  <a:srgbClr val="FF0000"/>
                </a:solidFill>
              </a:rPr>
              <a:t>增列要件</a:t>
            </a:r>
            <a:r>
              <a:rPr lang="zh-TW" altLang="en-US" sz="2900" dirty="0" smtClean="0"/>
              <a:t>，係</a:t>
            </a:r>
            <a:r>
              <a:rPr lang="zh-TW" altLang="en-US" sz="2900" dirty="0" smtClean="0">
                <a:solidFill>
                  <a:srgbClr val="FF0000"/>
                </a:solidFill>
              </a:rPr>
              <a:t>過去同化主義</a:t>
            </a:r>
            <a:r>
              <a:rPr lang="zh-TW" altLang="en-US" sz="2900" dirty="0" smtClean="0"/>
              <a:t>下的產物，已不符合</a:t>
            </a:r>
            <a:r>
              <a:rPr lang="zh-TW" altLang="en-US" sz="2900" dirty="0" smtClean="0">
                <a:solidFill>
                  <a:srgbClr val="FF0000"/>
                </a:solidFill>
              </a:rPr>
              <a:t>當今</a:t>
            </a:r>
            <a:r>
              <a:rPr lang="zh-TW" altLang="en-US" sz="2900" dirty="0" smtClean="0"/>
              <a:t>憲法增修條文</a:t>
            </a:r>
            <a:r>
              <a:rPr lang="zh-TW" altLang="en-US" sz="2900" dirty="0" smtClean="0">
                <a:solidFill>
                  <a:srgbClr val="FF0000"/>
                </a:solidFill>
              </a:rPr>
              <a:t>原住民族條款的基本理念</a:t>
            </a:r>
            <a:r>
              <a:rPr lang="zh-TW" altLang="en-US" sz="2900" dirty="0" smtClean="0"/>
              <a:t>，應屬違憲。未在數十年前</a:t>
            </a:r>
            <a:r>
              <a:rPr lang="en-US" altLang="zh-TW" sz="2900" dirty="0" smtClean="0"/>
              <a:t>4</a:t>
            </a:r>
            <a:r>
              <a:rPr lang="zh-TW" altLang="en-US" sz="2900" dirty="0" smtClean="0"/>
              <a:t>次約</a:t>
            </a:r>
            <a:r>
              <a:rPr lang="en-US" altLang="zh-TW" sz="2900" dirty="0" smtClean="0"/>
              <a:t>2</a:t>
            </a:r>
            <a:r>
              <a:rPr lang="zh-TW" altLang="en-US" sz="2900" dirty="0" smtClean="0"/>
              <a:t>個月期限內登記，即承受不能取得原住民身分之不利益，亦不符</a:t>
            </a:r>
            <a:r>
              <a:rPr lang="zh-TW" altLang="en-US" sz="2900" dirty="0" smtClean="0">
                <a:solidFill>
                  <a:srgbClr val="FF0000"/>
                </a:solidFill>
              </a:rPr>
              <a:t>正當法律程序</a:t>
            </a:r>
            <a:r>
              <a:rPr lang="zh-TW" altLang="en-US" sz="2900" dirty="0" smtClean="0"/>
              <a:t>。</a:t>
            </a:r>
            <a:endParaRPr lang="en-US" altLang="zh-TW" sz="29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8065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199" y="96715"/>
            <a:ext cx="10515600" cy="1321091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平埔族係憲法上之原住民族而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其族人為原住民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2883" y="1347468"/>
            <a:ext cx="11166231" cy="5332459"/>
          </a:xfrm>
        </p:spPr>
        <p:txBody>
          <a:bodyPr>
            <a:noAutofit/>
          </a:bodyPr>
          <a:lstStyle/>
          <a:p>
            <a:r>
              <a:rPr lang="en-US" altLang="zh-TW" sz="2900" dirty="0" smtClean="0"/>
              <a:t>43</a:t>
            </a:r>
            <a:r>
              <a:rPr lang="zh-TW" altLang="en-US" sz="2900" dirty="0" smtClean="0"/>
              <a:t>年省政府令關於選務表示：「居住平地之平埔族應視為平地人」。</a:t>
            </a:r>
            <a:endParaRPr lang="en-US" altLang="zh-TW" sz="2900" dirty="0" smtClean="0"/>
          </a:p>
          <a:p>
            <a:r>
              <a:rPr lang="en-US" altLang="zh-TW" sz="2900" dirty="0" smtClean="0"/>
              <a:t>46</a:t>
            </a:r>
            <a:r>
              <a:rPr lang="zh-TW" altLang="en-US" sz="2900" dirty="0" smtClean="0"/>
              <a:t>年</a:t>
            </a:r>
            <a:r>
              <a:rPr lang="en-US" altLang="zh-TW" sz="2900" dirty="0" smtClean="0"/>
              <a:t>1</a:t>
            </a:r>
            <a:r>
              <a:rPr lang="zh-TW" altLang="en-US" sz="2900" dirty="0" smtClean="0"/>
              <a:t>月省政府告知屏東、苗栗、台東、花蓮等縣政府：「日治時代居住</a:t>
            </a:r>
            <a:r>
              <a:rPr lang="zh-TW" altLang="en-US" sz="2900" dirty="0" smtClean="0">
                <a:solidFill>
                  <a:srgbClr val="FF0000"/>
                </a:solidFill>
              </a:rPr>
              <a:t>平地</a:t>
            </a:r>
            <a:r>
              <a:rPr lang="zh-TW" altLang="en-US" sz="2900" dirty="0" smtClean="0"/>
              <a:t>行政區域內，而戶籍簿種族欄記載為</a:t>
            </a:r>
            <a:r>
              <a:rPr lang="en-US" altLang="zh-TW" sz="2900" dirty="0" smtClean="0"/>
              <a:t>『</a:t>
            </a:r>
            <a:r>
              <a:rPr lang="zh-TW" altLang="en-US" sz="2900" dirty="0" smtClean="0">
                <a:solidFill>
                  <a:srgbClr val="FF0000"/>
                </a:solidFill>
              </a:rPr>
              <a:t>熟</a:t>
            </a:r>
            <a:r>
              <a:rPr lang="en-US" altLang="zh-TW" sz="2900" dirty="0" smtClean="0"/>
              <a:t>』</a:t>
            </a:r>
            <a:r>
              <a:rPr lang="zh-TW" altLang="en-US" sz="2900" dirty="0" smtClean="0"/>
              <a:t>，於光復後繼續居住平地行政區域者</a:t>
            </a:r>
            <a:r>
              <a:rPr lang="en-US" altLang="zh-TW" sz="2900" dirty="0" smtClean="0"/>
              <a:t>……</a:t>
            </a:r>
            <a:r>
              <a:rPr lang="zh-TW" altLang="en-US" sz="2900" dirty="0" smtClean="0">
                <a:solidFill>
                  <a:srgbClr val="FF0000"/>
                </a:solidFill>
              </a:rPr>
              <a:t>經聲請登記</a:t>
            </a:r>
            <a:r>
              <a:rPr lang="zh-TW" altLang="en-US" sz="2900" dirty="0" smtClean="0"/>
              <a:t>後，可准予登記為</a:t>
            </a:r>
            <a:r>
              <a:rPr lang="zh-TW" altLang="en-US" sz="2900" dirty="0" smtClean="0">
                <a:solidFill>
                  <a:srgbClr val="FF0000"/>
                </a:solidFill>
              </a:rPr>
              <a:t>平地山胞</a:t>
            </a:r>
            <a:r>
              <a:rPr lang="zh-TW" altLang="en-US" sz="2900" dirty="0" smtClean="0"/>
              <a:t>」。此乃針對發生於前揭各縣，</a:t>
            </a:r>
            <a:r>
              <a:rPr lang="zh-TW" altLang="en-US" sz="2900" dirty="0" smtClean="0">
                <a:solidFill>
                  <a:srgbClr val="FF0000"/>
                </a:solidFill>
              </a:rPr>
              <a:t>日治時期化番被編入熟蕃</a:t>
            </a:r>
            <a:r>
              <a:rPr lang="zh-TW" altLang="en-US" sz="2900" dirty="0" smtClean="0"/>
              <a:t>的情形而發。同年</a:t>
            </a:r>
            <a:r>
              <a:rPr lang="en-US" altLang="zh-TW" sz="2900" dirty="0" smtClean="0"/>
              <a:t>3</a:t>
            </a:r>
            <a:r>
              <a:rPr lang="zh-TW" altLang="en-US" sz="2900" dirty="0" smtClean="0"/>
              <a:t>月通令各縣，以致形成</a:t>
            </a:r>
            <a:r>
              <a:rPr lang="zh-TW" altLang="en-US" sz="2900" dirty="0" smtClean="0">
                <a:solidFill>
                  <a:srgbClr val="FF0000"/>
                </a:solidFill>
              </a:rPr>
              <a:t>所有的</a:t>
            </a:r>
            <a:r>
              <a:rPr lang="zh-TW" altLang="en-US" sz="2900" dirty="0" smtClean="0"/>
              <a:t>平埔族，均可申請登記為平地山胞，但其</a:t>
            </a:r>
            <a:r>
              <a:rPr lang="zh-TW" altLang="en-US" sz="2900" dirty="0" smtClean="0">
                <a:solidFill>
                  <a:srgbClr val="FF0000"/>
                </a:solidFill>
              </a:rPr>
              <a:t>實非</a:t>
            </a:r>
            <a:r>
              <a:rPr lang="en-US" altLang="zh-TW" sz="2900" dirty="0" smtClean="0"/>
              <a:t>45</a:t>
            </a:r>
            <a:r>
              <a:rPr lang="zh-TW" altLang="en-US" sz="2900" dirty="0" smtClean="0"/>
              <a:t>年平地山胞認定標準所稱之「</a:t>
            </a:r>
            <a:r>
              <a:rPr lang="zh-TW" altLang="en-US" sz="2900" dirty="0" smtClean="0">
                <a:solidFill>
                  <a:srgbClr val="FF0000"/>
                </a:solidFill>
              </a:rPr>
              <a:t>高山族</a:t>
            </a:r>
            <a:r>
              <a:rPr lang="zh-TW" altLang="en-US" sz="2900" dirty="0" smtClean="0"/>
              <a:t>」。</a:t>
            </a:r>
            <a:endParaRPr lang="en-US" altLang="zh-TW" sz="2900" dirty="0" smtClean="0"/>
          </a:p>
          <a:p>
            <a:r>
              <a:rPr lang="zh-TW" altLang="en-US" sz="2900" dirty="0" smtClean="0"/>
              <a:t>這項誤解來自</a:t>
            </a:r>
            <a:r>
              <a:rPr lang="zh-TW" altLang="en-US" sz="2900" dirty="0" smtClean="0">
                <a:solidFill>
                  <a:srgbClr val="FF0000"/>
                </a:solidFill>
              </a:rPr>
              <a:t>平埔族不被法律承認為「種族」之一</a:t>
            </a:r>
            <a:r>
              <a:rPr lang="zh-TW" altLang="en-US" sz="2900" dirty="0" smtClean="0"/>
              <a:t>。在僅承認屬於高山族的「九族」底下，至少</a:t>
            </a:r>
            <a:r>
              <a:rPr lang="en-US" altLang="zh-TW" sz="2900" dirty="0" smtClean="0"/>
              <a:t>2</a:t>
            </a:r>
            <a:r>
              <a:rPr lang="zh-TW" altLang="en-US" sz="2900" dirty="0" smtClean="0"/>
              <a:t>萬</a:t>
            </a:r>
            <a:r>
              <a:rPr lang="en-US" altLang="zh-TW" sz="2900" dirty="0" smtClean="0"/>
              <a:t>7</a:t>
            </a:r>
            <a:r>
              <a:rPr lang="zh-TW" altLang="en-US" sz="2900" dirty="0" smtClean="0"/>
              <a:t>千多位具有</a:t>
            </a:r>
            <a:r>
              <a:rPr lang="zh-TW" altLang="en-US" sz="2900" dirty="0" smtClean="0">
                <a:solidFill>
                  <a:srgbClr val="FF0000"/>
                </a:solidFill>
              </a:rPr>
              <a:t>平埔族認同</a:t>
            </a:r>
            <a:r>
              <a:rPr lang="zh-TW" altLang="en-US" sz="2900" dirty="0" smtClean="0"/>
              <a:t>者</a:t>
            </a:r>
            <a:r>
              <a:rPr lang="zh-TW" altLang="en-US" sz="2900" dirty="0" smtClean="0">
                <a:solidFill>
                  <a:srgbClr val="FF0000"/>
                </a:solidFill>
              </a:rPr>
              <a:t>無從</a:t>
            </a:r>
            <a:r>
              <a:rPr lang="zh-TW" altLang="en-US" sz="2900" dirty="0" smtClean="0"/>
              <a:t>申辦，</a:t>
            </a:r>
            <a:r>
              <a:rPr lang="zh-TW" altLang="en-US" sz="2900" dirty="0" smtClean="0">
                <a:solidFill>
                  <a:srgbClr val="FF0000"/>
                </a:solidFill>
              </a:rPr>
              <a:t>邵族</a:t>
            </a:r>
            <a:r>
              <a:rPr lang="zh-TW" altLang="en-US" sz="2900" dirty="0" smtClean="0"/>
              <a:t>須以鄒族、</a:t>
            </a:r>
            <a:r>
              <a:rPr lang="zh-TW" altLang="en-US" sz="2900" dirty="0" smtClean="0">
                <a:solidFill>
                  <a:srgbClr val="FF0000"/>
                </a:solidFill>
              </a:rPr>
              <a:t>噶瑪蘭族</a:t>
            </a:r>
            <a:r>
              <a:rPr lang="zh-TW" altLang="en-US" sz="2900" dirty="0" smtClean="0"/>
              <a:t>須以阿美族為名，</a:t>
            </a:r>
            <a:r>
              <a:rPr lang="zh-TW" altLang="en-US" sz="2900" dirty="0" smtClean="0">
                <a:solidFill>
                  <a:srgbClr val="FF0000"/>
                </a:solidFill>
              </a:rPr>
              <a:t>方能</a:t>
            </a:r>
            <a:r>
              <a:rPr lang="zh-TW" altLang="en-US" sz="2900" dirty="0" smtClean="0"/>
              <a:t>申辦平地原住民身分。數十年後「還我族名」運動，見證了這段不堪的歷史。於今邵族、噶瑪蘭族已是法定原住民族，但</a:t>
            </a:r>
            <a:r>
              <a:rPr lang="zh-TW" altLang="en-US" sz="2900" dirty="0" smtClean="0">
                <a:solidFill>
                  <a:srgbClr val="FF0000"/>
                </a:solidFill>
              </a:rPr>
              <a:t>西拉雅族</a:t>
            </a:r>
            <a:r>
              <a:rPr lang="zh-TW" altLang="en-US" sz="2900" dirty="0" smtClean="0"/>
              <a:t>仍奮戰中。</a:t>
            </a:r>
            <a:endParaRPr lang="zh-TW" altLang="en-US" sz="2900" dirty="0"/>
          </a:p>
        </p:txBody>
      </p:sp>
    </p:spTree>
    <p:extLst>
      <p:ext uri="{BB962C8B-B14F-4D97-AF65-F5344CB8AC3E}">
        <p14:creationId xmlns:p14="http://schemas.microsoft.com/office/powerpoint/2010/main" val="1803286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3151</Words>
  <Application>Microsoft Office PowerPoint</Application>
  <PresentationFormat>寬螢幕</PresentationFormat>
  <Paragraphs>49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台灣法律史在原住民身分法 釋憲上之運用 以憲法法庭111 年憲判字第 17 號判決為中心</vt:lpstr>
      <vt:lpstr>基於台灣法律史而探究原住民族的法律議題</vt:lpstr>
      <vt:lpstr>為釋憲案所提專家諮詢意見書之討論架構</vt:lpstr>
      <vt:lpstr>「原住民族」概念納入憲法後的歷史探源</vt:lpstr>
      <vt:lpstr>PowerPoint 簡報</vt:lpstr>
      <vt:lpstr>山地原住民與平地原住民之別 及其身分認定的公平性</vt:lpstr>
      <vt:lpstr>PowerPoint 簡報</vt:lpstr>
      <vt:lpstr>PowerPoint 簡報</vt:lpstr>
      <vt:lpstr>平埔族係憲法上之原住民族而 其族人為原住民</vt:lpstr>
      <vt:lpstr>PowerPoint 簡報</vt:lpstr>
      <vt:lpstr>PowerPoint 簡報</vt:lpstr>
      <vt:lpstr>諮詢意見書之結論</vt:lpstr>
      <vt:lpstr>憲法法庭111 年憲判字第 17 號判決主文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原住民身分認定法制之 違憲審查</dc:title>
  <dc:creator>user</dc:creator>
  <cp:lastModifiedBy>user</cp:lastModifiedBy>
  <cp:revision>75</cp:revision>
  <dcterms:created xsi:type="dcterms:W3CDTF">2022-06-14T05:41:00Z</dcterms:created>
  <dcterms:modified xsi:type="dcterms:W3CDTF">2022-12-05T14:14:20Z</dcterms:modified>
</cp:coreProperties>
</file>