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72" r:id="rId5"/>
    <p:sldId id="262" r:id="rId6"/>
    <p:sldId id="261" r:id="rId7"/>
    <p:sldId id="278" r:id="rId8"/>
    <p:sldId id="277" r:id="rId9"/>
    <p:sldId id="257" r:id="rId10"/>
    <p:sldId id="266" r:id="rId11"/>
    <p:sldId id="267" r:id="rId12"/>
    <p:sldId id="268" r:id="rId13"/>
    <p:sldId id="271" r:id="rId14"/>
    <p:sldId id="269" r:id="rId15"/>
    <p:sldId id="273" r:id="rId16"/>
    <p:sldId id="274" r:id="rId17"/>
    <p:sldId id="275" r:id="rId18"/>
    <p:sldId id="270" r:id="rId19"/>
    <p:sldId id="264" r:id="rId20"/>
    <p:sldId id="265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0B305-4312-4500-9FBA-53F468B98C55}" type="datetimeFigureOut">
              <a:rPr lang="zh-TW" altLang="en-US" smtClean="0"/>
              <a:t>2019/4/22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4DB80-2021-410C-8F98-0B6BA5DCA0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985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4DB80-2021-410C-8F98-0B6BA5DCA08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85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2019/4/22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2019/4/22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2019/4/22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2019/4/22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2019/4/22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2019/4/22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2019/4/22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2019/4/22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2019/4/22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2019/4/22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2019/4/22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0A200-2A67-486F-807C-9C4E6F264117}" type="datetimeFigureOut">
              <a:rPr lang="zh-TW" altLang="en-US" smtClean="0"/>
              <a:pPr/>
              <a:t>2019/4/22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第八章  補充教材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（足跡、補 </a:t>
            </a:r>
            <a:r>
              <a:rPr lang="en-US" altLang="zh-TW" sz="3600" dirty="0" smtClean="0"/>
              <a:t>55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–</a:t>
            </a:r>
            <a:r>
              <a:rPr lang="zh-TW" altLang="en-US" sz="3600" dirty="0" smtClean="0"/>
              <a:t> 補</a:t>
            </a:r>
            <a:r>
              <a:rPr lang="en-US" altLang="zh-TW" sz="3600" dirty="0" smtClean="0"/>
              <a:t>60</a:t>
            </a:r>
            <a:r>
              <a:rPr lang="zh-TW" altLang="en-US" sz="3600" dirty="0" smtClean="0"/>
              <a:t>）</a:t>
            </a:r>
            <a:endParaRPr lang="zh-TW" alt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634082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日本政權壓縮原住民族的規模及生存空間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80728"/>
            <a:ext cx="8280920" cy="5616624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日治時期族群規模：承認平埔族自為一個族群（戶口登載為「熟」），但劃入「本島人」之列。清治的「化番」，因視同熟番，亦被列入本島人。時稱「蕃人」或「高砂族」的原住民族團體之人數，因而減少。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日治時期生存空間：依清治末漢人的隘勇線劃定日治初「蕃界」，屬於國有地。其上的</a:t>
            </a:r>
            <a:r>
              <a:rPr lang="zh-TW" altLang="en-US" sz="2800" u="sng" dirty="0" smtClean="0">
                <a:latin typeface="細明體" pitchFamily="49" charset="-120"/>
                <a:ea typeface="細明體" pitchFamily="49" charset="-120"/>
              </a:rPr>
              <a:t>化蕃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（竹苗一帶賽夏族）之地被劃入普通行政區，並視同平埔族；其上的</a:t>
            </a:r>
            <a:r>
              <a:rPr lang="zh-TW" altLang="en-US" sz="2800" u="sng" dirty="0" smtClean="0">
                <a:latin typeface="細明體" pitchFamily="49" charset="-120"/>
                <a:ea typeface="細明體" pitchFamily="49" charset="-120"/>
              </a:rPr>
              <a:t>一部分生蕃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（例如阿美族）居住地亦被劃入</a:t>
            </a:r>
            <a:r>
              <a:rPr lang="zh-TW" altLang="en-US" sz="2800" dirty="0" smtClean="0">
                <a:solidFill>
                  <a:srgbClr val="FF0000"/>
                </a:solidFill>
                <a:latin typeface="細明體" pitchFamily="49" charset="-120"/>
                <a:ea typeface="細明體" pitchFamily="49" charset="-120"/>
              </a:rPr>
              <a:t>普通行政區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，這些人成為「</a:t>
            </a:r>
            <a:r>
              <a:rPr lang="zh-TW" altLang="en-US" sz="2800" dirty="0" smtClean="0">
                <a:solidFill>
                  <a:srgbClr val="FF0000"/>
                </a:solidFill>
                <a:latin typeface="細明體" pitchFamily="49" charset="-120"/>
                <a:ea typeface="細明體" pitchFamily="49" charset="-120"/>
              </a:rPr>
              <a:t>平地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蕃人」，</a:t>
            </a:r>
            <a:r>
              <a:rPr lang="zh-TW" altLang="en-US" sz="2800" u="sng" dirty="0" smtClean="0">
                <a:latin typeface="細明體" pitchFamily="49" charset="-120"/>
                <a:ea typeface="細明體" pitchFamily="49" charset="-120"/>
              </a:rPr>
              <a:t>蕃地面積已變小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。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1920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年蕃地成為各地方自治團體一部分，削弱其作為整體的特殊性；其後（如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1922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年台北州），一部分蕃地再被劃入普通行政區。僅剩的</a:t>
            </a:r>
            <a:r>
              <a:rPr lang="zh-TW" altLang="en-US" sz="2800" smtClean="0">
                <a:latin typeface="細明體" pitchFamily="49" charset="-120"/>
                <a:ea typeface="細明體" pitchFamily="49" charset="-120"/>
              </a:rPr>
              <a:t>蕃地當中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一部分劃為「高砂族保留地」，其只佔</a:t>
            </a:r>
            <a:r>
              <a:rPr lang="zh-TW" altLang="en-US" sz="2800" u="sng" dirty="0" smtClean="0">
                <a:latin typeface="細明體" pitchFamily="49" charset="-120"/>
                <a:ea typeface="細明體" pitchFamily="49" charset="-120"/>
              </a:rPr>
              <a:t>日治初蕃地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的約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15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％。日治時僅蕃地蕃人住在保留地。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蕃人或蕃地係由</a:t>
            </a:r>
            <a:r>
              <a:rPr lang="zh-TW" altLang="en-US" sz="2800" u="sng" dirty="0" smtClean="0">
                <a:latin typeface="細明體" pitchFamily="49" charset="-120"/>
                <a:ea typeface="細明體" pitchFamily="49" charset="-120"/>
              </a:rPr>
              <a:t>警察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部門管轄，</a:t>
            </a:r>
            <a:r>
              <a:rPr lang="zh-TW" altLang="en-US" sz="2800" u="sng" dirty="0" smtClean="0">
                <a:latin typeface="細明體" pitchFamily="49" charset="-120"/>
                <a:ea typeface="細明體" pitchFamily="49" charset="-120"/>
              </a:rPr>
              <a:t>不依法治原則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治理之；但原住民族的法律傳統（原住民法），卻因而未被國家的現代法所全面取代。不過，平地蕃人因住在普通行政區，仍有機會接觸現代的法院程序或犯罪即決制。</a:t>
            </a:r>
            <a:endParaRPr lang="zh-TW" altLang="en-US" sz="2800" dirty="0">
              <a:latin typeface="細明體" pitchFamily="49" charset="-120"/>
              <a:ea typeface="細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634082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中華民國壓縮原住民族規模及生存空間及其</a:t>
            </a:r>
            <a:r>
              <a:rPr lang="zh-TW" altLang="en-US" sz="3200" dirty="0" smtClean="0">
                <a:solidFill>
                  <a:srgbClr val="FF0000"/>
                </a:solidFill>
              </a:rPr>
              <a:t>改革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836712"/>
            <a:ext cx="8280920" cy="5832648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族群規模：起初僅知日治時期的蕃地蕃人，故稱之為「山地同胞」，後來為納入日治時期的平地蕃人，而有山地山胞、平地山胞之</a:t>
            </a:r>
            <a:r>
              <a:rPr lang="zh-TW" altLang="en-US" sz="2800" u="sng" dirty="0" smtClean="0">
                <a:latin typeface="細明體" pitchFamily="49" charset="-120"/>
                <a:ea typeface="細明體" pitchFamily="49" charset="-120"/>
              </a:rPr>
              <a:t>二分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。身分認定係準據日治時期戶口調查簿之記載，但另將「經申請登記」作為取得平地山胞身分之要件（實際上選擇性執法），以</a:t>
            </a:r>
            <a:r>
              <a:rPr lang="zh-TW" altLang="en-US" sz="2800" u="sng" dirty="0" smtClean="0">
                <a:latin typeface="細明體" pitchFamily="49" charset="-120"/>
                <a:ea typeface="細明體" pitchFamily="49" charset="-120"/>
              </a:rPr>
              <a:t>限縮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其人數。平埔族人起初曾在省議員選舉時被視同「平地人」，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1956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年戶口普查時尚有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27,009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人，但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1959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年公布結果時排除「平埔」之分類，僅允許其認同且登記為「平地山胞」。平埔原住民族被隱形化。</a:t>
            </a:r>
            <a:r>
              <a:rPr lang="zh-TW" altLang="en-US" sz="2800" dirty="0" smtClean="0">
                <a:solidFill>
                  <a:srgbClr val="FF0000"/>
                </a:solidFill>
                <a:latin typeface="細明體" pitchFamily="49" charset="-120"/>
                <a:ea typeface="細明體" pitchFamily="49" charset="-120"/>
              </a:rPr>
              <a:t>平埔族人身分認定為轉型正義一環。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生存空間：日治蕃地改稱「山地」（山地鄉），仍屬國有地，且沿襲保留地制度，故當時僅山地山胞有保留地（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1980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年代擴編時曾納入某些阿美族居住地）。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1960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年後允許漢人為主的事業機關團體進入</a:t>
            </a:r>
            <a:r>
              <a:rPr lang="zh-TW" altLang="en-US" sz="2800" u="sng" dirty="0" smtClean="0">
                <a:latin typeface="細明體" pitchFamily="49" charset="-120"/>
                <a:ea typeface="細明體" pitchFamily="49" charset="-120"/>
              </a:rPr>
              <a:t>保留地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開發，使趨向</a:t>
            </a:r>
            <a:r>
              <a:rPr lang="zh-TW" altLang="en-US" sz="2800" u="sng" dirty="0" smtClean="0">
                <a:latin typeface="細明體" pitchFamily="49" charset="-120"/>
                <a:ea typeface="細明體" pitchFamily="49" charset="-120"/>
              </a:rPr>
              <a:t>原漢混居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。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1966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年後允許就保留地由原住民</a:t>
            </a:r>
            <a:r>
              <a:rPr lang="zh-TW" altLang="en-US" sz="2800" u="sng" dirty="0" smtClean="0">
                <a:latin typeface="細明體" pitchFamily="49" charset="-120"/>
                <a:ea typeface="細明體" pitchFamily="49" charset="-120"/>
              </a:rPr>
              <a:t>個人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耕作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10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年後取得</a:t>
            </a:r>
            <a:r>
              <a:rPr lang="zh-TW" altLang="en-US" sz="2800" u="sng" dirty="0" smtClean="0">
                <a:latin typeface="細明體" pitchFamily="49" charset="-120"/>
                <a:ea typeface="細明體" pitchFamily="49" charset="-120"/>
              </a:rPr>
              <a:t>所有權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，動搖原住民社會固有的土地利用型態。</a:t>
            </a:r>
            <a:r>
              <a:rPr lang="zh-TW" altLang="en-US" sz="2800" dirty="0" smtClean="0">
                <a:solidFill>
                  <a:srgbClr val="FF0000"/>
                </a:solidFill>
                <a:latin typeface="細明體" pitchFamily="49" charset="-120"/>
                <a:ea typeface="細明體" pitchFamily="49" charset="-120"/>
              </a:rPr>
              <a:t>今基於轉型正義，原住民族就「傳統領域」應享有特殊權益，但難以全部歸還原住民族。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720080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中華民國壓縮原住民族規模及生存空間及其</a:t>
            </a:r>
            <a:r>
              <a:rPr lang="zh-TW" altLang="en-US" sz="3200" dirty="0" smtClean="0">
                <a:solidFill>
                  <a:srgbClr val="FF0000"/>
                </a:solidFill>
              </a:rPr>
              <a:t>改革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052736"/>
            <a:ext cx="8280920" cy="594928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戰後一律適用已採現代法制的中華民國法律，但就入學及民代選舉有特殊優惠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/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保障（以利同化）。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1990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年代「原住民族」一詞及其集體權概念入憲，原住民身分認定已以法律為之，且採父母雙系主義、尊重個人意願，不再壓縮族群規模，但關於保留地制度、原住民族之認定，仍</a:t>
            </a:r>
            <a:r>
              <a:rPr lang="zh-TW" altLang="en-US" sz="2800" u="sng" dirty="0" smtClean="0">
                <a:latin typeface="細明體" pitchFamily="49" charset="-120"/>
                <a:ea typeface="細明體" pitchFamily="49" charset="-120"/>
              </a:rPr>
              <a:t>未以法律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訂之，延續昔日之未遵行形式法治國原則。於今雖已制定許多保障原住民族的法律，但執法不力。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2013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年起，在法院設置原住民專庭或專股，但仍適用相同的實體法及程序法。</a:t>
            </a:r>
            <a:r>
              <a:rPr lang="zh-TW" altLang="en-US" sz="2800" dirty="0" smtClean="0">
                <a:solidFill>
                  <a:srgbClr val="FF0000"/>
                </a:solidFill>
                <a:latin typeface="細明體" pitchFamily="49" charset="-120"/>
                <a:ea typeface="細明體" pitchFamily="49" charset="-120"/>
              </a:rPr>
              <a:t>本於尊重差異及自主的理念，不排除制定原住民族自治法。 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endParaRPr lang="zh-TW" altLang="en-US" sz="2800" dirty="0">
              <a:solidFill>
                <a:srgbClr val="FF0000"/>
              </a:solidFill>
              <a:latin typeface="細明體" pitchFamily="49" charset="-120"/>
              <a:ea typeface="細明體" pitchFamily="49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補</a:t>
            </a:r>
            <a:r>
              <a:rPr lang="en-US" altLang="zh-TW" sz="3200" dirty="0" smtClean="0"/>
              <a:t>58</a:t>
            </a:r>
            <a:endParaRPr lang="zh-TW" alt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1075"/>
            <a:ext cx="4824536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068960"/>
            <a:ext cx="48245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699792" y="3501008"/>
            <a:ext cx="0" cy="122413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851920" y="3356992"/>
            <a:ext cx="0" cy="273647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635896" y="3473450"/>
            <a:ext cx="0" cy="139571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932040" y="4869160"/>
            <a:ext cx="0" cy="10082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6300192" y="3861048"/>
            <a:ext cx="0" cy="64824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634082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國家對「性工作者」的管制：從日治時期談起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80728"/>
            <a:ext cx="8280920" cy="5472608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1896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：台北縣當局以縣令設「艋舺遊廓」為性工作專區，由警察管控業者，以達成「使娼妓提供安全性服務」的行政目的。警察並依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《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台灣違警例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》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以對「密賣淫者」（私娼）與「媒合容止者」（私娼寮）處以拘留或罰鍰。台南等地亦然。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1946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：為去日本殖民統治遺跡，廢除該公娼制，但台北市隔年採「特種酒家制」，允許女性陪酒。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1956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：台灣省政府廢特種酒家制，劃定各地合法風化區，承認娼妓的性工作。</a:t>
            </a:r>
            <a:r>
              <a:rPr lang="zh-TW" altLang="en-US" sz="2800" dirty="0" smtClean="0">
                <a:solidFill>
                  <a:srgbClr val="FF0000"/>
                </a:solidFill>
                <a:latin typeface="細明體" pitchFamily="49" charset="-120"/>
                <a:ea typeface="細明體" pitchFamily="49" charset="-120"/>
              </a:rPr>
              <a:t>→實質上延續日治</a:t>
            </a:r>
            <a:endParaRPr lang="en-US" altLang="zh-TW" sz="2800" dirty="0" smtClean="0">
              <a:solidFill>
                <a:srgbClr val="FF0000"/>
              </a:solidFill>
              <a:latin typeface="細明體" pitchFamily="49" charset="-120"/>
              <a:ea typeface="細明體" pitchFamily="49" charset="-120"/>
            </a:endParaRPr>
          </a:p>
          <a:p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1979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：北投禁娼；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1997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：台北市宣布全面廢娼。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2009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：釋字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666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號認為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《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社會秩序維護法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》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處罰「意圖得利與人姦、宿者」，係「罰娼不罰嫖」，故違憲。</a:t>
            </a:r>
            <a:r>
              <a:rPr lang="zh-TW" altLang="en-US" sz="2800" dirty="0" smtClean="0">
                <a:solidFill>
                  <a:srgbClr val="FF0000"/>
                </a:solidFill>
                <a:latin typeface="細明體" pitchFamily="49" charset="-120"/>
                <a:ea typeface="細明體" pitchFamily="49" charset="-120"/>
              </a:rPr>
              <a:t>→否定了從日治以來已存在百年之規定</a:t>
            </a:r>
            <a:endParaRPr lang="en-US" altLang="zh-TW" sz="2800" dirty="0" smtClean="0">
              <a:solidFill>
                <a:srgbClr val="FF0000"/>
              </a:solidFill>
              <a:latin typeface="細明體" pitchFamily="49" charset="-120"/>
              <a:ea typeface="細明體" pitchFamily="49" charset="-120"/>
            </a:endParaRPr>
          </a:p>
          <a:p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2011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：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《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社會秩序維護法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》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授權地方政府自行決定是否設置性交易專區。至今仍無設置之例。</a:t>
            </a:r>
            <a:r>
              <a:rPr lang="zh-TW" altLang="en-US" sz="2800" dirty="0" smtClean="0">
                <a:solidFill>
                  <a:srgbClr val="FF0000"/>
                </a:solidFill>
                <a:latin typeface="細明體" pitchFamily="49" charset="-120"/>
                <a:ea typeface="細明體" pitchFamily="49" charset="-120"/>
              </a:rPr>
              <a:t>→對性工作者的行政目的是什麼仍未定。不宜只從西方的理論著眼，可先理解台灣各時代管制措施在實施當時的社會條件及價值取向。</a:t>
            </a:r>
            <a:endParaRPr lang="en-US" altLang="zh-TW" sz="2800" dirty="0" smtClean="0">
              <a:solidFill>
                <a:srgbClr val="FF0000"/>
              </a:solidFill>
              <a:latin typeface="細明體" pitchFamily="49" charset="-120"/>
              <a:ea typeface="細明體" pitchFamily="49" charset="-120"/>
            </a:endParaRPr>
          </a:p>
          <a:p>
            <a:endParaRPr lang="zh-TW" altLang="en-US" sz="2800" dirty="0">
              <a:latin typeface="細明體" pitchFamily="49" charset="-120"/>
              <a:ea typeface="細明體" pitchFamily="49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72008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zh-TW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現代化」</a:t>
            </a:r>
            <a:r>
              <a:rPr lang="zh-TW" altLang="en-US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可能面對的</a:t>
            </a:r>
            <a:r>
              <a:rPr lang="zh-TW" altLang="zh-TW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文化衝突</a:t>
            </a:r>
            <a:endParaRPr lang="zh-TW" altLang="en-US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17</a:t>
            </a:r>
            <a:r>
              <a:rPr lang="zh-TW" altLang="en-US" dirty="0" smtClean="0"/>
              <a:t>世紀荷蘭在台統治當局，規定：「不得在指定地點以外其他場所或路上便溺」，並設置公共廁所。按在公共衛生法規及相關設施之上，有一種思想觀念層次的「</a:t>
            </a:r>
            <a:r>
              <a:rPr lang="zh-TW" altLang="en-US" dirty="0" smtClean="0">
                <a:solidFill>
                  <a:srgbClr val="FF0000"/>
                </a:solidFill>
              </a:rPr>
              <a:t>公共衛生觀</a:t>
            </a:r>
            <a:r>
              <a:rPr lang="zh-TW" altLang="en-US" dirty="0" smtClean="0"/>
              <a:t>」，可能因處於不同的</a:t>
            </a:r>
            <a:r>
              <a:rPr lang="zh-TW" altLang="en-US" dirty="0" smtClean="0">
                <a:solidFill>
                  <a:srgbClr val="FF0000"/>
                </a:solidFill>
              </a:rPr>
              <a:t>文化共同體</a:t>
            </a:r>
            <a:r>
              <a:rPr lang="zh-TW" altLang="en-US" dirty="0" smtClean="0"/>
              <a:t>而有別。</a:t>
            </a:r>
            <a:endParaRPr lang="en-US" altLang="zh-TW" dirty="0" smtClean="0"/>
          </a:p>
          <a:p>
            <a:r>
              <a:rPr lang="en-US" altLang="zh-TW" dirty="0" smtClean="0"/>
              <a:t>1896</a:t>
            </a:r>
            <a:r>
              <a:rPr lang="zh-TW" altLang="zh-TW" dirty="0" smtClean="0"/>
              <a:t>年</a:t>
            </a:r>
            <a:r>
              <a:rPr lang="en-US" altLang="zh-TW" dirty="0" smtClean="0"/>
              <a:t>6</a:t>
            </a:r>
            <a:r>
              <a:rPr lang="zh-TW" altLang="zh-TW" dirty="0" smtClean="0"/>
              <a:t>月詹振和林李成在台北近郊的內湖庄、松山等地起義抗日，所發檄文，認為「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日本犯有左列十大罪</a:t>
            </a:r>
            <a:r>
              <a:rPr lang="zh-TW" altLang="zh-TW" dirty="0" smtClean="0"/>
              <a:t>」，其中「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第八條大罪：放尿要罰錢</a:t>
            </a:r>
            <a:r>
              <a:rPr lang="zh-TW" altLang="zh-TW" dirty="0" smtClean="0"/>
              <a:t>」。</a:t>
            </a:r>
            <a:endParaRPr lang="en-US" altLang="zh-TW" dirty="0" smtClean="0"/>
          </a:p>
          <a:p>
            <a:r>
              <a:rPr lang="en-US" altLang="zh-TW" dirty="0" smtClean="0"/>
              <a:t>19</a:t>
            </a:r>
            <a:r>
              <a:rPr lang="zh-TW" altLang="en-US" dirty="0" smtClean="0"/>
              <a:t>世紀末，在台</a:t>
            </a:r>
            <a:r>
              <a:rPr lang="zh-TW" altLang="zh-TW" dirty="0" smtClean="0"/>
              <a:t>漢人</a:t>
            </a:r>
            <a:r>
              <a:rPr lang="zh-TW" altLang="en-US" dirty="0" smtClean="0"/>
              <a:t>仍保有</a:t>
            </a:r>
            <a:r>
              <a:rPr lang="zh-TW" altLang="zh-TW" dirty="0" smtClean="0"/>
              <a:t>其傳統的公共衛生觀</a:t>
            </a:r>
            <a:r>
              <a:rPr lang="zh-TW" altLang="en-US" dirty="0" smtClean="0"/>
              <a:t>，而</a:t>
            </a:r>
            <a:r>
              <a:rPr lang="zh-TW" altLang="zh-TW" dirty="0" smtClean="0"/>
              <a:t>明治維新後進行西方化的日本帝國</a:t>
            </a:r>
            <a:r>
              <a:rPr lang="zh-TW" altLang="en-US" dirty="0" smtClean="0"/>
              <a:t>，則</a:t>
            </a:r>
            <a:r>
              <a:rPr lang="zh-TW" altLang="zh-TW" dirty="0" smtClean="0"/>
              <a:t>再度</a:t>
            </a:r>
            <a:r>
              <a:rPr lang="zh-TW" altLang="en-US" dirty="0" smtClean="0"/>
              <a:t>帶入</a:t>
            </a:r>
            <a:r>
              <a:rPr lang="zh-TW" altLang="zh-TW" dirty="0" smtClean="0"/>
              <a:t>西方法及其</a:t>
            </a:r>
            <a:r>
              <a:rPr lang="zh-TW" altLang="en-US" dirty="0" smtClean="0"/>
              <a:t>蘊含的</a:t>
            </a:r>
            <a:r>
              <a:rPr lang="zh-TW" altLang="zh-TW" dirty="0" smtClean="0"/>
              <a:t>公共衛生觀。</a:t>
            </a:r>
            <a:endParaRPr lang="zh-TW" altLang="en-US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891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5580112" y="1556792"/>
            <a:ext cx="252045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5076056" y="4653136"/>
            <a:ext cx="3384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275856" y="5013176"/>
            <a:ext cx="3384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3923928" y="5373216"/>
            <a:ext cx="50405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13690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5364088" y="1916832"/>
            <a:ext cx="122413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283968" y="2996952"/>
            <a:ext cx="367240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220072" y="3356992"/>
            <a:ext cx="316835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3419872" y="3717032"/>
            <a:ext cx="136815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347864" y="5157192"/>
            <a:ext cx="3384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634082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國家對公共衛生及疾病的行政管制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80728"/>
            <a:ext cx="8280920" cy="5472608"/>
          </a:xfrm>
        </p:spPr>
        <p:txBody>
          <a:bodyPr>
            <a:normAutofit fontScale="92500"/>
          </a:bodyPr>
          <a:lstStyle/>
          <a:p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日治時期以警察機關負責公共衛生事務。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關於</a:t>
            </a:r>
            <a:r>
              <a:rPr lang="zh-TW" altLang="en-US" sz="2800" u="sng" dirty="0" smtClean="0">
                <a:latin typeface="細明體" pitchFamily="49" charset="-120"/>
                <a:ea typeface="細明體" pitchFamily="49" charset="-120"/>
              </a:rPr>
              <a:t>吸食鴉片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的法規範：日治初漢人視吸鴉片為一般的交際活動（頁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39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），日本統治當局採鴉片專賣（獲鉅額收入）、吸食者須有執照（以安撫之）的管制措施。日治中期台灣人新生代知識份子（例如台灣民眾黨）基於「現代性」，要求禁止吸食，最終總督府同意對吸食者採強制矯正（頁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43-45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）。</a:t>
            </a:r>
            <a:r>
              <a:rPr lang="zh-TW" altLang="en-US" sz="2800" dirty="0" smtClean="0">
                <a:solidFill>
                  <a:srgbClr val="FF0000"/>
                </a:solidFill>
                <a:latin typeface="細明體" pitchFamily="49" charset="-120"/>
                <a:ea typeface="細明體" pitchFamily="49" charset="-120"/>
              </a:rPr>
              <a:t>→改造為現代意義的生活方式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（參見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《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看不見的殖民邊緣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》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）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關於</a:t>
            </a:r>
            <a:r>
              <a:rPr lang="zh-TW" altLang="en-US" sz="2800" u="sng" dirty="0" smtClean="0">
                <a:latin typeface="細明體" pitchFamily="49" charset="-120"/>
                <a:ea typeface="細明體" pitchFamily="49" charset="-120"/>
              </a:rPr>
              <a:t>漢生病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的法規範：日本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《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癩預防法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》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，以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1934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年</a:t>
            </a:r>
            <a:r>
              <a:rPr lang="zh-TW" altLang="en-US" sz="2800" u="sng" dirty="0" smtClean="0">
                <a:latin typeface="細明體" pitchFamily="49" charset="-120"/>
                <a:ea typeface="細明體" pitchFamily="49" charset="-120"/>
              </a:rPr>
              <a:t>勅令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164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號施行於台灣，台灣總督府亦以</a:t>
            </a:r>
            <a:r>
              <a:rPr lang="zh-TW" altLang="en-US" sz="2800" u="sng" dirty="0" smtClean="0">
                <a:latin typeface="細明體" pitchFamily="49" charset="-120"/>
                <a:ea typeface="細明體" pitchFamily="49" charset="-120"/>
              </a:rPr>
              <a:t>府令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頒行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《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癩預防法施行規則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》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，在台設置「樂生院」。在朝鮮，以</a:t>
            </a:r>
            <a:r>
              <a:rPr lang="zh-TW" altLang="en-US" sz="2800" u="sng" dirty="0" smtClean="0">
                <a:latin typeface="細明體" pitchFamily="49" charset="-120"/>
                <a:ea typeface="細明體" pitchFamily="49" charset="-120"/>
              </a:rPr>
              <a:t>制令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（相當於台灣的</a:t>
            </a:r>
            <a:r>
              <a:rPr lang="zh-TW" altLang="en-US" sz="2800" u="sng" dirty="0" smtClean="0">
                <a:latin typeface="細明體" pitchFamily="49" charset="-120"/>
                <a:ea typeface="細明體" pitchFamily="49" charset="-120"/>
              </a:rPr>
              <a:t>律令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）規範之。</a:t>
            </a:r>
            <a:r>
              <a:rPr lang="zh-TW" altLang="en-US" sz="2800" dirty="0" smtClean="0">
                <a:solidFill>
                  <a:srgbClr val="FF0000"/>
                </a:solidFill>
                <a:latin typeface="細明體" pitchFamily="49" charset="-120"/>
                <a:ea typeface="細明體" pitchFamily="49" charset="-120"/>
              </a:rPr>
              <a:t>→日本</a:t>
            </a:r>
            <a:r>
              <a:rPr lang="zh-TW" altLang="en-US" sz="2800" u="sng" dirty="0" smtClean="0">
                <a:solidFill>
                  <a:srgbClr val="FF0000"/>
                </a:solidFill>
                <a:latin typeface="細明體" pitchFamily="49" charset="-120"/>
                <a:ea typeface="細明體" pitchFamily="49" charset="-120"/>
              </a:rPr>
              <a:t>亦採</a:t>
            </a:r>
            <a:r>
              <a:rPr lang="zh-TW" altLang="en-US" sz="2800" dirty="0" smtClean="0">
                <a:solidFill>
                  <a:srgbClr val="FF0000"/>
                </a:solidFill>
                <a:latin typeface="細明體" pitchFamily="49" charset="-120"/>
                <a:ea typeface="細明體" pitchFamily="49" charset="-120"/>
              </a:rPr>
              <a:t>隔離措施，故係出於「現代性」，而非「殖民性」</a:t>
            </a:r>
            <a:endParaRPr lang="zh-TW" altLang="en-US" sz="2800" dirty="0">
              <a:solidFill>
                <a:srgbClr val="FF0000"/>
              </a:solidFill>
              <a:latin typeface="細明體" pitchFamily="49" charset="-120"/>
              <a:ea typeface="細明體" pitchFamily="49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補</a:t>
            </a:r>
            <a:r>
              <a:rPr lang="en-US" altLang="zh-TW" sz="3200" dirty="0" smtClean="0"/>
              <a:t>59</a:t>
            </a:r>
            <a:endParaRPr lang="zh-TW" alt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280920" cy="540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395536" y="4581129"/>
            <a:ext cx="504056" cy="165618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1619672" y="4005064"/>
            <a:ext cx="863600" cy="2447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5364088" y="3861048"/>
            <a:ext cx="863600" cy="25922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日治晚期中央地方四級制（</a:t>
            </a:r>
            <a:r>
              <a:rPr lang="zh-TW" altLang="en-US" sz="3200" dirty="0" smtClean="0">
                <a:solidFill>
                  <a:srgbClr val="FF0000"/>
                </a:solidFill>
              </a:rPr>
              <a:t>郡下均有蕃地</a:t>
            </a:r>
            <a:r>
              <a:rPr lang="zh-TW" altLang="en-US" sz="3200" dirty="0" smtClean="0"/>
              <a:t>）</a:t>
            </a:r>
            <a:endParaRPr lang="zh-TW" alt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80728"/>
            <a:ext cx="63367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860032" y="4653136"/>
            <a:ext cx="648072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5508104" y="4653136"/>
            <a:ext cx="8408" cy="144016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5364088" y="4797152"/>
            <a:ext cx="288032" cy="43204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836712"/>
            <a:ext cx="7704856" cy="5616624"/>
          </a:xfrm>
          <a:prstGeom prst="rect">
            <a:avLst/>
          </a:prstGeom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5796136" y="4725144"/>
            <a:ext cx="0" cy="2880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7236296" y="4725143"/>
            <a:ext cx="0" cy="2880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90066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補</a:t>
            </a:r>
            <a:r>
              <a:rPr lang="en-US" altLang="zh-TW" sz="3200" dirty="0" smtClean="0"/>
              <a:t>60</a:t>
            </a:r>
            <a:endParaRPr lang="zh-TW" alt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489654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052736"/>
            <a:ext cx="244827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611560" y="4653137"/>
            <a:ext cx="576064" cy="144016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5220072" y="4797151"/>
            <a:ext cx="360040" cy="1152129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5868144" y="4509121"/>
            <a:ext cx="504056" cy="144016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156176" y="2780929"/>
            <a:ext cx="288032" cy="64807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504056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1920</a:t>
            </a:r>
            <a:r>
              <a:rPr lang="zh-TW" altLang="en-US" sz="3200" dirty="0" smtClean="0"/>
              <a:t>五州二廳（嗣後為三廳）五州轄市行政區劃</a:t>
            </a:r>
            <a:endParaRPr lang="zh-TW" altLang="en-US" sz="3200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908720"/>
            <a:ext cx="540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08720"/>
            <a:ext cx="327687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6084168" y="4221088"/>
            <a:ext cx="576288" cy="28753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7020272" y="3645024"/>
            <a:ext cx="360586" cy="69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004048" y="4149080"/>
            <a:ext cx="360586" cy="69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7092281" y="2060848"/>
            <a:ext cx="504056" cy="36004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H="1">
            <a:off x="7596336" y="5157192"/>
            <a:ext cx="8955" cy="2795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H="1">
            <a:off x="7596336" y="3645024"/>
            <a:ext cx="8955" cy="2795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H="1">
            <a:off x="7740352" y="1844824"/>
            <a:ext cx="8955" cy="2795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>
            <a:off x="5004048" y="4869160"/>
            <a:ext cx="8955" cy="2795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H="1">
            <a:off x="5724128" y="4149080"/>
            <a:ext cx="8955" cy="2795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>
            <a:off x="6300192" y="3429000"/>
            <a:ext cx="8955" cy="2795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4" name="Oval 11"/>
          <p:cNvSpPr>
            <a:spLocks noChangeArrowheads="1"/>
          </p:cNvSpPr>
          <p:nvPr/>
        </p:nvSpPr>
        <p:spPr bwMode="auto">
          <a:xfrm>
            <a:off x="5220071" y="3861048"/>
            <a:ext cx="432049" cy="21602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7956375" y="3573016"/>
            <a:ext cx="360041" cy="28803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2051720" y="1844824"/>
            <a:ext cx="504131" cy="28778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8" name="Oval 11"/>
          <p:cNvSpPr>
            <a:spLocks noChangeArrowheads="1"/>
          </p:cNvSpPr>
          <p:nvPr/>
        </p:nvSpPr>
        <p:spPr bwMode="auto">
          <a:xfrm>
            <a:off x="7668344" y="1628800"/>
            <a:ext cx="360039" cy="28803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1920</a:t>
            </a:r>
            <a:r>
              <a:rPr lang="zh-TW" altLang="en-US" sz="3200" dirty="0" smtClean="0"/>
              <a:t>年行政區劃後不屬街庄者即蕃地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台北州於</a:t>
            </a:r>
            <a:r>
              <a:rPr lang="en-US" altLang="zh-TW" sz="3200" dirty="0" smtClean="0"/>
              <a:t>1922</a:t>
            </a:r>
            <a:r>
              <a:rPr lang="zh-TW" altLang="en-US" sz="3200" dirty="0" smtClean="0"/>
              <a:t>年將一部分原蕃地納入街庄</a:t>
            </a:r>
            <a:endParaRPr lang="zh-TW" alt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672408" cy="481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032448" cy="481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504056"/>
          </a:xfrm>
        </p:spPr>
        <p:txBody>
          <a:bodyPr>
            <a:noAutofit/>
          </a:bodyPr>
          <a:lstStyle/>
          <a:p>
            <a:pPr algn="ctr"/>
            <a:r>
              <a:rPr lang="zh-TW" altLang="en-US" sz="3200" b="0" dirty="0" smtClean="0"/>
              <a:t>補</a:t>
            </a:r>
            <a:r>
              <a:rPr lang="en-US" altLang="zh-TW" sz="3200" b="0" dirty="0" smtClean="0"/>
              <a:t>55</a:t>
            </a:r>
            <a:r>
              <a:rPr lang="zh-TW" altLang="en-US" sz="3200" b="0" dirty="0" smtClean="0"/>
              <a:t>：以</a:t>
            </a:r>
            <a:r>
              <a:rPr lang="zh-TW" altLang="en-US" sz="3200" u="sng" dirty="0" smtClean="0"/>
              <a:t>選舉法制</a:t>
            </a:r>
            <a:r>
              <a:rPr lang="zh-TW" altLang="en-US" sz="3200" b="0" dirty="0" smtClean="0"/>
              <a:t>維護</a:t>
            </a:r>
            <a:r>
              <a:rPr lang="zh-TW" altLang="en-US" sz="3200" b="0" dirty="0" smtClean="0">
                <a:solidFill>
                  <a:srgbClr val="FF0000"/>
                </a:solidFill>
              </a:rPr>
              <a:t>族群政治</a:t>
            </a:r>
            <a:endParaRPr lang="zh-TW" altLang="en-US" sz="3200" b="0" dirty="0">
              <a:solidFill>
                <a:srgbClr val="FF0000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7544" y="836712"/>
            <a:ext cx="3754759" cy="5472608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1900" dirty="0" smtClean="0"/>
              <a:t>1</a:t>
            </a:r>
            <a:r>
              <a:rPr lang="en-US" altLang="zh-TW" sz="1900" b="1" dirty="0" smtClean="0"/>
              <a:t>. </a:t>
            </a:r>
            <a:r>
              <a:rPr lang="zh-TW" altLang="en-US" sz="1900" b="1" u="sng" dirty="0" smtClean="0"/>
              <a:t>限年納</a:t>
            </a:r>
            <a:r>
              <a:rPr lang="en-US" altLang="zh-TW" sz="1900" b="1" u="sng" dirty="0" smtClean="0"/>
              <a:t>5</a:t>
            </a:r>
            <a:r>
              <a:rPr lang="zh-TW" altLang="en-US" sz="1900" b="1" u="sng" dirty="0" smtClean="0"/>
              <a:t>圓稅金者方有選舉權</a:t>
            </a:r>
            <a:r>
              <a:rPr lang="zh-TW" altLang="en-US" sz="1900" dirty="0" smtClean="0"/>
              <a:t>，大幅提升日人擁有選舉權者之比例。台人比例雖低，人口總數超過甚多（</a:t>
            </a:r>
            <a:r>
              <a:rPr lang="en-US" altLang="zh-TW" sz="1900" dirty="0" smtClean="0"/>
              <a:t>90</a:t>
            </a:r>
            <a:r>
              <a:rPr lang="zh-TW" altLang="en-US" sz="1900" dirty="0" smtClean="0"/>
              <a:t>％：</a:t>
            </a:r>
            <a:r>
              <a:rPr lang="en-US" altLang="zh-TW" sz="1900" dirty="0" smtClean="0"/>
              <a:t>6</a:t>
            </a:r>
            <a:r>
              <a:rPr lang="zh-TW" altLang="en-US" sz="1900" dirty="0" smtClean="0"/>
              <a:t>％），故有選舉權者人數仍較多，</a:t>
            </a:r>
            <a:r>
              <a:rPr lang="zh-TW" altLang="en-US" sz="1900" dirty="0" smtClean="0">
                <a:solidFill>
                  <a:srgbClr val="FF0000"/>
                </a:solidFill>
              </a:rPr>
              <a:t>街庄議員民選者台人占壓倒性多數</a:t>
            </a:r>
            <a:r>
              <a:rPr lang="zh-TW" altLang="en-US" sz="1900" dirty="0" smtClean="0"/>
              <a:t>。</a:t>
            </a:r>
            <a:endParaRPr lang="en-US" altLang="zh-TW" sz="1900" dirty="0" smtClean="0"/>
          </a:p>
          <a:p>
            <a:endParaRPr lang="en-US" altLang="zh-TW" sz="1900" dirty="0" smtClean="0"/>
          </a:p>
          <a:p>
            <a:r>
              <a:rPr lang="en-US" altLang="zh-TW" sz="1900" dirty="0" smtClean="0"/>
              <a:t>2.</a:t>
            </a:r>
            <a:r>
              <a:rPr lang="zh-TW" altLang="en-US" sz="1900" dirty="0" smtClean="0"/>
              <a:t> </a:t>
            </a:r>
            <a:r>
              <a:rPr lang="zh-TW" altLang="en-US" sz="1900" b="1" u="sng" dirty="0" smtClean="0"/>
              <a:t>議員有一半由官派產生</a:t>
            </a:r>
            <a:r>
              <a:rPr lang="zh-TW" altLang="en-US" sz="1900" dirty="0" smtClean="0"/>
              <a:t>，屬於官派者在</a:t>
            </a:r>
            <a:r>
              <a:rPr lang="zh-TW" altLang="en-US" sz="1900" u="sng" dirty="0" smtClean="0"/>
              <a:t>州會</a:t>
            </a:r>
            <a:r>
              <a:rPr lang="zh-TW" altLang="en-US" sz="1900" dirty="0" smtClean="0"/>
              <a:t>及</a:t>
            </a:r>
            <a:r>
              <a:rPr lang="zh-TW" altLang="en-US" sz="1900" u="sng" dirty="0" smtClean="0"/>
              <a:t>市會</a:t>
            </a:r>
            <a:r>
              <a:rPr lang="zh-TW" altLang="en-US" sz="1900" dirty="0" smtClean="0"/>
              <a:t>以日人居多數（台人也有，且</a:t>
            </a:r>
            <a:r>
              <a:rPr lang="zh-TW" altLang="en-US" sz="1900" u="sng" dirty="0" smtClean="0"/>
              <a:t>街庄會</a:t>
            </a:r>
            <a:r>
              <a:rPr lang="zh-TW" altLang="en-US" sz="1900" dirty="0" smtClean="0"/>
              <a:t>以台人占多數），使得</a:t>
            </a:r>
            <a:r>
              <a:rPr lang="zh-TW" altLang="en-US" sz="1900" dirty="0" smtClean="0">
                <a:solidFill>
                  <a:srgbClr val="FF0000"/>
                </a:solidFill>
              </a:rPr>
              <a:t>日人在市會中占多數</a:t>
            </a:r>
            <a:r>
              <a:rPr lang="zh-TW" altLang="en-US" sz="1900" dirty="0" smtClean="0"/>
              <a:t>。</a:t>
            </a:r>
            <a:endParaRPr lang="en-US" altLang="zh-TW" sz="1900" dirty="0" smtClean="0"/>
          </a:p>
          <a:p>
            <a:endParaRPr lang="en-US" altLang="zh-TW" sz="1900" dirty="0" smtClean="0"/>
          </a:p>
          <a:p>
            <a:r>
              <a:rPr lang="en-US" altLang="zh-TW" sz="1900" dirty="0" smtClean="0"/>
              <a:t>3.</a:t>
            </a:r>
            <a:r>
              <a:rPr lang="zh-TW" altLang="en-US" sz="1900" b="1" u="sng" dirty="0" smtClean="0"/>
              <a:t>由市會及街庄會的議員選出州會議員</a:t>
            </a:r>
            <a:r>
              <a:rPr lang="zh-TW" altLang="en-US" sz="1900" dirty="0" smtClean="0"/>
              <a:t>，責求官派的台人市、街庄議員支持日人，選制上一選區可選出複數州議員，讓台人過度競爭而分散選票、高票落選者眾，日人部分可配票，以致</a:t>
            </a:r>
            <a:r>
              <a:rPr lang="zh-TW" altLang="en-US" sz="1900" dirty="0" smtClean="0">
                <a:solidFill>
                  <a:srgbClr val="FF0000"/>
                </a:solidFill>
              </a:rPr>
              <a:t>日人在州會亦屬多數</a:t>
            </a:r>
            <a:r>
              <a:rPr lang="zh-TW" altLang="en-US" sz="1900" dirty="0" smtClean="0"/>
              <a:t>。</a:t>
            </a:r>
            <a:endParaRPr lang="en-US" altLang="zh-TW" sz="1900" dirty="0" smtClean="0"/>
          </a:p>
          <a:p>
            <a:endParaRPr lang="en-US" altLang="zh-TW" sz="1900" dirty="0" smtClean="0"/>
          </a:p>
          <a:p>
            <a:r>
              <a:rPr lang="en-US" altLang="zh-TW" sz="1900" dirty="0" smtClean="0"/>
              <a:t>4.</a:t>
            </a:r>
            <a:r>
              <a:rPr lang="zh-TW" altLang="en-US" sz="1900" dirty="0" smtClean="0"/>
              <a:t>日人占多數的</a:t>
            </a:r>
            <a:r>
              <a:rPr lang="zh-TW" altLang="en-US" sz="1900" b="1" u="sng" dirty="0" smtClean="0"/>
              <a:t>州會市會屬議決機關</a:t>
            </a:r>
            <a:r>
              <a:rPr lang="zh-TW" altLang="en-US" sz="1900" dirty="0" smtClean="0"/>
              <a:t>，可制定自治法規，台人占多數的</a:t>
            </a:r>
            <a:r>
              <a:rPr lang="zh-TW" altLang="en-US" sz="1900" b="1" u="sng" dirty="0" smtClean="0"/>
              <a:t>街庄協議會僅屬諮詢機關</a:t>
            </a:r>
            <a:r>
              <a:rPr lang="zh-TW" altLang="en-US" sz="1900" dirty="0" smtClean="0"/>
              <a:t>，</a:t>
            </a:r>
            <a:r>
              <a:rPr lang="zh-TW" altLang="en-US" sz="1900" dirty="0" smtClean="0">
                <a:solidFill>
                  <a:srgbClr val="FF0000"/>
                </a:solidFill>
              </a:rPr>
              <a:t>政治權力大小有別</a:t>
            </a:r>
            <a:r>
              <a:rPr lang="zh-TW" altLang="en-US" sz="1900" dirty="0" smtClean="0"/>
              <a:t>。</a:t>
            </a:r>
            <a:endParaRPr lang="en-US" altLang="zh-TW" sz="1900" dirty="0" smtClean="0"/>
          </a:p>
          <a:p>
            <a:endParaRPr lang="en-US" altLang="zh-TW" sz="1600" dirty="0" smtClean="0"/>
          </a:p>
          <a:p>
            <a:endParaRPr lang="en-US" altLang="zh-TW" sz="1600" dirty="0" smtClean="0"/>
          </a:p>
          <a:p>
            <a:endParaRPr lang="en-US" altLang="zh-TW" sz="1600" dirty="0" smtClean="0"/>
          </a:p>
          <a:p>
            <a:endParaRPr lang="zh-TW" altLang="en-US" sz="1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836712"/>
            <a:ext cx="446449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補</a:t>
            </a:r>
            <a:r>
              <a:rPr lang="en-US" altLang="zh-TW" sz="3200" dirty="0" smtClean="0"/>
              <a:t>56-57</a:t>
            </a:r>
            <a:endParaRPr lang="zh-TW" alt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1074"/>
            <a:ext cx="8136904" cy="237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821848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日治晚期</a:t>
            </a:r>
            <a:r>
              <a:rPr lang="zh-TW" altLang="en-US" dirty="0" smtClean="0"/>
              <a:t>台北市議員選舉之競選</a:t>
            </a:r>
            <a:r>
              <a:rPr lang="zh-TW" altLang="en-US" dirty="0"/>
              <a:t>活動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1844825"/>
            <a:ext cx="4172272" cy="3273598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44825"/>
            <a:ext cx="4244280" cy="3273597"/>
          </a:xfrm>
          <a:prstGeom prst="rect">
            <a:avLst/>
          </a:prstGeom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3563888" y="3212976"/>
            <a:ext cx="288032" cy="93610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8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zh-TW" altLang="en-US" sz="4200" dirty="0" smtClean="0"/>
              <a:t>日治晚期台北市議員選舉活動及開票</a:t>
            </a:r>
            <a:endParaRPr lang="zh-TW" altLang="en-US" sz="42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5300" y="2601119"/>
            <a:ext cx="3962400" cy="2524125"/>
          </a:xfrm>
          <a:prstGeom prst="rect">
            <a:avLst/>
          </a:prstGeom>
        </p:spPr>
      </p:pic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0112" y="1988841"/>
            <a:ext cx="4110360" cy="313640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276872"/>
            <a:ext cx="4176464" cy="2848372"/>
          </a:xfrm>
          <a:prstGeom prst="rect">
            <a:avLst/>
          </a:prstGeom>
        </p:spPr>
      </p:pic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444208" y="2780928"/>
            <a:ext cx="864096" cy="100811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979712" y="3717031"/>
            <a:ext cx="288032" cy="57606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35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75240" cy="432048"/>
          </a:xfrm>
        </p:spPr>
        <p:txBody>
          <a:bodyPr>
            <a:noAutofit/>
          </a:bodyPr>
          <a:lstStyle/>
          <a:p>
            <a:r>
              <a:rPr lang="zh-TW" altLang="en-US" sz="2400" b="0" dirty="0" smtClean="0"/>
              <a:t>從</a:t>
            </a:r>
            <a:r>
              <a:rPr lang="en-US" altLang="zh-TW" sz="2400" b="0" dirty="0" smtClean="0"/>
              <a:t>1920</a:t>
            </a:r>
            <a:r>
              <a:rPr lang="zh-TW" altLang="en-US" sz="2400" b="0" dirty="0" smtClean="0"/>
              <a:t>年代的五州三廳迄今之「全國</a:t>
            </a:r>
            <a:r>
              <a:rPr lang="en-US" altLang="zh-TW" sz="2400" b="0" dirty="0" smtClean="0"/>
              <a:t>22</a:t>
            </a:r>
            <a:r>
              <a:rPr lang="zh-TW" altLang="en-US" sz="2400" b="0" dirty="0" smtClean="0"/>
              <a:t>縣市」：</a:t>
            </a:r>
            <a:r>
              <a:rPr lang="en-US" altLang="zh-TW" sz="2400" b="0" dirty="0" smtClean="0">
                <a:solidFill>
                  <a:srgbClr val="FF0000"/>
                </a:solidFill>
              </a:rPr>
              <a:t>6</a:t>
            </a:r>
            <a:r>
              <a:rPr lang="zh-TW" altLang="en-US" sz="2400" b="0" dirty="0" smtClean="0"/>
              <a:t>＋</a:t>
            </a:r>
            <a:r>
              <a:rPr lang="en-US" altLang="zh-TW" sz="2400" b="0" dirty="0" smtClean="0"/>
              <a:t>14</a:t>
            </a:r>
            <a:r>
              <a:rPr lang="zh-TW" altLang="en-US" sz="2400" b="0" dirty="0" smtClean="0"/>
              <a:t> ＋</a:t>
            </a:r>
            <a:r>
              <a:rPr lang="en-US" altLang="zh-TW" sz="2400" b="0" dirty="0" smtClean="0"/>
              <a:t>2</a:t>
            </a:r>
            <a:endParaRPr lang="zh-TW" altLang="en-US" sz="2400" b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156176" y="980728"/>
            <a:ext cx="2808312" cy="5472608"/>
          </a:xfrm>
        </p:spPr>
        <p:txBody>
          <a:bodyPr>
            <a:normAutofit/>
          </a:bodyPr>
          <a:lstStyle/>
          <a:p>
            <a:pPr>
              <a:lnSpc>
                <a:spcPts val="1680"/>
              </a:lnSpc>
            </a:pPr>
            <a:r>
              <a:rPr lang="en-US" altLang="zh-TW" dirty="0" smtClean="0"/>
              <a:t>2010</a:t>
            </a:r>
          </a:p>
          <a:p>
            <a:pPr>
              <a:lnSpc>
                <a:spcPts val="1680"/>
              </a:lnSpc>
            </a:pPr>
            <a:r>
              <a:rPr lang="zh-TW" altLang="en-US" dirty="0" smtClean="0"/>
              <a:t>→</a:t>
            </a:r>
            <a:r>
              <a:rPr lang="zh-TW" altLang="en-US" dirty="0" smtClean="0">
                <a:solidFill>
                  <a:srgbClr val="FF0000"/>
                </a:solidFill>
              </a:rPr>
              <a:t>新北市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lnSpc>
                <a:spcPts val="1680"/>
              </a:lnSpc>
            </a:pPr>
            <a:r>
              <a:rPr lang="zh-TW" altLang="en-US" dirty="0" smtClean="0"/>
              <a:t>→</a:t>
            </a:r>
            <a:r>
              <a:rPr lang="zh-TW" altLang="en-US" dirty="0" smtClean="0">
                <a:solidFill>
                  <a:srgbClr val="FF0000"/>
                </a:solidFill>
              </a:rPr>
              <a:t>桃園市</a:t>
            </a:r>
            <a:r>
              <a:rPr lang="zh-TW" altLang="en-US" dirty="0" smtClean="0"/>
              <a:t>（</a:t>
            </a:r>
            <a:r>
              <a:rPr lang="en-US" altLang="zh-TW" dirty="0" smtClean="0"/>
              <a:t>2014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>
              <a:lnSpc>
                <a:spcPts val="1680"/>
              </a:lnSpc>
            </a:pPr>
            <a:endParaRPr lang="en-US" altLang="zh-TW" dirty="0" smtClean="0"/>
          </a:p>
          <a:p>
            <a:pPr>
              <a:lnSpc>
                <a:spcPts val="1680"/>
              </a:lnSpc>
            </a:pPr>
            <a:r>
              <a:rPr lang="zh-TW" altLang="en-US" dirty="0" smtClean="0"/>
              <a:t>台中縣＋台中市＝</a:t>
            </a:r>
            <a:r>
              <a:rPr lang="zh-TW" altLang="en-US" dirty="0" smtClean="0">
                <a:solidFill>
                  <a:srgbClr val="FF0000"/>
                </a:solidFill>
              </a:rPr>
              <a:t>台中市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lnSpc>
                <a:spcPts val="1680"/>
              </a:lnSpc>
            </a:pPr>
            <a:endParaRPr lang="en-US" altLang="zh-TW" dirty="0" smtClean="0"/>
          </a:p>
          <a:p>
            <a:pPr>
              <a:lnSpc>
                <a:spcPts val="1680"/>
              </a:lnSpc>
            </a:pPr>
            <a:r>
              <a:rPr lang="zh-TW" altLang="en-US" dirty="0" smtClean="0"/>
              <a:t>台南縣＋台南市＝</a:t>
            </a:r>
            <a:r>
              <a:rPr lang="zh-TW" altLang="en-US" dirty="0" smtClean="0">
                <a:solidFill>
                  <a:srgbClr val="FF0000"/>
                </a:solidFill>
              </a:rPr>
              <a:t>台南市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lnSpc>
                <a:spcPts val="1680"/>
              </a:lnSpc>
            </a:pPr>
            <a:endParaRPr lang="en-US" altLang="zh-TW" dirty="0" smtClean="0"/>
          </a:p>
          <a:p>
            <a:pPr>
              <a:lnSpc>
                <a:spcPts val="1680"/>
              </a:lnSpc>
            </a:pPr>
            <a:r>
              <a:rPr lang="zh-TW" altLang="en-US" dirty="0" smtClean="0"/>
              <a:t>高雄縣＋</a:t>
            </a:r>
            <a:r>
              <a:rPr lang="zh-TW" altLang="en-US" dirty="0" smtClean="0">
                <a:solidFill>
                  <a:srgbClr val="FF0000"/>
                </a:solidFill>
              </a:rPr>
              <a:t>高雄市</a:t>
            </a:r>
            <a:r>
              <a:rPr lang="zh-TW" altLang="en-US" dirty="0" smtClean="0"/>
              <a:t>＝</a:t>
            </a:r>
            <a:r>
              <a:rPr lang="zh-TW" altLang="en-US" dirty="0" smtClean="0">
                <a:solidFill>
                  <a:srgbClr val="FF0000"/>
                </a:solidFill>
              </a:rPr>
              <a:t>高雄市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lnSpc>
                <a:spcPts val="1680"/>
              </a:lnSpc>
            </a:pPr>
            <a:endParaRPr lang="en-US" altLang="zh-TW" dirty="0" smtClean="0"/>
          </a:p>
          <a:p>
            <a:pPr>
              <a:lnSpc>
                <a:spcPts val="1680"/>
              </a:lnSpc>
            </a:pPr>
            <a:endParaRPr lang="en-US" altLang="zh-TW" dirty="0" smtClean="0"/>
          </a:p>
          <a:p>
            <a:pPr>
              <a:lnSpc>
                <a:spcPts val="1680"/>
              </a:lnSpc>
            </a:pPr>
            <a:endParaRPr lang="en-US" altLang="zh-TW" dirty="0" smtClean="0"/>
          </a:p>
          <a:p>
            <a:pPr>
              <a:lnSpc>
                <a:spcPts val="1680"/>
              </a:lnSpc>
            </a:pPr>
            <a:r>
              <a:rPr lang="zh-TW" altLang="en-US" dirty="0" smtClean="0">
                <a:solidFill>
                  <a:srgbClr val="FF0000"/>
                </a:solidFill>
              </a:rPr>
              <a:t>台北市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lnSpc>
                <a:spcPts val="1680"/>
              </a:lnSpc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>
              <a:lnSpc>
                <a:spcPts val="1680"/>
              </a:lnSpc>
            </a:pPr>
            <a:r>
              <a:rPr lang="zh-TW" altLang="en-US" dirty="0" smtClean="0"/>
              <a:t>省轄市只剩</a:t>
            </a:r>
            <a:r>
              <a:rPr lang="en-US" altLang="zh-TW" u="sng" dirty="0" smtClean="0"/>
              <a:t>3</a:t>
            </a:r>
            <a:r>
              <a:rPr lang="zh-TW" altLang="en-US" dirty="0" smtClean="0"/>
              <a:t>：基隆、新竹、嘉義</a:t>
            </a:r>
            <a:endParaRPr lang="en-US" altLang="zh-TW" dirty="0" smtClean="0"/>
          </a:p>
          <a:p>
            <a:pPr>
              <a:lnSpc>
                <a:spcPts val="1680"/>
              </a:lnSpc>
            </a:pPr>
            <a:endParaRPr lang="en-US" altLang="zh-TW" dirty="0" smtClean="0"/>
          </a:p>
          <a:p>
            <a:pPr>
              <a:lnSpc>
                <a:spcPts val="1680"/>
              </a:lnSpc>
            </a:pPr>
            <a:r>
              <a:rPr lang="zh-TW" altLang="en-US" dirty="0" smtClean="0"/>
              <a:t>台灣省</a:t>
            </a:r>
            <a:r>
              <a:rPr lang="en-US" altLang="zh-TW" u="sng" dirty="0" smtClean="0"/>
              <a:t>12</a:t>
            </a:r>
            <a:r>
              <a:rPr lang="zh-TW" altLang="en-US" dirty="0" smtClean="0"/>
              <a:t>縣（</a:t>
            </a:r>
            <a:r>
              <a:rPr lang="en-US" altLang="zh-TW" dirty="0" smtClean="0"/>
              <a:t>16</a:t>
            </a:r>
            <a:r>
              <a:rPr lang="zh-TW" altLang="en-US" dirty="0" smtClean="0"/>
              <a:t>－</a:t>
            </a:r>
            <a:r>
              <a:rPr lang="en-US" altLang="zh-TW" dirty="0" smtClean="0"/>
              <a:t>4</a:t>
            </a:r>
            <a:r>
              <a:rPr lang="zh-TW" altLang="en-US" dirty="0" smtClean="0"/>
              <a:t>：北縣、中縣、南縣、高縣）</a:t>
            </a:r>
            <a:endParaRPr lang="en-US" altLang="zh-TW" dirty="0" smtClean="0"/>
          </a:p>
          <a:p>
            <a:pPr>
              <a:lnSpc>
                <a:spcPts val="1680"/>
              </a:lnSpc>
            </a:pPr>
            <a:r>
              <a:rPr lang="zh-TW" altLang="en-US" dirty="0" smtClean="0"/>
              <a:t>合計台灣省</a:t>
            </a:r>
            <a:r>
              <a:rPr lang="en-US" altLang="zh-TW" u="sng" dirty="0" smtClean="0"/>
              <a:t>15</a:t>
            </a:r>
            <a:r>
              <a:rPr lang="zh-TW" altLang="en-US" u="sng" dirty="0" smtClean="0"/>
              <a:t>縣市</a:t>
            </a:r>
            <a:endParaRPr lang="en-US" altLang="zh-TW" u="sng" dirty="0" smtClean="0"/>
          </a:p>
          <a:p>
            <a:pPr>
              <a:lnSpc>
                <a:spcPts val="1680"/>
              </a:lnSpc>
            </a:pPr>
            <a:endParaRPr lang="en-US" altLang="zh-TW" dirty="0" smtClean="0"/>
          </a:p>
          <a:p>
            <a:pPr>
              <a:lnSpc>
                <a:spcPts val="1680"/>
              </a:lnSpc>
            </a:pPr>
            <a:r>
              <a:rPr lang="zh-TW" altLang="en-US" dirty="0" smtClean="0"/>
              <a:t>福建省</a:t>
            </a:r>
            <a:r>
              <a:rPr lang="en-US" altLang="zh-TW" u="sng" dirty="0" smtClean="0"/>
              <a:t>2</a:t>
            </a:r>
            <a:r>
              <a:rPr lang="zh-TW" altLang="en-US" u="sng" dirty="0" smtClean="0"/>
              <a:t>縣</a:t>
            </a:r>
            <a:endParaRPr lang="en-US" altLang="zh-TW" u="sng" dirty="0" smtClean="0"/>
          </a:p>
          <a:p>
            <a:pPr>
              <a:lnSpc>
                <a:spcPts val="1680"/>
              </a:lnSpc>
            </a:pPr>
            <a:endParaRPr lang="en-US" altLang="zh-TW" dirty="0" smtClean="0"/>
          </a:p>
          <a:p>
            <a:pPr>
              <a:lnSpc>
                <a:spcPts val="1680"/>
              </a:lnSpc>
            </a:pPr>
            <a:endParaRPr lang="en-US" altLang="zh-TW" dirty="0" smtClean="0"/>
          </a:p>
          <a:p>
            <a:pPr>
              <a:lnSpc>
                <a:spcPts val="1680"/>
              </a:lnSpc>
            </a:pPr>
            <a:endParaRPr lang="en-US" altLang="zh-TW" dirty="0" smtClean="0"/>
          </a:p>
          <a:p>
            <a:pPr>
              <a:lnSpc>
                <a:spcPts val="1680"/>
              </a:lnSpc>
            </a:pPr>
            <a:endParaRPr lang="en-US" altLang="zh-TW" dirty="0" smtClean="0"/>
          </a:p>
          <a:p>
            <a:pPr>
              <a:lnSpc>
                <a:spcPts val="1680"/>
              </a:lnSpc>
            </a:pPr>
            <a:endParaRPr lang="en-US" altLang="zh-TW" dirty="0" smtClean="0"/>
          </a:p>
          <a:p>
            <a:pPr>
              <a:lnSpc>
                <a:spcPts val="1680"/>
              </a:lnSpc>
            </a:pPr>
            <a:endParaRPr lang="en-US" altLang="zh-TW" dirty="0" smtClean="0"/>
          </a:p>
          <a:p>
            <a:pPr>
              <a:lnSpc>
                <a:spcPts val="1680"/>
              </a:lnSpc>
            </a:pP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54006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491880" y="1772816"/>
            <a:ext cx="1440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707904" y="1916832"/>
            <a:ext cx="1440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3491880" y="2132856"/>
            <a:ext cx="1440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3635896" y="2348880"/>
            <a:ext cx="1440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491880" y="2492896"/>
            <a:ext cx="1440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707904" y="2636912"/>
            <a:ext cx="1440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3491880" y="3140968"/>
            <a:ext cx="1440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3491880" y="2996952"/>
            <a:ext cx="1440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635896" y="2852936"/>
            <a:ext cx="1440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491880" y="3356992"/>
            <a:ext cx="1440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3491880" y="3501008"/>
            <a:ext cx="1440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979713" y="1484785"/>
            <a:ext cx="43204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1979712" y="1916832"/>
            <a:ext cx="432049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1979712" y="2492896"/>
            <a:ext cx="432049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979712" y="2996952"/>
            <a:ext cx="432049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1979712" y="3429000"/>
            <a:ext cx="432049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5603</TotalTime>
  <Words>1797</Words>
  <Application>Microsoft Office PowerPoint</Application>
  <PresentationFormat>如螢幕大小 (4:3)</PresentationFormat>
  <Paragraphs>75</Paragraphs>
  <Slides>20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細明體</vt:lpstr>
      <vt:lpstr>微軟正黑體</vt:lpstr>
      <vt:lpstr>新細明體</vt:lpstr>
      <vt:lpstr>標楷體</vt:lpstr>
      <vt:lpstr>Arial</vt:lpstr>
      <vt:lpstr>Calibri</vt:lpstr>
      <vt:lpstr>Office 佈景主題</vt:lpstr>
      <vt:lpstr>第八章  補充教材</vt:lpstr>
      <vt:lpstr>日治晚期中央地方四級制（郡下均有蕃地）</vt:lpstr>
      <vt:lpstr>1920五州二廳（嗣後為三廳）五州轄市行政區劃</vt:lpstr>
      <vt:lpstr>1920年行政區劃後不屬街庄者即蕃地 台北州於1922年將一部分原蕃地納入街庄</vt:lpstr>
      <vt:lpstr>補55：以選舉法制維護族群政治</vt:lpstr>
      <vt:lpstr>補56-57</vt:lpstr>
      <vt:lpstr>日治晚期台北市議員選舉之競選活動</vt:lpstr>
      <vt:lpstr>日治晚期台北市議員選舉活動及開票</vt:lpstr>
      <vt:lpstr>從1920年代的五州三廳迄今之「全國22縣市」：6＋14 ＋2</vt:lpstr>
      <vt:lpstr>日本政權壓縮原住民族的規模及生存空間</vt:lpstr>
      <vt:lpstr>中華民國壓縮原住民族規模及生存空間及其改革</vt:lpstr>
      <vt:lpstr>中華民國壓縮原住民族規模及生存空間及其改革</vt:lpstr>
      <vt:lpstr>補58</vt:lpstr>
      <vt:lpstr>國家對「性工作者」的管制：從日治時期談起</vt:lpstr>
      <vt:lpstr>「現代化」可能面對的文化衝突</vt:lpstr>
      <vt:lpstr>PowerPoint 簡報</vt:lpstr>
      <vt:lpstr>PowerPoint 簡報</vt:lpstr>
      <vt:lpstr>國家對公共衛生及疾病的行政管制</vt:lpstr>
      <vt:lpstr>補59</vt:lpstr>
      <vt:lpstr>補60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第三章  補充教材</dc:title>
  <dc:creator>user</dc:creator>
  <cp:lastModifiedBy>user</cp:lastModifiedBy>
  <cp:revision>103</cp:revision>
  <dcterms:created xsi:type="dcterms:W3CDTF">2016-03-07T02:52:12Z</dcterms:created>
  <dcterms:modified xsi:type="dcterms:W3CDTF">2019-04-22T16:05:33Z</dcterms:modified>
</cp:coreProperties>
</file>