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7" r:id="rId5"/>
    <p:sldId id="278" r:id="rId6"/>
    <p:sldId id="276" r:id="rId7"/>
    <p:sldId id="280" r:id="rId8"/>
    <p:sldId id="282" r:id="rId9"/>
    <p:sldId id="281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A200-2A67-486F-807C-9C4E6F264117}" type="datetimeFigureOut">
              <a:rPr lang="zh-TW" altLang="en-US" smtClean="0"/>
              <a:pPr/>
              <a:t>2016/10/13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8C658-86B8-4B90-BC06-365A7F6ADD2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4800" dirty="0" smtClean="0"/>
              <a:t>第四章  補充教材</a:t>
            </a: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（足跡、補 </a:t>
            </a:r>
            <a:r>
              <a:rPr lang="en-US" altLang="zh-TW" sz="3600" dirty="0" smtClean="0"/>
              <a:t>19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-</a:t>
            </a:r>
            <a:r>
              <a:rPr lang="zh-TW" altLang="en-US" sz="3600" dirty="0" smtClean="0"/>
              <a:t> 補 </a:t>
            </a:r>
            <a:r>
              <a:rPr lang="en-US" altLang="zh-TW" sz="3600" dirty="0" smtClean="0"/>
              <a:t>23</a:t>
            </a:r>
          </a:p>
          <a:p>
            <a:r>
              <a:rPr lang="zh-TW" altLang="en-US" sz="3600" dirty="0" smtClean="0"/>
              <a:t>、淡新檔案）</a:t>
            </a:r>
            <a:endParaRPr lang="zh-TW" alt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D:\Documents\台灣法律史補充教材\淡新檔案(新)\File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9144000" cy="7056784"/>
          </a:xfrm>
          <a:prstGeom prst="rect">
            <a:avLst/>
          </a:prstGeom>
          <a:noFill/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96136" y="2564904"/>
            <a:ext cx="3347864" cy="288032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236296" y="908720"/>
            <a:ext cx="576064" cy="165618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5508104" y="4293096"/>
            <a:ext cx="360040" cy="108012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7524328" y="3861048"/>
            <a:ext cx="720080" cy="187220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96136" y="0"/>
            <a:ext cx="1800200" cy="623731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D:\Documents\台灣法律史補充教材\淡新檔案(新)\File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6624736"/>
          </a:xfrm>
          <a:prstGeom prst="rect">
            <a:avLst/>
          </a:prstGeom>
          <a:noFill/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652120" y="1412776"/>
            <a:ext cx="504056" cy="396044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851920" y="1052736"/>
            <a:ext cx="1584176" cy="525658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D:\Documents\台灣法律史補充教材\淡新檔案(新)\File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6624736"/>
          </a:xfrm>
          <a:prstGeom prst="rect">
            <a:avLst/>
          </a:prstGeom>
          <a:noFill/>
        </p:spPr>
      </p:pic>
      <p:pic>
        <p:nvPicPr>
          <p:cNvPr id="4098" name="Picture 2" descr="D:\Documents\台灣法律史補充教材\淡新檔案(新)\File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75456"/>
            <a:ext cx="9144000" cy="6750538"/>
          </a:xfrm>
          <a:prstGeom prst="rect">
            <a:avLst/>
          </a:prstGeom>
          <a:noFill/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3347864" y="2852936"/>
            <a:ext cx="576064" cy="295232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107504" y="1052736"/>
            <a:ext cx="432048" cy="453650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364088" y="1124744"/>
            <a:ext cx="504056" cy="165618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5508104" y="4077072"/>
            <a:ext cx="360040" cy="100811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2915816" y="548680"/>
            <a:ext cx="2736304" cy="5400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6228184" y="3429000"/>
            <a:ext cx="576064" cy="1944216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4499992" y="476672"/>
            <a:ext cx="864096" cy="561662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3923928" y="764704"/>
            <a:ext cx="5220072" cy="331236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3491880" y="908720"/>
            <a:ext cx="432048" cy="864096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8028384" y="836712"/>
            <a:ext cx="360040" cy="244827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827584" y="836712"/>
            <a:ext cx="360040" cy="108012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643077"/>
          </a:xfrm>
          <a:prstGeom prst="rect">
            <a:avLst/>
          </a:prstGeom>
          <a:noFill/>
        </p:spPr>
      </p:pic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6012160" y="3356992"/>
            <a:ext cx="936104" cy="108012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7308304" y="3356992"/>
            <a:ext cx="1835696" cy="100811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zh-TW" altLang="en-US" sz="3200" dirty="0" smtClean="0"/>
              <a:t>足跡 </a:t>
            </a:r>
            <a:r>
              <a:rPr lang="en-US" altLang="zh-TW" sz="3200" dirty="0" smtClean="0"/>
              <a:t>55</a:t>
            </a:r>
            <a:endParaRPr lang="zh-TW" alt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3" y="1052512"/>
            <a:ext cx="3024336" cy="547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3923928" y="1196752"/>
            <a:ext cx="0" cy="17281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419872" y="1196752"/>
            <a:ext cx="0" cy="57606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364088" y="1268760"/>
            <a:ext cx="0" cy="9361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724128" y="1268760"/>
            <a:ext cx="0" cy="9361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1266" name="Picture 2" descr="D:\Documents\台灣法律史補充教材\淡新檔案(新)\File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8532440" y="404664"/>
            <a:ext cx="432048" cy="288032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7596336" y="3284984"/>
            <a:ext cx="432048" cy="295232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1266" name="Picture 2" descr="D:\Documents\台灣法律史補充教材\淡新檔案(新)\File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2290" name="Picture 2" descr="D:\Documents\台灣法律史補充教材\淡新檔案(新)\File00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643077"/>
          </a:xfrm>
          <a:prstGeom prst="rect">
            <a:avLst/>
          </a:prstGeom>
          <a:noFill/>
        </p:spPr>
      </p:pic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3779912" y="332656"/>
            <a:ext cx="432048" cy="187220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3131840" y="3429000"/>
            <a:ext cx="360040" cy="2304256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1266" name="Picture 2" descr="D:\Documents\台灣法律史補充教材\淡新檔案(新)\File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2290" name="Picture 2" descr="D:\Documents\台灣法律史補充教材\淡新檔案(新)\File00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3314" name="Picture 2" descr="D:\Documents\台灣法律史補充教材\淡新檔案(新)\File0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3563888" y="1052736"/>
            <a:ext cx="360040" cy="165618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1475656" y="1052736"/>
            <a:ext cx="360040" cy="1584176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1266" name="Picture 2" descr="D:\Documents\台灣法律史補充教材\淡新檔案(新)\File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2290" name="Picture 2" descr="D:\Documents\台灣法律史補充教材\淡新檔案(新)\File00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3314" name="Picture 2" descr="D:\Documents\台灣法律史補充教材\淡新檔案(新)\File0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pic>
        <p:nvPicPr>
          <p:cNvPr id="14338" name="Picture 2" descr="D:\Documents\台灣法律史補充教材\淡新檔案(新)\File00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171400"/>
            <a:ext cx="9144000" cy="6643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1266" name="Picture 2" descr="D:\Documents\台灣法律史補充教材\淡新檔案(新)\File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2290" name="Picture 2" descr="D:\Documents\台灣法律史補充教材\淡新檔案(新)\File00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3314" name="Picture 2" descr="D:\Documents\台灣法律史補充教材\淡新檔案(新)\File0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pic>
        <p:nvPicPr>
          <p:cNvPr id="14338" name="Picture 2" descr="D:\Documents\台灣法律史補充教材\淡新檔案(新)\File00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171400"/>
            <a:ext cx="9144000" cy="6643077"/>
          </a:xfrm>
          <a:prstGeom prst="rect">
            <a:avLst/>
          </a:prstGeom>
          <a:noFill/>
        </p:spPr>
      </p:pic>
      <p:pic>
        <p:nvPicPr>
          <p:cNvPr id="15362" name="Picture 2" descr="D:\Documents\台灣法律史補充教材\淡新檔案(新)\File001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3779912" y="260648"/>
            <a:ext cx="1512168" cy="568863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1266" name="Picture 2" descr="D:\Documents\台灣法律史補充教材\淡新檔案(新)\File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2290" name="Picture 2" descr="D:\Documents\台灣法律史補充教材\淡新檔案(新)\File00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3314" name="Picture 2" descr="D:\Documents\台灣法律史補充教材\淡新檔案(新)\File0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pic>
        <p:nvPicPr>
          <p:cNvPr id="14338" name="Picture 2" descr="D:\Documents\台灣法律史補充教材\淡新檔案(新)\File00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171400"/>
            <a:ext cx="9144000" cy="6643077"/>
          </a:xfrm>
          <a:prstGeom prst="rect">
            <a:avLst/>
          </a:prstGeom>
          <a:noFill/>
        </p:spPr>
      </p:pic>
      <p:pic>
        <p:nvPicPr>
          <p:cNvPr id="15362" name="Picture 2" descr="D:\Documents\台灣法律史補充教材\淡新檔案(新)\File001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pic>
        <p:nvPicPr>
          <p:cNvPr id="16386" name="Picture 2" descr="D:\Documents\台灣法律史補充教材\淡新檔案(新)\File001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4644008" y="620688"/>
            <a:ext cx="2016224" cy="5400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" name="Oval 3"/>
          <p:cNvSpPr>
            <a:spLocks noChangeArrowheads="1"/>
          </p:cNvSpPr>
          <p:nvPr/>
        </p:nvSpPr>
        <p:spPr bwMode="auto">
          <a:xfrm>
            <a:off x="7308304" y="4437112"/>
            <a:ext cx="864096" cy="151216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Oval 3"/>
          <p:cNvSpPr>
            <a:spLocks noChangeArrowheads="1"/>
          </p:cNvSpPr>
          <p:nvPr/>
        </p:nvSpPr>
        <p:spPr bwMode="auto">
          <a:xfrm>
            <a:off x="1331640" y="1268760"/>
            <a:ext cx="936104" cy="504056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D:\Documents\台灣法律史補充教材\淡新檔案(新)\File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6696744"/>
          </a:xfrm>
          <a:prstGeom prst="rect">
            <a:avLst/>
          </a:prstGeom>
          <a:noFill/>
        </p:spPr>
      </p:pic>
      <p:pic>
        <p:nvPicPr>
          <p:cNvPr id="5122" name="Picture 2" descr="D:\Documents\台灣法律史補充教材\淡新檔案(新)\Fil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59432"/>
            <a:ext cx="9144000" cy="6643077"/>
          </a:xfrm>
          <a:prstGeom prst="rect">
            <a:avLst/>
          </a:prstGeom>
          <a:noFill/>
        </p:spPr>
      </p:pic>
      <p:pic>
        <p:nvPicPr>
          <p:cNvPr id="6146" name="Picture 2" descr="D:\Documents\台灣法律史補充教材\淡新檔案(新)\File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3408"/>
            <a:ext cx="9144000" cy="6648760"/>
          </a:xfrm>
          <a:prstGeom prst="rect">
            <a:avLst/>
          </a:prstGeom>
          <a:noFill/>
        </p:spPr>
      </p:pic>
      <p:pic>
        <p:nvPicPr>
          <p:cNvPr id="7170" name="Picture 2" descr="D:\Documents\台灣法律史補充教材\淡新檔案(新)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5416"/>
            <a:ext cx="9144000" cy="6643077"/>
          </a:xfrm>
          <a:prstGeom prst="rect">
            <a:avLst/>
          </a:prstGeom>
          <a:noFill/>
        </p:spPr>
      </p:pic>
      <p:pic>
        <p:nvPicPr>
          <p:cNvPr id="8194" name="Picture 2" descr="D:\Documents\台灣法律史補充教材\淡新檔案(新)\File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9218" name="Picture 2" descr="D:\Documents\台灣法律史補充教材\淡新檔案(新)\File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pic>
        <p:nvPicPr>
          <p:cNvPr id="10242" name="Picture 2" descr="D:\Documents\台灣法律史補充教材\淡新檔案(新)\File00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1266" name="Picture 2" descr="D:\Documents\台灣法律史補充教材\淡新檔案(新)\File00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2290" name="Picture 2" descr="D:\Documents\台灣法律史補充教材\淡新檔案(新)\File00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-99392"/>
            <a:ext cx="9144000" cy="6643077"/>
          </a:xfrm>
          <a:prstGeom prst="rect">
            <a:avLst/>
          </a:prstGeom>
          <a:noFill/>
        </p:spPr>
      </p:pic>
      <p:pic>
        <p:nvPicPr>
          <p:cNvPr id="13314" name="Picture 2" descr="D:\Documents\台灣法律史補充教材\淡新檔案(新)\File0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pic>
        <p:nvPicPr>
          <p:cNvPr id="14338" name="Picture 2" descr="D:\Documents\台灣法律史補充教材\淡新檔案(新)\File001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171400"/>
            <a:ext cx="9144000" cy="6643077"/>
          </a:xfrm>
          <a:prstGeom prst="rect">
            <a:avLst/>
          </a:prstGeom>
          <a:noFill/>
        </p:spPr>
      </p:pic>
      <p:pic>
        <p:nvPicPr>
          <p:cNvPr id="15362" name="Picture 2" descr="D:\Documents\台灣法律史補充教材\淡新檔案(新)\File001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pic>
        <p:nvPicPr>
          <p:cNvPr id="16386" name="Picture 2" descr="D:\Documents\台灣法律史補充教材\淡新檔案(新)\File001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43408"/>
            <a:ext cx="9144000" cy="6643077"/>
          </a:xfrm>
          <a:prstGeom prst="rect">
            <a:avLst/>
          </a:prstGeom>
          <a:noFill/>
        </p:spPr>
      </p:pic>
      <p:pic>
        <p:nvPicPr>
          <p:cNvPr id="17410" name="Picture 2" descr="D:\Documents\台灣法律史補充教材\淡新檔案(新)\File001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387424"/>
            <a:ext cx="9144000" cy="6643077"/>
          </a:xfrm>
          <a:prstGeom prst="rect">
            <a:avLst/>
          </a:prstGeom>
          <a:noFill/>
        </p:spPr>
      </p:pic>
      <p:sp>
        <p:nvSpPr>
          <p:cNvPr id="17" name="Oval 3"/>
          <p:cNvSpPr>
            <a:spLocks noChangeArrowheads="1"/>
          </p:cNvSpPr>
          <p:nvPr/>
        </p:nvSpPr>
        <p:spPr bwMode="auto">
          <a:xfrm>
            <a:off x="5076056" y="1196752"/>
            <a:ext cx="720080" cy="1584176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634082"/>
          </a:xfrm>
        </p:spPr>
        <p:txBody>
          <a:bodyPr>
            <a:normAutofit fontScale="90000"/>
          </a:bodyPr>
          <a:lstStyle/>
          <a:p>
            <a:r>
              <a:rPr lang="zh-TW" altLang="en-US" sz="3200" dirty="0" smtClean="0"/>
              <a:t>補 </a:t>
            </a:r>
            <a:r>
              <a:rPr lang="en-US" altLang="zh-TW" sz="3200" dirty="0" smtClean="0"/>
              <a:t>19</a:t>
            </a:r>
            <a:r>
              <a:rPr lang="zh-TW" altLang="en-US" sz="3200" dirty="0" smtClean="0"/>
              <a:t>：北埔「金廣福大隘」位於</a:t>
            </a:r>
            <a:r>
              <a:rPr lang="en-US" altLang="zh-TW" sz="3200" dirty="0" smtClean="0"/>
              <a:t>1790</a:t>
            </a:r>
            <a:r>
              <a:rPr lang="zh-TW" altLang="en-US" sz="3200" dirty="0" smtClean="0"/>
              <a:t>年所劃番界外</a:t>
            </a:r>
            <a:endParaRPr lang="zh-TW" alt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08720"/>
            <a:ext cx="633670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3563888" y="3861048"/>
            <a:ext cx="57690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4499992" y="4869160"/>
            <a:ext cx="504899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355976" y="4005064"/>
            <a:ext cx="432891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4067944" y="4509120"/>
            <a:ext cx="648072" cy="360041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44016"/>
          </a:xfrm>
        </p:spPr>
        <p:txBody>
          <a:bodyPr>
            <a:normAutofit fontScale="90000"/>
          </a:bodyPr>
          <a:lstStyle/>
          <a:p>
            <a:endParaRPr lang="zh-TW" alt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5688632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8640"/>
            <a:ext cx="5976664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足跡 </a:t>
            </a:r>
            <a:r>
              <a:rPr lang="en-US" altLang="zh-TW" sz="3200" dirty="0" smtClean="0"/>
              <a:t>75</a:t>
            </a:r>
            <a:r>
              <a:rPr lang="zh-TW" altLang="en-US" sz="3200" dirty="0" smtClean="0"/>
              <a:t>：為設台北府而建台北城</a:t>
            </a:r>
            <a:endParaRPr lang="zh-TW" alt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80728"/>
            <a:ext cx="540060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9606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008313" cy="6264696"/>
          </a:xfrm>
        </p:spPr>
        <p:txBody>
          <a:bodyPr>
            <a:normAutofit lnSpcReduction="10000"/>
          </a:bodyPr>
          <a:lstStyle/>
          <a:p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①稱「州縣自理案件」，相對的②③④稱「審轉案件」（但審訊人犯的要求不同）。州縣自理案件不必由上級覆核，故實際上多數案件在廳縣層級定案，且此時依據官府規定而為裁斷的比例較低。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在當然須移案的審轉之外，人民可決定是否提「上控」或「京控」。須移案至何等層級，可因先行正法或就地正法而減少，並無現代法所謂「審級利益」的問題，若依現代法的概念，該制度可稱為：多層級的「一審制」。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③④合稱「命盜重案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」</a:t>
            </a:r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含②？），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依常規須由皇帝裁決，實際上③由刑部、④由中央政府有關機關擬判。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800" dirty="0" smtClean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以官僚體系上下監督及對審判者課以重責的方式，確保審判結果的妥當性。→官大學問大、包庇或株連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60648"/>
            <a:ext cx="5112567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補 </a:t>
            </a:r>
            <a:r>
              <a:rPr lang="en-US" altLang="zh-TW" sz="3200" dirty="0" smtClean="0"/>
              <a:t>20</a:t>
            </a:r>
            <a:r>
              <a:rPr lang="zh-TW" altLang="en-US" sz="3200" dirty="0" smtClean="0"/>
              <a:t>：廳縣衙門內審案之公堂</a:t>
            </a:r>
            <a:endParaRPr lang="zh-TW" alt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764704"/>
            <a:ext cx="273630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補 </a:t>
            </a:r>
            <a:r>
              <a:rPr lang="en-US" altLang="zh-TW" sz="3200" dirty="0" smtClean="0"/>
              <a:t>21</a:t>
            </a:r>
            <a:endParaRPr lang="zh-TW" altLang="en-US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42493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8244409" y="1124745"/>
            <a:ext cx="288032" cy="576064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6300192" y="1484784"/>
            <a:ext cx="288032" cy="64807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6444208" y="4797152"/>
            <a:ext cx="216024" cy="72008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907704" y="908721"/>
            <a:ext cx="0" cy="252028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265</Words>
  <Application>Microsoft Office PowerPoint</Application>
  <PresentationFormat>如螢幕大小 (4:3)</PresentationFormat>
  <Paragraphs>12</Paragraphs>
  <Slides>26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第四章  補充教材</vt:lpstr>
      <vt:lpstr>足跡 55</vt:lpstr>
      <vt:lpstr>補 19：北埔「金廣福大隘」位於1790年所劃番界外</vt:lpstr>
      <vt:lpstr>投影片 4</vt:lpstr>
      <vt:lpstr>投影片 5</vt:lpstr>
      <vt:lpstr>足跡 75：為設台北府而建台北城</vt:lpstr>
      <vt:lpstr>投影片 7</vt:lpstr>
      <vt:lpstr>補 20：廳縣衙門內審案之公堂</vt:lpstr>
      <vt:lpstr>補 21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第三章  補充教材</dc:title>
  <dc:creator>user</dc:creator>
  <cp:lastModifiedBy>user</cp:lastModifiedBy>
  <cp:revision>29</cp:revision>
  <dcterms:created xsi:type="dcterms:W3CDTF">2016-03-07T02:52:12Z</dcterms:created>
  <dcterms:modified xsi:type="dcterms:W3CDTF">2016-10-12T16:04:27Z</dcterms:modified>
</cp:coreProperties>
</file>