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5" r:id="rId2"/>
    <p:sldId id="284" r:id="rId3"/>
    <p:sldId id="277" r:id="rId4"/>
    <p:sldId id="276" r:id="rId5"/>
    <p:sldId id="260" r:id="rId6"/>
    <p:sldId id="278" r:id="rId7"/>
    <p:sldId id="279" r:id="rId8"/>
    <p:sldId id="264" r:id="rId9"/>
    <p:sldId id="263" r:id="rId10"/>
    <p:sldId id="286" r:id="rId11"/>
    <p:sldId id="288" r:id="rId12"/>
    <p:sldId id="265" r:id="rId13"/>
    <p:sldId id="274" r:id="rId14"/>
    <p:sldId id="280" r:id="rId15"/>
    <p:sldId id="267" r:id="rId16"/>
    <p:sldId id="268" r:id="rId17"/>
    <p:sldId id="269" r:id="rId18"/>
    <p:sldId id="287" r:id="rId19"/>
    <p:sldId id="275" r:id="rId20"/>
    <p:sldId id="281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F13B6-A7A8-479E-9CFA-3ACC32892F20}" type="datetimeFigureOut">
              <a:rPr lang="zh-TW" altLang="en-US" smtClean="0"/>
              <a:pPr/>
              <a:t>2024/1/14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8E357-9020-4B2B-A089-214230B27ED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‧</a:t>
            </a:r>
            <a:r>
              <a:rPr lang="zh-TW" altLang="en-US" sz="1400" dirty="0" smtClean="0"/>
              <a:t>從</a:t>
            </a:r>
            <a:r>
              <a:rPr lang="zh-TW" altLang="en-US" sz="1400" b="1" dirty="0" smtClean="0"/>
              <a:t>世界史</a:t>
            </a:r>
            <a:r>
              <a:rPr lang="zh-TW" altLang="en-US" sz="1400" dirty="0" smtClean="0"/>
              <a:t>的角度，觀看台灣的法律，可以發現在圖上從</a:t>
            </a:r>
            <a:r>
              <a:rPr lang="en-US" altLang="zh-TW" sz="1400" dirty="0" smtClean="0"/>
              <a:t>1</a:t>
            </a:r>
            <a:r>
              <a:rPr lang="zh-TW" altLang="en-US" sz="1400" dirty="0" smtClean="0"/>
              <a:t>到</a:t>
            </a:r>
            <a:r>
              <a:rPr lang="en-US" altLang="zh-TW" sz="1400" dirty="0" smtClean="0"/>
              <a:t>7</a:t>
            </a:r>
            <a:r>
              <a:rPr lang="zh-TW" altLang="en-US" sz="1400" dirty="0" smtClean="0"/>
              <a:t>所標示的「</a:t>
            </a:r>
            <a:r>
              <a:rPr lang="zh-TW" altLang="en-US" sz="1400" b="1" dirty="0" smtClean="0"/>
              <a:t>政權轉替</a:t>
            </a:r>
            <a:r>
              <a:rPr lang="zh-TW" altLang="en-US" sz="1400" dirty="0" smtClean="0"/>
              <a:t>」中，有</a:t>
            </a:r>
            <a:r>
              <a:rPr lang="zh-TW" altLang="en-US" sz="1400" b="1" dirty="0" smtClean="0"/>
              <a:t>四股重要的「法律流派」</a:t>
            </a:r>
            <a:r>
              <a:rPr lang="zh-TW" altLang="en-US" sz="1400" dirty="0" smtClean="0"/>
              <a:t>，在不同的時間點進入了台灣。（在今之台灣都可發現其蹤跡）</a:t>
            </a:r>
            <a:endParaRPr lang="en-US" altLang="zh-TW" sz="1400" dirty="0" smtClean="0"/>
          </a:p>
          <a:p>
            <a:r>
              <a:rPr lang="zh-TW" altLang="en-US" sz="1400" dirty="0" smtClean="0"/>
              <a:t>首先，通說認為台灣是世界上南島語族的發源地，屬於南島語族文化的「原住民法」，是最早存在於台灣的法律，直到日治時期才被外來政權所干擾。（例如，</a:t>
            </a:r>
            <a:r>
              <a:rPr lang="en-US" altLang="zh-TW" sz="1400" dirty="0" smtClean="0"/>
              <a:t>2010</a:t>
            </a:r>
            <a:r>
              <a:rPr lang="zh-TW" altLang="en-US" sz="1400" dirty="0" smtClean="0"/>
              <a:t>司馬庫斯倒木案「泰雅族生活習慣會對山中資源視為財產的一種」的法律觀念）</a:t>
            </a:r>
            <a:endParaRPr lang="en-US" altLang="zh-TW" sz="1400" dirty="0" smtClean="0"/>
          </a:p>
          <a:p>
            <a:r>
              <a:rPr lang="zh-TW" altLang="en-US" sz="1400" dirty="0" smtClean="0"/>
              <a:t>其次是中國法。傳統中國法隨著荷蘭統治下的漢人移民，而來到台灣，民國時代中國法再於二次大戰後施行於台灣。（例如，女子不能繼承家產的傳統觀念、現行以中華民國為國號的台灣實證法秩序）</a:t>
            </a:r>
            <a:endParaRPr lang="en-US" altLang="zh-TW" sz="1400" dirty="0" smtClean="0"/>
          </a:p>
          <a:p>
            <a:r>
              <a:rPr lang="zh-TW" altLang="en-US" sz="1400" dirty="0" smtClean="0"/>
              <a:t>再者是日本法。其在</a:t>
            </a:r>
            <a:r>
              <a:rPr lang="en-US" altLang="zh-TW" sz="1400" dirty="0" smtClean="0"/>
              <a:t>1895</a:t>
            </a:r>
            <a:r>
              <a:rPr lang="zh-TW" altLang="en-US" sz="1400" dirty="0" smtClean="0"/>
              <a:t>年來到台灣，但當時的日本已經繼受西方法制。（例如，二胎貸款、最高限額抵押權、印鑑制度）</a:t>
            </a:r>
            <a:endParaRPr lang="en-US" altLang="zh-TW" sz="1400" dirty="0" smtClean="0"/>
          </a:p>
          <a:p>
            <a:r>
              <a:rPr lang="zh-TW" altLang="en-US" sz="1400" dirty="0" smtClean="0"/>
              <a:t>最後是西方法。其實它在荷西統治時期就曾來過台灣，但當時是前近代的法律。近代西方的個人主義、資本主義法律，先間接透過戰前日本法、民國時代中國法而影響台灣，但</a:t>
            </a:r>
            <a:r>
              <a:rPr lang="en-US" altLang="zh-TW" sz="1400" dirty="0" smtClean="0"/>
              <a:t>1949</a:t>
            </a:r>
            <a:r>
              <a:rPr lang="zh-TW" altLang="en-US" sz="1400" dirty="0" smtClean="0"/>
              <a:t>年台灣成為事實上國家之後，已直接從美國、德國、日本繼受西方法。（例如，刑事訴訟上引進日本戰後美國法影響的改良式當事人主義、以美國法為師的家暴法或閉鎖性股份有限公司、當今法學界多數人言必稱德國法）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正因為在歷史上有多個「源頭」，所以有當今「多元」的台灣法社會。（可參見王泰升，</a:t>
            </a:r>
            <a:r>
              <a:rPr lang="en-US" altLang="zh-TW" sz="1400" dirty="0" smtClean="0"/>
              <a:t>〈</a:t>
            </a:r>
            <a:r>
              <a:rPr lang="zh-TW" altLang="en-US" sz="1400" dirty="0" smtClean="0"/>
              <a:t>來回穿梭於法律與歷史之間</a:t>
            </a:r>
            <a:r>
              <a:rPr lang="en-US" altLang="zh-TW" sz="1400" dirty="0" smtClean="0"/>
              <a:t>〉</a:t>
            </a:r>
            <a:r>
              <a:rPr lang="zh-TW" altLang="en-US" sz="1400" dirty="0" smtClean="0"/>
              <a:t>，頁</a:t>
            </a:r>
            <a:r>
              <a:rPr lang="en-US" altLang="zh-TW" sz="1400" dirty="0" smtClean="0"/>
              <a:t>205-213</a:t>
            </a:r>
            <a:r>
              <a:rPr lang="zh-TW" altLang="en-US" sz="1400" dirty="0" smtClean="0"/>
              <a:t>）</a:t>
            </a:r>
            <a:endParaRPr lang="en-US" altLang="zh-TW" sz="1400" dirty="0" smtClean="0"/>
          </a:p>
          <a:p>
            <a:endParaRPr lang="en-US" altLang="zh-TW" sz="1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5E1E-22D7-4ABB-A1A1-0B07548067F6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9974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400" dirty="0" smtClean="0"/>
              <a:t>再從這張「局部放大圖」，</a:t>
            </a:r>
            <a:r>
              <a:rPr lang="zh-TW" altLang="en-US" sz="1400" b="1" dirty="0" smtClean="0"/>
              <a:t>觀察</a:t>
            </a:r>
            <a:r>
              <a:rPr lang="zh-TW" altLang="en-US" sz="1400" dirty="0" smtClean="0"/>
              <a:t>台灣法與中國法之間的關係。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台灣從</a:t>
            </a:r>
            <a:r>
              <a:rPr lang="en-US" altLang="zh-TW" sz="1400" dirty="0" smtClean="0"/>
              <a:t>1895</a:t>
            </a:r>
            <a:r>
              <a:rPr lang="zh-TW" altLang="en-US" sz="1400" dirty="0" smtClean="0"/>
              <a:t>年，因日本統治而開啟法律現代化歷程。經</a:t>
            </a:r>
            <a:r>
              <a:rPr lang="en-US" altLang="zh-TW" sz="1400" dirty="0" smtClean="0"/>
              <a:t>20</a:t>
            </a:r>
            <a:r>
              <a:rPr lang="zh-TW" altLang="en-US" sz="1400" dirty="0" smtClean="0"/>
              <a:t>餘年的過渡，於</a:t>
            </a:r>
            <a:r>
              <a:rPr lang="en-US" altLang="zh-TW" sz="1400" dirty="0" smtClean="0"/>
              <a:t>1923</a:t>
            </a:r>
            <a:r>
              <a:rPr lang="zh-TW" altLang="en-US" sz="1400" dirty="0" smtClean="0"/>
              <a:t>年已施行了現代民法典。相對的，中國於</a:t>
            </a:r>
            <a:r>
              <a:rPr lang="en-US" altLang="zh-TW" sz="1400" dirty="0" smtClean="0"/>
              <a:t>1911</a:t>
            </a:r>
            <a:r>
              <a:rPr lang="zh-TW" altLang="en-US" sz="1400" dirty="0" smtClean="0"/>
              <a:t>年才出現標榜著現代政體的中華民國，</a:t>
            </a:r>
            <a:r>
              <a:rPr lang="en-US" altLang="zh-TW" sz="1400" dirty="0" smtClean="0"/>
              <a:t>1929</a:t>
            </a:r>
            <a:r>
              <a:rPr lang="zh-TW" altLang="en-US" sz="1400" dirty="0" smtClean="0"/>
              <a:t>年才剛剛「公布」現代民法典，但卻一直不能有效地施行於全中國。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en-US" altLang="zh-TW" sz="1400" dirty="0" smtClean="0"/>
              <a:t>1945</a:t>
            </a:r>
            <a:r>
              <a:rPr lang="zh-TW" altLang="en-US" sz="1400" dirty="0" smtClean="0"/>
              <a:t>年，民國時代中國的「法規範」移入戰後台灣，但是台灣的「法社會經驗」是延續日治時期而來的。右邊這本書就是談日治</a:t>
            </a:r>
            <a:r>
              <a:rPr lang="en-US" altLang="zh-TW" sz="1400" dirty="0" smtClean="0"/>
              <a:t>50</a:t>
            </a:r>
            <a:r>
              <a:rPr lang="zh-TW" altLang="en-US" sz="1400" dirty="0" smtClean="0"/>
              <a:t>年、戰後</a:t>
            </a:r>
            <a:r>
              <a:rPr lang="en-US" altLang="zh-TW" sz="1400" dirty="0" smtClean="0"/>
              <a:t>70</a:t>
            </a:r>
            <a:r>
              <a:rPr lang="zh-TW" altLang="en-US" sz="1400" dirty="0" smtClean="0"/>
              <a:t>年的「台灣法律現代化歷程」。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至於民國時代中國的「法社會經驗」，是留給</a:t>
            </a:r>
            <a:r>
              <a:rPr lang="en-US" altLang="zh-TW" sz="1400" dirty="0" smtClean="0"/>
              <a:t>1949</a:t>
            </a:r>
            <a:r>
              <a:rPr lang="zh-TW" altLang="en-US" sz="1400" dirty="0" smtClean="0"/>
              <a:t>年所建立的共產黨、也就是當代的中國；其在</a:t>
            </a:r>
            <a:r>
              <a:rPr lang="en-US" altLang="zh-TW" sz="1400" dirty="0" smtClean="0"/>
              <a:t>1978</a:t>
            </a:r>
            <a:r>
              <a:rPr lang="zh-TW" altLang="en-US" sz="1400" dirty="0" smtClean="0"/>
              <a:t>年之後，才開始向資本主義法律靠攏（</a:t>
            </a:r>
            <a:r>
              <a:rPr lang="en-US" altLang="zh-TW" sz="1400" dirty="0" smtClean="0"/>
              <a:t>1978</a:t>
            </a:r>
            <a:r>
              <a:rPr lang="zh-TW" altLang="en-US" sz="1400" dirty="0" smtClean="0"/>
              <a:t>年鄧小平決定改革開放）。</a:t>
            </a:r>
            <a:endParaRPr lang="en-US" altLang="zh-TW" sz="1400" dirty="0" smtClean="0"/>
          </a:p>
          <a:p>
            <a:r>
              <a:rPr lang="zh-TW" altLang="en-US" sz="1400" dirty="0" smtClean="0"/>
              <a:t>在另一邊的台灣，則於</a:t>
            </a:r>
            <a:r>
              <a:rPr lang="en-US" altLang="zh-TW" sz="1400" dirty="0" smtClean="0"/>
              <a:t>1991</a:t>
            </a:r>
            <a:r>
              <a:rPr lang="zh-TW" altLang="en-US" sz="1400" dirty="0" smtClean="0"/>
              <a:t>年時告別「非常時期法制」，並於</a:t>
            </a:r>
            <a:r>
              <a:rPr lang="en-US" altLang="zh-TW" sz="1400" dirty="0" smtClean="0"/>
              <a:t>2000</a:t>
            </a:r>
            <a:r>
              <a:rPr lang="zh-TW" altLang="en-US" sz="1400" dirty="0" smtClean="0"/>
              <a:t>年成為政黨輪替的民主國家。</a:t>
            </a:r>
            <a:endParaRPr lang="en-US" altLang="zh-TW" sz="1400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從</a:t>
            </a:r>
            <a:r>
              <a:rPr lang="zh-TW" altLang="en-US" b="1" dirty="0" smtClean="0"/>
              <a:t>這樣的角度</a:t>
            </a:r>
            <a:r>
              <a:rPr lang="zh-TW" altLang="en-US" dirty="0" smtClean="0"/>
              <a:t>，才能理解當今台海兩岸的</a:t>
            </a:r>
            <a:r>
              <a:rPr lang="zh-TW" altLang="en-US" b="1" dirty="0" smtClean="0"/>
              <a:t>差異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5E1E-22D7-4ABB-A1A1-0B07548067F6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5496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400" dirty="0" smtClean="0"/>
              <a:t>在有了我所發現及整編的「日治法院檔案」之後，我們可以用「個案資料」，來</a:t>
            </a:r>
            <a:r>
              <a:rPr lang="zh-TW" altLang="en-US" sz="1400" b="1" dirty="0" smtClean="0"/>
              <a:t>觀察</a:t>
            </a:r>
            <a:r>
              <a:rPr lang="zh-TW" altLang="en-US" sz="1400" dirty="0" smtClean="0"/>
              <a:t>人們的法院活動。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其研究成果是</a:t>
            </a:r>
            <a:r>
              <a:rPr lang="en-US" altLang="zh-TW" sz="1400" dirty="0" smtClean="0"/>
              <a:t>2017</a:t>
            </a:r>
            <a:r>
              <a:rPr lang="zh-TW" altLang="en-US" sz="1400" dirty="0" smtClean="0"/>
              <a:t>年出版的這本「去法院相告」，請用</a:t>
            </a:r>
            <a:r>
              <a:rPr lang="zh-TW" altLang="en-US" sz="1400" b="1" dirty="0" smtClean="0"/>
              <a:t>福佬話</a:t>
            </a:r>
            <a:r>
              <a:rPr lang="zh-TW" altLang="en-US" sz="1400" dirty="0" smtClean="0"/>
              <a:t>唸，表示其所描述的多數人，是以這類話來進行其法院活動。凸顯出我所重視的是「人」，而不是「法」，當時的國家法其實是用「國語」，亦即日語來發音的。詳細的</a:t>
            </a:r>
            <a:r>
              <a:rPr lang="zh-TW" altLang="en-US" sz="1400" b="1" dirty="0" smtClean="0"/>
              <a:t>實證研究方法</a:t>
            </a:r>
            <a:r>
              <a:rPr lang="zh-TW" altLang="en-US" sz="1400" dirty="0" smtClean="0"/>
              <a:t>，一定要看這本書，例如頁</a:t>
            </a:r>
            <a:r>
              <a:rPr lang="en-US" altLang="zh-TW" sz="1400" dirty="0" smtClean="0"/>
              <a:t>68</a:t>
            </a:r>
            <a:r>
              <a:rPr lang="zh-TW" altLang="en-US" sz="1400" dirty="0" smtClean="0"/>
              <a:t>以下的判決編碼表，在此僅就統計後的結果進行詮釋。且本書最終所</a:t>
            </a:r>
            <a:r>
              <a:rPr lang="zh-TW" altLang="en-US" sz="1400" b="1" dirty="0" smtClean="0"/>
              <a:t>欲詮釋</a:t>
            </a:r>
            <a:r>
              <a:rPr lang="zh-TW" altLang="en-US" sz="1400" dirty="0" smtClean="0"/>
              <a:t>的是「司法正義觀」，而非僅僅是法院活動的各種態樣。因此下一張，須先說明所涉及的司法正義觀是什麼。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5E1E-22D7-4ABB-A1A1-0B07548067F6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9185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5E1E-22D7-4ABB-A1A1-0B07548067F6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3283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5DD5-71E5-439A-95B4-A3307A244541}" type="datetime1">
              <a:rPr lang="zh-TW" altLang="en-US" smtClean="0"/>
              <a:pPr/>
              <a:t>2024/1/14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013C-4519-4545-AD0C-397514393A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68C1-CEAD-49F1-B9EE-F4A724CFA371}" type="datetime1">
              <a:rPr lang="zh-TW" altLang="en-US" smtClean="0"/>
              <a:pPr/>
              <a:t>2024/1/14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013C-4519-4545-AD0C-397514393A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B7F0-0C2E-4643-9B2F-4E993E16835E}" type="datetime1">
              <a:rPr lang="zh-TW" altLang="en-US" smtClean="0"/>
              <a:pPr/>
              <a:t>2024/1/14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013C-4519-4545-AD0C-397514393A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49D3-5D00-499C-865C-33724A0EC86C}" type="datetime1">
              <a:rPr lang="zh-TW" altLang="en-US" smtClean="0"/>
              <a:pPr/>
              <a:t>2024/1/14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013C-4519-4545-AD0C-397514393A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2661-B60A-4B01-9809-B478A6CF0D7B}" type="datetime1">
              <a:rPr lang="zh-TW" altLang="en-US" smtClean="0"/>
              <a:pPr/>
              <a:t>2024/1/14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013C-4519-4545-AD0C-397514393A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8218-0772-46D9-B47A-CE3AEC769F39}" type="datetime1">
              <a:rPr lang="zh-TW" altLang="en-US" smtClean="0"/>
              <a:pPr/>
              <a:t>2024/1/14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013C-4519-4545-AD0C-397514393A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D7AC-FEED-45CC-AB6C-7B478E6E51FB}" type="datetime1">
              <a:rPr lang="zh-TW" altLang="en-US" smtClean="0"/>
              <a:pPr/>
              <a:t>2024/1/14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013C-4519-4545-AD0C-397514393A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1D2D-CA51-4AEE-BC8F-65B432D93BEB}" type="datetime1">
              <a:rPr lang="zh-TW" altLang="en-US" smtClean="0"/>
              <a:pPr/>
              <a:t>2024/1/14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013C-4519-4545-AD0C-397514393A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52DB-0CBA-4DBD-961F-847759285526}" type="datetime1">
              <a:rPr lang="zh-TW" altLang="en-US" smtClean="0"/>
              <a:pPr/>
              <a:t>2024/1/14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013C-4519-4545-AD0C-397514393A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8B43-46D2-491F-9CC8-AC653153C2F6}" type="datetime1">
              <a:rPr lang="zh-TW" altLang="en-US" smtClean="0"/>
              <a:pPr/>
              <a:t>2024/1/14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013C-4519-4545-AD0C-397514393A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051A-26A1-4541-99A3-9373D299535E}" type="datetime1">
              <a:rPr lang="zh-TW" altLang="en-US" smtClean="0"/>
              <a:pPr/>
              <a:t>2024/1/14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013C-4519-4545-AD0C-397514393A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0AD10-FB5A-4C84-A2B8-1810C9075207}" type="datetime1">
              <a:rPr lang="zh-TW" altLang="en-US" smtClean="0"/>
              <a:pPr/>
              <a:t>2024/1/14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B013C-4519-4545-AD0C-397514393A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8903"/>
            <a:ext cx="8229600" cy="130026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91484" y="368855"/>
            <a:ext cx="4380516" cy="1008112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以台灣為中心連結世界   </a:t>
            </a:r>
            <a:r>
              <a:rPr lang="zh-TW" altLang="en-US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（外來西方法的在地化）</a:t>
            </a:r>
            <a:endParaRPr lang="zh-TW" altLang="en-US" sz="32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68923" y="1535113"/>
            <a:ext cx="3025638" cy="4591050"/>
          </a:xfrm>
          <a:prstGeom prst="rect">
            <a:avLst/>
          </a:prstGeom>
        </p:spPr>
      </p:pic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788024" y="1037340"/>
            <a:ext cx="4188436" cy="995546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為理解台灣的法社會而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寫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/>
              <a:t>（</a:t>
            </a:r>
            <a:r>
              <a:rPr lang="zh-TW" altLang="en-US" b="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修訂</a:t>
            </a:r>
            <a:r>
              <a:rPr lang="en-US" altLang="zh-TW" b="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b="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版</a:t>
            </a:r>
            <a:r>
              <a:rPr lang="zh-TW" altLang="en-US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2020</a:t>
            </a:r>
            <a:r>
              <a:rPr lang="zh-TW" altLang="en-US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zh-TW" altLang="en-US" dirty="0"/>
              <a:t>）</a:t>
            </a:r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462958" y="2174875"/>
            <a:ext cx="2838568" cy="3951288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013C-4519-4545-AD0C-397514393ADB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5664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日治時期作為國界的海峽中線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2900" i="1" dirty="0" smtClean="0"/>
              <a:t>支那</a:t>
            </a:r>
            <a:r>
              <a:rPr lang="zh-TW" altLang="en-US" sz="2900" i="1" dirty="0"/>
              <a:t>時局大地圖</a:t>
            </a:r>
            <a:r>
              <a:rPr lang="zh-TW" altLang="en-US" sz="2900" dirty="0"/>
              <a:t>（</a:t>
            </a:r>
            <a:r>
              <a:rPr lang="en-US" altLang="zh-TW" sz="2900" dirty="0"/>
              <a:t>1937</a:t>
            </a:r>
            <a:r>
              <a:rPr lang="zh-TW" altLang="en-US" sz="2900" dirty="0" smtClean="0"/>
              <a:t>），國立</a:t>
            </a:r>
            <a:r>
              <a:rPr lang="zh-TW" altLang="en-US" sz="2900" dirty="0" smtClean="0"/>
              <a:t>臺灣歷史博物館收藏</a:t>
            </a:r>
            <a:endParaRPr lang="zh-TW" altLang="en-US" sz="29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1700808"/>
            <a:ext cx="5256584" cy="4655542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013C-4519-4545-AD0C-397514393ADB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5508104" y="4653136"/>
            <a:ext cx="1368152" cy="43204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2625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5101" y="116632"/>
            <a:ext cx="8363272" cy="1570013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憲法法庭上台灣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法律史已是必備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知識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sz="3100" dirty="0" smtClean="0"/>
              <a:t>以</a:t>
            </a:r>
            <a:r>
              <a:rPr lang="en-US" altLang="zh-TW" sz="3100" dirty="0" smtClean="0"/>
              <a:t>2023/12/29</a:t>
            </a:r>
            <a:r>
              <a:rPr lang="zh-TW" altLang="en-US" sz="3100" dirty="0"/>
              <a:t>的</a:t>
            </a:r>
            <a:r>
              <a:rPr lang="en-US" altLang="zh-TW" sz="3100" dirty="0"/>
              <a:t>112</a:t>
            </a:r>
            <a:r>
              <a:rPr lang="zh-TW" altLang="en-US" sz="3100" dirty="0"/>
              <a:t>憲判字第</a:t>
            </a:r>
            <a:r>
              <a:rPr lang="en-US" altLang="zh-TW" sz="3100" dirty="0"/>
              <a:t>20</a:t>
            </a:r>
            <a:r>
              <a:rPr lang="zh-TW" altLang="en-US" sz="3100" dirty="0"/>
              <a:t>號</a:t>
            </a:r>
            <a:r>
              <a:rPr lang="zh-TW" altLang="en-US" sz="3100" dirty="0" smtClean="0"/>
              <a:t>判決為例</a:t>
            </a:r>
            <a:endParaRPr lang="zh-TW" altLang="en-US" sz="31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759970"/>
            <a:ext cx="7910355" cy="4655542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013C-4519-4545-AD0C-397514393ADB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3923927" y="2420888"/>
            <a:ext cx="45979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83568" y="3284984"/>
            <a:ext cx="36004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6209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4122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《</a:t>
            </a:r>
            <a:r>
              <a:rPr lang="zh-TW" altLang="en-US" sz="3600" dirty="0" smtClean="0"/>
              <a:t>概論</a:t>
            </a:r>
            <a:r>
              <a:rPr lang="en-US" altLang="zh-TW" sz="3600" dirty="0" smtClean="0"/>
              <a:t>》</a:t>
            </a:r>
            <a:r>
              <a:rPr lang="zh-TW" altLang="en-US" sz="3600" dirty="0" smtClean="0"/>
              <a:t>，頁</a:t>
            </a:r>
            <a:r>
              <a:rPr lang="en-US" altLang="zh-TW" sz="3600" dirty="0" smtClean="0"/>
              <a:t>12</a:t>
            </a:r>
            <a:endParaRPr lang="zh-TW" altLang="en-US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42493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013C-4519-4545-AD0C-397514393ADB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92088"/>
          </a:xfrm>
        </p:spPr>
        <p:txBody>
          <a:bodyPr>
            <a:normAutofit/>
          </a:bodyPr>
          <a:lstStyle/>
          <a:p>
            <a:r>
              <a:rPr lang="zh-TW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zh-TW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法條到法社會</a:t>
            </a:r>
            <a:r>
              <a:rPr lang="zh-TW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發展歷程及其可能的</a:t>
            </a:r>
            <a:r>
              <a:rPr lang="zh-TW" altLang="zh-TW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互動</a:t>
            </a:r>
            <a:r>
              <a:rPr lang="zh-TW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示意圖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013C-4519-4545-AD0C-397514393ADB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34481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305094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探究人民的法律生活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3960440" cy="51845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TW" altLang="en-US" dirty="0" smtClean="0"/>
              <a:t>    運用日治時期</a:t>
            </a:r>
            <a:r>
              <a:rPr lang="zh-TW" altLang="zh-TW" dirty="0" smtClean="0"/>
              <a:t>台北地方法院</a:t>
            </a:r>
            <a:r>
              <a:rPr lang="en-US" altLang="zh-TW" dirty="0" smtClean="0">
                <a:solidFill>
                  <a:srgbClr val="FF0000"/>
                </a:solidFill>
              </a:rPr>
              <a:t>48,338</a:t>
            </a:r>
            <a:r>
              <a:rPr lang="zh-TW" altLang="zh-TW" dirty="0" smtClean="0">
                <a:solidFill>
                  <a:srgbClr val="FF0000"/>
                </a:solidFill>
              </a:rPr>
              <a:t>件</a:t>
            </a:r>
            <a:r>
              <a:rPr lang="zh-TW" altLang="en-US" dirty="0" smtClean="0">
                <a:solidFill>
                  <a:srgbClr val="FF0000"/>
                </a:solidFill>
              </a:rPr>
              <a:t>民事</a:t>
            </a:r>
            <a:r>
              <a:rPr lang="zh-TW" altLang="en-US" dirty="0" smtClean="0"/>
              <a:t>、</a:t>
            </a:r>
            <a:r>
              <a:rPr lang="en-US" altLang="zh-TW" dirty="0" smtClean="0">
                <a:solidFill>
                  <a:srgbClr val="FF0000"/>
                </a:solidFill>
              </a:rPr>
              <a:t>82,407</a:t>
            </a:r>
            <a:r>
              <a:rPr lang="zh-TW" altLang="en-US" dirty="0" smtClean="0">
                <a:solidFill>
                  <a:srgbClr val="FF0000"/>
                </a:solidFill>
              </a:rPr>
              <a:t>件刑事</a:t>
            </a:r>
            <a:r>
              <a:rPr lang="zh-TW" altLang="zh-TW" dirty="0" smtClean="0"/>
              <a:t>的</a:t>
            </a:r>
            <a:r>
              <a:rPr lang="zh-TW" altLang="zh-TW" b="1" dirty="0" smtClean="0"/>
              <a:t>判決原本</a:t>
            </a:r>
            <a:r>
              <a:rPr lang="zh-TW" altLang="zh-TW" dirty="0" smtClean="0"/>
              <a:t>，以</a:t>
            </a:r>
            <a:r>
              <a:rPr lang="zh-TW" altLang="en-US" dirty="0" smtClean="0"/>
              <a:t>各</a:t>
            </a:r>
            <a:r>
              <a:rPr lang="zh-TW" altLang="zh-TW" dirty="0" smtClean="0"/>
              <a:t>案</a:t>
            </a:r>
            <a:r>
              <a:rPr lang="zh-TW" altLang="en-US" dirty="0" smtClean="0"/>
              <a:t>件</a:t>
            </a:r>
            <a:r>
              <a:rPr lang="zh-TW" altLang="zh-TW" dirty="0" smtClean="0"/>
              <a:t>的案由、年代、訴訟</a:t>
            </a:r>
            <a:r>
              <a:rPr lang="zh-TW" altLang="en-US" dirty="0" smtClean="0"/>
              <a:t>上活動或結果</a:t>
            </a:r>
            <a:r>
              <a:rPr lang="zh-TW" altLang="zh-TW" dirty="0" smtClean="0"/>
              <a:t>、當事人性別族群別和地域別、訴訟代理人</a:t>
            </a:r>
            <a:r>
              <a:rPr lang="zh-TW" altLang="en-US" dirty="0" smtClean="0"/>
              <a:t>或檢察官類型等</a:t>
            </a:r>
            <a:r>
              <a:rPr lang="zh-TW" altLang="zh-TW" dirty="0" smtClean="0"/>
              <a:t>作為</a:t>
            </a:r>
            <a:r>
              <a:rPr lang="zh-TW" altLang="zh-TW" dirty="0" smtClean="0">
                <a:solidFill>
                  <a:srgbClr val="FF0000"/>
                </a:solidFill>
              </a:rPr>
              <a:t>變數</a:t>
            </a:r>
            <a:r>
              <a:rPr lang="zh-TW" altLang="zh-TW" dirty="0" smtClean="0"/>
              <a:t>，</a:t>
            </a:r>
            <a:r>
              <a:rPr lang="zh-TW" altLang="en-US" dirty="0" smtClean="0"/>
              <a:t>進行</a:t>
            </a:r>
            <a:r>
              <a:rPr lang="zh-TW" altLang="en-US" dirty="0" smtClean="0">
                <a:solidFill>
                  <a:srgbClr val="FF0000"/>
                </a:solidFill>
              </a:rPr>
              <a:t>編碼</a:t>
            </a:r>
            <a:r>
              <a:rPr lang="zh-TW" altLang="en-US" dirty="0" smtClean="0"/>
              <a:t>，</a:t>
            </a:r>
            <a:r>
              <a:rPr lang="zh-TW" altLang="zh-TW" dirty="0" smtClean="0"/>
              <a:t>透過兩變數</a:t>
            </a:r>
            <a:r>
              <a:rPr lang="zh-TW" altLang="zh-TW" dirty="0" smtClean="0">
                <a:solidFill>
                  <a:srgbClr val="FF0000"/>
                </a:solidFill>
              </a:rPr>
              <a:t>交叉分析</a:t>
            </a:r>
            <a:r>
              <a:rPr lang="zh-TW" altLang="zh-TW" dirty="0" smtClean="0"/>
              <a:t>，了解相互間關聯性</a:t>
            </a:r>
            <a:r>
              <a:rPr lang="zh-TW" altLang="en-US" dirty="0" smtClean="0"/>
              <a:t>，藉以探究</a:t>
            </a:r>
            <a:r>
              <a:rPr lang="zh-TW" altLang="en-US" dirty="0" smtClean="0">
                <a:solidFill>
                  <a:srgbClr val="0070C0"/>
                </a:solidFill>
              </a:rPr>
              <a:t>司法正義觀的轉型</a:t>
            </a:r>
            <a:r>
              <a:rPr lang="zh-TW" altLang="en-US" dirty="0" smtClean="0"/>
              <a:t>。</a:t>
            </a:r>
            <a:endParaRPr lang="zh-TW" altLang="en-US" b="1" dirty="0" smtClean="0">
              <a:solidFill>
                <a:srgbClr val="0070C0"/>
              </a:solidFill>
            </a:endParaRP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C3898-733D-4CD5-A153-F71308DAC182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6455" y="1448780"/>
            <a:ext cx="273630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374229"/>
            <a:ext cx="2880320" cy="435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124744"/>
            <a:ext cx="4248472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3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《</a:t>
            </a:r>
            <a:r>
              <a:rPr lang="zh-TW" altLang="en-US" sz="3600" dirty="0" smtClean="0"/>
              <a:t>概論</a:t>
            </a:r>
            <a:r>
              <a:rPr lang="en-US" altLang="zh-TW" sz="3600" dirty="0" smtClean="0"/>
              <a:t>》</a:t>
            </a:r>
            <a:r>
              <a:rPr lang="zh-TW" altLang="en-US" sz="3600" dirty="0" smtClean="0"/>
              <a:t>，頁</a:t>
            </a:r>
            <a:r>
              <a:rPr lang="en-US" altLang="zh-TW" sz="3600" dirty="0" smtClean="0"/>
              <a:t>3</a:t>
            </a:r>
            <a:endParaRPr lang="zh-TW" altLang="en-US" sz="36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372200" y="6309320"/>
            <a:ext cx="2133600" cy="365125"/>
          </a:xfrm>
        </p:spPr>
        <p:txBody>
          <a:bodyPr/>
          <a:lstStyle/>
          <a:p>
            <a:fld id="{A11B013C-4519-4545-AD0C-397514393ADB}" type="slidenum">
              <a:rPr lang="zh-TW" altLang="en-US" smtClean="0"/>
              <a:pPr/>
              <a:t>15</a:t>
            </a:fld>
            <a:endParaRPr lang="zh-TW" alt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460851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73016"/>
            <a:ext cx="4176464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6156176" y="3645023"/>
            <a:ext cx="648072" cy="57606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635896" y="2852936"/>
            <a:ext cx="108012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323528" y="3284984"/>
            <a:ext cx="4392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323528" y="3789040"/>
            <a:ext cx="18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《</a:t>
            </a:r>
            <a:r>
              <a:rPr lang="zh-TW" altLang="en-US" sz="3600" dirty="0" smtClean="0"/>
              <a:t>概論</a:t>
            </a:r>
            <a:r>
              <a:rPr lang="en-US" altLang="zh-TW" sz="3600" dirty="0" smtClean="0"/>
              <a:t>》</a:t>
            </a:r>
            <a:r>
              <a:rPr lang="zh-TW" altLang="en-US" sz="3600" dirty="0" smtClean="0"/>
              <a:t>，頁</a:t>
            </a:r>
            <a:r>
              <a:rPr lang="en-US" altLang="zh-TW" sz="3600" dirty="0" smtClean="0"/>
              <a:t>3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013C-4519-4545-AD0C-397514393ADB}" type="slidenum">
              <a:rPr lang="zh-TW" altLang="en-US" smtClean="0"/>
              <a:pPr/>
              <a:t>16</a:t>
            </a:fld>
            <a:endParaRPr lang="zh-TW" alt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734481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5868144" y="2492896"/>
            <a:ext cx="230425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971600" y="3140968"/>
            <a:ext cx="648072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355976" y="3789040"/>
            <a:ext cx="165618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691680" y="4365104"/>
            <a:ext cx="576064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475656" y="5013176"/>
            <a:ext cx="612068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日治時期戶口調查簿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013C-4519-4545-AD0C-397514393ADB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799288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2483768" y="4797153"/>
            <a:ext cx="504056" cy="129614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6372200" y="4869160"/>
            <a:ext cx="504056" cy="1224136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6624228" y="3717033"/>
            <a:ext cx="396044" cy="36004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849933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現行法依日治時期戶口調查簿認定原住民身分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013C-4519-4545-AD0C-397514393ADB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5867648" y="3580097"/>
            <a:ext cx="504056" cy="57606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5911017" y="4242332"/>
            <a:ext cx="504056" cy="13919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965971"/>
            <a:ext cx="8208912" cy="5572941"/>
          </a:xfrm>
          <a:prstGeom prst="rect">
            <a:avLst/>
          </a:prstGeom>
        </p:spPr>
      </p:pic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6119676" y="4790473"/>
            <a:ext cx="504056" cy="129614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682827" y="3645024"/>
            <a:ext cx="504056" cy="43204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6867543" y="5634320"/>
            <a:ext cx="440761" cy="452296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9734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補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013C-4519-4545-AD0C-397514393ADB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734481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2" y="332656"/>
            <a:ext cx="7886700" cy="542585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以學術論文建構台灣法律史知識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74320" y="1196752"/>
            <a:ext cx="4219302" cy="1054957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b="0" dirty="0" smtClean="0"/>
              <a:t>〈</a:t>
            </a:r>
            <a:r>
              <a:rPr lang="zh-TW" altLang="en-US" b="0" dirty="0" smtClean="0"/>
              <a:t>台灣法律史的提出及學科化</a:t>
            </a:r>
            <a:r>
              <a:rPr lang="en-US" altLang="zh-TW" b="0" dirty="0" smtClean="0"/>
              <a:t>〉</a:t>
            </a:r>
            <a:r>
              <a:rPr lang="zh-TW" altLang="en-US" b="0" dirty="0" smtClean="0"/>
              <a:t>及其評論與回應、</a:t>
            </a:r>
            <a:r>
              <a:rPr lang="en-US" altLang="zh-TW" b="0" dirty="0" smtClean="0"/>
              <a:t>3</a:t>
            </a:r>
            <a:r>
              <a:rPr lang="zh-TW" altLang="en-US" b="0" dirty="0" smtClean="0"/>
              <a:t>篇研究史的回顧、</a:t>
            </a:r>
            <a:r>
              <a:rPr lang="en-US" altLang="zh-TW" b="0" dirty="0" smtClean="0"/>
              <a:t>4</a:t>
            </a:r>
            <a:r>
              <a:rPr lang="zh-TW" altLang="en-US" b="0" dirty="0" smtClean="0"/>
              <a:t>篇專題研究</a:t>
            </a:r>
            <a:endParaRPr lang="zh-TW" altLang="en-US" b="0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99592" y="2411730"/>
            <a:ext cx="2952328" cy="3897589"/>
          </a:xfrm>
          <a:prstGeom prst="rect">
            <a:avLst/>
          </a:prstGeom>
        </p:spPr>
      </p:pic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573192" y="1412777"/>
            <a:ext cx="4335677" cy="799746"/>
          </a:xfrm>
        </p:spPr>
        <p:txBody>
          <a:bodyPr>
            <a:noAutofit/>
          </a:bodyPr>
          <a:lstStyle/>
          <a:p>
            <a:r>
              <a:rPr lang="zh-TW" altLang="en-US" sz="2200" b="0" dirty="0"/>
              <a:t>導論、第一章至第十章、延伸閱讀書目、索引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48064" y="2411731"/>
            <a:ext cx="3029285" cy="389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85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01216"/>
            <a:ext cx="7772400" cy="611832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36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法律史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為基礎的「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歷史思維法學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96981" y="1074885"/>
            <a:ext cx="4139036" cy="5646590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sz="2600" dirty="0" smtClean="0"/>
              <a:t>純</a:t>
            </a:r>
            <a:r>
              <a:rPr lang="zh-TW" altLang="zh-TW" sz="2600" dirty="0"/>
              <a:t>然</a:t>
            </a:r>
            <a:r>
              <a:rPr lang="zh-TW" altLang="zh-TW" sz="2600" dirty="0">
                <a:solidFill>
                  <a:srgbClr val="0070C0"/>
                </a:solidFill>
              </a:rPr>
              <a:t>法經驗科學</a:t>
            </a:r>
            <a:r>
              <a:rPr lang="zh-TW" altLang="zh-TW" sz="2600" dirty="0"/>
              <a:t>之探究</a:t>
            </a:r>
            <a:r>
              <a:rPr lang="zh-TW" altLang="en-US" sz="2600" dirty="0"/>
              <a:t>：</a:t>
            </a:r>
            <a:r>
              <a:rPr lang="en-US" altLang="zh-TW" sz="2600" dirty="0"/>
              <a:t>1</a:t>
            </a:r>
            <a:r>
              <a:rPr lang="zh-TW" altLang="en-US" sz="2600" dirty="0"/>
              <a:t>逐次到</a:t>
            </a:r>
            <a:r>
              <a:rPr lang="en-US" altLang="zh-TW" sz="2600" dirty="0"/>
              <a:t>4</a:t>
            </a:r>
            <a:r>
              <a:rPr lang="zh-TW" altLang="en-US" sz="2600" dirty="0"/>
              <a:t>、</a:t>
            </a:r>
            <a:r>
              <a:rPr lang="en-US" altLang="zh-TW" sz="2600" dirty="0"/>
              <a:t>4</a:t>
            </a:r>
            <a:r>
              <a:rPr lang="zh-TW" altLang="en-US" sz="2600" dirty="0"/>
              <a:t>逐次到</a:t>
            </a:r>
            <a:r>
              <a:rPr lang="en-US" altLang="zh-TW" sz="2600" dirty="0"/>
              <a:t>1</a:t>
            </a:r>
            <a:r>
              <a:rPr lang="zh-TW" altLang="en-US" sz="2600" dirty="0"/>
              <a:t>，或中間有跳躍等各種可能的排列</a:t>
            </a:r>
            <a:r>
              <a:rPr lang="zh-TW" altLang="en-US" sz="2600" dirty="0" smtClean="0"/>
              <a:t>方式（</a:t>
            </a:r>
            <a:r>
              <a:rPr lang="zh-TW" altLang="en-US" sz="2600" dirty="0" smtClean="0">
                <a:solidFill>
                  <a:srgbClr val="0070C0"/>
                </a:solidFill>
              </a:rPr>
              <a:t>法律史</a:t>
            </a:r>
            <a:r>
              <a:rPr lang="zh-TW" altLang="en-US" sz="2600" dirty="0" smtClean="0"/>
              <a:t>）</a:t>
            </a:r>
            <a:endParaRPr lang="en-US" altLang="zh-TW" sz="2600" dirty="0"/>
          </a:p>
          <a:p>
            <a:r>
              <a:rPr lang="zh-TW" altLang="en-US" sz="3000" dirty="0" smtClean="0">
                <a:ea typeface="標楷體" panose="03000509000000000000" pitchFamily="65" charset="-120"/>
              </a:rPr>
              <a:t>運用於</a:t>
            </a:r>
            <a:r>
              <a:rPr lang="zh-TW" altLang="en-US" sz="30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法律規範</a:t>
            </a:r>
            <a:r>
              <a:rPr lang="zh-TW" altLang="en-US" sz="30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論證</a:t>
            </a:r>
            <a:r>
              <a:rPr lang="zh-TW" altLang="en-US" sz="3000" dirty="0" smtClean="0">
                <a:ea typeface="標楷體" panose="03000509000000000000" pitchFamily="65" charset="-120"/>
              </a:rPr>
              <a:t>（</a:t>
            </a:r>
            <a:r>
              <a:rPr lang="en-US" altLang="zh-TW" sz="3000" dirty="0" err="1" smtClean="0">
                <a:ea typeface="標楷體" panose="03000509000000000000" pitchFamily="65" charset="-120"/>
              </a:rPr>
              <a:t>i</a:t>
            </a:r>
            <a:r>
              <a:rPr lang="zh-TW" altLang="en-US" sz="3000" dirty="0" smtClean="0">
                <a:ea typeface="標楷體" panose="03000509000000000000" pitchFamily="65" charset="-120"/>
              </a:rPr>
              <a:t>）為進行</a:t>
            </a:r>
            <a:r>
              <a:rPr lang="zh-TW" altLang="zh-TW" sz="30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法</a:t>
            </a:r>
            <a:r>
              <a:rPr lang="zh-TW" altLang="zh-TW" sz="30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制訂</a:t>
            </a:r>
            <a:r>
              <a:rPr lang="zh-TW" altLang="zh-TW" sz="3000" dirty="0" smtClean="0">
                <a:ea typeface="標楷體" panose="03000509000000000000" pitchFamily="65" charset="-120"/>
              </a:rPr>
              <a:t>，觀察</a:t>
            </a:r>
            <a:r>
              <a:rPr lang="zh-TW" altLang="en-US" sz="3000" dirty="0">
                <a:ea typeface="標楷體" panose="03000509000000000000" pitchFamily="65" charset="-120"/>
              </a:rPr>
              <a:t>：</a:t>
            </a:r>
            <a:r>
              <a:rPr lang="en-US" altLang="zh-TW" sz="3000" dirty="0">
                <a:solidFill>
                  <a:srgbClr val="0070C0"/>
                </a:solidFill>
                <a:ea typeface="標楷體" panose="03000509000000000000" pitchFamily="65" charset="-120"/>
              </a:rPr>
              <a:t>4</a:t>
            </a:r>
            <a:r>
              <a:rPr lang="zh-TW" altLang="zh-TW" sz="3000" dirty="0">
                <a:solidFill>
                  <a:srgbClr val="0070C0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 sz="3000" dirty="0">
                <a:solidFill>
                  <a:srgbClr val="0070C0"/>
                </a:solidFill>
                <a:ea typeface="標楷體" panose="03000509000000000000" pitchFamily="65" charset="-120"/>
              </a:rPr>
              <a:t>3</a:t>
            </a:r>
            <a:r>
              <a:rPr lang="zh-TW" altLang="zh-TW" sz="3000" dirty="0">
                <a:solidFill>
                  <a:srgbClr val="0070C0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 sz="3000" dirty="0">
                <a:solidFill>
                  <a:srgbClr val="0070C0"/>
                </a:solidFill>
                <a:ea typeface="標楷體" panose="03000509000000000000" pitchFamily="65" charset="-120"/>
              </a:rPr>
              <a:t>2→</a:t>
            </a:r>
            <a:r>
              <a:rPr lang="en-US" altLang="zh-TW" sz="3000" u="sng" dirty="0" smtClean="0">
                <a:solidFill>
                  <a:srgbClr val="0070C0"/>
                </a:solidFill>
                <a:ea typeface="標楷體" panose="03000509000000000000" pitchFamily="65" charset="-120"/>
              </a:rPr>
              <a:t>1</a:t>
            </a:r>
          </a:p>
          <a:p>
            <a:pPr marL="0" indent="0">
              <a:buNone/>
            </a:pPr>
            <a:r>
              <a:rPr lang="zh-TW" altLang="en-US" sz="3000" dirty="0" smtClean="0">
                <a:ea typeface="標楷體" panose="03000509000000000000" pitchFamily="65" charset="-120"/>
              </a:rPr>
              <a:t> （</a:t>
            </a:r>
            <a:r>
              <a:rPr lang="en-US" altLang="zh-TW" sz="3000" dirty="0" smtClean="0">
                <a:ea typeface="標楷體" panose="03000509000000000000" pitchFamily="65" charset="-120"/>
              </a:rPr>
              <a:t>ii</a:t>
            </a:r>
            <a:r>
              <a:rPr lang="zh-TW" altLang="en-US" sz="3000" dirty="0" smtClean="0">
                <a:ea typeface="標楷體" panose="03000509000000000000" pitchFamily="65" charset="-120"/>
              </a:rPr>
              <a:t>）為進行</a:t>
            </a:r>
            <a:r>
              <a:rPr lang="zh-TW" altLang="zh-TW" sz="30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法適用</a:t>
            </a:r>
            <a:r>
              <a:rPr lang="zh-TW" altLang="zh-TW" sz="3000" dirty="0" smtClean="0">
                <a:ea typeface="標楷體" panose="03000509000000000000" pitchFamily="65" charset="-120"/>
              </a:rPr>
              <a:t>，</a:t>
            </a:r>
            <a:r>
              <a:rPr lang="zh-TW" altLang="en-US" sz="3000" dirty="0" smtClean="0">
                <a:ea typeface="標楷體" panose="03000509000000000000" pitchFamily="65" charset="-120"/>
              </a:rPr>
              <a:t>             </a:t>
            </a:r>
            <a:r>
              <a:rPr lang="zh-TW" altLang="zh-TW" sz="3000" dirty="0" smtClean="0">
                <a:ea typeface="標楷體" panose="03000509000000000000" pitchFamily="65" charset="-120"/>
              </a:rPr>
              <a:t>觀察</a:t>
            </a:r>
            <a:r>
              <a:rPr lang="zh-TW" altLang="en-US" sz="3000" dirty="0" smtClean="0">
                <a:ea typeface="標楷體" panose="03000509000000000000" pitchFamily="65" charset="-120"/>
              </a:rPr>
              <a:t>：</a:t>
            </a:r>
            <a:r>
              <a:rPr lang="en-US" altLang="zh-TW" sz="3000" dirty="0" smtClean="0">
                <a:solidFill>
                  <a:srgbClr val="0070C0"/>
                </a:solidFill>
                <a:ea typeface="標楷體" panose="03000509000000000000" pitchFamily="65" charset="-120"/>
              </a:rPr>
              <a:t>1</a:t>
            </a:r>
            <a:r>
              <a:rPr lang="zh-TW" altLang="zh-TW" sz="3000" dirty="0" smtClean="0">
                <a:solidFill>
                  <a:srgbClr val="0070C0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 sz="3000" dirty="0" smtClean="0">
                <a:solidFill>
                  <a:srgbClr val="0070C0"/>
                </a:solidFill>
                <a:ea typeface="標楷體" panose="03000509000000000000" pitchFamily="65" charset="-120"/>
              </a:rPr>
              <a:t>2→</a:t>
            </a:r>
            <a:r>
              <a:rPr lang="en-US" altLang="zh-TW" sz="3000" u="sng" dirty="0" smtClean="0">
                <a:solidFill>
                  <a:srgbClr val="0070C0"/>
                </a:solidFill>
                <a:ea typeface="標楷體" panose="03000509000000000000" pitchFamily="65" charset="-120"/>
              </a:rPr>
              <a:t>3</a:t>
            </a:r>
            <a:r>
              <a:rPr lang="zh-TW" altLang="zh-TW" sz="3000" dirty="0" smtClean="0">
                <a:ea typeface="標楷體" panose="03000509000000000000" pitchFamily="65" charset="-120"/>
              </a:rPr>
              <a:t>或</a:t>
            </a:r>
            <a:r>
              <a:rPr lang="en-US" altLang="zh-TW" sz="3000" dirty="0" smtClean="0">
                <a:solidFill>
                  <a:srgbClr val="0070C0"/>
                </a:solidFill>
                <a:ea typeface="標楷體" panose="03000509000000000000" pitchFamily="65" charset="-120"/>
              </a:rPr>
              <a:t>4→</a:t>
            </a:r>
            <a:r>
              <a:rPr lang="en-US" altLang="zh-TW" sz="3000" u="sng" dirty="0" smtClean="0">
                <a:solidFill>
                  <a:srgbClr val="0070C0"/>
                </a:solidFill>
                <a:ea typeface="標楷體" panose="03000509000000000000" pitchFamily="65" charset="-120"/>
              </a:rPr>
              <a:t>3</a:t>
            </a:r>
          </a:p>
          <a:p>
            <a:pPr marL="0" indent="0">
              <a:buNone/>
            </a:pPr>
            <a:r>
              <a:rPr lang="en-US" altLang="zh-TW" sz="3000" dirty="0" smtClean="0">
                <a:ea typeface="標楷體" panose="03000509000000000000" pitchFamily="65" charset="-120"/>
              </a:rPr>
              <a:t> </a:t>
            </a:r>
            <a:r>
              <a:rPr lang="zh-TW" altLang="en-US" sz="3000" dirty="0">
                <a:ea typeface="標楷體" panose="03000509000000000000" pitchFamily="65" charset="-120"/>
              </a:rPr>
              <a:t>（</a:t>
            </a:r>
            <a:r>
              <a:rPr lang="en-US" altLang="zh-TW" sz="3000" dirty="0" smtClean="0">
                <a:ea typeface="標楷體" panose="03000509000000000000" pitchFamily="65" charset="-120"/>
              </a:rPr>
              <a:t>iii</a:t>
            </a:r>
            <a:r>
              <a:rPr lang="zh-TW" altLang="en-US" sz="3000" dirty="0" smtClean="0">
                <a:ea typeface="標楷體" panose="03000509000000000000" pitchFamily="65" charset="-120"/>
              </a:rPr>
              <a:t>）為檢討</a:t>
            </a:r>
            <a:r>
              <a:rPr lang="zh-TW" altLang="zh-TW" sz="30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法</a:t>
            </a:r>
            <a:r>
              <a:rPr lang="zh-TW" altLang="en-US" sz="30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學理論</a:t>
            </a:r>
            <a:r>
              <a:rPr lang="zh-TW" altLang="zh-TW" sz="3000" dirty="0" smtClean="0">
                <a:ea typeface="標楷體" panose="03000509000000000000" pitchFamily="65" charset="-120"/>
              </a:rPr>
              <a:t>，</a:t>
            </a:r>
            <a:r>
              <a:rPr lang="zh-TW" altLang="zh-TW" sz="3000" dirty="0">
                <a:ea typeface="標楷體" panose="03000509000000000000" pitchFamily="65" charset="-120"/>
              </a:rPr>
              <a:t>觀察</a:t>
            </a:r>
            <a:r>
              <a:rPr lang="zh-TW" altLang="en-US" sz="3000" dirty="0">
                <a:ea typeface="標楷體" panose="03000509000000000000" pitchFamily="65" charset="-120"/>
              </a:rPr>
              <a:t>：</a:t>
            </a:r>
            <a:r>
              <a:rPr lang="en-US" altLang="zh-TW" sz="3000" dirty="0" smtClean="0">
                <a:solidFill>
                  <a:srgbClr val="0070C0"/>
                </a:solidFill>
                <a:ea typeface="標楷體" panose="03000509000000000000" pitchFamily="65" charset="-120"/>
              </a:rPr>
              <a:t>1→</a:t>
            </a:r>
            <a:r>
              <a:rPr lang="en-US" altLang="zh-TW" sz="3000" u="sng" dirty="0" smtClean="0">
                <a:solidFill>
                  <a:srgbClr val="0070C0"/>
                </a:solidFill>
                <a:ea typeface="標楷體" panose="03000509000000000000" pitchFamily="65" charset="-120"/>
              </a:rPr>
              <a:t>2</a:t>
            </a:r>
            <a:r>
              <a:rPr lang="zh-TW" altLang="zh-TW" sz="3000" dirty="0" smtClean="0">
                <a:ea typeface="標楷體" panose="03000509000000000000" pitchFamily="65" charset="-120"/>
              </a:rPr>
              <a:t>或</a:t>
            </a:r>
            <a:r>
              <a:rPr lang="en-US" altLang="zh-TW" sz="3000" dirty="0">
                <a:solidFill>
                  <a:srgbClr val="0070C0"/>
                </a:solidFill>
                <a:ea typeface="標楷體" panose="03000509000000000000" pitchFamily="65" charset="-120"/>
              </a:rPr>
              <a:t>3 </a:t>
            </a:r>
            <a:r>
              <a:rPr lang="zh-TW" altLang="en-US" sz="3000" dirty="0" smtClean="0">
                <a:solidFill>
                  <a:srgbClr val="0070C0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 sz="3000" dirty="0" smtClean="0">
                <a:solidFill>
                  <a:srgbClr val="0070C0"/>
                </a:solidFill>
                <a:ea typeface="標楷體" panose="03000509000000000000" pitchFamily="65" charset="-120"/>
              </a:rPr>
              <a:t>4→</a:t>
            </a:r>
            <a:r>
              <a:rPr lang="en-US" altLang="zh-TW" sz="3000" u="sng" dirty="0" smtClean="0">
                <a:solidFill>
                  <a:srgbClr val="0070C0"/>
                </a:solidFill>
                <a:ea typeface="標楷體" panose="03000509000000000000" pitchFamily="65" charset="-120"/>
              </a:rPr>
              <a:t>2</a:t>
            </a:r>
            <a:endParaRPr lang="en-US" altLang="zh-TW" sz="3000" u="sng" dirty="0" smtClean="0"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0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 </a:t>
            </a:r>
            <a:r>
              <a:rPr lang="zh-TW" altLang="en-US" sz="3000" u="sng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於今</a:t>
            </a:r>
            <a:r>
              <a:rPr lang="zh-TW" altLang="en-US" sz="3000" dirty="0" smtClean="0">
                <a:solidFill>
                  <a:srgbClr val="0070C0"/>
                </a:solidFill>
                <a:ea typeface="標楷體" panose="03000509000000000000" pitchFamily="65" charset="-120"/>
              </a:rPr>
              <a:t>事實不存</a:t>
            </a:r>
            <a:r>
              <a:rPr lang="zh-TW" altLang="en-US" sz="30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或</a:t>
            </a:r>
            <a:r>
              <a:rPr lang="zh-TW" altLang="en-US" sz="3000" dirty="0" smtClean="0">
                <a:solidFill>
                  <a:srgbClr val="0070C0"/>
                </a:solidFill>
                <a:ea typeface="標楷體" panose="03000509000000000000" pitchFamily="65" charset="-120"/>
              </a:rPr>
              <a:t>價值</a:t>
            </a:r>
            <a:r>
              <a:rPr lang="zh-TW" altLang="en-US" sz="30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不妥，即不</a:t>
            </a:r>
            <a:r>
              <a:rPr lang="zh-TW" altLang="en-US" sz="3000" u="sng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應</a:t>
            </a:r>
            <a:r>
              <a:rPr lang="zh-TW" altLang="en-US" sz="30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延續該規範</a:t>
            </a:r>
            <a:endParaRPr lang="en-US" altLang="zh-TW" sz="3000" dirty="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32040" y="2132856"/>
            <a:ext cx="2880320" cy="3168352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C3898-733D-4CD5-A153-F71308DAC182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427" y="1628800"/>
            <a:ext cx="3384376" cy="4619600"/>
          </a:xfrm>
          <a:prstGeom prst="rect">
            <a:avLst/>
          </a:prstGeom>
        </p:spPr>
      </p:pic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4865056" y="1378444"/>
            <a:ext cx="648072" cy="31880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4806068" y="2492896"/>
            <a:ext cx="125972" cy="31880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4719427" y="3822424"/>
            <a:ext cx="2088232" cy="31880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4865056" y="4987864"/>
            <a:ext cx="1584176" cy="31880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4932040" y="1335954"/>
            <a:ext cx="1332235" cy="1756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7769" y="1016732"/>
            <a:ext cx="4193320" cy="5400600"/>
          </a:xfrm>
          <a:prstGeom prst="rect">
            <a:avLst/>
          </a:prstGeom>
        </p:spPr>
      </p:pic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4859986" y="1279762"/>
            <a:ext cx="1062162" cy="404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4806068" y="1500276"/>
            <a:ext cx="622902" cy="31880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4806068" y="2503044"/>
            <a:ext cx="622902" cy="31880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4748693" y="3779196"/>
            <a:ext cx="1919745" cy="31880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4765506" y="5055479"/>
            <a:ext cx="1458205" cy="31880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0502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簡稱</a:t>
            </a:r>
            <a:r>
              <a:rPr lang="en-US" altLang="zh-TW" sz="3600" dirty="0" smtClean="0"/>
              <a:t>《</a:t>
            </a:r>
            <a:r>
              <a:rPr lang="zh-TW" altLang="en-US" sz="3600" dirty="0" smtClean="0"/>
              <a:t>足跡</a:t>
            </a:r>
            <a:r>
              <a:rPr lang="en-US" altLang="zh-TW" sz="3600" dirty="0" smtClean="0"/>
              <a:t>》</a:t>
            </a:r>
            <a:r>
              <a:rPr lang="zh-TW" altLang="en-US" sz="2400" dirty="0" smtClean="0"/>
              <a:t>（</a:t>
            </a:r>
            <a:r>
              <a:rPr lang="en-US" altLang="zh-TW" sz="2400" dirty="0" smtClean="0"/>
              <a:t>55</a:t>
            </a:r>
            <a:r>
              <a:rPr lang="zh-TW" altLang="en-US" sz="2400" dirty="0" smtClean="0"/>
              <a:t>「地方制度的調整」：原臺北州廳）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013C-4519-4545-AD0C-397514393ADB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340768"/>
            <a:ext cx="784887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以</a:t>
            </a:r>
            <a:r>
              <a:rPr lang="en-US" altLang="zh-TW" dirty="0" smtClean="0">
                <a:latin typeface="+mn-lt"/>
                <a:ea typeface="標楷體" pitchFamily="65" charset="-120"/>
              </a:rPr>
              <a:t>2016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期末考題目為例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013C-4519-4545-AD0C-397514393ADB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712879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444207" y="1412776"/>
            <a:ext cx="165618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1187624" y="1700807"/>
            <a:ext cx="6624736" cy="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2699792" y="2276872"/>
            <a:ext cx="93610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346966" y="3212976"/>
            <a:ext cx="93610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2476274" y="5013176"/>
            <a:ext cx="137564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612068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013C-4519-4545-AD0C-397514393ADB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731168"/>
          </a:xfrm>
        </p:spPr>
        <p:txBody>
          <a:bodyPr/>
          <a:lstStyle/>
          <a:p>
            <a:r>
              <a:rPr lang="zh-TW" altLang="en-US" sz="3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從世界史，觀看台灣的法律</a:t>
            </a:r>
            <a:endParaRPr lang="zh-TW" altLang="en-US" sz="3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052737"/>
            <a:ext cx="554461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4788024" y="1484784"/>
            <a:ext cx="360040" cy="57606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2555776" y="1412776"/>
            <a:ext cx="360040" cy="57606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6084168" y="1412776"/>
            <a:ext cx="360040" cy="57606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6660232" y="1412776"/>
            <a:ext cx="360040" cy="57606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818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720080"/>
          </a:xfrm>
        </p:spPr>
        <p:txBody>
          <a:bodyPr/>
          <a:lstStyle/>
          <a:p>
            <a:r>
              <a:rPr lang="zh-TW" altLang="en-US" sz="3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台灣與中國兩條法律發展軸線示意圖</a:t>
            </a:r>
            <a:endParaRPr lang="zh-TW" altLang="en-US" sz="3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C3898-733D-4CD5-A153-F71308DAC182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412776"/>
            <a:ext cx="291581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980728"/>
            <a:ext cx="496855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474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作為國家組體體的中華民國的歷史，與作為地域社會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生活共同體的台灣的歷史，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1949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年年底之後合一</a:t>
            </a:r>
            <a:endParaRPr lang="zh-TW" altLang="en-US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12776"/>
            <a:ext cx="439248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013C-4519-4545-AD0C-397514393ADB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以台灣為主體</a:t>
            </a:r>
            <a:r>
              <a:rPr lang="zh-TW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的「兩岸分治」</a:t>
            </a:r>
            <a:r>
              <a:rPr lang="zh-TW" altLang="en-US" sz="1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（海峽中線為界）</a:t>
            </a:r>
            <a:r>
              <a:rPr lang="en-US" altLang="zh-TW" sz="3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日治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50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＋戰後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79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－戰後初期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＝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125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（年</a:t>
            </a:r>
            <a:r>
              <a:rPr lang="zh-TW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zh-TW" altLang="en-US" sz="36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92088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013C-4519-4545-AD0C-397514393ADB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2728</TotalTime>
  <Words>1287</Words>
  <Application>Microsoft Office PowerPoint</Application>
  <PresentationFormat>如螢幕大小 (4:3)</PresentationFormat>
  <Paragraphs>72</Paragraphs>
  <Slides>20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7" baseType="lpstr">
      <vt:lpstr>微軟正黑體</vt:lpstr>
      <vt:lpstr>新細明體</vt:lpstr>
      <vt:lpstr>標楷體</vt:lpstr>
      <vt:lpstr>Arial</vt:lpstr>
      <vt:lpstr>Calibri</vt:lpstr>
      <vt:lpstr>Times New Roman</vt:lpstr>
      <vt:lpstr>Office 佈景主題</vt:lpstr>
      <vt:lpstr>PowerPoint 簡報</vt:lpstr>
      <vt:lpstr>以學術論文建構台灣法律史知識</vt:lpstr>
      <vt:lpstr>簡稱《足跡》（55「地方制度的調整」：原臺北州廳）</vt:lpstr>
      <vt:lpstr>以2016期末考題目為例</vt:lpstr>
      <vt:lpstr>PowerPoint 簡報</vt:lpstr>
      <vt:lpstr>從世界史，觀看台灣的法律</vt:lpstr>
      <vt:lpstr>台灣與中國兩條法律發展軸線示意圖</vt:lpstr>
      <vt:lpstr>作為國家組體體的中華民國的歷史，與作為地域社會/生活共同體的台灣的歷史，1949年年底之後合一</vt:lpstr>
      <vt:lpstr>以台灣為主體的「兩岸分治」（海峽中線為界） 日治50＋戰後79－戰後初期4＝125（年）</vt:lpstr>
      <vt:lpstr>日治時期作為國界的海峽中線 支那時局大地圖（1937），國立臺灣歷史博物館收藏</vt:lpstr>
      <vt:lpstr>憲法法庭上台灣法律史已是必備知識 以2023/12/29的112憲判字第20號判決為例</vt:lpstr>
      <vt:lpstr>《概論》，頁12</vt:lpstr>
      <vt:lpstr>從法條到法社會發展歷程及其可能的互動示意圖</vt:lpstr>
      <vt:lpstr>探究人民的法律生活</vt:lpstr>
      <vt:lpstr>《概論》，頁3</vt:lpstr>
      <vt:lpstr>《概論》，頁3</vt:lpstr>
      <vt:lpstr>日治時期戶口調查簿</vt:lpstr>
      <vt:lpstr>現行法依日治時期戶口調查簿認定原住民身分</vt:lpstr>
      <vt:lpstr>補1</vt:lpstr>
      <vt:lpstr>以法律史為基礎的「歷史思維法學」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60</cp:revision>
  <dcterms:created xsi:type="dcterms:W3CDTF">2014-10-11T03:34:00Z</dcterms:created>
  <dcterms:modified xsi:type="dcterms:W3CDTF">2024-01-14T03:21:56Z</dcterms:modified>
</cp:coreProperties>
</file>