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9"/>
  </p:notesMasterIdLst>
  <p:sldIdLst>
    <p:sldId id="256" r:id="rId2"/>
    <p:sldId id="257" r:id="rId3"/>
    <p:sldId id="258" r:id="rId4"/>
    <p:sldId id="273" r:id="rId5"/>
    <p:sldId id="259" r:id="rId6"/>
    <p:sldId id="272" r:id="rId7"/>
    <p:sldId id="260" r:id="rId8"/>
    <p:sldId id="261" r:id="rId9"/>
    <p:sldId id="274" r:id="rId10"/>
    <p:sldId id="262" r:id="rId11"/>
    <p:sldId id="263" r:id="rId12"/>
    <p:sldId id="268" r:id="rId13"/>
    <p:sldId id="264" r:id="rId14"/>
    <p:sldId id="265" r:id="rId15"/>
    <p:sldId id="266" r:id="rId16"/>
    <p:sldId id="271" r:id="rId17"/>
    <p:sldId id="267" r:id="rId1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143" autoAdjust="0"/>
  </p:normalViewPr>
  <p:slideViewPr>
    <p:cSldViewPr>
      <p:cViewPr varScale="1">
        <p:scale>
          <a:sx n="83" d="100"/>
          <a:sy n="83" d="100"/>
        </p:scale>
        <p:origin x="-178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EF7333-F2FA-4F9F-8E6A-FE20F1CD3025}" type="datetimeFigureOut">
              <a:rPr lang="zh-TW" altLang="en-US" smtClean="0"/>
              <a:pPr/>
              <a:t>2011/10/31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19DD92-146C-4E76-96D3-863D1C097B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8408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2006</a:t>
            </a:r>
            <a:r>
              <a:rPr lang="zh-TW" altLang="en-US" dirty="0" smtClean="0"/>
              <a:t>年</a:t>
            </a:r>
            <a:r>
              <a:rPr lang="en-US" altLang="zh-TW" dirty="0" smtClean="0"/>
              <a:t>Sony</a:t>
            </a:r>
            <a:r>
              <a:rPr lang="zh-TW" altLang="en-US" dirty="0" smtClean="0"/>
              <a:t>與</a:t>
            </a:r>
            <a:r>
              <a:rPr lang="en-US" altLang="zh-TW" dirty="0" smtClean="0"/>
              <a:t>E Ink</a:t>
            </a:r>
            <a:r>
              <a:rPr lang="zh-TW" altLang="en-US" dirty="0" smtClean="0"/>
              <a:t>合作在市面上推出了第一台電子書閱讀器，</a:t>
            </a:r>
            <a:endParaRPr lang="en-US" altLang="zh-TW" dirty="0" smtClean="0"/>
          </a:p>
          <a:p>
            <a:r>
              <a:rPr lang="zh-TW" altLang="en-US" dirty="0" smtClean="0"/>
              <a:t>隔年底網路書店</a:t>
            </a:r>
            <a:r>
              <a:rPr lang="en-US" altLang="zh-TW" dirty="0" smtClean="0"/>
              <a:t>Amazon</a:t>
            </a:r>
            <a:r>
              <a:rPr lang="zh-TW" altLang="en-US" dirty="0" smtClean="0"/>
              <a:t>也推出了自家品牌</a:t>
            </a:r>
            <a:r>
              <a:rPr lang="en-US" altLang="zh-TW" dirty="0" smtClean="0"/>
              <a:t>Kindle</a:t>
            </a:r>
            <a:r>
              <a:rPr lang="zh-TW" altLang="en-US" dirty="0" smtClean="0"/>
              <a:t>，</a:t>
            </a:r>
            <a:r>
              <a:rPr lang="en-US" altLang="zh-TW" dirty="0" smtClean="0"/>
              <a:t>Kindle</a:t>
            </a:r>
            <a:r>
              <a:rPr lang="zh-TW" altLang="en-US" dirty="0" smtClean="0"/>
              <a:t>的成功也帶動了隨後大眾的需求。</a:t>
            </a:r>
            <a:endParaRPr lang="en-US" altLang="zh-TW" dirty="0" smtClean="0"/>
          </a:p>
          <a:p>
            <a:r>
              <a:rPr lang="zh-TW" altLang="en-US" dirty="0" smtClean="0"/>
              <a:t>根據</a:t>
            </a:r>
            <a:r>
              <a:rPr lang="en-US" altLang="zh-TW" dirty="0" err="1" smtClean="0"/>
              <a:t>Digitimes</a:t>
            </a:r>
            <a:r>
              <a:rPr lang="zh-TW" altLang="en-US" dirty="0" smtClean="0"/>
              <a:t>的資料，</a:t>
            </a:r>
            <a:r>
              <a:rPr lang="en-US" altLang="zh-TW" dirty="0" smtClean="0"/>
              <a:t>2009</a:t>
            </a:r>
            <a:r>
              <a:rPr lang="zh-TW" altLang="en-US" dirty="0" smtClean="0"/>
              <a:t>年全球電子書閱讀器銷售量約為</a:t>
            </a:r>
            <a:r>
              <a:rPr lang="en-US" altLang="zh-TW" dirty="0" smtClean="0"/>
              <a:t>300</a:t>
            </a:r>
            <a:r>
              <a:rPr lang="zh-TW" altLang="en-US" dirty="0" smtClean="0"/>
              <a:t>萬台，今年則預計會有</a:t>
            </a:r>
            <a:r>
              <a:rPr lang="en-US" altLang="zh-TW" dirty="0" smtClean="0"/>
              <a:t>930</a:t>
            </a:r>
            <a:r>
              <a:rPr lang="zh-TW" altLang="en-US" dirty="0" smtClean="0"/>
              <a:t>萬台的銷量！</a:t>
            </a:r>
            <a:endParaRPr lang="en-US" altLang="zh-TW" dirty="0" smtClean="0"/>
          </a:p>
          <a:p>
            <a:r>
              <a:rPr lang="zh-TW" altLang="en-US" dirty="0" smtClean="0"/>
              <a:t>由此驚人的銷售漲幅可知，這是一個正在成長階段的產業。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9DD92-146C-4E76-96D3-863D1C097B77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目前已經商業化的電子紙顯示方法有兩種</a:t>
            </a:r>
            <a:r>
              <a:rPr lang="en-US" altLang="zh-TW" dirty="0" smtClean="0"/>
              <a:t>,</a:t>
            </a:r>
            <a:r>
              <a:rPr lang="zh-TW" altLang="en-US" dirty="0" smtClean="0"/>
              <a:t>第一種是較多廠商採用的</a:t>
            </a:r>
            <a:r>
              <a:rPr lang="en-US" altLang="zh-TW" dirty="0" smtClean="0"/>
              <a:t>EPD, </a:t>
            </a:r>
            <a:r>
              <a:rPr lang="en-US" altLang="zh-TW" dirty="0" err="1" smtClean="0"/>
              <a:t>electrophoretic</a:t>
            </a:r>
            <a:r>
              <a:rPr lang="en-US" altLang="zh-TW" dirty="0" smtClean="0"/>
              <a:t> display.</a:t>
            </a:r>
          </a:p>
          <a:p>
            <a:r>
              <a:rPr lang="en-US" altLang="zh-TW" dirty="0" smtClean="0"/>
              <a:t>EPD</a:t>
            </a:r>
            <a:r>
              <a:rPr lang="zh-TW" altLang="en-US" dirty="0" smtClean="0"/>
              <a:t>主要的原理是應用帶電粒子在電場中的流動</a:t>
            </a:r>
            <a:r>
              <a:rPr lang="en-US" altLang="zh-TW" dirty="0" smtClean="0"/>
              <a:t>,</a:t>
            </a:r>
            <a:r>
              <a:rPr lang="zh-TW" altLang="en-US" dirty="0" smtClean="0"/>
              <a:t>來改變顯示器上的畫面</a:t>
            </a:r>
            <a:r>
              <a:rPr lang="en-US" altLang="zh-TW" dirty="0" smtClean="0"/>
              <a:t>.</a:t>
            </a:r>
          </a:p>
          <a:p>
            <a:r>
              <a:rPr lang="zh-TW" altLang="en-US" dirty="0" smtClean="0"/>
              <a:t>以大廠</a:t>
            </a:r>
            <a:r>
              <a:rPr lang="en-US" altLang="zh-TW" dirty="0" smtClean="0"/>
              <a:t>E Ink</a:t>
            </a:r>
            <a:r>
              <a:rPr lang="zh-TW" altLang="en-US" dirty="0" smtClean="0"/>
              <a:t>為例</a:t>
            </a:r>
            <a:r>
              <a:rPr lang="en-US" altLang="zh-TW" dirty="0" smtClean="0"/>
              <a:t>:</a:t>
            </a:r>
          </a:p>
          <a:p>
            <a:r>
              <a:rPr lang="en-US" altLang="zh-TW" dirty="0" smtClean="0"/>
              <a:t>Microcapsules(</a:t>
            </a:r>
            <a:r>
              <a:rPr lang="zh-TW" altLang="en-US" dirty="0" smtClean="0"/>
              <a:t>微膠囊</a:t>
            </a:r>
            <a:r>
              <a:rPr lang="en-US" altLang="zh-TW" dirty="0" smtClean="0"/>
              <a:t>)</a:t>
            </a:r>
            <a:r>
              <a:rPr lang="zh-TW" altLang="en-US" dirty="0" smtClean="0"/>
              <a:t>裡面包含許多分別帶正負電的粒子</a:t>
            </a:r>
            <a:r>
              <a:rPr lang="en-US" altLang="zh-TW" dirty="0" smtClean="0"/>
              <a:t>,</a:t>
            </a:r>
            <a:r>
              <a:rPr lang="zh-TW" altLang="en-US" dirty="0" smtClean="0"/>
              <a:t> 如圖所示</a:t>
            </a:r>
            <a:r>
              <a:rPr lang="en-US" altLang="zh-TW" dirty="0" smtClean="0"/>
              <a:t>,</a:t>
            </a:r>
            <a:r>
              <a:rPr lang="zh-TW" altLang="en-US" dirty="0" smtClean="0"/>
              <a:t>帶正電的粒子是白色的</a:t>
            </a:r>
            <a:r>
              <a:rPr lang="en-US" altLang="zh-TW" dirty="0" smtClean="0"/>
              <a:t>,</a:t>
            </a:r>
            <a:r>
              <a:rPr lang="zh-TW" altLang="en-US" dirty="0" smtClean="0"/>
              <a:t>帶負電的則是黑色</a:t>
            </a:r>
            <a:r>
              <a:rPr lang="en-US" altLang="zh-TW" dirty="0" smtClean="0"/>
              <a:t>.</a:t>
            </a:r>
            <a:r>
              <a:rPr lang="zh-TW" altLang="en-US" dirty="0" smtClean="0"/>
              <a:t>這些粒子都飄浮在透明無色的電解液中</a:t>
            </a:r>
            <a:r>
              <a:rPr lang="en-US" altLang="zh-TW" dirty="0" smtClean="0"/>
              <a:t>.</a:t>
            </a:r>
          </a:p>
          <a:p>
            <a:r>
              <a:rPr lang="zh-TW" altLang="en-US" dirty="0" smtClean="0"/>
              <a:t>當電場為正的時候</a:t>
            </a:r>
            <a:r>
              <a:rPr lang="en-US" altLang="zh-TW" dirty="0" smtClean="0"/>
              <a:t>,</a:t>
            </a:r>
            <a:r>
              <a:rPr lang="zh-TW" altLang="en-US" dirty="0" smtClean="0"/>
              <a:t>黑色的負電粒子就會跑到表面來</a:t>
            </a:r>
            <a:r>
              <a:rPr lang="en-US" altLang="zh-TW" dirty="0" smtClean="0"/>
              <a:t>,</a:t>
            </a:r>
            <a:r>
              <a:rPr lang="zh-TW" altLang="en-US" dirty="0" smtClean="0"/>
              <a:t>我們就會在顯示器上看到黑色出現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SiPix</a:t>
            </a:r>
            <a:r>
              <a:rPr lang="zh-TW" altLang="en-US" dirty="0" smtClean="0"/>
              <a:t>的原理很類似</a:t>
            </a:r>
            <a:r>
              <a:rPr lang="en-US" altLang="zh-TW" dirty="0" smtClean="0"/>
              <a:t>,</a:t>
            </a:r>
            <a:r>
              <a:rPr lang="zh-TW" altLang="en-US" dirty="0" smtClean="0"/>
              <a:t>只是他們包覆粒子的</a:t>
            </a:r>
            <a:r>
              <a:rPr lang="en-US" altLang="zh-TW" dirty="0" smtClean="0"/>
              <a:t>container</a:t>
            </a:r>
            <a:r>
              <a:rPr lang="zh-TW" altLang="en-US" dirty="0" smtClean="0"/>
              <a:t>稱為</a:t>
            </a:r>
            <a:r>
              <a:rPr lang="en-US" altLang="zh-TW" dirty="0" err="1" smtClean="0"/>
              <a:t>Microcup</a:t>
            </a:r>
            <a:r>
              <a:rPr lang="en-US" altLang="zh-TW" dirty="0" smtClean="0"/>
              <a:t>,</a:t>
            </a:r>
            <a:r>
              <a:rPr lang="zh-TW" altLang="en-US" dirty="0" smtClean="0"/>
              <a:t>電解液的成分也略有不同</a:t>
            </a:r>
            <a:r>
              <a:rPr lang="en-US" altLang="zh-TW" dirty="0" smtClean="0"/>
              <a:t>.</a:t>
            </a:r>
            <a:r>
              <a:rPr lang="zh-TW" altLang="en-US" dirty="0" smtClean="0"/>
              <a:t>與</a:t>
            </a:r>
            <a:r>
              <a:rPr lang="en-US" altLang="zh-TW" dirty="0" smtClean="0"/>
              <a:t>E Ink</a:t>
            </a:r>
            <a:r>
              <a:rPr lang="zh-TW" altLang="en-US" dirty="0" smtClean="0"/>
              <a:t>相比</a:t>
            </a:r>
            <a:r>
              <a:rPr lang="en-US" altLang="zh-TW" dirty="0" smtClean="0"/>
              <a:t>,SiPix</a:t>
            </a:r>
            <a:r>
              <a:rPr lang="zh-TW" altLang="en-US" dirty="0" smtClean="0"/>
              <a:t>的製程成本較為昂貴</a:t>
            </a:r>
            <a:r>
              <a:rPr lang="en-US" altLang="zh-TW" dirty="0" smtClean="0"/>
              <a:t>,</a:t>
            </a:r>
            <a:r>
              <a:rPr lang="zh-TW" altLang="en-US" dirty="0" smtClean="0"/>
              <a:t>但比較有利於未來電子書的彩色化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EPD</a:t>
            </a:r>
            <a:r>
              <a:rPr lang="zh-TW" altLang="en-US" dirty="0" smtClean="0"/>
              <a:t>有個缺點是螢幕反應速度過慢</a:t>
            </a:r>
            <a:r>
              <a:rPr lang="en-US" altLang="zh-TW" dirty="0" smtClean="0"/>
              <a:t>,</a:t>
            </a:r>
            <a:r>
              <a:rPr lang="zh-TW" altLang="en-US" dirty="0" smtClean="0"/>
              <a:t>平均一秒鐘才翻一頁</a:t>
            </a:r>
            <a:r>
              <a:rPr lang="en-US" altLang="zh-TW" dirty="0" smtClean="0"/>
              <a:t>,</a:t>
            </a:r>
          </a:p>
          <a:p>
            <a:r>
              <a:rPr lang="zh-TW" altLang="en-US" dirty="0" smtClean="0"/>
              <a:t>但</a:t>
            </a:r>
            <a:r>
              <a:rPr lang="en-US" altLang="zh-TW" dirty="0" smtClean="0"/>
              <a:t>Bridgestone</a:t>
            </a:r>
            <a:r>
              <a:rPr lang="zh-TW" altLang="en-US" dirty="0" smtClean="0"/>
              <a:t>的</a:t>
            </a:r>
            <a:r>
              <a:rPr lang="en-US" altLang="zh-TW" dirty="0" smtClean="0"/>
              <a:t>Quick</a:t>
            </a:r>
            <a:r>
              <a:rPr lang="zh-TW" altLang="en-US" baseline="0" dirty="0" smtClean="0"/>
              <a:t> </a:t>
            </a:r>
            <a:r>
              <a:rPr lang="en-US" altLang="zh-TW" baseline="0" dirty="0" smtClean="0"/>
              <a:t>Response-Liquid Powder</a:t>
            </a:r>
            <a:r>
              <a:rPr lang="zh-TW" altLang="en-US" baseline="0" dirty="0" smtClean="0"/>
              <a:t> </a:t>
            </a:r>
            <a:r>
              <a:rPr lang="en-US" altLang="zh-TW" baseline="0" dirty="0" smtClean="0"/>
              <a:t>Display</a:t>
            </a:r>
            <a:r>
              <a:rPr lang="zh-TW" altLang="en-US" baseline="0" dirty="0" smtClean="0"/>
              <a:t>排除了這個問題</a:t>
            </a:r>
            <a:r>
              <a:rPr lang="en-US" altLang="zh-TW" baseline="0" dirty="0" smtClean="0"/>
              <a:t>.</a:t>
            </a:r>
          </a:p>
          <a:p>
            <a:r>
              <a:rPr lang="zh-TW" altLang="en-US" dirty="0" smtClean="0"/>
              <a:t>他們直接以帶電粉末</a:t>
            </a:r>
            <a:r>
              <a:rPr lang="en-US" altLang="zh-TW" dirty="0" smtClean="0"/>
              <a:t>(powder)</a:t>
            </a:r>
            <a:r>
              <a:rPr lang="zh-TW" altLang="en-US" dirty="0" smtClean="0"/>
              <a:t>當作粒子</a:t>
            </a:r>
            <a:r>
              <a:rPr lang="en-US" altLang="zh-TW" dirty="0" smtClean="0"/>
              <a:t>,</a:t>
            </a:r>
            <a:r>
              <a:rPr lang="zh-TW" altLang="en-US" dirty="0" smtClean="0"/>
              <a:t>空氣取代電解液</a:t>
            </a:r>
            <a:r>
              <a:rPr lang="en-US" altLang="zh-TW" dirty="0" smtClean="0"/>
              <a:t>.</a:t>
            </a:r>
          </a:p>
          <a:p>
            <a:r>
              <a:rPr lang="zh-TW" altLang="en-US" dirty="0" smtClean="0"/>
              <a:t>不過這種方法也有其缺點</a:t>
            </a:r>
            <a:r>
              <a:rPr lang="en-US" altLang="zh-TW" dirty="0" smtClean="0"/>
              <a:t>,</a:t>
            </a:r>
            <a:r>
              <a:rPr lang="zh-TW" altLang="en-US" dirty="0" smtClean="0"/>
              <a:t>一方面影像有黏滯的問題</a:t>
            </a:r>
            <a:r>
              <a:rPr lang="en-US" altLang="zh-TW" dirty="0" smtClean="0"/>
              <a:t>(image-sticking),</a:t>
            </a:r>
            <a:r>
              <a:rPr lang="zh-TW" altLang="en-US" dirty="0" smtClean="0"/>
              <a:t>另外也無法彩色化</a:t>
            </a:r>
            <a:r>
              <a:rPr lang="en-US" altLang="zh-TW" dirty="0" smtClean="0"/>
              <a:t>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9DD92-146C-4E76-96D3-863D1C097B77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另外一種常用的顯示方法則是</a:t>
            </a:r>
            <a:r>
              <a:rPr lang="en-US" altLang="zh-TW" dirty="0" smtClean="0"/>
              <a:t>Ch-LCD (</a:t>
            </a:r>
            <a:r>
              <a:rPr lang="zh-TW" altLang="en-US" dirty="0" smtClean="0"/>
              <a:t>膽固醇液晶</a:t>
            </a:r>
            <a:r>
              <a:rPr lang="en-US" altLang="zh-TW" dirty="0" smtClean="0"/>
              <a:t>)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膽固醇液晶主要是由「多層向列型液晶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nematic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」堆積而成的，在加入「旋光液晶分子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chiral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molecule)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」後，會使多層向列型液晶分子長軸漸次相差一個角度，而形成螺旋狀。這類分子很類似膽固醇分子，因此稱為「膽固醇液晶」。透過加壓電場值的強度調整，使其狀態游移在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Planar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、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Focal Conic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以及兩者中間的狀態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Hometropic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，藉由在不同狀態的轉換來呈現明暗的畫面。彩色技術則是利用分子在縮放</a:t>
            </a:r>
            <a:r>
              <a:rPr lang="en-US" altLang="zh-TW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pitcht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長度時，即可呈現紅、藍、綠三種顏色，因而不需要透過彩色濾光片、偏光板等，即可達到全彩的效果。擁有此項技術的廠商有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Kent Displays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、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Fujitsu…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等。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9DD92-146C-4E76-96D3-863D1C097B77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廠商的技術學習主要分為兩類</a:t>
            </a:r>
            <a:r>
              <a:rPr lang="en-US" altLang="zh-TW" dirty="0" smtClean="0"/>
              <a:t>:External and Internal.</a:t>
            </a:r>
            <a:r>
              <a:rPr lang="en-US" altLang="zh-TW" baseline="0" dirty="0" smtClean="0"/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baseline="0" dirty="0" smtClean="0"/>
              <a:t>(</a:t>
            </a:r>
            <a:r>
              <a:rPr lang="en-US" altLang="zh-TW" dirty="0" err="1" smtClean="0"/>
              <a:t>Cassiman</a:t>
            </a:r>
            <a:r>
              <a:rPr lang="en-US" altLang="zh-TW" dirty="0" smtClean="0"/>
              <a:t> and </a:t>
            </a:r>
            <a:r>
              <a:rPr lang="en-US" altLang="zh-TW" dirty="0" err="1" smtClean="0"/>
              <a:t>Veugelers</a:t>
            </a:r>
            <a:r>
              <a:rPr lang="en-US" altLang="zh-TW" dirty="0" smtClean="0"/>
              <a:t>)</a:t>
            </a:r>
            <a:r>
              <a:rPr lang="zh-TW" altLang="en-US" dirty="0" smtClean="0"/>
              <a:t>過去有許多文獻探討</a:t>
            </a:r>
            <a:r>
              <a:rPr lang="en-US" altLang="zh-TW" dirty="0" smtClean="0"/>
              <a:t>Internal R&amp;D</a:t>
            </a:r>
            <a:r>
              <a:rPr lang="zh-TW" altLang="en-US" dirty="0" smtClean="0"/>
              <a:t>以及</a:t>
            </a:r>
            <a:r>
              <a:rPr lang="en-US" altLang="zh-TW" dirty="0" smtClean="0"/>
              <a:t>External Knowledge Acquisition</a:t>
            </a:r>
            <a:r>
              <a:rPr lang="zh-TW" altLang="en-US" dirty="0" smtClean="0"/>
              <a:t>是否具有互補性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Complementarity</a:t>
            </a:r>
            <a:r>
              <a:rPr lang="en-US" altLang="zh-TW" dirty="0" smtClean="0"/>
              <a:t>),</a:t>
            </a:r>
            <a:r>
              <a:rPr lang="zh-TW" altLang="en-US" dirty="0" smtClean="0"/>
              <a:t>但這篇文獻除了證明互補性的存在之外</a:t>
            </a:r>
            <a:r>
              <a:rPr lang="en-US" altLang="zh-TW" dirty="0" smtClean="0"/>
              <a:t>,</a:t>
            </a:r>
            <a:r>
              <a:rPr lang="zh-TW" altLang="en-US" dirty="0" smtClean="0"/>
              <a:t>也尋找一些影響互補性的因素</a:t>
            </a:r>
            <a:r>
              <a:rPr lang="en-US" altLang="zh-TW" dirty="0" smtClean="0"/>
              <a:t>,</a:t>
            </a:r>
            <a:r>
              <a:rPr lang="zh-TW" altLang="en-US" dirty="0" smtClean="0"/>
              <a:t>並發現</a:t>
            </a:r>
            <a:r>
              <a:rPr lang="en-US" altLang="zh-TW" dirty="0" smtClean="0"/>
              <a:t>Basic R&amp;D</a:t>
            </a:r>
            <a:r>
              <a:rPr lang="zh-TW" altLang="en-US" dirty="0" smtClean="0"/>
              <a:t>的重要性</a:t>
            </a:r>
            <a:r>
              <a:rPr lang="en-US" altLang="zh-TW" dirty="0" smtClean="0"/>
              <a:t>.</a:t>
            </a:r>
            <a:r>
              <a:rPr lang="zh-TW" altLang="en-US" dirty="0" smtClean="0"/>
              <a:t>可惜在電子書的研究中</a:t>
            </a:r>
            <a:r>
              <a:rPr lang="en-US" altLang="zh-TW" dirty="0" smtClean="0"/>
              <a:t>,</a:t>
            </a:r>
            <a:r>
              <a:rPr lang="zh-TW" altLang="en-US" dirty="0" smtClean="0"/>
              <a:t>我們找不到廠商的內部資料</a:t>
            </a:r>
            <a:r>
              <a:rPr lang="en-US" altLang="zh-TW" dirty="0" smtClean="0"/>
              <a:t>,</a:t>
            </a:r>
            <a:r>
              <a:rPr lang="zh-TW" altLang="en-US" dirty="0" smtClean="0"/>
              <a:t>因此只能仰賴</a:t>
            </a:r>
            <a:r>
              <a:rPr lang="en-US" altLang="zh-TW" dirty="0" smtClean="0"/>
              <a:t>external</a:t>
            </a:r>
            <a:r>
              <a:rPr lang="zh-TW" altLang="en-US" dirty="0" smtClean="0"/>
              <a:t>的部份去探討她們的學習行為</a:t>
            </a:r>
            <a:r>
              <a:rPr lang="en-US" altLang="zh-TW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(</a:t>
            </a:r>
            <a:r>
              <a:rPr lang="en-US" altLang="zh-TW" dirty="0" err="1" smtClean="0"/>
              <a:t>Hadgedoorn</a:t>
            </a:r>
            <a:r>
              <a:rPr lang="en-US" altLang="zh-TW" dirty="0" smtClean="0"/>
              <a:t> and </a:t>
            </a:r>
            <a:r>
              <a:rPr lang="en-US" altLang="zh-TW" dirty="0" err="1" smtClean="0"/>
              <a:t>Duysters</a:t>
            </a:r>
            <a:r>
              <a:rPr lang="en-US" altLang="zh-TW" dirty="0" smtClean="0"/>
              <a:t>) </a:t>
            </a:r>
            <a:r>
              <a:rPr lang="zh-TW" altLang="en-US" dirty="0" smtClean="0"/>
              <a:t>在</a:t>
            </a:r>
            <a:r>
              <a:rPr lang="en-US" altLang="zh-TW" dirty="0" err="1" smtClean="0"/>
              <a:t>Hadgedoorn</a:t>
            </a:r>
            <a:r>
              <a:rPr lang="en-US" altLang="zh-TW" dirty="0" smtClean="0"/>
              <a:t> and </a:t>
            </a:r>
            <a:r>
              <a:rPr lang="en-US" altLang="zh-TW" dirty="0" err="1" smtClean="0"/>
              <a:t>Duysters</a:t>
            </a:r>
            <a:r>
              <a:rPr lang="en-US" altLang="zh-TW" dirty="0" smtClean="0"/>
              <a:t> (2002) </a:t>
            </a:r>
            <a:r>
              <a:rPr lang="zh-TW" altLang="en-US" dirty="0" smtClean="0"/>
              <a:t>這篇文章中</a:t>
            </a:r>
            <a:r>
              <a:rPr lang="en-US" altLang="zh-TW" dirty="0" smtClean="0"/>
              <a:t>,</a:t>
            </a:r>
            <a:r>
              <a:rPr lang="zh-TW" altLang="en-US" dirty="0" smtClean="0"/>
              <a:t>作者認為廠商內部的互動模式有兩種解釋</a:t>
            </a:r>
            <a:r>
              <a:rPr lang="en-US" altLang="zh-TW" dirty="0" smtClean="0"/>
              <a:t>:efficiency</a:t>
            </a:r>
            <a:r>
              <a:rPr lang="en-US" altLang="zh-TW" baseline="0" dirty="0" smtClean="0"/>
              <a:t>-based</a:t>
            </a:r>
            <a:r>
              <a:rPr lang="zh-TW" altLang="en-US" baseline="0" dirty="0" smtClean="0"/>
              <a:t>以及</a:t>
            </a:r>
            <a:r>
              <a:rPr lang="en-US" altLang="zh-TW" baseline="0" dirty="0" smtClean="0"/>
              <a:t>learning-based.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 smtClean="0"/>
              <a:t>若以</a:t>
            </a:r>
            <a:r>
              <a:rPr lang="en-US" altLang="zh-TW" baseline="0" dirty="0" smtClean="0"/>
              <a:t>learning-based</a:t>
            </a:r>
            <a:r>
              <a:rPr lang="zh-TW" altLang="en-US" baseline="0" dirty="0" smtClean="0"/>
              <a:t>的觀點來看</a:t>
            </a:r>
            <a:r>
              <a:rPr lang="en-US" altLang="zh-TW" baseline="0" dirty="0" smtClean="0"/>
              <a:t>,</a:t>
            </a:r>
            <a:r>
              <a:rPr lang="zh-TW" altLang="en-US" baseline="0" dirty="0" smtClean="0"/>
              <a:t>廠商之間的接觸是可以提升表現的</a:t>
            </a:r>
            <a:r>
              <a:rPr lang="en-US" altLang="zh-TW" baseline="0" dirty="0" smtClean="0"/>
              <a:t>;</a:t>
            </a:r>
            <a:r>
              <a:rPr lang="zh-TW" altLang="en-US" baseline="0" dirty="0" smtClean="0"/>
              <a:t>但</a:t>
            </a:r>
            <a:r>
              <a:rPr lang="en-US" altLang="zh-TW" baseline="0" dirty="0" smtClean="0"/>
              <a:t>efficiency-based</a:t>
            </a:r>
            <a:r>
              <a:rPr lang="zh-TW" altLang="en-US" baseline="0" dirty="0" smtClean="0"/>
              <a:t>則不認同這樣的關係</a:t>
            </a:r>
            <a:r>
              <a:rPr lang="en-US" altLang="zh-TW" baseline="0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 smtClean="0"/>
              <a:t>他們利用網絡的概念</a:t>
            </a:r>
            <a:r>
              <a:rPr lang="en-US" altLang="zh-TW" baseline="0" dirty="0" smtClean="0"/>
              <a:t>,</a:t>
            </a:r>
            <a:r>
              <a:rPr lang="zh-TW" altLang="en-US" baseline="0" dirty="0" smtClean="0"/>
              <a:t>以</a:t>
            </a:r>
            <a:r>
              <a:rPr lang="en-US" altLang="zh-TW" baseline="0" dirty="0" smtClean="0"/>
              <a:t>100</a:t>
            </a:r>
            <a:r>
              <a:rPr lang="zh-TW" altLang="en-US" baseline="0" dirty="0" smtClean="0"/>
              <a:t>家電腦硬體公司的資料分析</a:t>
            </a:r>
            <a:r>
              <a:rPr lang="en-US" altLang="zh-TW" baseline="0" dirty="0" smtClean="0"/>
              <a:t>,</a:t>
            </a:r>
            <a:r>
              <a:rPr lang="zh-TW" altLang="en-US" baseline="0" dirty="0" smtClean="0"/>
              <a:t>發現實證上比較支持</a:t>
            </a:r>
            <a:r>
              <a:rPr lang="en-US" altLang="zh-TW" baseline="0" dirty="0" smtClean="0"/>
              <a:t>learning-based</a:t>
            </a:r>
            <a:r>
              <a:rPr lang="zh-TW" altLang="en-US" baseline="0" dirty="0" smtClean="0"/>
              <a:t>的說法</a:t>
            </a:r>
            <a:r>
              <a:rPr lang="en-US" altLang="zh-TW" baseline="0" dirty="0" smtClean="0"/>
              <a:t>,</a:t>
            </a:r>
            <a:r>
              <a:rPr lang="zh-TW" altLang="en-US" baseline="0" dirty="0" smtClean="0"/>
              <a:t>也就是說廠商能夠透過彼此接觸得到經驗</a:t>
            </a:r>
            <a:r>
              <a:rPr lang="en-US" altLang="zh-TW" baseline="0" dirty="0" smtClean="0"/>
              <a:t>,</a:t>
            </a:r>
            <a:r>
              <a:rPr lang="zh-TW" altLang="en-US" baseline="0" dirty="0" smtClean="0"/>
              <a:t>並從中學習</a:t>
            </a:r>
            <a:r>
              <a:rPr lang="en-US" altLang="zh-TW" baseline="0" dirty="0" smtClean="0"/>
              <a:t>.</a:t>
            </a:r>
            <a:endParaRPr lang="en-US" altLang="zh-TW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這篇文章中利用了幾個</a:t>
            </a:r>
            <a:r>
              <a:rPr lang="en-US" altLang="zh-TW" dirty="0" smtClean="0"/>
              <a:t>social network</a:t>
            </a:r>
            <a:r>
              <a:rPr lang="zh-TW" altLang="en-US" dirty="0" smtClean="0"/>
              <a:t>常用的概念指標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smtClean="0"/>
              <a:t>Degree Centrality, </a:t>
            </a:r>
            <a:r>
              <a:rPr lang="en-US" altLang="zh-TW" dirty="0" err="1" smtClean="0"/>
              <a:t>Betweeness</a:t>
            </a:r>
            <a:r>
              <a:rPr lang="en-US" altLang="zh-TW" dirty="0" smtClean="0"/>
              <a:t> Centrality</a:t>
            </a:r>
            <a:r>
              <a:rPr lang="zh-TW" altLang="en-US" dirty="0" smtClean="0"/>
              <a:t>以及</a:t>
            </a:r>
            <a:r>
              <a:rPr lang="en-US" altLang="zh-TW" dirty="0" err="1" smtClean="0"/>
              <a:t>Eiganvalue</a:t>
            </a:r>
            <a:r>
              <a:rPr lang="en-US" altLang="zh-TW" dirty="0" smtClean="0"/>
              <a:t> Centrality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(Freeman)Freeman</a:t>
            </a:r>
            <a:r>
              <a:rPr lang="zh-TW" altLang="en-US" dirty="0" smtClean="0"/>
              <a:t>在</a:t>
            </a:r>
            <a:r>
              <a:rPr lang="en-US" altLang="zh-TW" dirty="0" smtClean="0"/>
              <a:t>1977</a:t>
            </a:r>
            <a:r>
              <a:rPr lang="zh-TW" altLang="en-US" dirty="0" smtClean="0"/>
              <a:t>年與</a:t>
            </a:r>
            <a:r>
              <a:rPr lang="en-US" altLang="zh-TW" dirty="0" smtClean="0"/>
              <a:t>1979</a:t>
            </a:r>
            <a:r>
              <a:rPr lang="zh-TW" altLang="en-US" dirty="0" smtClean="0"/>
              <a:t>年的研究中對於這些指標有詳細說明</a:t>
            </a:r>
            <a:r>
              <a:rPr lang="en-US" altLang="zh-TW" dirty="0" smtClean="0"/>
              <a:t>,</a:t>
            </a:r>
            <a:r>
              <a:rPr lang="zh-TW" altLang="en-US" dirty="0" smtClean="0"/>
              <a:t>稍後的投影片會再解釋</a:t>
            </a:r>
            <a:r>
              <a:rPr lang="en-US" altLang="zh-TW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9DD92-146C-4E76-96D3-863D1C097B77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這篇文章主要的研究的對象是電子紙產業中幾家新興的廠商</a:t>
            </a:r>
            <a:r>
              <a:rPr lang="en-US" altLang="zh-TW" dirty="0" smtClean="0"/>
              <a:t>,</a:t>
            </a:r>
            <a:r>
              <a:rPr lang="zh-TW" altLang="en-US" dirty="0" smtClean="0"/>
              <a:t>我們所選定的樣本為</a:t>
            </a:r>
            <a:r>
              <a:rPr lang="en-US" altLang="zh-TW" dirty="0" smtClean="0"/>
              <a:t>E Ink, SiPix, Kent</a:t>
            </a:r>
            <a:r>
              <a:rPr lang="en-US" altLang="zh-TW" baseline="0" dirty="0" smtClean="0"/>
              <a:t> Display</a:t>
            </a:r>
            <a:r>
              <a:rPr lang="zh-TW" altLang="en-US" baseline="0" dirty="0" smtClean="0"/>
              <a:t>和</a:t>
            </a:r>
            <a:r>
              <a:rPr lang="en-US" altLang="zh-TW" baseline="0" dirty="0" smtClean="0"/>
              <a:t>Bridgestone.</a:t>
            </a:r>
          </a:p>
          <a:p>
            <a:r>
              <a:rPr lang="zh-TW" altLang="en-US" baseline="0" dirty="0" smtClean="0"/>
              <a:t>先前提到電子紙有</a:t>
            </a:r>
            <a:r>
              <a:rPr lang="en-US" altLang="zh-TW" baseline="0" dirty="0" smtClean="0"/>
              <a:t>EPD</a:t>
            </a:r>
            <a:r>
              <a:rPr lang="zh-TW" altLang="en-US" baseline="0" dirty="0" smtClean="0"/>
              <a:t>與</a:t>
            </a:r>
            <a:r>
              <a:rPr lang="en-US" altLang="zh-TW" baseline="0" dirty="0" smtClean="0"/>
              <a:t>Ch-LCD</a:t>
            </a:r>
            <a:r>
              <a:rPr lang="zh-TW" altLang="en-US" baseline="0" dirty="0" smtClean="0"/>
              <a:t>兩種主流技術</a:t>
            </a:r>
            <a:r>
              <a:rPr lang="en-US" altLang="zh-TW" baseline="0" dirty="0" smtClean="0"/>
              <a:t>,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 Ink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與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Kent Displays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分別為這兩類技術之電子紙的主要提供者，目前市面上所有採用電泳技術的電子書閱讀器產品，有九成以上都使用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 Ink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的電子紙。而膽固醇液晶電子書閱讀器則主要採用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Kent Displays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的電子紙。其他兩家電泳技術廠商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SiPix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與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Bridgestone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的市佔率雖然不如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 Ink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，但已經積極與中下游廠商合作生產電子書閱讀器，</a:t>
            </a:r>
            <a:r>
              <a:rPr lang="zh-TW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所以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各電子紙研究報告</a:t>
            </a:r>
            <a:r>
              <a:rPr lang="zh-TW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也將他們列為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重要觀察對象，</a:t>
            </a:r>
            <a:r>
              <a:rPr lang="zh-TW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因此也在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我們</a:t>
            </a:r>
            <a:r>
              <a:rPr lang="zh-TW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的研究範圍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。</a:t>
            </a:r>
            <a:endParaRPr lang="en-US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TW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我們從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USPTO</a:t>
            </a:r>
            <a:r>
              <a:rPr lang="zh-TW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資料庫中找出這四家公司與電子紙相關的專利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zh-TW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而為了要建立專利引證的網路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zh-TW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我們另外定義了一組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technology</a:t>
            </a:r>
            <a:r>
              <a:rPr lang="en-US" altLang="zh-TW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diffuser,</a:t>
            </a:r>
            <a:r>
              <a:rPr lang="zh-TW" alt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也就是新興廠商們的專利引證對象</a:t>
            </a:r>
            <a:r>
              <a:rPr lang="en-US" altLang="zh-TW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9DD92-146C-4E76-96D3-863D1C097B77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首先我們檢閱這些廠商的引證對象</a:t>
            </a:r>
            <a:r>
              <a:rPr lang="en-US" altLang="zh-TW" dirty="0" smtClean="0"/>
              <a:t>,</a:t>
            </a:r>
            <a:r>
              <a:rPr lang="zh-TW" altLang="en-US" dirty="0" smtClean="0"/>
              <a:t>挑出被引證次數超過十次的公司</a:t>
            </a:r>
            <a:r>
              <a:rPr lang="en-US" altLang="zh-TW" dirty="0" smtClean="0"/>
              <a:t>.</a:t>
            </a:r>
          </a:p>
          <a:p>
            <a:r>
              <a:rPr lang="zh-TW" altLang="en-US" dirty="0" smtClean="0"/>
              <a:t>由於這些公司的研發的領域很廣</a:t>
            </a:r>
            <a:r>
              <a:rPr lang="en-US" altLang="zh-TW" dirty="0" smtClean="0"/>
              <a:t>,</a:t>
            </a:r>
            <a:r>
              <a:rPr lang="zh-TW" altLang="en-US" dirty="0" smtClean="0"/>
              <a:t>我們用兩種方法挑出</a:t>
            </a:r>
            <a:r>
              <a:rPr lang="en-US" altLang="zh-TW" dirty="0" smtClean="0"/>
              <a:t>38</a:t>
            </a:r>
            <a:r>
              <a:rPr lang="zh-TW" altLang="en-US" dirty="0" smtClean="0"/>
              <a:t>個</a:t>
            </a:r>
            <a:r>
              <a:rPr lang="en-US" altLang="zh-TW" dirty="0" smtClean="0"/>
              <a:t>UPC</a:t>
            </a:r>
            <a:r>
              <a:rPr lang="zh-TW" altLang="en-US" dirty="0" smtClean="0"/>
              <a:t>分類作為篩選的標準</a:t>
            </a:r>
            <a:endParaRPr lang="en-US" altLang="zh-TW" dirty="0" smtClean="0"/>
          </a:p>
          <a:p>
            <a:r>
              <a:rPr lang="en-US" altLang="zh-TW" dirty="0" smtClean="0"/>
              <a:t>1.Emerging</a:t>
            </a:r>
            <a:r>
              <a:rPr lang="zh-TW" altLang="en-US" dirty="0" smtClean="0"/>
              <a:t> </a:t>
            </a:r>
            <a:r>
              <a:rPr lang="en-US" altLang="zh-TW" dirty="0" smtClean="0"/>
              <a:t>firms</a:t>
            </a:r>
            <a:r>
              <a:rPr lang="zh-TW" altLang="en-US" dirty="0" smtClean="0"/>
              <a:t>專利的</a:t>
            </a:r>
            <a:r>
              <a:rPr lang="en-US" altLang="zh-TW" dirty="0" smtClean="0"/>
              <a:t>UPC classes</a:t>
            </a:r>
          </a:p>
          <a:p>
            <a:r>
              <a:rPr lang="en-US" altLang="zh-TW" dirty="0" smtClean="0"/>
              <a:t>2.</a:t>
            </a:r>
            <a:r>
              <a:rPr lang="zh-TW" altLang="en-US" baseline="0" dirty="0" smtClean="0"/>
              <a:t> </a:t>
            </a:r>
            <a:r>
              <a:rPr lang="en-US" altLang="zh-TW" dirty="0" smtClean="0"/>
              <a:t>emerging firms</a:t>
            </a:r>
            <a:r>
              <a:rPr lang="zh-TW" altLang="en-US" dirty="0" smtClean="0"/>
              <a:t>引證專利的技術類別前三名</a:t>
            </a:r>
            <a:endParaRPr lang="en-US" altLang="zh-TW" dirty="0" smtClean="0"/>
          </a:p>
          <a:p>
            <a:r>
              <a:rPr lang="zh-TW" altLang="en-US" dirty="0" smtClean="0"/>
              <a:t>之後便可以建立歷年的</a:t>
            </a:r>
            <a:r>
              <a:rPr lang="en-US" altLang="zh-TW" dirty="0" smtClean="0"/>
              <a:t>patent citation network,</a:t>
            </a:r>
            <a:r>
              <a:rPr lang="zh-TW" altLang="en-US" dirty="0" smtClean="0"/>
              <a:t>並計算網絡中心性指標</a:t>
            </a:r>
            <a:r>
              <a:rPr lang="en-US" altLang="zh-TW" dirty="0" smtClean="0"/>
              <a:t>.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9DD92-146C-4E76-96D3-863D1C097B77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Network Theory</a:t>
            </a:r>
            <a:r>
              <a:rPr lang="zh-TW" altLang="en-US" dirty="0" smtClean="0"/>
              <a:t>中有許多衡量中心性的指標</a:t>
            </a:r>
            <a:r>
              <a:rPr lang="en-US" altLang="zh-TW" dirty="0" smtClean="0"/>
              <a:t>,</a:t>
            </a:r>
            <a:r>
              <a:rPr lang="zh-TW" altLang="en-US" dirty="0" smtClean="0"/>
              <a:t>例如</a:t>
            </a:r>
            <a:r>
              <a:rPr lang="en-US" altLang="zh-TW" dirty="0" smtClean="0"/>
              <a:t>Degree Centrality, </a:t>
            </a:r>
            <a:r>
              <a:rPr lang="en-US" altLang="zh-TW" dirty="0" err="1" smtClean="0"/>
              <a:t>Betweenness</a:t>
            </a:r>
            <a:r>
              <a:rPr lang="en-US" altLang="zh-TW" dirty="0" smtClean="0"/>
              <a:t> Centrality, Closeness Centrality or </a:t>
            </a:r>
            <a:r>
              <a:rPr lang="en-US" altLang="zh-TW" dirty="0" err="1" smtClean="0"/>
              <a:t>Eiganvalue</a:t>
            </a:r>
            <a:r>
              <a:rPr lang="en-US" altLang="zh-TW" dirty="0" smtClean="0"/>
              <a:t> Centrality.</a:t>
            </a:r>
          </a:p>
          <a:p>
            <a:r>
              <a:rPr lang="zh-TW" altLang="en-US" dirty="0" smtClean="0"/>
              <a:t>我們在這篇研究使用的是前兩者</a:t>
            </a:r>
            <a:endParaRPr lang="en-US" altLang="zh-TW" dirty="0" smtClean="0"/>
          </a:p>
          <a:p>
            <a:r>
              <a:rPr lang="zh-TW" altLang="en-US" dirty="0" smtClean="0"/>
              <a:t>首先是</a:t>
            </a:r>
            <a:r>
              <a:rPr lang="en-US" altLang="zh-TW" dirty="0" smtClean="0"/>
              <a:t>Degree Centrality,</a:t>
            </a:r>
            <a:r>
              <a:rPr lang="zh-TW" altLang="en-US" dirty="0" smtClean="0"/>
              <a:t>這個指標主要是衡量網絡中節點與其他節點的連結程度</a:t>
            </a:r>
            <a:r>
              <a:rPr lang="en-US" altLang="zh-TW" smtClean="0"/>
              <a:t>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9DD92-146C-4E76-96D3-863D1C097B77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4DFC2F7-2AC8-447D-9D02-8CB01951483D}" type="datetimeFigureOut">
              <a:rPr lang="zh-TW" altLang="en-US" smtClean="0"/>
              <a:pPr/>
              <a:t>2011/10/31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B99ED8-57C4-4EFF-9F00-0B1A4469649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FC2F7-2AC8-447D-9D02-8CB01951483D}" type="datetimeFigureOut">
              <a:rPr lang="zh-TW" altLang="en-US" smtClean="0"/>
              <a:pPr/>
              <a:t>2011/10/31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99ED8-57C4-4EFF-9F00-0B1A4469649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4DFC2F7-2AC8-447D-9D02-8CB01951483D}" type="datetimeFigureOut">
              <a:rPr lang="zh-TW" altLang="en-US" smtClean="0"/>
              <a:pPr/>
              <a:t>2011/10/31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5B99ED8-57C4-4EFF-9F00-0B1A4469649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FC2F7-2AC8-447D-9D02-8CB01951483D}" type="datetimeFigureOut">
              <a:rPr lang="zh-TW" altLang="en-US" smtClean="0"/>
              <a:pPr/>
              <a:t>2011/10/31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B99ED8-57C4-4EFF-9F00-0B1A4469649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矩形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FC2F7-2AC8-447D-9D02-8CB01951483D}" type="datetimeFigureOut">
              <a:rPr lang="zh-TW" altLang="en-US" smtClean="0"/>
              <a:pPr/>
              <a:t>2011/10/31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5B99ED8-57C4-4EFF-9F00-0B1A4469649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4DFC2F7-2AC8-447D-9D02-8CB01951483D}" type="datetimeFigureOut">
              <a:rPr lang="zh-TW" altLang="en-US" smtClean="0"/>
              <a:pPr/>
              <a:t>2011/10/31</a:t>
            </a:fld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5B99ED8-57C4-4EFF-9F00-0B1A4469649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2" name="頁尾版面配置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4DFC2F7-2AC8-447D-9D02-8CB01951483D}" type="datetimeFigureOut">
              <a:rPr lang="zh-TW" altLang="en-US" smtClean="0"/>
              <a:pPr/>
              <a:t>2011/10/31</a:t>
            </a:fld>
            <a:endParaRPr lang="zh-TW" altLang="en-US"/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5B99ED8-57C4-4EFF-9F00-0B1A4469649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  <p:sp>
        <p:nvSpPr>
          <p:cNvPr id="16" name="文字版面配置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5" name="文字版面配置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FC2F7-2AC8-447D-9D02-8CB01951483D}" type="datetimeFigureOut">
              <a:rPr lang="zh-TW" altLang="en-US" smtClean="0"/>
              <a:pPr/>
              <a:t>2011/10/31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B99ED8-57C4-4EFF-9F00-0B1A4469649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FC2F7-2AC8-447D-9D02-8CB01951483D}" type="datetimeFigureOut">
              <a:rPr lang="zh-TW" altLang="en-US" smtClean="0"/>
              <a:pPr/>
              <a:t>2011/10/31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B99ED8-57C4-4EFF-9F00-0B1A4469649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FC2F7-2AC8-447D-9D02-8CB01951483D}" type="datetimeFigureOut">
              <a:rPr lang="zh-TW" altLang="en-US" smtClean="0"/>
              <a:pPr/>
              <a:t>2011/10/31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B99ED8-57C4-4EFF-9F00-0B1A4469649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矩形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4DFC2F7-2AC8-447D-9D02-8CB01951483D}" type="datetimeFigureOut">
              <a:rPr lang="zh-TW" altLang="en-US" smtClean="0"/>
              <a:pPr/>
              <a:t>2011/10/31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5B99ED8-57C4-4EFF-9F00-0B1A4469649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4DFC2F7-2AC8-447D-9D02-8CB01951483D}" type="datetimeFigureOut">
              <a:rPr lang="zh-TW" altLang="en-US" smtClean="0"/>
              <a:pPr/>
              <a:t>2011/10/31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5B99ED8-57C4-4EFF-9F00-0B1A4469649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http://www.eink.com/technology/images/technology_inkballs3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31032" y="1628800"/>
            <a:ext cx="8712968" cy="2260848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The Emerging Firms in the Emerging Field: Patent Citation Analysis of E-Paper Industry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Patent Citation Analysis of E-Paper Industry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2771800" y="5070375"/>
            <a:ext cx="59046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/>
              <a:t>Show-Ling </a:t>
            </a:r>
            <a:r>
              <a:rPr lang="en-US" altLang="zh-TW" sz="2400" dirty="0" smtClean="0"/>
              <a:t>Jang, Yun-Chen Yu, </a:t>
            </a:r>
            <a:r>
              <a:rPr lang="en-US" altLang="zh-TW" sz="2400" dirty="0"/>
              <a:t>Tzu-</a:t>
            </a:r>
            <a:r>
              <a:rPr lang="en-US" altLang="zh-TW" sz="2400" dirty="0" err="1"/>
              <a:t>Ya</a:t>
            </a:r>
            <a:r>
              <a:rPr lang="en-US" altLang="zh-TW" sz="2400" dirty="0"/>
              <a:t> Wang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Data and Methods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Degree Centrality (Direct Linkages)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err="1" smtClean="0"/>
              <a:t>Betweenness</a:t>
            </a:r>
            <a:r>
              <a:rPr lang="en-US" altLang="zh-TW" dirty="0" smtClean="0"/>
              <a:t> Centrality (Role as Transmitter)</a:t>
            </a:r>
            <a:endParaRPr lang="zh-TW" altLang="en-US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899592" y="3789040"/>
          <a:ext cx="3744416" cy="85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r:id="rId4" imgW="1993900" imgH="457200" progId="">
                  <p:embed/>
                </p:oleObj>
              </mc:Choice>
              <mc:Fallback>
                <p:oleObj r:id="rId4" imgW="1993900" imgH="45720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3789040"/>
                        <a:ext cx="3744416" cy="859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899592" y="2132856"/>
          <a:ext cx="3833442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r:id="rId6" imgW="2324100" imgH="520700" progId="">
                  <p:embed/>
                </p:oleObj>
              </mc:Choice>
              <mc:Fallback>
                <p:oleObj r:id="rId6" imgW="2324100" imgH="52070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2132856"/>
                        <a:ext cx="3833442" cy="864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Results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Emerging Stage (1994)</a:t>
            </a:r>
            <a:endParaRPr lang="zh-TW" altLang="en-US" dirty="0"/>
          </a:p>
        </p:txBody>
      </p:sp>
      <p:pic>
        <p:nvPicPr>
          <p:cNvPr id="6145" name="Picture 1" descr="t199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204864"/>
            <a:ext cx="5616624" cy="4054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Results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Emerging Stage (1999)</a:t>
            </a:r>
            <a:endParaRPr lang="zh-TW" altLang="en-US" dirty="0"/>
          </a:p>
        </p:txBody>
      </p:sp>
      <p:pic>
        <p:nvPicPr>
          <p:cNvPr id="25602" name="Picture 2" descr="t199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276872"/>
            <a:ext cx="5256584" cy="4024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Results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Developing Stage (2004)</a:t>
            </a:r>
            <a:endParaRPr lang="zh-TW" altLang="en-US" dirty="0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276872"/>
            <a:ext cx="6768752" cy="4217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Results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Commercialization Stage (2008)</a:t>
            </a:r>
            <a:endParaRPr lang="zh-TW" altLang="en-US" dirty="0"/>
          </a:p>
        </p:txBody>
      </p:sp>
      <p:pic>
        <p:nvPicPr>
          <p:cNvPr id="4097" name="Picture 1" descr="t20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277624"/>
            <a:ext cx="5976664" cy="4472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Results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Degree Centrality</a:t>
            </a:r>
            <a:endParaRPr lang="zh-TW" altLang="en-US" dirty="0"/>
          </a:p>
        </p:txBody>
      </p:sp>
      <p:pic>
        <p:nvPicPr>
          <p:cNvPr id="22530" name="圖片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204864"/>
            <a:ext cx="5265738" cy="360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Results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err="1" smtClean="0"/>
              <a:t>Betweenness</a:t>
            </a:r>
            <a:r>
              <a:rPr lang="en-US" altLang="zh-TW" dirty="0" smtClean="0"/>
              <a:t> Centrality</a:t>
            </a:r>
            <a:endParaRPr lang="zh-TW" altLang="en-US" dirty="0"/>
          </a:p>
        </p:txBody>
      </p:sp>
      <p:pic>
        <p:nvPicPr>
          <p:cNvPr id="23554" name="圖片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204864"/>
            <a:ext cx="5265738" cy="360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Emerging Firms</a:t>
            </a:r>
          </a:p>
          <a:p>
            <a:r>
              <a:rPr lang="en-US" altLang="zh-TW" dirty="0" smtClean="0"/>
              <a:t>Knowledge Diffusers</a:t>
            </a:r>
          </a:p>
          <a:p>
            <a:r>
              <a:rPr lang="en-US" altLang="zh-TW" dirty="0" smtClean="0"/>
              <a:t>ACTIVENESS in learning is essential!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The E-Book Industry </a:t>
            </a:r>
          </a:p>
          <a:p>
            <a:r>
              <a:rPr lang="en-US" altLang="zh-TW" dirty="0" smtClean="0"/>
              <a:t>E-Paper Technology</a:t>
            </a:r>
          </a:p>
          <a:p>
            <a:r>
              <a:rPr lang="en-US" altLang="zh-TW" dirty="0" smtClean="0"/>
              <a:t>Literature</a:t>
            </a:r>
          </a:p>
          <a:p>
            <a:r>
              <a:rPr lang="en-US" altLang="zh-TW" dirty="0" smtClean="0"/>
              <a:t>Methods</a:t>
            </a:r>
          </a:p>
          <a:p>
            <a:r>
              <a:rPr lang="en-US" altLang="zh-TW" dirty="0" smtClean="0"/>
              <a:t>Results</a:t>
            </a:r>
          </a:p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The E-Book Industry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First introduced by Sony </a:t>
            </a:r>
            <a:endParaRPr lang="en-US" altLang="zh-TW" dirty="0"/>
          </a:p>
          <a:p>
            <a:r>
              <a:rPr lang="en-US" altLang="zh-TW" dirty="0" smtClean="0"/>
              <a:t>Kindle’s success</a:t>
            </a:r>
          </a:p>
          <a:p>
            <a:r>
              <a:rPr lang="en-US" altLang="zh-TW" dirty="0" smtClean="0"/>
              <a:t>Brands: Amazon, Sony, </a:t>
            </a:r>
            <a:r>
              <a:rPr lang="en-US" altLang="zh-TW" dirty="0" err="1" smtClean="0"/>
              <a:t>Netronix</a:t>
            </a:r>
            <a:r>
              <a:rPr lang="en-US" altLang="zh-TW" dirty="0" smtClean="0"/>
              <a:t> (</a:t>
            </a:r>
            <a:r>
              <a:rPr lang="zh-TW" altLang="en-US" dirty="0" smtClean="0"/>
              <a:t>振耀</a:t>
            </a:r>
            <a:r>
              <a:rPr lang="en-US" altLang="zh-TW" dirty="0" smtClean="0"/>
              <a:t>),</a:t>
            </a:r>
            <a:r>
              <a:rPr lang="zh-TW" altLang="en-US" dirty="0" smtClean="0"/>
              <a:t> </a:t>
            </a:r>
            <a:r>
              <a:rPr lang="en-US" altLang="zh-TW" dirty="0" smtClean="0"/>
              <a:t>Samsung, Fujitsu, </a:t>
            </a:r>
            <a:r>
              <a:rPr lang="zh-TW" altLang="en-US" dirty="0" smtClean="0"/>
              <a:t>翰林</a:t>
            </a:r>
            <a:r>
              <a:rPr lang="en-US" altLang="zh-TW" dirty="0" smtClean="0"/>
              <a:t>,</a:t>
            </a:r>
            <a:r>
              <a:rPr lang="zh-TW" altLang="en-US" dirty="0" smtClean="0"/>
              <a:t> </a:t>
            </a:r>
            <a:r>
              <a:rPr lang="en-US" altLang="zh-TW" dirty="0" smtClean="0"/>
              <a:t>NOOK</a:t>
            </a:r>
          </a:p>
          <a:p>
            <a:endParaRPr lang="en-US" altLang="zh-TW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The E-Book Industry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628800"/>
            <a:ext cx="7488832" cy="3937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Technologies of E-Paper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b="1" dirty="0" smtClean="0"/>
              <a:t>EPD</a:t>
            </a:r>
            <a:r>
              <a:rPr lang="zh-TW" altLang="en-US" b="1" dirty="0" smtClean="0"/>
              <a:t> </a:t>
            </a:r>
            <a:r>
              <a:rPr lang="en-US" altLang="zh-TW" b="1" dirty="0" smtClean="0"/>
              <a:t>(</a:t>
            </a:r>
            <a:r>
              <a:rPr lang="en-US" altLang="zh-TW" b="1" dirty="0" err="1" smtClean="0"/>
              <a:t>Electrophoretic</a:t>
            </a:r>
            <a:r>
              <a:rPr lang="en-US" altLang="zh-TW" b="1" dirty="0" smtClean="0"/>
              <a:t> Display)</a:t>
            </a:r>
          </a:p>
          <a:p>
            <a:pPr>
              <a:buNone/>
            </a:pPr>
            <a:r>
              <a:rPr lang="en-US" altLang="zh-TW" dirty="0" smtClean="0"/>
              <a:t>Charged particles/powders</a:t>
            </a:r>
          </a:p>
          <a:p>
            <a:pPr>
              <a:buNone/>
            </a:pPr>
            <a:r>
              <a:rPr lang="en-US" altLang="zh-TW" dirty="0" smtClean="0"/>
              <a:t>Adopted by E Ink, SiPix and Bridgestone</a:t>
            </a:r>
          </a:p>
        </p:txBody>
      </p:sp>
      <p:pic>
        <p:nvPicPr>
          <p:cNvPr id="4" name="Picture 2" descr="http://www.eink.com/technology/images/technology_inkballs3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55576" y="3573016"/>
            <a:ext cx="5447136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Technologies of E-Paper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b="1" dirty="0" smtClean="0"/>
              <a:t>Ch-LCD</a:t>
            </a:r>
          </a:p>
          <a:p>
            <a:r>
              <a:rPr lang="en-US" altLang="zh-TW" dirty="0" err="1" smtClean="0"/>
              <a:t>Cholesteric</a:t>
            </a:r>
            <a:r>
              <a:rPr lang="en-US" altLang="zh-TW" dirty="0" smtClean="0"/>
              <a:t> liquid</a:t>
            </a:r>
          </a:p>
          <a:p>
            <a:r>
              <a:rPr lang="en-US" altLang="zh-TW" dirty="0" smtClean="0"/>
              <a:t>Adopted by Kent Display</a:t>
            </a:r>
            <a:endParaRPr lang="zh-TW" altLang="en-US" dirty="0" smtClean="0"/>
          </a:p>
          <a:p>
            <a:endParaRPr lang="zh-TW" altLang="en-US" dirty="0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3501008"/>
            <a:ext cx="3880654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Literature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err="1" smtClean="0"/>
              <a:t>Cassiman</a:t>
            </a:r>
            <a:r>
              <a:rPr lang="en-US" altLang="zh-TW" dirty="0" smtClean="0"/>
              <a:t> and </a:t>
            </a:r>
            <a:r>
              <a:rPr lang="en-US" altLang="zh-TW" dirty="0" err="1" smtClean="0"/>
              <a:t>Veugelers</a:t>
            </a:r>
            <a:r>
              <a:rPr lang="en-US" altLang="zh-TW" dirty="0" smtClean="0"/>
              <a:t> (2006)</a:t>
            </a:r>
          </a:p>
          <a:p>
            <a:r>
              <a:rPr lang="en-US" altLang="zh-TW" dirty="0" err="1" smtClean="0"/>
              <a:t>Hadgedoorn</a:t>
            </a:r>
            <a:r>
              <a:rPr lang="en-US" altLang="zh-TW" dirty="0" smtClean="0"/>
              <a:t> and </a:t>
            </a:r>
            <a:r>
              <a:rPr lang="en-US" altLang="zh-TW" dirty="0" err="1" smtClean="0"/>
              <a:t>Duysters</a:t>
            </a:r>
            <a:r>
              <a:rPr lang="en-US" altLang="zh-TW" dirty="0" smtClean="0"/>
              <a:t> (2002) </a:t>
            </a:r>
          </a:p>
          <a:p>
            <a:r>
              <a:rPr lang="en-US" altLang="zh-TW" dirty="0" smtClean="0"/>
              <a:t>Freeman (1977, 1979)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Data and Methods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Sample Period: 1994-2008</a:t>
            </a:r>
          </a:p>
          <a:p>
            <a:r>
              <a:rPr lang="en-US" altLang="zh-TW" dirty="0" smtClean="0"/>
              <a:t>USPTO issued patents</a:t>
            </a:r>
          </a:p>
          <a:p>
            <a:r>
              <a:rPr lang="en-US" altLang="zh-TW" dirty="0" smtClean="0"/>
              <a:t>Emerging Firms: E Ink, SiPix, Kent Display and Bridgestone</a:t>
            </a:r>
          </a:p>
          <a:p>
            <a:r>
              <a:rPr lang="en-US" altLang="zh-TW" dirty="0" smtClean="0"/>
              <a:t>Knowledge Diffusers: </a:t>
            </a:r>
            <a:r>
              <a:rPr lang="en-US" altLang="zh-TW" dirty="0" err="1" smtClean="0"/>
              <a:t>Copytele</a:t>
            </a:r>
            <a:r>
              <a:rPr lang="en-US" altLang="zh-TW" dirty="0" smtClean="0"/>
              <a:t>, Xerox and Eastman Kodak</a:t>
            </a:r>
            <a:endParaRPr lang="zh-TW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Data and Methods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Finding Knowledge Diffusers</a:t>
            </a:r>
          </a:p>
          <a:p>
            <a:pPr marL="514350" indent="-514350">
              <a:buAutoNum type="arabicPeriod"/>
            </a:pPr>
            <a:r>
              <a:rPr lang="en-US" altLang="zh-TW" dirty="0" smtClean="0"/>
              <a:t>Citing Frequency: (Criterion: &gt;10)</a:t>
            </a:r>
          </a:p>
          <a:p>
            <a:pPr marL="514350" indent="-514350">
              <a:buFont typeface="Wingdings"/>
              <a:buAutoNum type="arabicPeriod"/>
            </a:pPr>
            <a:r>
              <a:rPr lang="en-US" altLang="zh-TW" dirty="0" smtClean="0"/>
              <a:t>Finding e-paper-related Patent (Criterion: 38 UPC Classes)</a:t>
            </a:r>
          </a:p>
          <a:p>
            <a:r>
              <a:rPr lang="en-US" altLang="zh-TW" dirty="0" smtClean="0"/>
              <a:t>Building up the citation network</a:t>
            </a:r>
          </a:p>
          <a:p>
            <a:r>
              <a:rPr lang="en-US" altLang="zh-TW" dirty="0" smtClean="0"/>
              <a:t>Calculating Network Indicators</a:t>
            </a:r>
          </a:p>
          <a:p>
            <a:pPr marL="514350" indent="-514350">
              <a:buFont typeface="Wingdings" pitchFamily="2" charset="2"/>
              <a:buChar char="p"/>
            </a:pPr>
            <a:endParaRPr lang="en-US" altLang="zh-TW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中庸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中庸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中庸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1219</TotalTime>
  <Words>1323</Words>
  <Application>Microsoft Office PowerPoint</Application>
  <PresentationFormat>如螢幕大小 (4:3)</PresentationFormat>
  <Paragraphs>102</Paragraphs>
  <Slides>17</Slides>
  <Notes>7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0</vt:i4>
      </vt:variant>
      <vt:variant>
        <vt:lpstr>投影片標題</vt:lpstr>
      </vt:variant>
      <vt:variant>
        <vt:i4>17</vt:i4>
      </vt:variant>
    </vt:vector>
  </HeadingPairs>
  <TitlesOfParts>
    <vt:vector size="18" baseType="lpstr">
      <vt:lpstr>中庸</vt:lpstr>
      <vt:lpstr>The Emerging Firms in the Emerging Field: Patent Citation Analysis of E-Paper Industry</vt:lpstr>
      <vt:lpstr>Outline</vt:lpstr>
      <vt:lpstr>The E-Book Industry</vt:lpstr>
      <vt:lpstr>The E-Book Industry</vt:lpstr>
      <vt:lpstr>Technologies of E-Paper</vt:lpstr>
      <vt:lpstr>Technologies of E-Paper</vt:lpstr>
      <vt:lpstr>Literature</vt:lpstr>
      <vt:lpstr>Data and Methods</vt:lpstr>
      <vt:lpstr>Data and Methods</vt:lpstr>
      <vt:lpstr>Data and Methods</vt:lpstr>
      <vt:lpstr>Results</vt:lpstr>
      <vt:lpstr>Results</vt:lpstr>
      <vt:lpstr>Results</vt:lpstr>
      <vt:lpstr>Results</vt:lpstr>
      <vt:lpstr>Results</vt:lpstr>
      <vt:lpstr>Results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Julia</dc:creator>
  <cp:lastModifiedBy>Happy201</cp:lastModifiedBy>
  <cp:revision>119</cp:revision>
  <dcterms:created xsi:type="dcterms:W3CDTF">2010-12-03T02:26:20Z</dcterms:created>
  <dcterms:modified xsi:type="dcterms:W3CDTF">2011-10-31T02:42:38Z</dcterms:modified>
</cp:coreProperties>
</file>