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77" r:id="rId2"/>
    <p:sldId id="256" r:id="rId3"/>
    <p:sldId id="287" r:id="rId4"/>
    <p:sldId id="288" r:id="rId5"/>
    <p:sldId id="289" r:id="rId6"/>
    <p:sldId id="290" r:id="rId7"/>
    <p:sldId id="292" r:id="rId8"/>
    <p:sldId id="293" r:id="rId9"/>
    <p:sldId id="269" r:id="rId10"/>
    <p:sldId id="294" r:id="rId11"/>
    <p:sldId id="295" r:id="rId12"/>
    <p:sldId id="296" r:id="rId13"/>
    <p:sldId id="297" r:id="rId14"/>
    <p:sldId id="298" r:id="rId15"/>
    <p:sldId id="299" r:id="rId16"/>
    <p:sldId id="301" r:id="rId17"/>
    <p:sldId id="304" r:id="rId18"/>
    <p:sldId id="302" r:id="rId19"/>
    <p:sldId id="305" r:id="rId20"/>
    <p:sldId id="303" r:id="rId21"/>
    <p:sldId id="306" r:id="rId22"/>
    <p:sldId id="286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3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42D0C6-9271-48A2-9E36-3949A09EF5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A9B42BF-8E85-4EF9-9133-ECA1BDD401F7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 anchor="b"/>
        <a:lstStyle/>
        <a:p>
          <a:pPr algn="ctr"/>
          <a:r>
            <a:rPr lang="en-US" altLang="zh-TW" sz="3200" b="1" dirty="0" smtClean="0"/>
            <a:t>International Technology Trade and Innovation Efficiency:</a:t>
          </a:r>
        </a:p>
        <a:p>
          <a:pPr algn="ctr"/>
          <a:r>
            <a:rPr lang="en-US" altLang="zh-TW" sz="3200" b="1" dirty="0" smtClean="0"/>
            <a:t>A Cross-Country Study</a:t>
          </a:r>
          <a:endParaRPr lang="zh-TW" altLang="zh-TW" sz="3200" b="1" dirty="0" smtClean="0"/>
        </a:p>
      </dgm:t>
    </dgm:pt>
    <dgm:pt modelId="{2C04EA32-34D2-4AB0-886B-208D8A802630}" type="par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DF1AA7DC-44FD-4DF7-ACF5-8DADF5D97E54}" type="sib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925705D2-5306-47CA-8719-C5FBA398F908}" type="pres">
      <dgm:prSet presAssocID="{6242D0C6-9271-48A2-9E36-3949A09EF5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0F4A244-0A05-4FB9-8719-D2EB55459631}" type="pres">
      <dgm:prSet presAssocID="{1A9B42BF-8E85-4EF9-9133-ECA1BDD401F7}" presName="parentText" presStyleLbl="node1" presStyleIdx="0" presStyleCnt="1" custScaleY="104950" custLinFactNeighborX="-794" custLinFactNeighborY="-197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BCF9A59-AEAB-4CDF-9CFB-86FDFA3C4DB8}" srcId="{6242D0C6-9271-48A2-9E36-3949A09EF588}" destId="{1A9B42BF-8E85-4EF9-9133-ECA1BDD401F7}" srcOrd="0" destOrd="0" parTransId="{2C04EA32-34D2-4AB0-886B-208D8A802630}" sibTransId="{DF1AA7DC-44FD-4DF7-ACF5-8DADF5D97E54}"/>
    <dgm:cxn modelId="{81E449C0-81B6-4876-A221-182C75966925}" type="presOf" srcId="{1A9B42BF-8E85-4EF9-9133-ECA1BDD401F7}" destId="{50F4A244-0A05-4FB9-8719-D2EB55459631}" srcOrd="0" destOrd="0" presId="urn:microsoft.com/office/officeart/2005/8/layout/vList2"/>
    <dgm:cxn modelId="{E6FAB1E9-1A38-4ACF-88BF-BECA306843AD}" type="presOf" srcId="{6242D0C6-9271-48A2-9E36-3949A09EF588}" destId="{925705D2-5306-47CA-8719-C5FBA398F908}" srcOrd="0" destOrd="0" presId="urn:microsoft.com/office/officeart/2005/8/layout/vList2"/>
    <dgm:cxn modelId="{DDF7C5CF-7466-4A96-99B3-246BECF7B21F}" type="presParOf" srcId="{925705D2-5306-47CA-8719-C5FBA398F908}" destId="{50F4A244-0A05-4FB9-8719-D2EB554596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2AEF19-09BB-4AFA-84BB-52F5C37C90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7FB1AC5-E809-456D-A9FB-2E2D387EF1D2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</a:t>
          </a:r>
          <a:endParaRPr lang="zh-TW" altLang="en-US" dirty="0"/>
        </a:p>
      </dgm:t>
    </dgm:pt>
    <dgm:pt modelId="{310892B9-DA50-4B0C-BD49-02C994599BB4}" type="par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0BD0F0D9-02F6-4F13-B182-15EAEA13A9C2}" type="sib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AB014E0D-DDCB-41F9-9F2A-79F8C030BFD4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Canada, the US, Singapore, and Taiwan are seen as nations which most efficiently allocate their research resources in terms of innovation.</a:t>
          </a:r>
          <a:endParaRPr lang="zh-TW" altLang="en-US" dirty="0"/>
        </a:p>
      </dgm:t>
    </dgm:pt>
    <dgm:pt modelId="{87716DC9-9422-4E2D-9468-CC246865AD38}" type="par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6793982-8BD9-4D5A-BB2A-FC74EA63FABE}" type="sib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CCB13BF-D7DC-4027-8028-000E9F38DAC8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II</a:t>
          </a:r>
          <a:endParaRPr lang="zh-TW" altLang="en-US" dirty="0"/>
        </a:p>
      </dgm:t>
    </dgm:pt>
    <dgm:pt modelId="{7BD44FC5-E40A-4AA5-9E38-1B941875A22F}" type="par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420DC973-D4C6-4E48-889D-791E3E6A58B5}" type="sib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0C753DAB-F582-47F2-A858-1C1BA14F1AE8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After taking technological trade into consideration, we have more accurate results.</a:t>
          </a:r>
          <a:endParaRPr lang="zh-TW" altLang="en-US" dirty="0"/>
        </a:p>
      </dgm:t>
    </dgm:pt>
    <dgm:pt modelId="{5BBA3048-7935-417D-AA93-31551D3658BC}" type="par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D56C2F8E-8583-47B3-8B16-9091A8395039}" type="sib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EDFEE98A-ACF2-4E4F-B71F-E4F32C2927C4}" type="pres">
      <dgm:prSet presAssocID="{002AEF19-09BB-4AFA-84BB-52F5C37C90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17D5C1-D7D0-464E-8B59-328C2BC3B209}" type="pres">
      <dgm:prSet presAssocID="{87FB1AC5-E809-456D-A9FB-2E2D387EF1D2}" presName="linNode" presStyleCnt="0"/>
      <dgm:spPr/>
    </dgm:pt>
    <dgm:pt modelId="{5026ED14-A4C4-4033-8ECD-25225BA37F10}" type="pres">
      <dgm:prSet presAssocID="{87FB1AC5-E809-456D-A9FB-2E2D387EF1D2}" presName="parentText" presStyleLbl="node1" presStyleIdx="0" presStyleCnt="2" custScaleX="2169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020AEB-4389-4A66-A793-268DE21F209D}" type="pres">
      <dgm:prSet presAssocID="{87FB1AC5-E809-456D-A9FB-2E2D387EF1D2}" presName="descendantText" presStyleLbl="alignAccFollowNode1" presStyleIdx="0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C1E868-0012-4F67-B08B-58E95CC547FB}" type="pres">
      <dgm:prSet presAssocID="{0BD0F0D9-02F6-4F13-B182-15EAEA13A9C2}" presName="sp" presStyleCnt="0"/>
      <dgm:spPr/>
    </dgm:pt>
    <dgm:pt modelId="{043BD459-517F-4EE4-9FD1-72F92667A407}" type="pres">
      <dgm:prSet presAssocID="{BCCB13BF-D7DC-4027-8028-000E9F38DAC8}" presName="linNode" presStyleCnt="0"/>
      <dgm:spPr/>
    </dgm:pt>
    <dgm:pt modelId="{FD997A98-C973-47ED-AA59-92BDC64576B7}" type="pres">
      <dgm:prSet presAssocID="{BCCB13BF-D7DC-4027-8028-000E9F38DAC8}" presName="parentText" presStyleLbl="node1" presStyleIdx="1" presStyleCnt="2" custScaleX="2169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2A86A4-C714-46A1-AD39-F5254F94BD8D}" type="pres">
      <dgm:prSet presAssocID="{BCCB13BF-D7DC-4027-8028-000E9F38DAC8}" presName="descendantText" presStyleLbl="alignAccFollowNode1" presStyleIdx="1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2A7E0A5-EB2F-41F2-87C0-7A4A081EC8BD}" type="presOf" srcId="{002AEF19-09BB-4AFA-84BB-52F5C37C906A}" destId="{EDFEE98A-ACF2-4E4F-B71F-E4F32C2927C4}" srcOrd="0" destOrd="0" presId="urn:microsoft.com/office/officeart/2005/8/layout/vList5"/>
    <dgm:cxn modelId="{BC56BD05-93C6-435B-8824-7CDE9A838603}" srcId="{87FB1AC5-E809-456D-A9FB-2E2D387EF1D2}" destId="{AB014E0D-DDCB-41F9-9F2A-79F8C030BFD4}" srcOrd="0" destOrd="0" parTransId="{87716DC9-9422-4E2D-9468-CC246865AD38}" sibTransId="{B6793982-8BD9-4D5A-BB2A-FC74EA63FABE}"/>
    <dgm:cxn modelId="{E4388AE0-22E3-48DB-83FF-871A1B12CFD1}" type="presOf" srcId="{87FB1AC5-E809-456D-A9FB-2E2D387EF1D2}" destId="{5026ED14-A4C4-4033-8ECD-25225BA37F10}" srcOrd="0" destOrd="0" presId="urn:microsoft.com/office/officeart/2005/8/layout/vList5"/>
    <dgm:cxn modelId="{80270322-A0B3-45E1-BB0F-7DEC570F5F39}" srcId="{002AEF19-09BB-4AFA-84BB-52F5C37C906A}" destId="{87FB1AC5-E809-456D-A9FB-2E2D387EF1D2}" srcOrd="0" destOrd="0" parTransId="{310892B9-DA50-4B0C-BD49-02C994599BB4}" sibTransId="{0BD0F0D9-02F6-4F13-B182-15EAEA13A9C2}"/>
    <dgm:cxn modelId="{1BFAFBEA-6C26-49ED-8050-0B35119FF6A7}" type="presOf" srcId="{0C753DAB-F582-47F2-A858-1C1BA14F1AE8}" destId="{1C2A86A4-C714-46A1-AD39-F5254F94BD8D}" srcOrd="0" destOrd="0" presId="urn:microsoft.com/office/officeart/2005/8/layout/vList5"/>
    <dgm:cxn modelId="{94DDFDBD-8029-4257-8A71-DD8369BA9E18}" srcId="{BCCB13BF-D7DC-4027-8028-000E9F38DAC8}" destId="{0C753DAB-F582-47F2-A858-1C1BA14F1AE8}" srcOrd="0" destOrd="0" parTransId="{5BBA3048-7935-417D-AA93-31551D3658BC}" sibTransId="{D56C2F8E-8583-47B3-8B16-9091A8395039}"/>
    <dgm:cxn modelId="{9399C92D-2937-445E-8E64-287C572994CD}" type="presOf" srcId="{AB014E0D-DDCB-41F9-9F2A-79F8C030BFD4}" destId="{67020AEB-4389-4A66-A793-268DE21F209D}" srcOrd="0" destOrd="0" presId="urn:microsoft.com/office/officeart/2005/8/layout/vList5"/>
    <dgm:cxn modelId="{EF4786E4-2654-4AA6-9B48-AB94D901E00F}" srcId="{002AEF19-09BB-4AFA-84BB-52F5C37C906A}" destId="{BCCB13BF-D7DC-4027-8028-000E9F38DAC8}" srcOrd="1" destOrd="0" parTransId="{7BD44FC5-E40A-4AA5-9E38-1B941875A22F}" sibTransId="{420DC973-D4C6-4E48-889D-791E3E6A58B5}"/>
    <dgm:cxn modelId="{E8FDB967-4016-4960-BEB9-56F746AC6D5C}" type="presOf" srcId="{BCCB13BF-D7DC-4027-8028-000E9F38DAC8}" destId="{FD997A98-C973-47ED-AA59-92BDC64576B7}" srcOrd="0" destOrd="0" presId="urn:microsoft.com/office/officeart/2005/8/layout/vList5"/>
    <dgm:cxn modelId="{B4FD167D-9622-4157-B4FE-4520EAAC66EA}" type="presParOf" srcId="{EDFEE98A-ACF2-4E4F-B71F-E4F32C2927C4}" destId="{9317D5C1-D7D0-464E-8B59-328C2BC3B209}" srcOrd="0" destOrd="0" presId="urn:microsoft.com/office/officeart/2005/8/layout/vList5"/>
    <dgm:cxn modelId="{5056EC67-C436-4495-A2E3-346834260270}" type="presParOf" srcId="{9317D5C1-D7D0-464E-8B59-328C2BC3B209}" destId="{5026ED14-A4C4-4033-8ECD-25225BA37F10}" srcOrd="0" destOrd="0" presId="urn:microsoft.com/office/officeart/2005/8/layout/vList5"/>
    <dgm:cxn modelId="{1050B28B-6B4C-4D61-97A5-0712B50920F7}" type="presParOf" srcId="{9317D5C1-D7D0-464E-8B59-328C2BC3B209}" destId="{67020AEB-4389-4A66-A793-268DE21F209D}" srcOrd="1" destOrd="0" presId="urn:microsoft.com/office/officeart/2005/8/layout/vList5"/>
    <dgm:cxn modelId="{F201FF36-D762-432F-B305-14286DE8AA34}" type="presParOf" srcId="{EDFEE98A-ACF2-4E4F-B71F-E4F32C2927C4}" destId="{79C1E868-0012-4F67-B08B-58E95CC547FB}" srcOrd="1" destOrd="0" presId="urn:microsoft.com/office/officeart/2005/8/layout/vList5"/>
    <dgm:cxn modelId="{EC70570C-902B-4419-9211-C1267311E2ED}" type="presParOf" srcId="{EDFEE98A-ACF2-4E4F-B71F-E4F32C2927C4}" destId="{043BD459-517F-4EE4-9FD1-72F92667A407}" srcOrd="2" destOrd="0" presId="urn:microsoft.com/office/officeart/2005/8/layout/vList5"/>
    <dgm:cxn modelId="{8F59CA31-C792-480C-BD63-1481D8988BB6}" type="presParOf" srcId="{043BD459-517F-4EE4-9FD1-72F92667A407}" destId="{FD997A98-C973-47ED-AA59-92BDC64576B7}" srcOrd="0" destOrd="0" presId="urn:microsoft.com/office/officeart/2005/8/layout/vList5"/>
    <dgm:cxn modelId="{5227DA4A-D3B5-4DA7-8280-D0D934CC6255}" type="presParOf" srcId="{043BD459-517F-4EE4-9FD1-72F92667A407}" destId="{1C2A86A4-C714-46A1-AD39-F5254F94BD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2AEF19-09BB-4AFA-84BB-52F5C37C90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7FB1AC5-E809-456D-A9FB-2E2D387EF1D2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</a:t>
          </a:r>
          <a:endParaRPr lang="zh-TW" altLang="en-US" dirty="0"/>
        </a:p>
      </dgm:t>
    </dgm:pt>
    <dgm:pt modelId="{310892B9-DA50-4B0C-BD49-02C994599BB4}" type="par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0BD0F0D9-02F6-4F13-B182-15EAEA13A9C2}" type="sib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AB014E0D-DDCB-41F9-9F2A-79F8C030BFD4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TBP is a both practical and convenient indicator, on condition that we analyze and interpret it properly</a:t>
          </a:r>
          <a:endParaRPr lang="zh-TW" altLang="en-US" dirty="0"/>
        </a:p>
      </dgm:t>
    </dgm:pt>
    <dgm:pt modelId="{87716DC9-9422-4E2D-9468-CC246865AD38}" type="par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6793982-8BD9-4D5A-BB2A-FC74EA63FABE}" type="sib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CCB13BF-D7DC-4027-8028-000E9F38DAC8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II</a:t>
          </a:r>
          <a:endParaRPr lang="zh-TW" altLang="en-US" dirty="0"/>
        </a:p>
      </dgm:t>
    </dgm:pt>
    <dgm:pt modelId="{7BD44FC5-E40A-4AA5-9E38-1B941875A22F}" type="par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420DC973-D4C6-4E48-889D-791E3E6A58B5}" type="sib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0C753DAB-F582-47F2-A858-1C1BA14F1AE8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Both internal and external indicators should be taken into consideration when analyzing national innovation efficiency</a:t>
          </a:r>
          <a:endParaRPr lang="zh-TW" altLang="en-US" dirty="0"/>
        </a:p>
      </dgm:t>
    </dgm:pt>
    <dgm:pt modelId="{5BBA3048-7935-417D-AA93-31551D3658BC}" type="par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D56C2F8E-8583-47B3-8B16-9091A8395039}" type="sib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EDFEE98A-ACF2-4E4F-B71F-E4F32C2927C4}" type="pres">
      <dgm:prSet presAssocID="{002AEF19-09BB-4AFA-84BB-52F5C37C90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17D5C1-D7D0-464E-8B59-328C2BC3B209}" type="pres">
      <dgm:prSet presAssocID="{87FB1AC5-E809-456D-A9FB-2E2D387EF1D2}" presName="linNode" presStyleCnt="0"/>
      <dgm:spPr/>
    </dgm:pt>
    <dgm:pt modelId="{5026ED14-A4C4-4033-8ECD-25225BA37F10}" type="pres">
      <dgm:prSet presAssocID="{87FB1AC5-E809-456D-A9FB-2E2D387EF1D2}" presName="parentText" presStyleLbl="node1" presStyleIdx="0" presStyleCnt="2" custScaleX="2169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020AEB-4389-4A66-A793-268DE21F209D}" type="pres">
      <dgm:prSet presAssocID="{87FB1AC5-E809-456D-A9FB-2E2D387EF1D2}" presName="descendantText" presStyleLbl="alignAccFollowNode1" presStyleIdx="0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C1E868-0012-4F67-B08B-58E95CC547FB}" type="pres">
      <dgm:prSet presAssocID="{0BD0F0D9-02F6-4F13-B182-15EAEA13A9C2}" presName="sp" presStyleCnt="0"/>
      <dgm:spPr/>
    </dgm:pt>
    <dgm:pt modelId="{043BD459-517F-4EE4-9FD1-72F92667A407}" type="pres">
      <dgm:prSet presAssocID="{BCCB13BF-D7DC-4027-8028-000E9F38DAC8}" presName="linNode" presStyleCnt="0"/>
      <dgm:spPr/>
    </dgm:pt>
    <dgm:pt modelId="{FD997A98-C973-47ED-AA59-92BDC64576B7}" type="pres">
      <dgm:prSet presAssocID="{BCCB13BF-D7DC-4027-8028-000E9F38DAC8}" presName="parentText" presStyleLbl="node1" presStyleIdx="1" presStyleCnt="2" custScaleX="2169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2A86A4-C714-46A1-AD39-F5254F94BD8D}" type="pres">
      <dgm:prSet presAssocID="{BCCB13BF-D7DC-4027-8028-000E9F38DAC8}" presName="descendantText" presStyleLbl="alignAccFollowNode1" presStyleIdx="1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3531B11-A813-48F6-9455-FCF4B3C3CD26}" type="presOf" srcId="{AB014E0D-DDCB-41F9-9F2A-79F8C030BFD4}" destId="{67020AEB-4389-4A66-A793-268DE21F209D}" srcOrd="0" destOrd="0" presId="urn:microsoft.com/office/officeart/2005/8/layout/vList5"/>
    <dgm:cxn modelId="{BC56BD05-93C6-435B-8824-7CDE9A838603}" srcId="{87FB1AC5-E809-456D-A9FB-2E2D387EF1D2}" destId="{AB014E0D-DDCB-41F9-9F2A-79F8C030BFD4}" srcOrd="0" destOrd="0" parTransId="{87716DC9-9422-4E2D-9468-CC246865AD38}" sibTransId="{B6793982-8BD9-4D5A-BB2A-FC74EA63FABE}"/>
    <dgm:cxn modelId="{01382C3A-E131-411D-B358-7E8E33C17182}" type="presOf" srcId="{002AEF19-09BB-4AFA-84BB-52F5C37C906A}" destId="{EDFEE98A-ACF2-4E4F-B71F-E4F32C2927C4}" srcOrd="0" destOrd="0" presId="urn:microsoft.com/office/officeart/2005/8/layout/vList5"/>
    <dgm:cxn modelId="{80270322-A0B3-45E1-BB0F-7DEC570F5F39}" srcId="{002AEF19-09BB-4AFA-84BB-52F5C37C906A}" destId="{87FB1AC5-E809-456D-A9FB-2E2D387EF1D2}" srcOrd="0" destOrd="0" parTransId="{310892B9-DA50-4B0C-BD49-02C994599BB4}" sibTransId="{0BD0F0D9-02F6-4F13-B182-15EAEA13A9C2}"/>
    <dgm:cxn modelId="{94DDFDBD-8029-4257-8A71-DD8369BA9E18}" srcId="{BCCB13BF-D7DC-4027-8028-000E9F38DAC8}" destId="{0C753DAB-F582-47F2-A858-1C1BA14F1AE8}" srcOrd="0" destOrd="0" parTransId="{5BBA3048-7935-417D-AA93-31551D3658BC}" sibTransId="{D56C2F8E-8583-47B3-8B16-9091A8395039}"/>
    <dgm:cxn modelId="{17241F92-F442-438A-9CD9-25274CA0A242}" type="presOf" srcId="{87FB1AC5-E809-456D-A9FB-2E2D387EF1D2}" destId="{5026ED14-A4C4-4033-8ECD-25225BA37F10}" srcOrd="0" destOrd="0" presId="urn:microsoft.com/office/officeart/2005/8/layout/vList5"/>
    <dgm:cxn modelId="{78CA2360-6525-47BB-84CD-5494DF75AD23}" type="presOf" srcId="{0C753DAB-F582-47F2-A858-1C1BA14F1AE8}" destId="{1C2A86A4-C714-46A1-AD39-F5254F94BD8D}" srcOrd="0" destOrd="0" presId="urn:microsoft.com/office/officeart/2005/8/layout/vList5"/>
    <dgm:cxn modelId="{EF4786E4-2654-4AA6-9B48-AB94D901E00F}" srcId="{002AEF19-09BB-4AFA-84BB-52F5C37C906A}" destId="{BCCB13BF-D7DC-4027-8028-000E9F38DAC8}" srcOrd="1" destOrd="0" parTransId="{7BD44FC5-E40A-4AA5-9E38-1B941875A22F}" sibTransId="{420DC973-D4C6-4E48-889D-791E3E6A58B5}"/>
    <dgm:cxn modelId="{B40CA142-E276-46E1-BA75-0AEFF1EB6496}" type="presOf" srcId="{BCCB13BF-D7DC-4027-8028-000E9F38DAC8}" destId="{FD997A98-C973-47ED-AA59-92BDC64576B7}" srcOrd="0" destOrd="0" presId="urn:microsoft.com/office/officeart/2005/8/layout/vList5"/>
    <dgm:cxn modelId="{A6181ADE-B19C-4A30-B670-61E8A39504BD}" type="presParOf" srcId="{EDFEE98A-ACF2-4E4F-B71F-E4F32C2927C4}" destId="{9317D5C1-D7D0-464E-8B59-328C2BC3B209}" srcOrd="0" destOrd="0" presId="urn:microsoft.com/office/officeart/2005/8/layout/vList5"/>
    <dgm:cxn modelId="{3AF17EE1-12BB-4BB7-B678-9DCDDEBDC099}" type="presParOf" srcId="{9317D5C1-D7D0-464E-8B59-328C2BC3B209}" destId="{5026ED14-A4C4-4033-8ECD-25225BA37F10}" srcOrd="0" destOrd="0" presId="urn:microsoft.com/office/officeart/2005/8/layout/vList5"/>
    <dgm:cxn modelId="{937F4315-A06A-46E7-B410-D2A4BABBF26A}" type="presParOf" srcId="{9317D5C1-D7D0-464E-8B59-328C2BC3B209}" destId="{67020AEB-4389-4A66-A793-268DE21F209D}" srcOrd="1" destOrd="0" presId="urn:microsoft.com/office/officeart/2005/8/layout/vList5"/>
    <dgm:cxn modelId="{FA4196A7-F206-4DE0-A111-2BA784C03B64}" type="presParOf" srcId="{EDFEE98A-ACF2-4E4F-B71F-E4F32C2927C4}" destId="{79C1E868-0012-4F67-B08B-58E95CC547FB}" srcOrd="1" destOrd="0" presId="urn:microsoft.com/office/officeart/2005/8/layout/vList5"/>
    <dgm:cxn modelId="{02DF3667-F862-438F-980E-44F6BF7C3006}" type="presParOf" srcId="{EDFEE98A-ACF2-4E4F-B71F-E4F32C2927C4}" destId="{043BD459-517F-4EE4-9FD1-72F92667A407}" srcOrd="2" destOrd="0" presId="urn:microsoft.com/office/officeart/2005/8/layout/vList5"/>
    <dgm:cxn modelId="{AF154B5C-6FB9-4344-B9CB-C5BF98D3787F}" type="presParOf" srcId="{043BD459-517F-4EE4-9FD1-72F92667A407}" destId="{FD997A98-C973-47ED-AA59-92BDC64576B7}" srcOrd="0" destOrd="0" presId="urn:microsoft.com/office/officeart/2005/8/layout/vList5"/>
    <dgm:cxn modelId="{D0693796-60B0-4742-8847-6E4EC55A6535}" type="presParOf" srcId="{043BD459-517F-4EE4-9FD1-72F92667A407}" destId="{1C2A86A4-C714-46A1-AD39-F5254F94BD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435555-FDEB-456D-A3F3-9AA6685E8A95}" type="doc">
      <dgm:prSet loTypeId="urn:microsoft.com/office/officeart/2005/8/layout/hProcess9" loCatId="process" qsTypeId="urn:microsoft.com/office/officeart/2005/8/quickstyle/simple2" qsCatId="simple" csTypeId="urn:microsoft.com/office/officeart/2005/8/colors/accent0_3" csCatId="mainScheme" phldr="1"/>
      <dgm:spPr/>
    </dgm:pt>
    <dgm:pt modelId="{B638F60B-EEBC-4A45-98CD-CB141564CB5B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Technology</a:t>
          </a:r>
        </a:p>
        <a:p>
          <a:r>
            <a:rPr lang="en-US" altLang="zh-TW" dirty="0" smtClean="0"/>
            <a:t>Improvement</a:t>
          </a:r>
          <a:endParaRPr lang="zh-TW" altLang="en-US" dirty="0"/>
        </a:p>
      </dgm:t>
    </dgm:pt>
    <dgm:pt modelId="{E29152BA-BE66-49DF-88CB-15367AA140AD}" type="parTrans" cxnId="{891691DF-0463-4B6E-9867-D80798890DFD}">
      <dgm:prSet/>
      <dgm:spPr/>
      <dgm:t>
        <a:bodyPr/>
        <a:lstStyle/>
        <a:p>
          <a:endParaRPr lang="zh-TW" altLang="en-US"/>
        </a:p>
      </dgm:t>
    </dgm:pt>
    <dgm:pt modelId="{5A4CC214-5166-4912-9274-18C0C9B83EC1}" type="sibTrans" cxnId="{891691DF-0463-4B6E-9867-D80798890DFD}">
      <dgm:prSet/>
      <dgm:spPr/>
      <dgm:t>
        <a:bodyPr/>
        <a:lstStyle/>
        <a:p>
          <a:endParaRPr lang="zh-TW" altLang="en-US"/>
        </a:p>
      </dgm:t>
    </dgm:pt>
    <dgm:pt modelId="{291D7A8B-33AE-44A4-9355-488F78C3FD55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TFP</a:t>
          </a:r>
        </a:p>
        <a:p>
          <a:r>
            <a:rPr lang="en-US" altLang="zh-TW" dirty="0" smtClean="0"/>
            <a:t>Shock</a:t>
          </a:r>
          <a:endParaRPr lang="zh-TW" altLang="en-US" dirty="0"/>
        </a:p>
      </dgm:t>
    </dgm:pt>
    <dgm:pt modelId="{CAB1A711-3A2C-4AE9-BD4D-5C0325B75029}" type="parTrans" cxnId="{5D808F80-A1FE-483F-A1BD-C41195D2CF7A}">
      <dgm:prSet/>
      <dgm:spPr/>
      <dgm:t>
        <a:bodyPr/>
        <a:lstStyle/>
        <a:p>
          <a:endParaRPr lang="zh-TW" altLang="en-US"/>
        </a:p>
      </dgm:t>
    </dgm:pt>
    <dgm:pt modelId="{3F727492-F07C-467A-92E3-1ACCF40A005B}" type="sibTrans" cxnId="{5D808F80-A1FE-483F-A1BD-C41195D2CF7A}">
      <dgm:prSet/>
      <dgm:spPr/>
      <dgm:t>
        <a:bodyPr/>
        <a:lstStyle/>
        <a:p>
          <a:endParaRPr lang="zh-TW" altLang="en-US"/>
        </a:p>
      </dgm:t>
    </dgm:pt>
    <dgm:pt modelId="{E84DE609-B17E-4CCF-A4ED-02A26692690E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Economic</a:t>
          </a:r>
        </a:p>
        <a:p>
          <a:r>
            <a:rPr lang="en-US" altLang="zh-TW" dirty="0" smtClean="0"/>
            <a:t>Growth</a:t>
          </a:r>
          <a:endParaRPr lang="zh-TW" altLang="en-US" dirty="0"/>
        </a:p>
      </dgm:t>
    </dgm:pt>
    <dgm:pt modelId="{49760070-809E-4BB0-850B-7EFE96AEBA80}" type="parTrans" cxnId="{D15BC555-6BDD-4732-9FA4-52C831725910}">
      <dgm:prSet/>
      <dgm:spPr/>
      <dgm:t>
        <a:bodyPr/>
        <a:lstStyle/>
        <a:p>
          <a:endParaRPr lang="zh-TW" altLang="en-US"/>
        </a:p>
      </dgm:t>
    </dgm:pt>
    <dgm:pt modelId="{84A61B12-8EB4-4A4C-907A-396495201CF5}" type="sibTrans" cxnId="{D15BC555-6BDD-4732-9FA4-52C831725910}">
      <dgm:prSet/>
      <dgm:spPr/>
      <dgm:t>
        <a:bodyPr/>
        <a:lstStyle/>
        <a:p>
          <a:endParaRPr lang="zh-TW" altLang="en-US"/>
        </a:p>
      </dgm:t>
    </dgm:pt>
    <dgm:pt modelId="{ADB68FD8-2FD9-4C74-8CEA-030A0EA5BFB9}" type="pres">
      <dgm:prSet presAssocID="{BC435555-FDEB-456D-A3F3-9AA6685E8A95}" presName="CompostProcess" presStyleCnt="0">
        <dgm:presLayoutVars>
          <dgm:dir/>
          <dgm:resizeHandles val="exact"/>
        </dgm:presLayoutVars>
      </dgm:prSet>
      <dgm:spPr/>
    </dgm:pt>
    <dgm:pt modelId="{7EDD9C10-748D-4B3F-99A7-1468FEF5B3D0}" type="pres">
      <dgm:prSet presAssocID="{BC435555-FDEB-456D-A3F3-9AA6685E8A95}" presName="arrow" presStyleLbl="bgShp" presStyleIdx="0" presStyleCn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</dgm:pt>
    <dgm:pt modelId="{CE2A375F-5838-4B49-9C8A-A11C9502FE90}" type="pres">
      <dgm:prSet presAssocID="{BC435555-FDEB-456D-A3F3-9AA6685E8A95}" presName="linearProcess" presStyleCnt="0"/>
      <dgm:spPr/>
    </dgm:pt>
    <dgm:pt modelId="{6AC61079-2EA4-409B-A7BA-9B642EBA86E7}" type="pres">
      <dgm:prSet presAssocID="{B638F60B-EEBC-4A45-98CD-CB141564CB5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096970-A4E2-4999-B883-A81C85787DFF}" type="pres">
      <dgm:prSet presAssocID="{5A4CC214-5166-4912-9274-18C0C9B83EC1}" presName="sibTrans" presStyleCnt="0"/>
      <dgm:spPr/>
    </dgm:pt>
    <dgm:pt modelId="{89006BE3-91AD-4CA5-A72A-D26FA436C8EB}" type="pres">
      <dgm:prSet presAssocID="{291D7A8B-33AE-44A4-9355-488F78C3FD5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8DA566-4812-4F6B-BEB6-053D7B3DFFC6}" type="pres">
      <dgm:prSet presAssocID="{3F727492-F07C-467A-92E3-1ACCF40A005B}" presName="sibTrans" presStyleCnt="0"/>
      <dgm:spPr/>
    </dgm:pt>
    <dgm:pt modelId="{AAE1453C-7D37-4414-A1DA-1D0F28D7A224}" type="pres">
      <dgm:prSet presAssocID="{E84DE609-B17E-4CCF-A4ED-02A26692690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91691DF-0463-4B6E-9867-D80798890DFD}" srcId="{BC435555-FDEB-456D-A3F3-9AA6685E8A95}" destId="{B638F60B-EEBC-4A45-98CD-CB141564CB5B}" srcOrd="0" destOrd="0" parTransId="{E29152BA-BE66-49DF-88CB-15367AA140AD}" sibTransId="{5A4CC214-5166-4912-9274-18C0C9B83EC1}"/>
    <dgm:cxn modelId="{D15BC555-6BDD-4732-9FA4-52C831725910}" srcId="{BC435555-FDEB-456D-A3F3-9AA6685E8A95}" destId="{E84DE609-B17E-4CCF-A4ED-02A26692690E}" srcOrd="2" destOrd="0" parTransId="{49760070-809E-4BB0-850B-7EFE96AEBA80}" sibTransId="{84A61B12-8EB4-4A4C-907A-396495201CF5}"/>
    <dgm:cxn modelId="{B6F3CC2E-F132-442C-B4E9-618E5A15088C}" type="presOf" srcId="{BC435555-FDEB-456D-A3F3-9AA6685E8A95}" destId="{ADB68FD8-2FD9-4C74-8CEA-030A0EA5BFB9}" srcOrd="0" destOrd="0" presId="urn:microsoft.com/office/officeart/2005/8/layout/hProcess9"/>
    <dgm:cxn modelId="{5D808F80-A1FE-483F-A1BD-C41195D2CF7A}" srcId="{BC435555-FDEB-456D-A3F3-9AA6685E8A95}" destId="{291D7A8B-33AE-44A4-9355-488F78C3FD55}" srcOrd="1" destOrd="0" parTransId="{CAB1A711-3A2C-4AE9-BD4D-5C0325B75029}" sibTransId="{3F727492-F07C-467A-92E3-1ACCF40A005B}"/>
    <dgm:cxn modelId="{CC22ECBD-9318-4C19-9F4E-468C2CE2697B}" type="presOf" srcId="{291D7A8B-33AE-44A4-9355-488F78C3FD55}" destId="{89006BE3-91AD-4CA5-A72A-D26FA436C8EB}" srcOrd="0" destOrd="0" presId="urn:microsoft.com/office/officeart/2005/8/layout/hProcess9"/>
    <dgm:cxn modelId="{32A2D854-8D6F-4827-B0C4-245D940978F2}" type="presOf" srcId="{B638F60B-EEBC-4A45-98CD-CB141564CB5B}" destId="{6AC61079-2EA4-409B-A7BA-9B642EBA86E7}" srcOrd="0" destOrd="0" presId="urn:microsoft.com/office/officeart/2005/8/layout/hProcess9"/>
    <dgm:cxn modelId="{65FCC83E-A658-44F5-A586-9FD32928D1FA}" type="presOf" srcId="{E84DE609-B17E-4CCF-A4ED-02A26692690E}" destId="{AAE1453C-7D37-4414-A1DA-1D0F28D7A224}" srcOrd="0" destOrd="0" presId="urn:microsoft.com/office/officeart/2005/8/layout/hProcess9"/>
    <dgm:cxn modelId="{44FF7407-67B6-49C3-A4A5-155D41E61070}" type="presParOf" srcId="{ADB68FD8-2FD9-4C74-8CEA-030A0EA5BFB9}" destId="{7EDD9C10-748D-4B3F-99A7-1468FEF5B3D0}" srcOrd="0" destOrd="0" presId="urn:microsoft.com/office/officeart/2005/8/layout/hProcess9"/>
    <dgm:cxn modelId="{68BA1C03-0A07-4F38-B01E-4C9E1C4A3841}" type="presParOf" srcId="{ADB68FD8-2FD9-4C74-8CEA-030A0EA5BFB9}" destId="{CE2A375F-5838-4B49-9C8A-A11C9502FE90}" srcOrd="1" destOrd="0" presId="urn:microsoft.com/office/officeart/2005/8/layout/hProcess9"/>
    <dgm:cxn modelId="{EA41DBC7-C643-4F4F-9628-B3D3EFCAF000}" type="presParOf" srcId="{CE2A375F-5838-4B49-9C8A-A11C9502FE90}" destId="{6AC61079-2EA4-409B-A7BA-9B642EBA86E7}" srcOrd="0" destOrd="0" presId="urn:microsoft.com/office/officeart/2005/8/layout/hProcess9"/>
    <dgm:cxn modelId="{D3CF2F20-485A-4C2A-8F90-E91BAC0E3CA9}" type="presParOf" srcId="{CE2A375F-5838-4B49-9C8A-A11C9502FE90}" destId="{D5096970-A4E2-4999-B883-A81C85787DFF}" srcOrd="1" destOrd="0" presId="urn:microsoft.com/office/officeart/2005/8/layout/hProcess9"/>
    <dgm:cxn modelId="{F578A103-C473-440D-89B2-860DF8496136}" type="presParOf" srcId="{CE2A375F-5838-4B49-9C8A-A11C9502FE90}" destId="{89006BE3-91AD-4CA5-A72A-D26FA436C8EB}" srcOrd="2" destOrd="0" presId="urn:microsoft.com/office/officeart/2005/8/layout/hProcess9"/>
    <dgm:cxn modelId="{98F67CC5-64A5-4AA4-AB18-35A1E7458A7F}" type="presParOf" srcId="{CE2A375F-5838-4B49-9C8A-A11C9502FE90}" destId="{EB8DA566-4812-4F6B-BEB6-053D7B3DFFC6}" srcOrd="3" destOrd="0" presId="urn:microsoft.com/office/officeart/2005/8/layout/hProcess9"/>
    <dgm:cxn modelId="{381E8576-6AB1-48CF-B93A-8A2BE261865D}" type="presParOf" srcId="{CE2A375F-5838-4B49-9C8A-A11C9502FE90}" destId="{AAE1453C-7D37-4414-A1DA-1D0F28D7A22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42D0C6-9271-48A2-9E36-3949A09EF5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A9B42BF-8E85-4EF9-9133-ECA1BDD401F7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3600" dirty="0" smtClean="0">
              <a:solidFill>
                <a:srgbClr val="FF0000"/>
              </a:solidFill>
            </a:rPr>
            <a:t>TBP payments </a:t>
          </a:r>
          <a:r>
            <a:rPr lang="en-US" altLang="zh-TW" sz="3600" dirty="0" smtClean="0"/>
            <a:t>capture the firm’s activities of importing the disembodied technology, </a:t>
          </a:r>
        </a:p>
        <a:p>
          <a:r>
            <a:rPr lang="en-US" altLang="zh-TW" sz="3600" dirty="0" smtClean="0"/>
            <a:t>while </a:t>
          </a:r>
          <a:r>
            <a:rPr lang="en-US" altLang="zh-TW" sz="3600" dirty="0" smtClean="0">
              <a:solidFill>
                <a:srgbClr val="FF0000"/>
              </a:solidFill>
            </a:rPr>
            <a:t>TBP receipts </a:t>
          </a:r>
          <a:r>
            <a:rPr lang="en-US" altLang="zh-TW" sz="3600" dirty="0" smtClean="0"/>
            <a:t>enable us to measure the exportation of disembodied technology through export</a:t>
          </a:r>
          <a:endParaRPr lang="zh-TW" altLang="en-US" sz="3600" dirty="0"/>
        </a:p>
      </dgm:t>
    </dgm:pt>
    <dgm:pt modelId="{2C04EA32-34D2-4AB0-886B-208D8A802630}" type="par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DF1AA7DC-44FD-4DF7-ACF5-8DADF5D97E54}" type="sib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925705D2-5306-47CA-8719-C5FBA398F908}" type="pres">
      <dgm:prSet presAssocID="{6242D0C6-9271-48A2-9E36-3949A09EF5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0F4A244-0A05-4FB9-8719-D2EB55459631}" type="pres">
      <dgm:prSet presAssocID="{1A9B42BF-8E85-4EF9-9133-ECA1BDD401F7}" presName="parentText" presStyleLbl="node1" presStyleIdx="0" presStyleCnt="1" custLinFactNeighborY="221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C876D4B-7987-453B-8BE3-1F4EAF68E6C9}" type="presOf" srcId="{6242D0C6-9271-48A2-9E36-3949A09EF588}" destId="{925705D2-5306-47CA-8719-C5FBA398F908}" srcOrd="0" destOrd="0" presId="urn:microsoft.com/office/officeart/2005/8/layout/vList2"/>
    <dgm:cxn modelId="{4BCF9A59-AEAB-4CDF-9CFB-86FDFA3C4DB8}" srcId="{6242D0C6-9271-48A2-9E36-3949A09EF588}" destId="{1A9B42BF-8E85-4EF9-9133-ECA1BDD401F7}" srcOrd="0" destOrd="0" parTransId="{2C04EA32-34D2-4AB0-886B-208D8A802630}" sibTransId="{DF1AA7DC-44FD-4DF7-ACF5-8DADF5D97E54}"/>
    <dgm:cxn modelId="{12ACF378-C31D-4F10-9AA4-3F1D3AF2F5D9}" type="presOf" srcId="{1A9B42BF-8E85-4EF9-9133-ECA1BDD401F7}" destId="{50F4A244-0A05-4FB9-8719-D2EB55459631}" srcOrd="0" destOrd="0" presId="urn:microsoft.com/office/officeart/2005/8/layout/vList2"/>
    <dgm:cxn modelId="{03F9D302-3B6E-4A69-AD29-233E3C12196D}" type="presParOf" srcId="{925705D2-5306-47CA-8719-C5FBA398F908}" destId="{50F4A244-0A05-4FB9-8719-D2EB554596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42D0C6-9271-48A2-9E36-3949A09EF5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A9B42BF-8E85-4EF9-9133-ECA1BDD401F7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3600" dirty="0" smtClean="0">
              <a:solidFill>
                <a:schemeClr val="tx1"/>
              </a:solidFill>
            </a:rPr>
            <a:t>However, TBP data has its </a:t>
          </a:r>
          <a:r>
            <a:rPr lang="en-US" altLang="zh-TW" sz="3600" dirty="0" smtClean="0">
              <a:solidFill>
                <a:srgbClr val="FF0000"/>
              </a:solidFill>
            </a:rPr>
            <a:t>limitations</a:t>
          </a:r>
          <a:r>
            <a:rPr lang="en-US" altLang="zh-TW" sz="3600" dirty="0" smtClean="0">
              <a:solidFill>
                <a:schemeClr val="tx1"/>
              </a:solidFill>
            </a:rPr>
            <a:t>, and sometimes </a:t>
          </a:r>
          <a:r>
            <a:rPr lang="en-US" altLang="zh-TW" sz="3600" dirty="0" smtClean="0">
              <a:solidFill>
                <a:srgbClr val="FF0000"/>
              </a:solidFill>
            </a:rPr>
            <a:t>can be misused</a:t>
          </a:r>
          <a:r>
            <a:rPr lang="en-US" altLang="zh-TW" sz="3600" dirty="0" smtClean="0">
              <a:solidFill>
                <a:schemeClr val="tx1"/>
              </a:solidFill>
            </a:rPr>
            <a:t>.</a:t>
          </a:r>
        </a:p>
        <a:p>
          <a:r>
            <a:rPr lang="en-US" altLang="zh-TW" sz="3600" dirty="0" smtClean="0">
              <a:solidFill>
                <a:schemeClr val="tx1"/>
              </a:solidFill>
            </a:rPr>
            <a:t>Ex: </a:t>
          </a:r>
        </a:p>
        <a:p>
          <a:r>
            <a:rPr lang="en-US" altLang="zh-TW" sz="3600" dirty="0" smtClean="0">
              <a:solidFill>
                <a:schemeClr val="tx1"/>
              </a:solidFill>
            </a:rPr>
            <a:t>Some policy makers tend to merely consider </a:t>
          </a:r>
          <a:r>
            <a:rPr lang="en-US" altLang="zh-TW" sz="3600" dirty="0" smtClean="0">
              <a:solidFill>
                <a:srgbClr val="FF0000"/>
              </a:solidFill>
            </a:rPr>
            <a:t>surplus or deficit of technological trade </a:t>
          </a:r>
          <a:r>
            <a:rPr lang="en-US" altLang="zh-TW" sz="3600" dirty="0" smtClean="0">
              <a:solidFill>
                <a:schemeClr val="tx1"/>
              </a:solidFill>
            </a:rPr>
            <a:t>when proposing new policies</a:t>
          </a:r>
          <a:endParaRPr lang="zh-TW" altLang="en-US" sz="3600" dirty="0">
            <a:solidFill>
              <a:schemeClr val="tx1"/>
            </a:solidFill>
          </a:endParaRPr>
        </a:p>
      </dgm:t>
    </dgm:pt>
    <dgm:pt modelId="{2C04EA32-34D2-4AB0-886B-208D8A802630}" type="par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DF1AA7DC-44FD-4DF7-ACF5-8DADF5D97E54}" type="sib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925705D2-5306-47CA-8719-C5FBA398F908}" type="pres">
      <dgm:prSet presAssocID="{6242D0C6-9271-48A2-9E36-3949A09EF5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0F4A244-0A05-4FB9-8719-D2EB55459631}" type="pres">
      <dgm:prSet presAssocID="{1A9B42BF-8E85-4EF9-9133-ECA1BDD401F7}" presName="parentText" presStyleLbl="node1" presStyleIdx="0" presStyleCnt="1" custLinFactNeighborY="221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DFBEE9A-E1D6-4C4D-BBCE-68B67C46881D}" type="presOf" srcId="{1A9B42BF-8E85-4EF9-9133-ECA1BDD401F7}" destId="{50F4A244-0A05-4FB9-8719-D2EB55459631}" srcOrd="0" destOrd="0" presId="urn:microsoft.com/office/officeart/2005/8/layout/vList2"/>
    <dgm:cxn modelId="{86F84029-048B-4796-BDE0-B882990C1945}" type="presOf" srcId="{6242D0C6-9271-48A2-9E36-3949A09EF588}" destId="{925705D2-5306-47CA-8719-C5FBA398F908}" srcOrd="0" destOrd="0" presId="urn:microsoft.com/office/officeart/2005/8/layout/vList2"/>
    <dgm:cxn modelId="{4BCF9A59-AEAB-4CDF-9CFB-86FDFA3C4DB8}" srcId="{6242D0C6-9271-48A2-9E36-3949A09EF588}" destId="{1A9B42BF-8E85-4EF9-9133-ECA1BDD401F7}" srcOrd="0" destOrd="0" parTransId="{2C04EA32-34D2-4AB0-886B-208D8A802630}" sibTransId="{DF1AA7DC-44FD-4DF7-ACF5-8DADF5D97E54}"/>
    <dgm:cxn modelId="{65E24B0A-7791-44BC-8948-95E94180C18C}" type="presParOf" srcId="{925705D2-5306-47CA-8719-C5FBA398F908}" destId="{50F4A244-0A05-4FB9-8719-D2EB554596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2AEF19-09BB-4AFA-84BB-52F5C37C90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7FB1AC5-E809-456D-A9FB-2E2D387EF1D2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</a:t>
          </a:r>
          <a:endParaRPr lang="zh-TW" altLang="en-US" dirty="0"/>
        </a:p>
      </dgm:t>
    </dgm:pt>
    <dgm:pt modelId="{310892B9-DA50-4B0C-BD49-02C994599BB4}" type="par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0BD0F0D9-02F6-4F13-B182-15EAEA13A9C2}" type="sib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AB014E0D-DDCB-41F9-9F2A-79F8C030BFD4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Proposing a reasonably framework for policy makers to utilizing TBP data </a:t>
          </a:r>
          <a:endParaRPr lang="zh-TW" altLang="en-US" dirty="0"/>
        </a:p>
      </dgm:t>
    </dgm:pt>
    <dgm:pt modelId="{87716DC9-9422-4E2D-9468-CC246865AD38}" type="par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6793982-8BD9-4D5A-BB2A-FC74EA63FABE}" type="sib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CCB13BF-D7DC-4027-8028-000E9F38DAC8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II</a:t>
          </a:r>
          <a:endParaRPr lang="zh-TW" altLang="en-US" dirty="0"/>
        </a:p>
      </dgm:t>
    </dgm:pt>
    <dgm:pt modelId="{7BD44FC5-E40A-4AA5-9E38-1B941875A22F}" type="par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420DC973-D4C6-4E48-889D-791E3E6A58B5}" type="sib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0C753DAB-F582-47F2-A858-1C1BA14F1AE8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Conducting an innovation efficiency measurement encompassing both internal and external indicators</a:t>
          </a:r>
          <a:endParaRPr lang="zh-TW" altLang="en-US" dirty="0"/>
        </a:p>
      </dgm:t>
    </dgm:pt>
    <dgm:pt modelId="{5BBA3048-7935-417D-AA93-31551D3658BC}" type="par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D56C2F8E-8583-47B3-8B16-9091A8395039}" type="sib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EDFEE98A-ACF2-4E4F-B71F-E4F32C2927C4}" type="pres">
      <dgm:prSet presAssocID="{002AEF19-09BB-4AFA-84BB-52F5C37C90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17D5C1-D7D0-464E-8B59-328C2BC3B209}" type="pres">
      <dgm:prSet presAssocID="{87FB1AC5-E809-456D-A9FB-2E2D387EF1D2}" presName="linNode" presStyleCnt="0"/>
      <dgm:spPr/>
    </dgm:pt>
    <dgm:pt modelId="{5026ED14-A4C4-4033-8ECD-25225BA37F10}" type="pres">
      <dgm:prSet presAssocID="{87FB1AC5-E809-456D-A9FB-2E2D387EF1D2}" presName="parentText" presStyleLbl="node1" presStyleIdx="0" presStyleCnt="2" custScaleX="2169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020AEB-4389-4A66-A793-268DE21F209D}" type="pres">
      <dgm:prSet presAssocID="{87FB1AC5-E809-456D-A9FB-2E2D387EF1D2}" presName="descendantText" presStyleLbl="alignAccFollowNode1" presStyleIdx="0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C1E868-0012-4F67-B08B-58E95CC547FB}" type="pres">
      <dgm:prSet presAssocID="{0BD0F0D9-02F6-4F13-B182-15EAEA13A9C2}" presName="sp" presStyleCnt="0"/>
      <dgm:spPr/>
    </dgm:pt>
    <dgm:pt modelId="{043BD459-517F-4EE4-9FD1-72F92667A407}" type="pres">
      <dgm:prSet presAssocID="{BCCB13BF-D7DC-4027-8028-000E9F38DAC8}" presName="linNode" presStyleCnt="0"/>
      <dgm:spPr/>
    </dgm:pt>
    <dgm:pt modelId="{FD997A98-C973-47ED-AA59-92BDC64576B7}" type="pres">
      <dgm:prSet presAssocID="{BCCB13BF-D7DC-4027-8028-000E9F38DAC8}" presName="parentText" presStyleLbl="node1" presStyleIdx="1" presStyleCnt="2" custScaleX="2169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2A86A4-C714-46A1-AD39-F5254F94BD8D}" type="pres">
      <dgm:prSet presAssocID="{BCCB13BF-D7DC-4027-8028-000E9F38DAC8}" presName="descendantText" presStyleLbl="alignAccFollowNode1" presStyleIdx="1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1CB1FDA-0333-483A-821E-D669C3BC0F1A}" type="presOf" srcId="{BCCB13BF-D7DC-4027-8028-000E9F38DAC8}" destId="{FD997A98-C973-47ED-AA59-92BDC64576B7}" srcOrd="0" destOrd="0" presId="urn:microsoft.com/office/officeart/2005/8/layout/vList5"/>
    <dgm:cxn modelId="{0DAF8236-DC38-4100-8C51-D2E2CE1FE3DE}" type="presOf" srcId="{0C753DAB-F582-47F2-A858-1C1BA14F1AE8}" destId="{1C2A86A4-C714-46A1-AD39-F5254F94BD8D}" srcOrd="0" destOrd="0" presId="urn:microsoft.com/office/officeart/2005/8/layout/vList5"/>
    <dgm:cxn modelId="{BC56BD05-93C6-435B-8824-7CDE9A838603}" srcId="{87FB1AC5-E809-456D-A9FB-2E2D387EF1D2}" destId="{AB014E0D-DDCB-41F9-9F2A-79F8C030BFD4}" srcOrd="0" destOrd="0" parTransId="{87716DC9-9422-4E2D-9468-CC246865AD38}" sibTransId="{B6793982-8BD9-4D5A-BB2A-FC74EA63FABE}"/>
    <dgm:cxn modelId="{48CFB83E-1D68-4211-8C56-D45432BE6529}" type="presOf" srcId="{002AEF19-09BB-4AFA-84BB-52F5C37C906A}" destId="{EDFEE98A-ACF2-4E4F-B71F-E4F32C2927C4}" srcOrd="0" destOrd="0" presId="urn:microsoft.com/office/officeart/2005/8/layout/vList5"/>
    <dgm:cxn modelId="{80270322-A0B3-45E1-BB0F-7DEC570F5F39}" srcId="{002AEF19-09BB-4AFA-84BB-52F5C37C906A}" destId="{87FB1AC5-E809-456D-A9FB-2E2D387EF1D2}" srcOrd="0" destOrd="0" parTransId="{310892B9-DA50-4B0C-BD49-02C994599BB4}" sibTransId="{0BD0F0D9-02F6-4F13-B182-15EAEA13A9C2}"/>
    <dgm:cxn modelId="{94DDFDBD-8029-4257-8A71-DD8369BA9E18}" srcId="{BCCB13BF-D7DC-4027-8028-000E9F38DAC8}" destId="{0C753DAB-F582-47F2-A858-1C1BA14F1AE8}" srcOrd="0" destOrd="0" parTransId="{5BBA3048-7935-417D-AA93-31551D3658BC}" sibTransId="{D56C2F8E-8583-47B3-8B16-9091A8395039}"/>
    <dgm:cxn modelId="{F3396053-71C4-4550-BAA2-8CEB1133676F}" type="presOf" srcId="{AB014E0D-DDCB-41F9-9F2A-79F8C030BFD4}" destId="{67020AEB-4389-4A66-A793-268DE21F209D}" srcOrd="0" destOrd="0" presId="urn:microsoft.com/office/officeart/2005/8/layout/vList5"/>
    <dgm:cxn modelId="{EF4786E4-2654-4AA6-9B48-AB94D901E00F}" srcId="{002AEF19-09BB-4AFA-84BB-52F5C37C906A}" destId="{BCCB13BF-D7DC-4027-8028-000E9F38DAC8}" srcOrd="1" destOrd="0" parTransId="{7BD44FC5-E40A-4AA5-9E38-1B941875A22F}" sibTransId="{420DC973-D4C6-4E48-889D-791E3E6A58B5}"/>
    <dgm:cxn modelId="{7BA004D5-5BD2-4BB3-9EA0-911471D714CF}" type="presOf" srcId="{87FB1AC5-E809-456D-A9FB-2E2D387EF1D2}" destId="{5026ED14-A4C4-4033-8ECD-25225BA37F10}" srcOrd="0" destOrd="0" presId="urn:microsoft.com/office/officeart/2005/8/layout/vList5"/>
    <dgm:cxn modelId="{27DC77AF-2490-4946-9B76-25328B17C074}" type="presParOf" srcId="{EDFEE98A-ACF2-4E4F-B71F-E4F32C2927C4}" destId="{9317D5C1-D7D0-464E-8B59-328C2BC3B209}" srcOrd="0" destOrd="0" presId="urn:microsoft.com/office/officeart/2005/8/layout/vList5"/>
    <dgm:cxn modelId="{CFCC1195-C4BD-445C-90C1-337E9F777B2B}" type="presParOf" srcId="{9317D5C1-D7D0-464E-8B59-328C2BC3B209}" destId="{5026ED14-A4C4-4033-8ECD-25225BA37F10}" srcOrd="0" destOrd="0" presId="urn:microsoft.com/office/officeart/2005/8/layout/vList5"/>
    <dgm:cxn modelId="{4CA05D4A-0488-4C06-8A24-837A1E135DB1}" type="presParOf" srcId="{9317D5C1-D7D0-464E-8B59-328C2BC3B209}" destId="{67020AEB-4389-4A66-A793-268DE21F209D}" srcOrd="1" destOrd="0" presId="urn:microsoft.com/office/officeart/2005/8/layout/vList5"/>
    <dgm:cxn modelId="{E30DBF8A-B293-4D7A-8D85-8E42C46A5115}" type="presParOf" srcId="{EDFEE98A-ACF2-4E4F-B71F-E4F32C2927C4}" destId="{79C1E868-0012-4F67-B08B-58E95CC547FB}" srcOrd="1" destOrd="0" presId="urn:microsoft.com/office/officeart/2005/8/layout/vList5"/>
    <dgm:cxn modelId="{2D47019B-63AD-49BC-9C9A-A2743C2B924C}" type="presParOf" srcId="{EDFEE98A-ACF2-4E4F-B71F-E4F32C2927C4}" destId="{043BD459-517F-4EE4-9FD1-72F92667A407}" srcOrd="2" destOrd="0" presId="urn:microsoft.com/office/officeart/2005/8/layout/vList5"/>
    <dgm:cxn modelId="{CBBF718D-8FBC-46A6-BCD3-2E69968BBF1F}" type="presParOf" srcId="{043BD459-517F-4EE4-9FD1-72F92667A407}" destId="{FD997A98-C973-47ED-AA59-92BDC64576B7}" srcOrd="0" destOrd="0" presId="urn:microsoft.com/office/officeart/2005/8/layout/vList5"/>
    <dgm:cxn modelId="{0099334F-5B96-4169-BA54-FB20A544FDDE}" type="presParOf" srcId="{043BD459-517F-4EE4-9FD1-72F92667A407}" destId="{1C2A86A4-C714-46A1-AD39-F5254F94BD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5AC844-D5A2-40C9-8DDE-966668DCB0D6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39A4E65-2B6A-445A-98EE-2C7BC945766D}">
      <dgm:prSet phldrT="[文字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3600" dirty="0" smtClean="0">
              <a:solidFill>
                <a:schemeClr val="tx1"/>
              </a:solidFill>
            </a:rPr>
            <a:t>Conventional</a:t>
          </a:r>
          <a:endParaRPr lang="zh-TW" altLang="en-US" sz="3600" dirty="0">
            <a:solidFill>
              <a:schemeClr val="tx1"/>
            </a:solidFill>
          </a:endParaRPr>
        </a:p>
      </dgm:t>
    </dgm:pt>
    <dgm:pt modelId="{534C524C-D0FC-41F4-8525-8D19F559B743}" type="parTrans" cxnId="{86AE2D7F-B753-4938-A6F4-A5AACA5A457A}">
      <dgm:prSet/>
      <dgm:spPr/>
      <dgm:t>
        <a:bodyPr/>
        <a:lstStyle/>
        <a:p>
          <a:endParaRPr lang="zh-TW" altLang="en-US"/>
        </a:p>
      </dgm:t>
    </dgm:pt>
    <dgm:pt modelId="{9620E426-7A9A-4216-A7B2-2BE2AFC46A21}" type="sibTrans" cxnId="{86AE2D7F-B753-4938-A6F4-A5AACA5A457A}">
      <dgm:prSet/>
      <dgm:spPr/>
      <dgm:t>
        <a:bodyPr/>
        <a:lstStyle/>
        <a:p>
          <a:endParaRPr lang="zh-TW" altLang="en-US"/>
        </a:p>
      </dgm:t>
    </dgm:pt>
    <dgm:pt modelId="{AE4FCC25-D18C-4F2C-8B01-DDCD8D96071E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Surplus</a:t>
          </a:r>
        </a:p>
        <a:p>
          <a:r>
            <a:rPr lang="en-US" altLang="zh-TW" dirty="0" smtClean="0"/>
            <a:t>Or </a:t>
          </a:r>
        </a:p>
        <a:p>
          <a:r>
            <a:rPr lang="en-US" altLang="zh-TW" dirty="0" smtClean="0"/>
            <a:t>Deficit</a:t>
          </a:r>
          <a:endParaRPr lang="zh-TW" altLang="en-US" dirty="0"/>
        </a:p>
      </dgm:t>
    </dgm:pt>
    <dgm:pt modelId="{BE87A4EA-2C3E-4A28-8637-A53EDBFA2F25}" type="parTrans" cxnId="{651B6971-E709-4A80-8E0F-E5BB5A09A7CA}">
      <dgm:prSet/>
      <dgm:spPr/>
      <dgm:t>
        <a:bodyPr/>
        <a:lstStyle/>
        <a:p>
          <a:endParaRPr lang="zh-TW" altLang="en-US"/>
        </a:p>
      </dgm:t>
    </dgm:pt>
    <dgm:pt modelId="{46504357-01A1-424F-A53B-A682430E5D48}" type="sibTrans" cxnId="{651B6971-E709-4A80-8E0F-E5BB5A09A7CA}">
      <dgm:prSet/>
      <dgm:spPr/>
      <dgm:t>
        <a:bodyPr/>
        <a:lstStyle/>
        <a:p>
          <a:endParaRPr lang="zh-TW" altLang="en-US"/>
        </a:p>
      </dgm:t>
    </dgm:pt>
    <dgm:pt modelId="{0B34847E-7D09-4CAF-852F-86FF18C9AFB2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Total</a:t>
          </a:r>
        </a:p>
        <a:p>
          <a:r>
            <a:rPr lang="en-US" altLang="zh-TW" dirty="0" smtClean="0"/>
            <a:t>Quantity</a:t>
          </a:r>
          <a:endParaRPr lang="zh-TW" altLang="en-US" dirty="0"/>
        </a:p>
      </dgm:t>
    </dgm:pt>
    <dgm:pt modelId="{1A92BFB5-050B-4E4B-93F8-8DD2C5B4289E}" type="parTrans" cxnId="{22BC5683-CA18-4163-9EE2-1D502B784CAC}">
      <dgm:prSet/>
      <dgm:spPr/>
      <dgm:t>
        <a:bodyPr/>
        <a:lstStyle/>
        <a:p>
          <a:endParaRPr lang="zh-TW" altLang="en-US"/>
        </a:p>
      </dgm:t>
    </dgm:pt>
    <dgm:pt modelId="{56C5F583-5F04-4ECF-9E61-85E42F7BB79A}" type="sibTrans" cxnId="{22BC5683-CA18-4163-9EE2-1D502B784CAC}">
      <dgm:prSet/>
      <dgm:spPr/>
      <dgm:t>
        <a:bodyPr/>
        <a:lstStyle/>
        <a:p>
          <a:endParaRPr lang="zh-TW" altLang="en-US"/>
        </a:p>
      </dgm:t>
    </dgm:pt>
    <dgm:pt modelId="{3D317839-3B20-47F4-8EA3-EC518E2FA3FF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F2C562BC-5023-4186-A3EB-AA3A15068092}" type="parTrans" cxnId="{F7CFF5EC-C99D-47FA-A3CC-7DB7D872511D}">
      <dgm:prSet/>
      <dgm:spPr/>
      <dgm:t>
        <a:bodyPr/>
        <a:lstStyle/>
        <a:p>
          <a:endParaRPr lang="zh-TW" altLang="en-US"/>
        </a:p>
      </dgm:t>
    </dgm:pt>
    <dgm:pt modelId="{9216A2BC-011E-47E0-8D29-56C988F5AEBA}" type="sibTrans" cxnId="{F7CFF5EC-C99D-47FA-A3CC-7DB7D872511D}">
      <dgm:prSet/>
      <dgm:spPr/>
      <dgm:t>
        <a:bodyPr/>
        <a:lstStyle/>
        <a:p>
          <a:endParaRPr lang="zh-TW" altLang="en-US"/>
        </a:p>
      </dgm:t>
    </dgm:pt>
    <dgm:pt modelId="{AF8E524C-90FA-4EE0-A0E9-12E9AB6B84E0}" type="pres">
      <dgm:prSet presAssocID="{DA5AC844-D5A2-40C9-8DDE-966668DCB0D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B65B3C7-1F22-4E78-9F86-9F9C3850BD2B}" type="pres">
      <dgm:prSet presAssocID="{F39A4E65-2B6A-445A-98EE-2C7BC945766D}" presName="roof" presStyleLbl="dkBgShp" presStyleIdx="0" presStyleCnt="2"/>
      <dgm:spPr/>
      <dgm:t>
        <a:bodyPr/>
        <a:lstStyle/>
        <a:p>
          <a:endParaRPr lang="zh-TW" altLang="en-US"/>
        </a:p>
      </dgm:t>
    </dgm:pt>
    <dgm:pt modelId="{05431A34-2D76-4D95-B9E8-ABF4162557ED}" type="pres">
      <dgm:prSet presAssocID="{F39A4E65-2B6A-445A-98EE-2C7BC945766D}" presName="pillars" presStyleCnt="0"/>
      <dgm:spPr/>
    </dgm:pt>
    <dgm:pt modelId="{79D6E778-D2E9-4F0E-B1E9-96C4EA44C4BE}" type="pres">
      <dgm:prSet presAssocID="{F39A4E65-2B6A-445A-98EE-2C7BC945766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033A19-8130-4687-BB77-5870F339ACAF}" type="pres">
      <dgm:prSet presAssocID="{0B34847E-7D09-4CAF-852F-86FF18C9AFB2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2E7276-0F0D-4E3C-92E2-92D174242FEE}" type="pres">
      <dgm:prSet presAssocID="{F39A4E65-2B6A-445A-98EE-2C7BC945766D}" presName="base" presStyleLbl="dkBgShp" presStyleIdx="1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</dgm:ptLst>
  <dgm:cxnLst>
    <dgm:cxn modelId="{29467887-1F2D-4855-85B9-A3C1D9D51CFF}" type="presOf" srcId="{DA5AC844-D5A2-40C9-8DDE-966668DCB0D6}" destId="{AF8E524C-90FA-4EE0-A0E9-12E9AB6B84E0}" srcOrd="0" destOrd="0" presId="urn:microsoft.com/office/officeart/2005/8/layout/hList3"/>
    <dgm:cxn modelId="{F7CFF5EC-C99D-47FA-A3CC-7DB7D872511D}" srcId="{DA5AC844-D5A2-40C9-8DDE-966668DCB0D6}" destId="{3D317839-3B20-47F4-8EA3-EC518E2FA3FF}" srcOrd="1" destOrd="0" parTransId="{F2C562BC-5023-4186-A3EB-AA3A15068092}" sibTransId="{9216A2BC-011E-47E0-8D29-56C988F5AEBA}"/>
    <dgm:cxn modelId="{22BC5683-CA18-4163-9EE2-1D502B784CAC}" srcId="{F39A4E65-2B6A-445A-98EE-2C7BC945766D}" destId="{0B34847E-7D09-4CAF-852F-86FF18C9AFB2}" srcOrd="1" destOrd="0" parTransId="{1A92BFB5-050B-4E4B-93F8-8DD2C5B4289E}" sibTransId="{56C5F583-5F04-4ECF-9E61-85E42F7BB79A}"/>
    <dgm:cxn modelId="{6CDC5A41-1EC7-4FA2-8987-208154981560}" type="presOf" srcId="{AE4FCC25-D18C-4F2C-8B01-DDCD8D96071E}" destId="{79D6E778-D2E9-4F0E-B1E9-96C4EA44C4BE}" srcOrd="0" destOrd="0" presId="urn:microsoft.com/office/officeart/2005/8/layout/hList3"/>
    <dgm:cxn modelId="{733715EB-1ECC-4838-9559-3DD625F42284}" type="presOf" srcId="{0B34847E-7D09-4CAF-852F-86FF18C9AFB2}" destId="{B6033A19-8130-4687-BB77-5870F339ACAF}" srcOrd="0" destOrd="0" presId="urn:microsoft.com/office/officeart/2005/8/layout/hList3"/>
    <dgm:cxn modelId="{651B6971-E709-4A80-8E0F-E5BB5A09A7CA}" srcId="{F39A4E65-2B6A-445A-98EE-2C7BC945766D}" destId="{AE4FCC25-D18C-4F2C-8B01-DDCD8D96071E}" srcOrd="0" destOrd="0" parTransId="{BE87A4EA-2C3E-4A28-8637-A53EDBFA2F25}" sibTransId="{46504357-01A1-424F-A53B-A682430E5D48}"/>
    <dgm:cxn modelId="{86AE2D7F-B753-4938-A6F4-A5AACA5A457A}" srcId="{DA5AC844-D5A2-40C9-8DDE-966668DCB0D6}" destId="{F39A4E65-2B6A-445A-98EE-2C7BC945766D}" srcOrd="0" destOrd="0" parTransId="{534C524C-D0FC-41F4-8525-8D19F559B743}" sibTransId="{9620E426-7A9A-4216-A7B2-2BE2AFC46A21}"/>
    <dgm:cxn modelId="{E3A61CF7-46C0-40C2-91C9-B1EE6E871619}" type="presOf" srcId="{F39A4E65-2B6A-445A-98EE-2C7BC945766D}" destId="{BB65B3C7-1F22-4E78-9F86-9F9C3850BD2B}" srcOrd="0" destOrd="0" presId="urn:microsoft.com/office/officeart/2005/8/layout/hList3"/>
    <dgm:cxn modelId="{5B43A57D-C587-4673-ABC5-28313590B0C2}" type="presParOf" srcId="{AF8E524C-90FA-4EE0-A0E9-12E9AB6B84E0}" destId="{BB65B3C7-1F22-4E78-9F86-9F9C3850BD2B}" srcOrd="0" destOrd="0" presId="urn:microsoft.com/office/officeart/2005/8/layout/hList3"/>
    <dgm:cxn modelId="{8A9F4449-00F9-4B76-839B-81305CB6857B}" type="presParOf" srcId="{AF8E524C-90FA-4EE0-A0E9-12E9AB6B84E0}" destId="{05431A34-2D76-4D95-B9E8-ABF4162557ED}" srcOrd="1" destOrd="0" presId="urn:microsoft.com/office/officeart/2005/8/layout/hList3"/>
    <dgm:cxn modelId="{5AA37E08-DFDB-484D-8E39-9F8630FF97CB}" type="presParOf" srcId="{05431A34-2D76-4D95-B9E8-ABF4162557ED}" destId="{79D6E778-D2E9-4F0E-B1E9-96C4EA44C4BE}" srcOrd="0" destOrd="0" presId="urn:microsoft.com/office/officeart/2005/8/layout/hList3"/>
    <dgm:cxn modelId="{42D29B2F-4450-4BA2-840E-A4125E22D174}" type="presParOf" srcId="{05431A34-2D76-4D95-B9E8-ABF4162557ED}" destId="{B6033A19-8130-4687-BB77-5870F339ACAF}" srcOrd="1" destOrd="0" presId="urn:microsoft.com/office/officeart/2005/8/layout/hList3"/>
    <dgm:cxn modelId="{24241831-646C-46B6-83E9-E09E986A3AB2}" type="presParOf" srcId="{AF8E524C-90FA-4EE0-A0E9-12E9AB6B84E0}" destId="{222E7276-0F0D-4E3C-92E2-92D174242FE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5AC844-D5A2-40C9-8DDE-966668DCB0D6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39A4E65-2B6A-445A-98EE-2C7BC945766D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b="1" dirty="0" smtClean="0">
              <a:solidFill>
                <a:schemeClr val="tx1"/>
              </a:solidFill>
            </a:rPr>
            <a:t>Suggested</a:t>
          </a:r>
          <a:endParaRPr lang="zh-TW" altLang="en-US" b="1" dirty="0">
            <a:solidFill>
              <a:schemeClr val="tx1"/>
            </a:solidFill>
          </a:endParaRPr>
        </a:p>
      </dgm:t>
    </dgm:pt>
    <dgm:pt modelId="{534C524C-D0FC-41F4-8525-8D19F559B743}" type="parTrans" cxnId="{86AE2D7F-B753-4938-A6F4-A5AACA5A457A}">
      <dgm:prSet/>
      <dgm:spPr/>
      <dgm:t>
        <a:bodyPr/>
        <a:lstStyle/>
        <a:p>
          <a:endParaRPr lang="zh-TW" altLang="en-US"/>
        </a:p>
      </dgm:t>
    </dgm:pt>
    <dgm:pt modelId="{9620E426-7A9A-4216-A7B2-2BE2AFC46A21}" type="sibTrans" cxnId="{86AE2D7F-B753-4938-A6F4-A5AACA5A457A}">
      <dgm:prSet/>
      <dgm:spPr/>
      <dgm:t>
        <a:bodyPr/>
        <a:lstStyle/>
        <a:p>
          <a:endParaRPr lang="zh-TW" altLang="en-US"/>
        </a:p>
      </dgm:t>
    </dgm:pt>
    <dgm:pt modelId="{AE4FCC25-D18C-4F2C-8B01-DDCD8D96071E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b="1" dirty="0" smtClean="0"/>
            <a:t>Input</a:t>
          </a:r>
        </a:p>
        <a:p>
          <a:r>
            <a:rPr lang="en-US" altLang="zh-TW" b="1" dirty="0" smtClean="0"/>
            <a:t>Share</a:t>
          </a:r>
          <a:endParaRPr lang="zh-TW" altLang="en-US" b="1" dirty="0"/>
        </a:p>
      </dgm:t>
    </dgm:pt>
    <dgm:pt modelId="{BE87A4EA-2C3E-4A28-8637-A53EDBFA2F25}" type="parTrans" cxnId="{651B6971-E709-4A80-8E0F-E5BB5A09A7CA}">
      <dgm:prSet/>
      <dgm:spPr/>
      <dgm:t>
        <a:bodyPr/>
        <a:lstStyle/>
        <a:p>
          <a:endParaRPr lang="zh-TW" altLang="en-US"/>
        </a:p>
      </dgm:t>
    </dgm:pt>
    <dgm:pt modelId="{46504357-01A1-424F-A53B-A682430E5D48}" type="sibTrans" cxnId="{651B6971-E709-4A80-8E0F-E5BB5A09A7CA}">
      <dgm:prSet/>
      <dgm:spPr/>
      <dgm:t>
        <a:bodyPr/>
        <a:lstStyle/>
        <a:p>
          <a:endParaRPr lang="zh-TW" altLang="en-US"/>
        </a:p>
      </dgm:t>
    </dgm:pt>
    <dgm:pt modelId="{0B34847E-7D09-4CAF-852F-86FF18C9AFB2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b="1" dirty="0" smtClean="0"/>
            <a:t>TBP</a:t>
          </a:r>
        </a:p>
        <a:p>
          <a:r>
            <a:rPr lang="en-US" altLang="zh-TW" b="1" dirty="0" smtClean="0"/>
            <a:t>Flow</a:t>
          </a:r>
          <a:endParaRPr lang="zh-TW" altLang="en-US" b="1" dirty="0"/>
        </a:p>
      </dgm:t>
    </dgm:pt>
    <dgm:pt modelId="{1A92BFB5-050B-4E4B-93F8-8DD2C5B4289E}" type="parTrans" cxnId="{22BC5683-CA18-4163-9EE2-1D502B784CAC}">
      <dgm:prSet/>
      <dgm:spPr/>
      <dgm:t>
        <a:bodyPr/>
        <a:lstStyle/>
        <a:p>
          <a:endParaRPr lang="zh-TW" altLang="en-US"/>
        </a:p>
      </dgm:t>
    </dgm:pt>
    <dgm:pt modelId="{56C5F583-5F04-4ECF-9E61-85E42F7BB79A}" type="sibTrans" cxnId="{22BC5683-CA18-4163-9EE2-1D502B784CAC}">
      <dgm:prSet/>
      <dgm:spPr/>
      <dgm:t>
        <a:bodyPr/>
        <a:lstStyle/>
        <a:p>
          <a:endParaRPr lang="zh-TW" altLang="en-US"/>
        </a:p>
      </dgm:t>
    </dgm:pt>
    <dgm:pt modelId="{3D317839-3B20-47F4-8EA3-EC518E2FA3FF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TW" altLang="en-US"/>
        </a:p>
      </dgm:t>
    </dgm:pt>
    <dgm:pt modelId="{F2C562BC-5023-4186-A3EB-AA3A15068092}" type="parTrans" cxnId="{F7CFF5EC-C99D-47FA-A3CC-7DB7D872511D}">
      <dgm:prSet/>
      <dgm:spPr/>
      <dgm:t>
        <a:bodyPr/>
        <a:lstStyle/>
        <a:p>
          <a:endParaRPr lang="zh-TW" altLang="en-US"/>
        </a:p>
      </dgm:t>
    </dgm:pt>
    <dgm:pt modelId="{9216A2BC-011E-47E0-8D29-56C988F5AEBA}" type="sibTrans" cxnId="{F7CFF5EC-C99D-47FA-A3CC-7DB7D872511D}">
      <dgm:prSet/>
      <dgm:spPr/>
      <dgm:t>
        <a:bodyPr/>
        <a:lstStyle/>
        <a:p>
          <a:endParaRPr lang="zh-TW" altLang="en-US"/>
        </a:p>
      </dgm:t>
    </dgm:pt>
    <dgm:pt modelId="{AF8E524C-90FA-4EE0-A0E9-12E9AB6B84E0}" type="pres">
      <dgm:prSet presAssocID="{DA5AC844-D5A2-40C9-8DDE-966668DCB0D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B65B3C7-1F22-4E78-9F86-9F9C3850BD2B}" type="pres">
      <dgm:prSet presAssocID="{F39A4E65-2B6A-445A-98EE-2C7BC945766D}" presName="roof" presStyleLbl="dkBgShp" presStyleIdx="0" presStyleCnt="2" custLinFactNeighborX="1786"/>
      <dgm:spPr/>
      <dgm:t>
        <a:bodyPr/>
        <a:lstStyle/>
        <a:p>
          <a:endParaRPr lang="zh-TW" altLang="en-US"/>
        </a:p>
      </dgm:t>
    </dgm:pt>
    <dgm:pt modelId="{05431A34-2D76-4D95-B9E8-ABF4162557ED}" type="pres">
      <dgm:prSet presAssocID="{F39A4E65-2B6A-445A-98EE-2C7BC945766D}" presName="pillars" presStyleCnt="0"/>
      <dgm:spPr/>
    </dgm:pt>
    <dgm:pt modelId="{79D6E778-D2E9-4F0E-B1E9-96C4EA44C4BE}" type="pres">
      <dgm:prSet presAssocID="{F39A4E65-2B6A-445A-98EE-2C7BC945766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033A19-8130-4687-BB77-5870F339ACAF}" type="pres">
      <dgm:prSet presAssocID="{0B34847E-7D09-4CAF-852F-86FF18C9AFB2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2E7276-0F0D-4E3C-92E2-92D174242FEE}" type="pres">
      <dgm:prSet presAssocID="{F39A4E65-2B6A-445A-98EE-2C7BC945766D}" presName="base" presStyleLbl="dkBgShp" presStyleIdx="1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</dgm:ptLst>
  <dgm:cxnLst>
    <dgm:cxn modelId="{F7CFF5EC-C99D-47FA-A3CC-7DB7D872511D}" srcId="{DA5AC844-D5A2-40C9-8DDE-966668DCB0D6}" destId="{3D317839-3B20-47F4-8EA3-EC518E2FA3FF}" srcOrd="1" destOrd="0" parTransId="{F2C562BC-5023-4186-A3EB-AA3A15068092}" sibTransId="{9216A2BC-011E-47E0-8D29-56C988F5AEBA}"/>
    <dgm:cxn modelId="{1952117F-20AE-44D8-A1B0-8055D7BE2615}" type="presOf" srcId="{F39A4E65-2B6A-445A-98EE-2C7BC945766D}" destId="{BB65B3C7-1F22-4E78-9F86-9F9C3850BD2B}" srcOrd="0" destOrd="0" presId="urn:microsoft.com/office/officeart/2005/8/layout/hList3"/>
    <dgm:cxn modelId="{399ED73A-27AD-4265-9C4E-CC8E868A0A98}" type="presOf" srcId="{0B34847E-7D09-4CAF-852F-86FF18C9AFB2}" destId="{B6033A19-8130-4687-BB77-5870F339ACAF}" srcOrd="0" destOrd="0" presId="urn:microsoft.com/office/officeart/2005/8/layout/hList3"/>
    <dgm:cxn modelId="{22BC5683-CA18-4163-9EE2-1D502B784CAC}" srcId="{F39A4E65-2B6A-445A-98EE-2C7BC945766D}" destId="{0B34847E-7D09-4CAF-852F-86FF18C9AFB2}" srcOrd="1" destOrd="0" parTransId="{1A92BFB5-050B-4E4B-93F8-8DD2C5B4289E}" sibTransId="{56C5F583-5F04-4ECF-9E61-85E42F7BB79A}"/>
    <dgm:cxn modelId="{B8154A24-A009-4E5E-BC73-AD561C4FFBA1}" type="presOf" srcId="{AE4FCC25-D18C-4F2C-8B01-DDCD8D96071E}" destId="{79D6E778-D2E9-4F0E-B1E9-96C4EA44C4BE}" srcOrd="0" destOrd="0" presId="urn:microsoft.com/office/officeart/2005/8/layout/hList3"/>
    <dgm:cxn modelId="{651B6971-E709-4A80-8E0F-E5BB5A09A7CA}" srcId="{F39A4E65-2B6A-445A-98EE-2C7BC945766D}" destId="{AE4FCC25-D18C-4F2C-8B01-DDCD8D96071E}" srcOrd="0" destOrd="0" parTransId="{BE87A4EA-2C3E-4A28-8637-A53EDBFA2F25}" sibTransId="{46504357-01A1-424F-A53B-A682430E5D48}"/>
    <dgm:cxn modelId="{D1E23180-E5FD-4BCE-AFCB-D787C9674FBD}" type="presOf" srcId="{DA5AC844-D5A2-40C9-8DDE-966668DCB0D6}" destId="{AF8E524C-90FA-4EE0-A0E9-12E9AB6B84E0}" srcOrd="0" destOrd="0" presId="urn:microsoft.com/office/officeart/2005/8/layout/hList3"/>
    <dgm:cxn modelId="{86AE2D7F-B753-4938-A6F4-A5AACA5A457A}" srcId="{DA5AC844-D5A2-40C9-8DDE-966668DCB0D6}" destId="{F39A4E65-2B6A-445A-98EE-2C7BC945766D}" srcOrd="0" destOrd="0" parTransId="{534C524C-D0FC-41F4-8525-8D19F559B743}" sibTransId="{9620E426-7A9A-4216-A7B2-2BE2AFC46A21}"/>
    <dgm:cxn modelId="{34418E46-64AE-4CDB-899B-DF0D0EE7C75A}" type="presParOf" srcId="{AF8E524C-90FA-4EE0-A0E9-12E9AB6B84E0}" destId="{BB65B3C7-1F22-4E78-9F86-9F9C3850BD2B}" srcOrd="0" destOrd="0" presId="urn:microsoft.com/office/officeart/2005/8/layout/hList3"/>
    <dgm:cxn modelId="{FF491DAD-2AE6-4065-BB65-743DF7291F78}" type="presParOf" srcId="{AF8E524C-90FA-4EE0-A0E9-12E9AB6B84E0}" destId="{05431A34-2D76-4D95-B9E8-ABF4162557ED}" srcOrd="1" destOrd="0" presId="urn:microsoft.com/office/officeart/2005/8/layout/hList3"/>
    <dgm:cxn modelId="{8AB37BF7-51AC-4A39-912A-4DDBB7C61D0B}" type="presParOf" srcId="{05431A34-2D76-4D95-B9E8-ABF4162557ED}" destId="{79D6E778-D2E9-4F0E-B1E9-96C4EA44C4BE}" srcOrd="0" destOrd="0" presId="urn:microsoft.com/office/officeart/2005/8/layout/hList3"/>
    <dgm:cxn modelId="{6E90E085-3D4C-4B11-9A71-F400C3225553}" type="presParOf" srcId="{05431A34-2D76-4D95-B9E8-ABF4162557ED}" destId="{B6033A19-8130-4687-BB77-5870F339ACAF}" srcOrd="1" destOrd="0" presId="urn:microsoft.com/office/officeart/2005/8/layout/hList3"/>
    <dgm:cxn modelId="{CE21915E-63FC-4A3C-902F-B69252743548}" type="presParOf" srcId="{AF8E524C-90FA-4EE0-A0E9-12E9AB6B84E0}" destId="{222E7276-0F0D-4E3C-92E2-92D174242FE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42D0C6-9271-48A2-9E36-3949A09EF5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A9B42BF-8E85-4EF9-9133-ECA1BDD401F7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3600" dirty="0" smtClean="0">
              <a:solidFill>
                <a:schemeClr val="tx1"/>
              </a:solidFill>
            </a:rPr>
            <a:t>DEA is a widely acknowledged linear programming model for calculating </a:t>
          </a:r>
          <a:r>
            <a:rPr lang="en-US" altLang="zh-TW" sz="3600" dirty="0" smtClean="0">
              <a:solidFill>
                <a:srgbClr val="FF0000"/>
              </a:solidFill>
            </a:rPr>
            <a:t>efficiency</a:t>
          </a:r>
          <a:r>
            <a:rPr lang="en-US" altLang="zh-TW" sz="3600" dirty="0" smtClean="0">
              <a:solidFill>
                <a:schemeClr val="tx1"/>
              </a:solidFill>
            </a:rPr>
            <a:t>, even in </a:t>
          </a:r>
          <a:r>
            <a:rPr lang="en-US" altLang="zh-TW" sz="3600" dirty="0" smtClean="0">
              <a:solidFill>
                <a:srgbClr val="FF0000"/>
              </a:solidFill>
            </a:rPr>
            <a:t>cross-country</a:t>
          </a:r>
          <a:r>
            <a:rPr lang="en-US" altLang="zh-TW" sz="3600" dirty="0" smtClean="0">
              <a:solidFill>
                <a:schemeClr val="tx1"/>
              </a:solidFill>
            </a:rPr>
            <a:t> studies.</a:t>
          </a:r>
        </a:p>
        <a:p>
          <a:r>
            <a:rPr lang="en-US" altLang="zh-TW" sz="2400" dirty="0" smtClean="0">
              <a:solidFill>
                <a:schemeClr val="tx1"/>
              </a:solidFill>
            </a:rPr>
            <a:t>Ex: </a:t>
          </a:r>
        </a:p>
        <a:p>
          <a:r>
            <a:rPr lang="en-US" altLang="zh-TW" sz="2400" dirty="0" smtClean="0">
              <a:solidFill>
                <a:schemeClr val="tx1"/>
              </a:solidFill>
            </a:rPr>
            <a:t>Rousseau and Rousseau (1997)</a:t>
          </a:r>
        </a:p>
        <a:p>
          <a:r>
            <a:rPr lang="en-US" sz="2400" dirty="0" smtClean="0"/>
            <a:t>Wang and Huang (2007)</a:t>
          </a:r>
        </a:p>
        <a:p>
          <a:r>
            <a:rPr lang="en-US" sz="2400" dirty="0" smtClean="0"/>
            <a:t>Sharma and Thomas (2008)</a:t>
          </a:r>
          <a:endParaRPr lang="en-US" altLang="zh-TW" sz="2400" dirty="0" smtClean="0">
            <a:solidFill>
              <a:schemeClr val="tx1"/>
            </a:solidFill>
          </a:endParaRPr>
        </a:p>
      </dgm:t>
    </dgm:pt>
    <dgm:pt modelId="{2C04EA32-34D2-4AB0-886B-208D8A802630}" type="par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DF1AA7DC-44FD-4DF7-ACF5-8DADF5D97E54}" type="sibTrans" cxnId="{4BCF9A59-AEAB-4CDF-9CFB-86FDFA3C4DB8}">
      <dgm:prSet/>
      <dgm:spPr/>
      <dgm:t>
        <a:bodyPr/>
        <a:lstStyle/>
        <a:p>
          <a:endParaRPr lang="zh-TW" altLang="en-US"/>
        </a:p>
      </dgm:t>
    </dgm:pt>
    <dgm:pt modelId="{925705D2-5306-47CA-8719-C5FBA398F908}" type="pres">
      <dgm:prSet presAssocID="{6242D0C6-9271-48A2-9E36-3949A09EF5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0F4A244-0A05-4FB9-8719-D2EB55459631}" type="pres">
      <dgm:prSet presAssocID="{1A9B42BF-8E85-4EF9-9133-ECA1BDD401F7}" presName="parentText" presStyleLbl="node1" presStyleIdx="0" presStyleCnt="1" custLinFactNeighborY="221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9D686CD-21A2-44FD-BD24-8FCD616B8897}" type="presOf" srcId="{6242D0C6-9271-48A2-9E36-3949A09EF588}" destId="{925705D2-5306-47CA-8719-C5FBA398F908}" srcOrd="0" destOrd="0" presId="urn:microsoft.com/office/officeart/2005/8/layout/vList2"/>
    <dgm:cxn modelId="{4BCF9A59-AEAB-4CDF-9CFB-86FDFA3C4DB8}" srcId="{6242D0C6-9271-48A2-9E36-3949A09EF588}" destId="{1A9B42BF-8E85-4EF9-9133-ECA1BDD401F7}" srcOrd="0" destOrd="0" parTransId="{2C04EA32-34D2-4AB0-886B-208D8A802630}" sibTransId="{DF1AA7DC-44FD-4DF7-ACF5-8DADF5D97E54}"/>
    <dgm:cxn modelId="{CF1F034B-458B-4D60-B40D-7CF1DF65EF94}" type="presOf" srcId="{1A9B42BF-8E85-4EF9-9133-ECA1BDD401F7}" destId="{50F4A244-0A05-4FB9-8719-D2EB55459631}" srcOrd="0" destOrd="0" presId="urn:microsoft.com/office/officeart/2005/8/layout/vList2"/>
    <dgm:cxn modelId="{45A4DF9F-4DE6-461A-AAD7-F153BF95769B}" type="presParOf" srcId="{925705D2-5306-47CA-8719-C5FBA398F908}" destId="{50F4A244-0A05-4FB9-8719-D2EB554596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2AEF19-09BB-4AFA-84BB-52F5C37C90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7FB1AC5-E809-456D-A9FB-2E2D387EF1D2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Input</a:t>
          </a:r>
          <a:endParaRPr lang="zh-TW" altLang="en-US" dirty="0"/>
        </a:p>
      </dgm:t>
    </dgm:pt>
    <dgm:pt modelId="{310892B9-DA50-4B0C-BD49-02C994599BB4}" type="par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0BD0F0D9-02F6-4F13-B182-15EAEA13A9C2}" type="sibTrans" cxnId="{80270322-A0B3-45E1-BB0F-7DEC570F5F39}">
      <dgm:prSet/>
      <dgm:spPr/>
      <dgm:t>
        <a:bodyPr/>
        <a:lstStyle/>
        <a:p>
          <a:endParaRPr lang="zh-TW" altLang="en-US"/>
        </a:p>
      </dgm:t>
    </dgm:pt>
    <dgm:pt modelId="{AB014E0D-DDCB-41F9-9F2A-79F8C030BFD4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R&amp;D Expenditure</a:t>
          </a:r>
          <a:endParaRPr lang="zh-TW" altLang="en-US" dirty="0"/>
        </a:p>
      </dgm:t>
    </dgm:pt>
    <dgm:pt modelId="{87716DC9-9422-4E2D-9468-CC246865AD38}" type="par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6793982-8BD9-4D5A-BB2A-FC74EA63FABE}" type="sibTrans" cxnId="{BC56BD05-93C6-435B-8824-7CDE9A838603}">
      <dgm:prSet/>
      <dgm:spPr/>
      <dgm:t>
        <a:bodyPr/>
        <a:lstStyle/>
        <a:p>
          <a:endParaRPr lang="zh-TW" altLang="en-US"/>
        </a:p>
      </dgm:t>
    </dgm:pt>
    <dgm:pt modelId="{BCCB13BF-D7DC-4027-8028-000E9F38DAC8}">
      <dgm:prSet phldrT="[文字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Output</a:t>
          </a:r>
          <a:endParaRPr lang="zh-TW" altLang="en-US" dirty="0"/>
        </a:p>
      </dgm:t>
    </dgm:pt>
    <dgm:pt modelId="{7BD44FC5-E40A-4AA5-9E38-1B941875A22F}" type="par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420DC973-D4C6-4E48-889D-791E3E6A58B5}" type="sibTrans" cxnId="{EF4786E4-2654-4AA6-9B48-AB94D901E00F}">
      <dgm:prSet/>
      <dgm:spPr/>
      <dgm:t>
        <a:bodyPr/>
        <a:lstStyle/>
        <a:p>
          <a:endParaRPr lang="zh-TW" altLang="en-US"/>
        </a:p>
      </dgm:t>
    </dgm:pt>
    <dgm:pt modelId="{0C753DAB-F582-47F2-A858-1C1BA14F1AE8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Patent Counts</a:t>
          </a:r>
          <a:endParaRPr lang="zh-TW" altLang="en-US" dirty="0"/>
        </a:p>
      </dgm:t>
    </dgm:pt>
    <dgm:pt modelId="{5BBA3048-7935-417D-AA93-31551D3658BC}" type="par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D56C2F8E-8583-47B3-8B16-9091A8395039}" type="sibTrans" cxnId="{94DDFDBD-8029-4257-8A71-DD8369BA9E18}">
      <dgm:prSet/>
      <dgm:spPr/>
      <dgm:t>
        <a:bodyPr/>
        <a:lstStyle/>
        <a:p>
          <a:endParaRPr lang="zh-TW" altLang="en-US"/>
        </a:p>
      </dgm:t>
    </dgm:pt>
    <dgm:pt modelId="{C042B5FE-71EE-4647-BFFB-811F959EA429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>
              <a:solidFill>
                <a:srgbClr val="FF0000"/>
              </a:solidFill>
            </a:rPr>
            <a:t>TBP Payments</a:t>
          </a:r>
          <a:endParaRPr lang="zh-TW" altLang="en-US" dirty="0">
            <a:solidFill>
              <a:srgbClr val="FF0000"/>
            </a:solidFill>
          </a:endParaRPr>
        </a:p>
      </dgm:t>
    </dgm:pt>
    <dgm:pt modelId="{DA35AA5F-34B0-4C41-9CB9-96BBF347ABB9}" type="parTrans" cxnId="{A66D9A6A-B1AD-40CA-87CF-1D152F6F379F}">
      <dgm:prSet/>
      <dgm:spPr/>
      <dgm:t>
        <a:bodyPr/>
        <a:lstStyle/>
        <a:p>
          <a:endParaRPr lang="zh-TW" altLang="en-US"/>
        </a:p>
      </dgm:t>
    </dgm:pt>
    <dgm:pt modelId="{C4ACB872-160D-4516-8015-8E63019D181A}" type="sibTrans" cxnId="{A66D9A6A-B1AD-40CA-87CF-1D152F6F379F}">
      <dgm:prSet/>
      <dgm:spPr/>
      <dgm:t>
        <a:bodyPr/>
        <a:lstStyle/>
        <a:p>
          <a:endParaRPr lang="zh-TW" altLang="en-US"/>
        </a:p>
      </dgm:t>
    </dgm:pt>
    <dgm:pt modelId="{78E3EA00-C77C-4BE2-ADE4-B236B40D4BA3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H-index for Patents</a:t>
          </a:r>
          <a:endParaRPr lang="zh-TW" altLang="en-US" dirty="0"/>
        </a:p>
      </dgm:t>
    </dgm:pt>
    <dgm:pt modelId="{7E097443-1A93-4D03-936F-21B84147D879}" type="parTrans" cxnId="{4F1C99AD-191B-43C4-BB03-5DF5222AFC94}">
      <dgm:prSet/>
      <dgm:spPr/>
      <dgm:t>
        <a:bodyPr/>
        <a:lstStyle/>
        <a:p>
          <a:endParaRPr lang="zh-TW" altLang="en-US"/>
        </a:p>
      </dgm:t>
    </dgm:pt>
    <dgm:pt modelId="{2E234145-9063-4BDF-85F1-F5D7883BD0BD}" type="sibTrans" cxnId="{4F1C99AD-191B-43C4-BB03-5DF5222AFC94}">
      <dgm:prSet/>
      <dgm:spPr/>
      <dgm:t>
        <a:bodyPr/>
        <a:lstStyle/>
        <a:p>
          <a:endParaRPr lang="zh-TW" altLang="en-US"/>
        </a:p>
      </dgm:t>
    </dgm:pt>
    <dgm:pt modelId="{32D195E8-E177-4475-AAF0-61E9EBD89DD5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/>
            <a:t>Research Publications</a:t>
          </a:r>
          <a:endParaRPr lang="zh-TW" altLang="en-US" dirty="0"/>
        </a:p>
      </dgm:t>
    </dgm:pt>
    <dgm:pt modelId="{FA5B70C2-F6D9-4D82-92B1-FECB1172BC02}" type="parTrans" cxnId="{9A6B5DE2-8747-4F3B-82FF-B78403BF9DA0}">
      <dgm:prSet/>
      <dgm:spPr/>
      <dgm:t>
        <a:bodyPr/>
        <a:lstStyle/>
        <a:p>
          <a:endParaRPr lang="zh-TW" altLang="en-US"/>
        </a:p>
      </dgm:t>
    </dgm:pt>
    <dgm:pt modelId="{70BBF053-67A5-449B-BE10-9787177F7A86}" type="sibTrans" cxnId="{9A6B5DE2-8747-4F3B-82FF-B78403BF9DA0}">
      <dgm:prSet/>
      <dgm:spPr/>
      <dgm:t>
        <a:bodyPr/>
        <a:lstStyle/>
        <a:p>
          <a:endParaRPr lang="zh-TW" altLang="en-US"/>
        </a:p>
      </dgm:t>
    </dgm:pt>
    <dgm:pt modelId="{105F3311-D1F7-45AE-98E1-ACA3E51F0EBE}">
      <dgm:prSet phldrT="[文字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dirty="0" smtClean="0">
              <a:solidFill>
                <a:srgbClr val="FF0000"/>
              </a:solidFill>
            </a:rPr>
            <a:t>TBP Receipts</a:t>
          </a:r>
          <a:endParaRPr lang="zh-TW" altLang="en-US" dirty="0">
            <a:solidFill>
              <a:srgbClr val="FF0000"/>
            </a:solidFill>
          </a:endParaRPr>
        </a:p>
      </dgm:t>
    </dgm:pt>
    <dgm:pt modelId="{CE83D853-F74E-42B0-9880-6564F8959472}" type="parTrans" cxnId="{A7956E24-2B32-4619-9CB4-E1053AB64CAA}">
      <dgm:prSet/>
      <dgm:spPr/>
      <dgm:t>
        <a:bodyPr/>
        <a:lstStyle/>
        <a:p>
          <a:endParaRPr lang="zh-TW" altLang="en-US"/>
        </a:p>
      </dgm:t>
    </dgm:pt>
    <dgm:pt modelId="{B7433DDE-6515-46B1-B659-E46A835C6FB5}" type="sibTrans" cxnId="{A7956E24-2B32-4619-9CB4-E1053AB64CAA}">
      <dgm:prSet/>
      <dgm:spPr/>
      <dgm:t>
        <a:bodyPr/>
        <a:lstStyle/>
        <a:p>
          <a:endParaRPr lang="zh-TW" altLang="en-US"/>
        </a:p>
      </dgm:t>
    </dgm:pt>
    <dgm:pt modelId="{EDFEE98A-ACF2-4E4F-B71F-E4F32C2927C4}" type="pres">
      <dgm:prSet presAssocID="{002AEF19-09BB-4AFA-84BB-52F5C37C90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17D5C1-D7D0-464E-8B59-328C2BC3B209}" type="pres">
      <dgm:prSet presAssocID="{87FB1AC5-E809-456D-A9FB-2E2D387EF1D2}" presName="linNode" presStyleCnt="0"/>
      <dgm:spPr/>
    </dgm:pt>
    <dgm:pt modelId="{5026ED14-A4C4-4033-8ECD-25225BA37F10}" type="pres">
      <dgm:prSet presAssocID="{87FB1AC5-E809-456D-A9FB-2E2D387EF1D2}" presName="parentText" presStyleLbl="node1" presStyleIdx="0" presStyleCnt="2" custScaleX="7185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020AEB-4389-4A66-A793-268DE21F209D}" type="pres">
      <dgm:prSet presAssocID="{87FB1AC5-E809-456D-A9FB-2E2D387EF1D2}" presName="descendantText" presStyleLbl="alignAccFollowNode1" presStyleIdx="0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C1E868-0012-4F67-B08B-58E95CC547FB}" type="pres">
      <dgm:prSet presAssocID="{0BD0F0D9-02F6-4F13-B182-15EAEA13A9C2}" presName="sp" presStyleCnt="0"/>
      <dgm:spPr/>
    </dgm:pt>
    <dgm:pt modelId="{043BD459-517F-4EE4-9FD1-72F92667A407}" type="pres">
      <dgm:prSet presAssocID="{BCCB13BF-D7DC-4027-8028-000E9F38DAC8}" presName="linNode" presStyleCnt="0"/>
      <dgm:spPr/>
    </dgm:pt>
    <dgm:pt modelId="{FD997A98-C973-47ED-AA59-92BDC64576B7}" type="pres">
      <dgm:prSet presAssocID="{BCCB13BF-D7DC-4027-8028-000E9F38DAC8}" presName="parentText" presStyleLbl="node1" presStyleIdx="1" presStyleCnt="2" custScaleX="7185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2A86A4-C714-46A1-AD39-F5254F94BD8D}" type="pres">
      <dgm:prSet presAssocID="{BCCB13BF-D7DC-4027-8028-000E9F38DAC8}" presName="descendantText" presStyleLbl="alignAccFollowNode1" presStyleIdx="1" presStyleCnt="2" custScaleX="1364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4DDFDBD-8029-4257-8A71-DD8369BA9E18}" srcId="{BCCB13BF-D7DC-4027-8028-000E9F38DAC8}" destId="{0C753DAB-F582-47F2-A858-1C1BA14F1AE8}" srcOrd="0" destOrd="0" parTransId="{5BBA3048-7935-417D-AA93-31551D3658BC}" sibTransId="{D56C2F8E-8583-47B3-8B16-9091A8395039}"/>
    <dgm:cxn modelId="{9A6B5DE2-8747-4F3B-82FF-B78403BF9DA0}" srcId="{BCCB13BF-D7DC-4027-8028-000E9F38DAC8}" destId="{32D195E8-E177-4475-AAF0-61E9EBD89DD5}" srcOrd="2" destOrd="0" parTransId="{FA5B70C2-F6D9-4D82-92B1-FECB1172BC02}" sibTransId="{70BBF053-67A5-449B-BE10-9787177F7A86}"/>
    <dgm:cxn modelId="{A7956E24-2B32-4619-9CB4-E1053AB64CAA}" srcId="{BCCB13BF-D7DC-4027-8028-000E9F38DAC8}" destId="{105F3311-D1F7-45AE-98E1-ACA3E51F0EBE}" srcOrd="3" destOrd="0" parTransId="{CE83D853-F74E-42B0-9880-6564F8959472}" sibTransId="{B7433DDE-6515-46B1-B659-E46A835C6FB5}"/>
    <dgm:cxn modelId="{17319D69-929E-482A-A48A-7210926770BB}" type="presOf" srcId="{C042B5FE-71EE-4647-BFFB-811F959EA429}" destId="{67020AEB-4389-4A66-A793-268DE21F209D}" srcOrd="0" destOrd="1" presId="urn:microsoft.com/office/officeart/2005/8/layout/vList5"/>
    <dgm:cxn modelId="{BC56BD05-93C6-435B-8824-7CDE9A838603}" srcId="{87FB1AC5-E809-456D-A9FB-2E2D387EF1D2}" destId="{AB014E0D-DDCB-41F9-9F2A-79F8C030BFD4}" srcOrd="0" destOrd="0" parTransId="{87716DC9-9422-4E2D-9468-CC246865AD38}" sibTransId="{B6793982-8BD9-4D5A-BB2A-FC74EA63FABE}"/>
    <dgm:cxn modelId="{00EB3C6A-2989-4F5F-A348-AEDC41A29609}" type="presOf" srcId="{32D195E8-E177-4475-AAF0-61E9EBD89DD5}" destId="{1C2A86A4-C714-46A1-AD39-F5254F94BD8D}" srcOrd="0" destOrd="2" presId="urn:microsoft.com/office/officeart/2005/8/layout/vList5"/>
    <dgm:cxn modelId="{B44A0E0D-8ABD-4A33-B04D-CA7EB496A28C}" type="presOf" srcId="{87FB1AC5-E809-456D-A9FB-2E2D387EF1D2}" destId="{5026ED14-A4C4-4033-8ECD-25225BA37F10}" srcOrd="0" destOrd="0" presId="urn:microsoft.com/office/officeart/2005/8/layout/vList5"/>
    <dgm:cxn modelId="{4806A60A-2D20-4C52-AE99-99A3A9B806F1}" type="presOf" srcId="{002AEF19-09BB-4AFA-84BB-52F5C37C906A}" destId="{EDFEE98A-ACF2-4E4F-B71F-E4F32C2927C4}" srcOrd="0" destOrd="0" presId="urn:microsoft.com/office/officeart/2005/8/layout/vList5"/>
    <dgm:cxn modelId="{A34991E4-6452-449A-BD5D-A75189166E3B}" type="presOf" srcId="{0C753DAB-F582-47F2-A858-1C1BA14F1AE8}" destId="{1C2A86A4-C714-46A1-AD39-F5254F94BD8D}" srcOrd="0" destOrd="0" presId="urn:microsoft.com/office/officeart/2005/8/layout/vList5"/>
    <dgm:cxn modelId="{80270322-A0B3-45E1-BB0F-7DEC570F5F39}" srcId="{002AEF19-09BB-4AFA-84BB-52F5C37C906A}" destId="{87FB1AC5-E809-456D-A9FB-2E2D387EF1D2}" srcOrd="0" destOrd="0" parTransId="{310892B9-DA50-4B0C-BD49-02C994599BB4}" sibTransId="{0BD0F0D9-02F6-4F13-B182-15EAEA13A9C2}"/>
    <dgm:cxn modelId="{4F1C99AD-191B-43C4-BB03-5DF5222AFC94}" srcId="{BCCB13BF-D7DC-4027-8028-000E9F38DAC8}" destId="{78E3EA00-C77C-4BE2-ADE4-B236B40D4BA3}" srcOrd="1" destOrd="0" parTransId="{7E097443-1A93-4D03-936F-21B84147D879}" sibTransId="{2E234145-9063-4BDF-85F1-F5D7883BD0BD}"/>
    <dgm:cxn modelId="{EF4786E4-2654-4AA6-9B48-AB94D901E00F}" srcId="{002AEF19-09BB-4AFA-84BB-52F5C37C906A}" destId="{BCCB13BF-D7DC-4027-8028-000E9F38DAC8}" srcOrd="1" destOrd="0" parTransId="{7BD44FC5-E40A-4AA5-9E38-1B941875A22F}" sibTransId="{420DC973-D4C6-4E48-889D-791E3E6A58B5}"/>
    <dgm:cxn modelId="{18453223-C18E-4400-A487-EBC1FD01C40A}" type="presOf" srcId="{BCCB13BF-D7DC-4027-8028-000E9F38DAC8}" destId="{FD997A98-C973-47ED-AA59-92BDC64576B7}" srcOrd="0" destOrd="0" presId="urn:microsoft.com/office/officeart/2005/8/layout/vList5"/>
    <dgm:cxn modelId="{A66D9A6A-B1AD-40CA-87CF-1D152F6F379F}" srcId="{87FB1AC5-E809-456D-A9FB-2E2D387EF1D2}" destId="{C042B5FE-71EE-4647-BFFB-811F959EA429}" srcOrd="1" destOrd="0" parTransId="{DA35AA5F-34B0-4C41-9CB9-96BBF347ABB9}" sibTransId="{C4ACB872-160D-4516-8015-8E63019D181A}"/>
    <dgm:cxn modelId="{14B84138-D09E-4ACF-A78C-2398437A2E6D}" type="presOf" srcId="{105F3311-D1F7-45AE-98E1-ACA3E51F0EBE}" destId="{1C2A86A4-C714-46A1-AD39-F5254F94BD8D}" srcOrd="0" destOrd="3" presId="urn:microsoft.com/office/officeart/2005/8/layout/vList5"/>
    <dgm:cxn modelId="{71994C2B-33C2-4179-AC91-54D193D1D299}" type="presOf" srcId="{AB014E0D-DDCB-41F9-9F2A-79F8C030BFD4}" destId="{67020AEB-4389-4A66-A793-268DE21F209D}" srcOrd="0" destOrd="0" presId="urn:microsoft.com/office/officeart/2005/8/layout/vList5"/>
    <dgm:cxn modelId="{3003EEEF-FDC4-4B09-8904-E46569C709D4}" type="presOf" srcId="{78E3EA00-C77C-4BE2-ADE4-B236B40D4BA3}" destId="{1C2A86A4-C714-46A1-AD39-F5254F94BD8D}" srcOrd="0" destOrd="1" presId="urn:microsoft.com/office/officeart/2005/8/layout/vList5"/>
    <dgm:cxn modelId="{6BD699E5-7958-4711-8F8F-11D437BC47B8}" type="presParOf" srcId="{EDFEE98A-ACF2-4E4F-B71F-E4F32C2927C4}" destId="{9317D5C1-D7D0-464E-8B59-328C2BC3B209}" srcOrd="0" destOrd="0" presId="urn:microsoft.com/office/officeart/2005/8/layout/vList5"/>
    <dgm:cxn modelId="{42D1C39A-7B1E-4A1F-ADCC-EE9B3B231C1A}" type="presParOf" srcId="{9317D5C1-D7D0-464E-8B59-328C2BC3B209}" destId="{5026ED14-A4C4-4033-8ECD-25225BA37F10}" srcOrd="0" destOrd="0" presId="urn:microsoft.com/office/officeart/2005/8/layout/vList5"/>
    <dgm:cxn modelId="{553C0063-A503-4B10-ACC7-B530914695E8}" type="presParOf" srcId="{9317D5C1-D7D0-464E-8B59-328C2BC3B209}" destId="{67020AEB-4389-4A66-A793-268DE21F209D}" srcOrd="1" destOrd="0" presId="urn:microsoft.com/office/officeart/2005/8/layout/vList5"/>
    <dgm:cxn modelId="{25351B5A-0AFA-4FA6-9148-74415C24FFB3}" type="presParOf" srcId="{EDFEE98A-ACF2-4E4F-B71F-E4F32C2927C4}" destId="{79C1E868-0012-4F67-B08B-58E95CC547FB}" srcOrd="1" destOrd="0" presId="urn:microsoft.com/office/officeart/2005/8/layout/vList5"/>
    <dgm:cxn modelId="{D86FD7E9-33CD-4608-AF4E-BA684D566E65}" type="presParOf" srcId="{EDFEE98A-ACF2-4E4F-B71F-E4F32C2927C4}" destId="{043BD459-517F-4EE4-9FD1-72F92667A407}" srcOrd="2" destOrd="0" presId="urn:microsoft.com/office/officeart/2005/8/layout/vList5"/>
    <dgm:cxn modelId="{38ED61E1-5253-4417-BD6B-17749507BA73}" type="presParOf" srcId="{043BD459-517F-4EE4-9FD1-72F92667A407}" destId="{FD997A98-C973-47ED-AA59-92BDC64576B7}" srcOrd="0" destOrd="0" presId="urn:microsoft.com/office/officeart/2005/8/layout/vList5"/>
    <dgm:cxn modelId="{AD3C78AD-2C29-4E22-98FF-28EA7B9C24F3}" type="presParOf" srcId="{043BD459-517F-4EE4-9FD1-72F92667A407}" destId="{1C2A86A4-C714-46A1-AD39-F5254F94BD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4A244-0A05-4FB9-8719-D2EB55459631}">
      <dsp:nvSpPr>
        <dsp:cNvPr id="0" name=""/>
        <dsp:cNvSpPr/>
      </dsp:nvSpPr>
      <dsp:spPr>
        <a:xfrm>
          <a:off x="0" y="2"/>
          <a:ext cx="9001124" cy="2075176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 dirty="0" smtClean="0"/>
            <a:t>International Technology Trade and Innovation Efficiency: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 dirty="0" smtClean="0"/>
            <a:t>A Cross-Country Study</a:t>
          </a:r>
          <a:endParaRPr lang="zh-TW" altLang="zh-TW" sz="3200" b="1" kern="1200" dirty="0" smtClean="0"/>
        </a:p>
      </dsp:txBody>
      <dsp:txXfrm>
        <a:off x="0" y="2"/>
        <a:ext cx="9001124" cy="207517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020AEB-4389-4A66-A793-268DE21F209D}">
      <dsp:nvSpPr>
        <dsp:cNvPr id="0" name=""/>
        <dsp:cNvSpPr/>
      </dsp:nvSpPr>
      <dsp:spPr>
        <a:xfrm rot="5400000">
          <a:off x="3982093" y="-2877697"/>
          <a:ext cx="1585912" cy="7737884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800" kern="1200" dirty="0" smtClean="0"/>
            <a:t>Canada, the US, Singapore, and Taiwan are seen as nations which most efficiently allocate their research resources in terms of innovation.</a:t>
          </a:r>
          <a:endParaRPr lang="zh-TW" altLang="en-US" sz="2800" kern="1200" dirty="0"/>
        </a:p>
      </dsp:txBody>
      <dsp:txXfrm rot="5400000">
        <a:off x="3982093" y="-2877697"/>
        <a:ext cx="1585912" cy="7737884"/>
      </dsp:txXfrm>
    </dsp:sp>
    <dsp:sp modelId="{5026ED14-A4C4-4033-8ECD-25225BA37F10}">
      <dsp:nvSpPr>
        <dsp:cNvPr id="0" name=""/>
        <dsp:cNvSpPr/>
      </dsp:nvSpPr>
      <dsp:spPr>
        <a:xfrm>
          <a:off x="214319" y="49"/>
          <a:ext cx="691788" cy="1982390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/>
            <a:t>I</a:t>
          </a:r>
          <a:endParaRPr lang="zh-TW" altLang="en-US" sz="3800" kern="1200" dirty="0"/>
        </a:p>
      </dsp:txBody>
      <dsp:txXfrm>
        <a:off x="214319" y="49"/>
        <a:ext cx="691788" cy="1982390"/>
      </dsp:txXfrm>
    </dsp:sp>
    <dsp:sp modelId="{1C2A86A4-C714-46A1-AD39-F5254F94BD8D}">
      <dsp:nvSpPr>
        <dsp:cNvPr id="0" name=""/>
        <dsp:cNvSpPr/>
      </dsp:nvSpPr>
      <dsp:spPr>
        <a:xfrm rot="5400000">
          <a:off x="3982093" y="-796187"/>
          <a:ext cx="1585912" cy="7737884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800" kern="1200" dirty="0" smtClean="0"/>
            <a:t>After taking technological trade into consideration, we have more accurate results.</a:t>
          </a:r>
          <a:endParaRPr lang="zh-TW" altLang="en-US" sz="2800" kern="1200" dirty="0"/>
        </a:p>
      </dsp:txBody>
      <dsp:txXfrm rot="5400000">
        <a:off x="3982093" y="-796187"/>
        <a:ext cx="1585912" cy="7737884"/>
      </dsp:txXfrm>
    </dsp:sp>
    <dsp:sp modelId="{FD997A98-C973-47ED-AA59-92BDC64576B7}">
      <dsp:nvSpPr>
        <dsp:cNvPr id="0" name=""/>
        <dsp:cNvSpPr/>
      </dsp:nvSpPr>
      <dsp:spPr>
        <a:xfrm>
          <a:off x="214319" y="2081559"/>
          <a:ext cx="691788" cy="1982390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/>
            <a:t>II</a:t>
          </a:r>
          <a:endParaRPr lang="zh-TW" altLang="en-US" sz="3800" kern="1200" dirty="0"/>
        </a:p>
      </dsp:txBody>
      <dsp:txXfrm>
        <a:off x="214319" y="2081559"/>
        <a:ext cx="691788" cy="198239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020AEB-4389-4A66-A793-268DE21F209D}">
      <dsp:nvSpPr>
        <dsp:cNvPr id="0" name=""/>
        <dsp:cNvSpPr/>
      </dsp:nvSpPr>
      <dsp:spPr>
        <a:xfrm rot="5400000">
          <a:off x="3982093" y="-2877697"/>
          <a:ext cx="1585912" cy="7737884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3000" kern="1200" dirty="0" smtClean="0"/>
            <a:t>TBP is a both practical and convenient indicator, on condition that we analyze and interpret it properly</a:t>
          </a:r>
          <a:endParaRPr lang="zh-TW" altLang="en-US" sz="3000" kern="1200" dirty="0"/>
        </a:p>
      </dsp:txBody>
      <dsp:txXfrm rot="5400000">
        <a:off x="3982093" y="-2877697"/>
        <a:ext cx="1585912" cy="7737884"/>
      </dsp:txXfrm>
    </dsp:sp>
    <dsp:sp modelId="{5026ED14-A4C4-4033-8ECD-25225BA37F10}">
      <dsp:nvSpPr>
        <dsp:cNvPr id="0" name=""/>
        <dsp:cNvSpPr/>
      </dsp:nvSpPr>
      <dsp:spPr>
        <a:xfrm>
          <a:off x="214319" y="49"/>
          <a:ext cx="691788" cy="1982390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/>
            <a:t>I</a:t>
          </a:r>
          <a:endParaRPr lang="zh-TW" altLang="en-US" sz="3800" kern="1200" dirty="0"/>
        </a:p>
      </dsp:txBody>
      <dsp:txXfrm>
        <a:off x="214319" y="49"/>
        <a:ext cx="691788" cy="1982390"/>
      </dsp:txXfrm>
    </dsp:sp>
    <dsp:sp modelId="{1C2A86A4-C714-46A1-AD39-F5254F94BD8D}">
      <dsp:nvSpPr>
        <dsp:cNvPr id="0" name=""/>
        <dsp:cNvSpPr/>
      </dsp:nvSpPr>
      <dsp:spPr>
        <a:xfrm rot="5400000">
          <a:off x="3982093" y="-796187"/>
          <a:ext cx="1585912" cy="7737884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900" kern="1200" dirty="0" smtClean="0"/>
            <a:t>Both internal and external indicators should be taken into consideration when analyzing national innovation efficiency</a:t>
          </a:r>
          <a:endParaRPr lang="zh-TW" altLang="en-US" sz="2900" kern="1200" dirty="0"/>
        </a:p>
      </dsp:txBody>
      <dsp:txXfrm rot="5400000">
        <a:off x="3982093" y="-796187"/>
        <a:ext cx="1585912" cy="7737884"/>
      </dsp:txXfrm>
    </dsp:sp>
    <dsp:sp modelId="{FD997A98-C973-47ED-AA59-92BDC64576B7}">
      <dsp:nvSpPr>
        <dsp:cNvPr id="0" name=""/>
        <dsp:cNvSpPr/>
      </dsp:nvSpPr>
      <dsp:spPr>
        <a:xfrm>
          <a:off x="214319" y="2081559"/>
          <a:ext cx="691788" cy="1982390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/>
            <a:t>II</a:t>
          </a:r>
          <a:endParaRPr lang="zh-TW" altLang="en-US" sz="3800" kern="1200" dirty="0"/>
        </a:p>
      </dsp:txBody>
      <dsp:txXfrm>
        <a:off x="214319" y="2081559"/>
        <a:ext cx="691788" cy="19823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DD9C10-748D-4B3F-99A7-1468FEF5B3D0}">
      <dsp:nvSpPr>
        <dsp:cNvPr id="0" name=""/>
        <dsp:cNvSpPr/>
      </dsp:nvSpPr>
      <dsp:spPr>
        <a:xfrm>
          <a:off x="550070" y="0"/>
          <a:ext cx="6234138" cy="5103834"/>
        </a:xfrm>
        <a:prstGeom prst="rightArrow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6AC61079-2EA4-409B-A7BA-9B642EBA86E7}">
      <dsp:nvSpPr>
        <dsp:cNvPr id="0" name=""/>
        <dsp:cNvSpPr/>
      </dsp:nvSpPr>
      <dsp:spPr>
        <a:xfrm>
          <a:off x="777" y="1531150"/>
          <a:ext cx="2341461" cy="2041533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Technology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Improvement</a:t>
          </a:r>
          <a:endParaRPr lang="zh-TW" altLang="en-US" sz="2600" kern="1200" dirty="0"/>
        </a:p>
      </dsp:txBody>
      <dsp:txXfrm>
        <a:off x="777" y="1531150"/>
        <a:ext cx="2341461" cy="2041533"/>
      </dsp:txXfrm>
    </dsp:sp>
    <dsp:sp modelId="{89006BE3-91AD-4CA5-A72A-D26FA436C8EB}">
      <dsp:nvSpPr>
        <dsp:cNvPr id="0" name=""/>
        <dsp:cNvSpPr/>
      </dsp:nvSpPr>
      <dsp:spPr>
        <a:xfrm>
          <a:off x="2496409" y="1531150"/>
          <a:ext cx="2341461" cy="2041533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TFP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Shock</a:t>
          </a:r>
          <a:endParaRPr lang="zh-TW" altLang="en-US" sz="2600" kern="1200" dirty="0"/>
        </a:p>
      </dsp:txBody>
      <dsp:txXfrm>
        <a:off x="2496409" y="1531150"/>
        <a:ext cx="2341461" cy="2041533"/>
      </dsp:txXfrm>
    </dsp:sp>
    <dsp:sp modelId="{AAE1453C-7D37-4414-A1DA-1D0F28D7A224}">
      <dsp:nvSpPr>
        <dsp:cNvPr id="0" name=""/>
        <dsp:cNvSpPr/>
      </dsp:nvSpPr>
      <dsp:spPr>
        <a:xfrm>
          <a:off x="4992040" y="1531150"/>
          <a:ext cx="2341461" cy="2041533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Economic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Growth</a:t>
          </a:r>
          <a:endParaRPr lang="zh-TW" altLang="en-US" sz="2600" kern="1200" dirty="0"/>
        </a:p>
      </dsp:txBody>
      <dsp:txXfrm>
        <a:off x="4992040" y="1531150"/>
        <a:ext cx="2341461" cy="204153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4A244-0A05-4FB9-8719-D2EB55459631}">
      <dsp:nvSpPr>
        <dsp:cNvPr id="0" name=""/>
        <dsp:cNvSpPr/>
      </dsp:nvSpPr>
      <dsp:spPr>
        <a:xfrm>
          <a:off x="0" y="361290"/>
          <a:ext cx="8643998" cy="3878550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rgbClr val="FF0000"/>
              </a:solidFill>
            </a:rPr>
            <a:t>TBP payments </a:t>
          </a:r>
          <a:r>
            <a:rPr lang="en-US" altLang="zh-TW" sz="3600" kern="1200" dirty="0" smtClean="0"/>
            <a:t>capture the firm’s activities of importing the disembodied technology,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/>
            <a:t>while </a:t>
          </a:r>
          <a:r>
            <a:rPr lang="en-US" altLang="zh-TW" sz="3600" kern="1200" dirty="0" smtClean="0">
              <a:solidFill>
                <a:srgbClr val="FF0000"/>
              </a:solidFill>
            </a:rPr>
            <a:t>TBP receipts </a:t>
          </a:r>
          <a:r>
            <a:rPr lang="en-US" altLang="zh-TW" sz="3600" kern="1200" dirty="0" smtClean="0"/>
            <a:t>enable us to measure the exportation of disembodied technology through export</a:t>
          </a:r>
          <a:endParaRPr lang="zh-TW" altLang="en-US" sz="3600" kern="1200" dirty="0"/>
        </a:p>
      </dsp:txBody>
      <dsp:txXfrm>
        <a:off x="0" y="361290"/>
        <a:ext cx="8643998" cy="38785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4A244-0A05-4FB9-8719-D2EB55459631}">
      <dsp:nvSpPr>
        <dsp:cNvPr id="0" name=""/>
        <dsp:cNvSpPr/>
      </dsp:nvSpPr>
      <dsp:spPr>
        <a:xfrm>
          <a:off x="0" y="523"/>
          <a:ext cx="8643998" cy="4428632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chemeClr val="tx1"/>
              </a:solidFill>
            </a:rPr>
            <a:t>However, TBP data has its </a:t>
          </a:r>
          <a:r>
            <a:rPr lang="en-US" altLang="zh-TW" sz="3600" kern="1200" dirty="0" smtClean="0">
              <a:solidFill>
                <a:srgbClr val="FF0000"/>
              </a:solidFill>
            </a:rPr>
            <a:t>limitations</a:t>
          </a:r>
          <a:r>
            <a:rPr lang="en-US" altLang="zh-TW" sz="3600" kern="1200" dirty="0" smtClean="0">
              <a:solidFill>
                <a:schemeClr val="tx1"/>
              </a:solidFill>
            </a:rPr>
            <a:t>, and sometimes </a:t>
          </a:r>
          <a:r>
            <a:rPr lang="en-US" altLang="zh-TW" sz="3600" kern="1200" dirty="0" smtClean="0">
              <a:solidFill>
                <a:srgbClr val="FF0000"/>
              </a:solidFill>
            </a:rPr>
            <a:t>can be misused</a:t>
          </a:r>
          <a:r>
            <a:rPr lang="en-US" altLang="zh-TW" sz="3600" kern="1200" dirty="0" smtClean="0">
              <a:solidFill>
                <a:schemeClr val="tx1"/>
              </a:solidFill>
            </a:rPr>
            <a:t>.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chemeClr val="tx1"/>
              </a:solidFill>
            </a:rPr>
            <a:t>Ex: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chemeClr val="tx1"/>
              </a:solidFill>
            </a:rPr>
            <a:t>Some policy makers tend to merely consider </a:t>
          </a:r>
          <a:r>
            <a:rPr lang="en-US" altLang="zh-TW" sz="3600" kern="1200" dirty="0" smtClean="0">
              <a:solidFill>
                <a:srgbClr val="FF0000"/>
              </a:solidFill>
            </a:rPr>
            <a:t>surplus or deficit of technological trade </a:t>
          </a:r>
          <a:r>
            <a:rPr lang="en-US" altLang="zh-TW" sz="3600" kern="1200" dirty="0" smtClean="0">
              <a:solidFill>
                <a:schemeClr val="tx1"/>
              </a:solidFill>
            </a:rPr>
            <a:t>when proposing new policies</a:t>
          </a:r>
          <a:endParaRPr lang="zh-TW" altLang="en-US" sz="3600" kern="1200" dirty="0">
            <a:solidFill>
              <a:schemeClr val="tx1"/>
            </a:solidFill>
          </a:endParaRPr>
        </a:p>
      </dsp:txBody>
      <dsp:txXfrm>
        <a:off x="0" y="523"/>
        <a:ext cx="8643998" cy="442863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020AEB-4389-4A66-A793-268DE21F209D}">
      <dsp:nvSpPr>
        <dsp:cNvPr id="0" name=""/>
        <dsp:cNvSpPr/>
      </dsp:nvSpPr>
      <dsp:spPr>
        <a:xfrm rot="5400000">
          <a:off x="3982093" y="-2877697"/>
          <a:ext cx="1585912" cy="7737884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3100" kern="1200" dirty="0" smtClean="0"/>
            <a:t>Proposing a reasonably framework for policy makers to utilizing TBP data </a:t>
          </a:r>
          <a:endParaRPr lang="zh-TW" altLang="en-US" sz="3100" kern="1200" dirty="0"/>
        </a:p>
      </dsp:txBody>
      <dsp:txXfrm rot="5400000">
        <a:off x="3982093" y="-2877697"/>
        <a:ext cx="1585912" cy="7737884"/>
      </dsp:txXfrm>
    </dsp:sp>
    <dsp:sp modelId="{5026ED14-A4C4-4033-8ECD-25225BA37F10}">
      <dsp:nvSpPr>
        <dsp:cNvPr id="0" name=""/>
        <dsp:cNvSpPr/>
      </dsp:nvSpPr>
      <dsp:spPr>
        <a:xfrm>
          <a:off x="214319" y="49"/>
          <a:ext cx="691788" cy="1982390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/>
            <a:t>I</a:t>
          </a:r>
          <a:endParaRPr lang="zh-TW" altLang="en-US" sz="3800" kern="1200" dirty="0"/>
        </a:p>
      </dsp:txBody>
      <dsp:txXfrm>
        <a:off x="214319" y="49"/>
        <a:ext cx="691788" cy="1982390"/>
      </dsp:txXfrm>
    </dsp:sp>
    <dsp:sp modelId="{1C2A86A4-C714-46A1-AD39-F5254F94BD8D}">
      <dsp:nvSpPr>
        <dsp:cNvPr id="0" name=""/>
        <dsp:cNvSpPr/>
      </dsp:nvSpPr>
      <dsp:spPr>
        <a:xfrm rot="5400000">
          <a:off x="3982093" y="-796187"/>
          <a:ext cx="1585912" cy="7737884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3100" kern="1200" dirty="0" smtClean="0"/>
            <a:t>Conducting an innovation efficiency measurement encompassing both internal and external indicators</a:t>
          </a:r>
          <a:endParaRPr lang="zh-TW" altLang="en-US" sz="3100" kern="1200" dirty="0"/>
        </a:p>
      </dsp:txBody>
      <dsp:txXfrm rot="5400000">
        <a:off x="3982093" y="-796187"/>
        <a:ext cx="1585912" cy="7737884"/>
      </dsp:txXfrm>
    </dsp:sp>
    <dsp:sp modelId="{FD997A98-C973-47ED-AA59-92BDC64576B7}">
      <dsp:nvSpPr>
        <dsp:cNvPr id="0" name=""/>
        <dsp:cNvSpPr/>
      </dsp:nvSpPr>
      <dsp:spPr>
        <a:xfrm>
          <a:off x="214319" y="2081559"/>
          <a:ext cx="691788" cy="1982390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/>
            <a:t>II</a:t>
          </a:r>
          <a:endParaRPr lang="zh-TW" altLang="en-US" sz="3800" kern="1200" dirty="0"/>
        </a:p>
      </dsp:txBody>
      <dsp:txXfrm>
        <a:off x="214319" y="2081559"/>
        <a:ext cx="691788" cy="19823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65B3C7-1F22-4E78-9F86-9F9C3850BD2B}">
      <dsp:nvSpPr>
        <dsp:cNvPr id="0" name=""/>
        <dsp:cNvSpPr/>
      </dsp:nvSpPr>
      <dsp:spPr>
        <a:xfrm>
          <a:off x="0" y="0"/>
          <a:ext cx="4000528" cy="1457335"/>
        </a:xfrm>
        <a:prstGeom prst="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chemeClr val="tx1"/>
              </a:solidFill>
            </a:rPr>
            <a:t>Conventional</a:t>
          </a:r>
          <a:endParaRPr lang="zh-TW" altLang="en-US" sz="3600" kern="1200" dirty="0">
            <a:solidFill>
              <a:schemeClr val="tx1"/>
            </a:solidFill>
          </a:endParaRPr>
        </a:p>
      </dsp:txBody>
      <dsp:txXfrm>
        <a:off x="0" y="0"/>
        <a:ext cx="4000528" cy="1457335"/>
      </dsp:txXfrm>
    </dsp:sp>
    <dsp:sp modelId="{79D6E778-D2E9-4F0E-B1E9-96C4EA44C4BE}">
      <dsp:nvSpPr>
        <dsp:cNvPr id="0" name=""/>
        <dsp:cNvSpPr/>
      </dsp:nvSpPr>
      <dsp:spPr>
        <a:xfrm>
          <a:off x="0" y="1457335"/>
          <a:ext cx="2000264" cy="3060403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400" kern="1200" dirty="0" smtClean="0"/>
            <a:t>Surplus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400" kern="1200" dirty="0" smtClean="0"/>
            <a:t>Or 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400" kern="1200" dirty="0" smtClean="0"/>
            <a:t>Deficit</a:t>
          </a:r>
          <a:endParaRPr lang="zh-TW" altLang="en-US" sz="3400" kern="1200" dirty="0"/>
        </a:p>
      </dsp:txBody>
      <dsp:txXfrm>
        <a:off x="0" y="1457335"/>
        <a:ext cx="2000264" cy="3060403"/>
      </dsp:txXfrm>
    </dsp:sp>
    <dsp:sp modelId="{B6033A19-8130-4687-BB77-5870F339ACAF}">
      <dsp:nvSpPr>
        <dsp:cNvPr id="0" name=""/>
        <dsp:cNvSpPr/>
      </dsp:nvSpPr>
      <dsp:spPr>
        <a:xfrm>
          <a:off x="2000264" y="1457335"/>
          <a:ext cx="2000264" cy="3060403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400" kern="1200" dirty="0" smtClean="0"/>
            <a:t>Total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400" kern="1200" dirty="0" smtClean="0"/>
            <a:t>Quantity</a:t>
          </a:r>
          <a:endParaRPr lang="zh-TW" altLang="en-US" sz="3400" kern="1200" dirty="0"/>
        </a:p>
      </dsp:txBody>
      <dsp:txXfrm>
        <a:off x="2000264" y="1457335"/>
        <a:ext cx="2000264" cy="3060403"/>
      </dsp:txXfrm>
    </dsp:sp>
    <dsp:sp modelId="{222E7276-0F0D-4E3C-92E2-92D174242FEE}">
      <dsp:nvSpPr>
        <dsp:cNvPr id="0" name=""/>
        <dsp:cNvSpPr/>
      </dsp:nvSpPr>
      <dsp:spPr>
        <a:xfrm>
          <a:off x="0" y="4517739"/>
          <a:ext cx="4000528" cy="340044"/>
        </a:xfrm>
        <a:prstGeom prst="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65B3C7-1F22-4E78-9F86-9F9C3850BD2B}">
      <dsp:nvSpPr>
        <dsp:cNvPr id="0" name=""/>
        <dsp:cNvSpPr/>
      </dsp:nvSpPr>
      <dsp:spPr>
        <a:xfrm>
          <a:off x="0" y="0"/>
          <a:ext cx="4000528" cy="1457335"/>
        </a:xfrm>
        <a:prstGeom prst="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800" b="1" kern="1200" dirty="0" smtClean="0">
              <a:solidFill>
                <a:schemeClr val="tx1"/>
              </a:solidFill>
            </a:rPr>
            <a:t>Suggested</a:t>
          </a:r>
          <a:endParaRPr lang="zh-TW" altLang="en-US" sz="5800" b="1" kern="1200" dirty="0">
            <a:solidFill>
              <a:schemeClr val="tx1"/>
            </a:solidFill>
          </a:endParaRPr>
        </a:p>
      </dsp:txBody>
      <dsp:txXfrm>
        <a:off x="0" y="0"/>
        <a:ext cx="4000528" cy="1457335"/>
      </dsp:txXfrm>
    </dsp:sp>
    <dsp:sp modelId="{79D6E778-D2E9-4F0E-B1E9-96C4EA44C4BE}">
      <dsp:nvSpPr>
        <dsp:cNvPr id="0" name=""/>
        <dsp:cNvSpPr/>
      </dsp:nvSpPr>
      <dsp:spPr>
        <a:xfrm>
          <a:off x="0" y="1457335"/>
          <a:ext cx="2000264" cy="3060403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800" b="1" kern="1200" dirty="0" smtClean="0"/>
            <a:t>Input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800" b="1" kern="1200" dirty="0" smtClean="0"/>
            <a:t>Share</a:t>
          </a:r>
          <a:endParaRPr lang="zh-TW" altLang="en-US" sz="4800" b="1" kern="1200" dirty="0"/>
        </a:p>
      </dsp:txBody>
      <dsp:txXfrm>
        <a:off x="0" y="1457335"/>
        <a:ext cx="2000264" cy="3060403"/>
      </dsp:txXfrm>
    </dsp:sp>
    <dsp:sp modelId="{B6033A19-8130-4687-BB77-5870F339ACAF}">
      <dsp:nvSpPr>
        <dsp:cNvPr id="0" name=""/>
        <dsp:cNvSpPr/>
      </dsp:nvSpPr>
      <dsp:spPr>
        <a:xfrm>
          <a:off x="2000264" y="1457335"/>
          <a:ext cx="2000264" cy="3060403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800" b="1" kern="1200" dirty="0" smtClean="0"/>
            <a:t>TBP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800" b="1" kern="1200" dirty="0" smtClean="0"/>
            <a:t>Flow</a:t>
          </a:r>
          <a:endParaRPr lang="zh-TW" altLang="en-US" sz="4800" b="1" kern="1200" dirty="0"/>
        </a:p>
      </dsp:txBody>
      <dsp:txXfrm>
        <a:off x="2000264" y="1457335"/>
        <a:ext cx="2000264" cy="3060403"/>
      </dsp:txXfrm>
    </dsp:sp>
    <dsp:sp modelId="{222E7276-0F0D-4E3C-92E2-92D174242FEE}">
      <dsp:nvSpPr>
        <dsp:cNvPr id="0" name=""/>
        <dsp:cNvSpPr/>
      </dsp:nvSpPr>
      <dsp:spPr>
        <a:xfrm>
          <a:off x="0" y="4517739"/>
          <a:ext cx="4000528" cy="340044"/>
        </a:xfrm>
        <a:prstGeom prst="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4A244-0A05-4FB9-8719-D2EB55459631}">
      <dsp:nvSpPr>
        <dsp:cNvPr id="0" name=""/>
        <dsp:cNvSpPr/>
      </dsp:nvSpPr>
      <dsp:spPr>
        <a:xfrm>
          <a:off x="0" y="215934"/>
          <a:ext cx="8643998" cy="4182750"/>
        </a:xfrm>
        <a:prstGeom prst="round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solidFill>
                <a:schemeClr val="tx1"/>
              </a:solidFill>
            </a:rPr>
            <a:t>DEA is a widely acknowledged linear programming model for calculating </a:t>
          </a:r>
          <a:r>
            <a:rPr lang="en-US" altLang="zh-TW" sz="3600" kern="1200" dirty="0" smtClean="0">
              <a:solidFill>
                <a:srgbClr val="FF0000"/>
              </a:solidFill>
            </a:rPr>
            <a:t>efficiency</a:t>
          </a:r>
          <a:r>
            <a:rPr lang="en-US" altLang="zh-TW" sz="3600" kern="1200" dirty="0" smtClean="0">
              <a:solidFill>
                <a:schemeClr val="tx1"/>
              </a:solidFill>
            </a:rPr>
            <a:t>, even in </a:t>
          </a:r>
          <a:r>
            <a:rPr lang="en-US" altLang="zh-TW" sz="3600" kern="1200" dirty="0" smtClean="0">
              <a:solidFill>
                <a:srgbClr val="FF0000"/>
              </a:solidFill>
            </a:rPr>
            <a:t>cross-country</a:t>
          </a:r>
          <a:r>
            <a:rPr lang="en-US" altLang="zh-TW" sz="3600" kern="1200" dirty="0" smtClean="0">
              <a:solidFill>
                <a:schemeClr val="tx1"/>
              </a:solidFill>
            </a:rPr>
            <a:t> studies.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solidFill>
                <a:schemeClr val="tx1"/>
              </a:solidFill>
            </a:rPr>
            <a:t>Ex: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solidFill>
                <a:schemeClr val="tx1"/>
              </a:solidFill>
            </a:rPr>
            <a:t>Rousseau and Rousseau (1997)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Wang and Huang (2007)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Sharma and Thomas (2008)</a:t>
          </a:r>
          <a:endParaRPr lang="en-US" altLang="zh-TW" sz="2400" kern="1200" dirty="0" smtClean="0">
            <a:solidFill>
              <a:schemeClr val="tx1"/>
            </a:solidFill>
          </a:endParaRPr>
        </a:p>
      </dsp:txBody>
      <dsp:txXfrm>
        <a:off x="0" y="215934"/>
        <a:ext cx="8643998" cy="418275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020AEB-4389-4A66-A793-268DE21F209D}">
      <dsp:nvSpPr>
        <dsp:cNvPr id="0" name=""/>
        <dsp:cNvSpPr/>
      </dsp:nvSpPr>
      <dsp:spPr>
        <a:xfrm rot="5400000">
          <a:off x="4590308" y="-2352665"/>
          <a:ext cx="1700531" cy="6831101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300" kern="1200" dirty="0" smtClean="0"/>
            <a:t>R&amp;D Expenditure</a:t>
          </a:r>
          <a:endParaRPr lang="zh-TW" alt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300" kern="1200" dirty="0" smtClean="0">
              <a:solidFill>
                <a:srgbClr val="FF0000"/>
              </a:solidFill>
            </a:rPr>
            <a:t>TBP Payments</a:t>
          </a:r>
          <a:endParaRPr lang="zh-TW" altLang="en-US" sz="2300" kern="1200" dirty="0">
            <a:solidFill>
              <a:srgbClr val="FF0000"/>
            </a:solidFill>
          </a:endParaRPr>
        </a:p>
      </dsp:txBody>
      <dsp:txXfrm rot="5400000">
        <a:off x="4590308" y="-2352665"/>
        <a:ext cx="1700531" cy="6831101"/>
      </dsp:txXfrm>
    </dsp:sp>
    <dsp:sp modelId="{5026ED14-A4C4-4033-8ECD-25225BA37F10}">
      <dsp:nvSpPr>
        <dsp:cNvPr id="0" name=""/>
        <dsp:cNvSpPr/>
      </dsp:nvSpPr>
      <dsp:spPr>
        <a:xfrm>
          <a:off x="2187" y="53"/>
          <a:ext cx="2022836" cy="2125664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/>
            <a:t>Input</a:t>
          </a:r>
          <a:endParaRPr lang="zh-TW" altLang="en-US" sz="3700" kern="1200" dirty="0"/>
        </a:p>
      </dsp:txBody>
      <dsp:txXfrm>
        <a:off x="2187" y="53"/>
        <a:ext cx="2022836" cy="2125664"/>
      </dsp:txXfrm>
    </dsp:sp>
    <dsp:sp modelId="{1C2A86A4-C714-46A1-AD39-F5254F94BD8D}">
      <dsp:nvSpPr>
        <dsp:cNvPr id="0" name=""/>
        <dsp:cNvSpPr/>
      </dsp:nvSpPr>
      <dsp:spPr>
        <a:xfrm rot="5400000">
          <a:off x="4590308" y="-120717"/>
          <a:ext cx="1700531" cy="6831101"/>
        </a:xfrm>
        <a:prstGeom prst="round2Same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300" kern="1200" dirty="0" smtClean="0"/>
            <a:t>Patent Counts</a:t>
          </a:r>
          <a:endParaRPr lang="zh-TW" alt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300" kern="1200" dirty="0" smtClean="0"/>
            <a:t>H-index for Patents</a:t>
          </a:r>
          <a:endParaRPr lang="zh-TW" alt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300" kern="1200" dirty="0" smtClean="0"/>
            <a:t>Research Publications</a:t>
          </a:r>
          <a:endParaRPr lang="zh-TW" alt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300" kern="1200" dirty="0" smtClean="0">
              <a:solidFill>
                <a:srgbClr val="FF0000"/>
              </a:solidFill>
            </a:rPr>
            <a:t>TBP Receipts</a:t>
          </a:r>
          <a:endParaRPr lang="zh-TW" altLang="en-US" sz="2300" kern="1200" dirty="0">
            <a:solidFill>
              <a:srgbClr val="FF0000"/>
            </a:solidFill>
          </a:endParaRPr>
        </a:p>
      </dsp:txBody>
      <dsp:txXfrm rot="5400000">
        <a:off x="4590308" y="-120717"/>
        <a:ext cx="1700531" cy="6831101"/>
      </dsp:txXfrm>
    </dsp:sp>
    <dsp:sp modelId="{FD997A98-C973-47ED-AA59-92BDC64576B7}">
      <dsp:nvSpPr>
        <dsp:cNvPr id="0" name=""/>
        <dsp:cNvSpPr/>
      </dsp:nvSpPr>
      <dsp:spPr>
        <a:xfrm>
          <a:off x="2187" y="2232000"/>
          <a:ext cx="2022836" cy="2125664"/>
        </a:xfrm>
        <a:prstGeom prst="round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/>
            <a:t>Output</a:t>
          </a:r>
          <a:endParaRPr lang="zh-TW" altLang="en-US" sz="3700" kern="1200" dirty="0"/>
        </a:p>
      </dsp:txBody>
      <dsp:txXfrm>
        <a:off x="2187" y="2232000"/>
        <a:ext cx="2022836" cy="2125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4A65D-AE8A-4234-BCFA-74BD89EE203B}" type="datetimeFigureOut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88E60-6079-4547-AD66-12EF6BCD93F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B5965-5BC8-45A4-85F5-17CB2FBE9EE6}" type="datetimeFigureOut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1FB7E-7C07-4706-999B-9C3E4B8620E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1FB7E-7C07-4706-999B-9C3E4B8620EC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1FB7E-7C07-4706-999B-9C3E4B8620EC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02D-1B94-4AD0-862F-2B0963C78995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7EF7-8595-4C20-AFD1-8CC7F473FE25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BD9A-1088-4319-B0C2-B0A9CC8D7E02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6040-644B-48EA-84E0-9638697AC63B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E31-C00D-48B1-8DD6-2F36CAD2B635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5D4-F711-4E09-A998-248D0F05720A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B38C-994B-413C-BE0F-F016CAB79901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075D-1FE8-4E4C-BB33-9CEC5EDA7EA9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D914-7210-4FD0-8A94-2CEC5819691A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C339-3955-4917-BB1A-809D0031AC3E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9EA0-E580-498A-8316-B8099DA7F937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FC0241-A031-482C-B6AA-CFBED9CAB431}" type="datetime1">
              <a:rPr lang="zh-TW" altLang="en-US" smtClean="0"/>
              <a:t>2011/6/28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9AD386-E66B-4225-8B1C-2EA990088B3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71470" y="428604"/>
          <a:ext cx="9001124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12"/>
          <p:cNvSpPr/>
          <p:nvPr/>
        </p:nvSpPr>
        <p:spPr>
          <a:xfrm>
            <a:off x="179512" y="2708920"/>
            <a:ext cx="87129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chemeClr val="bg1"/>
                </a:solidFill>
              </a:rPr>
              <a:t>Show-Ling Jang</a:t>
            </a:r>
          </a:p>
          <a:p>
            <a:pPr algn="ctr"/>
            <a:r>
              <a:rPr lang="en-US" altLang="zh-TW" sz="2400" b="1" dirty="0" err="1" smtClean="0">
                <a:solidFill>
                  <a:schemeClr val="bg1"/>
                </a:solidFill>
              </a:rPr>
              <a:t>Che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-Jung Hsu</a:t>
            </a:r>
          </a:p>
          <a:p>
            <a:pPr algn="ctr"/>
            <a:r>
              <a:rPr lang="en-US" altLang="zh-TW" sz="2400" b="1" dirty="0" smtClean="0">
                <a:solidFill>
                  <a:schemeClr val="bg1"/>
                </a:solidFill>
              </a:rPr>
              <a:t>Tzu-Ti Lin</a:t>
            </a:r>
            <a:r>
              <a:rPr lang="en-US" altLang="zh-TW" dirty="0" smtClean="0">
                <a:solidFill>
                  <a:schemeClr val="bg1"/>
                </a:solidFill>
              </a:rPr>
              <a:t/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en-US" altLang="zh-TW" dirty="0" smtClean="0">
                <a:solidFill>
                  <a:schemeClr val="bg1"/>
                </a:solidFill>
              </a:rPr>
              <a:t>Department of Economics, National Taiwan University</a:t>
            </a:r>
          </a:p>
          <a:p>
            <a:pPr algn="ctr"/>
            <a:r>
              <a:rPr lang="en-US" altLang="zh-TW" sz="1000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/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en-US" altLang="zh-TW" sz="2400" b="1" dirty="0" smtClean="0">
                <a:solidFill>
                  <a:schemeClr val="bg1"/>
                </a:solidFill>
              </a:rPr>
              <a:t>Dar-Zen Chen</a:t>
            </a:r>
            <a:r>
              <a:rPr lang="en-US" altLang="zh-TW" dirty="0" smtClean="0">
                <a:solidFill>
                  <a:schemeClr val="bg1"/>
                </a:solidFill>
              </a:rPr>
              <a:t/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en-US" altLang="zh-TW" dirty="0" smtClean="0">
                <a:solidFill>
                  <a:schemeClr val="bg1"/>
                </a:solidFill>
              </a:rPr>
              <a:t> Department of Economics, National Taiwan University</a:t>
            </a:r>
          </a:p>
          <a:p>
            <a:pPr algn="ctr"/>
            <a:r>
              <a:rPr lang="en-US" altLang="zh-TW" sz="10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altLang="zh-TW" sz="2400" b="1" dirty="0" smtClean="0">
                <a:solidFill>
                  <a:schemeClr val="bg1"/>
                </a:solidFill>
              </a:rPr>
              <a:t>Mu-</a:t>
            </a:r>
            <a:r>
              <a:rPr lang="en-US" altLang="zh-TW" sz="2400" b="1" dirty="0" err="1" smtClean="0">
                <a:solidFill>
                  <a:schemeClr val="bg1"/>
                </a:solidFill>
              </a:rPr>
              <a:t>Hsuan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 Huang</a:t>
            </a:r>
            <a:r>
              <a:rPr lang="en-US" altLang="zh-TW" dirty="0" smtClean="0">
                <a:solidFill>
                  <a:schemeClr val="bg1"/>
                </a:solidFill>
              </a:rPr>
              <a:t/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en-US" altLang="zh-TW" dirty="0" smtClean="0">
                <a:solidFill>
                  <a:schemeClr val="bg1"/>
                </a:solidFill>
              </a:rPr>
              <a:t> Department of Economics, National Taiwan University </a:t>
            </a:r>
            <a:r>
              <a:rPr lang="en-US" altLang="zh-TW" sz="2400" dirty="0" smtClean="0">
                <a:solidFill>
                  <a:schemeClr val="bg1"/>
                </a:solidFill>
              </a:rPr>
              <a:t/>
            </a:r>
            <a:br>
              <a:rPr lang="en-US" altLang="zh-TW" sz="2400" dirty="0" smtClean="0">
                <a:solidFill>
                  <a:schemeClr val="bg1"/>
                </a:solidFill>
              </a:rPr>
            </a:br>
            <a:r>
              <a:rPr lang="en-US" altLang="zh-TW" sz="1400" dirty="0" smtClean="0">
                <a:solidFill>
                  <a:schemeClr val="bg1"/>
                </a:solidFill>
              </a:rPr>
              <a:t>  </a:t>
            </a:r>
          </a:p>
          <a:p>
            <a:pPr algn="ctr"/>
            <a:r>
              <a:rPr lang="en-US" altLang="zh-TW" sz="2000" b="1" dirty="0" smtClean="0">
                <a:solidFill>
                  <a:schemeClr val="accent6">
                    <a:lumMod val="50000"/>
                  </a:schemeClr>
                </a:solidFill>
                <a:ea typeface="標楷體" pitchFamily="65" charset="-120"/>
              </a:rPr>
              <a:t>Annual Paris Conference on “Money, Economy and Management”</a:t>
            </a:r>
          </a:p>
          <a:p>
            <a:pPr algn="ctr"/>
            <a:r>
              <a:rPr lang="en-US" altLang="zh-TW" sz="2000" b="1" dirty="0" smtClean="0">
                <a:solidFill>
                  <a:schemeClr val="accent6">
                    <a:lumMod val="50000"/>
                  </a:schemeClr>
                </a:solidFill>
                <a:ea typeface="標楷體" pitchFamily="65" charset="-120"/>
              </a:rPr>
              <a:t>July 2011</a:t>
            </a:r>
            <a:endParaRPr lang="zh-TW" alt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0" y="260648"/>
            <a:ext cx="9144000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0" anchor="ctr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TBP Analyses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資料庫圖表 14"/>
          <p:cNvGraphicFramePr/>
          <p:nvPr/>
        </p:nvGraphicFramePr>
        <p:xfrm>
          <a:off x="214282" y="1714488"/>
          <a:ext cx="400052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6" name="資料庫圖表 15"/>
          <p:cNvGraphicFramePr/>
          <p:nvPr/>
        </p:nvGraphicFramePr>
        <p:xfrm>
          <a:off x="4857752" y="1714488"/>
          <a:ext cx="400052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向右箭號 16"/>
          <p:cNvSpPr/>
          <p:nvPr/>
        </p:nvSpPr>
        <p:spPr>
          <a:xfrm>
            <a:off x="4143372" y="2786058"/>
            <a:ext cx="785818" cy="2643206"/>
          </a:xfrm>
          <a:prstGeom prst="rightArrow">
            <a:avLst>
              <a:gd name="adj1" fmla="val 23240"/>
              <a:gd name="adj2" fmla="val 66272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Table2 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4400" dirty="0" smtClean="0">
                <a:solidFill>
                  <a:schemeClr val="tx1"/>
                </a:solidFill>
              </a:rPr>
              <a:t>Ratio of TBP Receipts to Payments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Source</a:t>
            </a:r>
            <a:r>
              <a:rPr lang="en-US" altLang="zh-TW" sz="1200" dirty="0"/>
              <a:t>: </a:t>
            </a:r>
            <a:r>
              <a:rPr lang="en-US" altLang="zh-TW" sz="1200" i="1" dirty="0" smtClean="0"/>
              <a:t>OECD(2010)</a:t>
            </a:r>
            <a:endParaRPr lang="zh-TW" altLang="zh-TW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Table 3a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4400" dirty="0" smtClean="0">
                <a:solidFill>
                  <a:schemeClr val="tx1"/>
                </a:solidFill>
              </a:rPr>
              <a:t>Top 5 Import Sources of Selected Countries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Source</a:t>
            </a:r>
            <a:r>
              <a:rPr lang="en-US" altLang="zh-TW" sz="1200" dirty="0"/>
              <a:t>: </a:t>
            </a:r>
            <a:r>
              <a:rPr lang="en-US" altLang="zh-TW" sz="1200" i="1" dirty="0" smtClean="0"/>
              <a:t>International Economic Accounts; BEA; Indicators of S&amp;T in Japan; MEXT.</a:t>
            </a:r>
            <a:endParaRPr lang="zh-TW" altLang="zh-TW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Table 3b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4000" dirty="0" smtClean="0">
                <a:solidFill>
                  <a:schemeClr val="tx1"/>
                </a:solidFill>
              </a:rPr>
              <a:t>Top 5 Export Destinations of Selected Countries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Source</a:t>
            </a:r>
            <a:r>
              <a:rPr lang="en-US" altLang="zh-TW" sz="1200" dirty="0" smtClean="0"/>
              <a:t>: </a:t>
            </a:r>
            <a:r>
              <a:rPr lang="en-US" altLang="zh-TW" sz="1200" i="1" dirty="0" smtClean="0"/>
              <a:t>International Economic Accounts; BEA; Indicators of S&amp;T in Japan; MEXT.</a:t>
            </a:r>
            <a:endParaRPr lang="zh-TW" altLang="zh-TW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43182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  <a:latin typeface="+mn-lt"/>
              </a:rPr>
              <a:t>3. Innovation Efficiency</a:t>
            </a:r>
            <a:endParaRPr lang="zh-TW" altLang="en-US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Data Envelopment Analysis (DEA)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285720" y="1928802"/>
          <a:ext cx="864399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6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Reference: </a:t>
            </a:r>
            <a:r>
              <a:rPr lang="fr-FR" altLang="zh-TW" sz="1200" dirty="0" smtClean="0"/>
              <a:t>Charnes et al.(1994); Farrel(1957); Banker et al.(1984) </a:t>
            </a:r>
            <a:endParaRPr lang="zh-TW" altLang="zh-TW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Chosen Variables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42844" y="2071678"/>
          <a:ext cx="885831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AtOnc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Table 6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4400" dirty="0" smtClean="0">
                <a:solidFill>
                  <a:schemeClr val="tx1"/>
                </a:solidFill>
              </a:rPr>
              <a:t>Descriptive Statistics of Variables in DEA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Empirical Results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42844" y="2071678"/>
          <a:ext cx="88583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Table 7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4400" dirty="0" smtClean="0">
                <a:solidFill>
                  <a:schemeClr val="tx1"/>
                </a:solidFill>
              </a:rPr>
              <a:t>Innovation Efficiency Scores in DEA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43182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  <a:latin typeface="+mn-lt"/>
              </a:rPr>
              <a:t>1. Introduction</a:t>
            </a:r>
            <a:endParaRPr lang="zh-TW" altLang="en-US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43182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  <a:latin typeface="+mn-lt"/>
              </a:rPr>
              <a:t>4. Conclusion</a:t>
            </a:r>
            <a:endParaRPr lang="zh-TW" altLang="en-US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Concluding Remarks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42844" y="2071678"/>
          <a:ext cx="88583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43182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THANK YOU!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0" y="260648"/>
            <a:ext cx="9144000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0" anchor="ctr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Innovation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1023934" y="1611314"/>
          <a:ext cx="7334280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圓角矩形 4"/>
          <p:cNvSpPr/>
          <p:nvPr/>
        </p:nvSpPr>
        <p:spPr>
          <a:xfrm>
            <a:off x="71406" y="5643578"/>
            <a:ext cx="9001156" cy="10572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/>
              <a:t>Crucial For Every </a:t>
            </a:r>
            <a:r>
              <a:rPr lang="en-US" altLang="zh-TW" sz="3600" dirty="0" smtClean="0"/>
              <a:t>Nation!</a:t>
            </a:r>
            <a:endParaRPr lang="zh-TW" altLang="en-US" sz="3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DD9C10-748D-4B3F-99A7-1468FEF5B3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EDD9C10-748D-4B3F-99A7-1468FEF5B3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C61079-2EA4-409B-A7BA-9B642EBA8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6AC61079-2EA4-409B-A7BA-9B642EBA86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006BE3-91AD-4CA5-A72A-D26FA436C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89006BE3-91AD-4CA5-A72A-D26FA436C8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E1453C-7D37-4414-A1DA-1D0F28D7A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AAE1453C-7D37-4414-A1DA-1D0F28D7A2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0" y="260648"/>
            <a:ext cx="9144000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0" anchor="ctr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Conventional Policy Making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928662" y="1928802"/>
            <a:ext cx="735811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Technological Improvement Depends On</a:t>
            </a:r>
            <a:endParaRPr lang="zh-TW" altLang="en-US" sz="2800" dirty="0"/>
          </a:p>
        </p:txBody>
      </p:sp>
      <p:sp>
        <p:nvSpPr>
          <p:cNvPr id="9" name="圓角矩形 8"/>
          <p:cNvSpPr/>
          <p:nvPr/>
        </p:nvSpPr>
        <p:spPr>
          <a:xfrm>
            <a:off x="928662" y="3000372"/>
            <a:ext cx="7358114" cy="2643206"/>
          </a:xfrm>
          <a:prstGeom prst="roundRect">
            <a:avLst>
              <a:gd name="adj" fmla="val 864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TW" sz="2800" dirty="0" smtClean="0"/>
              <a:t>R&amp;D Expenditure</a:t>
            </a:r>
          </a:p>
          <a:p>
            <a:pPr algn="ctr">
              <a:lnSpc>
                <a:spcPct val="150000"/>
              </a:lnSpc>
            </a:pPr>
            <a:r>
              <a:rPr lang="en-US" altLang="zh-TW" sz="2800" dirty="0" smtClean="0"/>
              <a:t>Researchers</a:t>
            </a:r>
          </a:p>
          <a:p>
            <a:pPr algn="ctr">
              <a:lnSpc>
                <a:spcPct val="150000"/>
              </a:lnSpc>
            </a:pPr>
            <a:r>
              <a:rPr lang="en-US" altLang="zh-TW" sz="2800" dirty="0" smtClean="0"/>
              <a:t>Technicians</a:t>
            </a:r>
            <a:endParaRPr lang="zh-TW" altLang="en-US" sz="2800" dirty="0"/>
          </a:p>
        </p:txBody>
      </p:sp>
      <p:sp>
        <p:nvSpPr>
          <p:cNvPr id="10" name="向下箭號 9"/>
          <p:cNvSpPr/>
          <p:nvPr/>
        </p:nvSpPr>
        <p:spPr>
          <a:xfrm>
            <a:off x="3857620" y="2643182"/>
            <a:ext cx="1500198" cy="571504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Box 6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Reference: </a:t>
            </a:r>
            <a:r>
              <a:rPr lang="en-US" altLang="zh-TW" sz="1200" dirty="0" smtClean="0"/>
              <a:t>Wang and Huang (2007); Sharma and Thomas (2008)</a:t>
            </a:r>
            <a:endParaRPr lang="zh-TW" altLang="zh-TW" sz="1200" dirty="0"/>
          </a:p>
        </p:txBody>
      </p:sp>
      <p:sp>
        <p:nvSpPr>
          <p:cNvPr id="5" name="圓角矩形 4"/>
          <p:cNvSpPr/>
          <p:nvPr/>
        </p:nvSpPr>
        <p:spPr>
          <a:xfrm>
            <a:off x="71406" y="5500702"/>
            <a:ext cx="9001156" cy="10572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/>
              <a:t>This neglects EXTERNAL sourcing!</a:t>
            </a:r>
            <a:endParaRPr lang="zh-TW" altLang="en-US" sz="36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allAtOnce" animBg="1"/>
      <p:bldP spid="10" grpId="0" animBg="1"/>
      <p:bldP spid="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Measurement of External Sourcing: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Technology Balance of Payment (TBP)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285720" y="1928802"/>
          <a:ext cx="864399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6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Reference: </a:t>
            </a:r>
            <a:r>
              <a:rPr lang="en-US" altLang="zh-TW" sz="1200" dirty="0" smtClean="0"/>
              <a:t>TBP Manual (1990); Hollanders (2008)</a:t>
            </a:r>
            <a:endParaRPr lang="zh-TW" altLang="zh-TW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Reasonably Using TBP Data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285720" y="1928802"/>
          <a:ext cx="864399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Our Research Purpose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42844" y="2071678"/>
          <a:ext cx="88583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026ED14-A4C4-4033-8ECD-25225BA37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67020AEB-4389-4A66-A793-268DE21F2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FD997A98-C973-47ED-AA59-92BDC6457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1C2A86A4-C714-46A1-AD39-F5254F94B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43182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TW" sz="4000" b="1" dirty="0" smtClean="0">
                <a:solidFill>
                  <a:schemeClr val="tx1"/>
                </a:solidFill>
                <a:latin typeface="+mn-lt"/>
              </a:rPr>
              <a:t>2. Technology Balance of Payment</a:t>
            </a:r>
            <a:endParaRPr lang="zh-TW" altLang="en-US" sz="4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Table1 </a:t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sz="4400" dirty="0" smtClean="0">
                <a:solidFill>
                  <a:schemeClr val="tx1"/>
                </a:solidFill>
              </a:rPr>
              <a:t>TBP in 32 Countries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/>
              <a:t>Note</a:t>
            </a:r>
            <a:r>
              <a:rPr lang="en-US" altLang="zh-TW" sz="1200" dirty="0" smtClean="0"/>
              <a:t>:   * Original data are missing and have been filled in by linear interpolation of the closest years’ observations .</a:t>
            </a:r>
          </a:p>
          <a:p>
            <a:r>
              <a:rPr lang="en-US" altLang="zh-TW" sz="1200" b="1" dirty="0" smtClean="0"/>
              <a:t>Source</a:t>
            </a:r>
            <a:r>
              <a:rPr lang="en-US" altLang="zh-TW" sz="1200" dirty="0"/>
              <a:t>: </a:t>
            </a:r>
            <a:r>
              <a:rPr lang="en-US" altLang="zh-TW" sz="1200" i="1" dirty="0" smtClean="0"/>
              <a:t>OECD(2010)</a:t>
            </a:r>
            <a:endParaRPr lang="zh-TW" altLang="zh-TW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D386-E66B-4225-8B1C-2EA990088B3A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1015</TotalTime>
  <Words>446</Words>
  <Application>Microsoft Office PowerPoint</Application>
  <PresentationFormat>On-screen Show (4:3)</PresentationFormat>
  <Paragraphs>115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Theme1</vt:lpstr>
      <vt:lpstr>Slide 1</vt:lpstr>
      <vt:lpstr>1. Introduction</vt:lpstr>
      <vt:lpstr>Slide 3</vt:lpstr>
      <vt:lpstr>Slide 4</vt:lpstr>
      <vt:lpstr>Measurement of External Sourcing: Technology Balance of Payment (TBP)</vt:lpstr>
      <vt:lpstr>Reasonably Using TBP Data</vt:lpstr>
      <vt:lpstr>Our Research Purpose</vt:lpstr>
      <vt:lpstr>2. Technology Balance of Payment</vt:lpstr>
      <vt:lpstr>Table1  TBP in 32 Countries</vt:lpstr>
      <vt:lpstr>Slide 10</vt:lpstr>
      <vt:lpstr>Table2  Ratio of TBP Receipts to Payments</vt:lpstr>
      <vt:lpstr>Table 3a Top 5 Import Sources of Selected Countries</vt:lpstr>
      <vt:lpstr>Table 3b Top 5 Export Destinations of Selected Countries</vt:lpstr>
      <vt:lpstr>3. Innovation Efficiency</vt:lpstr>
      <vt:lpstr>Data Envelopment Analysis (DEA)</vt:lpstr>
      <vt:lpstr>Chosen Variables</vt:lpstr>
      <vt:lpstr>Table 6 Descriptive Statistics of Variables in DEA</vt:lpstr>
      <vt:lpstr>Empirical Results</vt:lpstr>
      <vt:lpstr>Table 7 Innovation Efficiency Scores in DEA</vt:lpstr>
      <vt:lpstr>4. Conclusion</vt:lpstr>
      <vt:lpstr>Concluding Remarks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Targets of CO2 reduction  in Kyoto Protocol</dc:title>
  <dc:creator>asus</dc:creator>
  <cp:lastModifiedBy>asus</cp:lastModifiedBy>
  <cp:revision>117</cp:revision>
  <dcterms:created xsi:type="dcterms:W3CDTF">2011-04-28T00:45:07Z</dcterms:created>
  <dcterms:modified xsi:type="dcterms:W3CDTF">2011-06-28T01:15:10Z</dcterms:modified>
</cp:coreProperties>
</file>