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3"/>
  </p:notesMasterIdLst>
  <p:sldIdLst>
    <p:sldId id="256" r:id="rId2"/>
    <p:sldId id="257" r:id="rId3"/>
    <p:sldId id="258" r:id="rId4"/>
    <p:sldId id="267" r:id="rId5"/>
    <p:sldId id="269" r:id="rId6"/>
    <p:sldId id="268" r:id="rId7"/>
    <p:sldId id="265" r:id="rId8"/>
    <p:sldId id="266" r:id="rId9"/>
    <p:sldId id="262" r:id="rId10"/>
    <p:sldId id="270"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0F22A-92FB-4094-BFC4-59DD09742DBB}" type="datetimeFigureOut">
              <a:rPr lang="en-US" smtClean="0"/>
              <a:pPr/>
              <a:t>5/17/2009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B6E0F2-4267-402A-B62A-86DC481997B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CAE21CD-58C8-4F5A-BFBF-A638A936BE1C}" type="datetime1">
              <a:rPr lang="en-US" smtClean="0"/>
              <a:pPr/>
              <a:t>5/17/2009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729BEBD-B239-42E9-90A4-5C15ED67ED8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A4781A-10DD-421E-A778-461D252E96BC}" type="datetime1">
              <a:rPr lang="en-US" smtClean="0"/>
              <a:pPr/>
              <a:t>5/17/2009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729BEBD-B239-42E9-90A4-5C15ED67ED8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ACE9C9-52FA-4983-8329-51DDC6F1470F}" type="datetime1">
              <a:rPr lang="en-US" smtClean="0"/>
              <a:pPr/>
              <a:t>5/17/2009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729BEBD-B239-42E9-90A4-5C15ED67ED8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7F2AD5-D46E-451F-8AE6-29A860E90BB8}" type="datetime1">
              <a:rPr lang="en-US" smtClean="0"/>
              <a:pPr/>
              <a:t>5/17/2009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729BEBD-B239-42E9-90A4-5C15ED67ED8B}"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CF67E83-2800-4849-8CF7-77C8AA2AF0C1}" type="datetime1">
              <a:rPr lang="en-US" smtClean="0"/>
              <a:pPr/>
              <a:t>5/17/2009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729BEBD-B239-42E9-90A4-5C15ED67ED8B}"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E788665-970C-457E-AA2B-93326D2C210D}" type="datetime1">
              <a:rPr lang="en-US" smtClean="0"/>
              <a:pPr/>
              <a:t>5/17/2009</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729BEBD-B239-42E9-90A4-5C15ED67ED8B}"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672655B-84AF-4547-A4E7-9F37071FCC2C}" type="datetime1">
              <a:rPr lang="en-US" smtClean="0"/>
              <a:pPr/>
              <a:t>5/17/2009</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E729BEBD-B239-42E9-90A4-5C15ED67ED8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BA908A-593D-48DF-B9B7-F51AE0B1BA1F}" type="datetime1">
              <a:rPr lang="en-US" smtClean="0"/>
              <a:pPr/>
              <a:t>5/17/2009</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E729BEBD-B239-42E9-90A4-5C15ED67ED8B}"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E8103DE-174E-438D-8AD1-DC61D0151027}" type="datetime1">
              <a:rPr lang="en-US" smtClean="0"/>
              <a:pPr/>
              <a:t>5/17/2009</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E729BEBD-B239-42E9-90A4-5C15ED67ED8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3744D77-C8DC-4922-B2C7-99CDE8178FAA}" type="datetime1">
              <a:rPr lang="en-US" smtClean="0"/>
              <a:pPr/>
              <a:t>5/17/2009</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729BEBD-B239-42E9-90A4-5C15ED67ED8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24948D9-A35B-4F79-9D4B-9FB10FC92C9C}" type="datetime1">
              <a:rPr lang="en-US" smtClean="0"/>
              <a:pPr/>
              <a:t>5/17/2009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729BEBD-B239-42E9-90A4-5C15ED67ED8B}"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FDB13E6-DC88-4D02-9EE9-D1EBB8F42967}" type="datetime1">
              <a:rPr lang="en-US" smtClean="0"/>
              <a:pPr/>
              <a:t>5/17/2009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729BEBD-B239-42E9-90A4-5C15ED67ED8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2814656"/>
          </a:xfrm>
        </p:spPr>
        <p:txBody>
          <a:bodyPr>
            <a:normAutofit fontScale="90000"/>
          </a:bodyPr>
          <a:lstStyle/>
          <a:p>
            <a:r>
              <a:rPr lang="en-US" b="1" dirty="0"/>
              <a:t>Disabled People and Self Directed Support Schemes: Re-</a:t>
            </a:r>
            <a:r>
              <a:rPr lang="en-US" b="1" dirty="0" err="1"/>
              <a:t>Conceptualising</a:t>
            </a:r>
            <a:r>
              <a:rPr lang="en-US" b="1" dirty="0"/>
              <a:t> Work and Welfare in the 21</a:t>
            </a:r>
            <a:r>
              <a:rPr lang="en-US" b="1" baseline="30000" dirty="0"/>
              <a:t>st</a:t>
            </a:r>
            <a:r>
              <a:rPr lang="en-US" b="1" dirty="0"/>
              <a:t> Century</a:t>
            </a:r>
            <a:endParaRPr lang="en-GB" dirty="0"/>
          </a:p>
        </p:txBody>
      </p:sp>
      <p:sp>
        <p:nvSpPr>
          <p:cNvPr id="3" name="Subtitle 2"/>
          <p:cNvSpPr>
            <a:spLocks noGrp="1"/>
          </p:cNvSpPr>
          <p:nvPr>
            <p:ph type="subTitle" idx="1"/>
          </p:nvPr>
        </p:nvSpPr>
        <p:spPr/>
        <p:txBody>
          <a:bodyPr>
            <a:normAutofit fontScale="92500" lnSpcReduction="20000"/>
          </a:bodyPr>
          <a:lstStyle/>
          <a:p>
            <a:r>
              <a:rPr lang="en-GB" dirty="0" smtClean="0"/>
              <a:t>Simon </a:t>
            </a:r>
            <a:r>
              <a:rPr lang="en-GB" dirty="0" err="1" smtClean="0"/>
              <a:t>Prideaux</a:t>
            </a:r>
            <a:endParaRPr lang="en-GB" dirty="0" smtClean="0"/>
          </a:p>
          <a:p>
            <a:r>
              <a:rPr lang="en-GB" dirty="0" smtClean="0"/>
              <a:t>School of Sociology and Social Policy</a:t>
            </a:r>
          </a:p>
          <a:p>
            <a:r>
              <a:rPr lang="en-GB" dirty="0" smtClean="0"/>
              <a:t>University of Leeds, UK</a:t>
            </a:r>
            <a:endParaRPr lang="en-GB" dirty="0"/>
          </a:p>
        </p:txBody>
      </p:sp>
      <p:sp>
        <p:nvSpPr>
          <p:cNvPr id="4" name="Slide Number Placeholder 3"/>
          <p:cNvSpPr>
            <a:spLocks noGrp="1"/>
          </p:cNvSpPr>
          <p:nvPr>
            <p:ph type="sldNum" sz="quarter" idx="12"/>
          </p:nvPr>
        </p:nvSpPr>
        <p:spPr/>
        <p:txBody>
          <a:bodyPr/>
          <a:lstStyle/>
          <a:p>
            <a:fld id="{E729BEBD-B239-42E9-90A4-5C15ED67ED8B}"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000108"/>
            <a:ext cx="9001156" cy="5357850"/>
          </a:xfrm>
        </p:spPr>
        <p:txBody>
          <a:bodyPr>
            <a:normAutofit fontScale="62500" lnSpcReduction="20000"/>
          </a:bodyPr>
          <a:lstStyle/>
          <a:p>
            <a:pPr lvl="0"/>
            <a:r>
              <a:rPr lang="en-US" i="1" dirty="0" smtClean="0"/>
              <a:t>Industrial</a:t>
            </a:r>
            <a:r>
              <a:rPr lang="en-US" dirty="0" smtClean="0"/>
              <a:t>: Work is largely seen as paid work. Paid work is a series of economic and social exchanges for gain between two or more people. It is work that is socially and economically valorized as ‘real’ and is motivated by gain and/or survival</a:t>
            </a:r>
            <a:endParaRPr lang="en-GB" dirty="0" smtClean="0"/>
          </a:p>
          <a:p>
            <a:pPr lvl="0"/>
            <a:r>
              <a:rPr lang="en-US" i="1" dirty="0" smtClean="0">
                <a:solidFill>
                  <a:schemeClr val="accent5"/>
                </a:solidFill>
              </a:rPr>
              <a:t>Progressive</a:t>
            </a:r>
            <a:r>
              <a:rPr lang="en-US" dirty="0" smtClean="0">
                <a:solidFill>
                  <a:schemeClr val="accent5"/>
                </a:solidFill>
              </a:rPr>
              <a:t>: Work can be understood as paid and unpaid transactions without which social and economic activity, integration and cohesion would be severely restricted. This would include unpaid support and household maintenance for which both formal and informal transaction may take place </a:t>
            </a:r>
            <a:endParaRPr lang="en-GB" dirty="0" smtClean="0">
              <a:solidFill>
                <a:schemeClr val="accent5"/>
              </a:solidFill>
            </a:endParaRPr>
          </a:p>
          <a:p>
            <a:pPr lvl="0"/>
            <a:r>
              <a:rPr lang="en-US" i="1" dirty="0" smtClean="0"/>
              <a:t>Majority World</a:t>
            </a:r>
            <a:r>
              <a:rPr lang="en-US" dirty="0" smtClean="0"/>
              <a:t>: Those economic and social exchanges transacted in cash, kind, barter or promissory understanding (or which is socially unacknowledged: foraging, scavenging) that form a diverse matrix of formal and informal activity ranging from begging through to paid contractual work. All function as ways of ‘making out’</a:t>
            </a:r>
            <a:endParaRPr lang="en-GB" dirty="0" smtClean="0"/>
          </a:p>
          <a:p>
            <a:r>
              <a:rPr lang="en-US" i="1" dirty="0" smtClean="0">
                <a:solidFill>
                  <a:schemeClr val="accent5"/>
                </a:solidFill>
              </a:rPr>
              <a:t>Post-</a:t>
            </a:r>
            <a:r>
              <a:rPr lang="en-US" i="1" dirty="0" err="1" smtClean="0">
                <a:solidFill>
                  <a:schemeClr val="accent5"/>
                </a:solidFill>
              </a:rPr>
              <a:t>Welfarist</a:t>
            </a:r>
            <a:r>
              <a:rPr lang="en-US" dirty="0" smtClean="0">
                <a:solidFill>
                  <a:schemeClr val="accent5"/>
                </a:solidFill>
              </a:rPr>
              <a:t>: Modes of economic and social activity in ‘advanced’ industrial society that take account of all forms of paid and unpaid activity including employees, employers, unpaid support and new social and economic arrangements such as direct payment recipients acting as employers and which questions assumed ideas around welfare dependency and non-working constituencies. This model </a:t>
            </a:r>
            <a:r>
              <a:rPr lang="en-US" dirty="0" err="1" smtClean="0">
                <a:solidFill>
                  <a:schemeClr val="accent5"/>
                </a:solidFill>
              </a:rPr>
              <a:t>recognises</a:t>
            </a:r>
            <a:r>
              <a:rPr lang="en-US" dirty="0" smtClean="0">
                <a:solidFill>
                  <a:schemeClr val="accent5"/>
                </a:solidFill>
              </a:rPr>
              <a:t> that recipients of social goods such as monies for social support may be used as the basis for employment of others and more akin in policy terms to running a small business than to assumed ideas about welfare dependency</a:t>
            </a:r>
          </a:p>
          <a:p>
            <a:endParaRPr lang="en-US" dirty="0" smtClean="0"/>
          </a:p>
        </p:txBody>
      </p:sp>
      <p:sp>
        <p:nvSpPr>
          <p:cNvPr id="3" name="Slide Number Placeholder 2"/>
          <p:cNvSpPr>
            <a:spLocks noGrp="1"/>
          </p:cNvSpPr>
          <p:nvPr>
            <p:ph type="sldNum" sz="quarter" idx="12"/>
          </p:nvPr>
        </p:nvSpPr>
        <p:spPr/>
        <p:txBody>
          <a:bodyPr/>
          <a:lstStyle/>
          <a:p>
            <a:fld id="{E729BEBD-B239-42E9-90A4-5C15ED67ED8B}" type="slidenum">
              <a:rPr lang="en-GB" smtClean="0"/>
              <a:pPr/>
              <a:t>10</a:t>
            </a:fld>
            <a:endParaRPr lang="en-GB"/>
          </a:p>
        </p:txBody>
      </p:sp>
      <p:sp>
        <p:nvSpPr>
          <p:cNvPr id="4" name="Title 3"/>
          <p:cNvSpPr>
            <a:spLocks noGrp="1"/>
          </p:cNvSpPr>
          <p:nvPr>
            <p:ph type="title"/>
          </p:nvPr>
        </p:nvSpPr>
        <p:spPr>
          <a:xfrm>
            <a:off x="428596" y="0"/>
            <a:ext cx="8229600" cy="1143000"/>
          </a:xfrm>
        </p:spPr>
        <p:txBody>
          <a:bodyPr>
            <a:normAutofit fontScale="90000"/>
          </a:bodyPr>
          <a:lstStyle/>
          <a:p>
            <a:r>
              <a:rPr lang="en-US" dirty="0" smtClean="0"/>
              <a:t/>
            </a:r>
            <a:br>
              <a:rPr lang="en-US" dirty="0" smtClean="0"/>
            </a:br>
            <a:r>
              <a:rPr lang="en-US" dirty="0" smtClean="0"/>
              <a:t>Typologies of Work</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81328"/>
            <a:ext cx="8858312" cy="4525963"/>
          </a:xfrm>
        </p:spPr>
        <p:txBody>
          <a:bodyPr>
            <a:normAutofit fontScale="70000" lnSpcReduction="20000"/>
          </a:bodyPr>
          <a:lstStyle/>
          <a:p>
            <a:r>
              <a:rPr lang="en-US" dirty="0" smtClean="0"/>
              <a:t>Disabled people who employ PAs under self operated support schemes are employers in the same sense as any other</a:t>
            </a:r>
          </a:p>
          <a:p>
            <a:r>
              <a:rPr lang="en-US" dirty="0" smtClean="0">
                <a:solidFill>
                  <a:srgbClr val="002060"/>
                </a:solidFill>
              </a:rPr>
              <a:t>As such they are operating as small businesses and are incorrectly </a:t>
            </a:r>
            <a:r>
              <a:rPr lang="en-US" dirty="0" err="1" smtClean="0">
                <a:solidFill>
                  <a:srgbClr val="002060"/>
                </a:solidFill>
              </a:rPr>
              <a:t>stigmatised</a:t>
            </a:r>
            <a:r>
              <a:rPr lang="en-US" dirty="0" smtClean="0">
                <a:solidFill>
                  <a:srgbClr val="002060"/>
                </a:solidFill>
              </a:rPr>
              <a:t> as ‘benefit recipients’</a:t>
            </a:r>
          </a:p>
          <a:p>
            <a:r>
              <a:rPr lang="en-US" dirty="0" smtClean="0"/>
              <a:t>Since user led support systems for disabled people are locally administered, it is a logical progression to enquire whether central administration of this state funding may be more cost effective for HM Treasury</a:t>
            </a:r>
          </a:p>
          <a:p>
            <a:r>
              <a:rPr lang="en-US" dirty="0" smtClean="0">
                <a:solidFill>
                  <a:srgbClr val="002060"/>
                </a:solidFill>
              </a:rPr>
              <a:t>Also logical to question whether such provision should continue to be administered by the Department of Health, or be administered instead by the Department for Business, Enterprise and Regulatory Reform</a:t>
            </a:r>
          </a:p>
          <a:p>
            <a:r>
              <a:rPr lang="en-US" dirty="0" smtClean="0"/>
              <a:t>Quite simply, it is our contention that DP type schemes represent the first step toward a re-</a:t>
            </a:r>
            <a:r>
              <a:rPr lang="en-US" dirty="0" err="1" smtClean="0"/>
              <a:t>conceptualisation</a:t>
            </a:r>
            <a:r>
              <a:rPr lang="en-US" dirty="0" smtClean="0"/>
              <a:t> of ‘work’ that will facilitate a new and more pertinent understanding of the activities and efforts undertaken by disabled people</a:t>
            </a:r>
          </a:p>
          <a:p>
            <a:r>
              <a:rPr lang="en-US" dirty="0" smtClean="0">
                <a:solidFill>
                  <a:srgbClr val="002060"/>
                </a:solidFill>
              </a:rPr>
              <a:t>All of which has particular implications for both disabled and non-disabled people across the world and the on going struggle for a more equitable and just society (Barnes and Mercer 2009)</a:t>
            </a:r>
            <a:endParaRPr lang="en-GB" dirty="0">
              <a:solidFill>
                <a:srgbClr val="002060"/>
              </a:solidFill>
            </a:endParaRP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Final Word</a:t>
            </a:r>
            <a:r>
              <a:rPr lang="en-GB" dirty="0" smtClean="0"/>
              <a:t/>
            </a:r>
            <a:br>
              <a:rPr lang="en-GB" dirty="0" smtClean="0"/>
            </a:br>
            <a:endParaRPr lang="en-GB" dirty="0"/>
          </a:p>
        </p:txBody>
      </p:sp>
      <p:sp>
        <p:nvSpPr>
          <p:cNvPr id="4" name="Slide Number Placeholder 3"/>
          <p:cNvSpPr>
            <a:spLocks noGrp="1"/>
          </p:cNvSpPr>
          <p:nvPr>
            <p:ph type="sldNum" sz="quarter" idx="12"/>
          </p:nvPr>
        </p:nvSpPr>
        <p:spPr/>
        <p:txBody>
          <a:bodyPr/>
          <a:lstStyle/>
          <a:p>
            <a:fld id="{E729BEBD-B239-42E9-90A4-5C15ED67ED8B}" type="slidenum">
              <a:rPr lang="en-GB" smtClean="0"/>
              <a:pPr/>
              <a:t>11</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GB" b="1" dirty="0" smtClean="0">
                <a:solidFill>
                  <a:schemeClr val="accent5"/>
                </a:solidFill>
              </a:rPr>
              <a:t>This paper:</a:t>
            </a:r>
          </a:p>
          <a:p>
            <a:r>
              <a:rPr lang="en-GB" dirty="0" smtClean="0"/>
              <a:t>Critically </a:t>
            </a:r>
            <a:r>
              <a:rPr lang="en-US" dirty="0" smtClean="0"/>
              <a:t>explores and contextualizes recent shifts towards self directed support services for disabled people and their families in the United Kingdom (UK)</a:t>
            </a:r>
          </a:p>
          <a:p>
            <a:r>
              <a:rPr lang="en-US" dirty="0" smtClean="0">
                <a:solidFill>
                  <a:schemeClr val="accent5"/>
                </a:solidFill>
              </a:rPr>
              <a:t>Argues that these new methods of service delivery have much wider socio-economic implications and promise for the 21</a:t>
            </a:r>
            <a:r>
              <a:rPr lang="en-US" baseline="30000" dirty="0" smtClean="0">
                <a:solidFill>
                  <a:schemeClr val="accent5"/>
                </a:solidFill>
              </a:rPr>
              <a:t>st</a:t>
            </a:r>
            <a:r>
              <a:rPr lang="en-US" dirty="0" smtClean="0">
                <a:solidFill>
                  <a:schemeClr val="accent5"/>
                </a:solidFill>
              </a:rPr>
              <a:t> century than have been accounted for to date</a:t>
            </a:r>
          </a:p>
          <a:p>
            <a:r>
              <a:rPr lang="en-US" dirty="0" smtClean="0"/>
              <a:t>Identifies the altered features of the social relations of self directed support systems and raises new questions about the meaning of work and conventional assumptions surrounding disabled users using these schemes as welfare dependents </a:t>
            </a:r>
          </a:p>
          <a:p>
            <a:r>
              <a:rPr lang="en-US" dirty="0" smtClean="0">
                <a:solidFill>
                  <a:schemeClr val="accent5"/>
                </a:solidFill>
              </a:rPr>
              <a:t>Points out that such services are akin to running a small business: one which provides important social and economic advantages for all concerned at the local and national level in all advanced capitalist societies</a:t>
            </a:r>
            <a:endParaRPr lang="en-GB" dirty="0">
              <a:solidFill>
                <a:schemeClr val="accent5"/>
              </a:solidFill>
            </a:endParaRPr>
          </a:p>
        </p:txBody>
      </p:sp>
      <p:sp>
        <p:nvSpPr>
          <p:cNvPr id="3" name="Title 2"/>
          <p:cNvSpPr>
            <a:spLocks noGrp="1"/>
          </p:cNvSpPr>
          <p:nvPr>
            <p:ph type="title"/>
          </p:nvPr>
        </p:nvSpPr>
        <p:spPr/>
        <p:txBody>
          <a:bodyPr>
            <a:normAutofit/>
          </a:bodyPr>
          <a:lstStyle/>
          <a:p>
            <a:r>
              <a:rPr lang="en-GB" dirty="0" smtClean="0"/>
              <a:t>Overview</a:t>
            </a:r>
            <a:endParaRPr lang="en-GB" dirty="0"/>
          </a:p>
        </p:txBody>
      </p:sp>
      <p:sp>
        <p:nvSpPr>
          <p:cNvPr id="4" name="Slide Number Placeholder 3"/>
          <p:cNvSpPr>
            <a:spLocks noGrp="1"/>
          </p:cNvSpPr>
          <p:nvPr>
            <p:ph type="sldNum" sz="quarter" idx="12"/>
          </p:nvPr>
        </p:nvSpPr>
        <p:spPr/>
        <p:txBody>
          <a:bodyPr/>
          <a:lstStyle/>
          <a:p>
            <a:fld id="{E729BEBD-B239-42E9-90A4-5C15ED67ED8B}" type="slidenum">
              <a:rPr lang="en-GB" smtClean="0"/>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900" dirty="0" smtClean="0"/>
              <a:t>As in many ‘developed’ nations self directed support systems in the UK are rooted in disabled people’s struggle for equality and justice </a:t>
            </a:r>
          </a:p>
          <a:p>
            <a:r>
              <a:rPr lang="en-US" sz="1900" dirty="0" smtClean="0">
                <a:solidFill>
                  <a:schemeClr val="accent5"/>
                </a:solidFill>
              </a:rPr>
              <a:t>Since the mid 1990s these schemes have been delivered via what is widely referred to as Direct Payments (DPs) and more recently Individual Budgets (IBs)</a:t>
            </a:r>
          </a:p>
          <a:p>
            <a:r>
              <a:rPr lang="en-US" sz="1900" dirty="0" smtClean="0"/>
              <a:t>DPs are cash payments made by local councils and/or the Independent Living Fund to disabled individuals</a:t>
            </a:r>
          </a:p>
          <a:p>
            <a:r>
              <a:rPr lang="en-US" sz="1900" dirty="0" smtClean="0">
                <a:solidFill>
                  <a:schemeClr val="accent5"/>
                </a:solidFill>
              </a:rPr>
              <a:t>IBs are less widely used but extend this idea to include funding from other sources such as health authorities and employment agencies</a:t>
            </a:r>
          </a:p>
          <a:p>
            <a:r>
              <a:rPr lang="en-US" sz="1900" dirty="0" smtClean="0"/>
              <a:t>Both systems are complex in their delivery arrangements but have the potential to create a new dimension to work and employment relations for disabled people</a:t>
            </a:r>
            <a:r>
              <a:rPr lang="en-US" sz="1900" dirty="0" smtClean="0">
                <a:solidFill>
                  <a:schemeClr val="accent5"/>
                </a:solidFill>
              </a:rPr>
              <a:t> </a:t>
            </a:r>
            <a:endParaRPr lang="en-GB" sz="1900" dirty="0">
              <a:solidFill>
                <a:schemeClr val="accent5"/>
              </a:solidFill>
            </a:endParaRP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Background </a:t>
            </a:r>
            <a:r>
              <a:rPr lang="en-GB" dirty="0" smtClean="0"/>
              <a:t/>
            </a:r>
            <a:br>
              <a:rPr lang="en-GB" dirty="0" smtClean="0"/>
            </a:br>
            <a:endParaRPr lang="en-GB" dirty="0"/>
          </a:p>
        </p:txBody>
      </p:sp>
      <p:sp>
        <p:nvSpPr>
          <p:cNvPr id="4" name="Slide Number Placeholder 3"/>
          <p:cNvSpPr>
            <a:spLocks noGrp="1"/>
          </p:cNvSpPr>
          <p:nvPr>
            <p:ph type="sldNum" sz="quarter" idx="12"/>
          </p:nvPr>
        </p:nvSpPr>
        <p:spPr/>
        <p:txBody>
          <a:bodyPr/>
          <a:lstStyle/>
          <a:p>
            <a:fld id="{E729BEBD-B239-42E9-90A4-5C15ED67ED8B}" type="slidenum">
              <a:rPr lang="en-GB" smtClean="0"/>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500174"/>
            <a:ext cx="8786842" cy="4643470"/>
          </a:xfrm>
        </p:spPr>
        <p:txBody>
          <a:bodyPr>
            <a:normAutofit fontScale="62500" lnSpcReduction="20000"/>
          </a:bodyPr>
          <a:lstStyle/>
          <a:p>
            <a:r>
              <a:rPr lang="en-US" dirty="0" smtClean="0"/>
              <a:t>To access DPs or IBs a disabled person must be assessed by the local council as needing social ‘care’ (or support) services </a:t>
            </a:r>
          </a:p>
          <a:p>
            <a:r>
              <a:rPr lang="en-GB" i="1" dirty="0" smtClean="0">
                <a:solidFill>
                  <a:srgbClr val="002060"/>
                </a:solidFill>
              </a:rPr>
              <a:t>Local </a:t>
            </a:r>
            <a:r>
              <a:rPr lang="en-GB" dirty="0" smtClean="0">
                <a:solidFill>
                  <a:srgbClr val="002060"/>
                </a:solidFill>
              </a:rPr>
              <a:t>councils have to use an eligibility framework based on meeting the needs required to achieve and maintain the independence of an individual over time</a:t>
            </a:r>
          </a:p>
          <a:p>
            <a:r>
              <a:rPr lang="en-GB" dirty="0" smtClean="0"/>
              <a:t>Age, gender, ethnic group, religion, impairments “or similar difficulties, personal relationships, location, living and caring arrangements, and similar factors …may need to be taken into account” (</a:t>
            </a:r>
            <a:r>
              <a:rPr lang="en-GB" dirty="0" err="1" smtClean="0"/>
              <a:t>DoH</a:t>
            </a:r>
            <a:r>
              <a:rPr lang="en-GB" dirty="0" smtClean="0"/>
              <a:t>, 2002: 4)</a:t>
            </a:r>
          </a:p>
          <a:p>
            <a:r>
              <a:rPr lang="en-GB" dirty="0" smtClean="0">
                <a:solidFill>
                  <a:srgbClr val="002060"/>
                </a:solidFill>
              </a:rPr>
              <a:t>Eligibility is graded into the following four bands: </a:t>
            </a:r>
            <a:r>
              <a:rPr lang="en-GB" i="1" dirty="0" smtClean="0">
                <a:solidFill>
                  <a:srgbClr val="002060"/>
                </a:solidFill>
              </a:rPr>
              <a:t>critical, substantial, moderate</a:t>
            </a:r>
            <a:r>
              <a:rPr lang="en-GB" dirty="0" smtClean="0">
                <a:solidFill>
                  <a:srgbClr val="002060"/>
                </a:solidFill>
              </a:rPr>
              <a:t> and </a:t>
            </a:r>
            <a:r>
              <a:rPr lang="en-GB" i="1" dirty="0" smtClean="0">
                <a:solidFill>
                  <a:srgbClr val="002060"/>
                </a:solidFill>
              </a:rPr>
              <a:t>low</a:t>
            </a:r>
          </a:p>
          <a:p>
            <a:r>
              <a:rPr lang="en-GB" dirty="0" smtClean="0"/>
              <a:t>Funding is made available in respect of support services; offered to any older or disabled person aged 16 or over (including those with short as well as long term needs) or to people with parental responsibility for disabled children and to ‘carers’ aged 16 or over</a:t>
            </a:r>
          </a:p>
          <a:p>
            <a:r>
              <a:rPr lang="en-GB" dirty="0" smtClean="0">
                <a:solidFill>
                  <a:srgbClr val="002060"/>
                </a:solidFill>
              </a:rPr>
              <a:t>Councils </a:t>
            </a:r>
            <a:r>
              <a:rPr lang="en-GB" i="1" dirty="0" smtClean="0">
                <a:solidFill>
                  <a:srgbClr val="002060"/>
                </a:solidFill>
              </a:rPr>
              <a:t>must </a:t>
            </a:r>
            <a:r>
              <a:rPr lang="en-GB" dirty="0" smtClean="0">
                <a:solidFill>
                  <a:srgbClr val="002060"/>
                </a:solidFill>
              </a:rPr>
              <a:t>tell people if they can get DPs, </a:t>
            </a:r>
            <a:r>
              <a:rPr lang="en-GB" u="sng" dirty="0" smtClean="0">
                <a:solidFill>
                  <a:srgbClr val="002060"/>
                </a:solidFill>
              </a:rPr>
              <a:t>BUT</a:t>
            </a:r>
            <a:r>
              <a:rPr lang="en-GB" dirty="0" smtClean="0">
                <a:solidFill>
                  <a:srgbClr val="002060"/>
                </a:solidFill>
              </a:rPr>
              <a:t> the local council has a responsibility to secure best value and is </a:t>
            </a:r>
            <a:r>
              <a:rPr lang="en-GB" i="1" dirty="0" smtClean="0">
                <a:solidFill>
                  <a:srgbClr val="002060"/>
                </a:solidFill>
              </a:rPr>
              <a:t>not compelled </a:t>
            </a:r>
            <a:r>
              <a:rPr lang="en-GB" dirty="0" smtClean="0">
                <a:solidFill>
                  <a:srgbClr val="002060"/>
                </a:solidFill>
              </a:rPr>
              <a:t>to award DPs</a:t>
            </a:r>
          </a:p>
          <a:p>
            <a:r>
              <a:rPr lang="en-GB" dirty="0" smtClean="0"/>
              <a:t>Payments can only be made with the consent of the person involved</a:t>
            </a:r>
          </a:p>
          <a:p>
            <a:r>
              <a:rPr lang="en-GB" dirty="0" smtClean="0">
                <a:solidFill>
                  <a:srgbClr val="002060"/>
                </a:solidFill>
              </a:rPr>
              <a:t>Individuals should be given the help they need to manage their support; applies equally to the process of securing the services a disabled person wants to purchase and in dealing with actual finances and staffing issues</a:t>
            </a:r>
            <a:endParaRPr lang="en-GB" dirty="0">
              <a:solidFill>
                <a:srgbClr val="002060"/>
              </a:solidFill>
            </a:endParaRPr>
          </a:p>
        </p:txBody>
      </p:sp>
      <p:sp>
        <p:nvSpPr>
          <p:cNvPr id="3" name="Title 2"/>
          <p:cNvSpPr>
            <a:spLocks noGrp="1"/>
          </p:cNvSpPr>
          <p:nvPr>
            <p:ph type="title"/>
          </p:nvPr>
        </p:nvSpPr>
        <p:spPr/>
        <p:txBody>
          <a:bodyPr>
            <a:normAutofit fontScale="90000"/>
          </a:bodyPr>
          <a:lstStyle/>
          <a:p>
            <a:r>
              <a:rPr lang="en-GB" dirty="0" smtClean="0"/>
              <a:t/>
            </a:r>
            <a:br>
              <a:rPr lang="en-GB" dirty="0" smtClean="0"/>
            </a:br>
            <a:r>
              <a:rPr lang="en-GB" dirty="0" smtClean="0"/>
              <a:t>Assessing/Accessing self operated support services</a:t>
            </a:r>
            <a:br>
              <a:rPr lang="en-GB" dirty="0" smtClean="0"/>
            </a:br>
            <a:endParaRPr lang="en-GB" dirty="0"/>
          </a:p>
        </p:txBody>
      </p:sp>
      <p:sp>
        <p:nvSpPr>
          <p:cNvPr id="4" name="Slide Number Placeholder 3"/>
          <p:cNvSpPr>
            <a:spLocks noGrp="1"/>
          </p:cNvSpPr>
          <p:nvPr>
            <p:ph type="sldNum" sz="quarter" idx="12"/>
          </p:nvPr>
        </p:nvSpPr>
        <p:spPr/>
        <p:txBody>
          <a:bodyPr/>
          <a:lstStyle/>
          <a:p>
            <a:fld id="{E729BEBD-B239-42E9-90A4-5C15ED67ED8B}" type="slidenum">
              <a:rPr lang="en-GB" smtClean="0"/>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On the one hand, within the guidelines for implementation of DPs there appears to be an implicit recognition that the recipient of such provision must become an ‘active’ employer whether or not they are represented by their nominees or advocates</a:t>
            </a:r>
          </a:p>
          <a:p>
            <a:r>
              <a:rPr lang="en-US" dirty="0" smtClean="0">
                <a:solidFill>
                  <a:schemeClr val="accent5"/>
                </a:solidFill>
              </a:rPr>
              <a:t>On the other hand, entitlement to funding is firmly tied to eligibility for, and receipt of, social support services</a:t>
            </a:r>
          </a:p>
          <a:p>
            <a:r>
              <a:rPr lang="en-US" dirty="0" smtClean="0"/>
              <a:t>Conjures up a contrasting image of ‘passivity’ that tends to act against the central aims and objectives of user directed support which are to promote independent living</a:t>
            </a:r>
          </a:p>
          <a:p>
            <a:r>
              <a:rPr lang="en-US" dirty="0" smtClean="0">
                <a:solidFill>
                  <a:schemeClr val="accent5"/>
                </a:solidFill>
              </a:rPr>
              <a:t>Nevertheless, a growing number of disabled people in the UK are becoming employers of PAs</a:t>
            </a:r>
          </a:p>
          <a:p>
            <a:r>
              <a:rPr lang="en-US" dirty="0" smtClean="0"/>
              <a:t>Adds a new dimension to what is meant by ‘work’ and employment which is not </a:t>
            </a:r>
            <a:r>
              <a:rPr lang="en-US" smtClean="0"/>
              <a:t>sufficiently acknowledged in </a:t>
            </a:r>
            <a:r>
              <a:rPr lang="en-US" dirty="0" smtClean="0"/>
              <a:t>both policy and theoretical terms </a:t>
            </a:r>
            <a:endParaRPr lang="en-GB" dirty="0"/>
          </a:p>
        </p:txBody>
      </p:sp>
      <p:sp>
        <p:nvSpPr>
          <p:cNvPr id="3" name="Slide Number Placeholder 2"/>
          <p:cNvSpPr>
            <a:spLocks noGrp="1"/>
          </p:cNvSpPr>
          <p:nvPr>
            <p:ph type="sldNum" sz="quarter" idx="12"/>
          </p:nvPr>
        </p:nvSpPr>
        <p:spPr/>
        <p:txBody>
          <a:bodyPr/>
          <a:lstStyle/>
          <a:p>
            <a:fld id="{E729BEBD-B239-42E9-90A4-5C15ED67ED8B}" type="slidenum">
              <a:rPr lang="en-GB" smtClean="0"/>
              <a:pPr/>
              <a:t>5</a:t>
            </a:fld>
            <a:endParaRPr lang="en-GB"/>
          </a:p>
        </p:txBody>
      </p:sp>
      <p:sp>
        <p:nvSpPr>
          <p:cNvPr id="4" name="Title 3"/>
          <p:cNvSpPr>
            <a:spLocks noGrp="1"/>
          </p:cNvSpPr>
          <p:nvPr>
            <p:ph type="title"/>
          </p:nvPr>
        </p:nvSpPr>
        <p:spPr/>
        <p:txBody>
          <a:bodyPr>
            <a:normAutofit fontScale="90000"/>
          </a:bodyPr>
          <a:lstStyle/>
          <a:p>
            <a:r>
              <a:rPr lang="en-US" dirty="0" smtClean="0"/>
              <a:t/>
            </a:r>
            <a:br>
              <a:rPr lang="en-US" dirty="0" smtClean="0"/>
            </a:br>
            <a:r>
              <a:rPr lang="en-US" dirty="0" smtClean="0"/>
              <a:t>The Dichotomy of</a:t>
            </a:r>
            <a:r>
              <a:rPr lang="en-GB" dirty="0" smtClean="0"/>
              <a:t> self operated support services</a:t>
            </a:r>
            <a:r>
              <a:rPr lang="en-US" dirty="0" smtClean="0"/>
              <a:t> </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285860"/>
            <a:ext cx="8786874" cy="4929222"/>
          </a:xfrm>
        </p:spPr>
        <p:txBody>
          <a:bodyPr>
            <a:normAutofit fontScale="70000" lnSpcReduction="20000"/>
          </a:bodyPr>
          <a:lstStyle/>
          <a:p>
            <a:r>
              <a:rPr lang="en-US" dirty="0" smtClean="0"/>
              <a:t>To reiterate, self operated support systems have been justified on the grounds that they give disabled people independent living (</a:t>
            </a:r>
            <a:r>
              <a:rPr lang="en-US" dirty="0" err="1" smtClean="0"/>
              <a:t>ie</a:t>
            </a:r>
            <a:r>
              <a:rPr lang="en-US" dirty="0" smtClean="0"/>
              <a:t>. that they provide choice and control and that disabled people are </a:t>
            </a:r>
            <a:r>
              <a:rPr lang="en-US" dirty="0" err="1" smtClean="0"/>
              <a:t>recognised</a:t>
            </a:r>
            <a:r>
              <a:rPr lang="en-US" dirty="0" smtClean="0"/>
              <a:t> as producers and consumers of services)</a:t>
            </a:r>
          </a:p>
          <a:p>
            <a:r>
              <a:rPr lang="en-US" dirty="0" smtClean="0">
                <a:solidFill>
                  <a:srgbClr val="002060"/>
                </a:solidFill>
              </a:rPr>
              <a:t>This objective sits well with the disabled peoples’ movement’s emphasis on ‘choices and rights’</a:t>
            </a:r>
          </a:p>
          <a:p>
            <a:r>
              <a:rPr lang="en-US" dirty="0" smtClean="0"/>
              <a:t>However, official attempts to capture the costs and benefits of individual user led services tend to adopt a narrow economic view that takes little account of the wider benefits of these schemes</a:t>
            </a:r>
          </a:p>
          <a:p>
            <a:r>
              <a:rPr lang="en-US" dirty="0" smtClean="0">
                <a:solidFill>
                  <a:srgbClr val="002060"/>
                </a:solidFill>
              </a:rPr>
              <a:t>The official position is that ‘…local authorities retain a duty to ensure that these funds are properly accounted for and that the quality of support obtained through them is appropriate to meet users’ needs’ (Audit Commission, 2006: 9)</a:t>
            </a:r>
          </a:p>
          <a:p>
            <a:r>
              <a:rPr lang="en-US" dirty="0" smtClean="0"/>
              <a:t>As a consequence, the fact that users who run DP type schemes must build on or acquire work-related skills to help recruit, manage and supervise PAs is overlooked (in so doing DP users </a:t>
            </a:r>
            <a:r>
              <a:rPr lang="en-US" i="1" dirty="0" smtClean="0"/>
              <a:t>are working</a:t>
            </a:r>
            <a:r>
              <a:rPr lang="en-US" dirty="0" smtClean="0"/>
              <a:t>)</a:t>
            </a:r>
          </a:p>
          <a:p>
            <a:r>
              <a:rPr lang="en-US" dirty="0" smtClean="0">
                <a:solidFill>
                  <a:srgbClr val="002060"/>
                </a:solidFill>
              </a:rPr>
              <a:t>Likewise, such a stance ignores the possibility that PA users, when viewed as independent consumers, contribute in various ways to the economy of the family and the local and national environment</a:t>
            </a:r>
          </a:p>
          <a:p>
            <a:endParaRPr lang="en-GB" dirty="0"/>
          </a:p>
        </p:txBody>
      </p:sp>
      <p:sp>
        <p:nvSpPr>
          <p:cNvPr id="3" name="Title 2"/>
          <p:cNvSpPr>
            <a:spLocks noGrp="1"/>
          </p:cNvSpPr>
          <p:nvPr>
            <p:ph type="title"/>
          </p:nvPr>
        </p:nvSpPr>
        <p:spPr>
          <a:xfrm>
            <a:off x="500034" y="142852"/>
            <a:ext cx="8229600" cy="1143000"/>
          </a:xfrm>
        </p:spPr>
        <p:txBody>
          <a:bodyPr>
            <a:normAutofit fontScale="90000"/>
          </a:bodyPr>
          <a:lstStyle/>
          <a:p>
            <a:r>
              <a:rPr lang="en-US" dirty="0" smtClean="0"/>
              <a:t/>
            </a:r>
            <a:br>
              <a:rPr lang="en-US" dirty="0" smtClean="0"/>
            </a:br>
            <a:r>
              <a:rPr lang="en-US" dirty="0" smtClean="0"/>
              <a:t>Further Issues, Dichotomies and Concerns </a:t>
            </a:r>
            <a:r>
              <a:rPr lang="en-GB" dirty="0" smtClean="0"/>
              <a:t/>
            </a:r>
            <a:br>
              <a:rPr lang="en-GB" dirty="0" smtClean="0"/>
            </a:br>
            <a:endParaRPr lang="en-GB" dirty="0"/>
          </a:p>
        </p:txBody>
      </p:sp>
      <p:sp>
        <p:nvSpPr>
          <p:cNvPr id="4" name="Slide Number Placeholder 3"/>
          <p:cNvSpPr>
            <a:spLocks noGrp="1"/>
          </p:cNvSpPr>
          <p:nvPr>
            <p:ph type="sldNum" sz="quarter" idx="12"/>
          </p:nvPr>
        </p:nvSpPr>
        <p:spPr/>
        <p:txBody>
          <a:bodyPr/>
          <a:lstStyle/>
          <a:p>
            <a:fld id="{E729BEBD-B239-42E9-90A4-5C15ED67ED8B}"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500174"/>
            <a:ext cx="8929718" cy="4507117"/>
          </a:xfrm>
        </p:spPr>
        <p:txBody>
          <a:bodyPr>
            <a:normAutofit fontScale="62500" lnSpcReduction="20000"/>
          </a:bodyPr>
          <a:lstStyle/>
          <a:p>
            <a:r>
              <a:rPr lang="en-US" dirty="0" smtClean="0"/>
              <a:t>Hitherto studies have mainly focused on the social benefits of self directed support for disabled people and their families (</a:t>
            </a:r>
            <a:r>
              <a:rPr lang="en-US" dirty="0" err="1" smtClean="0"/>
              <a:t>ie</a:t>
            </a:r>
            <a:r>
              <a:rPr lang="en-US" dirty="0" smtClean="0"/>
              <a:t>. Butt et al, 2000; </a:t>
            </a:r>
            <a:r>
              <a:rPr lang="en-US" dirty="0" err="1" smtClean="0"/>
              <a:t>Glendinning</a:t>
            </a:r>
            <a:r>
              <a:rPr lang="en-US" dirty="0" smtClean="0"/>
              <a:t> et al, 2000)</a:t>
            </a:r>
          </a:p>
          <a:p>
            <a:r>
              <a:rPr lang="en-US" dirty="0" smtClean="0">
                <a:solidFill>
                  <a:srgbClr val="002060"/>
                </a:solidFill>
              </a:rPr>
              <a:t>Other studies have identified some economic savings from ‘cash for care’ type schemes (</a:t>
            </a:r>
            <a:r>
              <a:rPr lang="en-US" dirty="0" err="1" smtClean="0">
                <a:solidFill>
                  <a:srgbClr val="002060"/>
                </a:solidFill>
              </a:rPr>
              <a:t>Leadbeater</a:t>
            </a:r>
            <a:r>
              <a:rPr lang="en-US" dirty="0" smtClean="0">
                <a:solidFill>
                  <a:srgbClr val="002060"/>
                </a:solidFill>
              </a:rPr>
              <a:t> et al, 2008; O'Neal and Lewis, 2001;) or they have uncovered the postcode lottery aspect of availability (Riddell </a:t>
            </a:r>
            <a:r>
              <a:rPr lang="en-US" i="1" dirty="0" smtClean="0">
                <a:solidFill>
                  <a:srgbClr val="002060"/>
                </a:solidFill>
              </a:rPr>
              <a:t>et al</a:t>
            </a:r>
            <a:r>
              <a:rPr lang="en-US" dirty="0" smtClean="0">
                <a:solidFill>
                  <a:srgbClr val="002060"/>
                </a:solidFill>
              </a:rPr>
              <a:t>, 2006)</a:t>
            </a:r>
          </a:p>
          <a:p>
            <a:r>
              <a:rPr lang="en-US" dirty="0" smtClean="0"/>
              <a:t>General tendency has been to focus on comparisons between the cost of traditional services with DP schemes and have not taken account of the economic and social implications for informal ‘</a:t>
            </a:r>
            <a:r>
              <a:rPr lang="en-US" dirty="0" err="1" smtClean="0"/>
              <a:t>carers’</a:t>
            </a:r>
            <a:r>
              <a:rPr lang="en-US" dirty="0" smtClean="0"/>
              <a:t>, relatives and friends</a:t>
            </a:r>
          </a:p>
          <a:p>
            <a:r>
              <a:rPr lang="en-US" dirty="0" smtClean="0">
                <a:solidFill>
                  <a:srgbClr val="002060"/>
                </a:solidFill>
              </a:rPr>
              <a:t>The key features of the social relations of support pertinent to these schemes are rarely identified or discussed: particularly in relation to the knowledge and variety of qualities and skills necessary to organize, manage and effectively operate self support systems</a:t>
            </a:r>
          </a:p>
          <a:p>
            <a:r>
              <a:rPr lang="en-US" dirty="0" smtClean="0"/>
              <a:t>All of which raise poignant questions about traditional notions of disability, dependence and work</a:t>
            </a:r>
          </a:p>
          <a:p>
            <a:r>
              <a:rPr lang="en-US" dirty="0" smtClean="0">
                <a:solidFill>
                  <a:srgbClr val="002060"/>
                </a:solidFill>
              </a:rPr>
              <a:t>A more fruitful approach would be for future research and policy initiatives to adopt a more holistic analysis of the less acknowledged socio-economic costs and benefits of self directed support systems for service users, their families, personal assistants (PAs) and local/national economies  </a:t>
            </a:r>
          </a:p>
        </p:txBody>
      </p:sp>
      <p:sp>
        <p:nvSpPr>
          <p:cNvPr id="3" name="Slide Number Placeholder 2"/>
          <p:cNvSpPr>
            <a:spLocks noGrp="1"/>
          </p:cNvSpPr>
          <p:nvPr>
            <p:ph type="sldNum" sz="quarter" idx="12"/>
          </p:nvPr>
        </p:nvSpPr>
        <p:spPr/>
        <p:txBody>
          <a:bodyPr/>
          <a:lstStyle/>
          <a:p>
            <a:fld id="{E729BEBD-B239-42E9-90A4-5C15ED67ED8B}" type="slidenum">
              <a:rPr lang="en-GB" smtClean="0"/>
              <a:pPr/>
              <a:t>7</a:t>
            </a:fld>
            <a:endParaRPr lang="en-GB"/>
          </a:p>
        </p:txBody>
      </p:sp>
      <p:sp>
        <p:nvSpPr>
          <p:cNvPr id="4" name="Title 3"/>
          <p:cNvSpPr>
            <a:spLocks noGrp="1"/>
          </p:cNvSpPr>
          <p:nvPr>
            <p:ph type="title"/>
          </p:nvPr>
        </p:nvSpPr>
        <p:spPr>
          <a:xfrm>
            <a:off x="457200" y="274638"/>
            <a:ext cx="8229600" cy="1082660"/>
          </a:xfrm>
        </p:spPr>
        <p:txBody>
          <a:bodyPr/>
          <a:lstStyle/>
          <a:p>
            <a:r>
              <a:rPr lang="en-GB" dirty="0" smtClean="0"/>
              <a:t>Previous Research</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571612"/>
            <a:ext cx="8229600" cy="4357718"/>
          </a:xfrm>
        </p:spPr>
        <p:txBody>
          <a:bodyPr>
            <a:normAutofit fontScale="40000" lnSpcReduction="20000"/>
          </a:bodyPr>
          <a:lstStyle/>
          <a:p>
            <a:pPr>
              <a:buNone/>
            </a:pPr>
            <a:r>
              <a:rPr lang="en-US" sz="4500" b="1" dirty="0" smtClean="0">
                <a:solidFill>
                  <a:schemeClr val="accent4"/>
                </a:solidFill>
              </a:rPr>
              <a:t>Future research and policy must:</a:t>
            </a:r>
          </a:p>
          <a:p>
            <a:r>
              <a:rPr lang="en-US" sz="4500" dirty="0" err="1" smtClean="0"/>
              <a:t>Recognise</a:t>
            </a:r>
            <a:r>
              <a:rPr lang="en-US" sz="4500" dirty="0" smtClean="0"/>
              <a:t> the variety of skills that disabled people must acquire when operating user led services and employing professional ‘</a:t>
            </a:r>
            <a:r>
              <a:rPr lang="en-US" sz="4500" dirty="0" err="1" smtClean="0"/>
              <a:t>carers’</a:t>
            </a:r>
            <a:r>
              <a:rPr lang="en-US" sz="4500" dirty="0" smtClean="0"/>
              <a:t>, ‘care attendants’ or PAs</a:t>
            </a:r>
          </a:p>
          <a:p>
            <a:r>
              <a:rPr lang="en-US" sz="4500" dirty="0" smtClean="0">
                <a:solidFill>
                  <a:srgbClr val="002060"/>
                </a:solidFill>
              </a:rPr>
              <a:t>Explore the range new skills acquired by PAs when supporting disabled service users in both the home and in the work environment (where the employment of PAs has provided the opportunity for a disabled person to work in the paid </a:t>
            </a:r>
            <a:r>
              <a:rPr lang="en-US" sz="4500" dirty="0" err="1" smtClean="0">
                <a:solidFill>
                  <a:srgbClr val="002060"/>
                </a:solidFill>
              </a:rPr>
              <a:t>labour</a:t>
            </a:r>
            <a:r>
              <a:rPr lang="en-US" sz="4500" dirty="0" smtClean="0">
                <a:solidFill>
                  <a:srgbClr val="002060"/>
                </a:solidFill>
              </a:rPr>
              <a:t> market)</a:t>
            </a:r>
          </a:p>
          <a:p>
            <a:r>
              <a:rPr lang="en-US" sz="4500" dirty="0" smtClean="0"/>
              <a:t>Go beyond the service users and their PAs to include the role of informal, unpaid ‘</a:t>
            </a:r>
            <a:r>
              <a:rPr lang="en-US" sz="4500" dirty="0" err="1" smtClean="0"/>
              <a:t>carers’</a:t>
            </a:r>
            <a:r>
              <a:rPr lang="en-US" sz="4500" dirty="0" smtClean="0"/>
              <a:t> who may be relieved of their support roles and thus enabled to secure employment in the paid work place</a:t>
            </a:r>
          </a:p>
          <a:p>
            <a:r>
              <a:rPr lang="en-US" sz="4500" dirty="0" smtClean="0">
                <a:solidFill>
                  <a:schemeClr val="accent5"/>
                </a:solidFill>
              </a:rPr>
              <a:t>Examine the increased employment opportunities for all concerned and incorporate the potential tax revenues that may accrue from such activities both locally and nationally must be accounted for</a:t>
            </a:r>
          </a:p>
          <a:p>
            <a:r>
              <a:rPr lang="en-US" sz="4500" dirty="0" smtClean="0"/>
              <a:t>Regard disabled people as directors of their own support needs and as employers of PAs as a means to radically re-</a:t>
            </a:r>
            <a:r>
              <a:rPr lang="en-US" sz="4500" dirty="0" err="1" smtClean="0"/>
              <a:t>conceptualise</a:t>
            </a:r>
            <a:r>
              <a:rPr lang="en-US" sz="4500" dirty="0" smtClean="0"/>
              <a:t> the meaning of ‘work’</a:t>
            </a:r>
            <a:endParaRPr lang="en-US" sz="4500" dirty="0" smtClean="0">
              <a:solidFill>
                <a:schemeClr val="accent5"/>
              </a:solidFill>
            </a:endParaRPr>
          </a:p>
          <a:p>
            <a:endParaRPr lang="en-US" sz="4500" dirty="0" smtClean="0">
              <a:solidFill>
                <a:schemeClr val="accent5"/>
              </a:solidFill>
            </a:endParaRPr>
          </a:p>
          <a:p>
            <a:endParaRPr lang="en-US" dirty="0" smtClean="0"/>
          </a:p>
          <a:p>
            <a:endParaRPr lang="en-GB" dirty="0" smtClean="0"/>
          </a:p>
          <a:p>
            <a:endParaRPr lang="en-GB" dirty="0"/>
          </a:p>
        </p:txBody>
      </p:sp>
      <p:sp>
        <p:nvSpPr>
          <p:cNvPr id="3" name="Slide Number Placeholder 2"/>
          <p:cNvSpPr>
            <a:spLocks noGrp="1"/>
          </p:cNvSpPr>
          <p:nvPr>
            <p:ph type="sldNum" sz="quarter" idx="12"/>
          </p:nvPr>
        </p:nvSpPr>
        <p:spPr/>
        <p:txBody>
          <a:bodyPr/>
          <a:lstStyle/>
          <a:p>
            <a:fld id="{E729BEBD-B239-42E9-90A4-5C15ED67ED8B}" type="slidenum">
              <a:rPr lang="en-GB" smtClean="0"/>
              <a:pPr/>
              <a:t>8</a:t>
            </a:fld>
            <a:endParaRPr lang="en-GB"/>
          </a:p>
        </p:txBody>
      </p:sp>
      <p:sp>
        <p:nvSpPr>
          <p:cNvPr id="4" name="Title 3"/>
          <p:cNvSpPr>
            <a:spLocks noGrp="1"/>
          </p:cNvSpPr>
          <p:nvPr>
            <p:ph type="title"/>
          </p:nvPr>
        </p:nvSpPr>
        <p:spPr/>
        <p:txBody>
          <a:bodyPr/>
          <a:lstStyle/>
          <a:p>
            <a:r>
              <a:rPr lang="en-GB" dirty="0" smtClean="0"/>
              <a:t>Future Research</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GB" b="1" dirty="0" smtClean="0">
                <a:solidFill>
                  <a:srgbClr val="002060"/>
                </a:solidFill>
              </a:rPr>
              <a:t>Social Policies should:</a:t>
            </a:r>
          </a:p>
          <a:p>
            <a:r>
              <a:rPr lang="en-US" dirty="0" smtClean="0"/>
              <a:t>Acknowledge the true economic costs and benefits of self operated support systems</a:t>
            </a:r>
          </a:p>
          <a:p>
            <a:r>
              <a:rPr lang="en-US" dirty="0" smtClean="0">
                <a:solidFill>
                  <a:srgbClr val="002060"/>
                </a:solidFill>
              </a:rPr>
              <a:t>Challenge the traditional, ‘</a:t>
            </a:r>
            <a:r>
              <a:rPr lang="en-US" dirty="0" err="1" smtClean="0">
                <a:solidFill>
                  <a:srgbClr val="002060"/>
                </a:solidFill>
              </a:rPr>
              <a:t>welfarist</a:t>
            </a:r>
            <a:r>
              <a:rPr lang="en-US" dirty="0" smtClean="0">
                <a:solidFill>
                  <a:srgbClr val="002060"/>
                </a:solidFill>
              </a:rPr>
              <a:t>’ assumptions that </a:t>
            </a:r>
            <a:r>
              <a:rPr lang="en-US" dirty="0" err="1" smtClean="0">
                <a:solidFill>
                  <a:srgbClr val="002060"/>
                </a:solidFill>
              </a:rPr>
              <a:t>characterise</a:t>
            </a:r>
            <a:r>
              <a:rPr lang="en-US" dirty="0" smtClean="0">
                <a:solidFill>
                  <a:srgbClr val="002060"/>
                </a:solidFill>
              </a:rPr>
              <a:t> disabled people as ‘benefit claimants’</a:t>
            </a:r>
          </a:p>
          <a:p>
            <a:r>
              <a:rPr lang="en-US" dirty="0" smtClean="0"/>
              <a:t>Counter current understandings of social inclusion narrowly based on full participation in the PLM</a:t>
            </a:r>
          </a:p>
          <a:p>
            <a:r>
              <a:rPr lang="en-US" dirty="0" smtClean="0">
                <a:solidFill>
                  <a:srgbClr val="002060"/>
                </a:solidFill>
              </a:rPr>
              <a:t>Incorporate the activities and problems faced by users of self directed support systems</a:t>
            </a:r>
          </a:p>
          <a:p>
            <a:r>
              <a:rPr lang="en-US" dirty="0" smtClean="0"/>
              <a:t>Reconfigure the notion of ‘work’ in a way that completely acknowledges the wider social and economic contributions of disabled people (see also Barnes, 2005)</a:t>
            </a:r>
          </a:p>
          <a:p>
            <a:pPr algn="r">
              <a:buNone/>
            </a:pPr>
            <a:r>
              <a:rPr lang="en-US" b="1" dirty="0" smtClean="0">
                <a:solidFill>
                  <a:schemeClr val="accent5"/>
                </a:solidFill>
              </a:rPr>
              <a:t>...UK Social Policy has to shift from </a:t>
            </a:r>
            <a:endParaRPr lang="en-GB" b="1" dirty="0" smtClean="0">
              <a:solidFill>
                <a:schemeClr val="accent5"/>
              </a:solidFill>
            </a:endParaRPr>
          </a:p>
          <a:p>
            <a:endParaRPr lang="en-GB" dirty="0"/>
          </a:p>
        </p:txBody>
      </p:sp>
      <p:sp>
        <p:nvSpPr>
          <p:cNvPr id="3" name="Title 2"/>
          <p:cNvSpPr>
            <a:spLocks noGrp="1"/>
          </p:cNvSpPr>
          <p:nvPr>
            <p:ph type="title"/>
          </p:nvPr>
        </p:nvSpPr>
        <p:spPr/>
        <p:txBody>
          <a:bodyPr>
            <a:normAutofit fontScale="90000"/>
          </a:bodyPr>
          <a:lstStyle/>
          <a:p>
            <a:r>
              <a:rPr lang="en-GB" dirty="0" smtClean="0"/>
              <a:t/>
            </a:r>
            <a:br>
              <a:rPr lang="en-GB" dirty="0" smtClean="0"/>
            </a:br>
            <a:r>
              <a:rPr lang="en-GB" dirty="0" smtClean="0"/>
              <a:t>The Challenge to Social Policy</a:t>
            </a:r>
            <a:br>
              <a:rPr lang="en-GB" dirty="0" smtClean="0"/>
            </a:br>
            <a:endParaRPr lang="en-GB" dirty="0"/>
          </a:p>
        </p:txBody>
      </p:sp>
      <p:sp>
        <p:nvSpPr>
          <p:cNvPr id="4" name="Slide Number Placeholder 3"/>
          <p:cNvSpPr>
            <a:spLocks noGrp="1"/>
          </p:cNvSpPr>
          <p:nvPr>
            <p:ph type="sldNum" sz="quarter" idx="12"/>
          </p:nvPr>
        </p:nvSpPr>
        <p:spPr/>
        <p:txBody>
          <a:bodyPr/>
          <a:lstStyle/>
          <a:p>
            <a:fld id="{E729BEBD-B239-42E9-90A4-5C15ED67ED8B}" type="slidenum">
              <a:rPr lang="en-GB" smtClean="0"/>
              <a:pPr/>
              <a:t>9</a:t>
            </a:fld>
            <a:endParaRPr lang="en-GB"/>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211</TotalTime>
  <Words>1716</Words>
  <Application>Microsoft Office PowerPoint</Application>
  <PresentationFormat>On-screen Show (4:3)</PresentationFormat>
  <Paragraphs>85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Disabled People and Self Directed Support Schemes: Re-Conceptualising Work and Welfare in the 21st Century</vt:lpstr>
      <vt:lpstr>Overview</vt:lpstr>
      <vt:lpstr> Background  </vt:lpstr>
      <vt:lpstr> Assessing/Accessing self operated support services </vt:lpstr>
      <vt:lpstr> The Dichotomy of self operated support services  </vt:lpstr>
      <vt:lpstr> Further Issues, Dichotomies and Concerns  </vt:lpstr>
      <vt:lpstr>Previous Research</vt:lpstr>
      <vt:lpstr>Future Research</vt:lpstr>
      <vt:lpstr> The Challenge to Social Policy </vt:lpstr>
      <vt:lpstr> Typologies of Work </vt:lpstr>
      <vt:lpstr> Final Word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Disabled People and Self Directed Support Schemes: Re-Conceptualising Work and Welfare in the 21st Century</dc:title>
  <dc:creator>Dad</dc:creator>
  <cp:lastModifiedBy>Dad</cp:lastModifiedBy>
  <cp:revision>63</cp:revision>
  <dcterms:created xsi:type="dcterms:W3CDTF">2009-05-15T18:20:41Z</dcterms:created>
  <dcterms:modified xsi:type="dcterms:W3CDTF">2009-05-17T14:55:25Z</dcterms:modified>
</cp:coreProperties>
</file>