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kinsoku lang="zh-TW" invalStChars="!),.:;?]}，、。．；：？！︰…‥﹐﹑﹒﹔﹕﹖﹗｜–︱—︳?︴﹏）︶﹜︸〕︺】︼》︾〉﹀」﹂』﹄﹚﹜﹞’”〞′·" invalEndChars="([{（︵﹛︷〔︹【︻《︽〈︿「﹁『﹃﹙﹛﹝‘“〝‵"/>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圓角化對角線角落矩形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標題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10" name="日期版面配置區 9"/>
          <p:cNvSpPr>
            <a:spLocks noGrp="1"/>
          </p:cNvSpPr>
          <p:nvPr>
            <p:ph type="dt" sz="half" idx="10"/>
          </p:nvPr>
        </p:nvSpPr>
        <p:spPr>
          <a:xfrm>
            <a:off x="5562600" y="6509004"/>
            <a:ext cx="3002280" cy="274320"/>
          </a:xfrm>
        </p:spPr>
        <p:txBody>
          <a:bodyPr vert="horz" rtlCol="0"/>
          <a:lstStyle>
            <a:extLst/>
          </a:lstStyle>
          <a:p>
            <a:fld id="{99B3D046-D747-4AD0-9C41-84B148132B15}" type="datetimeFigureOut">
              <a:rPr lang="zh-TW" altLang="en-US" smtClean="0"/>
              <a:t>2011/3/21</a:t>
            </a:fld>
            <a:endParaRPr lang="zh-TW" altLang="en-US"/>
          </a:p>
        </p:txBody>
      </p:sp>
      <p:sp>
        <p:nvSpPr>
          <p:cNvPr id="11" name="投影片編號版面配置區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C675047-5BA0-4E0E-BBC7-992B1F9BB7BA}" type="slidenum">
              <a:rPr lang="zh-TW" altLang="en-US" smtClean="0"/>
              <a:t>‹#›</a:t>
            </a:fld>
            <a:endParaRPr lang="zh-TW" altLang="en-US"/>
          </a:p>
        </p:txBody>
      </p:sp>
      <p:sp>
        <p:nvSpPr>
          <p:cNvPr id="12" name="頁尾版面配置區 11"/>
          <p:cNvSpPr>
            <a:spLocks noGrp="1"/>
          </p:cNvSpPr>
          <p:nvPr>
            <p:ph type="ftr" sz="quarter" idx="12"/>
          </p:nvPr>
        </p:nvSpPr>
        <p:spPr>
          <a:xfrm>
            <a:off x="1600200" y="6509004"/>
            <a:ext cx="3907464" cy="274320"/>
          </a:xfrm>
        </p:spPr>
        <p:txBody>
          <a:bodyPr vert="horz" rtlCol="0"/>
          <a:lstStyle>
            <a:extLst/>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9B3D046-D747-4AD0-9C41-84B148132B15}" type="datetimeFigureOut">
              <a:rPr lang="zh-TW" altLang="en-US" smtClean="0"/>
              <a:t>2011/3/21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EC675047-5BA0-4E0E-BBC7-992B1F9BB7BA}"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lvl1pPr algn="l">
              <a:defRPr/>
            </a:lvl1pPr>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9B3D046-D747-4AD0-9C41-84B148132B15}" type="datetimeFigureOut">
              <a:rPr lang="zh-TW" altLang="en-US" smtClean="0"/>
              <a:t>2011/3/21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EC675047-5BA0-4E0E-BBC7-992B1F9BB7BA}"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7" name="矩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9B3D046-D747-4AD0-9C41-84B148132B15}" type="datetimeFigureOut">
              <a:rPr lang="zh-TW" altLang="en-US" smtClean="0"/>
              <a:t>2011/3/21</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EC675047-5BA0-4E0E-BBC7-992B1F9BB7BA}"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7" name="矩形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a:xfrm>
            <a:off x="5562600" y="6513670"/>
            <a:ext cx="3002280" cy="274320"/>
          </a:xfrm>
        </p:spPr>
        <p:txBody>
          <a:bodyPr vert="horz" rtlCol="0"/>
          <a:lstStyle>
            <a:extLst/>
          </a:lstStyle>
          <a:p>
            <a:fld id="{99B3D046-D747-4AD0-9C41-84B148132B15}" type="datetimeFigureOut">
              <a:rPr lang="zh-TW" altLang="en-US" smtClean="0"/>
              <a:t>2011/3/21</a:t>
            </a:fld>
            <a:endParaRPr lang="zh-TW" altLang="en-US"/>
          </a:p>
        </p:txBody>
      </p:sp>
      <p:sp>
        <p:nvSpPr>
          <p:cNvPr id="9" name="投影片編號版面配置區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C675047-5BA0-4E0E-BBC7-992B1F9BB7BA}" type="slidenum">
              <a:rPr lang="zh-TW" altLang="en-US" smtClean="0"/>
              <a:t>‹#›</a:t>
            </a:fld>
            <a:endParaRPr lang="zh-TW" altLang="en-US"/>
          </a:p>
        </p:txBody>
      </p:sp>
      <p:sp>
        <p:nvSpPr>
          <p:cNvPr id="10" name="頁尾版面配置區 9"/>
          <p:cNvSpPr>
            <a:spLocks noGrp="1"/>
          </p:cNvSpPr>
          <p:nvPr>
            <p:ph type="ftr" sz="quarter" idx="12"/>
          </p:nvPr>
        </p:nvSpPr>
        <p:spPr>
          <a:xfrm>
            <a:off x="1600200" y="6513670"/>
            <a:ext cx="3907464" cy="274320"/>
          </a:xfrm>
        </p:spPr>
        <p:txBody>
          <a:bodyPr vert="horz" rtlCol="0"/>
          <a:lstStyle>
            <a:extLst/>
          </a:lstStyle>
          <a:p>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99B3D046-D747-4AD0-9C41-84B148132B15}" type="datetimeFigureOut">
              <a:rPr lang="zh-TW" altLang="en-US" smtClean="0"/>
              <a:t>2011/3/21</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a:xfrm>
            <a:off x="8641080" y="6514568"/>
            <a:ext cx="464288" cy="274320"/>
          </a:xfrm>
        </p:spPr>
        <p:txBody>
          <a:bodyPr/>
          <a:lstStyle>
            <a:extLst/>
          </a:lstStyle>
          <a:p>
            <a:fld id="{EC675047-5BA0-4E0E-BBC7-992B1F9BB7BA}" type="slidenum">
              <a:rPr lang="zh-TW" altLang="en-US" smtClean="0"/>
              <a:t>‹#›</a:t>
            </a:fld>
            <a:endParaRPr lang="zh-TW" altLang="en-US"/>
          </a:p>
        </p:txBody>
      </p:sp>
      <p:sp>
        <p:nvSpPr>
          <p:cNvPr id="10" name="矩形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矩形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矩形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標題 1"/>
          <p:cNvSpPr>
            <a:spLocks noGrp="1"/>
          </p:cNvSpPr>
          <p:nvPr>
            <p:ph type="title"/>
          </p:nvPr>
        </p:nvSpPr>
        <p:spPr>
          <a:xfrm>
            <a:off x="457200" y="251948"/>
            <a:ext cx="8229600" cy="1143000"/>
          </a:xfrm>
        </p:spPr>
        <p:txBody>
          <a:bodyPr anchor="b"/>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99B3D046-D747-4AD0-9C41-84B148132B15}" type="datetimeFigureOut">
              <a:rPr lang="zh-TW" altLang="en-US" smtClean="0"/>
              <a:t>2011/3/21</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a:xfrm>
            <a:off x="8641080" y="6514568"/>
            <a:ext cx="464288" cy="274320"/>
          </a:xfrm>
        </p:spPr>
        <p:txBody>
          <a:bodyPr/>
          <a:lstStyle>
            <a:extLst/>
          </a:lstStyle>
          <a:p>
            <a:fld id="{EC675047-5BA0-4E0E-BBC7-992B1F9BB7BA}"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53218"/>
            <a:ext cx="8229600" cy="1143000"/>
          </a:xfrm>
        </p:spPr>
        <p:txBody>
          <a:bodyP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99B3D046-D747-4AD0-9C41-84B148132B15}" type="datetimeFigureOut">
              <a:rPr lang="zh-TW" altLang="en-US" smtClean="0"/>
              <a:t>2011/3/21</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EC675047-5BA0-4E0E-BBC7-992B1F9BB7BA}" type="slidenum">
              <a:rPr lang="zh-TW" altLang="en-US" smtClean="0"/>
              <a:t>‹#›</a:t>
            </a:fld>
            <a:endParaRPr lang="zh-TW" altLang="en-US"/>
          </a:p>
        </p:txBody>
      </p:sp>
      <p:sp>
        <p:nvSpPr>
          <p:cNvPr id="7" name="矩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99B3D046-D747-4AD0-9C41-84B148132B15}" type="datetimeFigureOut">
              <a:rPr lang="zh-TW" altLang="en-US" smtClean="0"/>
              <a:t>2011/3/21</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EC675047-5BA0-4E0E-BBC7-992B1F9BB7BA}"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2"/>
      </p:bgRef>
    </p:bg>
    <p:spTree>
      <p:nvGrpSpPr>
        <p:cNvPr id="1" name=""/>
        <p:cNvGrpSpPr/>
        <p:nvPr/>
      </p:nvGrpSpPr>
      <p:grpSpPr>
        <a:xfrm>
          <a:off x="0" y="0"/>
          <a:ext cx="0" cy="0"/>
          <a:chOff x="0" y="0"/>
          <a:chExt cx="0" cy="0"/>
        </a:xfrm>
      </p:grpSpPr>
      <p:sp>
        <p:nvSpPr>
          <p:cNvPr id="8" name="矩形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4963136" y="304800"/>
            <a:ext cx="3931920" cy="762000"/>
          </a:xfrm>
        </p:spPr>
        <p:txBody>
          <a:bodyPr anchor="b"/>
          <a:lstStyle>
            <a:lvl1pPr marL="0" algn="r">
              <a:buNone/>
              <a:defRPr sz="2000" b="1"/>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9" name="日期版面配置區 8"/>
          <p:cNvSpPr>
            <a:spLocks noGrp="1"/>
          </p:cNvSpPr>
          <p:nvPr>
            <p:ph type="dt" sz="half" idx="10"/>
          </p:nvPr>
        </p:nvSpPr>
        <p:spPr>
          <a:xfrm>
            <a:off x="5562600" y="6513670"/>
            <a:ext cx="3002280" cy="274320"/>
          </a:xfrm>
        </p:spPr>
        <p:txBody>
          <a:bodyPr vert="horz" rtlCol="0"/>
          <a:lstStyle>
            <a:extLst/>
          </a:lstStyle>
          <a:p>
            <a:fld id="{99B3D046-D747-4AD0-9C41-84B148132B15}" type="datetimeFigureOut">
              <a:rPr lang="zh-TW" altLang="en-US" smtClean="0"/>
              <a:t>2011/3/21</a:t>
            </a:fld>
            <a:endParaRPr lang="zh-TW" altLang="en-US"/>
          </a:p>
        </p:txBody>
      </p:sp>
      <p:sp>
        <p:nvSpPr>
          <p:cNvPr id="10" name="投影片編號版面配置區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C675047-5BA0-4E0E-BBC7-992B1F9BB7BA}" type="slidenum">
              <a:rPr lang="zh-TW" altLang="en-US" smtClean="0"/>
              <a:t>‹#›</a:t>
            </a:fld>
            <a:endParaRPr lang="zh-TW" altLang="en-US"/>
          </a:p>
        </p:txBody>
      </p:sp>
      <p:sp>
        <p:nvSpPr>
          <p:cNvPr id="11" name="頁尾版面配置區 10"/>
          <p:cNvSpPr>
            <a:spLocks noGrp="1"/>
          </p:cNvSpPr>
          <p:nvPr>
            <p:ph type="ftr" sz="quarter" idx="12"/>
          </p:nvPr>
        </p:nvSpPr>
        <p:spPr>
          <a:xfrm>
            <a:off x="1600200" y="6513670"/>
            <a:ext cx="3907464" cy="274320"/>
          </a:xfrm>
        </p:spPr>
        <p:txBody>
          <a:bodyPr vert="horz" rtlCol="0"/>
          <a:lstStyle>
            <a:extLst/>
          </a:lstStyle>
          <a:p>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3040443" y="4724400"/>
            <a:ext cx="5486400" cy="664536"/>
          </a:xfrm>
        </p:spPr>
        <p:txBody>
          <a:bodyPr anchor="b"/>
          <a:lstStyle>
            <a:lvl1pPr marL="0" algn="r">
              <a:buNone/>
              <a:defRPr sz="2000" b="1"/>
            </a:lvl1pPr>
            <a:extLst/>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13" name="圖片版面配置區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zh-TW" altLang="en-US" smtClean="0">
                <a:solidFill>
                  <a:schemeClr val="lt1"/>
                </a:solidFill>
                <a:latin typeface="+mn-lt"/>
                <a:ea typeface="+mn-ea"/>
                <a:cs typeface="+mn-cs"/>
              </a:rPr>
              <a:t>按一下圖示以新增圖片</a:t>
            </a:r>
            <a:endParaRPr kumimoji="0" lang="en-US" dirty="0">
              <a:solidFill>
                <a:schemeClr val="lt1"/>
              </a:solidFill>
              <a:latin typeface="+mn-lt"/>
              <a:ea typeface="+mn-ea"/>
              <a:cs typeface="+mn-cs"/>
            </a:endParaRPr>
          </a:p>
        </p:txBody>
      </p:sp>
      <p:sp>
        <p:nvSpPr>
          <p:cNvPr id="8" name="日期版面配置區 7"/>
          <p:cNvSpPr>
            <a:spLocks noGrp="1"/>
          </p:cNvSpPr>
          <p:nvPr>
            <p:ph type="dt" sz="half" idx="10"/>
          </p:nvPr>
        </p:nvSpPr>
        <p:spPr>
          <a:xfrm>
            <a:off x="5562600" y="6509004"/>
            <a:ext cx="3002280" cy="274320"/>
          </a:xfrm>
        </p:spPr>
        <p:txBody>
          <a:bodyPr vert="horz" rtlCol="0"/>
          <a:lstStyle>
            <a:extLst/>
          </a:lstStyle>
          <a:p>
            <a:fld id="{99B3D046-D747-4AD0-9C41-84B148132B15}" type="datetimeFigureOut">
              <a:rPr lang="zh-TW" altLang="en-US" smtClean="0"/>
              <a:t>2011/3/21</a:t>
            </a:fld>
            <a:endParaRPr lang="zh-TW" altLang="en-US"/>
          </a:p>
        </p:txBody>
      </p:sp>
      <p:sp>
        <p:nvSpPr>
          <p:cNvPr id="9" name="投影片編號版面配置區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C675047-5BA0-4E0E-BBC7-992B1F9BB7BA}" type="slidenum">
              <a:rPr lang="zh-TW" altLang="en-US" smtClean="0"/>
              <a:t>‹#›</a:t>
            </a:fld>
            <a:endParaRPr lang="zh-TW" altLang="en-US"/>
          </a:p>
        </p:txBody>
      </p:sp>
      <p:sp>
        <p:nvSpPr>
          <p:cNvPr id="10" name="頁尾版面配置區 9"/>
          <p:cNvSpPr>
            <a:spLocks noGrp="1"/>
          </p:cNvSpPr>
          <p:nvPr>
            <p:ph type="ftr" sz="quarter" idx="12"/>
          </p:nvPr>
        </p:nvSpPr>
        <p:spPr>
          <a:xfrm>
            <a:off x="1600200" y="6509004"/>
            <a:ext cx="3907464" cy="274320"/>
          </a:xfrm>
        </p:spPr>
        <p:txBody>
          <a:bodyPr vert="horz" rtlCol="0"/>
          <a:lstStyle>
            <a:extLst/>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角化對角線角落矩形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頁尾版面配置區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zh-TW" altLang="en-US"/>
          </a:p>
        </p:txBody>
      </p:sp>
      <p:sp>
        <p:nvSpPr>
          <p:cNvPr id="14" name="日期版面配置區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99B3D046-D747-4AD0-9C41-84B148132B15}" type="datetimeFigureOut">
              <a:rPr lang="zh-TW" altLang="en-US" smtClean="0"/>
              <a:t>2011/3/21</a:t>
            </a:fld>
            <a:endParaRPr lang="zh-TW" altLang="en-US"/>
          </a:p>
        </p:txBody>
      </p:sp>
      <p:sp>
        <p:nvSpPr>
          <p:cNvPr id="23" name="投影片編號版面配置區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C675047-5BA0-4E0E-BBC7-992B1F9BB7BA}" type="slidenum">
              <a:rPr lang="zh-TW" altLang="en-US" smtClean="0"/>
              <a:t>‹#›</a:t>
            </a:fld>
            <a:endParaRPr lang="zh-TW" altLang="en-US"/>
          </a:p>
        </p:txBody>
      </p:sp>
      <p:sp>
        <p:nvSpPr>
          <p:cNvPr id="22" name="標題版面配置區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zh-TW" sz="7700" b="1" dirty="0">
                <a:latin typeface="標楷體" pitchFamily="65" charset="-120"/>
                <a:ea typeface="標楷體" pitchFamily="65" charset="-120"/>
              </a:rPr>
              <a:t>經濟</a:t>
            </a:r>
            <a:r>
              <a:rPr lang="zh-TW" altLang="zh-TW" sz="7700" b="1" dirty="0" smtClean="0">
                <a:latin typeface="標楷體" pitchFamily="65" charset="-120"/>
                <a:ea typeface="標楷體" pitchFamily="65" charset="-120"/>
              </a:rPr>
              <a:t>援助</a:t>
            </a:r>
            <a:endParaRPr lang="zh-TW" altLang="en-US" sz="7700" dirty="0">
              <a:latin typeface="標楷體" pitchFamily="65" charset="-120"/>
              <a:ea typeface="標楷體" pitchFamily="65" charset="-120"/>
            </a:endParaRPr>
          </a:p>
        </p:txBody>
      </p:sp>
    </p:spTree>
    <p:extLst>
      <p:ext uri="{BB962C8B-B14F-4D97-AF65-F5344CB8AC3E}">
        <p14:creationId xmlns:p14="http://schemas.microsoft.com/office/powerpoint/2010/main" val="1983001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76672"/>
            <a:ext cx="8229600" cy="847856"/>
          </a:xfrm>
        </p:spPr>
        <p:txBody>
          <a:bodyPr>
            <a:normAutofit/>
          </a:bodyPr>
          <a:lstStyle/>
          <a:p>
            <a:pPr algn="ctr"/>
            <a:r>
              <a:rPr lang="zh-TW" altLang="zh-TW" sz="3500" b="1" dirty="0">
                <a:latin typeface="+mn-ea"/>
                <a:ea typeface="+mn-ea"/>
              </a:rPr>
              <a:t>回內地定居計劃</a:t>
            </a:r>
            <a:endParaRPr lang="zh-TW" altLang="zh-TW" sz="3500" dirty="0">
              <a:latin typeface="+mn-ea"/>
              <a:ea typeface="+mn-ea"/>
            </a:endParaRPr>
          </a:p>
        </p:txBody>
      </p:sp>
      <p:sp>
        <p:nvSpPr>
          <p:cNvPr id="3" name="內容版面配置區 2"/>
          <p:cNvSpPr>
            <a:spLocks noGrp="1"/>
          </p:cNvSpPr>
          <p:nvPr>
            <p:ph idx="1"/>
          </p:nvPr>
        </p:nvSpPr>
        <p:spPr/>
        <p:txBody>
          <a:bodyPr>
            <a:normAutofit/>
          </a:bodyPr>
          <a:lstStyle/>
          <a:p>
            <a:r>
              <a:rPr lang="zh-TW" altLang="zh-TW" dirty="0">
                <a:latin typeface="標楷體" pitchFamily="65" charset="-120"/>
                <a:ea typeface="標楷體" pitchFamily="65" charset="-120"/>
              </a:rPr>
              <a:t>年滿</a:t>
            </a:r>
            <a:r>
              <a:rPr lang="en-US" altLang="zh-TW" dirty="0">
                <a:latin typeface="Times New Roman" pitchFamily="18" charset="0"/>
                <a:ea typeface="標楷體" pitchFamily="65" charset="-120"/>
                <a:cs typeface="Times New Roman" pitchFamily="18" charset="0"/>
              </a:rPr>
              <a:t>65</a:t>
            </a:r>
            <a:r>
              <a:rPr lang="zh-TW" altLang="zh-TW" dirty="0">
                <a:latin typeface="標楷體" pitchFamily="65" charset="-120"/>
                <a:ea typeface="標楷體" pitchFamily="65" charset="-120"/>
              </a:rPr>
              <a:t>歲及長期無工作能力的本局援助金受益人，得選擇返回中國內地生活，並繼續收取本局所發放的經濟援助。</a:t>
            </a:r>
            <a:r>
              <a:rPr lang="en-US" altLang="zh-TW" dirty="0">
                <a:latin typeface="標楷體" pitchFamily="65" charset="-120"/>
                <a:ea typeface="標楷體" pitchFamily="65" charset="-120"/>
              </a:rPr>
              <a:t/>
            </a:r>
            <a:br>
              <a:rPr lang="en-US" altLang="zh-TW" dirty="0">
                <a:latin typeface="標楷體" pitchFamily="65" charset="-120"/>
                <a:ea typeface="標楷體" pitchFamily="65" charset="-120"/>
              </a:rPr>
            </a:br>
            <a:endParaRPr lang="zh-TW" altLang="zh-TW" dirty="0">
              <a:latin typeface="標楷體" pitchFamily="65" charset="-120"/>
              <a:ea typeface="標楷體" pitchFamily="65" charset="-120"/>
            </a:endParaRPr>
          </a:p>
          <a:p>
            <a:r>
              <a:rPr lang="zh-TW" altLang="zh-TW" b="1" dirty="0">
                <a:latin typeface="標楷體" pitchFamily="65" charset="-120"/>
                <a:ea typeface="標楷體" pitchFamily="65" charset="-120"/>
              </a:rPr>
              <a:t>申請資格</a:t>
            </a:r>
            <a:endParaRPr lang="zh-TW" altLang="zh-TW" dirty="0">
              <a:latin typeface="標楷體" pitchFamily="65" charset="-120"/>
              <a:ea typeface="標楷體" pitchFamily="65" charset="-120"/>
            </a:endParaRPr>
          </a:p>
          <a:p>
            <a:pPr lvl="0"/>
            <a:r>
              <a:rPr lang="zh-TW" altLang="zh-TW" dirty="0">
                <a:latin typeface="標楷體" pitchFamily="65" charset="-120"/>
                <a:ea typeface="標楷體" pitchFamily="65" charset="-120"/>
              </a:rPr>
              <a:t>受益人年滿</a:t>
            </a:r>
            <a:r>
              <a:rPr lang="en-US" altLang="zh-TW" dirty="0">
                <a:latin typeface="Times New Roman" pitchFamily="18" charset="0"/>
                <a:ea typeface="標楷體" pitchFamily="65" charset="-120"/>
                <a:cs typeface="Times New Roman" pitchFamily="18" charset="0"/>
              </a:rPr>
              <a:t>65</a:t>
            </a:r>
            <a:r>
              <a:rPr lang="zh-TW" altLang="zh-TW" dirty="0">
                <a:latin typeface="標楷體" pitchFamily="65" charset="-120"/>
                <a:ea typeface="標楷體" pitchFamily="65" charset="-120"/>
              </a:rPr>
              <a:t>歲，或屬長期無工作能力者</a:t>
            </a:r>
            <a:r>
              <a:rPr lang="zh-TW" altLang="zh-TW" dirty="0" smtClean="0">
                <a:latin typeface="標楷體" pitchFamily="65" charset="-120"/>
                <a:ea typeface="標楷體" pitchFamily="65" charset="-120"/>
              </a:rPr>
              <a:t>； </a:t>
            </a:r>
            <a:endParaRPr lang="zh-TW" altLang="zh-TW" dirty="0">
              <a:latin typeface="標楷體" pitchFamily="65" charset="-120"/>
              <a:ea typeface="標楷體" pitchFamily="65" charset="-120"/>
            </a:endParaRPr>
          </a:p>
          <a:p>
            <a:pPr lvl="0"/>
            <a:r>
              <a:rPr lang="zh-TW" altLang="zh-TW" dirty="0">
                <a:latin typeface="標楷體" pitchFamily="65" charset="-120"/>
                <a:ea typeface="標楷體" pitchFamily="65" charset="-120"/>
              </a:rPr>
              <a:t>最近</a:t>
            </a:r>
            <a:r>
              <a:rPr lang="en-US" altLang="zh-TW" dirty="0">
                <a:latin typeface="Times New Roman" pitchFamily="18" charset="0"/>
                <a:ea typeface="標楷體" pitchFamily="65" charset="-120"/>
                <a:cs typeface="Times New Roman" pitchFamily="18" charset="0"/>
              </a:rPr>
              <a:t>5</a:t>
            </a:r>
            <a:r>
              <a:rPr lang="zh-TW" altLang="zh-TW" dirty="0">
                <a:latin typeface="標楷體" pitchFamily="65" charset="-120"/>
                <a:ea typeface="標楷體" pitchFamily="65" charset="-120"/>
              </a:rPr>
              <a:t>年內未曾被中斷援助金的給付。 </a:t>
            </a:r>
          </a:p>
          <a:p>
            <a:endParaRPr lang="zh-TW" altLang="en-US" dirty="0"/>
          </a:p>
        </p:txBody>
      </p:sp>
    </p:spTree>
    <p:extLst>
      <p:ext uri="{BB962C8B-B14F-4D97-AF65-F5344CB8AC3E}">
        <p14:creationId xmlns:p14="http://schemas.microsoft.com/office/powerpoint/2010/main" val="198306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92912"/>
            <a:ext cx="8229600" cy="703840"/>
          </a:xfrm>
        </p:spPr>
        <p:txBody>
          <a:bodyPr>
            <a:noAutofit/>
          </a:bodyPr>
          <a:lstStyle/>
          <a:p>
            <a:pPr algn="ctr"/>
            <a:r>
              <a:rPr lang="zh-TW" altLang="zh-TW" sz="3500" b="1" dirty="0">
                <a:latin typeface="+mn-ea"/>
                <a:ea typeface="+mn-ea"/>
              </a:rPr>
              <a:t>特別生活津貼發放</a:t>
            </a:r>
            <a:r>
              <a:rPr lang="zh-TW" altLang="zh-TW" sz="3500" b="1" dirty="0" smtClean="0">
                <a:latin typeface="+mn-ea"/>
                <a:ea typeface="+mn-ea"/>
              </a:rPr>
              <a:t>計劃</a:t>
            </a:r>
            <a:endParaRPr lang="zh-TW" altLang="zh-TW" sz="3500" dirty="0">
              <a:latin typeface="+mn-ea"/>
              <a:ea typeface="+mn-ea"/>
            </a:endParaRPr>
          </a:p>
        </p:txBody>
      </p:sp>
      <p:sp>
        <p:nvSpPr>
          <p:cNvPr id="3" name="內容版面配置區 2"/>
          <p:cNvSpPr>
            <a:spLocks noGrp="1"/>
          </p:cNvSpPr>
          <p:nvPr>
            <p:ph idx="1"/>
          </p:nvPr>
        </p:nvSpPr>
        <p:spPr>
          <a:xfrm>
            <a:off x="467544" y="1628800"/>
            <a:ext cx="8229600" cy="4896544"/>
          </a:xfrm>
        </p:spPr>
        <p:txBody>
          <a:bodyPr>
            <a:normAutofit fontScale="85000" lnSpcReduction="10000"/>
          </a:bodyPr>
          <a:lstStyle/>
          <a:p>
            <a:pPr marL="514350" lvl="0" indent="-514350" hangingPunct="0">
              <a:buClr>
                <a:schemeClr val="tx1"/>
              </a:buClr>
              <a:buSzPct val="80000"/>
              <a:buFont typeface="+mj-lt"/>
              <a:buAutoNum type="arabicPeriod"/>
            </a:pPr>
            <a:r>
              <a:rPr lang="zh-TW" altLang="zh-TW" dirty="0"/>
              <a:t>由</a:t>
            </a:r>
            <a:r>
              <a:rPr lang="en-US" altLang="zh-TW" dirty="0">
                <a:latin typeface="Times New Roman" pitchFamily="18" charset="0"/>
                <a:cs typeface="Times New Roman" pitchFamily="18" charset="0"/>
              </a:rPr>
              <a:t>2003</a:t>
            </a:r>
            <a:r>
              <a:rPr lang="zh-TW" altLang="zh-TW" dirty="0"/>
              <a:t>年開始發放「特別生活津貼發放計劃</a:t>
            </a:r>
            <a:r>
              <a:rPr lang="zh-TW" altLang="zh-TW" dirty="0" smtClean="0"/>
              <a:t>」</a:t>
            </a:r>
            <a:endParaRPr lang="en-US" altLang="zh-TW" dirty="0" smtClean="0"/>
          </a:p>
          <a:p>
            <a:pPr marL="514350" lvl="0" indent="-514350" hangingPunct="0">
              <a:buFont typeface="+mj-lt"/>
              <a:buAutoNum type="arabicPeriod"/>
            </a:pPr>
            <a:endParaRPr lang="zh-TW" altLang="zh-TW" sz="2600" dirty="0"/>
          </a:p>
          <a:p>
            <a:pPr marL="514350" lvl="0" indent="-514350" hangingPunct="0">
              <a:buClr>
                <a:schemeClr val="tx1"/>
              </a:buClr>
              <a:buSzPct val="80000"/>
              <a:buFont typeface="+mj-lt"/>
              <a:buAutoNum type="arabicPeriod"/>
            </a:pPr>
            <a:r>
              <a:rPr lang="zh-TW" altLang="zh-TW" dirty="0"/>
              <a:t>理念：</a:t>
            </a:r>
          </a:p>
          <a:p>
            <a:pPr lvl="2" algn="just" hangingPunct="0"/>
            <a:r>
              <a:rPr lang="zh-TW" altLang="zh-TW" sz="2400" dirty="0" smtClean="0"/>
              <a:t>鑒於</a:t>
            </a:r>
            <a:r>
              <a:rPr lang="zh-TW" altLang="zh-TW" sz="2400" dirty="0"/>
              <a:t>澳門的貧困家庭和有關人士，尤指單親、</a:t>
            </a:r>
            <a:r>
              <a:rPr lang="zh-TW" altLang="zh-TW" sz="2400" dirty="0" smtClean="0"/>
              <a:t>長期</a:t>
            </a:r>
            <a:r>
              <a:rPr lang="zh-TW" altLang="zh-TW" sz="2400" dirty="0"/>
              <a:t>病患者和殘疾人士等三類弱勢家庭，雖然大部份已在日常生活中接受相關機構的經濟支援服務，但其於年中特殊時節的消費，如重要節日、季節轉換或開學時的物品購置等，均因平日並無儲蓄予以消費而常生困擾。所以，如能調撥資源，於年中適當時間發予一次性的現金津助，將能起到紓緩其繃緊經濟壓力的作用</a:t>
            </a:r>
            <a:r>
              <a:rPr lang="zh-TW" altLang="zh-TW" sz="2400" dirty="0" smtClean="0"/>
              <a:t>。</a:t>
            </a:r>
            <a:endParaRPr lang="en-US" altLang="zh-TW" sz="2400" dirty="0" smtClean="0"/>
          </a:p>
          <a:p>
            <a:pPr lvl="2" algn="just" hangingPunct="0"/>
            <a:endParaRPr lang="zh-TW" altLang="zh-TW" sz="2200" dirty="0"/>
          </a:p>
          <a:p>
            <a:pPr marL="514350" lvl="0" indent="-514350" hangingPunct="0">
              <a:buClr>
                <a:schemeClr val="tx1"/>
              </a:buClr>
              <a:buSzPct val="80000"/>
              <a:buFont typeface="+mj-lt"/>
              <a:buAutoNum type="arabicPeriod"/>
            </a:pPr>
            <a:r>
              <a:rPr lang="zh-TW" altLang="zh-TW" dirty="0"/>
              <a:t>目的：</a:t>
            </a:r>
          </a:p>
          <a:p>
            <a:pPr lvl="2" algn="just" hangingPunct="0"/>
            <a:r>
              <a:rPr lang="zh-TW" altLang="zh-TW" sz="2400" dirty="0"/>
              <a:t>為單親、長期病患者和殘疾人士等三類弱勢家庭，提供紓緩經濟壓力的服務，藉以提升其生活素質，確保有關家庭及個人能在一個合符人道和積極的條件下生活。</a:t>
            </a:r>
          </a:p>
          <a:p>
            <a:pPr hangingPunct="0"/>
            <a:endParaRPr lang="zh-TW" altLang="en-US" dirty="0"/>
          </a:p>
        </p:txBody>
      </p:sp>
    </p:spTree>
    <p:extLst>
      <p:ext uri="{BB962C8B-B14F-4D97-AF65-F5344CB8AC3E}">
        <p14:creationId xmlns:p14="http://schemas.microsoft.com/office/powerpoint/2010/main" val="2885907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pPr marL="514350" lvl="0" indent="-514350">
              <a:buClr>
                <a:schemeClr val="tx1"/>
              </a:buClr>
              <a:buSzPct val="80000"/>
              <a:buFont typeface="+mj-lt"/>
              <a:buAutoNum type="arabicPeriod" startAt="4"/>
            </a:pPr>
            <a:r>
              <a:rPr lang="zh-TW" altLang="zh-TW" sz="3000" dirty="0"/>
              <a:t>發放期：</a:t>
            </a:r>
          </a:p>
          <a:p>
            <a:pPr lvl="2"/>
            <a:r>
              <a:rPr lang="zh-TW" altLang="zh-TW" dirty="0">
                <a:latin typeface="Times New Roman" pitchFamily="18" charset="0"/>
                <a:cs typeface="Times New Roman" pitchFamily="18" charset="0"/>
              </a:rPr>
              <a:t>每年的</a:t>
            </a:r>
            <a:r>
              <a:rPr lang="en-US" altLang="zh-TW" dirty="0">
                <a:latin typeface="Times New Roman" pitchFamily="18" charset="0"/>
                <a:cs typeface="Times New Roman" pitchFamily="18" charset="0"/>
              </a:rPr>
              <a:t>5</a:t>
            </a:r>
            <a:r>
              <a:rPr lang="zh-TW" altLang="zh-TW" dirty="0">
                <a:latin typeface="Times New Roman" pitchFamily="18" charset="0"/>
                <a:cs typeface="Times New Roman" pitchFamily="18" charset="0"/>
              </a:rPr>
              <a:t>月及</a:t>
            </a:r>
            <a:r>
              <a:rPr lang="en-US" altLang="zh-TW" dirty="0">
                <a:latin typeface="Times New Roman" pitchFamily="18" charset="0"/>
                <a:cs typeface="Times New Roman" pitchFamily="18" charset="0"/>
              </a:rPr>
              <a:t>8</a:t>
            </a:r>
            <a:r>
              <a:rPr lang="zh-TW" altLang="zh-TW" dirty="0">
                <a:latin typeface="Times New Roman" pitchFamily="18" charset="0"/>
                <a:cs typeface="Times New Roman" pitchFamily="18" charset="0"/>
              </a:rPr>
              <a:t>月（自</a:t>
            </a:r>
            <a:r>
              <a:rPr lang="en-US" altLang="zh-TW" dirty="0">
                <a:latin typeface="Times New Roman" pitchFamily="18" charset="0"/>
                <a:cs typeface="Times New Roman" pitchFamily="18" charset="0"/>
              </a:rPr>
              <a:t>2008</a:t>
            </a:r>
            <a:r>
              <a:rPr lang="zh-TW" altLang="zh-TW" dirty="0">
                <a:latin typeface="Times New Roman" pitchFamily="18" charset="0"/>
                <a:cs typeface="Times New Roman" pitchFamily="18" charset="0"/>
              </a:rPr>
              <a:t>年度開始）【</a:t>
            </a:r>
            <a:r>
              <a:rPr lang="en-US" altLang="zh-TW" dirty="0">
                <a:latin typeface="Times New Roman" pitchFamily="18" charset="0"/>
                <a:cs typeface="Times New Roman" pitchFamily="18" charset="0"/>
              </a:rPr>
              <a:t>2003~2007</a:t>
            </a:r>
            <a:r>
              <a:rPr lang="zh-TW" altLang="zh-TW" dirty="0">
                <a:latin typeface="Times New Roman" pitchFamily="18" charset="0"/>
                <a:cs typeface="Times New Roman" pitchFamily="18" charset="0"/>
              </a:rPr>
              <a:t>年度為</a:t>
            </a:r>
            <a:r>
              <a:rPr lang="en-US" altLang="zh-TW" dirty="0">
                <a:latin typeface="Times New Roman" pitchFamily="18" charset="0"/>
                <a:cs typeface="Times New Roman" pitchFamily="18" charset="0"/>
              </a:rPr>
              <a:t>5</a:t>
            </a:r>
            <a:r>
              <a:rPr lang="zh-TW" altLang="zh-TW" dirty="0">
                <a:latin typeface="Times New Roman" pitchFamily="18" charset="0"/>
                <a:cs typeface="Times New Roman" pitchFamily="18" charset="0"/>
              </a:rPr>
              <a:t>月及</a:t>
            </a:r>
            <a:r>
              <a:rPr lang="en-US" altLang="zh-TW" dirty="0">
                <a:latin typeface="Times New Roman" pitchFamily="18" charset="0"/>
                <a:cs typeface="Times New Roman" pitchFamily="18" charset="0"/>
              </a:rPr>
              <a:t>9</a:t>
            </a:r>
            <a:r>
              <a:rPr lang="zh-TW" altLang="zh-TW" dirty="0">
                <a:latin typeface="Times New Roman" pitchFamily="18" charset="0"/>
                <a:cs typeface="Times New Roman" pitchFamily="18" charset="0"/>
              </a:rPr>
              <a:t>月</a:t>
            </a:r>
            <a:r>
              <a:rPr lang="zh-TW" altLang="zh-TW" dirty="0" smtClean="0"/>
              <a:t>】</a:t>
            </a:r>
            <a:endParaRPr lang="en-US" altLang="zh-TW" dirty="0" smtClean="0"/>
          </a:p>
          <a:p>
            <a:endParaRPr lang="zh-TW" altLang="zh-TW" sz="2000" dirty="0"/>
          </a:p>
          <a:p>
            <a:pPr marL="514350" lvl="0" indent="-514350">
              <a:buClr>
                <a:schemeClr val="tx1"/>
              </a:buClr>
              <a:buSzPct val="80000"/>
              <a:buFont typeface="+mj-lt"/>
              <a:buAutoNum type="arabicPeriod" startAt="5"/>
            </a:pPr>
            <a:r>
              <a:rPr lang="zh-TW" altLang="zh-TW" sz="3000" dirty="0"/>
              <a:t>對象：</a:t>
            </a:r>
          </a:p>
          <a:p>
            <a:pPr lvl="2"/>
            <a:r>
              <a:rPr lang="zh-TW" altLang="zh-TW" dirty="0"/>
              <a:t>三類弱勢家庭－單親家庭（包括祖孫家庭）、長期病患者家庭、殘疾者</a:t>
            </a:r>
            <a:r>
              <a:rPr lang="zh-TW" altLang="zh-TW" dirty="0" smtClean="0"/>
              <a:t>家庭</a:t>
            </a:r>
            <a:endParaRPr lang="en-US" altLang="zh-TW" dirty="0" smtClean="0"/>
          </a:p>
          <a:p>
            <a:endParaRPr lang="zh-TW" altLang="zh-TW" sz="2000" dirty="0"/>
          </a:p>
          <a:p>
            <a:pPr marL="514350" lvl="0" indent="-514350">
              <a:buClr>
                <a:schemeClr val="tx1"/>
              </a:buClr>
              <a:buSzPct val="80000"/>
              <a:buFont typeface="+mj-lt"/>
              <a:buAutoNum type="arabicPeriod" startAt="6"/>
            </a:pPr>
            <a:r>
              <a:rPr lang="zh-TW" altLang="zh-TW" sz="3000" dirty="0"/>
              <a:t>協辦機構：</a:t>
            </a:r>
            <a:r>
              <a:rPr lang="en-US" altLang="zh-TW" sz="3000" dirty="0">
                <a:latin typeface="Times New Roman" pitchFamily="18" charset="0"/>
                <a:cs typeface="Times New Roman" pitchFamily="18" charset="0"/>
              </a:rPr>
              <a:t>26</a:t>
            </a:r>
            <a:r>
              <a:rPr lang="zh-TW" altLang="zh-TW" sz="3000" dirty="0">
                <a:latin typeface="Times New Roman" pitchFamily="18" charset="0"/>
                <a:cs typeface="Times New Roman" pitchFamily="18" charset="0"/>
              </a:rPr>
              <a:t>間（自</a:t>
            </a:r>
            <a:r>
              <a:rPr lang="en-US" altLang="zh-TW" sz="3000" dirty="0">
                <a:latin typeface="Times New Roman" pitchFamily="18" charset="0"/>
                <a:cs typeface="Times New Roman" pitchFamily="18" charset="0"/>
              </a:rPr>
              <a:t>2008</a:t>
            </a:r>
            <a:r>
              <a:rPr lang="zh-TW" altLang="zh-TW" sz="3000" dirty="0">
                <a:latin typeface="Times New Roman" pitchFamily="18" charset="0"/>
                <a:cs typeface="Times New Roman" pitchFamily="18" charset="0"/>
              </a:rPr>
              <a:t>年度</a:t>
            </a:r>
            <a:r>
              <a:rPr lang="zh-TW" altLang="zh-TW" sz="3000" dirty="0" smtClean="0">
                <a:latin typeface="Times New Roman" pitchFamily="18" charset="0"/>
                <a:cs typeface="Times New Roman" pitchFamily="18" charset="0"/>
              </a:rPr>
              <a:t>開始）【</a:t>
            </a:r>
            <a:r>
              <a:rPr lang="en-US" altLang="zh-TW" sz="3000" dirty="0" smtClean="0">
                <a:latin typeface="Times New Roman" pitchFamily="18" charset="0"/>
                <a:cs typeface="Times New Roman" pitchFamily="18" charset="0"/>
              </a:rPr>
              <a:t>2003</a:t>
            </a:r>
          </a:p>
          <a:p>
            <a:pPr marL="0" lvl="0" indent="0">
              <a:buSzPct val="80000"/>
              <a:buNone/>
            </a:pPr>
            <a:r>
              <a:rPr lang="zh-TW" altLang="en-US" sz="3000" dirty="0" smtClean="0">
                <a:latin typeface="Times New Roman" pitchFamily="18" charset="0"/>
                <a:cs typeface="Times New Roman" pitchFamily="18" charset="0"/>
              </a:rPr>
              <a:t>　</a:t>
            </a:r>
            <a:r>
              <a:rPr lang="zh-TW" altLang="en-US" sz="1500" dirty="0" smtClean="0">
                <a:latin typeface="Times New Roman" pitchFamily="18" charset="0"/>
                <a:cs typeface="Times New Roman" pitchFamily="18" charset="0"/>
              </a:rPr>
              <a:t>　</a:t>
            </a:r>
            <a:r>
              <a:rPr lang="en-US" altLang="zh-TW" sz="3000" dirty="0" smtClean="0">
                <a:latin typeface="Times New Roman" pitchFamily="18" charset="0"/>
                <a:cs typeface="Times New Roman" pitchFamily="18" charset="0"/>
              </a:rPr>
              <a:t>~2007</a:t>
            </a:r>
            <a:r>
              <a:rPr lang="zh-TW" altLang="zh-TW" sz="3000" dirty="0">
                <a:latin typeface="Times New Roman" pitchFamily="18" charset="0"/>
                <a:cs typeface="Times New Roman" pitchFamily="18" charset="0"/>
              </a:rPr>
              <a:t>年度為</a:t>
            </a:r>
            <a:r>
              <a:rPr lang="en-US" altLang="zh-TW" sz="3000" dirty="0">
                <a:latin typeface="Times New Roman" pitchFamily="18" charset="0"/>
                <a:cs typeface="Times New Roman" pitchFamily="18" charset="0"/>
              </a:rPr>
              <a:t>20</a:t>
            </a:r>
            <a:r>
              <a:rPr lang="zh-TW" altLang="zh-TW" sz="3000" dirty="0">
                <a:latin typeface="Times New Roman" pitchFamily="18" charset="0"/>
                <a:cs typeface="Times New Roman" pitchFamily="18" charset="0"/>
              </a:rPr>
              <a:t>間</a:t>
            </a:r>
            <a:r>
              <a:rPr lang="zh-TW" altLang="zh-TW" sz="3000" dirty="0"/>
              <a:t>】</a:t>
            </a:r>
          </a:p>
        </p:txBody>
      </p:sp>
      <p:sp>
        <p:nvSpPr>
          <p:cNvPr id="5" name="標題 1"/>
          <p:cNvSpPr>
            <a:spLocks noGrp="1"/>
          </p:cNvSpPr>
          <p:nvPr>
            <p:ph type="title"/>
          </p:nvPr>
        </p:nvSpPr>
        <p:spPr>
          <a:xfrm>
            <a:off x="457200" y="492912"/>
            <a:ext cx="8229600" cy="703840"/>
          </a:xfrm>
        </p:spPr>
        <p:txBody>
          <a:bodyPr>
            <a:noAutofit/>
          </a:bodyPr>
          <a:lstStyle/>
          <a:p>
            <a:pPr algn="ctr"/>
            <a:r>
              <a:rPr lang="zh-TW" altLang="zh-TW" sz="3500" b="1" dirty="0">
                <a:latin typeface="+mn-ea"/>
                <a:ea typeface="+mn-ea"/>
              </a:rPr>
              <a:t>特別生活津貼發放</a:t>
            </a:r>
            <a:r>
              <a:rPr lang="zh-TW" altLang="zh-TW" sz="3500" b="1" dirty="0" smtClean="0">
                <a:latin typeface="+mn-ea"/>
                <a:ea typeface="+mn-ea"/>
              </a:rPr>
              <a:t>計劃</a:t>
            </a:r>
            <a:r>
              <a:rPr lang="zh-TW" altLang="en-US" sz="3500" b="1" dirty="0" smtClean="0">
                <a:latin typeface="+mn-ea"/>
                <a:ea typeface="+mn-ea"/>
              </a:rPr>
              <a:t>（續）</a:t>
            </a:r>
            <a:endParaRPr lang="zh-TW" altLang="zh-TW" sz="3500" dirty="0">
              <a:latin typeface="+mn-ea"/>
              <a:ea typeface="+mn-ea"/>
            </a:endParaRPr>
          </a:p>
        </p:txBody>
      </p:sp>
    </p:spTree>
    <p:extLst>
      <p:ext uri="{BB962C8B-B14F-4D97-AF65-F5344CB8AC3E}">
        <p14:creationId xmlns:p14="http://schemas.microsoft.com/office/powerpoint/2010/main" val="24418816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zh-TW" sz="3500" b="1" dirty="0">
                <a:latin typeface="+mn-ea"/>
                <a:ea typeface="+mn-ea"/>
              </a:rPr>
              <a:t>特別生活津貼發放計劃</a:t>
            </a:r>
            <a:r>
              <a:rPr lang="zh-TW" altLang="zh-TW" sz="3200" dirty="0"/>
              <a:t/>
            </a:r>
            <a:br>
              <a:rPr lang="zh-TW" altLang="zh-TW" sz="3200" dirty="0"/>
            </a:br>
            <a:endParaRPr lang="zh-TW" altLang="zh-TW" sz="3200" dirty="0"/>
          </a:p>
        </p:txBody>
      </p:sp>
      <p:graphicFrame>
        <p:nvGraphicFramePr>
          <p:cNvPr id="4" name="表格 3"/>
          <p:cNvGraphicFramePr>
            <a:graphicFrameLocks noGrp="1"/>
          </p:cNvGraphicFramePr>
          <p:nvPr>
            <p:extLst>
              <p:ext uri="{D42A27DB-BD31-4B8C-83A1-F6EECF244321}">
                <p14:modId xmlns:p14="http://schemas.microsoft.com/office/powerpoint/2010/main" val="986637039"/>
              </p:ext>
            </p:extLst>
          </p:nvPr>
        </p:nvGraphicFramePr>
        <p:xfrm>
          <a:off x="1724983" y="2087134"/>
          <a:ext cx="5737225" cy="4297826"/>
        </p:xfrm>
        <a:graphic>
          <a:graphicData uri="http://schemas.openxmlformats.org/drawingml/2006/table">
            <a:tbl>
              <a:tblPr firstRow="1" firstCol="1" lastRow="1" lastCol="1" bandRow="1" bandCol="1">
                <a:tableStyleId>{5C22544A-7EE6-4342-B048-85BDC9FD1C3A}</a:tableStyleId>
              </a:tblPr>
              <a:tblGrid>
                <a:gridCol w="1911985"/>
                <a:gridCol w="1912620"/>
                <a:gridCol w="1912620"/>
              </a:tblGrid>
              <a:tr h="862714">
                <a:tc>
                  <a:txBody>
                    <a:bodyPr/>
                    <a:lstStyle/>
                    <a:p>
                      <a:pPr marL="1215390" indent="-1215390" algn="l">
                        <a:lnSpc>
                          <a:spcPts val="1600"/>
                        </a:lnSpc>
                        <a:spcBef>
                          <a:spcPts val="700"/>
                        </a:spcBef>
                        <a:spcAft>
                          <a:spcPts val="700"/>
                        </a:spcAft>
                      </a:pPr>
                      <a:r>
                        <a:rPr lang="zh-TW" altLang="en-US" sz="1800" kern="0" spc="100" dirty="0" smtClean="0">
                          <a:effectLst/>
                        </a:rPr>
                        <a:t>　</a:t>
                      </a:r>
                      <a:r>
                        <a:rPr lang="zh-TW" sz="1800" kern="0" spc="100" dirty="0" smtClean="0">
                          <a:effectLst/>
                        </a:rPr>
                        <a:t>家庭成員</a:t>
                      </a:r>
                      <a:endParaRPr lang="en-US" altLang="zh-TW" sz="1800" kern="0" spc="100" dirty="0" smtClean="0">
                        <a:effectLst/>
                      </a:endParaRPr>
                    </a:p>
                    <a:p>
                      <a:pPr marL="1215390" indent="-1215390" algn="ctr">
                        <a:lnSpc>
                          <a:spcPts val="1600"/>
                        </a:lnSpc>
                        <a:spcBef>
                          <a:spcPts val="700"/>
                        </a:spcBef>
                        <a:spcAft>
                          <a:spcPts val="700"/>
                        </a:spcAft>
                      </a:pPr>
                      <a:r>
                        <a:rPr lang="zh-TW" altLang="en-US" sz="1800" kern="0" spc="100" dirty="0" smtClean="0">
                          <a:effectLst/>
                        </a:rPr>
                        <a:t>　　　　　</a:t>
                      </a:r>
                      <a:r>
                        <a:rPr lang="zh-TW" sz="1800" kern="0" spc="100" dirty="0" smtClean="0">
                          <a:effectLst/>
                        </a:rPr>
                        <a:t>人數</a:t>
                      </a:r>
                      <a:r>
                        <a:rPr lang="zh-TW" altLang="en-US" sz="1800" kern="0" spc="100" dirty="0" smtClean="0">
                          <a:effectLst/>
                        </a:rPr>
                        <a:t>　</a:t>
                      </a:r>
                      <a:endParaRPr lang="zh-TW" sz="1800" kern="100" dirty="0">
                        <a:effectLst/>
                        <a:latin typeface="Calibri"/>
                        <a:ea typeface="新細明體"/>
                        <a:cs typeface="Times New Roman"/>
                      </a:endParaRPr>
                    </a:p>
                  </a:txBody>
                  <a:tcPr marL="0" marR="0" marT="0" marB="0" anchor="ctr">
                    <a:lnBlToTr w="12700" cap="flat" cmpd="sng" algn="ctr">
                      <a:solidFill>
                        <a:schemeClr val="tx1"/>
                      </a:solidFill>
                      <a:prstDash val="solid"/>
                      <a:round/>
                      <a:headEnd type="none" w="med" len="med"/>
                      <a:tailEnd type="none" w="med" len="med"/>
                    </a:lnBlToTr>
                  </a:tcPr>
                </a:tc>
                <a:tc>
                  <a:txBody>
                    <a:bodyPr/>
                    <a:lstStyle/>
                    <a:p>
                      <a:pPr algn="ctr">
                        <a:lnSpc>
                          <a:spcPts val="1600"/>
                        </a:lnSpc>
                        <a:spcBef>
                          <a:spcPts val="700"/>
                        </a:spcBef>
                        <a:spcAft>
                          <a:spcPts val="700"/>
                        </a:spcAft>
                      </a:pPr>
                      <a:r>
                        <a:rPr lang="zh-TW" sz="1800" kern="0" spc="100" dirty="0">
                          <a:effectLst/>
                        </a:rPr>
                        <a:t>最低維生指數</a:t>
                      </a:r>
                      <a:r>
                        <a:rPr lang="pt-PT" sz="1800" kern="0" spc="100" dirty="0">
                          <a:effectLst/>
                        </a:rPr>
                        <a:t/>
                      </a:r>
                      <a:br>
                        <a:rPr lang="pt-PT" sz="1800" kern="0" spc="100" dirty="0">
                          <a:effectLst/>
                        </a:rPr>
                      </a:br>
                      <a:r>
                        <a:rPr lang="zh-TW" sz="1800" kern="0" spc="100" dirty="0">
                          <a:effectLst/>
                          <a:latin typeface="Times New Roman" pitchFamily="18" charset="0"/>
                          <a:cs typeface="Times New Roman" pitchFamily="18" charset="0"/>
                        </a:rPr>
                        <a:t>（</a:t>
                      </a:r>
                      <a:r>
                        <a:rPr lang="pt-PT" sz="1800" kern="0" spc="100" dirty="0">
                          <a:effectLst/>
                          <a:latin typeface="Times New Roman" pitchFamily="18" charset="0"/>
                          <a:cs typeface="Times New Roman" pitchFamily="18" charset="0"/>
                        </a:rPr>
                        <a:t>RS</a:t>
                      </a:r>
                      <a:r>
                        <a:rPr lang="zh-TW" sz="1800" kern="0" spc="100" dirty="0">
                          <a:effectLst/>
                          <a:latin typeface="Times New Roman" pitchFamily="18" charset="0"/>
                          <a:cs typeface="Times New Roman" pitchFamily="18" charset="0"/>
                        </a:rPr>
                        <a:t>）</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1600"/>
                        </a:lnSpc>
                        <a:spcBef>
                          <a:spcPts val="700"/>
                        </a:spcBef>
                        <a:spcAft>
                          <a:spcPts val="700"/>
                        </a:spcAft>
                      </a:pPr>
                      <a:r>
                        <a:rPr lang="pt-PT" sz="1800" kern="0" spc="100" dirty="0">
                          <a:effectLst/>
                          <a:latin typeface="Times New Roman" pitchFamily="18" charset="0"/>
                          <a:cs typeface="Times New Roman" pitchFamily="18" charset="0"/>
                        </a:rPr>
                        <a:t>2010</a:t>
                      </a:r>
                      <a:r>
                        <a:rPr lang="zh-TW" sz="1800" kern="0" spc="100" dirty="0">
                          <a:effectLst/>
                          <a:latin typeface="Times New Roman" pitchFamily="18" charset="0"/>
                          <a:cs typeface="Times New Roman" pitchFamily="18" charset="0"/>
                        </a:rPr>
                        <a:t>年</a:t>
                      </a:r>
                      <a:r>
                        <a:rPr lang="zh-TW" sz="1800" kern="0" spc="100" dirty="0">
                          <a:effectLst/>
                        </a:rPr>
                        <a:t>度</a:t>
                      </a:r>
                      <a:r>
                        <a:rPr lang="pt-PT" sz="1800" kern="0" spc="100" dirty="0">
                          <a:effectLst/>
                        </a:rPr>
                        <a:t/>
                      </a:r>
                      <a:br>
                        <a:rPr lang="pt-PT" sz="1800" kern="0" spc="100" dirty="0">
                          <a:effectLst/>
                        </a:rPr>
                      </a:br>
                      <a:r>
                        <a:rPr lang="zh-TW" sz="1800" kern="0" spc="100" dirty="0">
                          <a:effectLst/>
                        </a:rPr>
                        <a:t>特津金額</a:t>
                      </a:r>
                      <a:endParaRPr lang="zh-TW" sz="1800" kern="100" dirty="0">
                        <a:effectLst/>
                        <a:latin typeface="Calibri"/>
                        <a:ea typeface="新細明體"/>
                        <a:cs typeface="Times New Roman"/>
                      </a:endParaRPr>
                    </a:p>
                  </a:txBody>
                  <a:tcPr marL="0" marR="0" marT="0" marB="0" anchor="ctr"/>
                </a:tc>
              </a:tr>
              <a:tr h="429389">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1</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b="1" kern="0" dirty="0">
                          <a:solidFill>
                            <a:schemeClr val="tx1"/>
                          </a:solidFill>
                          <a:effectLst/>
                          <a:latin typeface="Times New Roman" pitchFamily="18" charset="0"/>
                          <a:cs typeface="Times New Roman" pitchFamily="18" charset="0"/>
                        </a:rPr>
                        <a:t>$2,640</a:t>
                      </a:r>
                      <a:endParaRPr lang="zh-TW" sz="1800" b="1" kern="100" dirty="0">
                        <a:solidFill>
                          <a:schemeClr val="tx1"/>
                        </a:solidFill>
                        <a:effectLst/>
                        <a:latin typeface="Times New Roman" pitchFamily="18" charset="0"/>
                        <a:ea typeface="新細明體"/>
                        <a:cs typeface="Times New Roman" pitchFamily="18" charset="0"/>
                      </a:endParaRPr>
                    </a:p>
                  </a:txBody>
                  <a:tcPr marL="0" marR="0" marT="0" marB="0" anchor="ctr">
                    <a:solidFill>
                      <a:schemeClr val="accent1"/>
                    </a:solidFill>
                  </a:tcPr>
                </a:tc>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$1,600</a:t>
                      </a:r>
                      <a:endParaRPr lang="zh-TW" sz="1800" kern="100" dirty="0">
                        <a:effectLst/>
                        <a:latin typeface="Times New Roman" pitchFamily="18" charset="0"/>
                        <a:ea typeface="新細明體"/>
                        <a:cs typeface="Times New Roman" pitchFamily="18" charset="0"/>
                      </a:endParaRPr>
                    </a:p>
                  </a:txBody>
                  <a:tcPr marL="0" marR="0" marT="0" marB="0" anchor="ctr"/>
                </a:tc>
              </a:tr>
              <a:tr h="429389">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2</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b="1" kern="0" dirty="0">
                          <a:solidFill>
                            <a:schemeClr val="tx1"/>
                          </a:solidFill>
                          <a:effectLst/>
                          <a:latin typeface="Times New Roman" pitchFamily="18" charset="0"/>
                          <a:cs typeface="Times New Roman" pitchFamily="18" charset="0"/>
                        </a:rPr>
                        <a:t>$4,580</a:t>
                      </a:r>
                      <a:endParaRPr lang="zh-TW" sz="1800" b="1" kern="100" dirty="0">
                        <a:solidFill>
                          <a:schemeClr val="tx1"/>
                        </a:solidFill>
                        <a:effectLst/>
                        <a:latin typeface="Times New Roman" pitchFamily="18" charset="0"/>
                        <a:ea typeface="新細明體"/>
                        <a:cs typeface="Times New Roman" pitchFamily="18" charset="0"/>
                      </a:endParaRPr>
                    </a:p>
                  </a:txBody>
                  <a:tcPr marL="0" marR="0" marT="0" marB="0" anchor="ctr">
                    <a:solidFill>
                      <a:schemeClr val="accent1"/>
                    </a:solidFill>
                  </a:tcPr>
                </a:tc>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$2,300</a:t>
                      </a:r>
                      <a:endParaRPr lang="zh-TW" sz="1800" kern="100" dirty="0">
                        <a:effectLst/>
                        <a:latin typeface="Times New Roman" pitchFamily="18" charset="0"/>
                        <a:ea typeface="新細明體"/>
                        <a:cs typeface="Times New Roman" pitchFamily="18" charset="0"/>
                      </a:endParaRPr>
                    </a:p>
                  </a:txBody>
                  <a:tcPr marL="0" marR="0" marT="0" marB="0" anchor="ctr"/>
                </a:tc>
              </a:tr>
              <a:tr h="429389">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3</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b="1" kern="0" dirty="0">
                          <a:solidFill>
                            <a:schemeClr val="tx1"/>
                          </a:solidFill>
                          <a:effectLst/>
                          <a:latin typeface="Times New Roman" pitchFamily="18" charset="0"/>
                          <a:cs typeface="Times New Roman" pitchFamily="18" charset="0"/>
                        </a:rPr>
                        <a:t>$6,460</a:t>
                      </a:r>
                      <a:endParaRPr lang="zh-TW" sz="1800" b="1" kern="100" dirty="0">
                        <a:solidFill>
                          <a:schemeClr val="tx1"/>
                        </a:solidFill>
                        <a:effectLst/>
                        <a:latin typeface="Times New Roman" pitchFamily="18" charset="0"/>
                        <a:ea typeface="新細明體"/>
                        <a:cs typeface="Times New Roman" pitchFamily="18" charset="0"/>
                      </a:endParaRPr>
                    </a:p>
                  </a:txBody>
                  <a:tcPr marL="0" marR="0" marT="0" marB="0" anchor="ctr">
                    <a:solidFill>
                      <a:schemeClr val="accent1"/>
                    </a:solidFill>
                  </a:tcPr>
                </a:tc>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$3,200</a:t>
                      </a:r>
                      <a:endParaRPr lang="zh-TW" sz="1800" kern="100" dirty="0">
                        <a:effectLst/>
                        <a:latin typeface="Times New Roman" pitchFamily="18" charset="0"/>
                        <a:ea typeface="新細明體"/>
                        <a:cs typeface="Times New Roman" pitchFamily="18" charset="0"/>
                      </a:endParaRPr>
                    </a:p>
                  </a:txBody>
                  <a:tcPr marL="0" marR="0" marT="0" marB="0" anchor="ctr"/>
                </a:tc>
              </a:tr>
              <a:tr h="429389">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4</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b="1" kern="0" dirty="0">
                          <a:solidFill>
                            <a:schemeClr val="tx1"/>
                          </a:solidFill>
                          <a:effectLst/>
                          <a:latin typeface="Times New Roman" pitchFamily="18" charset="0"/>
                          <a:cs typeface="Times New Roman" pitchFamily="18" charset="0"/>
                        </a:rPr>
                        <a:t>$7,970</a:t>
                      </a:r>
                      <a:endParaRPr lang="zh-TW" sz="1800" b="1" kern="100" dirty="0">
                        <a:solidFill>
                          <a:schemeClr val="tx1"/>
                        </a:solidFill>
                        <a:effectLst/>
                        <a:latin typeface="Times New Roman" pitchFamily="18" charset="0"/>
                        <a:ea typeface="新細明體"/>
                        <a:cs typeface="Times New Roman" pitchFamily="18" charset="0"/>
                      </a:endParaRPr>
                    </a:p>
                  </a:txBody>
                  <a:tcPr marL="0" marR="0" marT="0" marB="0" anchor="ctr">
                    <a:solidFill>
                      <a:schemeClr val="accent1"/>
                    </a:solidFill>
                  </a:tcPr>
                </a:tc>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$4,000</a:t>
                      </a:r>
                      <a:endParaRPr lang="zh-TW" sz="1800" kern="100" dirty="0">
                        <a:effectLst/>
                        <a:latin typeface="Times New Roman" pitchFamily="18" charset="0"/>
                        <a:ea typeface="新細明體"/>
                        <a:cs typeface="Times New Roman" pitchFamily="18" charset="0"/>
                      </a:endParaRPr>
                    </a:p>
                  </a:txBody>
                  <a:tcPr marL="0" marR="0" marT="0" marB="0" anchor="ctr"/>
                </a:tc>
              </a:tr>
              <a:tr h="429389">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5</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b="1" kern="0" dirty="0">
                          <a:solidFill>
                            <a:schemeClr val="tx1"/>
                          </a:solidFill>
                          <a:effectLst/>
                          <a:latin typeface="Times New Roman" pitchFamily="18" charset="0"/>
                          <a:cs typeface="Times New Roman" pitchFamily="18" charset="0"/>
                        </a:rPr>
                        <a:t>$9,420</a:t>
                      </a:r>
                      <a:endParaRPr lang="zh-TW" sz="1800" b="1" kern="100" dirty="0">
                        <a:solidFill>
                          <a:schemeClr val="tx1"/>
                        </a:solidFill>
                        <a:effectLst/>
                        <a:latin typeface="Times New Roman" pitchFamily="18" charset="0"/>
                        <a:ea typeface="新細明體"/>
                        <a:cs typeface="Times New Roman" pitchFamily="18" charset="0"/>
                      </a:endParaRPr>
                    </a:p>
                  </a:txBody>
                  <a:tcPr marL="0" marR="0" marT="0" marB="0" anchor="ctr">
                    <a:solidFill>
                      <a:schemeClr val="accent1"/>
                    </a:solidFill>
                  </a:tcPr>
                </a:tc>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$4,700</a:t>
                      </a:r>
                      <a:endParaRPr lang="zh-TW" sz="1800" kern="100" dirty="0">
                        <a:effectLst/>
                        <a:latin typeface="Times New Roman" pitchFamily="18" charset="0"/>
                        <a:ea typeface="新細明體"/>
                        <a:cs typeface="Times New Roman" pitchFamily="18" charset="0"/>
                      </a:endParaRPr>
                    </a:p>
                  </a:txBody>
                  <a:tcPr marL="0" marR="0" marT="0" marB="0" anchor="ctr"/>
                </a:tc>
              </a:tr>
              <a:tr h="429389">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6</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b="1" kern="0" dirty="0">
                          <a:solidFill>
                            <a:schemeClr val="tx1"/>
                          </a:solidFill>
                          <a:effectLst/>
                          <a:latin typeface="Times New Roman" pitchFamily="18" charset="0"/>
                          <a:cs typeface="Times New Roman" pitchFamily="18" charset="0"/>
                        </a:rPr>
                        <a:t>$10,490</a:t>
                      </a:r>
                      <a:endParaRPr lang="zh-TW" sz="1800" b="1" kern="100" dirty="0">
                        <a:solidFill>
                          <a:schemeClr val="tx1"/>
                        </a:solidFill>
                        <a:effectLst/>
                        <a:latin typeface="Times New Roman" pitchFamily="18" charset="0"/>
                        <a:ea typeface="新細明體"/>
                        <a:cs typeface="Times New Roman" pitchFamily="18" charset="0"/>
                      </a:endParaRPr>
                    </a:p>
                  </a:txBody>
                  <a:tcPr marL="0" marR="0" marT="0" marB="0" anchor="ctr">
                    <a:solidFill>
                      <a:schemeClr val="accent1"/>
                    </a:solidFill>
                  </a:tcPr>
                </a:tc>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$5,200</a:t>
                      </a:r>
                      <a:endParaRPr lang="zh-TW" sz="1800" kern="100" dirty="0">
                        <a:effectLst/>
                        <a:latin typeface="Times New Roman" pitchFamily="18" charset="0"/>
                        <a:ea typeface="新細明體"/>
                        <a:cs typeface="Times New Roman" pitchFamily="18" charset="0"/>
                      </a:endParaRPr>
                    </a:p>
                  </a:txBody>
                  <a:tcPr marL="0" marR="0" marT="0" marB="0" anchor="ctr"/>
                </a:tc>
              </a:tr>
              <a:tr h="429389">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7</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b="1" kern="0" dirty="0">
                          <a:solidFill>
                            <a:schemeClr val="tx1"/>
                          </a:solidFill>
                          <a:effectLst/>
                          <a:latin typeface="Times New Roman" pitchFamily="18" charset="0"/>
                          <a:cs typeface="Times New Roman" pitchFamily="18" charset="0"/>
                        </a:rPr>
                        <a:t>$11,550</a:t>
                      </a:r>
                      <a:endParaRPr lang="zh-TW" sz="1800" b="1" kern="100" dirty="0">
                        <a:solidFill>
                          <a:schemeClr val="tx1"/>
                        </a:solidFill>
                        <a:effectLst/>
                        <a:latin typeface="Times New Roman" pitchFamily="18" charset="0"/>
                        <a:ea typeface="新細明體"/>
                        <a:cs typeface="Times New Roman" pitchFamily="18" charset="0"/>
                      </a:endParaRPr>
                    </a:p>
                  </a:txBody>
                  <a:tcPr marL="0" marR="0" marT="0" marB="0" anchor="ctr">
                    <a:solidFill>
                      <a:schemeClr val="accent1"/>
                    </a:solidFill>
                  </a:tcPr>
                </a:tc>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$5,800</a:t>
                      </a:r>
                      <a:endParaRPr lang="zh-TW" sz="1800" kern="100" dirty="0">
                        <a:effectLst/>
                        <a:latin typeface="Times New Roman" pitchFamily="18" charset="0"/>
                        <a:ea typeface="新細明體"/>
                        <a:cs typeface="Times New Roman" pitchFamily="18" charset="0"/>
                      </a:endParaRPr>
                    </a:p>
                  </a:txBody>
                  <a:tcPr marL="0" marR="0" marT="0" marB="0" anchor="ctr"/>
                </a:tc>
              </a:tr>
              <a:tr h="429389">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8</a:t>
                      </a:r>
                      <a:r>
                        <a:rPr lang="zh-TW" sz="1800" kern="0" dirty="0">
                          <a:effectLst/>
                          <a:latin typeface="Times New Roman" pitchFamily="18" charset="0"/>
                          <a:cs typeface="Times New Roman" pitchFamily="18" charset="0"/>
                        </a:rPr>
                        <a:t>人或以上</a:t>
                      </a:r>
                      <a:endParaRPr lang="zh-TW" sz="1800"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b="1" kern="0" dirty="0">
                          <a:effectLst/>
                          <a:latin typeface="Times New Roman" pitchFamily="18" charset="0"/>
                          <a:cs typeface="Times New Roman" pitchFamily="18" charset="0"/>
                        </a:rPr>
                        <a:t>$12,630</a:t>
                      </a:r>
                      <a:endParaRPr lang="zh-TW" sz="1800" b="1" kern="100" dirty="0">
                        <a:effectLst/>
                        <a:latin typeface="Times New Roman" pitchFamily="18" charset="0"/>
                        <a:ea typeface="新細明體"/>
                        <a:cs typeface="Times New Roman" pitchFamily="18" charset="0"/>
                      </a:endParaRPr>
                    </a:p>
                  </a:txBody>
                  <a:tcPr marL="0" marR="0" marT="0" marB="0" anchor="ctr"/>
                </a:tc>
                <a:tc>
                  <a:txBody>
                    <a:bodyPr/>
                    <a:lstStyle/>
                    <a:p>
                      <a:pPr algn="ctr">
                        <a:lnSpc>
                          <a:spcPts val="2000"/>
                        </a:lnSpc>
                        <a:spcBef>
                          <a:spcPts val="700"/>
                        </a:spcBef>
                        <a:spcAft>
                          <a:spcPts val="700"/>
                        </a:spcAft>
                      </a:pPr>
                      <a:r>
                        <a:rPr lang="en-US" sz="1800" kern="0" dirty="0">
                          <a:effectLst/>
                          <a:latin typeface="Times New Roman" pitchFamily="18" charset="0"/>
                          <a:cs typeface="Times New Roman" pitchFamily="18" charset="0"/>
                        </a:rPr>
                        <a:t>$6,300</a:t>
                      </a:r>
                      <a:endParaRPr lang="zh-TW" sz="1800" kern="100" dirty="0">
                        <a:effectLst/>
                        <a:latin typeface="Times New Roman" pitchFamily="18" charset="0"/>
                        <a:ea typeface="新細明體"/>
                        <a:cs typeface="Times New Roman" pitchFamily="18" charset="0"/>
                      </a:endParaRPr>
                    </a:p>
                  </a:txBody>
                  <a:tcPr marL="0" marR="0" marT="0" marB="0" anchor="ctr"/>
                </a:tc>
              </a:tr>
            </a:tbl>
          </a:graphicData>
        </a:graphic>
      </p:graphicFrame>
      <p:sp>
        <p:nvSpPr>
          <p:cNvPr id="7" name="矩形 6"/>
          <p:cNvSpPr/>
          <p:nvPr/>
        </p:nvSpPr>
        <p:spPr>
          <a:xfrm>
            <a:off x="683568" y="1533139"/>
            <a:ext cx="3910028" cy="553998"/>
          </a:xfrm>
          <a:prstGeom prst="rect">
            <a:avLst/>
          </a:prstGeom>
        </p:spPr>
        <p:txBody>
          <a:bodyPr wrap="square">
            <a:spAutoFit/>
          </a:bodyPr>
          <a:lstStyle/>
          <a:p>
            <a:pPr marL="514350" lvl="0" indent="-514350">
              <a:buClr>
                <a:schemeClr val="tx1"/>
              </a:buClr>
              <a:buSzPct val="80000"/>
              <a:buFont typeface="+mj-lt"/>
              <a:buAutoNum type="arabicPeriod" startAt="7"/>
            </a:pPr>
            <a:r>
              <a:rPr lang="zh-TW" altLang="zh-TW" sz="3000" dirty="0" smtClean="0"/>
              <a:t>發放</a:t>
            </a:r>
            <a:r>
              <a:rPr lang="zh-TW" altLang="en-US" sz="3000" dirty="0" smtClean="0"/>
              <a:t>金額</a:t>
            </a:r>
            <a:r>
              <a:rPr lang="zh-TW" altLang="zh-TW" sz="3000" dirty="0" smtClean="0"/>
              <a:t>：</a:t>
            </a:r>
            <a:endParaRPr lang="zh-TW" altLang="zh-TW" sz="3000" dirty="0"/>
          </a:p>
        </p:txBody>
      </p:sp>
    </p:spTree>
    <p:extLst>
      <p:ext uri="{BB962C8B-B14F-4D97-AF65-F5344CB8AC3E}">
        <p14:creationId xmlns:p14="http://schemas.microsoft.com/office/powerpoint/2010/main" val="1043942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48680"/>
            <a:ext cx="8229600" cy="631832"/>
          </a:xfrm>
        </p:spPr>
        <p:txBody>
          <a:bodyPr>
            <a:normAutofit/>
          </a:bodyPr>
          <a:lstStyle/>
          <a:p>
            <a:pPr algn="ctr"/>
            <a:r>
              <a:rPr lang="zh-TW" altLang="zh-TW" sz="3500" b="1" dirty="0" smtClean="0">
                <a:latin typeface="Times New Roman" pitchFamily="18" charset="0"/>
                <a:ea typeface="標楷體" pitchFamily="65" charset="-120"/>
                <a:cs typeface="Times New Roman" pitchFamily="18" charset="0"/>
              </a:rPr>
              <a:t>社會工作</a:t>
            </a:r>
            <a:r>
              <a:rPr lang="zh-TW" altLang="zh-TW" sz="3500" b="1" dirty="0">
                <a:latin typeface="Times New Roman" pitchFamily="18" charset="0"/>
                <a:ea typeface="標楷體" pitchFamily="65" charset="-120"/>
                <a:cs typeface="Times New Roman" pitchFamily="18" charset="0"/>
              </a:rPr>
              <a:t>局工作報告</a:t>
            </a:r>
            <a:r>
              <a:rPr lang="en-US" altLang="zh-TW" sz="3500" b="1" dirty="0">
                <a:latin typeface="Times New Roman" pitchFamily="18" charset="0"/>
                <a:ea typeface="標楷體" pitchFamily="65" charset="-120"/>
                <a:cs typeface="Times New Roman" pitchFamily="18" charset="0"/>
              </a:rPr>
              <a:t>2009---</a:t>
            </a:r>
            <a:r>
              <a:rPr lang="zh-TW" altLang="zh-TW" sz="3500" b="1" dirty="0">
                <a:latin typeface="Times New Roman" pitchFamily="18" charset="0"/>
                <a:ea typeface="標楷體" pitchFamily="65" charset="-120"/>
                <a:cs typeface="Times New Roman" pitchFamily="18" charset="0"/>
              </a:rPr>
              <a:t>經濟</a:t>
            </a:r>
            <a:r>
              <a:rPr lang="zh-TW" altLang="zh-TW" sz="3500" b="1" dirty="0" smtClean="0">
                <a:latin typeface="Times New Roman" pitchFamily="18" charset="0"/>
                <a:ea typeface="標楷體" pitchFamily="65" charset="-120"/>
                <a:cs typeface="Times New Roman" pitchFamily="18" charset="0"/>
              </a:rPr>
              <a:t>援助</a:t>
            </a:r>
            <a:endParaRPr lang="zh-TW" altLang="zh-TW" sz="3500" dirty="0">
              <a:latin typeface="Times New Roman" pitchFamily="18" charset="0"/>
              <a:ea typeface="標楷體" pitchFamily="65" charset="-120"/>
              <a:cs typeface="Times New Roman" pitchFamily="18" charset="0"/>
            </a:endParaRPr>
          </a:p>
        </p:txBody>
      </p:sp>
      <p:sp>
        <p:nvSpPr>
          <p:cNvPr id="3" name="內容版面配置區 2"/>
          <p:cNvSpPr>
            <a:spLocks noGrp="1"/>
          </p:cNvSpPr>
          <p:nvPr>
            <p:ph idx="1"/>
          </p:nvPr>
        </p:nvSpPr>
        <p:spPr/>
        <p:txBody>
          <a:bodyPr>
            <a:normAutofit fontScale="70000" lnSpcReduction="20000"/>
          </a:bodyPr>
          <a:lstStyle/>
          <a:p>
            <a:pPr algn="just"/>
            <a:r>
              <a:rPr lang="en-US" altLang="zh-TW" dirty="0">
                <a:latin typeface="Times New Roman" pitchFamily="18" charset="0"/>
                <a:cs typeface="Times New Roman" pitchFamily="18" charset="0"/>
              </a:rPr>
              <a:t>2009</a:t>
            </a:r>
            <a:r>
              <a:rPr lang="zh-TW" altLang="zh-TW" dirty="0">
                <a:latin typeface="Times New Roman" pitchFamily="18" charset="0"/>
                <a:cs typeface="Times New Roman" pitchFamily="18" charset="0"/>
              </a:rPr>
              <a:t>年獲本局經濟援助共</a:t>
            </a:r>
            <a:r>
              <a:rPr lang="en-US" altLang="zh-TW" dirty="0">
                <a:latin typeface="Times New Roman" pitchFamily="18" charset="0"/>
                <a:cs typeface="Times New Roman" pitchFamily="18" charset="0"/>
              </a:rPr>
              <a:t>6,278</a:t>
            </a:r>
            <a:r>
              <a:rPr lang="zh-TW" altLang="zh-TW" dirty="0">
                <a:latin typeface="Times New Roman" pitchFamily="18" charset="0"/>
                <a:cs typeface="Times New Roman" pitchFamily="18" charset="0"/>
              </a:rPr>
              <a:t>個個人或家庭，受惠人數達</a:t>
            </a:r>
            <a:r>
              <a:rPr lang="en-US" altLang="zh-TW" dirty="0">
                <a:latin typeface="Times New Roman" pitchFamily="18" charset="0"/>
                <a:cs typeface="Times New Roman" pitchFamily="18" charset="0"/>
              </a:rPr>
              <a:t>7,102</a:t>
            </a:r>
            <a:r>
              <a:rPr lang="zh-TW" altLang="zh-TW" dirty="0">
                <a:latin typeface="Times New Roman" pitchFamily="18" charset="0"/>
                <a:cs typeface="Times New Roman" pitchFamily="18" charset="0"/>
              </a:rPr>
              <a:t>人，涉及家庭成員人數為</a:t>
            </a:r>
            <a:r>
              <a:rPr lang="en-US" altLang="zh-TW" dirty="0">
                <a:latin typeface="Times New Roman" pitchFamily="18" charset="0"/>
                <a:cs typeface="Times New Roman" pitchFamily="18" charset="0"/>
              </a:rPr>
              <a:t>12,532</a:t>
            </a:r>
            <a:r>
              <a:rPr lang="zh-TW" altLang="zh-TW" dirty="0">
                <a:latin typeface="Times New Roman" pitchFamily="18" charset="0"/>
                <a:cs typeface="Times New Roman" pitchFamily="18" charset="0"/>
              </a:rPr>
              <a:t>人；各類援助金發放總金額為澳門幣</a:t>
            </a:r>
            <a:r>
              <a:rPr lang="en-US" altLang="zh-TW" dirty="0">
                <a:latin typeface="Times New Roman" pitchFamily="18" charset="0"/>
                <a:cs typeface="Times New Roman" pitchFamily="18" charset="0"/>
              </a:rPr>
              <a:t>$274,356,880.90</a:t>
            </a:r>
            <a:r>
              <a:rPr lang="zh-TW" altLang="zh-TW" dirty="0">
                <a:latin typeface="Times New Roman" pitchFamily="18" charset="0"/>
                <a:cs typeface="Times New Roman" pitchFamily="18" charset="0"/>
              </a:rPr>
              <a:t>元，受惠人數較</a:t>
            </a:r>
            <a:r>
              <a:rPr lang="en-US" altLang="zh-TW" dirty="0">
                <a:latin typeface="Times New Roman" pitchFamily="18" charset="0"/>
                <a:cs typeface="Times New Roman" pitchFamily="18" charset="0"/>
              </a:rPr>
              <a:t>2008</a:t>
            </a:r>
            <a:r>
              <a:rPr lang="zh-TW" altLang="zh-TW" dirty="0">
                <a:latin typeface="Times New Roman" pitchFamily="18" charset="0"/>
                <a:cs typeface="Times New Roman" pitchFamily="18" charset="0"/>
              </a:rPr>
              <a:t>年增加了</a:t>
            </a:r>
            <a:r>
              <a:rPr lang="en-US" altLang="zh-TW" dirty="0">
                <a:latin typeface="Times New Roman" pitchFamily="18" charset="0"/>
                <a:cs typeface="Times New Roman" pitchFamily="18" charset="0"/>
              </a:rPr>
              <a:t>1.15%</a:t>
            </a:r>
            <a:r>
              <a:rPr lang="zh-TW" altLang="zh-TW" dirty="0">
                <a:latin typeface="Times New Roman" pitchFamily="18" charset="0"/>
                <a:cs typeface="Times New Roman" pitchFamily="18" charset="0"/>
              </a:rPr>
              <a:t>，但總援助金額郤減少了</a:t>
            </a:r>
            <a:r>
              <a:rPr lang="en-US" altLang="zh-TW" dirty="0">
                <a:latin typeface="Times New Roman" pitchFamily="18" charset="0"/>
                <a:cs typeface="Times New Roman" pitchFamily="18" charset="0"/>
              </a:rPr>
              <a:t>8.52%</a:t>
            </a:r>
            <a:r>
              <a:rPr lang="zh-TW" altLang="zh-TW" dirty="0">
                <a:latin typeface="Times New Roman" pitchFamily="18" charset="0"/>
                <a:cs typeface="Times New Roman" pitchFamily="18" charset="0"/>
              </a:rPr>
              <a:t>，主要原因是</a:t>
            </a:r>
            <a:r>
              <a:rPr lang="en-US" altLang="zh-TW" dirty="0">
                <a:latin typeface="Times New Roman" pitchFamily="18" charset="0"/>
                <a:cs typeface="Times New Roman" pitchFamily="18" charset="0"/>
              </a:rPr>
              <a:t>2009</a:t>
            </a:r>
            <a:r>
              <a:rPr lang="zh-TW" altLang="zh-TW" dirty="0">
                <a:latin typeface="Times New Roman" pitchFamily="18" charset="0"/>
                <a:cs typeface="Times New Roman" pitchFamily="18" charset="0"/>
              </a:rPr>
              <a:t>年維持了最低維生指數及沒有額外特別津貼措施</a:t>
            </a:r>
            <a:r>
              <a:rPr lang="zh-TW" altLang="zh-TW" dirty="0" smtClean="0">
                <a:latin typeface="Times New Roman" pitchFamily="18" charset="0"/>
                <a:cs typeface="Times New Roman" pitchFamily="18" charset="0"/>
              </a:rPr>
              <a:t>。</a:t>
            </a:r>
            <a:endParaRPr lang="en-US" altLang="zh-TW" dirty="0" smtClean="0">
              <a:latin typeface="Times New Roman" pitchFamily="18" charset="0"/>
              <a:cs typeface="Times New Roman" pitchFamily="18" charset="0"/>
            </a:endParaRPr>
          </a:p>
          <a:p>
            <a:pPr algn="just"/>
            <a:endParaRPr lang="zh-TW" altLang="zh-TW" dirty="0">
              <a:latin typeface="Times New Roman" pitchFamily="18" charset="0"/>
              <a:cs typeface="Times New Roman" pitchFamily="18" charset="0"/>
            </a:endParaRPr>
          </a:p>
          <a:p>
            <a:pPr algn="just"/>
            <a:r>
              <a:rPr lang="zh-TW" altLang="zh-TW" dirty="0">
                <a:latin typeface="Times New Roman" pitchFamily="18" charset="0"/>
                <a:cs typeface="Times New Roman" pitchFamily="18" charset="0"/>
              </a:rPr>
              <a:t>除一般援助金外，本局亦因應求助者的個別需要及問題的迫切性而發放偶發性援助金，</a:t>
            </a:r>
            <a:r>
              <a:rPr lang="en-US" altLang="zh-TW" dirty="0">
                <a:latin typeface="Times New Roman" pitchFamily="18" charset="0"/>
                <a:cs typeface="Times New Roman" pitchFamily="18" charset="0"/>
              </a:rPr>
              <a:t>2009</a:t>
            </a:r>
            <a:r>
              <a:rPr lang="zh-TW" altLang="zh-TW" dirty="0">
                <a:latin typeface="Times New Roman" pitchFamily="18" charset="0"/>
                <a:cs typeface="Times New Roman" pitchFamily="18" charset="0"/>
              </a:rPr>
              <a:t>年本局共向</a:t>
            </a:r>
            <a:r>
              <a:rPr lang="en-US" altLang="zh-TW" dirty="0">
                <a:latin typeface="Times New Roman" pitchFamily="18" charset="0"/>
                <a:cs typeface="Times New Roman" pitchFamily="18" charset="0"/>
              </a:rPr>
              <a:t>895</a:t>
            </a:r>
            <a:r>
              <a:rPr lang="zh-TW" altLang="zh-TW" dirty="0">
                <a:latin typeface="Times New Roman" pitchFamily="18" charset="0"/>
                <a:cs typeface="Times New Roman" pitchFamily="18" charset="0"/>
              </a:rPr>
              <a:t>個個人或家庭發放偶發性援助金，金額逹澳門幣</a:t>
            </a:r>
            <a:r>
              <a:rPr lang="en-US" altLang="zh-TW" dirty="0">
                <a:latin typeface="Times New Roman" pitchFamily="18" charset="0"/>
                <a:cs typeface="Times New Roman" pitchFamily="18" charset="0"/>
              </a:rPr>
              <a:t>$6,358,153</a:t>
            </a:r>
            <a:r>
              <a:rPr lang="zh-TW" altLang="zh-TW" dirty="0">
                <a:latin typeface="Times New Roman" pitchFamily="18" charset="0"/>
                <a:cs typeface="Times New Roman" pitchFamily="18" charset="0"/>
              </a:rPr>
              <a:t>元，當中以非常緊急援助最多，全年共向</a:t>
            </a:r>
            <a:r>
              <a:rPr lang="en-US" altLang="zh-TW" dirty="0">
                <a:latin typeface="Times New Roman" pitchFamily="18" charset="0"/>
                <a:cs typeface="Times New Roman" pitchFamily="18" charset="0"/>
              </a:rPr>
              <a:t>767</a:t>
            </a:r>
            <a:r>
              <a:rPr lang="zh-TW" altLang="zh-TW" dirty="0">
                <a:latin typeface="Times New Roman" pitchFamily="18" charset="0"/>
                <a:cs typeface="Times New Roman" pitchFamily="18" charset="0"/>
              </a:rPr>
              <a:t>個個人或家庭發放緊急援助金，金額逹澳門幤</a:t>
            </a:r>
            <a:r>
              <a:rPr lang="en-US" altLang="zh-TW" dirty="0">
                <a:latin typeface="Times New Roman" pitchFamily="18" charset="0"/>
                <a:cs typeface="Times New Roman" pitchFamily="18" charset="0"/>
              </a:rPr>
              <a:t>$5,482,720</a:t>
            </a:r>
            <a:r>
              <a:rPr lang="zh-TW" altLang="zh-TW" dirty="0">
                <a:latin typeface="Times New Roman" pitchFamily="18" charset="0"/>
                <a:cs typeface="Times New Roman" pitchFamily="18" charset="0"/>
              </a:rPr>
              <a:t>元，佔偶發性援助金總支出的</a:t>
            </a:r>
            <a:r>
              <a:rPr lang="en-US" altLang="zh-TW" dirty="0">
                <a:latin typeface="Times New Roman" pitchFamily="18" charset="0"/>
                <a:cs typeface="Times New Roman" pitchFamily="18" charset="0"/>
              </a:rPr>
              <a:t>86.2%</a:t>
            </a:r>
            <a:r>
              <a:rPr lang="zh-TW" altLang="zh-TW" dirty="0" smtClean="0">
                <a:latin typeface="Times New Roman" pitchFamily="18" charset="0"/>
                <a:cs typeface="Times New Roman" pitchFamily="18" charset="0"/>
              </a:rPr>
              <a:t>。</a:t>
            </a:r>
            <a:endParaRPr lang="en-US" altLang="zh-TW" dirty="0" smtClean="0">
              <a:latin typeface="Times New Roman" pitchFamily="18" charset="0"/>
              <a:cs typeface="Times New Roman" pitchFamily="18" charset="0"/>
            </a:endParaRPr>
          </a:p>
          <a:p>
            <a:pPr algn="just"/>
            <a:endParaRPr lang="zh-TW" altLang="zh-TW" dirty="0">
              <a:latin typeface="Times New Roman" pitchFamily="18" charset="0"/>
              <a:cs typeface="Times New Roman" pitchFamily="18" charset="0"/>
            </a:endParaRPr>
          </a:p>
          <a:p>
            <a:pPr algn="just"/>
            <a:r>
              <a:rPr lang="en-US" altLang="zh-TW" dirty="0">
                <a:latin typeface="Times New Roman" pitchFamily="18" charset="0"/>
                <a:cs typeface="Times New Roman" pitchFamily="18" charset="0"/>
              </a:rPr>
              <a:t>2009</a:t>
            </a:r>
            <a:r>
              <a:rPr lang="zh-TW" altLang="zh-TW" dirty="0">
                <a:latin typeface="Times New Roman" pitchFamily="18" charset="0"/>
                <a:cs typeface="Times New Roman" pitchFamily="18" charset="0"/>
              </a:rPr>
              <a:t>年本局資助獨居長者或有個別需要的援助金受益人</a:t>
            </a:r>
            <a:r>
              <a:rPr lang="zh-TW" altLang="zh-TW" dirty="0" smtClean="0">
                <a:latin typeface="Times New Roman" pitchFamily="18" charset="0"/>
                <a:cs typeface="Times New Roman" pitchFamily="18" charset="0"/>
              </a:rPr>
              <a:t>使用</a:t>
            </a:r>
            <a:r>
              <a:rPr lang="en-US" altLang="zh-TW" dirty="0" smtClean="0">
                <a:latin typeface="標楷體" pitchFamily="65" charset="-120"/>
                <a:ea typeface="標楷體" pitchFamily="65" charset="-120"/>
                <a:cs typeface="Times New Roman" pitchFamily="18" charset="0"/>
              </a:rPr>
              <a:t>“</a:t>
            </a:r>
            <a:r>
              <a:rPr lang="zh-TW" altLang="zh-TW" dirty="0" smtClean="0">
                <a:latin typeface="Times New Roman" pitchFamily="18" charset="0"/>
                <a:cs typeface="Times New Roman" pitchFamily="18" charset="0"/>
              </a:rPr>
              <a:t>平</a:t>
            </a:r>
            <a:r>
              <a:rPr lang="zh-TW" altLang="zh-TW" dirty="0">
                <a:latin typeface="Times New Roman" pitchFamily="18" charset="0"/>
                <a:cs typeface="Times New Roman" pitchFamily="18" charset="0"/>
              </a:rPr>
              <a:t>安通支援服務</a:t>
            </a:r>
            <a:r>
              <a:rPr lang="en-US" altLang="zh-TW" dirty="0">
                <a:latin typeface="標楷體" pitchFamily="65" charset="-120"/>
                <a:ea typeface="標楷體" pitchFamily="65" charset="-120"/>
                <a:cs typeface="Times New Roman" pitchFamily="18" charset="0"/>
              </a:rPr>
              <a:t>”</a:t>
            </a:r>
            <a:r>
              <a:rPr lang="zh-TW" altLang="zh-TW" dirty="0">
                <a:latin typeface="Times New Roman" pitchFamily="18" charset="0"/>
                <a:cs typeface="Times New Roman" pitchFamily="18" charset="0"/>
              </a:rPr>
              <a:t>共</a:t>
            </a:r>
            <a:r>
              <a:rPr lang="en-US" altLang="zh-TW" dirty="0">
                <a:latin typeface="Times New Roman" pitchFamily="18" charset="0"/>
                <a:cs typeface="Times New Roman" pitchFamily="18" charset="0"/>
              </a:rPr>
              <a:t>142</a:t>
            </a:r>
            <a:r>
              <a:rPr lang="zh-TW" altLang="zh-TW" dirty="0">
                <a:latin typeface="Times New Roman" pitchFamily="18" charset="0"/>
                <a:cs typeface="Times New Roman" pitchFamily="18" charset="0"/>
              </a:rPr>
              <a:t>人，金額共澳門幣</a:t>
            </a:r>
            <a:r>
              <a:rPr lang="en-US" altLang="zh-TW" dirty="0">
                <a:latin typeface="Times New Roman" pitchFamily="18" charset="0"/>
                <a:cs typeface="Times New Roman" pitchFamily="18" charset="0"/>
              </a:rPr>
              <a:t>$40,750</a:t>
            </a:r>
            <a:r>
              <a:rPr lang="zh-TW" altLang="zh-TW" dirty="0">
                <a:latin typeface="Times New Roman" pitchFamily="18" charset="0"/>
                <a:cs typeface="Times New Roman" pitchFamily="18" charset="0"/>
              </a:rPr>
              <a:t>元；對需要特別院護服務的人士資助其入住資助院舍，受惠人數</a:t>
            </a:r>
            <a:r>
              <a:rPr lang="en-US" altLang="zh-TW" dirty="0">
                <a:latin typeface="Times New Roman" pitchFamily="18" charset="0"/>
                <a:cs typeface="Times New Roman" pitchFamily="18" charset="0"/>
              </a:rPr>
              <a:t>114</a:t>
            </a:r>
            <a:r>
              <a:rPr lang="zh-TW" altLang="zh-TW" dirty="0">
                <a:latin typeface="Times New Roman" pitchFamily="18" charset="0"/>
                <a:cs typeface="Times New Roman" pitchFamily="18" charset="0"/>
              </a:rPr>
              <a:t>人，金額為澳門幣</a:t>
            </a:r>
            <a:r>
              <a:rPr lang="en-US" altLang="zh-TW" dirty="0">
                <a:latin typeface="Times New Roman" pitchFamily="18" charset="0"/>
                <a:cs typeface="Times New Roman" pitchFamily="18" charset="0"/>
              </a:rPr>
              <a:t>$5,763,311</a:t>
            </a:r>
            <a:r>
              <a:rPr lang="zh-TW" altLang="zh-TW" dirty="0">
                <a:latin typeface="Times New Roman" pitchFamily="18" charset="0"/>
                <a:cs typeface="Times New Roman" pitchFamily="18" charset="0"/>
              </a:rPr>
              <a:t>元。</a:t>
            </a:r>
          </a:p>
        </p:txBody>
      </p:sp>
    </p:spTree>
    <p:extLst>
      <p:ext uri="{BB962C8B-B14F-4D97-AF65-F5344CB8AC3E}">
        <p14:creationId xmlns:p14="http://schemas.microsoft.com/office/powerpoint/2010/main" val="3649869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4624"/>
            <a:ext cx="8229600" cy="1143000"/>
          </a:xfrm>
        </p:spPr>
        <p:txBody>
          <a:bodyPr>
            <a:normAutofit/>
          </a:bodyPr>
          <a:lstStyle/>
          <a:p>
            <a:pPr algn="ctr"/>
            <a:r>
              <a:rPr lang="zh-TW" altLang="en-US" sz="3500" b="1" dirty="0" smtClean="0">
                <a:latin typeface="Times New Roman" pitchFamily="18" charset="0"/>
                <a:ea typeface="標楷體" pitchFamily="65" charset="-120"/>
                <a:cs typeface="Times New Roman" pitchFamily="18" charset="0"/>
              </a:rPr>
              <a:t>（</a:t>
            </a:r>
            <a:r>
              <a:rPr lang="zh-TW" altLang="zh-TW" sz="3500" b="1" dirty="0" smtClean="0">
                <a:latin typeface="Times New Roman" pitchFamily="18" charset="0"/>
                <a:ea typeface="標楷體" pitchFamily="65" charset="-120"/>
                <a:cs typeface="Times New Roman" pitchFamily="18" charset="0"/>
              </a:rPr>
              <a:t>表</a:t>
            </a:r>
            <a:r>
              <a:rPr lang="en-US" altLang="zh-TW" sz="3500" b="1" dirty="0" smtClean="0">
                <a:latin typeface="Times New Roman" pitchFamily="18" charset="0"/>
                <a:ea typeface="標楷體" pitchFamily="65" charset="-120"/>
                <a:cs typeface="Times New Roman" pitchFamily="18" charset="0"/>
              </a:rPr>
              <a:t>1</a:t>
            </a:r>
            <a:r>
              <a:rPr lang="zh-TW" altLang="en-US" sz="3500" b="1" dirty="0" smtClean="0">
                <a:latin typeface="Times New Roman" pitchFamily="18" charset="0"/>
                <a:ea typeface="標楷體" pitchFamily="65" charset="-120"/>
                <a:cs typeface="Times New Roman" pitchFamily="18" charset="0"/>
              </a:rPr>
              <a:t>）</a:t>
            </a:r>
            <a:r>
              <a:rPr lang="zh-TW" altLang="zh-TW" sz="3500" b="1" dirty="0" smtClean="0">
                <a:latin typeface="Times New Roman" pitchFamily="18" charset="0"/>
                <a:ea typeface="標楷體" pitchFamily="65" charset="-120"/>
                <a:cs typeface="Times New Roman" pitchFamily="18" charset="0"/>
              </a:rPr>
              <a:t>本</a:t>
            </a:r>
            <a:r>
              <a:rPr lang="zh-TW" altLang="zh-TW" sz="3500" b="1" dirty="0">
                <a:latin typeface="Times New Roman" pitchFamily="18" charset="0"/>
                <a:ea typeface="標楷體" pitchFamily="65" charset="-120"/>
                <a:cs typeface="Times New Roman" pitchFamily="18" charset="0"/>
              </a:rPr>
              <a:t>局各類援助金發放情況</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039345569"/>
              </p:ext>
            </p:extLst>
          </p:nvPr>
        </p:nvGraphicFramePr>
        <p:xfrm>
          <a:off x="1151620" y="1556792"/>
          <a:ext cx="6768752" cy="4125978"/>
        </p:xfrm>
        <a:graphic>
          <a:graphicData uri="http://schemas.openxmlformats.org/drawingml/2006/table">
            <a:tbl>
              <a:tblPr firstRow="1" firstCol="1" bandRow="1">
                <a:tableStyleId>{5C22544A-7EE6-4342-B048-85BDC9FD1C3A}</a:tableStyleId>
              </a:tblPr>
              <a:tblGrid>
                <a:gridCol w="3603203"/>
                <a:gridCol w="1324857"/>
                <a:gridCol w="1840692"/>
              </a:tblGrid>
              <a:tr h="309576">
                <a:tc>
                  <a:txBody>
                    <a:bodyPr/>
                    <a:lstStyle/>
                    <a:p>
                      <a:pPr algn="ctr">
                        <a:lnSpc>
                          <a:spcPct val="100000"/>
                        </a:lnSpc>
                        <a:spcAft>
                          <a:spcPts val="0"/>
                        </a:spcAft>
                      </a:pPr>
                      <a:r>
                        <a:rPr lang="zh-TW" sz="1800" kern="0" dirty="0">
                          <a:effectLst/>
                        </a:rPr>
                        <a:t>援助類別</a:t>
                      </a:r>
                      <a:endParaRPr lang="zh-TW" sz="1800" kern="100" dirty="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zh-TW" sz="1800" kern="0" dirty="0">
                          <a:effectLst/>
                        </a:rPr>
                        <a:t>家庭數目</a:t>
                      </a:r>
                      <a:endParaRPr lang="zh-TW" sz="1800" kern="100" dirty="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zh-TW" sz="1800" kern="0" dirty="0">
                          <a:effectLst/>
                        </a:rPr>
                        <a:t>金額</a:t>
                      </a:r>
                      <a:r>
                        <a:rPr lang="en-US" sz="1800" kern="0" dirty="0">
                          <a:effectLst/>
                        </a:rPr>
                        <a:t>($)</a:t>
                      </a:r>
                      <a:endParaRPr lang="zh-TW" sz="1800" kern="100" dirty="0">
                        <a:effectLst/>
                        <a:latin typeface="Calibri"/>
                        <a:ea typeface="新細明體"/>
                        <a:cs typeface="Times New Roman"/>
                      </a:endParaRPr>
                    </a:p>
                  </a:txBody>
                  <a:tcPr marL="68580" marR="68580" marT="0" marB="0" anchor="ctr"/>
                </a:tc>
              </a:tr>
              <a:tr h="489544">
                <a:tc>
                  <a:txBody>
                    <a:bodyPr/>
                    <a:lstStyle/>
                    <a:p>
                      <a:pPr algn="ctr">
                        <a:lnSpc>
                          <a:spcPct val="100000"/>
                        </a:lnSpc>
                        <a:spcAft>
                          <a:spcPts val="0"/>
                        </a:spcAft>
                      </a:pPr>
                      <a:r>
                        <a:rPr lang="zh-TW" sz="1800" kern="0" dirty="0">
                          <a:effectLst/>
                        </a:rPr>
                        <a:t>經濟貧乏</a:t>
                      </a:r>
                      <a:endParaRPr lang="zh-TW" sz="1800" kern="100" dirty="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3,963</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128,057,510.00</a:t>
                      </a:r>
                      <a:endParaRPr lang="zh-TW" sz="1800" kern="100">
                        <a:effectLst/>
                        <a:latin typeface="Times New Roman" pitchFamily="18" charset="0"/>
                        <a:ea typeface="新細明體"/>
                        <a:cs typeface="Times New Roman" pitchFamily="18" charset="0"/>
                      </a:endParaRPr>
                    </a:p>
                  </a:txBody>
                  <a:tcPr marL="68580" marR="68580" marT="0" marB="0" anchor="ctr"/>
                </a:tc>
              </a:tr>
              <a:tr h="369822">
                <a:tc>
                  <a:txBody>
                    <a:bodyPr/>
                    <a:lstStyle/>
                    <a:p>
                      <a:pPr algn="ctr">
                        <a:lnSpc>
                          <a:spcPct val="100000"/>
                        </a:lnSpc>
                        <a:spcAft>
                          <a:spcPts val="0"/>
                        </a:spcAft>
                      </a:pPr>
                      <a:r>
                        <a:rPr lang="zh-TW" sz="1800" kern="0" dirty="0">
                          <a:effectLst/>
                        </a:rPr>
                        <a:t>單親</a:t>
                      </a:r>
                      <a:endParaRPr lang="zh-TW" sz="1800" kern="100" dirty="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1,094</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58,416,202.00</a:t>
                      </a:r>
                      <a:endParaRPr lang="zh-TW" sz="1800" kern="100" dirty="0">
                        <a:effectLst/>
                        <a:latin typeface="Times New Roman" pitchFamily="18" charset="0"/>
                        <a:ea typeface="新細明體"/>
                        <a:cs typeface="Times New Roman" pitchFamily="18" charset="0"/>
                      </a:endParaRPr>
                    </a:p>
                  </a:txBody>
                  <a:tcPr marL="68580" marR="68580" marT="0" marB="0" anchor="ctr"/>
                </a:tc>
              </a:tr>
              <a:tr h="369822">
                <a:tc>
                  <a:txBody>
                    <a:bodyPr/>
                    <a:lstStyle/>
                    <a:p>
                      <a:pPr algn="ctr">
                        <a:lnSpc>
                          <a:spcPct val="100000"/>
                        </a:lnSpc>
                        <a:spcAft>
                          <a:spcPts val="0"/>
                        </a:spcAft>
                      </a:pPr>
                      <a:r>
                        <a:rPr lang="zh-TW" sz="1800" kern="0">
                          <a:effectLst/>
                        </a:rPr>
                        <a:t>嚴重疾病</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1,193</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37,604,385.00</a:t>
                      </a:r>
                      <a:endParaRPr lang="zh-TW" sz="1800" kern="100" dirty="0">
                        <a:effectLst/>
                        <a:latin typeface="Times New Roman" pitchFamily="18" charset="0"/>
                        <a:ea typeface="新細明體"/>
                        <a:cs typeface="Times New Roman" pitchFamily="18" charset="0"/>
                      </a:endParaRPr>
                    </a:p>
                  </a:txBody>
                  <a:tcPr marL="68580" marR="68580" marT="0" marB="0" anchor="ctr"/>
                </a:tc>
              </a:tr>
              <a:tr h="309576">
                <a:tc>
                  <a:txBody>
                    <a:bodyPr/>
                    <a:lstStyle/>
                    <a:p>
                      <a:pPr algn="ctr">
                        <a:lnSpc>
                          <a:spcPct val="100000"/>
                        </a:lnSpc>
                        <a:spcAft>
                          <a:spcPts val="0"/>
                        </a:spcAft>
                      </a:pPr>
                      <a:r>
                        <a:rPr lang="zh-TW" sz="1800" kern="0">
                          <a:effectLst/>
                        </a:rPr>
                        <a:t>殘疾</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296</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7,408,499.00</a:t>
                      </a:r>
                      <a:endParaRPr lang="zh-TW" sz="1800" kern="100" dirty="0">
                        <a:effectLst/>
                        <a:latin typeface="Times New Roman" pitchFamily="18" charset="0"/>
                        <a:ea typeface="新細明體"/>
                        <a:cs typeface="Times New Roman" pitchFamily="18" charset="0"/>
                      </a:endParaRPr>
                    </a:p>
                  </a:txBody>
                  <a:tcPr marL="68580" marR="68580" marT="0" marB="0" anchor="ctr"/>
                </a:tc>
              </a:tr>
              <a:tr h="309576">
                <a:tc>
                  <a:txBody>
                    <a:bodyPr/>
                    <a:lstStyle/>
                    <a:p>
                      <a:pPr algn="ctr">
                        <a:lnSpc>
                          <a:spcPct val="100000"/>
                        </a:lnSpc>
                        <a:spcAft>
                          <a:spcPts val="0"/>
                        </a:spcAft>
                      </a:pPr>
                      <a:r>
                        <a:rPr lang="zh-TW" sz="1800" kern="0">
                          <a:effectLst/>
                        </a:rPr>
                        <a:t>補充津貼</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71</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619,971.00</a:t>
                      </a:r>
                      <a:endParaRPr lang="zh-TW" sz="1800" kern="100" dirty="0">
                        <a:effectLst/>
                        <a:latin typeface="Times New Roman" pitchFamily="18" charset="0"/>
                        <a:ea typeface="新細明體"/>
                        <a:cs typeface="Times New Roman" pitchFamily="18" charset="0"/>
                      </a:endParaRPr>
                    </a:p>
                  </a:txBody>
                  <a:tcPr marL="68580" marR="68580" marT="0" marB="0" anchor="ctr"/>
                </a:tc>
              </a:tr>
              <a:tr h="309576">
                <a:tc>
                  <a:txBody>
                    <a:bodyPr/>
                    <a:lstStyle/>
                    <a:p>
                      <a:pPr algn="ctr">
                        <a:lnSpc>
                          <a:spcPct val="100000"/>
                        </a:lnSpc>
                        <a:spcAft>
                          <a:spcPts val="0"/>
                        </a:spcAft>
                      </a:pPr>
                      <a:r>
                        <a:rPr lang="zh-TW" sz="1800" kern="0">
                          <a:effectLst/>
                        </a:rPr>
                        <a:t>資助使用平安通</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142</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40,750.00</a:t>
                      </a:r>
                      <a:endParaRPr lang="zh-TW" sz="1800" kern="100" dirty="0">
                        <a:effectLst/>
                        <a:latin typeface="Times New Roman" pitchFamily="18" charset="0"/>
                        <a:ea typeface="新細明體"/>
                        <a:cs typeface="Times New Roman" pitchFamily="18" charset="0"/>
                      </a:endParaRPr>
                    </a:p>
                  </a:txBody>
                  <a:tcPr marL="68580" marR="68580" marT="0" marB="0" anchor="ctr"/>
                </a:tc>
              </a:tr>
              <a:tr h="309576">
                <a:tc>
                  <a:txBody>
                    <a:bodyPr/>
                    <a:lstStyle/>
                    <a:p>
                      <a:pPr algn="ctr">
                        <a:lnSpc>
                          <a:spcPct val="100000"/>
                        </a:lnSpc>
                        <a:spcAft>
                          <a:spcPts val="0"/>
                        </a:spcAft>
                      </a:pPr>
                      <a:r>
                        <a:rPr lang="zh-TW" sz="1800" kern="0" dirty="0">
                          <a:effectLst/>
                        </a:rPr>
                        <a:t>偶發性經濟援助</a:t>
                      </a:r>
                      <a:endParaRPr lang="zh-TW" sz="1800" kern="100" dirty="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895</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6,358,153.00</a:t>
                      </a:r>
                      <a:endParaRPr lang="zh-TW" sz="1800" kern="100" dirty="0">
                        <a:effectLst/>
                        <a:latin typeface="Times New Roman" pitchFamily="18" charset="0"/>
                        <a:ea typeface="新細明體"/>
                        <a:cs typeface="Times New Roman" pitchFamily="18" charset="0"/>
                      </a:endParaRPr>
                    </a:p>
                  </a:txBody>
                  <a:tcPr marL="68580" marR="68580" marT="0" marB="0" anchor="ctr"/>
                </a:tc>
              </a:tr>
              <a:tr h="369822">
                <a:tc>
                  <a:txBody>
                    <a:bodyPr/>
                    <a:lstStyle/>
                    <a:p>
                      <a:pPr algn="ctr">
                        <a:lnSpc>
                          <a:spcPct val="100000"/>
                        </a:lnSpc>
                        <a:spcAft>
                          <a:spcPts val="0"/>
                        </a:spcAft>
                      </a:pPr>
                      <a:r>
                        <a:rPr lang="zh-TW" sz="1800" kern="0">
                          <a:effectLst/>
                        </a:rPr>
                        <a:t>三類弱勢家庭特別補助</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2,996</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19,469,652.00</a:t>
                      </a:r>
                      <a:endParaRPr lang="zh-TW" sz="1800" kern="100" dirty="0">
                        <a:effectLst/>
                        <a:latin typeface="Times New Roman" pitchFamily="18" charset="0"/>
                        <a:ea typeface="新細明體"/>
                        <a:cs typeface="Times New Roman" pitchFamily="18" charset="0"/>
                      </a:endParaRPr>
                    </a:p>
                  </a:txBody>
                  <a:tcPr marL="68580" marR="68580" marT="0" marB="0" anchor="ctr"/>
                </a:tc>
              </a:tr>
              <a:tr h="489544">
                <a:tc>
                  <a:txBody>
                    <a:bodyPr/>
                    <a:lstStyle/>
                    <a:p>
                      <a:pPr algn="ctr">
                        <a:lnSpc>
                          <a:spcPct val="100000"/>
                        </a:lnSpc>
                        <a:spcAft>
                          <a:spcPts val="0"/>
                        </a:spcAft>
                      </a:pPr>
                      <a:r>
                        <a:rPr lang="zh-TW" sz="1800" kern="0">
                          <a:effectLst/>
                        </a:rPr>
                        <a:t>三類弱勢家庭特別生活津貼計劃</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3,437</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17,932,100.00</a:t>
                      </a:r>
                      <a:endParaRPr lang="zh-TW" sz="1800" kern="100" dirty="0">
                        <a:effectLst/>
                        <a:latin typeface="Times New Roman" pitchFamily="18" charset="0"/>
                        <a:ea typeface="新細明體"/>
                        <a:cs typeface="Times New Roman" pitchFamily="18" charset="0"/>
                      </a:endParaRPr>
                    </a:p>
                  </a:txBody>
                  <a:tcPr marL="68580" marR="68580" marT="0" marB="0" anchor="ctr"/>
                </a:tc>
              </a:tr>
              <a:tr h="489544">
                <a:tc>
                  <a:txBody>
                    <a:bodyPr/>
                    <a:lstStyle/>
                    <a:p>
                      <a:pPr algn="ctr">
                        <a:lnSpc>
                          <a:spcPct val="100000"/>
                        </a:lnSpc>
                        <a:spcAft>
                          <a:spcPts val="0"/>
                        </a:spcAft>
                      </a:pPr>
                      <a:r>
                        <a:rPr lang="zh-TW" sz="1800" kern="0" dirty="0">
                          <a:effectLst/>
                        </a:rPr>
                        <a:t>總</a:t>
                      </a:r>
                      <a:r>
                        <a:rPr lang="zh-TW" sz="1800" kern="0" dirty="0" smtClean="0">
                          <a:effectLst/>
                        </a:rPr>
                        <a:t>金額</a:t>
                      </a:r>
                      <a:r>
                        <a:rPr lang="zh-TW" altLang="en-US" sz="1800" kern="0" dirty="0" smtClean="0">
                          <a:effectLst/>
                        </a:rPr>
                        <a:t>（</a:t>
                      </a:r>
                      <a:r>
                        <a:rPr lang="zh-TW" sz="1800" kern="0" dirty="0" smtClean="0">
                          <a:effectLst/>
                        </a:rPr>
                        <a:t>註</a:t>
                      </a:r>
                      <a:r>
                        <a:rPr lang="zh-TW" altLang="en-US" sz="1800" kern="0" dirty="0" smtClean="0">
                          <a:effectLst/>
                        </a:rPr>
                        <a:t>）</a:t>
                      </a:r>
                      <a:endParaRPr lang="zh-TW" sz="1800" kern="100" dirty="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 </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275,907,222.00</a:t>
                      </a:r>
                      <a:endParaRPr lang="zh-TW" sz="1800" kern="100" dirty="0">
                        <a:effectLst/>
                        <a:latin typeface="Times New Roman" pitchFamily="18" charset="0"/>
                        <a:ea typeface="新細明體"/>
                        <a:cs typeface="Times New Roman" pitchFamily="18" charset="0"/>
                      </a:endParaRPr>
                    </a:p>
                  </a:txBody>
                  <a:tcPr marL="68580" marR="68580" marT="0" marB="0" anchor="ctr"/>
                </a:tc>
              </a:tr>
            </a:tbl>
          </a:graphicData>
        </a:graphic>
      </p:graphicFrame>
      <p:sp>
        <p:nvSpPr>
          <p:cNvPr id="5" name="Rectangle 1"/>
          <p:cNvSpPr>
            <a:spLocks noChangeArrowheads="1"/>
          </p:cNvSpPr>
          <p:nvPr/>
        </p:nvSpPr>
        <p:spPr bwMode="auto">
          <a:xfrm>
            <a:off x="683568" y="5805264"/>
            <a:ext cx="770485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hangingPunct="0"/>
            <a:r>
              <a:rPr lang="zh-TW" altLang="en-US" sz="2000" dirty="0" smtClean="0"/>
              <a:t>（</a:t>
            </a:r>
            <a:r>
              <a:rPr lang="zh-TW" altLang="zh-TW" sz="2000" dirty="0" smtClean="0"/>
              <a:t>註</a:t>
            </a:r>
            <a:r>
              <a:rPr lang="zh-TW" altLang="en-US" sz="2000" dirty="0"/>
              <a:t>）</a:t>
            </a:r>
            <a:r>
              <a:rPr lang="zh-TW" altLang="zh-TW" sz="2000" dirty="0" smtClean="0"/>
              <a:t>由於</a:t>
            </a:r>
            <a:r>
              <a:rPr lang="zh-TW" altLang="zh-TW" sz="2000" dirty="0"/>
              <a:t>有些個案未能領取款項，涉及金額為澳門幣</a:t>
            </a:r>
            <a:r>
              <a:rPr lang="en-US" altLang="zh-TW" sz="2000" dirty="0">
                <a:latin typeface="Times New Roman" pitchFamily="18" charset="0"/>
                <a:cs typeface="Times New Roman" pitchFamily="18" charset="0"/>
              </a:rPr>
              <a:t>$1,550,341.10</a:t>
            </a:r>
            <a:r>
              <a:rPr lang="zh-TW" altLang="zh-TW" sz="2000" dirty="0">
                <a:latin typeface="Times New Roman" pitchFamily="18" charset="0"/>
                <a:cs typeface="Times New Roman" pitchFamily="18" charset="0"/>
              </a:rPr>
              <a:t>元，故總金額實際數目應為澳門幣</a:t>
            </a:r>
            <a:r>
              <a:rPr lang="en-US" altLang="zh-TW" sz="2000" dirty="0">
                <a:latin typeface="Times New Roman" pitchFamily="18" charset="0"/>
                <a:cs typeface="Times New Roman" pitchFamily="18" charset="0"/>
              </a:rPr>
              <a:t>$274,356,880.90</a:t>
            </a:r>
            <a:r>
              <a:rPr lang="zh-TW" altLang="zh-TW" sz="2000" dirty="0"/>
              <a:t>元。</a:t>
            </a:r>
          </a:p>
        </p:txBody>
      </p:sp>
    </p:spTree>
    <p:extLst>
      <p:ext uri="{BB962C8B-B14F-4D97-AF65-F5344CB8AC3E}">
        <p14:creationId xmlns:p14="http://schemas.microsoft.com/office/powerpoint/2010/main" val="2795705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92696"/>
            <a:ext cx="8229600" cy="559824"/>
          </a:xfrm>
        </p:spPr>
        <p:txBody>
          <a:bodyPr>
            <a:noAutofit/>
          </a:bodyPr>
          <a:lstStyle/>
          <a:p>
            <a:pPr algn="ctr"/>
            <a:r>
              <a:rPr lang="zh-TW" altLang="en-US" sz="3500" dirty="0">
                <a:latin typeface="Times New Roman" pitchFamily="18" charset="0"/>
                <a:ea typeface="+mn-ea"/>
                <a:cs typeface="Times New Roman" pitchFamily="18" charset="0"/>
              </a:rPr>
              <a:t>（</a:t>
            </a:r>
            <a:r>
              <a:rPr lang="zh-TW" altLang="zh-TW" sz="3500" dirty="0" smtClean="0">
                <a:latin typeface="Times New Roman" pitchFamily="18" charset="0"/>
                <a:ea typeface="+mn-ea"/>
                <a:cs typeface="Times New Roman" pitchFamily="18" charset="0"/>
              </a:rPr>
              <a:t>表</a:t>
            </a:r>
            <a:r>
              <a:rPr lang="en-US" altLang="zh-TW" sz="3500" dirty="0" smtClean="0">
                <a:latin typeface="Times New Roman" pitchFamily="18" charset="0"/>
                <a:ea typeface="+mn-ea"/>
                <a:cs typeface="Times New Roman" pitchFamily="18" charset="0"/>
              </a:rPr>
              <a:t>2</a:t>
            </a:r>
            <a:r>
              <a:rPr lang="zh-TW" altLang="en-US" sz="3500" dirty="0" smtClean="0">
                <a:latin typeface="Times New Roman" pitchFamily="18" charset="0"/>
                <a:ea typeface="+mn-ea"/>
                <a:cs typeface="Times New Roman" pitchFamily="18" charset="0"/>
              </a:rPr>
              <a:t>）</a:t>
            </a:r>
            <a:r>
              <a:rPr lang="en-US" altLang="zh-TW" sz="3500" dirty="0" smtClean="0">
                <a:latin typeface="Times New Roman" pitchFamily="18" charset="0"/>
                <a:ea typeface="+mn-ea"/>
                <a:cs typeface="Times New Roman" pitchFamily="18" charset="0"/>
              </a:rPr>
              <a:t> </a:t>
            </a:r>
            <a:r>
              <a:rPr lang="zh-TW" altLang="zh-TW" sz="3500" dirty="0">
                <a:latin typeface="Times New Roman" pitchFamily="18" charset="0"/>
                <a:ea typeface="+mn-ea"/>
                <a:cs typeface="Times New Roman" pitchFamily="18" charset="0"/>
              </a:rPr>
              <a:t>偶發性援助金發放情況</a:t>
            </a: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1785960053"/>
              </p:ext>
            </p:extLst>
          </p:nvPr>
        </p:nvGraphicFramePr>
        <p:xfrm>
          <a:off x="1331640" y="1628800"/>
          <a:ext cx="6480721" cy="4968555"/>
        </p:xfrm>
        <a:graphic>
          <a:graphicData uri="http://schemas.openxmlformats.org/drawingml/2006/table">
            <a:tbl>
              <a:tblPr firstRow="1" firstCol="1" bandRow="1">
                <a:tableStyleId>{5C22544A-7EE6-4342-B048-85BDC9FD1C3A}</a:tableStyleId>
              </a:tblPr>
              <a:tblGrid>
                <a:gridCol w="2641921"/>
                <a:gridCol w="1750568"/>
                <a:gridCol w="2088232"/>
              </a:tblGrid>
              <a:tr h="331237">
                <a:tc>
                  <a:txBody>
                    <a:bodyPr/>
                    <a:lstStyle/>
                    <a:p>
                      <a:pPr algn="ctr">
                        <a:lnSpc>
                          <a:spcPct val="100000"/>
                        </a:lnSpc>
                        <a:spcAft>
                          <a:spcPts val="0"/>
                        </a:spcAft>
                      </a:pPr>
                      <a:r>
                        <a:rPr lang="zh-TW" sz="1800" kern="0" dirty="0">
                          <a:effectLst/>
                        </a:rPr>
                        <a:t>援助金種類</a:t>
                      </a:r>
                      <a:endParaRPr lang="zh-TW" sz="1800" kern="100" dirty="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zh-TW" sz="1800" kern="0">
                          <a:effectLst/>
                        </a:rPr>
                        <a:t>個人或家庭</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zh-TW" sz="1800" kern="0">
                          <a:effectLst/>
                        </a:rPr>
                        <a:t>金額</a:t>
                      </a:r>
                      <a:r>
                        <a:rPr lang="en-US" sz="1800" kern="0">
                          <a:effectLst/>
                        </a:rPr>
                        <a:t>($)</a:t>
                      </a:r>
                      <a:endParaRPr lang="zh-TW" sz="1800" kern="100">
                        <a:effectLst/>
                        <a:latin typeface="Calibri"/>
                        <a:ea typeface="新細明體"/>
                        <a:cs typeface="Times New Roman"/>
                      </a:endParaRPr>
                    </a:p>
                  </a:txBody>
                  <a:tcPr marL="68580" marR="68580" marT="0" marB="0" anchor="ctr"/>
                </a:tc>
              </a:tr>
              <a:tr h="331237">
                <a:tc>
                  <a:txBody>
                    <a:bodyPr/>
                    <a:lstStyle/>
                    <a:p>
                      <a:pPr>
                        <a:lnSpc>
                          <a:spcPct val="100000"/>
                        </a:lnSpc>
                        <a:spcAft>
                          <a:spcPts val="0"/>
                        </a:spcAft>
                      </a:pPr>
                      <a:r>
                        <a:rPr lang="zh-TW" sz="1800" kern="0">
                          <a:effectLst/>
                        </a:rPr>
                        <a:t>殮葬費</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27</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37,580.00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dirty="0">
                          <a:effectLst/>
                        </a:rPr>
                        <a:t>不幸之公共事故或災難</a:t>
                      </a:r>
                      <a:endParaRPr lang="zh-TW" sz="1800" kern="100" dirty="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醫療技術輔助器</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36</a:t>
                      </a:r>
                      <a:endParaRPr lang="zh-TW" sz="1800" kern="100" dirty="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479,262.00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修葺住所之工程</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1</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7,460.00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傢俱及家庭用品</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1</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12,196.00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處於危機之未成年人</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入住社會服務設施</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8</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36,220.00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護理用品支出</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33</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182,955.00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教育或培訓支出</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9</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43,420.00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公共交通支出</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延期補發</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9</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72,520.00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非常緊急</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767</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5,482,720.00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其他</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4</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3,820.00</a:t>
                      </a:r>
                      <a:endParaRPr lang="zh-TW" sz="1800" kern="100" dirty="0">
                        <a:effectLst/>
                        <a:latin typeface="Times New Roman" pitchFamily="18" charset="0"/>
                        <a:ea typeface="新細明體"/>
                        <a:cs typeface="Times New Roman" pitchFamily="18" charset="0"/>
                      </a:endParaRPr>
                    </a:p>
                  </a:txBody>
                  <a:tcPr marL="68580" marR="68580" marT="0" marB="0" anchor="ctr"/>
                </a:tc>
              </a:tr>
              <a:tr h="331237">
                <a:tc>
                  <a:txBody>
                    <a:bodyPr/>
                    <a:lstStyle/>
                    <a:p>
                      <a:pPr>
                        <a:lnSpc>
                          <a:spcPct val="100000"/>
                        </a:lnSpc>
                        <a:spcAft>
                          <a:spcPts val="0"/>
                        </a:spcAft>
                      </a:pPr>
                      <a:r>
                        <a:rPr lang="zh-TW" sz="1800" kern="0">
                          <a:effectLst/>
                        </a:rPr>
                        <a:t>總數</a:t>
                      </a:r>
                      <a:endParaRPr lang="zh-TW" sz="1800" kern="100">
                        <a:effectLst/>
                        <a:latin typeface="Calibri"/>
                        <a:ea typeface="新細明體"/>
                        <a:cs typeface="Times New Roman"/>
                      </a:endParaRPr>
                    </a:p>
                  </a:txBody>
                  <a:tcPr marL="68580" marR="68580" marT="0" marB="0" anchor="ctr"/>
                </a:tc>
                <a:tc>
                  <a:txBody>
                    <a:bodyPr/>
                    <a:lstStyle/>
                    <a:p>
                      <a:pPr algn="ctr">
                        <a:lnSpc>
                          <a:spcPct val="100000"/>
                        </a:lnSpc>
                        <a:spcAft>
                          <a:spcPts val="0"/>
                        </a:spcAft>
                      </a:pPr>
                      <a:r>
                        <a:rPr lang="en-US" sz="1800" kern="0">
                          <a:effectLst/>
                          <a:latin typeface="Times New Roman" pitchFamily="18" charset="0"/>
                          <a:cs typeface="Times New Roman" pitchFamily="18" charset="0"/>
                        </a:rPr>
                        <a:t>895</a:t>
                      </a:r>
                      <a:endParaRPr lang="zh-TW" sz="1800" kern="100">
                        <a:effectLst/>
                        <a:latin typeface="Times New Roman" pitchFamily="18" charset="0"/>
                        <a:ea typeface="新細明體"/>
                        <a:cs typeface="Times New Roman" pitchFamily="18" charset="0"/>
                      </a:endParaRPr>
                    </a:p>
                  </a:txBody>
                  <a:tcPr marL="68580" marR="68580" marT="0" marB="0" anchor="ctr"/>
                </a:tc>
                <a:tc>
                  <a:txBody>
                    <a:bodyPr/>
                    <a:lstStyle/>
                    <a:p>
                      <a:pPr algn="ctr">
                        <a:lnSpc>
                          <a:spcPct val="100000"/>
                        </a:lnSpc>
                        <a:spcAft>
                          <a:spcPts val="0"/>
                        </a:spcAft>
                      </a:pPr>
                      <a:r>
                        <a:rPr lang="en-US" sz="1800" kern="0" dirty="0">
                          <a:effectLst/>
                          <a:latin typeface="Times New Roman" pitchFamily="18" charset="0"/>
                          <a:cs typeface="Times New Roman" pitchFamily="18" charset="0"/>
                        </a:rPr>
                        <a:t>6,358,153.00</a:t>
                      </a:r>
                      <a:endParaRPr lang="zh-TW" sz="1800" kern="100" dirty="0">
                        <a:effectLst/>
                        <a:latin typeface="Times New Roman" pitchFamily="18" charset="0"/>
                        <a:ea typeface="新細明體"/>
                        <a:cs typeface="Times New Roman" pitchFamily="18" charset="0"/>
                      </a:endParaRPr>
                    </a:p>
                  </a:txBody>
                  <a:tcPr marL="68580" marR="68580" marT="0" marB="0" anchor="ctr"/>
                </a:tc>
              </a:tr>
            </a:tbl>
          </a:graphicData>
        </a:graphic>
      </p:graphicFrame>
    </p:spTree>
    <p:extLst>
      <p:ext uri="{BB962C8B-B14F-4D97-AF65-F5344CB8AC3E}">
        <p14:creationId xmlns:p14="http://schemas.microsoft.com/office/powerpoint/2010/main" val="360057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04664"/>
            <a:ext cx="8229600" cy="847856"/>
          </a:xfrm>
        </p:spPr>
        <p:txBody>
          <a:bodyPr>
            <a:normAutofit/>
          </a:bodyPr>
          <a:lstStyle/>
          <a:p>
            <a:pPr algn="ctr"/>
            <a:r>
              <a:rPr lang="zh-TW" altLang="zh-TW" sz="3500" b="1" dirty="0">
                <a:latin typeface="+mn-ea"/>
                <a:ea typeface="+mn-ea"/>
              </a:rPr>
              <a:t>特別生活津貼發放計劃</a:t>
            </a:r>
            <a:endParaRPr lang="zh-TW" altLang="zh-TW" sz="3500" dirty="0">
              <a:latin typeface="+mn-ea"/>
              <a:ea typeface="+mn-ea"/>
            </a:endParaRPr>
          </a:p>
        </p:txBody>
      </p:sp>
      <p:sp>
        <p:nvSpPr>
          <p:cNvPr id="3" name="內容版面配置區 2"/>
          <p:cNvSpPr>
            <a:spLocks noGrp="1"/>
          </p:cNvSpPr>
          <p:nvPr>
            <p:ph idx="1"/>
          </p:nvPr>
        </p:nvSpPr>
        <p:spPr/>
        <p:txBody>
          <a:bodyPr>
            <a:normAutofit fontScale="92500" lnSpcReduction="20000"/>
          </a:bodyPr>
          <a:lstStyle/>
          <a:p>
            <a:pPr marL="0" indent="0" algn="just" hangingPunct="0">
              <a:buNone/>
            </a:pPr>
            <a:r>
              <a:rPr lang="zh-TW" altLang="zh-TW" dirty="0">
                <a:latin typeface="Times New Roman" pitchFamily="18" charset="0"/>
                <a:cs typeface="Times New Roman" pitchFamily="18" charset="0"/>
              </a:rPr>
              <a:t>該計劃是向三類弱勢家庭，包括單親，殘疾人士及長期病患者提供特別援助。除了向正接受本局定期經濟援助的三類弱勢家庭發放每年兩次特別生活津貼外，並透過與</a:t>
            </a:r>
            <a:r>
              <a:rPr lang="en-US" altLang="zh-TW" dirty="0">
                <a:latin typeface="Times New Roman" pitchFamily="18" charset="0"/>
                <a:cs typeface="Times New Roman" pitchFamily="18" charset="0"/>
              </a:rPr>
              <a:t>26</a:t>
            </a:r>
            <a:r>
              <a:rPr lang="zh-TW" altLang="zh-TW" dirty="0">
                <a:latin typeface="Times New Roman" pitchFamily="18" charset="0"/>
                <a:cs typeface="Times New Roman" pitchFamily="18" charset="0"/>
              </a:rPr>
              <a:t>間民間社會服務機構</a:t>
            </a:r>
            <a:r>
              <a:rPr lang="en-US" altLang="zh-TW" dirty="0">
                <a:latin typeface="Times New Roman" pitchFamily="18" charset="0"/>
                <a:cs typeface="Times New Roman" pitchFamily="18" charset="0"/>
              </a:rPr>
              <a:t>/</a:t>
            </a:r>
            <a:r>
              <a:rPr lang="zh-TW" altLang="zh-TW" dirty="0">
                <a:latin typeface="Times New Roman" pitchFamily="18" charset="0"/>
                <a:cs typeface="Times New Roman" pitchFamily="18" charset="0"/>
              </a:rPr>
              <a:t>社團的協助，向經濟收入低於或稍高於最低維生指數的三類弱勢家庭提供特別生活津貼。本局會為新增個案進行跟進及評估，將符合條件的潛在個案納入本局定期經濟援助網絡，</a:t>
            </a:r>
            <a:r>
              <a:rPr lang="en-US" altLang="zh-TW" dirty="0">
                <a:latin typeface="Times New Roman" pitchFamily="18" charset="0"/>
                <a:cs typeface="Times New Roman" pitchFamily="18" charset="0"/>
              </a:rPr>
              <a:t>2009</a:t>
            </a:r>
            <a:r>
              <a:rPr lang="zh-TW" altLang="zh-TW" dirty="0">
                <a:latin typeface="Times New Roman" pitchFamily="18" charset="0"/>
                <a:cs typeface="Times New Roman" pitchFamily="18" charset="0"/>
              </a:rPr>
              <a:t>年</a:t>
            </a:r>
            <a:r>
              <a:rPr lang="en-US" altLang="zh-TW" dirty="0">
                <a:latin typeface="Times New Roman" pitchFamily="18" charset="0"/>
                <a:cs typeface="Times New Roman" pitchFamily="18" charset="0"/>
              </a:rPr>
              <a:t>5</a:t>
            </a:r>
            <a:r>
              <a:rPr lang="zh-TW" altLang="zh-TW" dirty="0">
                <a:latin typeface="Times New Roman" pitchFamily="18" charset="0"/>
                <a:cs typeface="Times New Roman" pitchFamily="18" charset="0"/>
              </a:rPr>
              <a:t>月及</a:t>
            </a:r>
            <a:r>
              <a:rPr lang="en-US" altLang="zh-TW" dirty="0">
                <a:latin typeface="Times New Roman" pitchFamily="18" charset="0"/>
                <a:cs typeface="Times New Roman" pitchFamily="18" charset="0"/>
              </a:rPr>
              <a:t>8</a:t>
            </a:r>
            <a:r>
              <a:rPr lang="zh-TW" altLang="zh-TW" dirty="0">
                <a:latin typeface="Times New Roman" pitchFamily="18" charset="0"/>
                <a:cs typeface="Times New Roman" pitchFamily="18" charset="0"/>
              </a:rPr>
              <a:t>月的特別生活津貼，受惠家庭合共</a:t>
            </a:r>
            <a:r>
              <a:rPr lang="en-US" altLang="zh-TW" dirty="0">
                <a:latin typeface="Times New Roman" pitchFamily="18" charset="0"/>
                <a:cs typeface="Times New Roman" pitchFamily="18" charset="0"/>
              </a:rPr>
              <a:t>3,437</a:t>
            </a:r>
            <a:r>
              <a:rPr lang="zh-TW" altLang="zh-TW" dirty="0">
                <a:latin typeface="Times New Roman" pitchFamily="18" charset="0"/>
                <a:cs typeface="Times New Roman" pitchFamily="18" charset="0"/>
              </a:rPr>
              <a:t>個，較</a:t>
            </a:r>
            <a:r>
              <a:rPr lang="en-US" altLang="zh-TW" dirty="0">
                <a:latin typeface="Times New Roman" pitchFamily="18" charset="0"/>
                <a:cs typeface="Times New Roman" pitchFamily="18" charset="0"/>
              </a:rPr>
              <a:t>2008</a:t>
            </a:r>
            <a:r>
              <a:rPr lang="zh-TW" altLang="zh-TW" dirty="0">
                <a:latin typeface="Times New Roman" pitchFamily="18" charset="0"/>
                <a:cs typeface="Times New Roman" pitchFamily="18" charset="0"/>
              </a:rPr>
              <a:t>年個案增加</a:t>
            </a:r>
            <a:r>
              <a:rPr lang="en-US" altLang="zh-TW" dirty="0">
                <a:latin typeface="Times New Roman" pitchFamily="18" charset="0"/>
                <a:cs typeface="Times New Roman" pitchFamily="18" charset="0"/>
              </a:rPr>
              <a:t>8.53%</a:t>
            </a:r>
            <a:r>
              <a:rPr lang="zh-TW" altLang="zh-TW" dirty="0">
                <a:latin typeface="Times New Roman" pitchFamily="18" charset="0"/>
                <a:cs typeface="Times New Roman" pitchFamily="18" charset="0"/>
              </a:rPr>
              <a:t>，發放金額為澳門幣</a:t>
            </a:r>
            <a:r>
              <a:rPr lang="en-US" altLang="zh-TW" dirty="0">
                <a:latin typeface="Times New Roman" pitchFamily="18" charset="0"/>
                <a:cs typeface="Times New Roman" pitchFamily="18" charset="0"/>
              </a:rPr>
              <a:t>$17,932,100</a:t>
            </a:r>
            <a:r>
              <a:rPr lang="zh-TW" altLang="zh-TW" dirty="0">
                <a:latin typeface="Times New Roman" pitchFamily="18" charset="0"/>
                <a:cs typeface="Times New Roman" pitchFamily="18" charset="0"/>
              </a:rPr>
              <a:t>元。</a:t>
            </a:r>
          </a:p>
        </p:txBody>
      </p:sp>
    </p:spTree>
    <p:extLst>
      <p:ext uri="{BB962C8B-B14F-4D97-AF65-F5344CB8AC3E}">
        <p14:creationId xmlns:p14="http://schemas.microsoft.com/office/powerpoint/2010/main" val="3000299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04664"/>
            <a:ext cx="8229600" cy="847856"/>
          </a:xfrm>
        </p:spPr>
        <p:txBody>
          <a:bodyPr>
            <a:normAutofit/>
          </a:bodyPr>
          <a:lstStyle/>
          <a:p>
            <a:pPr algn="ctr"/>
            <a:endParaRPr lang="zh-TW" altLang="zh-TW" sz="3500" dirty="0">
              <a:latin typeface="+mn-ea"/>
              <a:ea typeface="+mn-ea"/>
            </a:endParaRPr>
          </a:p>
        </p:txBody>
      </p:sp>
      <p:sp>
        <p:nvSpPr>
          <p:cNvPr id="4" name="矩形 3"/>
          <p:cNvSpPr/>
          <p:nvPr/>
        </p:nvSpPr>
        <p:spPr>
          <a:xfrm>
            <a:off x="2555776" y="2636912"/>
            <a:ext cx="3744416" cy="1277273"/>
          </a:xfrm>
          <a:prstGeom prst="rect">
            <a:avLst/>
          </a:prstGeom>
          <a:noFill/>
        </p:spPr>
        <p:txBody>
          <a:bodyPr wrap="square" lIns="91440" tIns="45720" rIns="91440" bIns="45720">
            <a:spAutoFit/>
          </a:bodyPr>
          <a:lstStyle/>
          <a:p>
            <a:pPr algn="ctr"/>
            <a:r>
              <a:rPr lang="zh-TW" altLang="en-US" sz="7700" b="1" cap="none" spc="0" dirty="0" smtClean="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rPr>
              <a:t>完結</a:t>
            </a:r>
            <a:endParaRPr lang="zh-TW" altLang="en-US" sz="7700" b="1" cap="none" spc="0" dirty="0">
              <a:ln w="12700">
                <a:solidFill>
                  <a:schemeClr val="tx2">
                    <a:satMod val="155000"/>
                  </a:schemeClr>
                </a:solidFill>
                <a:prstDash val="solid"/>
              </a:ln>
              <a:solidFill>
                <a:schemeClr val="accent5">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179552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84784"/>
            <a:ext cx="8229600" cy="4641379"/>
          </a:xfrm>
        </p:spPr>
        <p:txBody>
          <a:bodyPr>
            <a:normAutofit lnSpcReduction="10000"/>
          </a:bodyPr>
          <a:lstStyle/>
          <a:p>
            <a:pPr marL="0" indent="0" algn="just" hangingPunct="0">
              <a:buNone/>
            </a:pPr>
            <a:r>
              <a:rPr lang="zh-TW" altLang="zh-TW" sz="3500" b="1" dirty="0">
                <a:latin typeface="標楷體" pitchFamily="65" charset="-120"/>
                <a:ea typeface="標楷體" pitchFamily="65" charset="-120"/>
              </a:rPr>
              <a:t>執行</a:t>
            </a:r>
            <a:r>
              <a:rPr lang="zh-TW" altLang="zh-TW" sz="3500" b="1" dirty="0" smtClean="0">
                <a:latin typeface="標楷體" pitchFamily="65" charset="-120"/>
                <a:ea typeface="標楷體" pitchFamily="65" charset="-120"/>
              </a:rPr>
              <a:t>部門</a:t>
            </a:r>
            <a:endParaRPr lang="en-US" altLang="zh-TW" sz="3500" b="1" dirty="0" smtClean="0">
              <a:latin typeface="標楷體" pitchFamily="65" charset="-120"/>
              <a:ea typeface="標楷體" pitchFamily="65" charset="-120"/>
            </a:endParaRPr>
          </a:p>
          <a:p>
            <a:pPr algn="just" hangingPunct="0"/>
            <a:r>
              <a:rPr lang="zh-TW" altLang="zh-TW" sz="3500" dirty="0" smtClean="0">
                <a:latin typeface="標楷體" pitchFamily="65" charset="-120"/>
                <a:ea typeface="標楷體" pitchFamily="65" charset="-120"/>
              </a:rPr>
              <a:t>家庭</a:t>
            </a:r>
            <a:r>
              <a:rPr lang="zh-TW" altLang="zh-TW" sz="3500" dirty="0">
                <a:latin typeface="標楷體" pitchFamily="65" charset="-120"/>
                <a:ea typeface="標楷體" pitchFamily="65" charset="-120"/>
              </a:rPr>
              <a:t>暨社區服務廳屬下各區社會工作中心 </a:t>
            </a:r>
            <a:r>
              <a:rPr lang="zh-TW" altLang="en-US" sz="3500" dirty="0" smtClean="0">
                <a:latin typeface="標楷體" pitchFamily="65" charset="-120"/>
                <a:ea typeface="標楷體" pitchFamily="65" charset="-120"/>
              </a:rPr>
              <a:t>。</a:t>
            </a:r>
            <a:endParaRPr lang="en-US" altLang="zh-TW" sz="3500" dirty="0" smtClean="0">
              <a:latin typeface="標楷體" pitchFamily="65" charset="-120"/>
              <a:ea typeface="標楷體" pitchFamily="65" charset="-120"/>
            </a:endParaRPr>
          </a:p>
          <a:p>
            <a:pPr algn="just" hangingPunct="0"/>
            <a:endParaRPr lang="zh-TW" altLang="zh-TW" sz="3500" dirty="0">
              <a:latin typeface="標楷體" pitchFamily="65" charset="-120"/>
              <a:ea typeface="標楷體" pitchFamily="65" charset="-120"/>
            </a:endParaRPr>
          </a:p>
          <a:p>
            <a:pPr marL="0" indent="0" algn="just" hangingPunct="0">
              <a:buNone/>
            </a:pPr>
            <a:r>
              <a:rPr lang="zh-TW" altLang="zh-TW" sz="3500" b="1" dirty="0">
                <a:latin typeface="標楷體" pitchFamily="65" charset="-120"/>
                <a:ea typeface="標楷體" pitchFamily="65" charset="-120"/>
              </a:rPr>
              <a:t>目的</a:t>
            </a:r>
            <a:endParaRPr lang="zh-TW" altLang="zh-TW" sz="3500" dirty="0">
              <a:latin typeface="標楷體" pitchFamily="65" charset="-120"/>
              <a:ea typeface="標楷體" pitchFamily="65" charset="-120"/>
            </a:endParaRPr>
          </a:p>
          <a:p>
            <a:pPr algn="just" hangingPunct="0"/>
            <a:r>
              <a:rPr lang="zh-TW" altLang="zh-TW" sz="3500" dirty="0">
                <a:latin typeface="標楷體" pitchFamily="65" charset="-120"/>
                <a:ea typeface="標楷體" pitchFamily="65" charset="-120"/>
              </a:rPr>
              <a:t>透過向因社會、健康及其他需要特別援助的因素而處於或陷入經濟貧乏狀況的個人及家團提供社會援助，確保其生活上的基本需要能得到滿足。</a:t>
            </a:r>
          </a:p>
          <a:p>
            <a:pPr hangingPunct="0"/>
            <a:endParaRPr lang="zh-TW" altLang="en-US" dirty="0"/>
          </a:p>
        </p:txBody>
      </p:sp>
    </p:spTree>
    <p:extLst>
      <p:ext uri="{BB962C8B-B14F-4D97-AF65-F5344CB8AC3E}">
        <p14:creationId xmlns:p14="http://schemas.microsoft.com/office/powerpoint/2010/main" val="1221190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332656"/>
            <a:ext cx="8496944" cy="1143000"/>
          </a:xfrm>
        </p:spPr>
        <p:txBody>
          <a:bodyPr>
            <a:noAutofit/>
          </a:bodyPr>
          <a:lstStyle/>
          <a:p>
            <a:pPr algn="just"/>
            <a:r>
              <a:rPr lang="zh-TW" altLang="zh-TW" sz="3500" b="1" dirty="0" smtClean="0">
                <a:latin typeface="標楷體" pitchFamily="65" charset="-120"/>
                <a:ea typeface="標楷體" pitchFamily="65" charset="-120"/>
              </a:rPr>
              <a:t>經濟援助分：一般援助金、偶發性援助金和特別援助金</a:t>
            </a:r>
            <a:endParaRPr lang="zh-TW" altLang="en-US" sz="3500" dirty="0">
              <a:latin typeface="標楷體" pitchFamily="65" charset="-120"/>
              <a:ea typeface="標楷體" pitchFamily="65" charset="-120"/>
            </a:endParaRPr>
          </a:p>
        </p:txBody>
      </p:sp>
      <p:sp>
        <p:nvSpPr>
          <p:cNvPr id="3" name="內容版面配置區 2"/>
          <p:cNvSpPr>
            <a:spLocks noGrp="1"/>
          </p:cNvSpPr>
          <p:nvPr>
            <p:ph idx="1"/>
          </p:nvPr>
        </p:nvSpPr>
        <p:spPr>
          <a:xfrm>
            <a:off x="755576" y="1556792"/>
            <a:ext cx="7560840" cy="5040560"/>
          </a:xfrm>
        </p:spPr>
        <p:txBody>
          <a:bodyPr>
            <a:noAutofit/>
          </a:bodyPr>
          <a:lstStyle/>
          <a:p>
            <a:pPr marL="0" indent="0" algn="just" hangingPunct="0">
              <a:buNone/>
            </a:pPr>
            <a:r>
              <a:rPr lang="zh-TW" altLang="zh-TW" sz="2500" u="sng" dirty="0" smtClean="0">
                <a:latin typeface="標楷體" pitchFamily="65" charset="-120"/>
                <a:ea typeface="標楷體" pitchFamily="65" charset="-120"/>
              </a:rPr>
              <a:t>一般</a:t>
            </a:r>
            <a:r>
              <a:rPr lang="zh-TW" altLang="zh-TW" sz="2500" u="sng" dirty="0">
                <a:latin typeface="標楷體" pitchFamily="65" charset="-120"/>
                <a:ea typeface="標楷體" pitchFamily="65" charset="-120"/>
              </a:rPr>
              <a:t>援助金</a:t>
            </a:r>
            <a:r>
              <a:rPr lang="zh-TW" altLang="zh-TW" sz="2500" dirty="0">
                <a:latin typeface="標楷體" pitchFamily="65" charset="-120"/>
                <a:ea typeface="標楷體" pitchFamily="65" charset="-120"/>
              </a:rPr>
              <a:t>是向處於經濟貧乏狀況者提供的一項經濟援助。</a:t>
            </a:r>
          </a:p>
          <a:p>
            <a:pPr algn="just" hangingPunct="0"/>
            <a:endParaRPr lang="en-US" altLang="zh-TW" sz="2000" dirty="0" smtClean="0">
              <a:latin typeface="標楷體" pitchFamily="65" charset="-120"/>
              <a:ea typeface="標楷體" pitchFamily="65" charset="-120"/>
            </a:endParaRPr>
          </a:p>
          <a:p>
            <a:pPr marL="0" indent="0" algn="just" hangingPunct="0">
              <a:buNone/>
            </a:pPr>
            <a:r>
              <a:rPr lang="zh-TW" altLang="zh-TW" sz="2500" u="sng" dirty="0" smtClean="0">
                <a:latin typeface="標楷體" pitchFamily="65" charset="-120"/>
                <a:ea typeface="標楷體" pitchFamily="65" charset="-120"/>
              </a:rPr>
              <a:t>偶發性</a:t>
            </a:r>
            <a:r>
              <a:rPr lang="zh-TW" altLang="zh-TW" sz="2500" u="sng" dirty="0">
                <a:latin typeface="標楷體" pitchFamily="65" charset="-120"/>
                <a:ea typeface="標楷體" pitchFamily="65" charset="-120"/>
              </a:rPr>
              <a:t>援助金</a:t>
            </a:r>
            <a:r>
              <a:rPr lang="zh-TW" altLang="zh-TW" sz="2500" dirty="0">
                <a:latin typeface="標楷體" pitchFamily="65" charset="-120"/>
                <a:ea typeface="標楷體" pitchFamily="65" charset="-120"/>
              </a:rPr>
              <a:t>是發放予因發生突發事故或遇有特別需要而使其經濟陷入貧乏狀況或使該狀況惡化的個人及家團</a:t>
            </a:r>
            <a:r>
              <a:rPr lang="zh-TW" altLang="zh-TW" sz="2500" dirty="0" smtClean="0">
                <a:latin typeface="標楷體" pitchFamily="65" charset="-120"/>
                <a:ea typeface="標楷體" pitchFamily="65" charset="-120"/>
              </a:rPr>
              <a:t>。這些</a:t>
            </a:r>
            <a:r>
              <a:rPr lang="zh-TW" altLang="zh-TW" sz="2500" dirty="0">
                <a:latin typeface="標楷體" pitchFamily="65" charset="-120"/>
                <a:ea typeface="標楷體" pitchFamily="65" charset="-120"/>
              </a:rPr>
              <a:t>突發事故或特別需要尤其有支付殮葬費、公共災難事故、照顧處於危機狀況的未成年人、入住社會服務設施、須緊急援助的其他事實等</a:t>
            </a:r>
            <a:r>
              <a:rPr lang="zh-TW" altLang="zh-TW" sz="2500" dirty="0" smtClean="0">
                <a:latin typeface="標楷體" pitchFamily="65" charset="-120"/>
                <a:ea typeface="標楷體" pitchFamily="65" charset="-120"/>
              </a:rPr>
              <a:t>。</a:t>
            </a:r>
            <a:endParaRPr lang="en-US" altLang="zh-TW" sz="2500" dirty="0" smtClean="0">
              <a:latin typeface="標楷體" pitchFamily="65" charset="-120"/>
              <a:ea typeface="標楷體" pitchFamily="65" charset="-120"/>
            </a:endParaRPr>
          </a:p>
          <a:p>
            <a:pPr marL="0" indent="0" algn="just" hangingPunct="0">
              <a:buNone/>
            </a:pPr>
            <a:r>
              <a:rPr lang="en-US" altLang="zh-TW" sz="2000" dirty="0">
                <a:latin typeface="標楷體" pitchFamily="65" charset="-120"/>
                <a:ea typeface="標楷體" pitchFamily="65" charset="-120"/>
              </a:rPr>
              <a:t/>
            </a:r>
            <a:br>
              <a:rPr lang="en-US" altLang="zh-TW" sz="2000" dirty="0">
                <a:latin typeface="標楷體" pitchFamily="65" charset="-120"/>
                <a:ea typeface="標楷體" pitchFamily="65" charset="-120"/>
              </a:rPr>
            </a:br>
            <a:r>
              <a:rPr lang="zh-TW" altLang="zh-TW" sz="2500" u="sng" dirty="0">
                <a:latin typeface="標楷體" pitchFamily="65" charset="-120"/>
                <a:ea typeface="標楷體" pitchFamily="65" charset="-120"/>
              </a:rPr>
              <a:t>特別援助金</a:t>
            </a:r>
            <a:r>
              <a:rPr lang="zh-TW" altLang="zh-TW" sz="2500" dirty="0">
                <a:latin typeface="標楷體" pitchFamily="65" charset="-120"/>
                <a:ea typeface="標楷體" pitchFamily="65" charset="-120"/>
              </a:rPr>
              <a:t>是向三類弱勢家庭（即單親、殘疾人士和長期病患者家庭）提供特別援助，以協助該家庭渡過較為困難的</a:t>
            </a:r>
            <a:r>
              <a:rPr lang="zh-TW" altLang="zh-TW" sz="2500" dirty="0" smtClean="0">
                <a:latin typeface="標楷體" pitchFamily="65" charset="-120"/>
                <a:ea typeface="標楷體" pitchFamily="65" charset="-120"/>
              </a:rPr>
              <a:t>時期</a:t>
            </a:r>
            <a:r>
              <a:rPr lang="zh-TW" altLang="en-US" sz="2500" dirty="0" smtClean="0">
                <a:latin typeface="標楷體" pitchFamily="65" charset="-120"/>
                <a:ea typeface="標楷體" pitchFamily="65" charset="-120"/>
              </a:rPr>
              <a:t>。</a:t>
            </a:r>
            <a:r>
              <a:rPr lang="zh-TW" altLang="zh-TW" sz="2500" dirty="0"/>
              <a:t>特別援助的類型包括學習活動補助、護理補助及殘疾補助。</a:t>
            </a:r>
            <a:endParaRPr lang="zh-TW" altLang="en-US" sz="2500" dirty="0">
              <a:latin typeface="標楷體" pitchFamily="65" charset="-120"/>
              <a:ea typeface="標楷體" pitchFamily="65" charset="-120"/>
            </a:endParaRPr>
          </a:p>
        </p:txBody>
      </p:sp>
    </p:spTree>
    <p:extLst>
      <p:ext uri="{BB962C8B-B14F-4D97-AF65-F5344CB8AC3E}">
        <p14:creationId xmlns:p14="http://schemas.microsoft.com/office/powerpoint/2010/main" val="4283595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18864" y="404664"/>
            <a:ext cx="8229600" cy="710952"/>
          </a:xfrm>
        </p:spPr>
        <p:txBody>
          <a:bodyPr>
            <a:normAutofit/>
          </a:bodyPr>
          <a:lstStyle/>
          <a:p>
            <a:r>
              <a:rPr lang="zh-TW" altLang="zh-TW" sz="3500" b="1" dirty="0">
                <a:latin typeface="標楷體" pitchFamily="65" charset="-120"/>
                <a:ea typeface="標楷體" pitchFamily="65" charset="-120"/>
              </a:rPr>
              <a:t>申請資格（一般援助金及偶發性援助</a:t>
            </a:r>
            <a:r>
              <a:rPr lang="zh-TW" altLang="zh-TW" sz="3500" b="1" dirty="0" smtClean="0">
                <a:latin typeface="標楷體" pitchFamily="65" charset="-120"/>
                <a:ea typeface="標楷體" pitchFamily="65" charset="-120"/>
              </a:rPr>
              <a:t>金</a:t>
            </a:r>
            <a:r>
              <a:rPr lang="zh-TW" altLang="en-US" sz="3500" b="1" dirty="0" smtClean="0">
                <a:latin typeface="標楷體" pitchFamily="65" charset="-120"/>
                <a:ea typeface="標楷體" pitchFamily="65" charset="-120"/>
              </a:rPr>
              <a:t>）</a:t>
            </a:r>
            <a:endParaRPr lang="zh-TW" altLang="en-US" sz="3500" dirty="0"/>
          </a:p>
        </p:txBody>
      </p:sp>
      <p:sp>
        <p:nvSpPr>
          <p:cNvPr id="3" name="內容版面配置區 2"/>
          <p:cNvSpPr>
            <a:spLocks noGrp="1"/>
          </p:cNvSpPr>
          <p:nvPr>
            <p:ph idx="1"/>
          </p:nvPr>
        </p:nvSpPr>
        <p:spPr/>
        <p:txBody>
          <a:bodyPr>
            <a:normAutofit lnSpcReduction="10000"/>
          </a:bodyPr>
          <a:lstStyle/>
          <a:p>
            <a:pPr lvl="0"/>
            <a:r>
              <a:rPr lang="zh-TW" altLang="zh-TW" sz="2800" dirty="0">
                <a:latin typeface="標楷體" pitchFamily="65" charset="-120"/>
                <a:ea typeface="標楷體" pitchFamily="65" charset="-120"/>
              </a:rPr>
              <a:t>持澳門特別行政區居民身份證； </a:t>
            </a:r>
            <a:endParaRPr lang="en-US" altLang="zh-TW" sz="2800" dirty="0" smtClean="0">
              <a:latin typeface="標楷體" pitchFamily="65" charset="-120"/>
              <a:ea typeface="標楷體" pitchFamily="65" charset="-120"/>
            </a:endParaRPr>
          </a:p>
          <a:p>
            <a:pPr lvl="0"/>
            <a:endParaRPr lang="zh-TW" altLang="zh-TW" sz="2800" dirty="0">
              <a:latin typeface="標楷體" pitchFamily="65" charset="-120"/>
              <a:ea typeface="標楷體" pitchFamily="65" charset="-120"/>
            </a:endParaRPr>
          </a:p>
          <a:p>
            <a:pPr lvl="0"/>
            <a:r>
              <a:rPr lang="zh-TW" altLang="zh-TW" sz="2800" dirty="0">
                <a:latin typeface="標楷體" pitchFamily="65" charset="-120"/>
                <a:ea typeface="標楷體" pitchFamily="65" charset="-120"/>
              </a:rPr>
              <a:t>最近十八個月連續居住在澳門特別行政區； </a:t>
            </a:r>
            <a:endParaRPr lang="en-US" altLang="zh-TW" sz="2800" dirty="0" smtClean="0">
              <a:latin typeface="標楷體" pitchFamily="65" charset="-120"/>
              <a:ea typeface="標楷體" pitchFamily="65" charset="-120"/>
            </a:endParaRPr>
          </a:p>
          <a:p>
            <a:pPr lvl="0"/>
            <a:endParaRPr lang="zh-TW" altLang="zh-TW" sz="2800" dirty="0">
              <a:latin typeface="標楷體" pitchFamily="65" charset="-120"/>
              <a:ea typeface="標楷體" pitchFamily="65" charset="-120"/>
            </a:endParaRPr>
          </a:p>
          <a:p>
            <a:pPr lvl="0"/>
            <a:r>
              <a:rPr lang="zh-TW" altLang="zh-TW" sz="2800" dirty="0">
                <a:latin typeface="標楷體" pitchFamily="65" charset="-120"/>
                <a:ea typeface="標楷體" pitchFamily="65" charset="-120"/>
              </a:rPr>
              <a:t>經社工局審核確認處於經濟貧乏狀況（參見最低維生指數）； </a:t>
            </a:r>
            <a:endParaRPr lang="en-US" altLang="zh-TW" sz="2800" dirty="0" smtClean="0">
              <a:latin typeface="標楷體" pitchFamily="65" charset="-120"/>
              <a:ea typeface="標楷體" pitchFamily="65" charset="-120"/>
            </a:endParaRPr>
          </a:p>
          <a:p>
            <a:pPr lvl="0"/>
            <a:endParaRPr lang="zh-TW" altLang="zh-TW" sz="2800" dirty="0">
              <a:latin typeface="標楷體" pitchFamily="65" charset="-120"/>
              <a:ea typeface="標楷體" pitchFamily="65" charset="-120"/>
            </a:endParaRPr>
          </a:p>
          <a:p>
            <a:pPr lvl="0"/>
            <a:r>
              <a:rPr lang="zh-TW" altLang="zh-TW" sz="2800" dirty="0">
                <a:latin typeface="標楷體" pitchFamily="65" charset="-120"/>
                <a:ea typeface="標楷體" pitchFamily="65" charset="-120"/>
              </a:rPr>
              <a:t>除家庭居所外無持有其他不動產﹔及 </a:t>
            </a:r>
            <a:endParaRPr lang="en-US" altLang="zh-TW" sz="2800" dirty="0" smtClean="0">
              <a:latin typeface="標楷體" pitchFamily="65" charset="-120"/>
              <a:ea typeface="標楷體" pitchFamily="65" charset="-120"/>
            </a:endParaRPr>
          </a:p>
          <a:p>
            <a:pPr lvl="0"/>
            <a:endParaRPr lang="zh-TW" altLang="zh-TW" sz="2800" dirty="0">
              <a:latin typeface="標楷體" pitchFamily="65" charset="-120"/>
              <a:ea typeface="標楷體" pitchFamily="65" charset="-120"/>
            </a:endParaRPr>
          </a:p>
          <a:p>
            <a:pPr lvl="0"/>
            <a:r>
              <a:rPr lang="zh-TW" altLang="zh-TW" sz="2800" dirty="0">
                <a:latin typeface="標楷體" pitchFamily="65" charset="-120"/>
                <a:ea typeface="標楷體" pitchFamily="65" charset="-120"/>
              </a:rPr>
              <a:t>所擁有的銀行存款及現金總數不超過所訂定的數值（參見計算銀行存款及現金上限的公式）。 </a:t>
            </a:r>
          </a:p>
          <a:p>
            <a:endParaRPr lang="zh-TW" altLang="en-US" sz="2800" dirty="0"/>
          </a:p>
        </p:txBody>
      </p:sp>
    </p:spTree>
    <p:extLst>
      <p:ext uri="{BB962C8B-B14F-4D97-AF65-F5344CB8AC3E}">
        <p14:creationId xmlns:p14="http://schemas.microsoft.com/office/powerpoint/2010/main" val="4155432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8229600" cy="1080120"/>
          </a:xfrm>
        </p:spPr>
        <p:txBody>
          <a:bodyPr>
            <a:noAutofit/>
          </a:bodyPr>
          <a:lstStyle/>
          <a:p>
            <a:pPr algn="ctr"/>
            <a:r>
              <a:rPr lang="zh-TW" altLang="zh-TW" sz="3500" b="1" dirty="0">
                <a:latin typeface="標楷體" pitchFamily="65" charset="-120"/>
                <a:ea typeface="標楷體" pitchFamily="65" charset="-120"/>
              </a:rPr>
              <a:t>申請</a:t>
            </a:r>
            <a:r>
              <a:rPr lang="zh-TW" altLang="zh-TW" sz="3500" b="1" dirty="0" smtClean="0">
                <a:latin typeface="標楷體" pitchFamily="65" charset="-120"/>
                <a:ea typeface="標楷體" pitchFamily="65" charset="-120"/>
              </a:rPr>
              <a:t>資格</a:t>
            </a:r>
            <a:r>
              <a:rPr lang="en-US" altLang="zh-TW" sz="3500" b="1" dirty="0" smtClean="0">
                <a:latin typeface="標楷體" pitchFamily="65" charset="-120"/>
                <a:ea typeface="標楷體" pitchFamily="65" charset="-120"/>
              </a:rPr>
              <a:t/>
            </a:r>
            <a:br>
              <a:rPr lang="en-US" altLang="zh-TW" sz="3500" b="1" dirty="0" smtClean="0">
                <a:latin typeface="標楷體" pitchFamily="65" charset="-120"/>
                <a:ea typeface="標楷體" pitchFamily="65" charset="-120"/>
              </a:rPr>
            </a:br>
            <a:r>
              <a:rPr lang="zh-TW" altLang="zh-TW" sz="3500" b="1" dirty="0" smtClean="0">
                <a:latin typeface="標楷體" pitchFamily="65" charset="-120"/>
                <a:ea typeface="標楷體" pitchFamily="65" charset="-120"/>
              </a:rPr>
              <a:t>（</a:t>
            </a:r>
            <a:r>
              <a:rPr lang="zh-TW" altLang="zh-TW" sz="3500" b="1" dirty="0">
                <a:latin typeface="標楷體" pitchFamily="65" charset="-120"/>
                <a:ea typeface="標楷體" pitchFamily="65" charset="-120"/>
              </a:rPr>
              <a:t>特別援助金－弱勢家庭特別援助</a:t>
            </a:r>
            <a:r>
              <a:rPr lang="zh-TW" altLang="zh-TW" sz="3500" b="1" dirty="0" smtClean="0">
                <a:latin typeface="標楷體" pitchFamily="65" charset="-120"/>
                <a:ea typeface="標楷體" pitchFamily="65" charset="-120"/>
              </a:rPr>
              <a:t>）</a:t>
            </a:r>
            <a:endParaRPr lang="zh-TW" altLang="en-US" sz="3500" dirty="0">
              <a:latin typeface="標楷體" pitchFamily="65" charset="-120"/>
              <a:ea typeface="標楷體" pitchFamily="65" charset="-120"/>
            </a:endParaRPr>
          </a:p>
        </p:txBody>
      </p:sp>
      <p:sp>
        <p:nvSpPr>
          <p:cNvPr id="3" name="內容版面配置區 2"/>
          <p:cNvSpPr>
            <a:spLocks noGrp="1"/>
          </p:cNvSpPr>
          <p:nvPr>
            <p:ph idx="1"/>
          </p:nvPr>
        </p:nvSpPr>
        <p:spPr>
          <a:xfrm>
            <a:off x="323528" y="1556792"/>
            <a:ext cx="8280920" cy="5400600"/>
          </a:xfrm>
        </p:spPr>
        <p:txBody>
          <a:bodyPr>
            <a:noAutofit/>
          </a:bodyPr>
          <a:lstStyle/>
          <a:p>
            <a:pPr marL="0" indent="0" algn="just" hangingPunct="0">
              <a:buNone/>
            </a:pPr>
            <a:r>
              <a:rPr lang="zh-TW" altLang="zh-TW" sz="2200" u="sng" dirty="0" smtClean="0"/>
              <a:t>學習</a:t>
            </a:r>
            <a:r>
              <a:rPr lang="zh-TW" altLang="zh-TW" sz="2200" u="sng" dirty="0"/>
              <a:t>活動補助：</a:t>
            </a:r>
            <a:endParaRPr lang="zh-TW" altLang="zh-TW" sz="2200" dirty="0"/>
          </a:p>
          <a:p>
            <a:pPr lvl="0" algn="just" hangingPunct="0"/>
            <a:r>
              <a:rPr lang="zh-TW" altLang="zh-TW" sz="2200" dirty="0"/>
              <a:t>單親家庭； </a:t>
            </a:r>
          </a:p>
          <a:p>
            <a:pPr lvl="0" algn="just" hangingPunct="0"/>
            <a:r>
              <a:rPr lang="zh-TW" altLang="zh-TW" sz="2200" dirty="0"/>
              <a:t>家庭總收入低於最低維生指數； </a:t>
            </a:r>
          </a:p>
          <a:p>
            <a:pPr lvl="0" algn="just" hangingPunct="0"/>
            <a:r>
              <a:rPr lang="zh-TW" altLang="zh-TW" sz="2200" dirty="0"/>
              <a:t>其將或已成為本局一般援助金的受益家團；及 </a:t>
            </a:r>
          </a:p>
          <a:p>
            <a:pPr lvl="0" algn="just" hangingPunct="0"/>
            <a:r>
              <a:rPr lang="zh-TW" altLang="zh-TW" sz="2200" dirty="0"/>
              <a:t>有子女就讀於幼稚園、小學、中學或大學。 </a:t>
            </a:r>
            <a:endParaRPr lang="en-US" altLang="zh-TW" sz="2200" dirty="0" smtClean="0"/>
          </a:p>
          <a:p>
            <a:pPr lvl="0" algn="just" hangingPunct="0"/>
            <a:endParaRPr lang="zh-TW" altLang="zh-TW" sz="2200" dirty="0"/>
          </a:p>
          <a:p>
            <a:pPr marL="0" indent="0" algn="just" hangingPunct="0">
              <a:buNone/>
            </a:pPr>
            <a:r>
              <a:rPr lang="zh-TW" altLang="zh-TW" sz="2200" u="sng" dirty="0"/>
              <a:t>護理補助： </a:t>
            </a:r>
            <a:endParaRPr lang="zh-TW" altLang="zh-TW" sz="2200" dirty="0"/>
          </a:p>
          <a:p>
            <a:pPr lvl="0" algn="just" hangingPunct="0"/>
            <a:r>
              <a:rPr lang="zh-TW" altLang="zh-TW" sz="2200" dirty="0"/>
              <a:t>家庭總收入低於最低維生指數； </a:t>
            </a:r>
          </a:p>
          <a:p>
            <a:pPr lvl="0" algn="just" hangingPunct="0"/>
            <a:r>
              <a:rPr lang="zh-TW" altLang="zh-TW" sz="2200" dirty="0"/>
              <a:t>將或已成為本局一般援助金的受益人；及 </a:t>
            </a:r>
          </a:p>
          <a:p>
            <a:pPr lvl="0" algn="just" hangingPunct="0"/>
            <a:r>
              <a:rPr lang="zh-TW" altLang="zh-TW" sz="2200" dirty="0"/>
              <a:t>經確定長期患有精神病、中重度貧血（血紅蛋白 九克 或以下）、惡性腫瘤、糖尿病及其合併症病患、重要器官功能不全、播散性紅斑狼瘡、結核病（在治療中）和需要進食流質食物、造口病患、或因疾病以致長期臥床，又未在公立或受政府資助的院舍、或衛生局轄下的醫療機構接受住院照顧或住院治療的患者。 </a:t>
            </a:r>
            <a:endParaRPr lang="zh-TW" altLang="en-US" sz="2200" dirty="0"/>
          </a:p>
        </p:txBody>
      </p:sp>
    </p:spTree>
    <p:extLst>
      <p:ext uri="{BB962C8B-B14F-4D97-AF65-F5344CB8AC3E}">
        <p14:creationId xmlns:p14="http://schemas.microsoft.com/office/powerpoint/2010/main" val="2097210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646237"/>
            <a:ext cx="8147248" cy="4526280"/>
          </a:xfrm>
        </p:spPr>
        <p:txBody>
          <a:bodyPr>
            <a:normAutofit/>
          </a:bodyPr>
          <a:lstStyle/>
          <a:p>
            <a:pPr marL="0" indent="0" algn="just" hangingPunct="0">
              <a:buNone/>
            </a:pPr>
            <a:r>
              <a:rPr lang="zh-TW" altLang="zh-TW" sz="2500" u="sng" dirty="0"/>
              <a:t>殘疾補助： </a:t>
            </a:r>
            <a:endParaRPr lang="zh-TW" altLang="zh-TW" sz="2500" dirty="0"/>
          </a:p>
          <a:p>
            <a:pPr lvl="0" algn="just" hangingPunct="0"/>
            <a:r>
              <a:rPr lang="zh-TW" altLang="zh-TW" sz="2500" dirty="0"/>
              <a:t>家庭總收入低於最低維生指數； </a:t>
            </a:r>
          </a:p>
          <a:p>
            <a:pPr lvl="0" algn="just" hangingPunct="0"/>
            <a:r>
              <a:rPr lang="zh-TW" altLang="zh-TW" sz="2500" dirty="0"/>
              <a:t>將或已成為本局一般援助金的受益人；及 </a:t>
            </a:r>
            <a:endParaRPr lang="en-US" altLang="zh-TW" dirty="0" smtClean="0"/>
          </a:p>
          <a:p>
            <a:pPr algn="just" hangingPunct="0"/>
            <a:r>
              <a:rPr lang="zh-TW" altLang="zh-TW" sz="2500" dirty="0"/>
              <a:t>屬智障、雙目嚴重弱視、聽覺嚴重受損、嚴重肢體傷殘（如截肢、失去手掌或腳掌和嚴重喪失手指功能等）、因殘疾以致長期臥床、全身或半身癱瘓，並未在公立或受政府資助的院舍、或衛生局轄下的醫療機構</a:t>
            </a:r>
            <a:r>
              <a:rPr lang="zh-TW" altLang="zh-TW" sz="2500" dirty="0" smtClean="0"/>
              <a:t>接</a:t>
            </a:r>
            <a:r>
              <a:rPr lang="zh-TW" altLang="en-US" sz="2500" dirty="0" smtClean="0"/>
              <a:t>受住院照顧或住院治療的殘疾人士。</a:t>
            </a:r>
            <a:endParaRPr lang="zh-TW" altLang="zh-TW" sz="2500" dirty="0"/>
          </a:p>
        </p:txBody>
      </p:sp>
      <p:sp>
        <p:nvSpPr>
          <p:cNvPr id="7" name="標題 1"/>
          <p:cNvSpPr>
            <a:spLocks noGrp="1"/>
          </p:cNvSpPr>
          <p:nvPr>
            <p:ph type="title"/>
          </p:nvPr>
        </p:nvSpPr>
        <p:spPr>
          <a:xfrm>
            <a:off x="457200" y="332656"/>
            <a:ext cx="8229600" cy="1080120"/>
          </a:xfrm>
        </p:spPr>
        <p:txBody>
          <a:bodyPr>
            <a:noAutofit/>
          </a:bodyPr>
          <a:lstStyle/>
          <a:p>
            <a:pPr algn="ctr"/>
            <a:r>
              <a:rPr lang="zh-TW" altLang="zh-TW" sz="3500" b="1" dirty="0">
                <a:latin typeface="標楷體" pitchFamily="65" charset="-120"/>
                <a:ea typeface="標楷體" pitchFamily="65" charset="-120"/>
              </a:rPr>
              <a:t>申請</a:t>
            </a:r>
            <a:r>
              <a:rPr lang="zh-TW" altLang="zh-TW" sz="3500" b="1" dirty="0" smtClean="0">
                <a:latin typeface="標楷體" pitchFamily="65" charset="-120"/>
                <a:ea typeface="標楷體" pitchFamily="65" charset="-120"/>
              </a:rPr>
              <a:t>資格</a:t>
            </a:r>
            <a:r>
              <a:rPr lang="en-US" altLang="zh-TW" sz="3500" b="1" dirty="0" smtClean="0">
                <a:latin typeface="標楷體" pitchFamily="65" charset="-120"/>
                <a:ea typeface="標楷體" pitchFamily="65" charset="-120"/>
              </a:rPr>
              <a:t/>
            </a:r>
            <a:br>
              <a:rPr lang="en-US" altLang="zh-TW" sz="3500" b="1" dirty="0" smtClean="0">
                <a:latin typeface="標楷體" pitchFamily="65" charset="-120"/>
                <a:ea typeface="標楷體" pitchFamily="65" charset="-120"/>
              </a:rPr>
            </a:br>
            <a:r>
              <a:rPr lang="zh-TW" altLang="zh-TW" sz="3500" b="1" dirty="0" smtClean="0">
                <a:latin typeface="標楷體" pitchFamily="65" charset="-120"/>
                <a:ea typeface="標楷體" pitchFamily="65" charset="-120"/>
              </a:rPr>
              <a:t>（</a:t>
            </a:r>
            <a:r>
              <a:rPr lang="zh-TW" altLang="zh-TW" sz="3500" b="1" dirty="0">
                <a:latin typeface="標楷體" pitchFamily="65" charset="-120"/>
                <a:ea typeface="標楷體" pitchFamily="65" charset="-120"/>
              </a:rPr>
              <a:t>特別援助金－弱勢家庭特別援助</a:t>
            </a:r>
            <a:r>
              <a:rPr lang="zh-TW" altLang="zh-TW" sz="3500" b="1" dirty="0" smtClean="0">
                <a:latin typeface="標楷體" pitchFamily="65" charset="-120"/>
                <a:ea typeface="標楷體" pitchFamily="65" charset="-120"/>
              </a:rPr>
              <a:t>）</a:t>
            </a:r>
            <a:r>
              <a:rPr lang="zh-TW" altLang="en-US" sz="3500" b="1" dirty="0">
                <a:latin typeface="標楷體" pitchFamily="65" charset="-120"/>
                <a:ea typeface="標楷體" pitchFamily="65" charset="-120"/>
              </a:rPr>
              <a:t>續</a:t>
            </a:r>
            <a:endParaRPr lang="zh-TW" altLang="en-US" sz="3500" dirty="0">
              <a:latin typeface="標楷體" pitchFamily="65" charset="-120"/>
              <a:ea typeface="標楷體" pitchFamily="65" charset="-120"/>
            </a:endParaRPr>
          </a:p>
        </p:txBody>
      </p:sp>
    </p:spTree>
    <p:extLst>
      <p:ext uri="{BB962C8B-B14F-4D97-AF65-F5344CB8AC3E}">
        <p14:creationId xmlns:p14="http://schemas.microsoft.com/office/powerpoint/2010/main" val="2097210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18864" y="562670"/>
            <a:ext cx="8229600" cy="706090"/>
          </a:xfrm>
        </p:spPr>
        <p:txBody>
          <a:bodyPr>
            <a:normAutofit/>
          </a:bodyPr>
          <a:lstStyle/>
          <a:p>
            <a:pPr lvl="0" algn="ctr"/>
            <a:r>
              <a:rPr lang="zh-TW" altLang="zh-TW" sz="3500" b="1" dirty="0">
                <a:latin typeface="標楷體" pitchFamily="65" charset="-120"/>
                <a:ea typeface="標楷體" pitchFamily="65" charset="-120"/>
              </a:rPr>
              <a:t>最低維生指數表 </a:t>
            </a:r>
            <a:endParaRPr lang="zh-TW" altLang="en-US" sz="3500" dirty="0">
              <a:latin typeface="標楷體" pitchFamily="65" charset="-120"/>
              <a:ea typeface="標楷體" pitchFamily="65"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73931831"/>
              </p:ext>
            </p:extLst>
          </p:nvPr>
        </p:nvGraphicFramePr>
        <p:xfrm>
          <a:off x="1938496" y="1581776"/>
          <a:ext cx="4937760" cy="2812352"/>
        </p:xfrm>
        <a:graphic>
          <a:graphicData uri="http://schemas.openxmlformats.org/drawingml/2006/table">
            <a:tbl>
              <a:tblPr firstRow="1" firstCol="1" bandRow="1">
                <a:tableStyleId>{5C22544A-7EE6-4342-B048-85BDC9FD1C3A}</a:tableStyleId>
              </a:tblPr>
              <a:tblGrid>
                <a:gridCol w="2396872"/>
                <a:gridCol w="2540888"/>
              </a:tblGrid>
              <a:tr h="407064">
                <a:tc>
                  <a:txBody>
                    <a:bodyPr/>
                    <a:lstStyle/>
                    <a:p>
                      <a:pPr algn="ctr">
                        <a:lnSpc>
                          <a:spcPct val="120000"/>
                        </a:lnSpc>
                        <a:spcAft>
                          <a:spcPts val="0"/>
                        </a:spcAft>
                      </a:pPr>
                      <a:r>
                        <a:rPr lang="zh-TW" sz="1400" kern="0" dirty="0">
                          <a:effectLst/>
                        </a:rPr>
                        <a:t>家團成員人數</a:t>
                      </a:r>
                      <a:endParaRPr lang="zh-TW" sz="12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zh-TW" sz="1400" kern="0" dirty="0">
                          <a:effectLst/>
                        </a:rPr>
                        <a:t>最低維生指數</a:t>
                      </a:r>
                      <a:endParaRPr lang="zh-TW" sz="1200" kern="100" dirty="0">
                        <a:effectLst/>
                        <a:latin typeface="Calibri"/>
                        <a:ea typeface="新細明體"/>
                        <a:cs typeface="Times New Roman"/>
                      </a:endParaRPr>
                    </a:p>
                  </a:txBody>
                  <a:tcPr marL="19050" marR="19050" marT="19050" marB="19050" anchor="ctr"/>
                </a:tc>
              </a:tr>
              <a:tr h="300661">
                <a:tc>
                  <a:txBody>
                    <a:bodyPr/>
                    <a:lstStyle/>
                    <a:p>
                      <a:pPr algn="ctr">
                        <a:lnSpc>
                          <a:spcPct val="120000"/>
                        </a:lnSpc>
                        <a:spcAft>
                          <a:spcPts val="0"/>
                        </a:spcAft>
                      </a:pPr>
                      <a:r>
                        <a:rPr lang="en-US" sz="1400" kern="0">
                          <a:effectLst/>
                        </a:rPr>
                        <a:t>1</a:t>
                      </a:r>
                      <a:endParaRPr lang="zh-TW" sz="1200" kern="10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a:effectLst/>
                        </a:rPr>
                        <a:t>$ 2,640.00</a:t>
                      </a:r>
                      <a:endParaRPr lang="zh-TW" sz="1200" kern="100">
                        <a:effectLst/>
                        <a:latin typeface="Calibri"/>
                        <a:ea typeface="新細明體"/>
                        <a:cs typeface="Times New Roman"/>
                      </a:endParaRPr>
                    </a:p>
                  </a:txBody>
                  <a:tcPr marL="19050" marR="19050" marT="19050" marB="19050" anchor="ctr"/>
                </a:tc>
              </a:tr>
              <a:tr h="300661">
                <a:tc>
                  <a:txBody>
                    <a:bodyPr/>
                    <a:lstStyle/>
                    <a:p>
                      <a:pPr algn="ctr">
                        <a:lnSpc>
                          <a:spcPct val="120000"/>
                        </a:lnSpc>
                        <a:spcAft>
                          <a:spcPts val="0"/>
                        </a:spcAft>
                      </a:pPr>
                      <a:r>
                        <a:rPr lang="en-US" sz="1400" kern="0">
                          <a:effectLst/>
                        </a:rPr>
                        <a:t>2</a:t>
                      </a:r>
                      <a:endParaRPr lang="zh-TW" sz="1200" kern="10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dirty="0">
                          <a:effectLst/>
                        </a:rPr>
                        <a:t>$ 4,580.00</a:t>
                      </a:r>
                      <a:endParaRPr lang="zh-TW" sz="1200" kern="100" dirty="0">
                        <a:effectLst/>
                        <a:latin typeface="Calibri"/>
                        <a:ea typeface="新細明體"/>
                        <a:cs typeface="Times New Roman"/>
                      </a:endParaRPr>
                    </a:p>
                  </a:txBody>
                  <a:tcPr marL="19050" marR="19050" marT="19050" marB="19050" anchor="ctr"/>
                </a:tc>
              </a:tr>
              <a:tr h="300661">
                <a:tc>
                  <a:txBody>
                    <a:bodyPr/>
                    <a:lstStyle/>
                    <a:p>
                      <a:pPr algn="ctr">
                        <a:lnSpc>
                          <a:spcPct val="120000"/>
                        </a:lnSpc>
                        <a:spcAft>
                          <a:spcPts val="0"/>
                        </a:spcAft>
                      </a:pPr>
                      <a:r>
                        <a:rPr lang="en-US" sz="1400" kern="0">
                          <a:effectLst/>
                        </a:rPr>
                        <a:t>3</a:t>
                      </a:r>
                      <a:endParaRPr lang="zh-TW" sz="1200" kern="10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dirty="0">
                          <a:effectLst/>
                        </a:rPr>
                        <a:t>$ 6,460.00 </a:t>
                      </a:r>
                      <a:endParaRPr lang="zh-TW" sz="1200" kern="100" dirty="0">
                        <a:effectLst/>
                        <a:latin typeface="Calibri"/>
                        <a:ea typeface="新細明體"/>
                        <a:cs typeface="Times New Roman"/>
                      </a:endParaRPr>
                    </a:p>
                  </a:txBody>
                  <a:tcPr marL="19050" marR="19050" marT="19050" marB="19050" anchor="ctr"/>
                </a:tc>
              </a:tr>
              <a:tr h="300661">
                <a:tc>
                  <a:txBody>
                    <a:bodyPr/>
                    <a:lstStyle/>
                    <a:p>
                      <a:pPr algn="ctr">
                        <a:lnSpc>
                          <a:spcPct val="120000"/>
                        </a:lnSpc>
                        <a:spcAft>
                          <a:spcPts val="0"/>
                        </a:spcAft>
                      </a:pPr>
                      <a:r>
                        <a:rPr lang="en-US" sz="1400" kern="0" dirty="0">
                          <a:effectLst/>
                        </a:rPr>
                        <a:t>4</a:t>
                      </a:r>
                      <a:endParaRPr lang="zh-TW" sz="12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dirty="0">
                          <a:effectLst/>
                        </a:rPr>
                        <a:t>$ 7,970.00 </a:t>
                      </a:r>
                      <a:endParaRPr lang="zh-TW" sz="1200" kern="100" dirty="0">
                        <a:effectLst/>
                        <a:latin typeface="Calibri"/>
                        <a:ea typeface="新細明體"/>
                        <a:cs typeface="Times New Roman"/>
                      </a:endParaRPr>
                    </a:p>
                  </a:txBody>
                  <a:tcPr marL="19050" marR="19050" marT="19050" marB="19050" anchor="ctr"/>
                </a:tc>
              </a:tr>
              <a:tr h="300661">
                <a:tc>
                  <a:txBody>
                    <a:bodyPr/>
                    <a:lstStyle/>
                    <a:p>
                      <a:pPr algn="ctr">
                        <a:lnSpc>
                          <a:spcPct val="120000"/>
                        </a:lnSpc>
                        <a:spcAft>
                          <a:spcPts val="0"/>
                        </a:spcAft>
                      </a:pPr>
                      <a:r>
                        <a:rPr lang="en-US" sz="1400" kern="0">
                          <a:effectLst/>
                        </a:rPr>
                        <a:t>5</a:t>
                      </a:r>
                      <a:endParaRPr lang="zh-TW" sz="1200" kern="10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a:effectLst/>
                        </a:rPr>
                        <a:t>$ 9,420.00 </a:t>
                      </a:r>
                      <a:endParaRPr lang="zh-TW" sz="1200" kern="100">
                        <a:effectLst/>
                        <a:latin typeface="Calibri"/>
                        <a:ea typeface="新細明體"/>
                        <a:cs typeface="Times New Roman"/>
                      </a:endParaRPr>
                    </a:p>
                  </a:txBody>
                  <a:tcPr marL="19050" marR="19050" marT="19050" marB="19050" anchor="ctr"/>
                </a:tc>
              </a:tr>
              <a:tr h="300661">
                <a:tc>
                  <a:txBody>
                    <a:bodyPr/>
                    <a:lstStyle/>
                    <a:p>
                      <a:pPr algn="ctr">
                        <a:lnSpc>
                          <a:spcPct val="120000"/>
                        </a:lnSpc>
                        <a:spcAft>
                          <a:spcPts val="0"/>
                        </a:spcAft>
                      </a:pPr>
                      <a:r>
                        <a:rPr lang="en-US" sz="1400" kern="0">
                          <a:effectLst/>
                        </a:rPr>
                        <a:t>6</a:t>
                      </a:r>
                      <a:endParaRPr lang="zh-TW" sz="1200" kern="10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a:effectLst/>
                        </a:rPr>
                        <a:t>$ 10,490.00</a:t>
                      </a:r>
                      <a:endParaRPr lang="zh-TW" sz="1200" kern="100">
                        <a:effectLst/>
                        <a:latin typeface="Calibri"/>
                        <a:ea typeface="新細明體"/>
                        <a:cs typeface="Times New Roman"/>
                      </a:endParaRPr>
                    </a:p>
                  </a:txBody>
                  <a:tcPr marL="19050" marR="19050" marT="19050" marB="19050" anchor="ctr"/>
                </a:tc>
              </a:tr>
              <a:tr h="300661">
                <a:tc>
                  <a:txBody>
                    <a:bodyPr/>
                    <a:lstStyle/>
                    <a:p>
                      <a:pPr algn="ctr">
                        <a:lnSpc>
                          <a:spcPct val="120000"/>
                        </a:lnSpc>
                        <a:spcAft>
                          <a:spcPts val="0"/>
                        </a:spcAft>
                      </a:pPr>
                      <a:r>
                        <a:rPr lang="en-US" sz="1400" kern="0">
                          <a:effectLst/>
                        </a:rPr>
                        <a:t>7</a:t>
                      </a:r>
                      <a:endParaRPr lang="zh-TW" sz="1200" kern="10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a:effectLst/>
                        </a:rPr>
                        <a:t>$ 11,550.00 </a:t>
                      </a:r>
                      <a:endParaRPr lang="zh-TW" sz="1200" kern="100">
                        <a:effectLst/>
                        <a:latin typeface="Calibri"/>
                        <a:ea typeface="新細明體"/>
                        <a:cs typeface="Times New Roman"/>
                      </a:endParaRPr>
                    </a:p>
                  </a:txBody>
                  <a:tcPr marL="19050" marR="19050" marT="19050" marB="19050" anchor="ctr"/>
                </a:tc>
              </a:tr>
              <a:tr h="300661">
                <a:tc>
                  <a:txBody>
                    <a:bodyPr/>
                    <a:lstStyle/>
                    <a:p>
                      <a:pPr algn="ctr">
                        <a:lnSpc>
                          <a:spcPct val="120000"/>
                        </a:lnSpc>
                        <a:spcAft>
                          <a:spcPts val="0"/>
                        </a:spcAft>
                      </a:pPr>
                      <a:r>
                        <a:rPr lang="en-US" sz="1400" kern="0" dirty="0">
                          <a:effectLst/>
                        </a:rPr>
                        <a:t>8</a:t>
                      </a:r>
                      <a:r>
                        <a:rPr lang="zh-TW" sz="1400" kern="0" dirty="0">
                          <a:effectLst/>
                        </a:rPr>
                        <a:t>人或以上</a:t>
                      </a:r>
                      <a:endParaRPr lang="zh-TW" sz="12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dirty="0">
                          <a:effectLst/>
                        </a:rPr>
                        <a:t>$ 12,630.00</a:t>
                      </a:r>
                      <a:endParaRPr lang="zh-TW" sz="1200" kern="100" dirty="0">
                        <a:effectLst/>
                        <a:latin typeface="Calibri"/>
                        <a:ea typeface="新細明體"/>
                        <a:cs typeface="Times New Roman"/>
                      </a:endParaRPr>
                    </a:p>
                  </a:txBody>
                  <a:tcPr marL="19050" marR="19050" marT="19050" marB="19050" anchor="ct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05170640"/>
              </p:ext>
            </p:extLst>
          </p:nvPr>
        </p:nvGraphicFramePr>
        <p:xfrm>
          <a:off x="1979712" y="5350503"/>
          <a:ext cx="4937760" cy="1176528"/>
        </p:xfrm>
        <a:graphic>
          <a:graphicData uri="http://schemas.openxmlformats.org/drawingml/2006/table">
            <a:tbl>
              <a:tblPr firstRow="1" firstCol="1" bandRow="1">
                <a:tableStyleId>{5C22544A-7EE6-4342-B048-85BDC9FD1C3A}</a:tableStyleId>
              </a:tblPr>
              <a:tblGrid>
                <a:gridCol w="2468880"/>
                <a:gridCol w="2468880"/>
              </a:tblGrid>
              <a:tr h="0">
                <a:tc>
                  <a:txBody>
                    <a:bodyPr/>
                    <a:lstStyle/>
                    <a:p>
                      <a:pPr algn="ctr">
                        <a:lnSpc>
                          <a:spcPct val="120000"/>
                        </a:lnSpc>
                        <a:spcAft>
                          <a:spcPts val="0"/>
                        </a:spcAft>
                      </a:pPr>
                      <a:r>
                        <a:rPr lang="zh-TW" sz="1400" kern="0" dirty="0">
                          <a:effectLst/>
                        </a:rPr>
                        <a:t>個人及家庭成員狀況</a:t>
                      </a:r>
                      <a:endParaRPr lang="zh-TW" sz="12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zh-TW" sz="1400" kern="0" dirty="0">
                          <a:effectLst/>
                        </a:rPr>
                        <a:t>計算公式</a:t>
                      </a:r>
                      <a:endParaRPr lang="zh-TW" sz="1200" kern="100" dirty="0">
                        <a:effectLst/>
                        <a:latin typeface="Calibri"/>
                        <a:ea typeface="新細明體"/>
                        <a:cs typeface="Times New Roman"/>
                      </a:endParaRPr>
                    </a:p>
                  </a:txBody>
                  <a:tcPr marL="19050" marR="19050" marT="19050" marB="19050" anchor="ctr"/>
                </a:tc>
              </a:tr>
              <a:tr h="0">
                <a:tc>
                  <a:txBody>
                    <a:bodyPr/>
                    <a:lstStyle/>
                    <a:p>
                      <a:pPr algn="ctr">
                        <a:lnSpc>
                          <a:spcPct val="120000"/>
                        </a:lnSpc>
                        <a:spcAft>
                          <a:spcPts val="0"/>
                        </a:spcAft>
                      </a:pPr>
                      <a:r>
                        <a:rPr lang="zh-TW" sz="1400" kern="0">
                          <a:effectLst/>
                        </a:rPr>
                        <a:t>一般家庭</a:t>
                      </a:r>
                      <a:endParaRPr lang="zh-TW" sz="1200" kern="10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dirty="0">
                          <a:effectLst/>
                        </a:rPr>
                        <a:t>RS X 6=A</a:t>
                      </a:r>
                      <a:endParaRPr lang="zh-TW" sz="1200" kern="100" dirty="0">
                        <a:effectLst/>
                        <a:latin typeface="Calibri"/>
                        <a:ea typeface="新細明體"/>
                        <a:cs typeface="Times New Roman"/>
                      </a:endParaRPr>
                    </a:p>
                  </a:txBody>
                  <a:tcPr marL="19050" marR="19050" marT="19050" marB="19050" anchor="ctr"/>
                </a:tc>
              </a:tr>
              <a:tr h="0">
                <a:tc>
                  <a:txBody>
                    <a:bodyPr/>
                    <a:lstStyle/>
                    <a:p>
                      <a:pPr algn="ctr">
                        <a:lnSpc>
                          <a:spcPct val="120000"/>
                        </a:lnSpc>
                        <a:spcAft>
                          <a:spcPts val="0"/>
                        </a:spcAft>
                      </a:pPr>
                      <a:r>
                        <a:rPr lang="zh-TW" sz="1400" kern="0" dirty="0">
                          <a:effectLst/>
                        </a:rPr>
                        <a:t>年齡六十五歲以下的獨居者</a:t>
                      </a:r>
                      <a:endParaRPr lang="zh-TW" sz="12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a:effectLst/>
                        </a:rPr>
                        <a:t>RS X 10=A</a:t>
                      </a:r>
                      <a:endParaRPr lang="zh-TW" sz="1200" kern="100">
                        <a:effectLst/>
                        <a:latin typeface="Calibri"/>
                        <a:ea typeface="新細明體"/>
                        <a:cs typeface="Times New Roman"/>
                      </a:endParaRPr>
                    </a:p>
                  </a:txBody>
                  <a:tcPr marL="19050" marR="19050" marT="19050" marB="19050" anchor="ctr"/>
                </a:tc>
              </a:tr>
              <a:tr h="0">
                <a:tc>
                  <a:txBody>
                    <a:bodyPr/>
                    <a:lstStyle/>
                    <a:p>
                      <a:pPr algn="ctr">
                        <a:lnSpc>
                          <a:spcPct val="120000"/>
                        </a:lnSpc>
                        <a:spcAft>
                          <a:spcPts val="0"/>
                        </a:spcAft>
                      </a:pPr>
                      <a:r>
                        <a:rPr lang="zh-TW" sz="1400" kern="0" dirty="0">
                          <a:effectLst/>
                        </a:rPr>
                        <a:t>年齡六十五歲以上的獨居者</a:t>
                      </a:r>
                      <a:endParaRPr lang="zh-TW" sz="12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en-US" sz="1400" kern="0" dirty="0">
                          <a:effectLst/>
                        </a:rPr>
                        <a:t>RS X 12=A</a:t>
                      </a:r>
                      <a:endParaRPr lang="zh-TW" sz="1200" kern="100" dirty="0">
                        <a:effectLst/>
                        <a:latin typeface="Calibri"/>
                        <a:ea typeface="新細明體"/>
                        <a:cs typeface="Times New Roman"/>
                      </a:endParaRPr>
                    </a:p>
                  </a:txBody>
                  <a:tcPr marL="19050" marR="19050" marT="19050" marB="19050" anchor="ctr"/>
                </a:tc>
              </a:tr>
            </a:tbl>
          </a:graphicData>
        </a:graphic>
      </p:graphicFrame>
      <p:sp>
        <p:nvSpPr>
          <p:cNvPr id="6" name="Rectangle 1"/>
          <p:cNvSpPr>
            <a:spLocks noChangeArrowheads="1"/>
          </p:cNvSpPr>
          <p:nvPr/>
        </p:nvSpPr>
        <p:spPr bwMode="auto">
          <a:xfrm>
            <a:off x="2267744" y="4439871"/>
            <a:ext cx="5688632"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1" lang="zh-TW" sz="1700" b="1" i="0" u="none" strike="noStrike" cap="none" normalizeH="0" baseline="0" dirty="0" smtClean="0">
                <a:ln>
                  <a:noFill/>
                </a:ln>
                <a:effectLst/>
                <a:latin typeface="Times New Roman" pitchFamily="18" charset="0"/>
                <a:ea typeface="標楷體" pitchFamily="65" charset="-120"/>
                <a:cs typeface="Times New Roman" pitchFamily="18" charset="0"/>
              </a:rPr>
              <a:t>計算銀行存款及現金上限的公式 </a:t>
            </a:r>
            <a:endParaRPr kumimoji="1" lang="zh-TW" sz="1700" b="1" i="0" u="none" strike="noStrike" cap="none" normalizeH="0" baseline="0" dirty="0" smtClean="0">
              <a:ln>
                <a:noFill/>
              </a:ln>
              <a:effectLst/>
              <a:latin typeface="Times New Roman" pitchFamily="18" charset="0"/>
              <a:ea typeface="新細明體" pitchFamily="18" charset="-120"/>
              <a:cs typeface="Times New Roman"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tab pos="457200" algn="l"/>
              </a:tabLst>
            </a:pPr>
            <a:r>
              <a:rPr kumimoji="1" lang="en-US" altLang="zh-TW" sz="1700" b="1" i="0" u="none" strike="noStrike" cap="none" normalizeH="0" baseline="0" dirty="0" smtClean="0">
                <a:ln>
                  <a:noFill/>
                </a:ln>
                <a:effectLst/>
                <a:latin typeface="Times New Roman" pitchFamily="18" charset="0"/>
                <a:ea typeface="標楷體" pitchFamily="65" charset="-120"/>
                <a:cs typeface="Times New Roman" pitchFamily="18" charset="0"/>
              </a:rPr>
              <a:t>RS</a:t>
            </a:r>
            <a:r>
              <a:rPr kumimoji="1" lang="zh-TW" altLang="en-US" sz="1700" b="1" i="0" u="none" strike="noStrike" cap="none" normalizeH="0" baseline="0" dirty="0" smtClean="0">
                <a:ln>
                  <a:noFill/>
                </a:ln>
                <a:effectLst/>
                <a:latin typeface="Times New Roman" pitchFamily="18" charset="0"/>
                <a:ea typeface="標楷體" pitchFamily="65" charset="-120"/>
                <a:cs typeface="Times New Roman" pitchFamily="18" charset="0"/>
              </a:rPr>
              <a:t>即最低維生指數 </a:t>
            </a:r>
            <a:endParaRPr kumimoji="1" lang="zh-TW" altLang="en-US" sz="1700" b="1" i="0" u="none" strike="noStrike" cap="none" normalizeH="0" baseline="0" dirty="0" smtClean="0">
              <a:ln>
                <a:noFill/>
              </a:ln>
              <a:effectLst/>
              <a:latin typeface="Times New Roman" pitchFamily="18" charset="0"/>
              <a:ea typeface="新細明體" pitchFamily="18" charset="-120"/>
              <a:cs typeface="Times New Roman"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itchFamily="34" charset="0"/>
              <a:buChar char="•"/>
              <a:tabLst>
                <a:tab pos="457200" algn="l"/>
              </a:tabLst>
            </a:pPr>
            <a:r>
              <a:rPr kumimoji="1" lang="en-US" altLang="zh-TW" sz="1700" b="1" i="0" u="none" strike="noStrike" cap="none" normalizeH="0" baseline="0" dirty="0" smtClean="0">
                <a:ln>
                  <a:noFill/>
                </a:ln>
                <a:effectLst/>
                <a:latin typeface="Times New Roman" pitchFamily="18" charset="0"/>
                <a:ea typeface="標楷體" pitchFamily="65" charset="-120"/>
                <a:cs typeface="Times New Roman" pitchFamily="18" charset="0"/>
              </a:rPr>
              <a:t>A</a:t>
            </a:r>
            <a:r>
              <a:rPr kumimoji="1" lang="zh-TW" altLang="en-US" sz="1700" b="1" i="0" u="none" strike="noStrike" cap="none" normalizeH="0" baseline="0" dirty="0" smtClean="0">
                <a:ln>
                  <a:noFill/>
                </a:ln>
                <a:effectLst/>
                <a:latin typeface="Times New Roman" pitchFamily="18" charset="0"/>
                <a:ea typeface="標楷體" pitchFamily="65" charset="-120"/>
                <a:cs typeface="Times New Roman" pitchFamily="18" charset="0"/>
              </a:rPr>
              <a:t>為銀行存款及現金的上限 </a:t>
            </a:r>
            <a:endParaRPr kumimoji="1" lang="zh-TW" altLang="en-US" sz="1700" b="1" i="0" u="none" strike="noStrike" cap="none" normalizeH="0" baseline="0" dirty="0" smtClean="0">
              <a:ln>
                <a:noFill/>
              </a:ln>
              <a:effectLst/>
              <a:latin typeface="Times New Roman" pitchFamily="18" charset="0"/>
              <a:ea typeface="新細明體" pitchFamily="18" charset="-120"/>
              <a:cs typeface="Times New Roman" pitchFamily="18" charset="0"/>
            </a:endParaRPr>
          </a:p>
        </p:txBody>
      </p:sp>
    </p:spTree>
    <p:extLst>
      <p:ext uri="{BB962C8B-B14F-4D97-AF65-F5344CB8AC3E}">
        <p14:creationId xmlns:p14="http://schemas.microsoft.com/office/powerpoint/2010/main" val="2410764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76672"/>
            <a:ext cx="8229600" cy="775848"/>
          </a:xfrm>
        </p:spPr>
        <p:txBody>
          <a:bodyPr>
            <a:noAutofit/>
          </a:bodyPr>
          <a:lstStyle/>
          <a:p>
            <a:pPr algn="ctr"/>
            <a:r>
              <a:rPr lang="zh-TW" altLang="zh-TW" sz="3500" b="1" dirty="0">
                <a:latin typeface="標楷體" pitchFamily="65" charset="-120"/>
                <a:ea typeface="標楷體" pitchFamily="65" charset="-120"/>
              </a:rPr>
              <a:t>發放</a:t>
            </a:r>
            <a:r>
              <a:rPr lang="zh-TW" altLang="zh-TW" sz="3500" b="1" dirty="0" smtClean="0">
                <a:latin typeface="標楷體" pitchFamily="65" charset="-120"/>
                <a:ea typeface="標楷體" pitchFamily="65" charset="-120"/>
              </a:rPr>
              <a:t>金額</a:t>
            </a:r>
            <a:endParaRPr lang="zh-TW" altLang="en-US" sz="3500" dirty="0"/>
          </a:p>
        </p:txBody>
      </p:sp>
      <p:sp>
        <p:nvSpPr>
          <p:cNvPr id="3" name="內容版面配置區 2"/>
          <p:cNvSpPr>
            <a:spLocks noGrp="1"/>
          </p:cNvSpPr>
          <p:nvPr>
            <p:ph idx="1"/>
          </p:nvPr>
        </p:nvSpPr>
        <p:spPr/>
        <p:txBody>
          <a:bodyPr>
            <a:normAutofit/>
          </a:bodyPr>
          <a:lstStyle/>
          <a:p>
            <a:pPr marL="0" indent="0">
              <a:buNone/>
            </a:pPr>
            <a:r>
              <a:rPr lang="zh-TW" altLang="zh-TW" u="sng" dirty="0"/>
              <a:t>一般援助</a:t>
            </a:r>
            <a:r>
              <a:rPr lang="zh-TW" altLang="zh-TW" u="sng" dirty="0" smtClean="0"/>
              <a:t>金</a:t>
            </a:r>
            <a:endParaRPr lang="en-US" altLang="zh-TW" dirty="0" smtClean="0"/>
          </a:p>
          <a:p>
            <a:r>
              <a:rPr lang="zh-TW" altLang="zh-TW" dirty="0" smtClean="0"/>
              <a:t>最低</a:t>
            </a:r>
            <a:r>
              <a:rPr lang="zh-TW" altLang="zh-TW" dirty="0"/>
              <a:t>維生指數</a:t>
            </a:r>
            <a:r>
              <a:rPr lang="en-US" altLang="zh-TW" dirty="0"/>
              <a:t> - </a:t>
            </a:r>
            <a:r>
              <a:rPr lang="zh-TW" altLang="zh-TW" dirty="0"/>
              <a:t>家庭總收入</a:t>
            </a:r>
            <a:r>
              <a:rPr lang="en-US" altLang="zh-TW" dirty="0"/>
              <a:t> = </a:t>
            </a:r>
            <a:r>
              <a:rPr lang="zh-TW" altLang="zh-TW" dirty="0"/>
              <a:t>一般援助金</a:t>
            </a:r>
            <a:r>
              <a:rPr lang="zh-TW" altLang="zh-TW" dirty="0" smtClean="0"/>
              <a:t>金額</a:t>
            </a:r>
            <a:endParaRPr lang="en-US" altLang="zh-TW" dirty="0" smtClean="0"/>
          </a:p>
          <a:p>
            <a:endParaRPr lang="zh-TW" altLang="zh-TW" dirty="0"/>
          </a:p>
          <a:p>
            <a:pPr marL="0" indent="0">
              <a:buNone/>
            </a:pPr>
            <a:r>
              <a:rPr lang="zh-TW" altLang="zh-TW" u="sng" dirty="0"/>
              <a:t>偶發性援助</a:t>
            </a:r>
            <a:r>
              <a:rPr lang="zh-TW" altLang="zh-TW" u="sng" dirty="0" smtClean="0"/>
              <a:t>金</a:t>
            </a:r>
            <a:endParaRPr lang="en-US" altLang="zh-TW" dirty="0" smtClean="0"/>
          </a:p>
          <a:p>
            <a:r>
              <a:rPr lang="zh-TW" altLang="zh-TW" dirty="0" smtClean="0"/>
              <a:t>援助</a:t>
            </a:r>
            <a:r>
              <a:rPr lang="zh-TW" altLang="zh-TW" dirty="0"/>
              <a:t>金額視乎申請人的實際開支以及具體的情況而定</a:t>
            </a:r>
          </a:p>
          <a:p>
            <a:endParaRPr lang="zh-TW" altLang="en-US" dirty="0"/>
          </a:p>
        </p:txBody>
      </p:sp>
    </p:spTree>
    <p:extLst>
      <p:ext uri="{BB962C8B-B14F-4D97-AF65-F5344CB8AC3E}">
        <p14:creationId xmlns:p14="http://schemas.microsoft.com/office/powerpoint/2010/main" val="3705433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564920"/>
            <a:ext cx="8229600" cy="703840"/>
          </a:xfrm>
        </p:spPr>
        <p:txBody>
          <a:bodyPr>
            <a:noAutofit/>
          </a:bodyPr>
          <a:lstStyle/>
          <a:p>
            <a:pPr algn="ctr"/>
            <a:r>
              <a:rPr lang="zh-TW" altLang="zh-TW" sz="3500" b="1" dirty="0" smtClean="0">
                <a:latin typeface="標楷體" pitchFamily="65" charset="-120"/>
                <a:ea typeface="標楷體" pitchFamily="65" charset="-120"/>
              </a:rPr>
              <a:t>發放金額</a:t>
            </a:r>
            <a:r>
              <a:rPr lang="zh-TW" altLang="en-US" sz="3500" b="1" dirty="0" smtClean="0">
                <a:latin typeface="標楷體" pitchFamily="65" charset="-120"/>
                <a:ea typeface="標楷體" pitchFamily="65" charset="-120"/>
              </a:rPr>
              <a:t>（續）</a:t>
            </a:r>
            <a:endParaRPr lang="zh-TW" altLang="en-US" sz="3500" dirty="0">
              <a:latin typeface="標楷體" pitchFamily="65" charset="-120"/>
              <a:ea typeface="標楷體" pitchFamily="65" charset="-120"/>
            </a:endParaRPr>
          </a:p>
        </p:txBody>
      </p:sp>
      <p:graphicFrame>
        <p:nvGraphicFramePr>
          <p:cNvPr id="8" name="內容版面配置區 7"/>
          <p:cNvGraphicFramePr>
            <a:graphicFrameLocks noGrp="1"/>
          </p:cNvGraphicFramePr>
          <p:nvPr>
            <p:ph idx="1"/>
            <p:extLst>
              <p:ext uri="{D42A27DB-BD31-4B8C-83A1-F6EECF244321}">
                <p14:modId xmlns:p14="http://schemas.microsoft.com/office/powerpoint/2010/main" val="2784944741"/>
              </p:ext>
            </p:extLst>
          </p:nvPr>
        </p:nvGraphicFramePr>
        <p:xfrm>
          <a:off x="899592" y="2492896"/>
          <a:ext cx="6984776" cy="1101852"/>
        </p:xfrm>
        <a:graphic>
          <a:graphicData uri="http://schemas.openxmlformats.org/drawingml/2006/table">
            <a:tbl>
              <a:tblPr firstRow="1" firstCol="1" bandRow="1">
                <a:tableStyleId>{5C22544A-7EE6-4342-B048-85BDC9FD1C3A}</a:tableStyleId>
              </a:tblPr>
              <a:tblGrid>
                <a:gridCol w="3528392"/>
                <a:gridCol w="3456384"/>
              </a:tblGrid>
              <a:tr h="348106">
                <a:tc>
                  <a:txBody>
                    <a:bodyPr/>
                    <a:lstStyle/>
                    <a:p>
                      <a:pPr algn="ctr">
                        <a:lnSpc>
                          <a:spcPct val="120000"/>
                        </a:lnSpc>
                        <a:spcAft>
                          <a:spcPts val="0"/>
                        </a:spcAft>
                      </a:pPr>
                      <a:r>
                        <a:rPr lang="zh-TW" sz="1800" kern="0" dirty="0">
                          <a:effectLst/>
                        </a:rPr>
                        <a:t>就讀於幼稚園或小學</a:t>
                      </a:r>
                      <a:endParaRPr lang="zh-TW" sz="18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zh-TW" sz="1800" kern="0" dirty="0">
                          <a:effectLst/>
                          <a:latin typeface="Times New Roman" pitchFamily="18" charset="0"/>
                          <a:cs typeface="Times New Roman" pitchFamily="18" charset="0"/>
                        </a:rPr>
                        <a:t>每人每月澳門幣</a:t>
                      </a:r>
                      <a:r>
                        <a:rPr lang="en-US" sz="1800" kern="0" dirty="0">
                          <a:effectLst/>
                          <a:latin typeface="Times New Roman" pitchFamily="18" charset="0"/>
                          <a:cs typeface="Times New Roman" pitchFamily="18" charset="0"/>
                        </a:rPr>
                        <a:t>100</a:t>
                      </a:r>
                      <a:r>
                        <a:rPr lang="zh-TW" sz="1800" kern="0" dirty="0">
                          <a:effectLst/>
                          <a:latin typeface="Times New Roman" pitchFamily="18" charset="0"/>
                          <a:cs typeface="Times New Roman" pitchFamily="18" charset="0"/>
                        </a:rPr>
                        <a:t>元</a:t>
                      </a:r>
                      <a:endParaRPr lang="zh-TW" sz="1800" kern="100" dirty="0">
                        <a:effectLst/>
                        <a:latin typeface="Times New Roman" pitchFamily="18" charset="0"/>
                        <a:ea typeface="新細明體"/>
                        <a:cs typeface="Times New Roman" pitchFamily="18" charset="0"/>
                      </a:endParaRPr>
                    </a:p>
                  </a:txBody>
                  <a:tcPr marL="19050" marR="19050" marT="19050" marB="19050" anchor="ctr"/>
                </a:tc>
              </a:tr>
              <a:tr h="348106">
                <a:tc>
                  <a:txBody>
                    <a:bodyPr/>
                    <a:lstStyle/>
                    <a:p>
                      <a:pPr algn="ctr">
                        <a:lnSpc>
                          <a:spcPct val="120000"/>
                        </a:lnSpc>
                        <a:spcAft>
                          <a:spcPts val="0"/>
                        </a:spcAft>
                      </a:pPr>
                      <a:r>
                        <a:rPr lang="zh-TW" sz="1800" kern="0" dirty="0">
                          <a:effectLst/>
                        </a:rPr>
                        <a:t>就讀於中學</a:t>
                      </a:r>
                      <a:endParaRPr lang="zh-TW" sz="18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zh-TW" sz="1800" kern="0" dirty="0">
                          <a:effectLst/>
                          <a:latin typeface="Times New Roman" pitchFamily="18" charset="0"/>
                          <a:cs typeface="Times New Roman" pitchFamily="18" charset="0"/>
                        </a:rPr>
                        <a:t>每人每月澳門幣</a:t>
                      </a:r>
                      <a:r>
                        <a:rPr lang="en-US" sz="1800" kern="0" dirty="0">
                          <a:effectLst/>
                          <a:latin typeface="Times New Roman" pitchFamily="18" charset="0"/>
                          <a:cs typeface="Times New Roman" pitchFamily="18" charset="0"/>
                        </a:rPr>
                        <a:t>200</a:t>
                      </a:r>
                      <a:r>
                        <a:rPr lang="zh-TW" sz="1800" kern="0" dirty="0">
                          <a:effectLst/>
                          <a:latin typeface="Times New Roman" pitchFamily="18" charset="0"/>
                          <a:cs typeface="Times New Roman" pitchFamily="18" charset="0"/>
                        </a:rPr>
                        <a:t>元</a:t>
                      </a:r>
                      <a:endParaRPr lang="zh-TW" sz="1800" kern="100" dirty="0">
                        <a:effectLst/>
                        <a:latin typeface="Times New Roman" pitchFamily="18" charset="0"/>
                        <a:ea typeface="新細明體"/>
                        <a:cs typeface="Times New Roman" pitchFamily="18" charset="0"/>
                      </a:endParaRPr>
                    </a:p>
                  </a:txBody>
                  <a:tcPr marL="19050" marR="19050" marT="19050" marB="19050" anchor="ctr"/>
                </a:tc>
              </a:tr>
              <a:tr h="348106">
                <a:tc>
                  <a:txBody>
                    <a:bodyPr/>
                    <a:lstStyle/>
                    <a:p>
                      <a:pPr algn="ctr">
                        <a:lnSpc>
                          <a:spcPct val="120000"/>
                        </a:lnSpc>
                        <a:spcAft>
                          <a:spcPts val="0"/>
                        </a:spcAft>
                      </a:pPr>
                      <a:r>
                        <a:rPr lang="zh-TW" sz="1800" kern="0" dirty="0">
                          <a:effectLst/>
                        </a:rPr>
                        <a:t>就讀於大學</a:t>
                      </a:r>
                      <a:endParaRPr lang="zh-TW" sz="1800" kern="100" dirty="0">
                        <a:effectLst/>
                        <a:latin typeface="Calibri"/>
                        <a:ea typeface="新細明體"/>
                        <a:cs typeface="Times New Roman"/>
                      </a:endParaRPr>
                    </a:p>
                  </a:txBody>
                  <a:tcPr marL="19050" marR="19050" marT="19050" marB="19050" anchor="ctr"/>
                </a:tc>
                <a:tc>
                  <a:txBody>
                    <a:bodyPr/>
                    <a:lstStyle/>
                    <a:p>
                      <a:pPr algn="ctr">
                        <a:lnSpc>
                          <a:spcPct val="120000"/>
                        </a:lnSpc>
                        <a:spcAft>
                          <a:spcPts val="0"/>
                        </a:spcAft>
                      </a:pPr>
                      <a:r>
                        <a:rPr lang="zh-TW" sz="1800" kern="0" dirty="0">
                          <a:effectLst/>
                          <a:latin typeface="Times New Roman" pitchFamily="18" charset="0"/>
                          <a:cs typeface="Times New Roman" pitchFamily="18" charset="0"/>
                        </a:rPr>
                        <a:t>每人每月澳門幣</a:t>
                      </a:r>
                      <a:r>
                        <a:rPr lang="en-US" sz="1800" kern="0" dirty="0">
                          <a:effectLst/>
                          <a:latin typeface="Times New Roman" pitchFamily="18" charset="0"/>
                          <a:cs typeface="Times New Roman" pitchFamily="18" charset="0"/>
                        </a:rPr>
                        <a:t>300</a:t>
                      </a:r>
                      <a:r>
                        <a:rPr lang="zh-TW" sz="1800" kern="0" dirty="0">
                          <a:effectLst/>
                          <a:latin typeface="Times New Roman" pitchFamily="18" charset="0"/>
                          <a:cs typeface="Times New Roman" pitchFamily="18" charset="0"/>
                        </a:rPr>
                        <a:t>元</a:t>
                      </a:r>
                      <a:endParaRPr lang="zh-TW" sz="1800" kern="100" dirty="0">
                        <a:effectLst/>
                        <a:latin typeface="Times New Roman" pitchFamily="18" charset="0"/>
                        <a:ea typeface="新細明體"/>
                        <a:cs typeface="Times New Roman" pitchFamily="18" charset="0"/>
                      </a:endParaRPr>
                    </a:p>
                  </a:txBody>
                  <a:tcPr marL="19050" marR="19050" marT="19050" marB="19050" anchor="ctr"/>
                </a:tc>
              </a:tr>
            </a:tbl>
          </a:graphicData>
        </a:graphic>
      </p:graphicFrame>
      <p:sp>
        <p:nvSpPr>
          <p:cNvPr id="9" name="Rectangle 2"/>
          <p:cNvSpPr>
            <a:spLocks noChangeArrowheads="1"/>
          </p:cNvSpPr>
          <p:nvPr/>
        </p:nvSpPr>
        <p:spPr bwMode="auto">
          <a:xfrm>
            <a:off x="755576" y="1531531"/>
            <a:ext cx="784887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2200" b="0" i="0" u="sng" strike="noStrike" cap="none" normalizeH="0" baseline="0" dirty="0" smtClean="0">
                <a:ln>
                  <a:noFill/>
                </a:ln>
                <a:effectLst/>
                <a:latin typeface="標楷體" pitchFamily="65" charset="-120"/>
                <a:ea typeface="標楷體" pitchFamily="65" charset="-120"/>
                <a:cs typeface="Arial" pitchFamily="34" charset="0"/>
              </a:rPr>
              <a:t>特別援助金－弱勢家庭特別援助</a:t>
            </a:r>
            <a:endParaRPr kumimoji="1" lang="zh-TW" altLang="en-US" sz="2200" b="0" i="0" u="none" strike="noStrike" cap="none" normalizeH="0" baseline="0" dirty="0" smtClean="0">
              <a:ln>
                <a:noFill/>
              </a:ln>
              <a:effectLst/>
              <a:latin typeface="Arial" pitchFamily="34" charset="0"/>
              <a:ea typeface="新細明體" pitchFamily="18" charset="-120"/>
              <a:cs typeface="新細明體" pitchFamily="18" charset="-120"/>
            </a:endParaRPr>
          </a:p>
        </p:txBody>
      </p:sp>
      <p:graphicFrame>
        <p:nvGraphicFramePr>
          <p:cNvPr id="10" name="表格 9"/>
          <p:cNvGraphicFramePr>
            <a:graphicFrameLocks noGrp="1"/>
          </p:cNvGraphicFramePr>
          <p:nvPr>
            <p:extLst>
              <p:ext uri="{D42A27DB-BD31-4B8C-83A1-F6EECF244321}">
                <p14:modId xmlns:p14="http://schemas.microsoft.com/office/powerpoint/2010/main" val="1831104231"/>
              </p:ext>
            </p:extLst>
          </p:nvPr>
        </p:nvGraphicFramePr>
        <p:xfrm>
          <a:off x="899592" y="4293096"/>
          <a:ext cx="6984776" cy="734568"/>
        </p:xfrm>
        <a:graphic>
          <a:graphicData uri="http://schemas.openxmlformats.org/drawingml/2006/table">
            <a:tbl>
              <a:tblPr firstRow="1" firstCol="1" bandRow="1">
                <a:tableStyleId>{5C22544A-7EE6-4342-B048-85BDC9FD1C3A}</a:tableStyleId>
              </a:tblPr>
              <a:tblGrid>
                <a:gridCol w="3528392"/>
                <a:gridCol w="3456384"/>
              </a:tblGrid>
              <a:tr h="0">
                <a:tc>
                  <a:txBody>
                    <a:bodyPr/>
                    <a:lstStyle/>
                    <a:p>
                      <a:pPr algn="ctr">
                        <a:lnSpc>
                          <a:spcPct val="120000"/>
                        </a:lnSpc>
                        <a:spcAft>
                          <a:spcPts val="0"/>
                        </a:spcAft>
                      </a:pPr>
                      <a:r>
                        <a:rPr lang="zh-TW" sz="1800" kern="0" dirty="0">
                          <a:effectLst/>
                          <a:latin typeface="Times New Roman" pitchFamily="18" charset="0"/>
                          <a:cs typeface="Times New Roman" pitchFamily="18" charset="0"/>
                        </a:rPr>
                        <a:t>在澳門無親屬的獨居者</a:t>
                      </a:r>
                      <a:endParaRPr lang="zh-TW" sz="1800" kern="100" dirty="0">
                        <a:effectLst/>
                        <a:latin typeface="Times New Roman" pitchFamily="18" charset="0"/>
                        <a:ea typeface="新細明體"/>
                        <a:cs typeface="Times New Roman" pitchFamily="18" charset="0"/>
                      </a:endParaRPr>
                    </a:p>
                  </a:txBody>
                  <a:tcPr marL="19050" marR="19050" marT="19050" marB="19050" anchor="ctr"/>
                </a:tc>
                <a:tc>
                  <a:txBody>
                    <a:bodyPr/>
                    <a:lstStyle/>
                    <a:p>
                      <a:pPr algn="ctr">
                        <a:lnSpc>
                          <a:spcPct val="120000"/>
                        </a:lnSpc>
                        <a:spcAft>
                          <a:spcPts val="0"/>
                        </a:spcAft>
                      </a:pPr>
                      <a:r>
                        <a:rPr lang="zh-TW" sz="1800" kern="0" dirty="0">
                          <a:effectLst/>
                          <a:latin typeface="Times New Roman" pitchFamily="18" charset="0"/>
                          <a:cs typeface="Times New Roman" pitchFamily="18" charset="0"/>
                        </a:rPr>
                        <a:t>每月澳門幣</a:t>
                      </a:r>
                      <a:r>
                        <a:rPr lang="en-US" sz="1800" kern="0" dirty="0">
                          <a:effectLst/>
                          <a:latin typeface="Times New Roman" pitchFamily="18" charset="0"/>
                          <a:cs typeface="Times New Roman" pitchFamily="18" charset="0"/>
                        </a:rPr>
                        <a:t>400</a:t>
                      </a:r>
                      <a:r>
                        <a:rPr lang="zh-TW" sz="1800" kern="0" dirty="0">
                          <a:effectLst/>
                          <a:latin typeface="Times New Roman" pitchFamily="18" charset="0"/>
                          <a:cs typeface="Times New Roman" pitchFamily="18" charset="0"/>
                        </a:rPr>
                        <a:t>元</a:t>
                      </a:r>
                      <a:endParaRPr lang="zh-TW" sz="1800" kern="100" dirty="0">
                        <a:effectLst/>
                        <a:latin typeface="Times New Roman" pitchFamily="18" charset="0"/>
                        <a:ea typeface="新細明體"/>
                        <a:cs typeface="Times New Roman" pitchFamily="18" charset="0"/>
                      </a:endParaRPr>
                    </a:p>
                  </a:txBody>
                  <a:tcPr marL="19050" marR="19050" marT="19050" marB="19050" anchor="ctr"/>
                </a:tc>
              </a:tr>
              <a:tr h="0">
                <a:tc>
                  <a:txBody>
                    <a:bodyPr/>
                    <a:lstStyle/>
                    <a:p>
                      <a:pPr algn="ctr">
                        <a:lnSpc>
                          <a:spcPct val="120000"/>
                        </a:lnSpc>
                        <a:spcAft>
                          <a:spcPts val="0"/>
                        </a:spcAft>
                      </a:pPr>
                      <a:r>
                        <a:rPr lang="zh-TW" sz="1800" kern="0" dirty="0">
                          <a:effectLst/>
                          <a:latin typeface="Times New Roman" pitchFamily="18" charset="0"/>
                          <a:cs typeface="Times New Roman" pitchFamily="18" charset="0"/>
                        </a:rPr>
                        <a:t>在澳門有親屬者</a:t>
                      </a:r>
                      <a:endParaRPr lang="zh-TW" sz="1800" kern="100" dirty="0">
                        <a:effectLst/>
                        <a:latin typeface="Times New Roman" pitchFamily="18" charset="0"/>
                        <a:ea typeface="新細明體"/>
                        <a:cs typeface="Times New Roman" pitchFamily="18" charset="0"/>
                      </a:endParaRPr>
                    </a:p>
                  </a:txBody>
                  <a:tcPr marL="19050" marR="19050" marT="19050" marB="19050" anchor="ctr"/>
                </a:tc>
                <a:tc>
                  <a:txBody>
                    <a:bodyPr/>
                    <a:lstStyle/>
                    <a:p>
                      <a:pPr algn="ctr">
                        <a:lnSpc>
                          <a:spcPct val="120000"/>
                        </a:lnSpc>
                        <a:spcAft>
                          <a:spcPts val="0"/>
                        </a:spcAft>
                      </a:pPr>
                      <a:r>
                        <a:rPr lang="zh-TW" sz="1800" kern="0" dirty="0">
                          <a:effectLst/>
                          <a:latin typeface="Times New Roman" pitchFamily="18" charset="0"/>
                          <a:cs typeface="Times New Roman" pitchFamily="18" charset="0"/>
                        </a:rPr>
                        <a:t>每月澳門幣</a:t>
                      </a:r>
                      <a:r>
                        <a:rPr lang="en-US" sz="1800" kern="0" dirty="0">
                          <a:effectLst/>
                          <a:latin typeface="Times New Roman" pitchFamily="18" charset="0"/>
                          <a:cs typeface="Times New Roman" pitchFamily="18" charset="0"/>
                        </a:rPr>
                        <a:t>300</a:t>
                      </a:r>
                      <a:r>
                        <a:rPr lang="zh-TW" sz="1800" kern="0" dirty="0">
                          <a:effectLst/>
                          <a:latin typeface="Times New Roman" pitchFamily="18" charset="0"/>
                          <a:cs typeface="Times New Roman" pitchFamily="18" charset="0"/>
                        </a:rPr>
                        <a:t>元</a:t>
                      </a:r>
                      <a:endParaRPr lang="zh-TW" sz="1800" kern="100" dirty="0">
                        <a:effectLst/>
                        <a:latin typeface="Times New Roman" pitchFamily="18" charset="0"/>
                        <a:ea typeface="新細明體"/>
                        <a:cs typeface="Times New Roman" pitchFamily="18" charset="0"/>
                      </a:endParaRPr>
                    </a:p>
                  </a:txBody>
                  <a:tcPr marL="19050" marR="19050" marT="19050" marB="19050" anchor="ctr"/>
                </a:tc>
              </a:tr>
            </a:tbl>
          </a:graphicData>
        </a:graphic>
      </p:graphicFrame>
      <p:sp>
        <p:nvSpPr>
          <p:cNvPr id="11" name="Rectangle 3"/>
          <p:cNvSpPr>
            <a:spLocks noChangeArrowheads="1"/>
          </p:cNvSpPr>
          <p:nvPr/>
        </p:nvSpPr>
        <p:spPr bwMode="auto">
          <a:xfrm>
            <a:off x="1259632" y="3861048"/>
            <a:ext cx="12234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b="0" i="0" u="none" strike="noStrike" cap="none" normalizeH="0" baseline="0" dirty="0" smtClean="0">
                <a:ln>
                  <a:noFill/>
                </a:ln>
                <a:effectLst/>
                <a:latin typeface="標楷體" pitchFamily="65" charset="-120"/>
                <a:ea typeface="標楷體" pitchFamily="65" charset="-120"/>
                <a:cs typeface="Arial" pitchFamily="34" charset="0"/>
              </a:rPr>
              <a:t>護理補助 </a:t>
            </a:r>
            <a:endParaRPr kumimoji="1" lang="zh-TW" b="0" i="0" u="none" strike="noStrike" cap="none" normalizeH="0" baseline="0" dirty="0" smtClean="0">
              <a:ln>
                <a:noFill/>
              </a:ln>
              <a:effectLst/>
              <a:latin typeface="Arial" pitchFamily="34" charset="0"/>
              <a:ea typeface="新細明體" pitchFamily="18" charset="-120"/>
              <a:cs typeface="新細明體" pitchFamily="18" charset="-120"/>
            </a:endParaRPr>
          </a:p>
        </p:txBody>
      </p:sp>
      <p:graphicFrame>
        <p:nvGraphicFramePr>
          <p:cNvPr id="12" name="表格 11"/>
          <p:cNvGraphicFramePr>
            <a:graphicFrameLocks noGrp="1"/>
          </p:cNvGraphicFramePr>
          <p:nvPr>
            <p:extLst>
              <p:ext uri="{D42A27DB-BD31-4B8C-83A1-F6EECF244321}">
                <p14:modId xmlns:p14="http://schemas.microsoft.com/office/powerpoint/2010/main" val="2699785192"/>
              </p:ext>
            </p:extLst>
          </p:nvPr>
        </p:nvGraphicFramePr>
        <p:xfrm>
          <a:off x="899592" y="5733256"/>
          <a:ext cx="6912768" cy="734568"/>
        </p:xfrm>
        <a:graphic>
          <a:graphicData uri="http://schemas.openxmlformats.org/drawingml/2006/table">
            <a:tbl>
              <a:tblPr firstRow="1" firstCol="1" bandRow="1">
                <a:tableStyleId>{5C22544A-7EE6-4342-B048-85BDC9FD1C3A}</a:tableStyleId>
              </a:tblPr>
              <a:tblGrid>
                <a:gridCol w="3528392"/>
                <a:gridCol w="3384376"/>
              </a:tblGrid>
              <a:tr h="155950">
                <a:tc>
                  <a:txBody>
                    <a:bodyPr/>
                    <a:lstStyle/>
                    <a:p>
                      <a:pPr algn="ctr">
                        <a:lnSpc>
                          <a:spcPct val="120000"/>
                        </a:lnSpc>
                        <a:spcAft>
                          <a:spcPts val="0"/>
                        </a:spcAft>
                      </a:pPr>
                      <a:r>
                        <a:rPr lang="zh-TW" sz="1800" kern="0" dirty="0">
                          <a:effectLst/>
                          <a:latin typeface="Times New Roman" pitchFamily="18" charset="0"/>
                          <a:cs typeface="Times New Roman" pitchFamily="18" charset="0"/>
                        </a:rPr>
                        <a:t>在澳門無親屬的獨居者</a:t>
                      </a:r>
                      <a:endParaRPr lang="zh-TW" sz="1800" kern="100" dirty="0">
                        <a:effectLst/>
                        <a:latin typeface="Times New Roman" pitchFamily="18" charset="0"/>
                        <a:ea typeface="新細明體"/>
                        <a:cs typeface="Times New Roman" pitchFamily="18" charset="0"/>
                      </a:endParaRPr>
                    </a:p>
                  </a:txBody>
                  <a:tcPr marL="19050" marR="19050" marT="19050" marB="19050" anchor="ctr"/>
                </a:tc>
                <a:tc>
                  <a:txBody>
                    <a:bodyPr/>
                    <a:lstStyle/>
                    <a:p>
                      <a:pPr algn="ctr">
                        <a:lnSpc>
                          <a:spcPct val="120000"/>
                        </a:lnSpc>
                        <a:spcAft>
                          <a:spcPts val="0"/>
                        </a:spcAft>
                      </a:pPr>
                      <a:r>
                        <a:rPr lang="zh-TW" sz="1800" kern="0">
                          <a:effectLst/>
                          <a:latin typeface="Times New Roman" pitchFamily="18" charset="0"/>
                          <a:cs typeface="Times New Roman" pitchFamily="18" charset="0"/>
                        </a:rPr>
                        <a:t>每月澳門幣</a:t>
                      </a:r>
                      <a:r>
                        <a:rPr lang="en-US" sz="1800" kern="0">
                          <a:effectLst/>
                          <a:latin typeface="Times New Roman" pitchFamily="18" charset="0"/>
                          <a:cs typeface="Times New Roman" pitchFamily="18" charset="0"/>
                        </a:rPr>
                        <a:t>400</a:t>
                      </a:r>
                      <a:r>
                        <a:rPr lang="zh-TW" sz="1800" kern="0">
                          <a:effectLst/>
                          <a:latin typeface="Times New Roman" pitchFamily="18" charset="0"/>
                          <a:cs typeface="Times New Roman" pitchFamily="18" charset="0"/>
                        </a:rPr>
                        <a:t>元</a:t>
                      </a:r>
                      <a:endParaRPr lang="zh-TW" sz="1800" kern="100">
                        <a:effectLst/>
                        <a:latin typeface="Times New Roman" pitchFamily="18" charset="0"/>
                        <a:ea typeface="新細明體"/>
                        <a:cs typeface="Times New Roman" pitchFamily="18" charset="0"/>
                      </a:endParaRPr>
                    </a:p>
                  </a:txBody>
                  <a:tcPr marL="19050" marR="19050" marT="19050" marB="19050" anchor="ctr"/>
                </a:tc>
              </a:tr>
              <a:tr h="0">
                <a:tc>
                  <a:txBody>
                    <a:bodyPr/>
                    <a:lstStyle/>
                    <a:p>
                      <a:pPr algn="ctr">
                        <a:lnSpc>
                          <a:spcPct val="120000"/>
                        </a:lnSpc>
                        <a:spcAft>
                          <a:spcPts val="0"/>
                        </a:spcAft>
                      </a:pPr>
                      <a:r>
                        <a:rPr lang="zh-TW" sz="1800" kern="0" dirty="0">
                          <a:effectLst/>
                          <a:latin typeface="Times New Roman" pitchFamily="18" charset="0"/>
                          <a:cs typeface="Times New Roman" pitchFamily="18" charset="0"/>
                        </a:rPr>
                        <a:t>在澳門有親屬者</a:t>
                      </a:r>
                      <a:endParaRPr lang="zh-TW" sz="1800" kern="100" dirty="0">
                        <a:effectLst/>
                        <a:latin typeface="Times New Roman" pitchFamily="18" charset="0"/>
                        <a:ea typeface="新細明體"/>
                        <a:cs typeface="Times New Roman" pitchFamily="18" charset="0"/>
                      </a:endParaRPr>
                    </a:p>
                  </a:txBody>
                  <a:tcPr marL="19050" marR="19050" marT="19050" marB="19050" anchor="ctr"/>
                </a:tc>
                <a:tc>
                  <a:txBody>
                    <a:bodyPr/>
                    <a:lstStyle/>
                    <a:p>
                      <a:pPr algn="ctr">
                        <a:lnSpc>
                          <a:spcPct val="120000"/>
                        </a:lnSpc>
                        <a:spcAft>
                          <a:spcPts val="0"/>
                        </a:spcAft>
                      </a:pPr>
                      <a:r>
                        <a:rPr lang="zh-TW" sz="1800" kern="0" dirty="0">
                          <a:effectLst/>
                          <a:latin typeface="Times New Roman" pitchFamily="18" charset="0"/>
                          <a:cs typeface="Times New Roman" pitchFamily="18" charset="0"/>
                        </a:rPr>
                        <a:t>每月澳門幣</a:t>
                      </a:r>
                      <a:r>
                        <a:rPr lang="en-US" sz="1800" kern="0" dirty="0">
                          <a:effectLst/>
                          <a:latin typeface="Times New Roman" pitchFamily="18" charset="0"/>
                          <a:cs typeface="Times New Roman" pitchFamily="18" charset="0"/>
                        </a:rPr>
                        <a:t>300</a:t>
                      </a:r>
                      <a:r>
                        <a:rPr lang="zh-TW" sz="1800" kern="0" dirty="0">
                          <a:effectLst/>
                          <a:latin typeface="Times New Roman" pitchFamily="18" charset="0"/>
                          <a:cs typeface="Times New Roman" pitchFamily="18" charset="0"/>
                        </a:rPr>
                        <a:t>元</a:t>
                      </a:r>
                      <a:endParaRPr lang="zh-TW" sz="1800" kern="100" dirty="0">
                        <a:effectLst/>
                        <a:latin typeface="Times New Roman" pitchFamily="18" charset="0"/>
                        <a:ea typeface="新細明體"/>
                        <a:cs typeface="Times New Roman" pitchFamily="18" charset="0"/>
                      </a:endParaRPr>
                    </a:p>
                  </a:txBody>
                  <a:tcPr marL="19050" marR="19050" marT="19050" marB="19050" anchor="ctr"/>
                </a:tc>
              </a:tr>
            </a:tbl>
          </a:graphicData>
        </a:graphic>
      </p:graphicFrame>
      <p:sp>
        <p:nvSpPr>
          <p:cNvPr id="13" name="Rectangle 4"/>
          <p:cNvSpPr>
            <a:spLocks noChangeArrowheads="1"/>
          </p:cNvSpPr>
          <p:nvPr/>
        </p:nvSpPr>
        <p:spPr bwMode="auto">
          <a:xfrm>
            <a:off x="1259632" y="5291916"/>
            <a:ext cx="12234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b="0" i="0" u="none" strike="noStrike" cap="none" normalizeH="0" baseline="0" dirty="0" smtClean="0">
                <a:ln>
                  <a:noFill/>
                </a:ln>
                <a:effectLst/>
                <a:latin typeface="標楷體" pitchFamily="65" charset="-120"/>
                <a:ea typeface="標楷體" pitchFamily="65" charset="-120"/>
                <a:cs typeface="Arial" pitchFamily="34" charset="0"/>
              </a:rPr>
              <a:t>殘疾補助 </a:t>
            </a:r>
            <a:endParaRPr kumimoji="1" lang="zh-TW" b="0" i="0" u="none" strike="noStrike" cap="none" normalizeH="0" baseline="0" dirty="0" smtClean="0">
              <a:ln>
                <a:noFill/>
              </a:ln>
              <a:effectLst/>
              <a:latin typeface="Arial" pitchFamily="34" charset="0"/>
              <a:ea typeface="新細明體" pitchFamily="18" charset="-120"/>
              <a:cs typeface="新細明體" pitchFamily="18" charset="-120"/>
            </a:endParaRPr>
          </a:p>
        </p:txBody>
      </p:sp>
      <p:sp>
        <p:nvSpPr>
          <p:cNvPr id="14" name="矩形 13"/>
          <p:cNvSpPr/>
          <p:nvPr/>
        </p:nvSpPr>
        <p:spPr>
          <a:xfrm>
            <a:off x="1259632" y="2060848"/>
            <a:ext cx="1685077" cy="369332"/>
          </a:xfrm>
          <a:prstGeom prst="rect">
            <a:avLst/>
          </a:prstGeom>
        </p:spPr>
        <p:txBody>
          <a:bodyPr wrap="none">
            <a:spAutoFit/>
          </a:bodyPr>
          <a:lstStyle/>
          <a:p>
            <a:pPr lvl="0" fontAlgn="base">
              <a:spcBef>
                <a:spcPct val="0"/>
              </a:spcBef>
              <a:spcAft>
                <a:spcPct val="0"/>
              </a:spcAft>
            </a:pPr>
            <a:r>
              <a:rPr kumimoji="1" lang="zh-TW" altLang="en-US" b="0" i="0" u="none" strike="noStrike" cap="none" normalizeH="0" baseline="0" dirty="0" smtClean="0">
                <a:ln>
                  <a:noFill/>
                </a:ln>
                <a:effectLst/>
                <a:latin typeface="標楷體" pitchFamily="65" charset="-120"/>
                <a:ea typeface="標楷體" pitchFamily="65" charset="-120"/>
                <a:cs typeface="Arial" pitchFamily="34" charset="0"/>
              </a:rPr>
              <a:t>學習活動補助 </a:t>
            </a:r>
            <a:endParaRPr kumimoji="1" lang="zh-TW" altLang="en-US" b="0" i="0" u="none" strike="noStrike" cap="none" normalizeH="0" baseline="0" dirty="0" smtClean="0">
              <a:ln>
                <a:noFill/>
              </a:ln>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37054330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沉穩">
  <a:themeElements>
    <a:clrScheme name="沉穩">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沉穩">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沉穩">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166</TotalTime>
  <Words>1626</Words>
  <Application>Microsoft Office PowerPoint</Application>
  <PresentationFormat>如螢幕大小 (4:3)</PresentationFormat>
  <Paragraphs>234</Paragraphs>
  <Slides>18</Slides>
  <Notes>0</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沉穩</vt:lpstr>
      <vt:lpstr>經濟援助</vt:lpstr>
      <vt:lpstr>PowerPoint 簡報</vt:lpstr>
      <vt:lpstr>經濟援助分：一般援助金、偶發性援助金和特別援助金</vt:lpstr>
      <vt:lpstr>申請資格（一般援助金及偶發性援助金）</vt:lpstr>
      <vt:lpstr>申請資格 （特別援助金－弱勢家庭特別援助）</vt:lpstr>
      <vt:lpstr>申請資格 （特別援助金－弱勢家庭特別援助）續</vt:lpstr>
      <vt:lpstr>最低維生指數表 </vt:lpstr>
      <vt:lpstr>發放金額</vt:lpstr>
      <vt:lpstr>發放金額（續）</vt:lpstr>
      <vt:lpstr>回內地定居計劃</vt:lpstr>
      <vt:lpstr>特別生活津貼發放計劃</vt:lpstr>
      <vt:lpstr>特別生活津貼發放計劃（續）</vt:lpstr>
      <vt:lpstr>特別生活津貼發放計劃 </vt:lpstr>
      <vt:lpstr>社會工作局工作報告2009---經濟援助</vt:lpstr>
      <vt:lpstr>（表1）本局各類援助金發放情況</vt:lpstr>
      <vt:lpstr>（表2） 偶發性援助金發放情況</vt:lpstr>
      <vt:lpstr>特別生活津貼發放計劃</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經濟援助</dc:title>
  <dc:creator>Chau Tac I</dc:creator>
  <cp:lastModifiedBy>Chau Tac I</cp:lastModifiedBy>
  <cp:revision>12</cp:revision>
  <dcterms:created xsi:type="dcterms:W3CDTF">2011-03-21T02:24:24Z</dcterms:created>
  <dcterms:modified xsi:type="dcterms:W3CDTF">2011-03-21T06:43:30Z</dcterms:modified>
</cp:coreProperties>
</file>