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02" r:id="rId2"/>
    <p:sldMasterId id="2147483704" r:id="rId3"/>
    <p:sldMasterId id="2147483720" r:id="rId4"/>
  </p:sldMasterIdLst>
  <p:notesMasterIdLst>
    <p:notesMasterId r:id="rId26"/>
  </p:notesMasterIdLst>
  <p:handoutMasterIdLst>
    <p:handoutMasterId r:id="rId27"/>
  </p:handoutMasterIdLst>
  <p:sldIdLst>
    <p:sldId id="256" r:id="rId5"/>
    <p:sldId id="309" r:id="rId6"/>
    <p:sldId id="310" r:id="rId7"/>
    <p:sldId id="314" r:id="rId8"/>
    <p:sldId id="311" r:id="rId9"/>
    <p:sldId id="313" r:id="rId10"/>
    <p:sldId id="257" r:id="rId11"/>
    <p:sldId id="293" r:id="rId12"/>
    <p:sldId id="306" r:id="rId13"/>
    <p:sldId id="294" r:id="rId14"/>
    <p:sldId id="295" r:id="rId15"/>
    <p:sldId id="299" r:id="rId16"/>
    <p:sldId id="315" r:id="rId17"/>
    <p:sldId id="317" r:id="rId18"/>
    <p:sldId id="318" r:id="rId19"/>
    <p:sldId id="320" r:id="rId20"/>
    <p:sldId id="321" r:id="rId21"/>
    <p:sldId id="319" r:id="rId22"/>
    <p:sldId id="322" r:id="rId23"/>
    <p:sldId id="323" r:id="rId24"/>
    <p:sldId id="30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422" autoAdjust="0"/>
    <p:restoredTop sz="94660"/>
  </p:normalViewPr>
  <p:slideViewPr>
    <p:cSldViewPr>
      <p:cViewPr varScale="1">
        <p:scale>
          <a:sx n="82" d="100"/>
          <a:sy n="82" d="100"/>
        </p:scale>
        <p:origin x="-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DBC8D44-347B-4925-832E-D4FF2CEF59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00DC394-E0F2-4A45-B0CE-BC2B248744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FB10D-5059-4C35-A3BF-1BE55503C290}" type="slidenum">
              <a:rPr lang="en-US"/>
              <a:pPr/>
              <a:t>1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DA40E-C116-4334-A84B-0A8D97B7BACF}" type="slidenum">
              <a:rPr lang="en-US"/>
              <a:pPr/>
              <a:t>10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652C9-5FDB-4A3E-940F-357CD2E5DEAB}" type="slidenum">
              <a:rPr lang="en-US"/>
              <a:pPr/>
              <a:t>11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12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13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14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15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16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17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18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19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9A066-388C-4D73-9D1C-820179CF1F0E}" type="slidenum">
              <a:rPr lang="en-US"/>
              <a:pPr/>
              <a:t>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20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9BA4-577C-47AD-8553-C649AF8D81E7}" type="slidenum">
              <a:rPr lang="en-US"/>
              <a:pPr/>
              <a:t>21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3F7566-1761-4F79-A22A-A64298B8C0D7}" type="slidenum">
              <a:rPr lang="en-US"/>
              <a:pPr/>
              <a:t>3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DD735-02E4-4AD1-A8A1-18680570F4C5}" type="slidenum">
              <a:rPr lang="en-US"/>
              <a:pPr/>
              <a:t>4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3F7566-1761-4F79-A22A-A64298B8C0D7}" type="slidenum">
              <a:rPr lang="en-US"/>
              <a:pPr/>
              <a:t>5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3F7566-1761-4F79-A22A-A64298B8C0D7}" type="slidenum">
              <a:rPr lang="en-US"/>
              <a:pPr/>
              <a:t>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9A066-388C-4D73-9D1C-820179CF1F0E}" type="slidenum">
              <a:rPr lang="en-US"/>
              <a:pPr/>
              <a:t>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26D72-27DB-463F-B57D-1FAE541DBB7D}" type="slidenum">
              <a:rPr lang="en-US"/>
              <a:pPr/>
              <a:t>8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26D72-27DB-463F-B57D-1FAE541DBB7D}" type="slidenum">
              <a:rPr lang="en-US"/>
              <a:pPr/>
              <a:t>9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3038" y="2971800"/>
            <a:ext cx="7313612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4191000"/>
            <a:ext cx="7313612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9524938-3220-4130-ADFF-F59FCE125D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DA11E-8A0E-4511-A6DA-497390DF5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8272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274638"/>
            <a:ext cx="53340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7FF89-96F1-4C45-BA14-B01424CDC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707FEB-3FD8-4580-BB5F-AD28E71A22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7AC9D-6103-4BE9-844A-06E749352A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8CF4E-5258-4BB8-BE3D-23F43201A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B1C62-B762-49FE-8CC6-C338CD948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736C9-6EB5-4E09-9AA5-86D2B7A3AC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1B02F-5C02-428D-8EBF-06B950AA27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8ED63-70FA-44CB-AA49-01FB7638A7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5DB51-7B03-4AC4-89F9-307F08CD4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D9199-81E9-45C1-9379-2E9EAA3628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0C611-08F9-48B7-99F5-7B36B338CA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3DA54-D2A1-42BF-BEA3-1F84755706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1AFB2-F436-4F49-8612-91630D2984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FD73446-E1BD-42EB-9E48-2DF7EA9186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542D-79B4-4464-A739-05E83B9CBA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DAFB0-06F7-47E7-A70B-358018348A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7E3F5-D63D-47BD-A4FA-338A56A751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CB17F-4498-4E48-A306-4FC953BA2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51765-1B73-437C-9405-39E366297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1A8B7-1F7F-44CA-8512-F79F762394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C7B0-A419-43DC-8B82-A8EDB41AC0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3571B-B55C-4393-A13D-8DA7595BC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D7030-27F7-44E4-AC4F-CB201BE056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F52A3-A3A6-4D38-917E-E181D47284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F8507-A295-4700-A634-247215A546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2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C706E5-7091-4AAF-82E6-37E7FBCD9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1A992-7203-40CF-AF92-3838B0FA2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43B71-257C-4381-9EED-0B37D03C99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4B302-B355-4AB8-8B6B-7B6020DBC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33F19-BB0B-4818-A7B3-F9E3B4063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42B8-6705-4460-A664-1D418F882E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798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0013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D35A5-4A3B-41C6-BD66-C0E45F90F6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4A45D-E4CD-4315-8949-242BE65E0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645FC-A475-410F-A477-6F32684382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14862-EDD8-42AC-94C7-25463E6038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3F9AA-3529-4FB3-9BF4-30CA8D7F0C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B335D-C3BF-4586-B2B3-EDC6200EFD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03937-001D-4295-9E13-3A006489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6A94A-AC67-4FC5-B853-53524BA9B1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F3797-BDC2-4B3B-9F9D-C93877CE7C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A4A00-FBF8-4E1C-AB26-C746067F19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2CADF-F687-4370-B168-27DE86BE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313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313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3038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524625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624F9F-A80F-4040-842B-9E3D463665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C9589B74-129C-4816-A43B-9D6B21723C2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36C82ED-1C48-4277-95FD-B9EFC5D9AF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316E974-C693-42D3-84CE-DCABAA4727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FFCC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2.doc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Word_Document3.doc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8001000" cy="2819400"/>
          </a:xfrm>
        </p:spPr>
        <p:txBody>
          <a:bodyPr/>
          <a:lstStyle/>
          <a:p>
            <a:r>
              <a:rPr lang="en-US" sz="4000" b="1" dirty="0" smtClean="0"/>
              <a:t>Domestic Violence, </a:t>
            </a:r>
            <a:br>
              <a:rPr lang="en-US" sz="4000" b="1" dirty="0" smtClean="0"/>
            </a:br>
            <a:r>
              <a:rPr lang="en-US" sz="4000" b="1" dirty="0" smtClean="0"/>
              <a:t>Parenting, and Behavior Outcomes of Children</a:t>
            </a:r>
            <a:endParaRPr lang="en-US" sz="4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2188" y="4191000"/>
            <a:ext cx="7237412" cy="1524000"/>
          </a:xfrm>
        </p:spPr>
        <p:txBody>
          <a:bodyPr/>
          <a:lstStyle/>
          <a:p>
            <a:r>
              <a:rPr lang="en-US" altLang="zh-TW" b="1" dirty="0" err="1" smtClean="0"/>
              <a:t>Chien</a:t>
            </a:r>
            <a:r>
              <a:rPr lang="en-US" altLang="zh-TW" b="1" dirty="0" smtClean="0"/>
              <a:t>-Chung Huang</a:t>
            </a:r>
          </a:p>
          <a:p>
            <a:r>
              <a:rPr lang="en-US" altLang="zh-TW" b="1" dirty="0" smtClean="0">
                <a:ea typeface="新細明體" pitchFamily="18" charset="-120"/>
                <a:cs typeface="Times New Roman" pitchFamily="18" charset="0"/>
              </a:rPr>
              <a:t>Rutgers University</a:t>
            </a:r>
            <a:endParaRPr lang="en-US" altLang="zh-TW" b="1" dirty="0">
              <a:ea typeface="新細明體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Joint Effects of physical and emotional abuse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800" dirty="0">
              <a:ea typeface="新細明體" pitchFamily="18" charset="-120"/>
            </a:endParaRPr>
          </a:p>
        </p:txBody>
      </p:sp>
      <p:pic>
        <p:nvPicPr>
          <p:cNvPr id="1026" name="Chart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81153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 advAuto="5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Violence During Pregnancy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Emotional abuse was significantly associated with poorer outcomes in all four areas, combined with the fact that  29% of mothers reported emotional abuse, this finding highlights the urgent need to more fully understand of the effects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Physical abuse was negatively associated with two outcomes, maternal depression and child’s health, with bigger effects than emotional abuse in these areas 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 advAuto="5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Violence During Pregnancy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Joint effects of physical and emotional abuse were more negative than individual abuse </a:t>
            </a:r>
          </a:p>
          <a:p>
            <a:r>
              <a:rPr lang="en-US" dirty="0" smtClean="0"/>
              <a:t>Findings suggest that occurrence and accumulation of abuse are important factors to consider when working with pregnant women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Young Kids?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Sample: Follow one-year-old kids to five-year-old. Mothers and fathers were involved at Year 1. </a:t>
            </a:r>
          </a:p>
          <a:p>
            <a:r>
              <a:rPr lang="en-US" dirty="0" smtClean="0"/>
              <a:t>Psychological Abuse and economic abuse have strong effects on maternal depression, and parenting behavior such as engagement with children and using spanking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Young Kids?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endParaRPr lang="en-US" sz="800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14400" y="1905001"/>
          <a:ext cx="7315200" cy="3733800"/>
        </p:xfrm>
        <a:graphic>
          <a:graphicData uri="http://schemas.openxmlformats.org/presentationml/2006/ole">
            <p:oleObj spid="_x0000_s3075" name="Document" r:id="rId4" imgW="6105850" imgH="1400080" progId="Word.Document.12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Young Kids?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endParaRPr lang="en-US" sz="800" dirty="0" smtClean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62000" y="1981200"/>
          <a:ext cx="7924800" cy="3809999"/>
        </p:xfrm>
        <a:graphic>
          <a:graphicData uri="http://schemas.openxmlformats.org/presentationml/2006/ole">
            <p:oleObj spid="_x0000_s4099" name="Document" r:id="rId4" imgW="6105850" imgH="1400080" progId="Word.Document.12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Young Kids?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Both level and change of economic, psychological, and physical violence between Year 1 and Year 3 matter</a:t>
            </a:r>
          </a:p>
          <a:p>
            <a:r>
              <a:rPr lang="en-US" dirty="0" smtClean="0"/>
              <a:t>Mothers experienced increase of economic, psychological, and physical violence between Year 1 and 3 had poor mental health, engaged less with their children, and more likely to use spanking to discipline their kids 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Children Behavior Problems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7201" y="1524000"/>
          <a:ext cx="8229600" cy="4495800"/>
        </p:xfrm>
        <a:graphic>
          <a:graphicData uri="http://schemas.openxmlformats.org/presentationml/2006/ole">
            <p:oleObj spid="_x0000_s5122" name="Document" r:id="rId4" imgW="8721303" imgH="4911634" progId="Word.Document.12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Children Behavior Problems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Domestic violence at Year 1 had direct effects on children’s externalizing and internalizing behavior problems at Year 5</a:t>
            </a:r>
          </a:p>
          <a:p>
            <a:r>
              <a:rPr lang="en-US" dirty="0" smtClean="0"/>
              <a:t>These results suggest that there are long-term effects of domestic violence on the behavior problems of preschool-aged children and that early interventions are needed to prevent later problems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Long-Term Effects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Outcomes at Year 5 are linked to later achievement and problems in later and adulthood</a:t>
            </a:r>
          </a:p>
          <a:p>
            <a:r>
              <a:rPr lang="en-US" dirty="0" smtClean="0"/>
              <a:t>Outcomes of children in kindergarten are good predictors of third grade performance, that good indicators of high-school and later achievement.</a:t>
            </a:r>
          </a:p>
          <a:p>
            <a:r>
              <a:rPr lang="en-US" dirty="0" smtClean="0"/>
              <a:t>Abuse in childhood linked to later behavior problems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425"/>
            <a:ext cx="8229600" cy="557213"/>
          </a:xfrm>
        </p:spPr>
        <p:txBody>
          <a:bodyPr/>
          <a:lstStyle/>
          <a:p>
            <a:r>
              <a:rPr lang="en-US" sz="4000" dirty="0">
                <a:solidFill>
                  <a:srgbClr val="002060"/>
                </a:solidFill>
              </a:rPr>
              <a:t>Introduction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Domestic violence is serious social programs, as its negative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impact on both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victim and members of </a:t>
            </a:r>
            <a:r>
              <a:rPr lang="en-US" dirty="0" smtClean="0"/>
              <a:t>her/his family, especially on children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Studies have show the effects not only have immediately impacts but also have long- term effects. E.g. </a:t>
            </a:r>
            <a:r>
              <a:rPr lang="en-US" dirty="0" smtClean="0"/>
              <a:t>Abuse as a risk factor for sleep problems in adulthood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>
                <a:solidFill>
                  <a:srgbClr val="002060"/>
                </a:solidFill>
              </a:rPr>
              <a:t>Discussion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Domestic violence is a serious social problem, that have long term effects on victims and their family members</a:t>
            </a:r>
          </a:p>
          <a:p>
            <a:r>
              <a:rPr lang="en-US" dirty="0" smtClean="0"/>
              <a:t>Understanding different forms of violence, physical, psychological, and economic abuse, and their effects are important as they have different prevalence and effects on the outcomes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62925" cy="1058863"/>
          </a:xfrm>
        </p:spPr>
        <p:txBody>
          <a:bodyPr/>
          <a:lstStyle/>
          <a:p>
            <a:r>
              <a:rPr lang="en-US" sz="4000" dirty="0">
                <a:solidFill>
                  <a:srgbClr val="002060"/>
                </a:solidFill>
              </a:rPr>
              <a:t>Discussion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Screening tools must be carefully constructed not only to assess whether abuse is occurring, but to collect further information about the co-occurrence with other forms of abuse, which may assist practitioners on the potential risk.  </a:t>
            </a:r>
          </a:p>
          <a:p>
            <a:r>
              <a:rPr lang="en-US" dirty="0" smtClean="0"/>
              <a:t>Interventions need to take into account the variable ways in which abuse manifests itself both with frequency and type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 advAuto="5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425"/>
            <a:ext cx="8229600" cy="55721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How serious of domestic violence?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Prevalence: Sample largely from </a:t>
            </a:r>
            <a:r>
              <a:rPr lang="en-US" altLang="ko-KR" dirty="0">
                <a:ea typeface="굴림" pitchFamily="34" charset="-127"/>
              </a:rPr>
              <a:t>non-representative, welfare-, and/or low-income samples 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ea typeface="굴림" pitchFamily="34" charset="-127"/>
              </a:rPr>
              <a:t>Lifetime prevalence: 34% to 65%, with most rates in the 50% to 60% range 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ea typeface="굴림" pitchFamily="34" charset="-127"/>
              </a:rPr>
              <a:t>Current prevalence: 8% to 33%, with most rates in 20% to 30% range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ea typeface="굴림" pitchFamily="34" charset="-127"/>
              </a:rPr>
              <a:t>Factors: age, race, education, employment, </a:t>
            </a:r>
            <a:r>
              <a:rPr lang="en-US" altLang="ko-KR" dirty="0" smtClean="0">
                <a:ea typeface="굴림" pitchFamily="34" charset="-127"/>
              </a:rPr>
              <a:t> </a:t>
            </a:r>
            <a:r>
              <a:rPr lang="en-US" altLang="ko-KR" dirty="0">
                <a:ea typeface="굴림" pitchFamily="34" charset="-127"/>
              </a:rPr>
              <a:t>social support, and marital status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425"/>
            <a:ext cx="8229600" cy="55721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Limitation on Literature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Sample not representative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Majority of studies fo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solely on physical abuse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without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assessing the impact of other forms of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domestic violence such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psychological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economic abuse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Some studies that include measures of other forms of abuse often report the results collectively, without distinguishing the significance of each form of violence, or their interaction</a:t>
            </a:r>
            <a:endParaRPr lang="en-US" altLang="ko-KR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1"/>
            <a:ext cx="8229600" cy="103663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Domestic Violence: Unmarried Mothers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Fragile Families and Child Well-Being Study, a recent and representative data</a:t>
            </a:r>
          </a:p>
          <a:p>
            <a:r>
              <a:rPr lang="en-US" dirty="0" smtClean="0"/>
              <a:t>Overall prevalence (Year 1 to Year 3): 16.3% -&gt; 20.2% </a:t>
            </a:r>
          </a:p>
          <a:p>
            <a:r>
              <a:rPr lang="en-US" dirty="0" smtClean="0"/>
              <a:t>Physical violence: 5.0% -&gt; 7.4% </a:t>
            </a:r>
          </a:p>
          <a:p>
            <a:r>
              <a:rPr lang="en-US" dirty="0" smtClean="0"/>
              <a:t>Psychological &amp; economic: 13.2% -&gt; 16.2%</a:t>
            </a:r>
          </a:p>
          <a:p>
            <a:r>
              <a:rPr lang="en-US" dirty="0" smtClean="0"/>
              <a:t>Sexual abuse: 4.1% -&gt; 5.8%</a:t>
            </a:r>
          </a:p>
          <a:p>
            <a:r>
              <a:rPr lang="en-US" dirty="0" smtClean="0"/>
              <a:t>A serious social program</a:t>
            </a:r>
          </a:p>
          <a:p>
            <a:endParaRPr lang="en-US" sz="36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425"/>
            <a:ext cx="8229600" cy="557213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Domestic Violence during Pregnancy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Studies found that about 4-8% of pregnant women experience some form(s) of IPV (including physical, psychological and sexual abuse), ranged from 1 to 20%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Based on </a:t>
            </a:r>
            <a:r>
              <a:rPr lang="en-US" dirty="0" smtClean="0">
                <a:cs typeface="Times New Roman" pitchFamily="18" charset="0"/>
              </a:rPr>
              <a:t>Fragile Families data: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Physical abuse: 6% 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Psychological abuse: 29%</a:t>
            </a:r>
          </a:p>
          <a:p>
            <a:endParaRPr lang="en-US" sz="36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0425"/>
            <a:ext cx="8229600" cy="557213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Effects of Domestic Violence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Studies have shown physical violence has negative effects on maternal mental health and parenting skills (e.g. unable to provide warmth and engage with children)</a:t>
            </a:r>
          </a:p>
          <a:p>
            <a:r>
              <a:rPr lang="en-US" dirty="0" smtClean="0"/>
              <a:t>How about psychological abuse and economic abuse?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Violence During Pregnancy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Overall Maternal health: emotional abuse significantly and negatively affected mother’s health, while physical abuse had </a:t>
            </a:r>
            <a:r>
              <a:rPr lang="en-US" dirty="0" err="1" smtClean="0"/>
              <a:t>nonsignificant</a:t>
            </a:r>
            <a:r>
              <a:rPr lang="en-US" dirty="0" smtClean="0"/>
              <a:t> effects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Maternal Depression: both physical and emotional abuse significantly increased the chance of depression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Physical abuse increased the odds by 56%, and emotional abuse increased  the odds by 34%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 advAuto="1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2800"/>
            <a:ext cx="8229600" cy="604838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Violence During Pregnancy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Overall Child health: both physical and emotional abuse were significant and negative predictors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Child temperament: emotional abuse significantly affected child temperament, while physical abuse has no effects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Emotional and psychological abuse is important factor of well-being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 advAuto="1000"/>
    </p:bldLst>
  </p:timing>
</p:sld>
</file>

<file path=ppt/theme/theme1.xml><?xml version="1.0" encoding="utf-8"?>
<a:theme xmlns:a="http://schemas.openxmlformats.org/drawingml/2006/main" name="WritingDesignTemplate">
  <a:themeElements>
    <a:clrScheme name="WritingDesignTemplate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WritingDesign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ritingDesig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01159439">
  <a:themeElements>
    <a:clrScheme name="01159439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01159439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15943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0069043">
  <a:themeElements>
    <a:clrScheme name="10069043 2">
      <a:dk1>
        <a:srgbClr val="000000"/>
      </a:dk1>
      <a:lt1>
        <a:srgbClr val="E8C567"/>
      </a:lt1>
      <a:dk2>
        <a:srgbClr val="2B5502"/>
      </a:dk2>
      <a:lt2>
        <a:srgbClr val="777777"/>
      </a:lt2>
      <a:accent1>
        <a:srgbClr val="909082"/>
      </a:accent1>
      <a:accent2>
        <a:srgbClr val="809EA8"/>
      </a:accent2>
      <a:accent3>
        <a:srgbClr val="F2DFB8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10069043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0069043 1">
        <a:dk1>
          <a:srgbClr val="000000"/>
        </a:dk1>
        <a:lt1>
          <a:srgbClr val="E8C567"/>
        </a:lt1>
        <a:dk2>
          <a:srgbClr val="2B5502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2DFB8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069043 2">
        <a:dk1>
          <a:srgbClr val="000000"/>
        </a:dk1>
        <a:lt1>
          <a:srgbClr val="E8C567"/>
        </a:lt1>
        <a:dk2>
          <a:srgbClr val="2B5502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2DFB8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01159437</Template>
  <TotalTime>1398</TotalTime>
  <Words>876</Words>
  <Application>Microsoft PowerPoint</Application>
  <PresentationFormat>On-screen Show (4:3)</PresentationFormat>
  <Paragraphs>88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WritingDesignTemplate</vt:lpstr>
      <vt:lpstr>01159439</vt:lpstr>
      <vt:lpstr>01159440</vt:lpstr>
      <vt:lpstr>10069043</vt:lpstr>
      <vt:lpstr>Document</vt:lpstr>
      <vt:lpstr>Domestic Violence,  Parenting, and Behavior Outcomes of Children</vt:lpstr>
      <vt:lpstr>Introduction</vt:lpstr>
      <vt:lpstr>How serious of domestic violence?</vt:lpstr>
      <vt:lpstr>Limitation on Literature</vt:lpstr>
      <vt:lpstr>Domestic Violence: Unmarried Mothers</vt:lpstr>
      <vt:lpstr>Domestic Violence during Pregnancy</vt:lpstr>
      <vt:lpstr>Effects of Domestic Violence</vt:lpstr>
      <vt:lpstr>Violence During Pregnancy</vt:lpstr>
      <vt:lpstr>Violence During Pregnancy</vt:lpstr>
      <vt:lpstr>Joint Effects of physical and emotional abuse</vt:lpstr>
      <vt:lpstr>Violence During Pregnancy</vt:lpstr>
      <vt:lpstr>Violence During Pregnancy</vt:lpstr>
      <vt:lpstr>Young Kids?</vt:lpstr>
      <vt:lpstr>Young Kids?</vt:lpstr>
      <vt:lpstr>Young Kids?</vt:lpstr>
      <vt:lpstr>Young Kids?</vt:lpstr>
      <vt:lpstr>Children Behavior Problems</vt:lpstr>
      <vt:lpstr>Children Behavior Problems</vt:lpstr>
      <vt:lpstr>Long-Term Effects</vt:lpstr>
      <vt:lpstr>Discussion</vt:lpstr>
      <vt:lpstr>Discussion</vt:lpstr>
    </vt:vector>
  </TitlesOfParts>
  <Company>Rutgers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chuang</dc:creator>
  <cp:lastModifiedBy>Chien Huang</cp:lastModifiedBy>
  <cp:revision>137</cp:revision>
  <cp:lastPrinted>1601-01-01T00:00:00Z</cp:lastPrinted>
  <dcterms:created xsi:type="dcterms:W3CDTF">2001-10-16T14:57:48Z</dcterms:created>
  <dcterms:modified xsi:type="dcterms:W3CDTF">2011-11-19T20:04:48Z</dcterms:modified>
</cp:coreProperties>
</file>