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69" r:id="rId7"/>
    <p:sldId id="270" r:id="rId8"/>
    <p:sldId id="271" r:id="rId9"/>
    <p:sldId id="257" r:id="rId10"/>
    <p:sldId id="258" r:id="rId11"/>
    <p:sldId id="272" r:id="rId12"/>
    <p:sldId id="273" r:id="rId13"/>
    <p:sldId id="274" r:id="rId14"/>
    <p:sldId id="275" r:id="rId15"/>
    <p:sldId id="276" r:id="rId16"/>
    <p:sldId id="265" r:id="rId17"/>
    <p:sldId id="266" r:id="rId18"/>
    <p:sldId id="264" r:id="rId19"/>
    <p:sldId id="267" r:id="rId20"/>
    <p:sldId id="268" r:id="rId21"/>
    <p:sldId id="277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B71D-DF8B-452D-AE1D-585FB27441DE}" type="datetimeFigureOut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82182-F7B0-47F1-A86D-AC2844F61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14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0DDC-D24E-4269-8CB9-50494247519B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D1D8-8FDD-4D34-ADDE-4213DCC1CB5C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2839-9A5E-40A1-84E7-0F1E0ACAB165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0FF5-003A-445F-9AB5-DA4997355B6F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3DC2-9102-4A2A-8091-CFC86E9F4A1D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D0F-C607-4554-90F8-EF37BFF0D822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43C7-24EA-4AC4-9F34-53E829A71E21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F45-3C77-48A9-9986-59BE475560F0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32E-C898-4044-BA7F-CA67186F9AFF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A0BA-E36B-49CE-9885-3C5AA07F2737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C8D7-4FE1-4A85-B48C-D1CE5EB4D080}" type="datetime1">
              <a:rPr lang="zh-TW" altLang="en-US" smtClean="0"/>
              <a:t>2021/12/3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E5FC10-ECDF-49D6-8C25-2C73A9BF04A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C7A66E-E5E9-4527-B3FB-1D75D6260953}" type="datetime1">
              <a:rPr lang="zh-TW" altLang="en-US" smtClean="0"/>
              <a:t>2021/12/3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omepage.ntu.edu.tw/~linw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基因、生活習慣與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老化之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關聯性</a:t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/>
              <a:t>Associations of genes and lifestyle factors with aging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417712"/>
          </a:xfrm>
        </p:spPr>
        <p:txBody>
          <a:bodyPr>
            <a:normAutofit fontScale="85000" lnSpcReduction="20000"/>
          </a:bodyPr>
          <a:lstStyle/>
          <a:p>
            <a:r>
              <a:rPr lang="zh-TW" altLang="zh-TW" sz="4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林菀俞 </a:t>
            </a:r>
            <a:r>
              <a:rPr lang="en-US" altLang="zh-TW" sz="4200" dirty="0">
                <a:solidFill>
                  <a:schemeClr val="tx1"/>
                </a:solidFill>
              </a:rPr>
              <a:t>(Wan-Yu Lin</a:t>
            </a:r>
            <a:r>
              <a:rPr lang="en-US" altLang="zh-TW" sz="4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TW" dirty="0"/>
              <a:t>Institute of Epidemiology and Preventive Medicine</a:t>
            </a:r>
            <a:endParaRPr lang="zh-TW" altLang="zh-TW" dirty="0"/>
          </a:p>
          <a:p>
            <a:r>
              <a:rPr lang="en-US" altLang="zh-TW" dirty="0"/>
              <a:t>College of Public Health, National Taiwan </a:t>
            </a:r>
            <a:r>
              <a:rPr lang="en-US" altLang="zh-TW" dirty="0" smtClean="0"/>
              <a:t>University</a:t>
            </a:r>
          </a:p>
          <a:p>
            <a:r>
              <a:rPr lang="en-US" altLang="zh-TW" dirty="0"/>
              <a:t>Web: </a:t>
            </a:r>
            <a:r>
              <a:rPr lang="en-US" altLang="zh-TW" u="sng" dirty="0">
                <a:hlinkClick r:id="rId2"/>
              </a:rPr>
              <a:t>http://homepage.ntu.edu.tw/~linwy/</a:t>
            </a:r>
            <a:endParaRPr lang="zh-TW" altLang="zh-TW" dirty="0"/>
          </a:p>
          <a:p>
            <a:endParaRPr lang="zh-TW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42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6" name="文字版面配置區 5"/>
          <p:cNvSpPr txBox="1">
            <a:spLocks/>
          </p:cNvSpPr>
          <p:nvPr/>
        </p:nvSpPr>
        <p:spPr>
          <a:xfrm>
            <a:off x="899592" y="5517232"/>
            <a:ext cx="7128792" cy="956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若有詩書藏於心，歲月從不敗美人  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抱得美人歸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0" y="785280"/>
            <a:ext cx="65849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827584" y="3429000"/>
            <a:ext cx="6597344" cy="3108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5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6" name="文字版面配置區 5"/>
          <p:cNvSpPr txBox="1">
            <a:spLocks/>
          </p:cNvSpPr>
          <p:nvPr/>
        </p:nvSpPr>
        <p:spPr>
          <a:xfrm>
            <a:off x="899592" y="5517232"/>
            <a:ext cx="7128792" cy="956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zh-TW" sz="2400" dirty="0">
                <a:latin typeface="Times New Roman" pitchFamily="18" charset="0"/>
                <a:ea typeface="標楷體" pitchFamily="65" charset="-120"/>
              </a:rPr>
              <a:t>平均而言，</a:t>
            </a:r>
            <a:r>
              <a:rPr lang="zh-TW" altLang="zh-TW" sz="2400" b="1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男性</a:t>
            </a:r>
            <a:r>
              <a:rPr lang="zh-TW" altLang="zh-TW" sz="2400" dirty="0">
                <a:latin typeface="Times New Roman" pitchFamily="18" charset="0"/>
                <a:ea typeface="標楷體" pitchFamily="65" charset="-120"/>
              </a:rPr>
              <a:t>的老化速度較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</a:rPr>
              <a:t>女性快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約 </a:t>
            </a:r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2.2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年</a:t>
            </a:r>
            <a:endParaRPr lang="en-US" altLang="zh-TW" sz="2400" dirty="0">
              <a:latin typeface="Times New Roman" pitchFamily="18" charset="0"/>
              <a:ea typeface="標楷體" pitchFamily="65" charset="-120"/>
            </a:endParaRPr>
          </a:p>
          <a:p>
            <a:pPr algn="ctr"/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0" y="785280"/>
            <a:ext cx="65849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827584" y="2807882"/>
            <a:ext cx="6597344" cy="3108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98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6" name="文字版面配置區 5"/>
          <p:cNvSpPr txBox="1">
            <a:spLocks/>
          </p:cNvSpPr>
          <p:nvPr/>
        </p:nvSpPr>
        <p:spPr>
          <a:xfrm>
            <a:off x="899592" y="5517232"/>
            <a:ext cx="7128792" cy="956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每上升一單位的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ea typeface="標楷體" pitchFamily="65" charset="-120"/>
              </a:rPr>
              <a:t>BMI,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平均老化快約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</a:rPr>
              <a:t>0.18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0" y="785280"/>
            <a:ext cx="65849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883123" y="3118104"/>
            <a:ext cx="6597344" cy="3108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53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文字版面配置區 5"/>
          <p:cNvSpPr txBox="1">
            <a:spLocks/>
          </p:cNvSpPr>
          <p:nvPr/>
        </p:nvSpPr>
        <p:spPr>
          <a:xfrm>
            <a:off x="899592" y="5517232"/>
            <a:ext cx="7128792" cy="956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抽菸催人老，平均約 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</a:rPr>
              <a:t>1.134 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0" y="785280"/>
            <a:ext cx="65849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855016" y="3685032"/>
            <a:ext cx="6597344" cy="3108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456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6" name="文字版面配置區 5"/>
          <p:cNvSpPr txBox="1">
            <a:spLocks/>
          </p:cNvSpPr>
          <p:nvPr/>
        </p:nvSpPr>
        <p:spPr>
          <a:xfrm>
            <a:off x="899592" y="5517232"/>
            <a:ext cx="7128792" cy="956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喝酒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催人老，平均約 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</a:rPr>
              <a:t>0.64 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0" y="785280"/>
            <a:ext cx="65849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876926" y="3995928"/>
            <a:ext cx="6597344" cy="3108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55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6" name="文字版面配置區 5"/>
          <p:cNvSpPr txBox="1">
            <a:spLocks/>
          </p:cNvSpPr>
          <p:nvPr/>
        </p:nvSpPr>
        <p:spPr>
          <a:xfrm>
            <a:off x="899592" y="5517232"/>
            <a:ext cx="7128792" cy="956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有規律運動的人，平均年輕約 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ea typeface="標楷體" pitchFamily="65" charset="-120"/>
              </a:rPr>
              <a:t>0.12 </a:t>
            </a:r>
            <a:r>
              <a:rPr lang="zh-TW" altLang="en-US" b="1" dirty="0" smtClean="0">
                <a:solidFill>
                  <a:srgbClr val="C00000"/>
                </a:solidFill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0" y="785280"/>
            <a:ext cx="65849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876926" y="4306824"/>
            <a:ext cx="6597344" cy="3108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2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093200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21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3320"/>
            <a:ext cx="672465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76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768752" cy="1143000"/>
          </a:xfrm>
        </p:spPr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5559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zh-TW" altLang="zh-TW" sz="2800" b="1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肥胖、抽菸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</a:rPr>
              <a:t>與飲酒皆顯著地與老化加速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有關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教育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</a:rPr>
              <a:t>、運動與老化減緩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有關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平均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</a:rPr>
              <a:t>而言，</a:t>
            </a:r>
            <a:r>
              <a:rPr lang="zh-TW" altLang="zh-TW" sz="2800" b="1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</a:rPr>
              <a:t>男性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</a:rPr>
              <a:t>的老化速度較女性為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快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許多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</a:rPr>
              <a:t>健康相關表型，皆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被發現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</a:rPr>
              <a:t>男性的體染色體遺傳作用比女性來得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強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 (Lin </a:t>
            </a:r>
            <a:r>
              <a:rPr lang="en-US" altLang="zh-TW" sz="2800" i="1" dirty="0">
                <a:latin typeface="Times New Roman" pitchFamily="18" charset="0"/>
                <a:ea typeface="標楷體" pitchFamily="65" charset="-120"/>
              </a:rPr>
              <a:t>et al.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</a:rPr>
              <a:t>, 2020, </a:t>
            </a:r>
            <a:r>
              <a:rPr lang="en-US" altLang="zh-TW" sz="2800" i="1" dirty="0">
                <a:latin typeface="Times New Roman" pitchFamily="18" charset="0"/>
                <a:ea typeface="標楷體" pitchFamily="65" charset="-120"/>
              </a:rPr>
              <a:t>Human Molecular </a:t>
            </a:r>
            <a:r>
              <a:rPr lang="en-US" altLang="zh-TW" sz="2800" i="1" dirty="0" smtClean="0">
                <a:latin typeface="Times New Roman" pitchFamily="18" charset="0"/>
                <a:ea typeface="標楷體" pitchFamily="65" charset="-120"/>
              </a:rPr>
              <a:t>Genetics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</a:rPr>
              <a:t>) 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低密度脂蛋白膽固醇、尿酸、空腹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血糖值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、糖化血色素等等</a:t>
            </a:r>
            <a:endParaRPr lang="zh-TW" altLang="en-US" sz="28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37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3846"/>
            <a:ext cx="9144441" cy="432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64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實足年齡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Chronological </a:t>
            </a:r>
            <a:r>
              <a:rPr lang="en-US" altLang="zh-TW" dirty="0"/>
              <a:t>age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D59F0EF-88CC-4056-87BC-E582715E77F3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52" y="2564904"/>
            <a:ext cx="35337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57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9500"/>
            <a:ext cx="9144000" cy="4499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05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971600" y="2204864"/>
            <a:ext cx="6984776" cy="1633538"/>
          </a:xfrm>
        </p:spPr>
        <p:txBody>
          <a:bodyPr>
            <a:noAutofit/>
          </a:bodyPr>
          <a:lstStyle/>
          <a:p>
            <a:r>
              <a:rPr lang="en-US" altLang="zh-TW" sz="5400" i="1" dirty="0" smtClean="0"/>
              <a:t>Thank you for listening!</a:t>
            </a:r>
            <a:endParaRPr lang="zh-TW" altLang="en-US" sz="5400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16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67544" y="2564904"/>
            <a:ext cx="7828384" cy="205359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年紀相仿，他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她為何看起來比較年輕？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若有詩書藏於心，歲月從不敗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美人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抱得美人歸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F0EF-88CC-4056-87BC-E582715E77F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3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/>
          <a:lstStyle/>
          <a:p>
            <a:pPr algn="ctr"/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生理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年齡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ea typeface="標楷體" pitchFamily="65" charset="-120"/>
              </a:rPr>
              <a:t>Biological age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15616" y="2060848"/>
            <a:ext cx="6840760" cy="4176464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染色體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頂端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的「端粒」</a:t>
            </a:r>
            <a:r>
              <a:rPr lang="en-US" altLang="zh-TW" dirty="0" smtClean="0">
                <a:latin typeface="Calibri" pitchFamily="34" charset="0"/>
                <a:ea typeface="標楷體" pitchFamily="65" charset="-120"/>
              </a:rPr>
              <a:t>(</a:t>
            </a:r>
            <a:r>
              <a:rPr lang="en-US" altLang="zh-TW" dirty="0">
                <a:latin typeface="Calibri" pitchFamily="34" charset="0"/>
                <a:ea typeface="標楷體" pitchFamily="65" charset="-120"/>
              </a:rPr>
              <a:t>telomere)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長度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=&gt;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抽血進行 </a:t>
            </a:r>
            <a:r>
              <a:rPr lang="en-US" altLang="zh-TW" dirty="0" smtClean="0">
                <a:latin typeface="Calibri" pitchFamily="34" charset="0"/>
                <a:ea typeface="標楷體" pitchFamily="65" charset="-120"/>
              </a:rPr>
              <a:t>DNA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檢測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2400"/>
              </a:spcBef>
            </a:pPr>
            <a:r>
              <a:rPr lang="en-US" altLang="zh-TW" dirty="0">
                <a:latin typeface="Calibri" pitchFamily="34" charset="0"/>
                <a:ea typeface="標楷體" pitchFamily="65" charset="-120"/>
              </a:rPr>
              <a:t>Methylation age =&gt; </a:t>
            </a:r>
            <a:r>
              <a:rPr lang="zh-TW" altLang="en-US" dirty="0">
                <a:latin typeface="Calibri" pitchFamily="34" charset="0"/>
                <a:ea typeface="標楷體" pitchFamily="65" charset="-120"/>
              </a:rPr>
              <a:t>抽血驗特定基因位點的甲基化</a:t>
            </a:r>
            <a:r>
              <a:rPr lang="zh-TW" altLang="en-US" dirty="0" smtClean="0">
                <a:latin typeface="Calibri" pitchFamily="34" charset="0"/>
                <a:ea typeface="標楷體" pitchFamily="65" charset="-120"/>
              </a:rPr>
              <a:t>程度 </a:t>
            </a:r>
            <a:r>
              <a:rPr lang="en-US" altLang="zh-TW" dirty="0" smtClean="0">
                <a:latin typeface="Calibri" pitchFamily="34" charset="0"/>
                <a:ea typeface="標楷體" pitchFamily="65" charset="-120"/>
              </a:rPr>
              <a:t>(2021/08/21 talk)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2400"/>
              </a:spcBef>
            </a:pPr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Phenotypic age =&gt; </a:t>
            </a:r>
            <a:r>
              <a:rPr lang="zh-TW" altLang="en-US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抽血驗腎功能指標 </a:t>
            </a:r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(</a:t>
            </a:r>
            <a:r>
              <a:rPr lang="en-US" altLang="zh-TW" b="1" dirty="0" err="1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creatinine</a:t>
            </a:r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、肝功能指標 </a:t>
            </a:r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(</a:t>
            </a:r>
            <a:r>
              <a:rPr lang="en-US" altLang="zh-TW" b="1" dirty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a</a:t>
            </a:r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lbumin)</a:t>
            </a:r>
            <a:r>
              <a:rPr lang="zh-TW" altLang="en-US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 、代謝功能指標 </a:t>
            </a:r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(fasting glucose) </a:t>
            </a:r>
            <a:r>
              <a:rPr lang="zh-TW" altLang="en-US" b="1" dirty="0" smtClean="0">
                <a:solidFill>
                  <a:srgbClr val="C00000"/>
                </a:solidFill>
                <a:latin typeface="Calibri" pitchFamily="34" charset="0"/>
                <a:ea typeface="標楷體" pitchFamily="65" charset="-120"/>
              </a:rPr>
              <a:t>等</a:t>
            </a:r>
            <a:endParaRPr lang="en-US" altLang="zh-TW" b="1" dirty="0" smtClean="0">
              <a:solidFill>
                <a:srgbClr val="C00000"/>
              </a:solidFill>
              <a:latin typeface="Calibri" pitchFamily="34" charset="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D59F0EF-88CC-4056-87BC-E582715E77F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7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60840" cy="1012974"/>
          </a:xfrm>
        </p:spPr>
        <p:txBody>
          <a:bodyPr/>
          <a:lstStyle/>
          <a:p>
            <a:r>
              <a:rPr lang="en-US" altLang="zh-TW" dirty="0" err="1" smtClean="0"/>
              <a:t>PhenoAge</a:t>
            </a:r>
            <a:r>
              <a:rPr lang="en-US" altLang="zh-TW" dirty="0" smtClean="0"/>
              <a:t> = Phenotypes + 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988840"/>
            <a:ext cx="7097216" cy="4485112"/>
          </a:xfrm>
        </p:spPr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third National Health and Nutrition Examination Survey (NHANES III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en-US" altLang="zh-TW" dirty="0"/>
              <a:t>Levine </a:t>
            </a:r>
            <a:r>
              <a:rPr lang="en-US" altLang="zh-TW" i="1" dirty="0"/>
              <a:t>et </a:t>
            </a:r>
            <a:r>
              <a:rPr lang="en-US" altLang="zh-TW" i="1" dirty="0" smtClean="0"/>
              <a:t>al</a:t>
            </a:r>
            <a:r>
              <a:rPr lang="en-US" altLang="zh-TW" i="1" dirty="0"/>
              <a:t>.</a:t>
            </a:r>
            <a:r>
              <a:rPr lang="en-US" altLang="zh-TW" dirty="0"/>
              <a:t> (</a:t>
            </a:r>
            <a:r>
              <a:rPr lang="en-US" altLang="zh-TW" i="1" dirty="0" smtClean="0"/>
              <a:t>Aging</a:t>
            </a:r>
            <a:r>
              <a:rPr lang="en-US" altLang="zh-TW" dirty="0" smtClean="0"/>
              <a:t>, 2018) </a:t>
            </a:r>
            <a:r>
              <a:rPr lang="en-US" altLang="zh-TW" dirty="0"/>
              <a:t>used a Cox regularized regression model to regress the hazard of aging-related mortality on </a:t>
            </a:r>
            <a:r>
              <a:rPr lang="en-US" altLang="zh-TW" b="1" dirty="0" smtClean="0">
                <a:solidFill>
                  <a:srgbClr val="C00000"/>
                </a:solidFill>
              </a:rPr>
              <a:t>42 </a:t>
            </a:r>
            <a:r>
              <a:rPr lang="en-US" altLang="zh-TW" b="1" dirty="0">
                <a:solidFill>
                  <a:srgbClr val="C00000"/>
                </a:solidFill>
              </a:rPr>
              <a:t>clinical markers</a:t>
            </a:r>
            <a:r>
              <a:rPr lang="en-US" altLang="zh-TW" dirty="0"/>
              <a:t> and </a:t>
            </a:r>
            <a:r>
              <a:rPr lang="en-US" altLang="zh-TW" b="1" dirty="0">
                <a:solidFill>
                  <a:srgbClr val="C00000"/>
                </a:solidFill>
              </a:rPr>
              <a:t>chronological </a:t>
            </a:r>
            <a:r>
              <a:rPr lang="en-US" altLang="zh-TW" b="1" dirty="0" smtClean="0">
                <a:solidFill>
                  <a:srgbClr val="C00000"/>
                </a:solidFill>
              </a:rPr>
              <a:t>age</a:t>
            </a:r>
          </a:p>
          <a:p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D59F0EF-88CC-4056-87BC-E582715E77F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28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D59F0EF-88CC-4056-87BC-E582715E77F3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04760"/>
            <a:ext cx="8064896" cy="413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932040" y="53732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Levine et al. (</a:t>
            </a:r>
            <a:r>
              <a:rPr lang="en-US" altLang="zh-TW" i="1" dirty="0"/>
              <a:t>Aging</a:t>
            </a:r>
            <a:r>
              <a:rPr lang="en-US" altLang="zh-TW" dirty="0"/>
              <a:t>, 2018)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996856" y="31980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淋巴細胞百分比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267744" y="354805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紅血球體積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429288" y="38860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紅血球分布寬度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276888" y="45456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白血球數目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427984" y="338274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免疫</a:t>
            </a:r>
            <a:endParaRPr lang="zh-TW" altLang="en-US" sz="32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970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1"/>
      <p:bldP spid="7" grpId="0"/>
      <p:bldP spid="8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D59F0EF-88CC-4056-87BC-E582715E77F3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04760"/>
            <a:ext cx="8064896" cy="413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932040" y="53732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Levine et al. (</a:t>
            </a:r>
            <a:r>
              <a:rPr lang="en-US" altLang="zh-TW" i="1" dirty="0"/>
              <a:t>Aging</a:t>
            </a:r>
            <a:r>
              <a:rPr lang="en-US" altLang="zh-TW" dirty="0"/>
              <a:t>, 2018)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619672" y="193171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白蛋白</a:t>
            </a:r>
            <a:r>
              <a:rPr lang="en-US" altLang="zh-TW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肝功能</a:t>
            </a:r>
            <a:r>
              <a:rPr lang="en-US" altLang="zh-TW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195736" y="4183368"/>
            <a:ext cx="144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鹼性磷酸酶</a:t>
            </a:r>
          </a:p>
        </p:txBody>
      </p:sp>
    </p:spTree>
    <p:extLst>
      <p:ext uri="{BB962C8B-B14F-4D97-AF65-F5344CB8AC3E}">
        <p14:creationId xmlns:p14="http://schemas.microsoft.com/office/powerpoint/2010/main" val="272997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D59F0EF-88CC-4056-87BC-E582715E77F3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04760"/>
            <a:ext cx="8064896" cy="413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932040" y="53732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Levine et al. (</a:t>
            </a:r>
            <a:r>
              <a:rPr lang="en-US" altLang="zh-TW" i="1" dirty="0"/>
              <a:t>Aging</a:t>
            </a:r>
            <a:r>
              <a:rPr lang="en-US" altLang="zh-TW" dirty="0"/>
              <a:t>, 2018)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512264" y="2212880"/>
            <a:ext cx="2250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肌</a:t>
            </a:r>
            <a:r>
              <a:rPr lang="zh-TW" altLang="en-US" sz="2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酸酐 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腎功能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0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691680" y="2552062"/>
            <a:ext cx="2250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血糖值</a:t>
            </a: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代謝</a:t>
            </a: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0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090616" y="3086008"/>
            <a:ext cx="262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</a:rPr>
              <a:t>C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反應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蛋白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發炎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39752" y="486916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實足年齡</a:t>
            </a:r>
            <a:endParaRPr lang="zh-TW" altLang="en-US" sz="20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748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683568" y="1916832"/>
            <a:ext cx="7666111" cy="1633538"/>
          </a:xfrm>
        </p:spPr>
        <p:txBody>
          <a:bodyPr>
            <a:normAutofit/>
          </a:bodyPr>
          <a:lstStyle/>
          <a:p>
            <a:pPr algn="r"/>
            <a:r>
              <a:rPr lang="en-US" altLang="zh-TW" sz="3600" b="1" dirty="0" smtClean="0"/>
              <a:t>94,443 </a:t>
            </a:r>
            <a:r>
              <a:rPr lang="en-US" altLang="zh-TW" sz="3600" b="1" dirty="0"/>
              <a:t>Taiwan </a:t>
            </a:r>
            <a:r>
              <a:rPr lang="en-US" altLang="zh-TW" sz="3600" b="1" dirty="0" smtClean="0"/>
              <a:t>Biobank Participants</a:t>
            </a:r>
            <a:endParaRPr lang="zh-TW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FC10-ECDF-49D6-8C25-2C73A9BF04A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40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177</TotalTime>
  <Words>414</Words>
  <Application>Microsoft Office PowerPoint</Application>
  <PresentationFormat>如螢幕大小 (4:3)</PresentationFormat>
  <Paragraphs>65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相鄰</vt:lpstr>
      <vt:lpstr>基因、生活習慣與老化之關聯性 Associations of genes and lifestyle factors with aging</vt:lpstr>
      <vt:lpstr>實足年齡 Chronological age</vt:lpstr>
      <vt:lpstr>年紀相仿，他/她為何看起來比較年輕？</vt:lpstr>
      <vt:lpstr>生理年齡 Biological age</vt:lpstr>
      <vt:lpstr>PhenoAge = Phenotypes + Age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Conclusions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基因、生活習慣與老化速度之關聯性 Associations of genes and lifestyle factors with aging</dc:title>
  <dc:creator>user</dc:creator>
  <cp:lastModifiedBy>user</cp:lastModifiedBy>
  <cp:revision>56</cp:revision>
  <dcterms:created xsi:type="dcterms:W3CDTF">2021-11-20T12:34:17Z</dcterms:created>
  <dcterms:modified xsi:type="dcterms:W3CDTF">2021-12-03T10:24:00Z</dcterms:modified>
</cp:coreProperties>
</file>