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6" r:id="rId3"/>
    <p:sldId id="267" r:id="rId4"/>
    <p:sldId id="257" r:id="rId5"/>
    <p:sldId id="258" r:id="rId6"/>
    <p:sldId id="259" r:id="rId7"/>
    <p:sldId id="269" r:id="rId8"/>
    <p:sldId id="268" r:id="rId9"/>
    <p:sldId id="270" r:id="rId10"/>
    <p:sldId id="271" r:id="rId11"/>
    <p:sldId id="275" r:id="rId12"/>
    <p:sldId id="283" r:id="rId13"/>
    <p:sldId id="276" r:id="rId14"/>
    <p:sldId id="282" r:id="rId15"/>
    <p:sldId id="277" r:id="rId16"/>
    <p:sldId id="260" r:id="rId17"/>
    <p:sldId id="278" r:id="rId18"/>
    <p:sldId id="261" r:id="rId19"/>
    <p:sldId id="272" r:id="rId20"/>
    <p:sldId id="273" r:id="rId21"/>
    <p:sldId id="274" r:id="rId22"/>
    <p:sldId id="262" r:id="rId23"/>
    <p:sldId id="284" r:id="rId24"/>
    <p:sldId id="285" r:id="rId25"/>
    <p:sldId id="263" r:id="rId26"/>
    <p:sldId id="287" r:id="rId27"/>
    <p:sldId id="264" r:id="rId28"/>
    <p:sldId id="265" r:id="rId29"/>
    <p:sldId id="279" r:id="rId30"/>
    <p:sldId id="280" r:id="rId31"/>
    <p:sldId id="288" r:id="rId32"/>
    <p:sldId id="286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8BD0D-7367-45A3-8396-F7994A2F6A67}" type="datetimeFigureOut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AB362-233A-49F2-934C-C3D6436377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44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C77F1B-CB9E-4256-8CC7-7006FA73BC56}" type="datetime1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59F0EF-88CC-4056-87BC-E582715E77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C91C-8F2E-4196-AACF-36BECB82CA2E}" type="datetime1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0A47-F391-4978-87AB-CE8E147E35C5}" type="datetime1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3BF123-0F59-4F80-84E3-6FD2CE726226}" type="datetime1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59F0EF-88CC-4056-87BC-E582715E77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E64200-0488-49D6-A994-C7E9B8DCCF85}" type="datetime1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59F0EF-88CC-4056-87BC-E582715E77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38CA-B218-49D8-912F-E22E6B3830E0}" type="datetime1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7A84-F54A-48D4-A6AB-A8110A84582F}" type="datetime1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97C806-9E0E-4AAE-A74E-7DA4AEDDF595}" type="datetime1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59F0EF-88CC-4056-87BC-E582715E77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C9A4-22D4-4052-9B30-DACC54716B16}" type="datetime1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D6101A-47F9-467D-91B3-207F5F28F6D5}" type="datetime1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59F0EF-88CC-4056-87BC-E582715E77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D51376-D25D-455C-9A1A-4D62B2EF6FD0}" type="datetime1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59F0EF-88CC-4056-87BC-E582715E77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44B04C-80BA-41DE-BC3C-85D46B147FE7}" type="datetime1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59F0EF-88CC-4056-87BC-E582715E77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omepage.ntu.edu.tw/~linw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homepage.ntu.edu.tw/~linw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1412776"/>
            <a:ext cx="7200800" cy="1894362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國人生理年齡與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五項肥胖指標的關聯性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dirty="0"/>
              <a:t>Associations of five obesity metrics with epigenetic age acceleration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23728" y="3933056"/>
            <a:ext cx="6552728" cy="2297850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台大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公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衛學院流預所林菀俞副教授</a:t>
            </a:r>
          </a:p>
          <a:p>
            <a:pPr algn="ctr"/>
            <a:r>
              <a:rPr lang="en-US" altLang="zh-TW" sz="2400" dirty="0"/>
              <a:t>Wan-Yu Lin, </a:t>
            </a:r>
            <a:r>
              <a:rPr lang="en-US" altLang="zh-TW" sz="2400" dirty="0" smtClean="0"/>
              <a:t>Ph.D</a:t>
            </a:r>
          </a:p>
          <a:p>
            <a:pPr algn="ctr"/>
            <a:r>
              <a:rPr lang="en-US" altLang="zh-TW" dirty="0" smtClean="0"/>
              <a:t>Institute </a:t>
            </a:r>
            <a:r>
              <a:rPr lang="en-US" altLang="zh-TW" dirty="0"/>
              <a:t>of Epidemiology and Preventive Medicine, College of Public Health, National Taiwan University</a:t>
            </a:r>
            <a:endParaRPr lang="zh-TW" altLang="zh-TW" dirty="0"/>
          </a:p>
          <a:p>
            <a:pPr algn="ctr"/>
            <a:r>
              <a:rPr lang="en-US" altLang="zh-TW" dirty="0" smtClean="0"/>
              <a:t>Web</a:t>
            </a:r>
            <a:r>
              <a:rPr lang="en-US" altLang="zh-TW" dirty="0"/>
              <a:t>: </a:t>
            </a:r>
            <a:r>
              <a:rPr lang="en-US" altLang="zh-TW" u="sng" dirty="0">
                <a:hlinkClick r:id="rId2"/>
              </a:rPr>
              <a:t>http://homepage.ntu.edu.tw/~linwy/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92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912768" cy="1012974"/>
          </a:xfrm>
        </p:spPr>
        <p:txBody>
          <a:bodyPr/>
          <a:lstStyle/>
          <a:p>
            <a:r>
              <a:rPr lang="en-US" altLang="zh-TW" dirty="0" err="1" smtClean="0"/>
              <a:t>PhenoAge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600200"/>
            <a:ext cx="7097216" cy="4873752"/>
          </a:xfrm>
        </p:spPr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third National Health and Nutrition Examination Survey (NHANES III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en-US" altLang="zh-TW" dirty="0"/>
              <a:t>Levine et </a:t>
            </a:r>
            <a:r>
              <a:rPr lang="en-US" altLang="zh-TW" dirty="0" smtClean="0"/>
              <a:t>al</a:t>
            </a:r>
            <a:r>
              <a:rPr lang="en-US" altLang="zh-TW" dirty="0"/>
              <a:t>. (</a:t>
            </a:r>
            <a:r>
              <a:rPr lang="en-US" altLang="zh-TW" i="1" dirty="0" smtClean="0"/>
              <a:t>Aging</a:t>
            </a:r>
            <a:r>
              <a:rPr lang="en-US" altLang="zh-TW" dirty="0" smtClean="0"/>
              <a:t>, 2018) </a:t>
            </a:r>
            <a:r>
              <a:rPr lang="en-US" altLang="zh-TW" dirty="0"/>
              <a:t>used a Cox regularized regression model to regress the hazard of aging-related mortality on </a:t>
            </a:r>
            <a:r>
              <a:rPr lang="en-US" altLang="zh-TW" b="1" dirty="0" smtClean="0">
                <a:solidFill>
                  <a:srgbClr val="C00000"/>
                </a:solidFill>
              </a:rPr>
              <a:t>42 </a:t>
            </a:r>
            <a:r>
              <a:rPr lang="en-US" altLang="zh-TW" b="1" dirty="0">
                <a:solidFill>
                  <a:srgbClr val="C00000"/>
                </a:solidFill>
              </a:rPr>
              <a:t>clinical markers</a:t>
            </a:r>
            <a:r>
              <a:rPr lang="en-US" altLang="zh-TW" dirty="0"/>
              <a:t> and </a:t>
            </a:r>
            <a:r>
              <a:rPr lang="en-US" altLang="zh-TW" b="1" dirty="0">
                <a:solidFill>
                  <a:srgbClr val="C00000"/>
                </a:solidFill>
              </a:rPr>
              <a:t>chronological </a:t>
            </a:r>
            <a:r>
              <a:rPr lang="en-US" altLang="zh-TW" b="1" dirty="0" smtClean="0">
                <a:solidFill>
                  <a:srgbClr val="C00000"/>
                </a:solidFill>
              </a:rPr>
              <a:t>age</a:t>
            </a:r>
          </a:p>
          <a:p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9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0" y="1196752"/>
            <a:ext cx="8064896" cy="413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932040" y="53732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Levine et al. (</a:t>
            </a:r>
            <a:r>
              <a:rPr lang="en-US" altLang="zh-TW" i="1" dirty="0"/>
              <a:t>Aging</a:t>
            </a:r>
            <a:r>
              <a:rPr lang="en-US" altLang="zh-TW" dirty="0"/>
              <a:t>, 2018)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75856" y="586580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B050"/>
                </a:solidFill>
              </a:rPr>
              <a:t>513 </a:t>
            </a:r>
            <a:r>
              <a:rPr lang="en-US" altLang="zh-TW" sz="2800" b="1" dirty="0" err="1" smtClean="0">
                <a:solidFill>
                  <a:srgbClr val="00B050"/>
                </a:solidFill>
              </a:rPr>
              <a:t>CpG</a:t>
            </a:r>
            <a:r>
              <a:rPr lang="en-US" altLang="zh-TW" sz="2800" b="1" dirty="0" smtClean="0">
                <a:solidFill>
                  <a:srgbClr val="00B050"/>
                </a:solidFill>
              </a:rPr>
              <a:t> sites</a:t>
            </a:r>
            <a:endParaRPr lang="zh-TW" alt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96" y="1772816"/>
            <a:ext cx="7467600" cy="2504757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465313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By </a:t>
            </a:r>
            <a:r>
              <a:rPr lang="en-US" altLang="zh-TW" dirty="0" err="1"/>
              <a:t>Helixitta</a:t>
            </a:r>
            <a:r>
              <a:rPr lang="en-US" altLang="zh-TW" dirty="0"/>
              <a:t> - Own work, CC BY-SA 4.0, https://commons.wikimedia.org/w/index.php?curid=47075331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375756" y="93961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5'—C—phosphate—G—3'</a:t>
            </a:r>
            <a:r>
              <a:rPr lang="en-US" altLang="zh-TW" dirty="0"/>
              <a:t> 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067944" y="41639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磷酸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7584" y="560878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Calibri" panose="020F0502020204030204" pitchFamily="34" charset="0"/>
                <a:ea typeface="標楷體" panose="03000509000000000000" pitchFamily="65" charset="-120"/>
              </a:rPr>
              <a:t>基因內</a:t>
            </a:r>
            <a:r>
              <a:rPr lang="en-US" altLang="zh-TW" sz="2800" dirty="0" err="1">
                <a:latin typeface="Calibri" panose="020F0502020204030204" pitchFamily="34" charset="0"/>
                <a:ea typeface="標楷體" panose="03000509000000000000" pitchFamily="65" charset="-120"/>
              </a:rPr>
              <a:t>CpG</a:t>
            </a:r>
            <a:r>
              <a:rPr lang="zh-TW" altLang="en-US" sz="2800" dirty="0">
                <a:latin typeface="Calibri" panose="020F0502020204030204" pitchFamily="34" charset="0"/>
                <a:ea typeface="標楷體" panose="03000509000000000000" pitchFamily="65" charset="-120"/>
              </a:rPr>
              <a:t>位點的甲基化會改變此基因的</a:t>
            </a:r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表達</a:t>
            </a:r>
            <a:endParaRPr lang="zh-TW" altLang="en-US" sz="2800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59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7467600" cy="53492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dirty="0">
                <a:latin typeface="Calibri" pitchFamily="34" charset="0"/>
              </a:rPr>
              <a:t>Among the 513 </a:t>
            </a:r>
            <a:r>
              <a:rPr lang="en-US" altLang="zh-TW" dirty="0" err="1">
                <a:latin typeface="Calibri" pitchFamily="34" charset="0"/>
              </a:rPr>
              <a:t>CpGs</a:t>
            </a:r>
            <a:r>
              <a:rPr lang="en-US" altLang="zh-TW" dirty="0">
                <a:latin typeface="Calibri" pitchFamily="34" charset="0"/>
              </a:rPr>
              <a:t>, 226 (44.1%) were significantly associated with chronological age in the TWB (</a:t>
            </a:r>
            <a:r>
              <a:rPr lang="en-US" altLang="zh-TW" i="1" dirty="0">
                <a:latin typeface="Calibri" pitchFamily="34" charset="0"/>
              </a:rPr>
              <a:t>p</a:t>
            </a:r>
            <a:r>
              <a:rPr lang="en-US" altLang="zh-TW" dirty="0">
                <a:latin typeface="Calibri" pitchFamily="34" charset="0"/>
              </a:rPr>
              <a:t> &lt; 0.05/513 = </a:t>
            </a:r>
            <a:r>
              <a:rPr lang="en-US" altLang="zh-TW" dirty="0" smtClean="0">
                <a:latin typeface="Calibri" pitchFamily="34" charset="0"/>
              </a:rPr>
              <a:t>9.7×10</a:t>
            </a:r>
            <a:r>
              <a:rPr lang="en-US" altLang="zh-TW" baseline="30000" dirty="0" smtClean="0">
                <a:latin typeface="Calibri" pitchFamily="34" charset="0"/>
              </a:rPr>
              <a:t>-5</a:t>
            </a:r>
            <a:r>
              <a:rPr lang="en-US" altLang="zh-TW" dirty="0" smtClean="0">
                <a:latin typeface="Calibri" pitchFamily="34" charset="0"/>
              </a:rPr>
              <a:t>).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2" y="2132856"/>
            <a:ext cx="8496944" cy="280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144644" y="4581127"/>
            <a:ext cx="8712968" cy="72008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347864" y="5301207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C00000"/>
                </a:solidFill>
              </a:rPr>
              <a:t>CpG</a:t>
            </a:r>
            <a:r>
              <a:rPr lang="en-US" altLang="zh-TW" dirty="0" smtClean="0"/>
              <a:t> = </a:t>
            </a:r>
            <a:r>
              <a:rPr lang="en-US" altLang="zh-TW" b="1" dirty="0" smtClean="0">
                <a:solidFill>
                  <a:srgbClr val="C00000"/>
                </a:solidFill>
              </a:rPr>
              <a:t>Age</a:t>
            </a:r>
            <a:r>
              <a:rPr lang="en-US" altLang="zh-TW" dirty="0" smtClean="0"/>
              <a:t> + sex + BMI + smoking + drinking + 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11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7467600" cy="534920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dirty="0">
                <a:latin typeface="Calibri" pitchFamily="34" charset="0"/>
              </a:rPr>
              <a:t>Among the 513 </a:t>
            </a:r>
            <a:r>
              <a:rPr lang="en-US" altLang="zh-TW" dirty="0" err="1">
                <a:latin typeface="Calibri" pitchFamily="34" charset="0"/>
              </a:rPr>
              <a:t>CpGs</a:t>
            </a:r>
            <a:r>
              <a:rPr lang="en-US" altLang="zh-TW" dirty="0">
                <a:latin typeface="Calibri" pitchFamily="34" charset="0"/>
              </a:rPr>
              <a:t>, 226 (44.1%) were significantly associated with chronological age in the TWB (</a:t>
            </a:r>
            <a:r>
              <a:rPr lang="en-US" altLang="zh-TW" i="1" dirty="0">
                <a:latin typeface="Calibri" pitchFamily="34" charset="0"/>
              </a:rPr>
              <a:t>p</a:t>
            </a:r>
            <a:r>
              <a:rPr lang="en-US" altLang="zh-TW" dirty="0">
                <a:latin typeface="Calibri" pitchFamily="34" charset="0"/>
              </a:rPr>
              <a:t> &lt; 0.05/513 = </a:t>
            </a:r>
            <a:r>
              <a:rPr lang="en-US" altLang="zh-TW" dirty="0" smtClean="0">
                <a:latin typeface="Calibri" pitchFamily="34" charset="0"/>
              </a:rPr>
              <a:t>9.7×10</a:t>
            </a:r>
            <a:r>
              <a:rPr lang="en-US" altLang="zh-TW" baseline="30000" dirty="0" smtClean="0">
                <a:latin typeface="Calibri" pitchFamily="34" charset="0"/>
              </a:rPr>
              <a:t>-5</a:t>
            </a:r>
            <a:r>
              <a:rPr lang="en-US" altLang="zh-TW" dirty="0" smtClean="0">
                <a:latin typeface="Calibri" pitchFamily="34" charset="0"/>
              </a:rPr>
              <a:t>).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dirty="0" smtClean="0">
                <a:latin typeface="Calibri" pitchFamily="34" charset="0"/>
              </a:rPr>
              <a:t>Among </a:t>
            </a:r>
            <a:r>
              <a:rPr lang="en-US" altLang="zh-TW" dirty="0">
                <a:latin typeface="Calibri" pitchFamily="34" charset="0"/>
              </a:rPr>
              <a:t>the 226 </a:t>
            </a:r>
            <a:r>
              <a:rPr lang="en-US" altLang="zh-TW" dirty="0" err="1">
                <a:latin typeface="Calibri" pitchFamily="34" charset="0"/>
              </a:rPr>
              <a:t>CpGs</a:t>
            </a:r>
            <a:r>
              <a:rPr lang="en-US" altLang="zh-TW" dirty="0">
                <a:latin typeface="Calibri" pitchFamily="34" charset="0"/>
              </a:rPr>
              <a:t>, 223 (98.7%) exhibited the same direction of the correlations </a:t>
            </a:r>
            <a:r>
              <a:rPr lang="en-US" altLang="zh-TW" dirty="0" smtClean="0">
                <a:latin typeface="Calibri" pitchFamily="34" charset="0"/>
              </a:rPr>
              <a:t>shown </a:t>
            </a:r>
            <a:r>
              <a:rPr lang="en-US" altLang="zh-TW" dirty="0">
                <a:latin typeface="Calibri" pitchFamily="34" charset="0"/>
              </a:rPr>
              <a:t>by Levine et al. </a:t>
            </a:r>
            <a:r>
              <a:rPr lang="en-US" altLang="zh-TW" dirty="0" smtClean="0">
                <a:latin typeface="Calibri" pitchFamily="34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dirty="0" smtClean="0">
                <a:latin typeface="Calibri" pitchFamily="34" charset="0"/>
              </a:rPr>
              <a:t>This </a:t>
            </a:r>
            <a:r>
              <a:rPr lang="en-US" altLang="zh-TW" dirty="0">
                <a:latin typeface="Calibri" pitchFamily="34" charset="0"/>
              </a:rPr>
              <a:t>suggests that many of the 513 aging-related </a:t>
            </a:r>
            <a:r>
              <a:rPr lang="en-US" altLang="zh-TW" dirty="0" err="1">
                <a:latin typeface="Calibri" pitchFamily="34" charset="0"/>
              </a:rPr>
              <a:t>CpGs</a:t>
            </a:r>
            <a:r>
              <a:rPr lang="en-US" altLang="zh-TW" dirty="0">
                <a:latin typeface="Calibri" pitchFamily="34" charset="0"/>
              </a:rPr>
              <a:t> identified by Levine et al. </a:t>
            </a:r>
            <a:r>
              <a:rPr lang="en-US" altLang="zh-TW" dirty="0" smtClean="0">
                <a:latin typeface="Calibri" pitchFamily="34" charset="0"/>
              </a:rPr>
              <a:t>can </a:t>
            </a:r>
            <a:r>
              <a:rPr lang="en-US" altLang="zh-TW" dirty="0">
                <a:latin typeface="Calibri" pitchFamily="34" charset="0"/>
              </a:rPr>
              <a:t>be well replicated in the TWB. </a:t>
            </a:r>
            <a:endParaRPr lang="en-US" altLang="zh-TW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dirty="0" smtClean="0">
                <a:solidFill>
                  <a:srgbClr val="0070C0"/>
                </a:solidFill>
                <a:latin typeface="Calibri" pitchFamily="34" charset="0"/>
              </a:rPr>
              <a:t>Among </a:t>
            </a:r>
            <a:r>
              <a:rPr lang="en-US" altLang="zh-TW" dirty="0">
                <a:solidFill>
                  <a:srgbClr val="0070C0"/>
                </a:solidFill>
                <a:latin typeface="Calibri" pitchFamily="34" charset="0"/>
              </a:rPr>
              <a:t>the 513 </a:t>
            </a:r>
            <a:r>
              <a:rPr lang="en-US" altLang="zh-TW" dirty="0" err="1">
                <a:solidFill>
                  <a:srgbClr val="0070C0"/>
                </a:solidFill>
                <a:latin typeface="Calibri" pitchFamily="34" charset="0"/>
              </a:rPr>
              <a:t>CpGs</a:t>
            </a:r>
            <a:r>
              <a:rPr lang="en-US" altLang="zh-TW" dirty="0">
                <a:solidFill>
                  <a:srgbClr val="0070C0"/>
                </a:solidFill>
                <a:latin typeface="Calibri" pitchFamily="34" charset="0"/>
              </a:rPr>
              <a:t>, 102 (19.9%) showed different directions from the correlations </a:t>
            </a:r>
            <a:r>
              <a:rPr lang="en-US" altLang="zh-TW" dirty="0" smtClean="0">
                <a:solidFill>
                  <a:srgbClr val="0070C0"/>
                </a:solidFill>
                <a:latin typeface="Calibri" pitchFamily="34" charset="0"/>
              </a:rPr>
              <a:t>of </a:t>
            </a:r>
            <a:r>
              <a:rPr lang="en-US" altLang="zh-TW" dirty="0">
                <a:solidFill>
                  <a:srgbClr val="0070C0"/>
                </a:solidFill>
                <a:latin typeface="Calibri" pitchFamily="34" charset="0"/>
              </a:rPr>
              <a:t>Levine et al</a:t>
            </a:r>
            <a:r>
              <a:rPr lang="en-US" altLang="zh-TW" dirty="0" smtClean="0">
                <a:solidFill>
                  <a:srgbClr val="0070C0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dirty="0" smtClean="0">
                <a:solidFill>
                  <a:srgbClr val="0070C0"/>
                </a:solidFill>
                <a:latin typeface="Calibri" pitchFamily="34" charset="0"/>
              </a:rPr>
              <a:t>However</a:t>
            </a:r>
            <a:r>
              <a:rPr lang="en-US" altLang="zh-TW" dirty="0">
                <a:solidFill>
                  <a:srgbClr val="0070C0"/>
                </a:solidFill>
                <a:latin typeface="Calibri" pitchFamily="34" charset="0"/>
              </a:rPr>
              <a:t>, 89 of these 102 sites (87.3%) were not significantly associated with chronological age in the TWB (</a:t>
            </a:r>
            <a:r>
              <a:rPr lang="en-US" altLang="zh-TW" i="1" dirty="0">
                <a:solidFill>
                  <a:srgbClr val="0070C0"/>
                </a:solidFill>
                <a:latin typeface="Calibri" pitchFamily="34" charset="0"/>
              </a:rPr>
              <a:t>p</a:t>
            </a:r>
            <a:r>
              <a:rPr lang="en-US" altLang="zh-TW" dirty="0">
                <a:solidFill>
                  <a:srgbClr val="0070C0"/>
                </a:solidFill>
                <a:latin typeface="Calibri" pitchFamily="34" charset="0"/>
              </a:rPr>
              <a:t> &gt; 0.05).</a:t>
            </a:r>
            <a:endParaRPr lang="zh-TW" alt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75656" y="1628800"/>
                <a:ext cx="5987008" cy="4873752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𝑃h𝑒𝑛𝑜𝐴𝑔𝑒</m:t>
                    </m:r>
                    <m:r>
                      <a:rPr lang="en-US" altLang="zh-TW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zh-TW" altLang="zh-TW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  <m:r>
                          <a:rPr lang="en-US" altLang="zh-TW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513</m:t>
                        </m:r>
                      </m:sup>
                      <m:e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zh-TW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TW" dirty="0" smtClean="0"/>
              </a:p>
              <a:p>
                <a:pPr>
                  <a:spcBef>
                    <a:spcPts val="1200"/>
                  </a:spcBef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=60.664,</m:t>
                    </m:r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=63.124</m:t>
                    </m:r>
                  </m:oMath>
                </a14:m>
                <a:r>
                  <a:rPr lang="en-US" altLang="zh-TW" dirty="0"/>
                  <a:t>, etc</a:t>
                </a:r>
                <a:r>
                  <a:rPr lang="en-US" altLang="zh-TW" dirty="0" smtClean="0"/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: </m:t>
                    </m:r>
                    <m:r>
                      <a:rPr lang="en-US" altLang="zh-TW" i="1">
                        <a:latin typeface="Cambria Math"/>
                      </a:rPr>
                      <m:t>𝛽</m:t>
                    </m:r>
                  </m:oMath>
                </a14:m>
                <a:r>
                  <a:rPr lang="en-US" altLang="zh-TW" dirty="0"/>
                  <a:t>-value according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𝑀</m:t>
                        </m:r>
                        <m:r>
                          <a:rPr lang="en-US" altLang="zh-TW">
                            <a:latin typeface="Cambria Math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𝑈</m:t>
                        </m:r>
                      </m:den>
                    </m:f>
                  </m:oMath>
                </a14:m>
                <a:r>
                  <a:rPr lang="en-US" altLang="zh-TW" dirty="0"/>
                  <a:t>, where </a:t>
                </a:r>
                <a:r>
                  <a:rPr lang="en-US" altLang="zh-TW" i="1" dirty="0"/>
                  <a:t>M</a:t>
                </a:r>
                <a:r>
                  <a:rPr lang="en-US" altLang="zh-TW" dirty="0"/>
                  <a:t> is the methylated intensity and </a:t>
                </a:r>
                <a:r>
                  <a:rPr lang="en-US" altLang="zh-TW" i="1" dirty="0"/>
                  <a:t>U</a:t>
                </a:r>
                <a:r>
                  <a:rPr lang="en-US" altLang="zh-TW" dirty="0"/>
                  <a:t> is the </a:t>
                </a:r>
                <a:r>
                  <a:rPr lang="en-US" altLang="zh-TW" dirty="0" err="1"/>
                  <a:t>unmethylated</a:t>
                </a:r>
                <a:r>
                  <a:rPr lang="en-US" altLang="zh-TW" dirty="0"/>
                  <a:t> intensity. Therefore,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𝛽</m:t>
                    </m:r>
                  </m:oMath>
                </a14:m>
                <a:r>
                  <a:rPr lang="en-US" altLang="zh-TW" dirty="0"/>
                  <a:t>-values ranged from 0 to 1.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75656" y="1628800"/>
                <a:ext cx="5987008" cy="4873752"/>
              </a:xfrm>
              <a:blipFill rotWithShape="1">
                <a:blip r:embed="rId2"/>
                <a:stretch>
                  <a:fillRect l="-407" r="-22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3525"/>
            <a:ext cx="7802814" cy="54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2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9966232E-E797-483B-97E7-9702E6777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836712"/>
            <a:ext cx="5964557" cy="4491602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1403648" y="5813063"/>
            <a:ext cx="6241100" cy="663594"/>
            <a:chOff x="1403648" y="5813063"/>
            <a:chExt cx="6241100" cy="6635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13063"/>
              <a:ext cx="308610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848" y="5817848"/>
              <a:ext cx="30099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6095503"/>
              <a:ext cx="4176464" cy="381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14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44586" cy="452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8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5528"/>
            <a:ext cx="603885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實際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年齡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Chronological </a:t>
            </a:r>
            <a:r>
              <a:rPr lang="en-US" altLang="zh-TW" dirty="0"/>
              <a:t>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14567"/>
            <a:ext cx="35337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62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80151"/>
            <a:ext cx="4936744" cy="479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808264" y="404664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GrimAge</a:t>
            </a:r>
            <a:r>
              <a:rPr lang="en-US" altLang="zh-TW" dirty="0" smtClean="0"/>
              <a:t> </a:t>
            </a:r>
            <a:r>
              <a:rPr lang="en-US" altLang="zh-TW" dirty="0"/>
              <a:t>is based on </a:t>
            </a:r>
            <a:r>
              <a:rPr lang="en-US" altLang="zh-TW" dirty="0">
                <a:solidFill>
                  <a:srgbClr val="7030A0"/>
                </a:solidFill>
              </a:rPr>
              <a:t>1,030 </a:t>
            </a:r>
            <a:r>
              <a:rPr lang="en-US" altLang="zh-TW" dirty="0" err="1">
                <a:solidFill>
                  <a:srgbClr val="7030A0"/>
                </a:solidFill>
              </a:rPr>
              <a:t>CpGs</a:t>
            </a:r>
            <a:r>
              <a:rPr lang="en-US" altLang="zh-TW" dirty="0">
                <a:solidFill>
                  <a:srgbClr val="7030A0"/>
                </a:solidFill>
              </a:rPr>
              <a:t> </a:t>
            </a:r>
            <a:r>
              <a:rPr lang="en-US" altLang="zh-TW" dirty="0"/>
              <a:t>that are associated with </a:t>
            </a:r>
            <a:r>
              <a:rPr lang="en-US" altLang="zh-TW" dirty="0" err="1"/>
              <a:t>DNAm</a:t>
            </a:r>
            <a:r>
              <a:rPr lang="en-US" altLang="zh-TW" dirty="0"/>
              <a:t>-based biomarkers for 7 plasma proteins and smoking pack-years.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3275856" y="1287947"/>
            <a:ext cx="576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Lu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AT </a:t>
            </a:r>
            <a:r>
              <a:rPr lang="en-US" altLang="zh-TW" i="1" dirty="0" smtClean="0">
                <a:solidFill>
                  <a:schemeClr val="accent5">
                    <a:lumMod val="75000"/>
                  </a:schemeClr>
                </a:solidFill>
              </a:rPr>
              <a:t>et al.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i="1" dirty="0">
                <a:solidFill>
                  <a:schemeClr val="accent5">
                    <a:lumMod val="75000"/>
                  </a:schemeClr>
                </a:solidFill>
              </a:rPr>
              <a:t>Aging (Albany NY)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 2019;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</a:rPr>
              <a:t>11: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 303-327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4350"/>
            <a:ext cx="589597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5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80880" cy="489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81816" y="529764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Educational attainment ranges from 1 to 7: 1 “illiterate”, 2 “no formal education but literate”, 3 “primary school graduate”, 4 “junior high school graduate”, 5 “senior high school graduate”, 6 “college graduate”, and 7 “Master’s or higher degree”.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91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4" y="1556792"/>
            <a:ext cx="5620939" cy="28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8003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368812"/>
              </p:ext>
            </p:extLst>
          </p:nvPr>
        </p:nvGraphicFramePr>
        <p:xfrm>
          <a:off x="5848643" y="1636840"/>
          <a:ext cx="2908909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749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Males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Females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-0.23 (</a:t>
                      </a:r>
                      <a:r>
                        <a:rPr lang="en-US" altLang="zh-TW" i="1" dirty="0" smtClean="0"/>
                        <a:t>p</a:t>
                      </a:r>
                      <a:r>
                        <a:rPr lang="en-US" altLang="zh-TW" dirty="0" smtClean="0"/>
                        <a:t>=0.857)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-0.90 (</a:t>
                      </a:r>
                      <a:r>
                        <a:rPr lang="en-US" altLang="zh-TW" i="1" dirty="0" smtClean="0"/>
                        <a:t>p</a:t>
                      </a:r>
                      <a:r>
                        <a:rPr lang="en-US" altLang="zh-TW" dirty="0" smtClean="0"/>
                        <a:t>=0.224)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0.57 (</a:t>
                      </a:r>
                      <a:r>
                        <a:rPr lang="en-US" altLang="zh-TW" i="1" dirty="0" smtClean="0"/>
                        <a:t>p</a:t>
                      </a:r>
                      <a:r>
                        <a:rPr lang="en-US" altLang="zh-TW" dirty="0" smtClean="0"/>
                        <a:t>=0.068)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0.81</a:t>
                      </a:r>
                      <a:r>
                        <a:rPr lang="en-US" altLang="zh-TW" baseline="0" dirty="0" smtClean="0"/>
                        <a:t> (</a:t>
                      </a:r>
                      <a:r>
                        <a:rPr lang="en-US" altLang="zh-TW" i="1" baseline="0" dirty="0" smtClean="0"/>
                        <a:t>p</a:t>
                      </a:r>
                      <a:r>
                        <a:rPr lang="en-US" altLang="zh-TW" baseline="0" dirty="0" smtClean="0"/>
                        <a:t>=0.023)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1.04 (</a:t>
                      </a:r>
                      <a:r>
                        <a:rPr lang="en-US" altLang="zh-TW" i="1" dirty="0" smtClean="0"/>
                        <a:t>p</a:t>
                      </a:r>
                      <a:r>
                        <a:rPr lang="en-US" altLang="zh-TW" dirty="0" smtClean="0"/>
                        <a:t>=0.002)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1.17 (</a:t>
                      </a:r>
                      <a:r>
                        <a:rPr lang="en-US" altLang="zh-TW" i="1" dirty="0" smtClean="0"/>
                        <a:t>p</a:t>
                      </a:r>
                      <a:r>
                        <a:rPr lang="en-US" altLang="zh-TW" dirty="0" smtClean="0"/>
                        <a:t>=0.004)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55576" y="501317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PhenoEAA</a:t>
            </a:r>
            <a:r>
              <a:rPr lang="en-US" altLang="zh-TW" dirty="0" smtClean="0"/>
              <a:t> </a:t>
            </a:r>
            <a:r>
              <a:rPr lang="en-US" altLang="zh-TW" dirty="0"/>
              <a:t>~ </a:t>
            </a:r>
            <a:r>
              <a:rPr lang="en-US" altLang="zh-TW" dirty="0" smtClean="0"/>
              <a:t>underweight </a:t>
            </a:r>
            <a:r>
              <a:rPr lang="en-US" altLang="zh-TW" dirty="0"/>
              <a:t>+ </a:t>
            </a:r>
            <a:r>
              <a:rPr lang="en-US" altLang="zh-TW" dirty="0" smtClean="0"/>
              <a:t>overweight </a:t>
            </a:r>
            <a:r>
              <a:rPr lang="en-US" altLang="zh-TW" dirty="0"/>
              <a:t>+ </a:t>
            </a:r>
            <a:r>
              <a:rPr lang="en-US" altLang="zh-TW" dirty="0" smtClean="0"/>
              <a:t>obesity </a:t>
            </a:r>
            <a:r>
              <a:rPr lang="en-US" altLang="zh-TW" dirty="0"/>
              <a:t>+ </a:t>
            </a:r>
            <a:r>
              <a:rPr lang="en-US" altLang="zh-TW" dirty="0" smtClean="0"/>
              <a:t>smoking </a:t>
            </a:r>
            <a:r>
              <a:rPr lang="en-US" altLang="zh-TW" dirty="0"/>
              <a:t>+ </a:t>
            </a:r>
            <a:r>
              <a:rPr lang="en-US" altLang="zh-TW" dirty="0" smtClean="0"/>
              <a:t>place </a:t>
            </a:r>
            <a:r>
              <a:rPr lang="en-US" altLang="zh-TW" dirty="0"/>
              <a:t>+ </a:t>
            </a:r>
            <a:r>
              <a:rPr lang="en-US" altLang="zh-TW" dirty="0" smtClean="0"/>
              <a:t>drinking </a:t>
            </a:r>
            <a:r>
              <a:rPr lang="en-US" altLang="zh-TW" dirty="0"/>
              <a:t>+ </a:t>
            </a:r>
            <a:r>
              <a:rPr lang="en-US" altLang="zh-TW" dirty="0" smtClean="0"/>
              <a:t>exercise </a:t>
            </a:r>
            <a:r>
              <a:rPr lang="en-US" altLang="zh-TW" dirty="0"/>
              <a:t>+ </a:t>
            </a:r>
            <a:r>
              <a:rPr lang="en-US" altLang="zh-TW" dirty="0" smtClean="0"/>
              <a:t>education</a:t>
            </a:r>
          </a:p>
          <a:p>
            <a:endParaRPr lang="en-US" altLang="zh-TW" dirty="0"/>
          </a:p>
          <a:p>
            <a:r>
              <a:rPr lang="en-US" altLang="zh-TW" dirty="0" smtClean="0"/>
              <a:t>EAA: epigenetic age acceleration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96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4" y="1556792"/>
            <a:ext cx="5620939" cy="28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8003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934968"/>
              </p:ext>
            </p:extLst>
          </p:nvPr>
        </p:nvGraphicFramePr>
        <p:xfrm>
          <a:off x="5848643" y="1636840"/>
          <a:ext cx="2908909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749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Males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Females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-1.00 (</a:t>
                      </a:r>
                      <a:r>
                        <a:rPr lang="en-US" altLang="zh-TW" i="1" dirty="0" smtClean="0"/>
                        <a:t>p</a:t>
                      </a:r>
                      <a:r>
                        <a:rPr lang="en-US" altLang="zh-TW" dirty="0" smtClean="0"/>
                        <a:t>=0.227)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0.03 (</a:t>
                      </a:r>
                      <a:r>
                        <a:rPr lang="en-US" altLang="zh-TW" i="1" dirty="0" smtClean="0"/>
                        <a:t>p</a:t>
                      </a:r>
                      <a:r>
                        <a:rPr lang="en-US" altLang="zh-TW" dirty="0" smtClean="0"/>
                        <a:t>=0.943)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0.47 (</a:t>
                      </a:r>
                      <a:r>
                        <a:rPr lang="en-US" altLang="zh-TW" i="1" dirty="0" smtClean="0"/>
                        <a:t>p</a:t>
                      </a:r>
                      <a:r>
                        <a:rPr lang="en-US" altLang="zh-TW" dirty="0" smtClean="0"/>
                        <a:t>=0.018)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0.36</a:t>
                      </a:r>
                      <a:r>
                        <a:rPr lang="en-US" altLang="zh-TW" baseline="0" dirty="0" smtClean="0"/>
                        <a:t> (</a:t>
                      </a:r>
                      <a:r>
                        <a:rPr lang="en-US" altLang="zh-TW" i="1" baseline="0" dirty="0" smtClean="0"/>
                        <a:t>p</a:t>
                      </a:r>
                      <a:r>
                        <a:rPr lang="en-US" altLang="zh-TW" baseline="0" dirty="0" smtClean="0"/>
                        <a:t>=0.044)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0.45 (</a:t>
                      </a:r>
                      <a:r>
                        <a:rPr lang="en-US" altLang="zh-TW" i="1" dirty="0" smtClean="0"/>
                        <a:t>p</a:t>
                      </a:r>
                      <a:r>
                        <a:rPr lang="en-US" altLang="zh-TW" dirty="0" smtClean="0"/>
                        <a:t>=0.033)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0.77 (</a:t>
                      </a:r>
                      <a:r>
                        <a:rPr lang="en-US" altLang="zh-TW" i="1" dirty="0" smtClean="0"/>
                        <a:t>p</a:t>
                      </a:r>
                      <a:r>
                        <a:rPr lang="en-US" altLang="zh-TW" dirty="0" smtClean="0"/>
                        <a:t>=0.0002)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55576" y="501317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GrimEAA</a:t>
            </a:r>
            <a:r>
              <a:rPr lang="en-US" altLang="zh-TW" dirty="0" smtClean="0"/>
              <a:t> </a:t>
            </a:r>
            <a:r>
              <a:rPr lang="en-US" altLang="zh-TW" dirty="0"/>
              <a:t>~ </a:t>
            </a:r>
            <a:r>
              <a:rPr lang="en-US" altLang="zh-TW" dirty="0" smtClean="0"/>
              <a:t>underweight </a:t>
            </a:r>
            <a:r>
              <a:rPr lang="en-US" altLang="zh-TW" dirty="0"/>
              <a:t>+ </a:t>
            </a:r>
            <a:r>
              <a:rPr lang="en-US" altLang="zh-TW" dirty="0" smtClean="0"/>
              <a:t>overweight </a:t>
            </a:r>
            <a:r>
              <a:rPr lang="en-US" altLang="zh-TW" dirty="0"/>
              <a:t>+ </a:t>
            </a:r>
            <a:r>
              <a:rPr lang="en-US" altLang="zh-TW" dirty="0" smtClean="0"/>
              <a:t>obesity </a:t>
            </a:r>
            <a:r>
              <a:rPr lang="en-US" altLang="zh-TW" dirty="0"/>
              <a:t>+ </a:t>
            </a:r>
            <a:r>
              <a:rPr lang="en-US" altLang="zh-TW" dirty="0" smtClean="0"/>
              <a:t>smoking </a:t>
            </a:r>
            <a:r>
              <a:rPr lang="en-US" altLang="zh-TW" dirty="0"/>
              <a:t>+ </a:t>
            </a:r>
            <a:r>
              <a:rPr lang="en-US" altLang="zh-TW" dirty="0" smtClean="0"/>
              <a:t>place </a:t>
            </a:r>
            <a:r>
              <a:rPr lang="en-US" altLang="zh-TW" dirty="0"/>
              <a:t>+ </a:t>
            </a:r>
            <a:r>
              <a:rPr lang="en-US" altLang="zh-TW" dirty="0" smtClean="0"/>
              <a:t>drinking </a:t>
            </a:r>
            <a:r>
              <a:rPr lang="en-US" altLang="zh-TW" dirty="0"/>
              <a:t>+ </a:t>
            </a:r>
            <a:r>
              <a:rPr lang="en-US" altLang="zh-TW" dirty="0" smtClean="0"/>
              <a:t>exercise </a:t>
            </a:r>
            <a:r>
              <a:rPr lang="en-US" altLang="zh-TW" dirty="0"/>
              <a:t>+ </a:t>
            </a:r>
            <a:r>
              <a:rPr lang="en-US" altLang="zh-TW" dirty="0" smtClean="0"/>
              <a:t>education</a:t>
            </a:r>
          </a:p>
          <a:p>
            <a:endParaRPr lang="en-US" altLang="zh-TW" dirty="0"/>
          </a:p>
          <a:p>
            <a:r>
              <a:rPr lang="en-US" altLang="zh-TW" dirty="0"/>
              <a:t>EAA: epigenetic age </a:t>
            </a:r>
            <a:r>
              <a:rPr lang="en-US" altLang="zh-TW" dirty="0" smtClean="0"/>
              <a:t>acceleration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81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2218"/>
            <a:ext cx="8440984" cy="247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1993360" y="3821888"/>
            <a:ext cx="814443" cy="621210"/>
            <a:chOff x="1993360" y="4161553"/>
            <a:chExt cx="814443" cy="621210"/>
          </a:xfrm>
        </p:grpSpPr>
        <p:sp>
          <p:nvSpPr>
            <p:cNvPr id="5" name="橢圓形圖說文字 4"/>
            <p:cNvSpPr/>
            <p:nvPr/>
          </p:nvSpPr>
          <p:spPr>
            <a:xfrm rot="10539787">
              <a:off x="1993360" y="4161553"/>
              <a:ext cx="792088" cy="62121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051720" y="4293096"/>
              <a:ext cx="756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bg1"/>
                  </a:solidFill>
                </a:rPr>
                <a:t>0.06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 rot="11687151">
            <a:off x="5769046" y="1348756"/>
            <a:ext cx="929464" cy="621210"/>
            <a:chOff x="1855984" y="4161553"/>
            <a:chExt cx="929464" cy="621210"/>
          </a:xfrm>
        </p:grpSpPr>
        <p:sp>
          <p:nvSpPr>
            <p:cNvPr id="10" name="橢圓形圖說文字 9"/>
            <p:cNvSpPr/>
            <p:nvPr/>
          </p:nvSpPr>
          <p:spPr>
            <a:xfrm rot="10539787">
              <a:off x="1993360" y="4161553"/>
              <a:ext cx="792088" cy="62121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 rot="11366332">
              <a:off x="1855984" y="4272903"/>
              <a:ext cx="756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bg1"/>
                  </a:solidFill>
                </a:rPr>
                <a:t>3.7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611560" y="465313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PhenoEAA</a:t>
            </a:r>
            <a:r>
              <a:rPr lang="en-US" altLang="zh-TW" dirty="0" smtClean="0"/>
              <a:t> </a:t>
            </a:r>
            <a:r>
              <a:rPr lang="en-US" altLang="zh-TW" dirty="0"/>
              <a:t>~ </a:t>
            </a:r>
            <a:r>
              <a:rPr lang="en-US" altLang="zh-TW" dirty="0" smtClean="0"/>
              <a:t>BMI </a:t>
            </a:r>
            <a:r>
              <a:rPr lang="en-US" altLang="zh-TW" dirty="0"/>
              <a:t>+ </a:t>
            </a:r>
            <a:r>
              <a:rPr lang="en-US" altLang="zh-TW" dirty="0" smtClean="0"/>
              <a:t>smoking </a:t>
            </a:r>
            <a:r>
              <a:rPr lang="en-US" altLang="zh-TW" dirty="0"/>
              <a:t>+ </a:t>
            </a:r>
            <a:r>
              <a:rPr lang="en-US" altLang="zh-TW" dirty="0" smtClean="0"/>
              <a:t>place </a:t>
            </a:r>
            <a:r>
              <a:rPr lang="en-US" altLang="zh-TW" dirty="0"/>
              <a:t>+ </a:t>
            </a:r>
            <a:r>
              <a:rPr lang="en-US" altLang="zh-TW" dirty="0" smtClean="0"/>
              <a:t>drinking </a:t>
            </a:r>
            <a:r>
              <a:rPr lang="en-US" altLang="zh-TW" dirty="0"/>
              <a:t>+ </a:t>
            </a:r>
            <a:r>
              <a:rPr lang="en-US" altLang="zh-TW" dirty="0" smtClean="0"/>
              <a:t>exercise </a:t>
            </a:r>
            <a:r>
              <a:rPr lang="en-US" altLang="zh-TW" dirty="0"/>
              <a:t>+ </a:t>
            </a:r>
            <a:r>
              <a:rPr lang="en-US" altLang="zh-TW" dirty="0" smtClean="0"/>
              <a:t>education</a:t>
            </a:r>
          </a:p>
          <a:p>
            <a:r>
              <a:rPr lang="en-US" altLang="zh-TW" dirty="0" err="1"/>
              <a:t>PhenoEAA</a:t>
            </a:r>
            <a:r>
              <a:rPr lang="en-US" altLang="zh-TW" dirty="0"/>
              <a:t> ~ </a:t>
            </a:r>
            <a:r>
              <a:rPr lang="en-US" altLang="zh-TW" dirty="0" smtClean="0"/>
              <a:t>BFP </a:t>
            </a:r>
            <a:r>
              <a:rPr lang="en-US" altLang="zh-TW" dirty="0"/>
              <a:t>+ smoking + place + drinking + exercise + education</a:t>
            </a:r>
          </a:p>
          <a:p>
            <a:r>
              <a:rPr lang="en-US" altLang="zh-TW" dirty="0" err="1"/>
              <a:t>PhenoEAA</a:t>
            </a:r>
            <a:r>
              <a:rPr lang="en-US" altLang="zh-TW" dirty="0"/>
              <a:t> ~ </a:t>
            </a:r>
            <a:r>
              <a:rPr lang="en-US" altLang="zh-TW" dirty="0" smtClean="0"/>
              <a:t>WC </a:t>
            </a:r>
            <a:r>
              <a:rPr lang="en-US" altLang="zh-TW" dirty="0"/>
              <a:t>+ smoking + place + drinking + exercise + education</a:t>
            </a:r>
          </a:p>
          <a:p>
            <a:r>
              <a:rPr lang="en-US" altLang="zh-TW" dirty="0" err="1"/>
              <a:t>PhenoEAA</a:t>
            </a:r>
            <a:r>
              <a:rPr lang="en-US" altLang="zh-TW" dirty="0"/>
              <a:t> ~ </a:t>
            </a:r>
            <a:r>
              <a:rPr lang="en-US" altLang="zh-TW" dirty="0" smtClean="0"/>
              <a:t>HC </a:t>
            </a:r>
            <a:r>
              <a:rPr lang="en-US" altLang="zh-TW" dirty="0"/>
              <a:t>+ smoking + place + drinking + exercise + education</a:t>
            </a:r>
          </a:p>
          <a:p>
            <a:r>
              <a:rPr lang="en-US" altLang="zh-TW" dirty="0" err="1"/>
              <a:t>PhenoEAA</a:t>
            </a:r>
            <a:r>
              <a:rPr lang="en-US" altLang="zh-TW" dirty="0"/>
              <a:t> ~ </a:t>
            </a:r>
            <a:r>
              <a:rPr lang="en-US" altLang="zh-TW" dirty="0" smtClean="0"/>
              <a:t>WHR </a:t>
            </a:r>
            <a:r>
              <a:rPr lang="en-US" altLang="zh-TW" dirty="0"/>
              <a:t>+ smoking + place + drinking + exercise + education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817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850106"/>
          </a:xfrm>
        </p:spPr>
        <p:txBody>
          <a:bodyPr/>
          <a:lstStyle/>
          <a:p>
            <a:r>
              <a:rPr lang="en-US" altLang="zh-TW" dirty="0" smtClean="0"/>
              <a:t>Z-score transformation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7479670" cy="560975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27584" y="566124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By </a:t>
            </a:r>
            <a:r>
              <a:rPr lang="en-US" altLang="zh-TW" dirty="0" err="1">
                <a:solidFill>
                  <a:schemeClr val="accent5">
                    <a:lumMod val="75000"/>
                  </a:schemeClr>
                </a:solidFill>
              </a:rPr>
              <a:t>Heds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 1 at English Wikipedia - Transferred from </a:t>
            </a:r>
            <a:r>
              <a:rPr lang="en-US" altLang="zh-TW" dirty="0" err="1">
                <a:solidFill>
                  <a:schemeClr val="accent5">
                    <a:lumMod val="75000"/>
                  </a:schemeClr>
                </a:solidFill>
              </a:rPr>
              <a:t>en.wikipedia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 to Commons by </a:t>
            </a:r>
            <a:r>
              <a:rPr lang="en-US" altLang="zh-TW" dirty="0" err="1">
                <a:solidFill>
                  <a:schemeClr val="accent5">
                    <a:lumMod val="75000"/>
                  </a:schemeClr>
                </a:solidFill>
              </a:rPr>
              <a:t>Abdull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., Public Domain, https://commons.wikimedia.org/w/index.php?curid=2799839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11024"/>
            <a:ext cx="3707904" cy="163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8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27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23528" y="1052736"/>
            <a:ext cx="8316416" cy="2211989"/>
            <a:chOff x="323528" y="1140604"/>
            <a:chExt cx="8316416" cy="2211989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40604"/>
              <a:ext cx="8316416" cy="366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506942"/>
              <a:ext cx="8316416" cy="1845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群組 7"/>
          <p:cNvGrpSpPr/>
          <p:nvPr/>
        </p:nvGrpSpPr>
        <p:grpSpPr>
          <a:xfrm>
            <a:off x="1835696" y="3316796"/>
            <a:ext cx="814443" cy="621210"/>
            <a:chOff x="1993360" y="4161553"/>
            <a:chExt cx="814443" cy="621210"/>
          </a:xfrm>
        </p:grpSpPr>
        <p:sp>
          <p:nvSpPr>
            <p:cNvPr id="9" name="橢圓形圖說文字 8"/>
            <p:cNvSpPr/>
            <p:nvPr/>
          </p:nvSpPr>
          <p:spPr>
            <a:xfrm rot="10539787">
              <a:off x="1993360" y="4161553"/>
              <a:ext cx="792088" cy="62121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051720" y="4293096"/>
              <a:ext cx="756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bg1"/>
                  </a:solidFill>
                </a:rPr>
                <a:t>0.06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 rot="11687151">
            <a:off x="5744021" y="958896"/>
            <a:ext cx="929464" cy="621210"/>
            <a:chOff x="1855984" y="4161553"/>
            <a:chExt cx="929464" cy="621210"/>
          </a:xfrm>
        </p:grpSpPr>
        <p:sp>
          <p:nvSpPr>
            <p:cNvPr id="12" name="橢圓形圖說文字 11"/>
            <p:cNvSpPr/>
            <p:nvPr/>
          </p:nvSpPr>
          <p:spPr>
            <a:xfrm rot="10539787">
              <a:off x="1993360" y="4161553"/>
              <a:ext cx="792088" cy="62121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 rot="11366332">
              <a:off x="1855984" y="4272903"/>
              <a:ext cx="756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bg1"/>
                  </a:solidFill>
                </a:rPr>
                <a:t>3.7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611560" y="429309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GrimEAA</a:t>
            </a:r>
            <a:r>
              <a:rPr lang="en-US" altLang="zh-TW" dirty="0" smtClean="0"/>
              <a:t> </a:t>
            </a:r>
            <a:r>
              <a:rPr lang="en-US" altLang="zh-TW" dirty="0"/>
              <a:t>~ </a:t>
            </a:r>
            <a:r>
              <a:rPr lang="en-US" altLang="zh-TW" dirty="0" smtClean="0"/>
              <a:t>BMI </a:t>
            </a:r>
            <a:r>
              <a:rPr lang="en-US" altLang="zh-TW" dirty="0"/>
              <a:t>+ </a:t>
            </a:r>
            <a:r>
              <a:rPr lang="en-US" altLang="zh-TW" dirty="0" smtClean="0"/>
              <a:t>smoking </a:t>
            </a:r>
            <a:r>
              <a:rPr lang="en-US" altLang="zh-TW" dirty="0"/>
              <a:t>+ </a:t>
            </a:r>
            <a:r>
              <a:rPr lang="en-US" altLang="zh-TW" dirty="0" smtClean="0"/>
              <a:t>place </a:t>
            </a:r>
            <a:r>
              <a:rPr lang="en-US" altLang="zh-TW" dirty="0"/>
              <a:t>+ </a:t>
            </a:r>
            <a:r>
              <a:rPr lang="en-US" altLang="zh-TW" dirty="0" smtClean="0"/>
              <a:t>drinking </a:t>
            </a:r>
            <a:r>
              <a:rPr lang="en-US" altLang="zh-TW" dirty="0"/>
              <a:t>+ </a:t>
            </a:r>
            <a:r>
              <a:rPr lang="en-US" altLang="zh-TW" dirty="0" smtClean="0"/>
              <a:t>exercise </a:t>
            </a:r>
            <a:r>
              <a:rPr lang="en-US" altLang="zh-TW" dirty="0"/>
              <a:t>+ </a:t>
            </a:r>
            <a:r>
              <a:rPr lang="en-US" altLang="zh-TW" dirty="0" smtClean="0"/>
              <a:t>education</a:t>
            </a:r>
          </a:p>
          <a:p>
            <a:r>
              <a:rPr lang="en-US" altLang="zh-TW" dirty="0" err="1"/>
              <a:t>Grim</a:t>
            </a:r>
            <a:r>
              <a:rPr lang="en-US" altLang="zh-TW" dirty="0" err="1" smtClean="0"/>
              <a:t>EAA</a:t>
            </a:r>
            <a:r>
              <a:rPr lang="en-US" altLang="zh-TW" dirty="0" smtClean="0"/>
              <a:t> </a:t>
            </a:r>
            <a:r>
              <a:rPr lang="en-US" altLang="zh-TW" dirty="0"/>
              <a:t>~ </a:t>
            </a:r>
            <a:r>
              <a:rPr lang="en-US" altLang="zh-TW" dirty="0" smtClean="0"/>
              <a:t>BFP </a:t>
            </a:r>
            <a:r>
              <a:rPr lang="en-US" altLang="zh-TW" dirty="0"/>
              <a:t>+ smoking + place + drinking + exercise + education</a:t>
            </a:r>
          </a:p>
          <a:p>
            <a:r>
              <a:rPr lang="en-US" altLang="zh-TW" dirty="0" err="1"/>
              <a:t>Grim</a:t>
            </a:r>
            <a:r>
              <a:rPr lang="en-US" altLang="zh-TW" dirty="0" err="1" smtClean="0"/>
              <a:t>EAA</a:t>
            </a:r>
            <a:r>
              <a:rPr lang="en-US" altLang="zh-TW" dirty="0" smtClean="0"/>
              <a:t> </a:t>
            </a:r>
            <a:r>
              <a:rPr lang="en-US" altLang="zh-TW" dirty="0"/>
              <a:t>~ </a:t>
            </a:r>
            <a:r>
              <a:rPr lang="en-US" altLang="zh-TW" dirty="0" smtClean="0"/>
              <a:t>WC </a:t>
            </a:r>
            <a:r>
              <a:rPr lang="en-US" altLang="zh-TW" dirty="0"/>
              <a:t>+ smoking + place + drinking + exercise + education</a:t>
            </a:r>
          </a:p>
          <a:p>
            <a:r>
              <a:rPr lang="en-US" altLang="zh-TW" dirty="0" err="1"/>
              <a:t>Grim</a:t>
            </a:r>
            <a:r>
              <a:rPr lang="en-US" altLang="zh-TW" dirty="0" err="1" smtClean="0"/>
              <a:t>EAA</a:t>
            </a:r>
            <a:r>
              <a:rPr lang="en-US" altLang="zh-TW" dirty="0" smtClean="0"/>
              <a:t> </a:t>
            </a:r>
            <a:r>
              <a:rPr lang="en-US" altLang="zh-TW" dirty="0"/>
              <a:t>~ </a:t>
            </a:r>
            <a:r>
              <a:rPr lang="en-US" altLang="zh-TW" dirty="0" smtClean="0"/>
              <a:t>HC </a:t>
            </a:r>
            <a:r>
              <a:rPr lang="en-US" altLang="zh-TW" dirty="0"/>
              <a:t>+ smoking + place + drinking + exercise + education</a:t>
            </a:r>
          </a:p>
          <a:p>
            <a:r>
              <a:rPr lang="en-US" altLang="zh-TW" dirty="0" err="1"/>
              <a:t>Grim</a:t>
            </a:r>
            <a:r>
              <a:rPr lang="en-US" altLang="zh-TW" dirty="0" err="1" smtClean="0"/>
              <a:t>EAA</a:t>
            </a:r>
            <a:r>
              <a:rPr lang="en-US" altLang="zh-TW" dirty="0" smtClean="0"/>
              <a:t> </a:t>
            </a:r>
            <a:r>
              <a:rPr lang="en-US" altLang="zh-TW" dirty="0"/>
              <a:t>~ </a:t>
            </a:r>
            <a:r>
              <a:rPr lang="en-US" altLang="zh-TW" dirty="0" smtClean="0"/>
              <a:t>WHR </a:t>
            </a:r>
            <a:r>
              <a:rPr lang="en-US" altLang="zh-TW" dirty="0"/>
              <a:t>+ smoking + place + drinking + exercise + education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468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1143000"/>
          </a:xfrm>
        </p:spPr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988840"/>
            <a:ext cx="6912768" cy="38370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dirty="0" smtClean="0"/>
              <a:t>Prevention </a:t>
            </a:r>
            <a:r>
              <a:rPr lang="en-US" altLang="zh-TW" dirty="0"/>
              <a:t>of abdominal obesity is associated with a lower risk of EAA in </a:t>
            </a:r>
            <a:r>
              <a:rPr lang="en-US" altLang="zh-TW" dirty="0" smtClean="0"/>
              <a:t>men</a:t>
            </a:r>
          </a:p>
          <a:p>
            <a:r>
              <a:rPr lang="en-US" altLang="zh-TW" dirty="0" smtClean="0"/>
              <a:t>Prevention </a:t>
            </a:r>
            <a:r>
              <a:rPr lang="en-US" altLang="zh-TW" dirty="0"/>
              <a:t>of general obesity is associated with a lower risk of EAA in women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4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61589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5157192"/>
            <a:ext cx="4524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3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339752" y="1556792"/>
            <a:ext cx="6028184" cy="205359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年紀相仿，他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她為何看起來比較年輕？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若有詩書藏於心，歲月從不敗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美人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抱得美人歸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87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9" y="1124744"/>
            <a:ext cx="63912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78" y="5225746"/>
            <a:ext cx="4524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122024" y="1245927"/>
            <a:ext cx="162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致動脈粥樣化的血脂肪異常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139128" y="2060848"/>
            <a:ext cx="162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胰島素阻抗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192256" y="2804630"/>
            <a:ext cx="162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血壓上升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192256" y="3554728"/>
            <a:ext cx="162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前血栓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狀態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226296" y="4288512"/>
            <a:ext cx="162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發炎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狀態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65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6944" cy="27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9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2492896"/>
            <a:ext cx="8280920" cy="3981056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hlinkClick r:id="rId2"/>
              </a:rPr>
              <a:t>http://homepage.ntu.edu.tw/~linwy</a:t>
            </a:r>
            <a:r>
              <a:rPr lang="en-US" altLang="zh-TW" sz="3600" dirty="0" smtClean="0">
                <a:hlinkClick r:id="rId2"/>
              </a:rPr>
              <a:t>/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3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生理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年齡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dirty="0" smtClean="0">
                <a:ea typeface="標楷體" pitchFamily="65" charset="-120"/>
              </a:rPr>
              <a:t>Biological 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15616" y="2060848"/>
            <a:ext cx="6840760" cy="4176464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染色體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頂端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的「端粒」</a:t>
            </a:r>
            <a:r>
              <a:rPr lang="en-US" altLang="zh-TW" dirty="0" smtClean="0">
                <a:latin typeface="Calibri" pitchFamily="34" charset="0"/>
                <a:ea typeface="標楷體" pitchFamily="65" charset="-120"/>
              </a:rPr>
              <a:t>(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telomere)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長度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=&gt;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抽血進行 </a:t>
            </a:r>
            <a:r>
              <a:rPr lang="en-US" altLang="zh-TW" dirty="0" smtClean="0">
                <a:latin typeface="Calibri" pitchFamily="34" charset="0"/>
                <a:ea typeface="標楷體" pitchFamily="65" charset="-120"/>
              </a:rPr>
              <a:t>DNA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檢測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2400"/>
              </a:spcBef>
            </a:pPr>
            <a:r>
              <a:rPr lang="en-US" altLang="zh-TW" dirty="0" smtClean="0">
                <a:latin typeface="Calibri" pitchFamily="34" charset="0"/>
                <a:ea typeface="標楷體" pitchFamily="65" charset="-120"/>
              </a:rPr>
              <a:t>Phenotypic age =&gt; </a:t>
            </a:r>
            <a:r>
              <a:rPr lang="zh-TW" altLang="en-US" dirty="0" smtClean="0">
                <a:latin typeface="Calibri" pitchFamily="34" charset="0"/>
                <a:ea typeface="標楷體" pitchFamily="65" charset="-120"/>
              </a:rPr>
              <a:t>抽血驗腎功能指標 </a:t>
            </a:r>
            <a:r>
              <a:rPr lang="en-US" altLang="zh-TW" dirty="0" smtClean="0">
                <a:latin typeface="Calibri" pitchFamily="34" charset="0"/>
                <a:ea typeface="標楷體" pitchFamily="65" charset="-120"/>
              </a:rPr>
              <a:t>(</a:t>
            </a:r>
            <a:r>
              <a:rPr lang="en-US" altLang="zh-TW" dirty="0" err="1" smtClean="0">
                <a:latin typeface="Calibri" pitchFamily="34" charset="0"/>
                <a:ea typeface="標楷體" pitchFamily="65" charset="-120"/>
              </a:rPr>
              <a:t>creatinine</a:t>
            </a:r>
            <a:r>
              <a:rPr lang="en-US" altLang="zh-TW" dirty="0" smtClean="0">
                <a:latin typeface="Calibri" pitchFamily="34" charset="0"/>
                <a:ea typeface="標楷體" pitchFamily="65" charset="-120"/>
              </a:rPr>
              <a:t>)</a:t>
            </a:r>
            <a:r>
              <a:rPr lang="zh-TW" altLang="en-US" dirty="0" smtClean="0">
                <a:latin typeface="Calibri" pitchFamily="34" charset="0"/>
                <a:ea typeface="標楷體" pitchFamily="65" charset="-120"/>
              </a:rPr>
              <a:t>、肝功能指標 </a:t>
            </a:r>
            <a:r>
              <a:rPr lang="en-US" altLang="zh-TW" dirty="0" smtClean="0">
                <a:latin typeface="Calibri" pitchFamily="34" charset="0"/>
                <a:ea typeface="標楷體" pitchFamily="65" charset="-120"/>
              </a:rPr>
              <a:t>(</a:t>
            </a:r>
            <a:r>
              <a:rPr lang="en-US" altLang="zh-TW" dirty="0">
                <a:latin typeface="Calibri" pitchFamily="34" charset="0"/>
                <a:ea typeface="標楷體" pitchFamily="65" charset="-120"/>
              </a:rPr>
              <a:t>a</a:t>
            </a:r>
            <a:r>
              <a:rPr lang="en-US" altLang="zh-TW" dirty="0" smtClean="0">
                <a:latin typeface="Calibri" pitchFamily="34" charset="0"/>
                <a:ea typeface="標楷體" pitchFamily="65" charset="-120"/>
              </a:rPr>
              <a:t>lbumin)</a:t>
            </a:r>
            <a:r>
              <a:rPr lang="zh-TW" altLang="en-US" dirty="0" smtClean="0">
                <a:latin typeface="Calibri" pitchFamily="34" charset="0"/>
                <a:ea typeface="標楷體" pitchFamily="65" charset="-120"/>
              </a:rPr>
              <a:t> 、代謝功能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指標 </a:t>
            </a:r>
            <a:r>
              <a:rPr lang="en-US" altLang="zh-TW" dirty="0" smtClean="0">
                <a:latin typeface="Calibri" pitchFamily="34" charset="0"/>
                <a:ea typeface="標楷體" pitchFamily="65" charset="-120"/>
              </a:rPr>
              <a:t>(fasting glucose) </a:t>
            </a:r>
            <a:r>
              <a:rPr lang="zh-TW" altLang="en-US" dirty="0" smtClean="0">
                <a:latin typeface="Calibri" pitchFamily="34" charset="0"/>
                <a:ea typeface="標楷體" pitchFamily="65" charset="-120"/>
              </a:rPr>
              <a:t>等</a:t>
            </a:r>
            <a:endParaRPr lang="en-US" altLang="zh-TW" dirty="0" smtClean="0">
              <a:latin typeface="Calibri" pitchFamily="34" charset="0"/>
              <a:ea typeface="標楷體" pitchFamily="65" charset="-120"/>
            </a:endParaRPr>
          </a:p>
          <a:p>
            <a:pPr>
              <a:spcBef>
                <a:spcPts val="2400"/>
              </a:spcBef>
            </a:pPr>
            <a:r>
              <a:rPr lang="en-US" altLang="zh-TW" b="1" dirty="0" smtClean="0">
                <a:solidFill>
                  <a:srgbClr val="C00000"/>
                </a:solidFill>
                <a:latin typeface="Calibri" pitchFamily="34" charset="0"/>
                <a:ea typeface="標楷體" pitchFamily="65" charset="-120"/>
              </a:rPr>
              <a:t>Methylation age =&gt; </a:t>
            </a:r>
            <a:r>
              <a:rPr lang="zh-TW" altLang="en-US" b="1" dirty="0">
                <a:solidFill>
                  <a:srgbClr val="C00000"/>
                </a:solidFill>
                <a:latin typeface="Calibri" pitchFamily="34" charset="0"/>
                <a:ea typeface="標楷體" pitchFamily="65" charset="-120"/>
              </a:rPr>
              <a:t>抽血驗</a:t>
            </a:r>
            <a:r>
              <a:rPr lang="zh-TW" altLang="en-US" b="1" dirty="0" smtClean="0">
                <a:solidFill>
                  <a:srgbClr val="C00000"/>
                </a:solidFill>
                <a:latin typeface="Calibri" pitchFamily="34" charset="0"/>
                <a:ea typeface="標楷體" pitchFamily="65" charset="-120"/>
              </a:rPr>
              <a:t>特定基因</a:t>
            </a:r>
            <a:r>
              <a:rPr lang="zh-TW" altLang="en-US" b="1" dirty="0">
                <a:solidFill>
                  <a:srgbClr val="C00000"/>
                </a:solidFill>
                <a:latin typeface="Calibri" pitchFamily="34" charset="0"/>
                <a:ea typeface="標楷體" pitchFamily="65" charset="-120"/>
              </a:rPr>
              <a:t>位</a:t>
            </a:r>
            <a:r>
              <a:rPr lang="zh-TW" altLang="en-US" b="1" dirty="0" smtClean="0">
                <a:solidFill>
                  <a:srgbClr val="C00000"/>
                </a:solidFill>
                <a:latin typeface="Calibri" pitchFamily="34" charset="0"/>
                <a:ea typeface="標楷體" pitchFamily="65" charset="-120"/>
              </a:rPr>
              <a:t>點的甲基化程度</a:t>
            </a:r>
            <a:endParaRPr lang="zh-TW" altLang="en-US" b="1" dirty="0">
              <a:solidFill>
                <a:srgbClr val="C000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9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甲基化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547664" y="436510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胞嘧啶</a:t>
            </a:r>
            <a:r>
              <a:rPr lang="zh-TW" altLang="en-US" dirty="0" smtClean="0"/>
              <a:t>（</a:t>
            </a:r>
            <a:r>
              <a:rPr lang="en-US" altLang="zh-TW" dirty="0" smtClean="0"/>
              <a:t>cytosine</a:t>
            </a:r>
            <a:r>
              <a:rPr lang="en-US" altLang="zh-TW" dirty="0"/>
              <a:t>, C</a:t>
            </a:r>
            <a:r>
              <a:rPr lang="zh-TW" altLang="en-US" dirty="0" smtClean="0"/>
              <a:t>），組成</a:t>
            </a:r>
            <a:r>
              <a:rPr lang="en-US" altLang="zh-TW" dirty="0" smtClean="0"/>
              <a:t>DNA</a:t>
            </a:r>
            <a:r>
              <a:rPr lang="zh-TW" altLang="en-US" dirty="0" smtClean="0"/>
              <a:t>的四種基本鹼基之一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20" y="1268760"/>
            <a:ext cx="6611085" cy="31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851920" y="496526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http://www.ks.uiuc.edu/Research/methylation/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16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DNA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甲基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025208" cy="4629128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弱化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表現，進而使其失去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功能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Calibri" pitchFamily="34" charset="0"/>
                <a:ea typeface="標楷體" pitchFamily="65" charset="-120"/>
              </a:rPr>
              <a:t>能在不</a:t>
            </a:r>
            <a:r>
              <a:rPr lang="zh-TW" altLang="en-US" dirty="0" smtClean="0">
                <a:latin typeface="Calibri" pitchFamily="34" charset="0"/>
                <a:ea typeface="標楷體" pitchFamily="65" charset="-120"/>
              </a:rPr>
              <a:t>改變 </a:t>
            </a:r>
            <a:r>
              <a:rPr lang="en-US" altLang="zh-TW" dirty="0" smtClean="0">
                <a:latin typeface="Calibri" pitchFamily="34" charset="0"/>
                <a:ea typeface="標楷體" pitchFamily="65" charset="-120"/>
              </a:rPr>
              <a:t>DNA </a:t>
            </a:r>
            <a:r>
              <a:rPr lang="zh-TW" altLang="en-US" dirty="0" smtClean="0">
                <a:latin typeface="Calibri" pitchFamily="34" charset="0"/>
                <a:ea typeface="標楷體" pitchFamily="65" charset="-120"/>
              </a:rPr>
              <a:t>序列</a:t>
            </a:r>
            <a:r>
              <a:rPr lang="zh-TW" altLang="en-US" dirty="0">
                <a:latin typeface="Calibri" pitchFamily="34" charset="0"/>
                <a:ea typeface="標楷體" pitchFamily="65" charset="-120"/>
              </a:rPr>
              <a:t>的前提下，改變遺傳表現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6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9359"/>
            <a:ext cx="4724400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971600" y="4983609"/>
            <a:ext cx="7056784" cy="1501444"/>
            <a:chOff x="971600" y="4983609"/>
            <a:chExt cx="7056784" cy="150144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983609"/>
              <a:ext cx="7056784" cy="1501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373216"/>
              <a:ext cx="556260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939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544616" cy="940966"/>
          </a:xfrm>
        </p:spPr>
        <p:txBody>
          <a:bodyPr/>
          <a:lstStyle/>
          <a:p>
            <a:r>
              <a:rPr lang="en-US" altLang="zh-TW" dirty="0" smtClean="0"/>
              <a:t>Taiwan Biobank (TWB)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From 2012 to </a:t>
            </a:r>
            <a:r>
              <a:rPr lang="en-US" altLang="zh-TW" dirty="0"/>
              <a:t>2020, TWB has recruited 122,071 community-based volunteers </a:t>
            </a:r>
            <a:endParaRPr lang="en-US" altLang="zh-TW" dirty="0" smtClean="0"/>
          </a:p>
          <a:p>
            <a:r>
              <a:rPr lang="en-US" altLang="zh-TW" dirty="0" smtClean="0"/>
              <a:t>Ages: 30-70</a:t>
            </a:r>
          </a:p>
          <a:p>
            <a:r>
              <a:rPr lang="en-US" altLang="zh-TW" dirty="0" smtClean="0"/>
              <a:t>During </a:t>
            </a:r>
            <a:r>
              <a:rPr lang="en-US" altLang="zh-TW" dirty="0"/>
              <a:t>2016-2021, TWB researchers randomly selected 2,474 TWB participants and submitted their blood samples for </a:t>
            </a:r>
            <a:r>
              <a:rPr lang="en-US" altLang="zh-TW" dirty="0" err="1"/>
              <a:t>DNAm</a:t>
            </a:r>
            <a:r>
              <a:rPr lang="en-US" altLang="zh-TW" dirty="0"/>
              <a:t> quantification</a:t>
            </a:r>
            <a:r>
              <a:rPr lang="en-US" altLang="zh-TW" dirty="0" smtClean="0"/>
              <a:t>.</a:t>
            </a:r>
          </a:p>
          <a:p>
            <a:r>
              <a:rPr lang="en-US" altLang="zh-TW" dirty="0" err="1"/>
              <a:t>Illumina</a:t>
            </a:r>
            <a:r>
              <a:rPr lang="en-US" altLang="zh-TW" dirty="0"/>
              <a:t> </a:t>
            </a:r>
            <a:r>
              <a:rPr lang="en-US" altLang="zh-TW" dirty="0" err="1"/>
              <a:t>Infinium</a:t>
            </a:r>
            <a:r>
              <a:rPr lang="en-US" altLang="zh-TW" dirty="0"/>
              <a:t> </a:t>
            </a:r>
            <a:r>
              <a:rPr lang="en-US" altLang="zh-TW" dirty="0" err="1"/>
              <a:t>MethylationEPIC</a:t>
            </a:r>
            <a:r>
              <a:rPr lang="en-US" altLang="zh-TW" dirty="0"/>
              <a:t> </a:t>
            </a:r>
            <a:r>
              <a:rPr lang="en-US" altLang="zh-TW" dirty="0" err="1"/>
              <a:t>BeadChip</a:t>
            </a:r>
            <a:r>
              <a:rPr lang="en-US" altLang="zh-TW" dirty="0"/>
              <a:t> (</a:t>
            </a:r>
            <a:r>
              <a:rPr lang="en-US" altLang="zh-TW" dirty="0" err="1"/>
              <a:t>Illumina</a:t>
            </a:r>
            <a:r>
              <a:rPr lang="en-US" altLang="zh-TW" dirty="0"/>
              <a:t>, Inc., San Diego</a:t>
            </a:r>
            <a:r>
              <a:rPr lang="en-US" altLang="zh-TW"/>
              <a:t>, </a:t>
            </a:r>
            <a:r>
              <a:rPr lang="en-US" altLang="zh-TW" smtClean="0"/>
              <a:t>CA)</a:t>
            </a:r>
            <a:endParaRPr lang="en-US" altLang="zh-TW" dirty="0" smtClean="0"/>
          </a:p>
          <a:p>
            <a:r>
              <a:rPr lang="en-US" altLang="zh-TW" dirty="0" smtClean="0"/>
              <a:t>~</a:t>
            </a:r>
            <a:r>
              <a:rPr lang="en-US" altLang="zh-TW" dirty="0"/>
              <a:t>860,000 </a:t>
            </a:r>
            <a:r>
              <a:rPr lang="en-US" altLang="zh-TW" dirty="0" err="1"/>
              <a:t>CpG</a:t>
            </a:r>
            <a:r>
              <a:rPr lang="en-US" altLang="zh-TW" dirty="0"/>
              <a:t> sites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97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9F0EF-88CC-4056-87BC-E582715E77F3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49935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3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888</TotalTime>
  <Words>986</Words>
  <Application>Microsoft Office PowerPoint</Application>
  <PresentationFormat>如螢幕大小 (4:3)</PresentationFormat>
  <Paragraphs>127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壁窗</vt:lpstr>
      <vt:lpstr>國人生理年齡與 五項肥胖指標的關聯性 Associations of five obesity metrics with epigenetic age acceleration</vt:lpstr>
      <vt:lpstr>實際年齡 Chronological age</vt:lpstr>
      <vt:lpstr>年紀相仿，他/她為何看起來比較年輕？</vt:lpstr>
      <vt:lpstr>生理年齡 Biological age</vt:lpstr>
      <vt:lpstr>甲基化</vt:lpstr>
      <vt:lpstr>DNA 甲基化</vt:lpstr>
      <vt:lpstr>PowerPoint 簡報</vt:lpstr>
      <vt:lpstr>Taiwan Biobank (TWB)</vt:lpstr>
      <vt:lpstr>PowerPoint 簡報</vt:lpstr>
      <vt:lpstr>PhenoAge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Z-score transformation</vt:lpstr>
      <vt:lpstr>PowerPoint 簡報</vt:lpstr>
      <vt:lpstr>Summary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國人生理年齡與五項肥胖指標的關聯性</dc:title>
  <dc:creator>user</dc:creator>
  <cp:lastModifiedBy>user</cp:lastModifiedBy>
  <cp:revision>146</cp:revision>
  <dcterms:created xsi:type="dcterms:W3CDTF">2021-08-08T08:07:30Z</dcterms:created>
  <dcterms:modified xsi:type="dcterms:W3CDTF">2021-08-14T10:32:09Z</dcterms:modified>
</cp:coreProperties>
</file>