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5" r:id="rId3"/>
    <p:sldId id="339" r:id="rId4"/>
    <p:sldId id="324" r:id="rId5"/>
    <p:sldId id="323" r:id="rId6"/>
    <p:sldId id="309" r:id="rId7"/>
    <p:sldId id="325" r:id="rId8"/>
    <p:sldId id="313" r:id="rId9"/>
    <p:sldId id="314" r:id="rId10"/>
    <p:sldId id="311" r:id="rId11"/>
    <p:sldId id="310" r:id="rId12"/>
    <p:sldId id="312" r:id="rId13"/>
    <p:sldId id="353" r:id="rId14"/>
    <p:sldId id="306" r:id="rId15"/>
    <p:sldId id="308" r:id="rId16"/>
    <p:sldId id="338" r:id="rId17"/>
    <p:sldId id="330" r:id="rId18"/>
    <p:sldId id="347" r:id="rId19"/>
    <p:sldId id="349" r:id="rId20"/>
    <p:sldId id="327" r:id="rId21"/>
    <p:sldId id="328" r:id="rId22"/>
    <p:sldId id="336" r:id="rId23"/>
    <p:sldId id="337" r:id="rId24"/>
    <p:sldId id="316" r:id="rId25"/>
    <p:sldId id="351" r:id="rId26"/>
    <p:sldId id="319" r:id="rId27"/>
    <p:sldId id="352" r:id="rId28"/>
    <p:sldId id="320" r:id="rId29"/>
    <p:sldId id="322" r:id="rId30"/>
    <p:sldId id="335" r:id="rId31"/>
    <p:sldId id="329" r:id="rId32"/>
    <p:sldId id="315" r:id="rId33"/>
    <p:sldId id="350" r:id="rId34"/>
    <p:sldId id="354" r:id="rId35"/>
    <p:sldId id="278" r:id="rId36"/>
    <p:sldId id="341" r:id="rId37"/>
    <p:sldId id="282" r:id="rId38"/>
    <p:sldId id="285" r:id="rId39"/>
    <p:sldId id="342" r:id="rId40"/>
    <p:sldId id="343" r:id="rId41"/>
    <p:sldId id="344" r:id="rId42"/>
    <p:sldId id="345" r:id="rId43"/>
    <p:sldId id="346" r:id="rId44"/>
    <p:sldId id="286" r:id="rId45"/>
    <p:sldId id="348" r:id="rId46"/>
    <p:sldId id="287" r:id="rId47"/>
    <p:sldId id="268" r:id="rId48"/>
    <p:sldId id="304" r:id="rId49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3F066A9-54EB-41AF-BD2A-752CB3D1175F}">
          <p14:sldIdLst>
            <p14:sldId id="256"/>
            <p14:sldId id="305"/>
            <p14:sldId id="339"/>
            <p14:sldId id="324"/>
            <p14:sldId id="323"/>
            <p14:sldId id="309"/>
            <p14:sldId id="325"/>
            <p14:sldId id="313"/>
            <p14:sldId id="314"/>
            <p14:sldId id="311"/>
            <p14:sldId id="310"/>
            <p14:sldId id="312"/>
            <p14:sldId id="353"/>
          </p14:sldIdLst>
        </p14:section>
        <p14:section name="Native App versus Mobile Web" id="{4DBCD1B9-7CE4-4A54-9841-28725EC3DD97}">
          <p14:sldIdLst>
            <p14:sldId id="306"/>
            <p14:sldId id="308"/>
            <p14:sldId id="338"/>
            <p14:sldId id="330"/>
            <p14:sldId id="347"/>
            <p14:sldId id="349"/>
            <p14:sldId id="327"/>
            <p14:sldId id="328"/>
            <p14:sldId id="336"/>
            <p14:sldId id="337"/>
            <p14:sldId id="316"/>
          </p14:sldIdLst>
        </p14:section>
        <p14:section name="未命名的章節" id="{220D4781-E1CE-449B-BDCD-EF39EF923239}">
          <p14:sldIdLst>
            <p14:sldId id="351"/>
            <p14:sldId id="319"/>
            <p14:sldId id="352"/>
            <p14:sldId id="320"/>
            <p14:sldId id="322"/>
            <p14:sldId id="335"/>
            <p14:sldId id="329"/>
            <p14:sldId id="315"/>
            <p14:sldId id="350"/>
            <p14:sldId id="354"/>
            <p14:sldId id="278"/>
            <p14:sldId id="341"/>
            <p14:sldId id="282"/>
            <p14:sldId id="285"/>
            <p14:sldId id="342"/>
            <p14:sldId id="343"/>
            <p14:sldId id="344"/>
            <p14:sldId id="345"/>
            <p14:sldId id="346"/>
            <p14:sldId id="286"/>
            <p14:sldId id="348"/>
            <p14:sldId id="287"/>
            <p14:sldId id="268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19" autoAdjust="0"/>
  </p:normalViewPr>
  <p:slideViewPr>
    <p:cSldViewPr>
      <p:cViewPr varScale="1">
        <p:scale>
          <a:sx n="81" d="100"/>
          <a:sy n="81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353B6-6C2D-4838-A5A4-BB33FD1850D0}" type="datetimeFigureOut">
              <a:rPr lang="zh-TW" altLang="en-US" smtClean="0"/>
              <a:t>2011/8/23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A7454-733A-41AC-8621-5B08E46D4A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197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4C1C-E9B6-49A6-9F79-348CFDDE42A0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FD1E6-91A5-442D-AD64-5E27F4502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例如 </a:t>
            </a:r>
          </a:p>
          <a:p>
            <a:r>
              <a:rPr lang="en-US" dirty="0" err="1" smtClean="0"/>
              <a:t>iPhone</a:t>
            </a:r>
            <a:r>
              <a:rPr lang="en-US" baseline="0" dirty="0" smtClean="0"/>
              <a:t> </a:t>
            </a:r>
            <a:r>
              <a:rPr lang="en-US" dirty="0" smtClean="0"/>
              <a:t>Objective-C, Cocoa</a:t>
            </a:r>
            <a:r>
              <a:rPr lang="en-US" baseline="0" dirty="0" smtClean="0"/>
              <a:t> Touch, SDK, </a:t>
            </a:r>
            <a:r>
              <a:rPr lang="en-US" baseline="0" dirty="0" err="1" smtClean="0"/>
              <a:t>Xcode</a:t>
            </a:r>
            <a:endParaRPr lang="en-US" baseline="0" dirty="0" smtClean="0"/>
          </a:p>
          <a:p>
            <a:r>
              <a:rPr lang="en-US" dirty="0" smtClean="0"/>
              <a:t>Java: Android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要選擇 Native </a:t>
            </a:r>
            <a:r>
              <a:rPr lang="en-US" dirty="0" err="1" smtClean="0"/>
              <a:t>App、Mobile</a:t>
            </a:r>
            <a:r>
              <a:rPr lang="en-US" dirty="0" smtClean="0"/>
              <a:t> </a:t>
            </a:r>
            <a:r>
              <a:rPr lang="en-US" dirty="0" err="1" smtClean="0"/>
              <a:t>web還是兩者混用</a:t>
            </a:r>
            <a:r>
              <a:rPr lang="en-US" dirty="0" smtClean="0"/>
              <a:t>？</a:t>
            </a:r>
          </a:p>
          <a:p>
            <a:r>
              <a:rPr lang="en-US" dirty="0" smtClean="0"/>
              <a:t>設定符合客戶的需求，才能擬定最合適的策略！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有夢最美，築夢踏實</a:t>
            </a:r>
            <a:endParaRPr lang="en-US" altLang="zh-TW" dirty="0" smtClean="0"/>
          </a:p>
          <a:p>
            <a:r>
              <a:rPr lang="en-US" altLang="zh-TW" dirty="0" smtClean="0"/>
              <a:t>Opera Mobile</a:t>
            </a:r>
          </a:p>
          <a:p>
            <a:r>
              <a:rPr lang="en-US" dirty="0" smtClean="0"/>
              <a:t>Safari</a:t>
            </a:r>
            <a:r>
              <a:rPr lang="en-US" baseline="0" dirty="0" smtClean="0"/>
              <a:t> =&gt; </a:t>
            </a:r>
            <a:r>
              <a:rPr lang="zh-TW" altLang="en-US" baseline="0" dirty="0" smtClean="0"/>
              <a:t>最像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買最便宜的</a:t>
            </a:r>
            <a:endParaRPr lang="en-US" altLang="zh-TW" dirty="0" smtClean="0"/>
          </a:p>
          <a:p>
            <a:r>
              <a:rPr lang="zh-TW" altLang="en-US" dirty="0" smtClean="0"/>
              <a:t>招募自願者</a:t>
            </a:r>
            <a:endParaRPr lang="en-US" altLang="zh-TW" dirty="0" smtClean="0"/>
          </a:p>
          <a:p>
            <a:r>
              <a:rPr lang="zh-TW" altLang="en-US" dirty="0" smtClean="0"/>
              <a:t>借用</a:t>
            </a:r>
            <a:endParaRPr lang="en-US" altLang="zh-TW" dirty="0" smtClean="0"/>
          </a:p>
          <a:p>
            <a:r>
              <a:rPr lang="zh-TW" altLang="en-US" dirty="0" smtClean="0"/>
              <a:t>手機費用</a:t>
            </a:r>
            <a:r>
              <a:rPr lang="en-US" altLang="zh-TW" dirty="0" smtClean="0"/>
              <a:t>/</a:t>
            </a:r>
            <a:r>
              <a:rPr lang="zh-TW" altLang="en-US" dirty="0" smtClean="0"/>
              <a:t>月租費</a:t>
            </a:r>
            <a:endParaRPr lang="en-US" altLang="zh-TW" dirty="0" smtClean="0"/>
          </a:p>
          <a:p>
            <a:r>
              <a:rPr lang="zh-TW" altLang="en-US" dirty="0" smtClean="0"/>
              <a:t>用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</a:t>
            </a:r>
            <a:r>
              <a:rPr lang="zh-TW" altLang="en-US" dirty="0" smtClean="0"/>
              <a:t>代替</a:t>
            </a:r>
            <a:r>
              <a:rPr lang="en-US" altLang="zh-TW" dirty="0" smtClean="0"/>
              <a:t>3G</a:t>
            </a:r>
          </a:p>
          <a:p>
            <a:r>
              <a:rPr lang="zh-TW" altLang="en-US" dirty="0" smtClean="0"/>
              <a:t>去台灣大哥大、遠傳門市測試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去蘋果電腦門市測試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07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注意</a:t>
            </a:r>
            <a:r>
              <a:rPr lang="en-US" altLang="zh-TW" dirty="0" smtClean="0"/>
              <a:t>! </a:t>
            </a:r>
            <a:r>
              <a:rPr lang="zh-TW" altLang="en-US" dirty="0" smtClean="0"/>
              <a:t>所以你的程式在模擬跑得很快，並不代表在實機上會很快，最後還是要找到實機做測試</a:t>
            </a:r>
            <a:endParaRPr lang="en-US" altLang="zh-TW" dirty="0" smtClean="0"/>
          </a:p>
          <a:p>
            <a:r>
              <a:rPr lang="en-US" dirty="0" smtClean="0"/>
              <a:t>http://developer.apple.com/library/iOS/#documentation/Xcode/Conceptual/iphone_development/125-Using_iOS_Simulator/ios_simulator_application.html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登記機碼，直接下載安裝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51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Menu/View</a:t>
            </a:r>
          </a:p>
          <a:p>
            <a:r>
              <a:rPr lang="en-US" baseline="0" dirty="0" smtClean="0"/>
              <a:t>Page Source </a:t>
            </a:r>
          </a:p>
          <a:p>
            <a:r>
              <a:rPr lang="en-US" dirty="0" smtClean="0"/>
              <a:t>View Source chart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http://help.blog.ntu.edu.tw/2011/01/06/mobile/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有限的資源，如何做出像樣的東西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Hack to learn, learn to hack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Stellar:</a:t>
            </a:r>
            <a:r>
              <a:rPr lang="en-US" baseline="0" dirty="0" smtClean="0"/>
              <a:t> </a:t>
            </a:r>
            <a:r>
              <a:rPr lang="en-US" baseline="0" smtClean="0"/>
              <a:t>Course Info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Kurogo</a:t>
            </a:r>
            <a:r>
              <a:rPr lang="en-US" dirty="0" smtClean="0"/>
              <a:t> </a:t>
            </a:r>
            <a:r>
              <a:rPr lang="en-US" baseline="0" dirty="0" smtClean="0"/>
              <a:t> </a:t>
            </a:r>
            <a:r>
              <a:rPr lang="en-US" dirty="0" smtClean="0"/>
              <a:t>開放平台由一組MIT和哈佛的工程師開發出來，目前iMobileU已經有超過100多所大學使用。</a:t>
            </a:r>
          </a:p>
          <a:p>
            <a:endParaRPr lang="en-US" dirty="0" smtClean="0"/>
          </a:p>
          <a:p>
            <a:r>
              <a:rPr lang="en-US" dirty="0" err="1" smtClean="0"/>
              <a:t>這個團隊從MIT出來後，成立Modo</a:t>
            </a:r>
            <a:r>
              <a:rPr lang="en-US" dirty="0" smtClean="0"/>
              <a:t> </a:t>
            </a:r>
            <a:r>
              <a:rPr lang="en-US" dirty="0" err="1" smtClean="0"/>
              <a:t>Labs公司，已經幫MIT</a:t>
            </a:r>
            <a:r>
              <a:rPr lang="en-US" dirty="0" smtClean="0"/>
              <a:t>, </a:t>
            </a:r>
            <a:r>
              <a:rPr lang="en-US" dirty="0" err="1" smtClean="0"/>
              <a:t>哈佛和波士頓等大學製作校園App。我很推薦這個平台，如果您有興趣，上一下這幾個網站：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網際網路工程任務組（Internet</a:t>
            </a:r>
            <a:r>
              <a:rPr lang="en-US" dirty="0" smtClean="0"/>
              <a:t> Engineering Task Force ，IETF）</a:t>
            </a:r>
          </a:p>
          <a:p>
            <a:r>
              <a:rPr lang="en-US" dirty="0" smtClean="0"/>
              <a:t>Internet Mail Consortium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Flash</a:t>
            </a:r>
            <a:r>
              <a:rPr lang="en-US" baseline="0" dirty="0" smtClean="0"/>
              <a:t> App.?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首先要面對的是，</a:t>
            </a:r>
            <a:endParaRPr lang="en-US" altLang="zh-TW" dirty="0" smtClean="0"/>
          </a:p>
          <a:p>
            <a:r>
              <a:rPr lang="zh-TW" altLang="en-US" dirty="0" smtClean="0"/>
              <a:t>微軟的跨平台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跨</a:t>
            </a:r>
            <a:r>
              <a:rPr lang="en-US" altLang="zh-TW" dirty="0" smtClean="0"/>
              <a:t>95, 98 2000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標準的制定過程一般來說都很冗長，</a:t>
            </a:r>
            <a:endParaRPr lang="en-US" altLang="zh-TW" dirty="0" smtClean="0"/>
          </a:p>
          <a:p>
            <a:r>
              <a:rPr lang="zh-TW" altLang="en-US" dirty="0" smtClean="0"/>
              <a:t>想要搶先機，就要照</a:t>
            </a:r>
            <a:r>
              <a:rPr lang="en-US" altLang="zh-TW" dirty="0" smtClean="0"/>
              <a:t> Working Draft </a:t>
            </a:r>
            <a:r>
              <a:rPr lang="zh-TW" altLang="en-US" dirty="0" smtClean="0"/>
              <a:t>做，但是最後的版本前，ㄧ切都不確定。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UA</a:t>
            </a:r>
          </a:p>
          <a:p>
            <a:r>
              <a:rPr lang="zh-TW" altLang="en-US" dirty="0" smtClean="0"/>
              <a:t>跨到後來沒什麼可用（取交集）</a:t>
            </a:r>
            <a:endParaRPr lang="en-US" altLang="zh-TW" dirty="0" smtClean="0"/>
          </a:p>
          <a:p>
            <a:r>
              <a:rPr lang="zh-TW" altLang="en-US" dirty="0" smtClean="0"/>
              <a:t>世俗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GSM </a:t>
            </a:r>
          </a:p>
          <a:p>
            <a:r>
              <a:rPr lang="en-US" dirty="0" smtClean="0"/>
              <a:t>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藉由將程式區分為</a:t>
            </a:r>
            <a:endParaRPr lang="en-US" altLang="zh-TW" dirty="0" smtClean="0"/>
          </a:p>
          <a:p>
            <a:r>
              <a:rPr lang="en-US" dirty="0" smtClean="0"/>
              <a:t>Software / Program /Service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Constraint </a:t>
            </a:r>
            <a:r>
              <a:rPr lang="zh-TW" altLang="en-US" dirty="0" smtClean="0"/>
              <a:t>時間</a:t>
            </a:r>
            <a:r>
              <a:rPr lang="en-US" altLang="zh-TW" dirty="0" smtClean="0"/>
              <a:t> </a:t>
            </a:r>
            <a:r>
              <a:rPr lang="zh-TW" altLang="en-US" dirty="0" smtClean="0"/>
              <a:t>資源</a:t>
            </a:r>
            <a:endParaRPr lang="en-US" altLang="zh-TW" dirty="0" smtClean="0"/>
          </a:p>
          <a:p>
            <a:r>
              <a:rPr lang="zh-TW" altLang="en-US" dirty="0" smtClean="0"/>
              <a:t>風險</a:t>
            </a:r>
            <a:endParaRPr lang="en-US" altLang="zh-TW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折衷</a:t>
            </a:r>
            <a:endParaRPr lang="en-US" altLang="zh-TW" dirty="0" smtClean="0"/>
          </a:p>
          <a:p>
            <a:r>
              <a:rPr lang="zh-TW" altLang="en-US" dirty="0" smtClean="0"/>
              <a:t>就目前的時間框架與資源</a:t>
            </a:r>
            <a:endParaRPr lang="en-US" altLang="zh-TW" dirty="0" smtClean="0"/>
          </a:p>
          <a:p>
            <a:r>
              <a:rPr lang="zh-TW" altLang="en-US" dirty="0" smtClean="0"/>
              <a:t>想辦法</a:t>
            </a:r>
            <a:endParaRPr lang="en-US" altLang="zh-TW" dirty="0" smtClean="0"/>
          </a:p>
          <a:p>
            <a:r>
              <a:rPr lang="zh-TW" altLang="en-US" dirty="0" smtClean="0"/>
              <a:t>做出來之後呢？</a:t>
            </a:r>
            <a:endParaRPr lang="en-US" altLang="zh-TW" dirty="0" smtClean="0"/>
          </a:p>
          <a:p>
            <a:r>
              <a:rPr lang="zh-TW" altLang="en-US" dirty="0" smtClean="0"/>
              <a:t>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簡訊</a:t>
            </a:r>
            <a:r>
              <a:rPr lang="en-US" altLang="zh-TW" dirty="0" smtClean="0"/>
              <a:t> control channel,</a:t>
            </a:r>
            <a:r>
              <a:rPr lang="en-US" altLang="zh-TW" baseline="0" dirty="0" smtClean="0"/>
              <a:t> free</a:t>
            </a:r>
          </a:p>
          <a:p>
            <a:r>
              <a:rPr lang="zh-TW" altLang="en-US" baseline="0" dirty="0" smtClean="0"/>
              <a:t>電子書</a:t>
            </a:r>
            <a:endParaRPr lang="en-US" altLang="zh-TW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D1E6-91A5-442D-AD64-5E27F4502E4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iceanywhere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ddons.mozilla.org/zh-TW/firefox/addon/web-develope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dons.mozilla.org/zh-tw/firefox/addon/user-agent-switcher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u.edu.t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.mit.edu/abou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m.mit.edu/about/androidapp.html" TargetMode="External"/><Relationship Id="rId4" Type="http://schemas.openxmlformats.org/officeDocument/2006/relationships/hyperlink" Target="http://m.mit.edu/about/iphoneapp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.mit.edu/about/iphoneapp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m.mit.edu/about/androidapp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negap.com/about/feature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jquerymobile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querymobile.com/demos/1.0b2/#/gbs/" TargetMode="External"/><Relationship Id="rId4" Type="http://schemas.openxmlformats.org/officeDocument/2006/relationships/hyperlink" Target="http://en.wikipedia.org/wiki/JQuery_Mobile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4.emf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png"/><Relationship Id="rId5" Type="http://schemas.openxmlformats.org/officeDocument/2006/relationships/image" Target="../media/image23.e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跨平台手機服務開發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許凱平</a:t>
            </a:r>
            <a:endParaRPr lang="en-US" altLang="zh-TW" dirty="0" smtClean="0"/>
          </a:p>
          <a:p>
            <a:r>
              <a:rPr lang="en-US" altLang="zh-TW" dirty="0" smtClean="0"/>
              <a:t>kphsu@ntu.edu.tw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71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手機主要平台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/>
              <a:t>Symbian</a:t>
            </a:r>
            <a:endParaRPr lang="en-US" b="1" dirty="0" smtClean="0"/>
          </a:p>
          <a:p>
            <a:r>
              <a:rPr lang="en-US" b="1" dirty="0" smtClean="0"/>
              <a:t>Windows Mobile</a:t>
            </a:r>
          </a:p>
          <a:p>
            <a:r>
              <a:rPr lang="en-US" b="1" dirty="0" err="1" smtClean="0"/>
              <a:t>iOS</a:t>
            </a:r>
            <a:endParaRPr lang="en-US" b="1" dirty="0" smtClean="0"/>
          </a:p>
          <a:p>
            <a:r>
              <a:rPr lang="en-US" dirty="0" smtClean="0"/>
              <a:t>Palm OS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BlackBerry OS</a:t>
            </a:r>
          </a:p>
          <a:p>
            <a:r>
              <a:rPr lang="en-US" dirty="0" smtClean="0"/>
              <a:t>Linux</a:t>
            </a:r>
          </a:p>
          <a:p>
            <a:pPr lvl="1"/>
            <a:r>
              <a:rPr lang="en-US" sz="3200" b="1" dirty="0" smtClean="0"/>
              <a:t>Android</a:t>
            </a:r>
          </a:p>
          <a:p>
            <a:pPr lvl="1"/>
            <a:r>
              <a:rPr lang="en-US" dirty="0" err="1" smtClean="0"/>
              <a:t>Maemo</a:t>
            </a:r>
            <a:endParaRPr lang="en-US" dirty="0" smtClean="0"/>
          </a:p>
          <a:p>
            <a:pPr lvl="1"/>
            <a:r>
              <a:rPr lang="en-US" dirty="0" err="1" smtClean="0"/>
              <a:t>WebOS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手機功能與配備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打電話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通訊錄</a:t>
            </a:r>
            <a:endParaRPr lang="en-US" altLang="zh-TW" dirty="0" smtClean="0"/>
          </a:p>
          <a:p>
            <a:r>
              <a:rPr lang="zh-TW" altLang="en-US" dirty="0" smtClean="0"/>
              <a:t>簡訊</a:t>
            </a:r>
            <a:endParaRPr lang="en-US" altLang="zh-TW" dirty="0" smtClean="0"/>
          </a:p>
          <a:p>
            <a:r>
              <a:rPr lang="zh-TW" altLang="en-US" dirty="0" smtClean="0"/>
              <a:t>錄音</a:t>
            </a:r>
            <a:endParaRPr lang="en-US" altLang="zh-TW" dirty="0" smtClean="0"/>
          </a:p>
          <a:p>
            <a:r>
              <a:rPr lang="zh-TW" altLang="en-US" dirty="0" smtClean="0"/>
              <a:t>照相</a:t>
            </a:r>
            <a:endParaRPr lang="en-US" altLang="zh-TW" dirty="0" smtClean="0"/>
          </a:p>
          <a:p>
            <a:r>
              <a:rPr lang="zh-TW" altLang="en-US" dirty="0" smtClean="0"/>
              <a:t>多媒體簡訊</a:t>
            </a:r>
            <a:endParaRPr lang="en-US" altLang="zh-TW" dirty="0" smtClean="0"/>
          </a:p>
          <a:p>
            <a:r>
              <a:rPr lang="zh-TW" altLang="en-US" dirty="0" smtClean="0"/>
              <a:t>小遊戲</a:t>
            </a:r>
            <a:endParaRPr lang="en-US" altLang="zh-TW" dirty="0" smtClean="0"/>
          </a:p>
          <a:p>
            <a:r>
              <a:rPr lang="zh-TW" altLang="en-US" dirty="0" smtClean="0"/>
              <a:t>行事曆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提醒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鬧鈴</a:t>
            </a:r>
            <a:endParaRPr lang="en-US" altLang="zh-TW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新聞</a:t>
            </a:r>
            <a:r>
              <a:rPr lang="en-US" altLang="zh-TW" dirty="0" smtClean="0"/>
              <a:t> RSS Reader</a:t>
            </a:r>
          </a:p>
          <a:p>
            <a:r>
              <a:rPr lang="zh-TW" altLang="en-US" dirty="0" smtClean="0"/>
              <a:t>影音播放</a:t>
            </a:r>
            <a:endParaRPr lang="en-US" altLang="zh-TW" dirty="0" smtClean="0"/>
          </a:p>
          <a:p>
            <a:r>
              <a:rPr lang="zh-TW" altLang="en-US" dirty="0" smtClean="0"/>
              <a:t>瀏覽器</a:t>
            </a:r>
            <a:endParaRPr lang="en-US" altLang="zh-TW" dirty="0" smtClean="0"/>
          </a:p>
          <a:p>
            <a:r>
              <a:rPr lang="zh-TW" altLang="en-US" dirty="0" smtClean="0"/>
              <a:t>鍵盤</a:t>
            </a:r>
            <a:endParaRPr lang="en-US" altLang="zh-TW" dirty="0" smtClean="0"/>
          </a:p>
          <a:p>
            <a:r>
              <a:rPr lang="zh-TW" altLang="en-US" dirty="0" smtClean="0"/>
              <a:t>觸控</a:t>
            </a:r>
            <a:endParaRPr lang="en-US" altLang="zh-TW" dirty="0" smtClean="0"/>
          </a:p>
          <a:p>
            <a:r>
              <a:rPr lang="zh-TW" altLang="en-US" dirty="0" smtClean="0"/>
              <a:t>定位</a:t>
            </a:r>
            <a:endParaRPr lang="en-US" altLang="zh-TW" dirty="0" smtClean="0"/>
          </a:p>
          <a:p>
            <a:r>
              <a:rPr lang="zh-TW" altLang="en-US" dirty="0" smtClean="0"/>
              <a:t>加速器</a:t>
            </a:r>
            <a:endParaRPr lang="en-US" altLang="zh-TW" dirty="0" smtClean="0"/>
          </a:p>
          <a:p>
            <a:r>
              <a:rPr lang="en-US" altLang="zh-TW" dirty="0" smtClean="0"/>
              <a:t>Gyroscope </a:t>
            </a:r>
            <a:r>
              <a:rPr lang="zh-TW" altLang="en-US" dirty="0" smtClean="0"/>
              <a:t>陀螺儀</a:t>
            </a:r>
            <a:r>
              <a:rPr lang="en-US" altLang="zh-TW" dirty="0" smtClean="0"/>
              <a:t>(i4)</a:t>
            </a:r>
          </a:p>
          <a:p>
            <a:r>
              <a:rPr lang="zh-TW" altLang="en-US" dirty="0" smtClean="0"/>
              <a:t>羅盤</a:t>
            </a:r>
            <a:endParaRPr lang="en-US" altLang="zh-TW" dirty="0" smtClean="0"/>
          </a:p>
          <a:p>
            <a:r>
              <a:rPr lang="zh-TW" altLang="en-US" dirty="0" smtClean="0"/>
              <a:t>無線網路</a:t>
            </a:r>
            <a:endParaRPr lang="en-US" altLang="zh-TW" dirty="0" smtClean="0"/>
          </a:p>
          <a:p>
            <a:r>
              <a:rPr lang="en-US" altLang="zh-TW" dirty="0" smtClean="0"/>
              <a:t>3G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開發語言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Native App</a:t>
            </a:r>
          </a:p>
          <a:p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Android / Blackberry</a:t>
            </a:r>
          </a:p>
          <a:p>
            <a:r>
              <a:rPr lang="en-US" dirty="0" smtClean="0"/>
              <a:t>C</a:t>
            </a:r>
          </a:p>
          <a:p>
            <a:pPr lvl="1"/>
            <a:r>
              <a:rPr lang="en-US" dirty="0" err="1" smtClean="0"/>
              <a:t>Symbian</a:t>
            </a:r>
            <a:endParaRPr lang="en-US" dirty="0" smtClean="0"/>
          </a:p>
          <a:p>
            <a:r>
              <a:rPr lang="en-US" dirty="0" smtClean="0"/>
              <a:t>Objective-C</a:t>
            </a:r>
          </a:p>
          <a:p>
            <a:pPr lvl="1"/>
            <a:r>
              <a:rPr lang="en-US" dirty="0" err="1" smtClean="0"/>
              <a:t>iOS</a:t>
            </a:r>
            <a:endParaRPr lang="en-US" dirty="0" smtClean="0"/>
          </a:p>
          <a:p>
            <a:r>
              <a:rPr lang="en-US" dirty="0" smtClean="0"/>
              <a:t>C#</a:t>
            </a:r>
          </a:p>
          <a:p>
            <a:pPr lvl="1"/>
            <a:r>
              <a:rPr lang="en-US" dirty="0" smtClean="0"/>
              <a:t>Mobile Phone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800000"/>
                </a:solidFill>
              </a:rPr>
              <a:t>Mobile Web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HTML5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CSS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JavaScript</a:t>
            </a:r>
          </a:p>
          <a:p>
            <a:pPr>
              <a:buNone/>
            </a:pPr>
            <a:r>
              <a:rPr lang="en-US" b="1" dirty="0" smtClean="0">
                <a:solidFill>
                  <a:srgbClr val="800000"/>
                </a:solidFill>
              </a:rPr>
              <a:t>Modern Browsers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Android / Blackberry</a:t>
            </a:r>
          </a:p>
          <a:p>
            <a:r>
              <a:rPr lang="en-US" dirty="0" err="1" smtClean="0">
                <a:solidFill>
                  <a:srgbClr val="800000"/>
                </a:solidFill>
              </a:rPr>
              <a:t>Symbian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err="1" smtClean="0">
                <a:solidFill>
                  <a:srgbClr val="800000"/>
                </a:solidFill>
              </a:rPr>
              <a:t>iOS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Mobile Phone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Platforms &amp; Languages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2411761" y="1562557"/>
            <a:ext cx="1296144" cy="6480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Blackberry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259633" y="2276873"/>
            <a:ext cx="2448272" cy="6480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Java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1277043" y="1562557"/>
            <a:ext cx="1034133" cy="6480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Android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3887925" y="1562557"/>
            <a:ext cx="1368152" cy="6480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IOS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3882300" y="2276873"/>
            <a:ext cx="1379400" cy="64807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err="1" smtClean="0"/>
              <a:t>Obj</a:t>
            </a:r>
            <a:r>
              <a:rPr lang="en-US" altLang="zh-TW" dirty="0" smtClean="0"/>
              <a:t>-C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5436096" y="1562557"/>
            <a:ext cx="1368152" cy="6480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err="1" smtClean="0"/>
              <a:t>Symbiam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5436096" y="2276873"/>
            <a:ext cx="1379400" cy="6480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6937016" y="1561100"/>
            <a:ext cx="1368152" cy="6480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Windows</a:t>
            </a:r>
            <a:endParaRPr lang="zh-TW" altLang="en-US" dirty="0"/>
          </a:p>
        </p:txBody>
      </p:sp>
      <p:sp>
        <p:nvSpPr>
          <p:cNvPr id="14" name="圓角矩形 13"/>
          <p:cNvSpPr/>
          <p:nvPr/>
        </p:nvSpPr>
        <p:spPr>
          <a:xfrm>
            <a:off x="6937016" y="2275418"/>
            <a:ext cx="1379400" cy="6480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C#/VB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51520" y="1052736"/>
            <a:ext cx="154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Client Side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50574" y="3501008"/>
            <a:ext cx="154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Server Side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715000" y="3505200"/>
            <a:ext cx="154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Cloud</a:t>
            </a:r>
            <a:endParaRPr lang="zh-TW" altLang="en-US" dirty="0"/>
          </a:p>
        </p:txBody>
      </p:sp>
      <p:sp>
        <p:nvSpPr>
          <p:cNvPr id="18" name="圓角矩形 13"/>
          <p:cNvSpPr/>
          <p:nvPr/>
        </p:nvSpPr>
        <p:spPr>
          <a:xfrm>
            <a:off x="2514600" y="5181600"/>
            <a:ext cx="1379400" cy="6480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.NET</a:t>
            </a:r>
            <a:endParaRPr lang="zh-TW" altLang="en-US" dirty="0"/>
          </a:p>
        </p:txBody>
      </p:sp>
      <p:sp>
        <p:nvSpPr>
          <p:cNvPr id="19" name="圓角矩形 9"/>
          <p:cNvSpPr/>
          <p:nvPr/>
        </p:nvSpPr>
        <p:spPr>
          <a:xfrm>
            <a:off x="2971800" y="4267200"/>
            <a:ext cx="1379400" cy="6480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PHP</a:t>
            </a:r>
            <a:endParaRPr lang="zh-TW" altLang="en-US" dirty="0"/>
          </a:p>
        </p:txBody>
      </p:sp>
      <p:sp>
        <p:nvSpPr>
          <p:cNvPr id="20" name="圓角矩形 4"/>
          <p:cNvSpPr/>
          <p:nvPr/>
        </p:nvSpPr>
        <p:spPr>
          <a:xfrm>
            <a:off x="5486400" y="4191000"/>
            <a:ext cx="2590800" cy="6480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Google App</a:t>
            </a:r>
          </a:p>
          <a:p>
            <a:pPr algn="ctr"/>
            <a:r>
              <a:rPr lang="en-US" altLang="zh-TW" dirty="0" smtClean="0"/>
              <a:t>Engine</a:t>
            </a:r>
            <a:endParaRPr lang="zh-TW" altLang="en-US" dirty="0"/>
          </a:p>
        </p:txBody>
      </p:sp>
      <p:sp>
        <p:nvSpPr>
          <p:cNvPr id="21" name="圓角矩形 4"/>
          <p:cNvSpPr/>
          <p:nvPr/>
        </p:nvSpPr>
        <p:spPr>
          <a:xfrm>
            <a:off x="1066800" y="4267200"/>
            <a:ext cx="1143000" cy="6480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JSP</a:t>
            </a:r>
            <a:endParaRPr lang="zh-TW" altLang="en-US" dirty="0"/>
          </a:p>
        </p:txBody>
      </p:sp>
      <p:sp>
        <p:nvSpPr>
          <p:cNvPr id="22" name="圓角矩形 13"/>
          <p:cNvSpPr/>
          <p:nvPr/>
        </p:nvSpPr>
        <p:spPr>
          <a:xfrm>
            <a:off x="5791200" y="5181600"/>
            <a:ext cx="1379400" cy="6480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Azure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94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App versus Mobile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Native App</a:t>
            </a:r>
          </a:p>
          <a:p>
            <a:pPr lvl="1"/>
            <a:r>
              <a:rPr lang="zh-TW" altLang="en-US" dirty="0" smtClean="0"/>
              <a:t>可充分發揮該手機的功能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開發者除了要學習特定的語言外，還要熟悉不同的系統架構與開發工具</a:t>
            </a:r>
            <a:endParaRPr lang="en-US" dirty="0" smtClean="0"/>
          </a:p>
          <a:p>
            <a:r>
              <a:rPr lang="en-US" dirty="0" smtClean="0"/>
              <a:t>Mobile Web</a:t>
            </a:r>
          </a:p>
          <a:p>
            <a:pPr lvl="1"/>
            <a:r>
              <a:rPr lang="zh-TW" altLang="en-US" dirty="0" smtClean="0"/>
              <a:t>以</a:t>
            </a:r>
            <a:r>
              <a:rPr lang="en-US" altLang="zh-TW" dirty="0" smtClean="0"/>
              <a:t> </a:t>
            </a:r>
            <a:r>
              <a:rPr lang="en-US" dirty="0" smtClean="0"/>
              <a:t>HTML 5 </a:t>
            </a:r>
            <a:r>
              <a:rPr lang="zh-TW" altLang="en-US" dirty="0" smtClean="0"/>
              <a:t>為主，有效能與離線使用上的問題，可發揮的手機功能受限於瀏覽器。</a:t>
            </a:r>
            <a:endParaRPr lang="en-US" dirty="0" smtClean="0"/>
          </a:p>
          <a:p>
            <a:r>
              <a:rPr lang="en-US" dirty="0" smtClean="0"/>
              <a:t>Hybrid</a:t>
            </a:r>
          </a:p>
          <a:p>
            <a:pPr lvl="1"/>
            <a:r>
              <a:rPr lang="zh-TW" altLang="en-US" dirty="0" smtClean="0"/>
              <a:t>將瀏覽器嵌入在手機應用中程式中，要注意跟獨立瀏覽器執行上的差異問題。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開發與測試環境建置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手機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開發</a:t>
            </a:r>
            <a:endParaRPr lang="en-US" altLang="zh-TW" dirty="0" smtClean="0"/>
          </a:p>
          <a:p>
            <a:pPr lvl="1"/>
            <a:r>
              <a:rPr lang="zh-TW" altLang="en-US" dirty="0"/>
              <a:t>測試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實機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iPhone</a:t>
            </a:r>
            <a:r>
              <a:rPr lang="en-US" altLang="zh-TW" dirty="0" smtClean="0"/>
              <a:t>, iPod touch)</a:t>
            </a:r>
          </a:p>
          <a:p>
            <a:pPr lvl="3"/>
            <a:r>
              <a:rPr lang="zh-TW" altLang="en-US" dirty="0" smtClean="0"/>
              <a:t>雲端</a:t>
            </a:r>
            <a:r>
              <a:rPr lang="en-US" altLang="zh-TW" dirty="0" smtClean="0"/>
              <a:t>: Device Anywhere (</a:t>
            </a:r>
            <a:r>
              <a:rPr lang="en-US" altLang="zh-TW" dirty="0" err="1" smtClean="0">
                <a:hlinkClick r:id="rId3"/>
              </a:rPr>
              <a:t>deviceanywhere.com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 smtClean="0"/>
              <a:t>模擬器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iOS</a:t>
            </a:r>
            <a:r>
              <a:rPr lang="en-US" altLang="zh-TW" dirty="0" smtClean="0"/>
              <a:t> Simulator)</a:t>
            </a:r>
          </a:p>
          <a:p>
            <a:pPr lvl="1"/>
            <a:r>
              <a:rPr lang="zh-TW" altLang="en-US" dirty="0"/>
              <a:t>上</a:t>
            </a:r>
            <a:r>
              <a:rPr lang="zh-TW" altLang="en-US" dirty="0" smtClean="0"/>
              <a:t>架</a:t>
            </a:r>
            <a:endParaRPr lang="en-US" altLang="zh-TW" dirty="0" smtClean="0"/>
          </a:p>
          <a:p>
            <a:r>
              <a:rPr lang="zh-TW" altLang="en-US" dirty="0" smtClean="0"/>
              <a:t>瀏覽器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Issues: User Agent &amp; Size</a:t>
            </a:r>
          </a:p>
          <a:p>
            <a:pPr lvl="1"/>
            <a:r>
              <a:rPr lang="en-US" altLang="zh-TW" dirty="0" smtClean="0"/>
              <a:t>Browsers: Firefox, Safari &amp; Opera Mobile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err="1" smtClean="0"/>
              <a:t>iOS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XCode</a:t>
            </a:r>
            <a:endParaRPr lang="en-US" altLang="zh-TW" dirty="0" smtClean="0"/>
          </a:p>
          <a:p>
            <a:r>
              <a:rPr lang="en-US" altLang="zh-TW" dirty="0" smtClean="0"/>
              <a:t>Nokia</a:t>
            </a:r>
          </a:p>
          <a:p>
            <a:pPr lvl="1"/>
            <a:r>
              <a:rPr lang="en-US" altLang="zh-TW" dirty="0" err="1" smtClean="0"/>
              <a:t>Qt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Aptana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Nokia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Android</a:t>
            </a:r>
          </a:p>
          <a:p>
            <a:pPr lvl="1"/>
            <a:r>
              <a:rPr lang="zh-TW" altLang="en-US" dirty="0" smtClean="0"/>
              <a:t>安裝 </a:t>
            </a:r>
            <a:r>
              <a:rPr lang="en-US" altLang="zh-TW" dirty="0" smtClean="0"/>
              <a:t>Eclipse</a:t>
            </a:r>
          </a:p>
          <a:p>
            <a:pPr lvl="2"/>
            <a:r>
              <a:rPr lang="zh-TW" altLang="en-US" dirty="0" smtClean="0"/>
              <a:t>安裝 </a:t>
            </a:r>
            <a:r>
              <a:rPr lang="en-US" altLang="zh-TW" dirty="0" smtClean="0"/>
              <a:t>AVD</a:t>
            </a:r>
          </a:p>
          <a:p>
            <a:pPr lvl="2"/>
            <a:r>
              <a:rPr lang="zh-TW" altLang="en-US" dirty="0" smtClean="0"/>
              <a:t>新增 </a:t>
            </a:r>
            <a:r>
              <a:rPr lang="en-US" altLang="zh-TW" dirty="0" smtClean="0"/>
              <a:t>Virtual Device</a:t>
            </a:r>
          </a:p>
          <a:p>
            <a:pPr lvl="3"/>
            <a:r>
              <a:rPr lang="en-US" altLang="zh-TW" dirty="0" smtClean="0"/>
              <a:t>SD Card</a:t>
            </a:r>
          </a:p>
          <a:p>
            <a:pPr lvl="2"/>
            <a:r>
              <a:rPr lang="en-US" altLang="zh-TW" dirty="0" smtClean="0"/>
              <a:t>Emulator Control</a:t>
            </a:r>
          </a:p>
          <a:p>
            <a:pPr lvl="3"/>
            <a:r>
              <a:rPr lang="en-US" altLang="zh-TW" dirty="0" smtClean="0"/>
              <a:t>GPS</a:t>
            </a:r>
          </a:p>
          <a:p>
            <a:pPr lvl="1"/>
            <a:r>
              <a:rPr lang="en-US" altLang="zh-TW" dirty="0" smtClean="0"/>
              <a:t>App Inventor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85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實機測試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iPhone</a:t>
            </a:r>
            <a:r>
              <a:rPr lang="en-US" dirty="0" smtClean="0"/>
              <a:t> 3GS</a:t>
            </a:r>
          </a:p>
          <a:p>
            <a:pPr lvl="1"/>
            <a:r>
              <a:rPr lang="en-US" dirty="0" err="1" smtClean="0"/>
              <a:t>iPhone</a:t>
            </a:r>
            <a:r>
              <a:rPr lang="en-US" dirty="0" smtClean="0"/>
              <a:t> 3GS</a:t>
            </a:r>
          </a:p>
          <a:p>
            <a:pPr lvl="1"/>
            <a:r>
              <a:rPr lang="en-US" dirty="0" smtClean="0"/>
              <a:t>iPhone 4</a:t>
            </a:r>
          </a:p>
          <a:p>
            <a:pPr lvl="1"/>
            <a:r>
              <a:rPr lang="en-US" b="1" dirty="0" smtClean="0"/>
              <a:t>iPod Touch 4 is Okay!</a:t>
            </a:r>
          </a:p>
          <a:p>
            <a:r>
              <a:rPr lang="en-US" dirty="0" smtClean="0"/>
              <a:t>Android</a:t>
            </a:r>
          </a:p>
          <a:p>
            <a:pPr lvl="1"/>
            <a:r>
              <a:rPr lang="en-US" dirty="0" err="1" smtClean="0"/>
              <a:t>Tatoo</a:t>
            </a:r>
            <a:r>
              <a:rPr lang="en-US" dirty="0" smtClean="0"/>
              <a:t> is very slow!</a:t>
            </a:r>
          </a:p>
          <a:p>
            <a:pPr lvl="1"/>
            <a:r>
              <a:rPr lang="en-US" dirty="0" smtClean="0"/>
              <a:t>Nexus 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Nokia 5230</a:t>
            </a:r>
          </a:p>
          <a:p>
            <a:r>
              <a:rPr lang="en-US" dirty="0" smtClean="0"/>
              <a:t>HTC HD2 </a:t>
            </a:r>
          </a:p>
          <a:p>
            <a:pPr lvl="1"/>
            <a:r>
              <a:rPr lang="en-US" dirty="0" smtClean="0"/>
              <a:t>Mobile Phone 6.5</a:t>
            </a:r>
          </a:p>
          <a:p>
            <a:r>
              <a:rPr lang="en-US" dirty="0" smtClean="0"/>
              <a:t>Amazon</a:t>
            </a:r>
          </a:p>
          <a:p>
            <a:pPr lvl="1"/>
            <a:r>
              <a:rPr lang="en-US" smtClean="0"/>
              <a:t>Kindle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Emulators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PC</a:t>
            </a:r>
          </a:p>
          <a:p>
            <a:r>
              <a:rPr lang="en-US" dirty="0" smtClean="0"/>
              <a:t>Android</a:t>
            </a:r>
          </a:p>
          <a:p>
            <a:r>
              <a:rPr lang="en-US" dirty="0" err="1" smtClean="0"/>
              <a:t>Symbian</a:t>
            </a:r>
            <a:endParaRPr lang="en-US" dirty="0" smtClean="0"/>
          </a:p>
          <a:p>
            <a:r>
              <a:rPr lang="en-US" dirty="0" smtClean="0"/>
              <a:t>Blackberry</a:t>
            </a:r>
          </a:p>
          <a:p>
            <a:r>
              <a:rPr lang="en-US" dirty="0" smtClean="0"/>
              <a:t>Windows Phone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Browsers</a:t>
            </a:r>
          </a:p>
          <a:p>
            <a:r>
              <a:rPr lang="en-US" dirty="0" smtClean="0"/>
              <a:t>Opera Mobile mini</a:t>
            </a:r>
          </a:p>
          <a:p>
            <a:r>
              <a:rPr lang="en-US" dirty="0" smtClean="0"/>
              <a:t>Safari</a:t>
            </a:r>
          </a:p>
          <a:p>
            <a:r>
              <a:rPr lang="en-US" dirty="0" smtClean="0"/>
              <a:t>Firefox</a:t>
            </a:r>
          </a:p>
          <a:p>
            <a:pPr lvl="1"/>
            <a:r>
              <a:rPr lang="en-US" dirty="0" smtClean="0"/>
              <a:t>Web Developer</a:t>
            </a:r>
          </a:p>
          <a:p>
            <a:pPr lvl="1"/>
            <a:r>
              <a:rPr lang="en-US" dirty="0" smtClean="0"/>
              <a:t>User Agent Switcher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IOS (</a:t>
            </a:r>
            <a:r>
              <a:rPr lang="en-US" dirty="0" err="1" smtClean="0"/>
              <a:t>iPhone/iPad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Mac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Xcode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PC (not recommended)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Vmware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Mac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r>
              <a:rPr lang="en-US" altLang="zh-TW" dirty="0" smtClean="0"/>
              <a:t>Invoke Simulator</a:t>
            </a:r>
            <a:endParaRPr lang="zh-TW" altLang="en-US" dirty="0"/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019847" cy="45726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6775"/>
            <a:ext cx="299085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4" y="2276872"/>
            <a:ext cx="2441541" cy="414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9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課程大綱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App versus Mobile Web</a:t>
            </a:r>
          </a:p>
          <a:p>
            <a:r>
              <a:rPr lang="en-US" dirty="0" smtClean="0"/>
              <a:t>跨平台手機服務開發平台簡介</a:t>
            </a:r>
          </a:p>
          <a:p>
            <a:r>
              <a:rPr lang="en-US" dirty="0" smtClean="0"/>
              <a:t>服務開發實務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</a:t>
            </a:r>
            <a:r>
              <a:rPr lang="zh-TW" altLang="en-US" dirty="0" smtClean="0"/>
              <a:t>模擬器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安裝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Mac OS (</a:t>
            </a:r>
            <a:r>
              <a:rPr lang="zh-TW" altLang="en-US" dirty="0" smtClean="0"/>
              <a:t>不建議在</a:t>
            </a:r>
            <a:r>
              <a:rPr lang="en-US" altLang="zh-TW" dirty="0" smtClean="0"/>
              <a:t>Windows</a:t>
            </a:r>
            <a:r>
              <a:rPr lang="zh-TW" altLang="en-US" dirty="0" smtClean="0"/>
              <a:t>上用虛擬機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b="1" dirty="0" smtClean="0"/>
              <a:t>Mac book Pro  (</a:t>
            </a:r>
            <a:r>
              <a:rPr lang="zh-TW" altLang="en-US" b="1" dirty="0" smtClean="0"/>
              <a:t>多點觸控</a:t>
            </a:r>
            <a:r>
              <a:rPr lang="en-US" altLang="zh-TW" b="1" dirty="0" smtClean="0"/>
              <a:t>)</a:t>
            </a:r>
          </a:p>
          <a:p>
            <a:pPr lvl="1"/>
            <a:r>
              <a:rPr lang="en-US" altLang="zh-TW" dirty="0" err="1" smtClean="0"/>
              <a:t>Xcode</a:t>
            </a:r>
            <a:r>
              <a:rPr lang="en-US" altLang="zh-TW" dirty="0" smtClean="0"/>
              <a:t> (free)</a:t>
            </a:r>
          </a:p>
          <a:p>
            <a:r>
              <a:rPr lang="zh-TW" altLang="en-US" dirty="0" smtClean="0"/>
              <a:t>使用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可切換為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iPad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iPhone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iPhone</a:t>
            </a:r>
            <a:r>
              <a:rPr lang="en-US" altLang="zh-TW" dirty="0" smtClean="0"/>
              <a:t> Retina</a:t>
            </a:r>
          </a:p>
          <a:p>
            <a:pPr lvl="1"/>
            <a:r>
              <a:rPr lang="zh-TW" altLang="en-US" dirty="0" smtClean="0"/>
              <a:t>旋轉</a:t>
            </a:r>
            <a:r>
              <a:rPr lang="en-US" altLang="zh-TW" dirty="0" smtClean="0"/>
              <a:t>/Gestures</a:t>
            </a:r>
          </a:p>
          <a:p>
            <a:pPr lvl="1"/>
            <a:r>
              <a:rPr lang="en-US" altLang="zh-TW" dirty="0" smtClean="0"/>
              <a:t>!! </a:t>
            </a:r>
            <a:r>
              <a:rPr lang="zh-TW" altLang="en-US" dirty="0" smtClean="0"/>
              <a:t>執行速度比實機快</a:t>
            </a:r>
            <a:r>
              <a:rPr lang="en-US" altLang="zh-TW" dirty="0" smtClean="0"/>
              <a:t> (</a:t>
            </a:r>
            <a:r>
              <a:rPr lang="zh-TW" altLang="en-US" dirty="0" smtClean="0"/>
              <a:t>不要高興過頭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/>
              <a:t>iOS</a:t>
            </a:r>
            <a:r>
              <a:rPr lang="en-US" altLang="zh-TW" dirty="0" smtClean="0"/>
              <a:t>-Simulator Cropper (</a:t>
            </a:r>
            <a:r>
              <a:rPr lang="zh-TW" altLang="en-US" dirty="0" smtClean="0"/>
              <a:t>螢幕截取</a:t>
            </a:r>
            <a:r>
              <a:rPr lang="en-US" altLang="zh-TW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Virtual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OS: Windows or Mac</a:t>
            </a:r>
          </a:p>
          <a:p>
            <a:pPr lvl="1"/>
            <a:r>
              <a:rPr lang="en-US" altLang="zh-TW" dirty="0" smtClean="0"/>
              <a:t>Eclipse</a:t>
            </a:r>
          </a:p>
          <a:p>
            <a:pPr lvl="1"/>
            <a:r>
              <a:rPr lang="en-US" altLang="zh-TW" dirty="0" smtClean="0"/>
              <a:t>App Inventor</a:t>
            </a:r>
          </a:p>
          <a:p>
            <a:r>
              <a:rPr lang="zh-TW" altLang="en-US" dirty="0" smtClean="0"/>
              <a:t>使用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Eclipse</a:t>
            </a:r>
          </a:p>
          <a:p>
            <a:pPr lvl="2"/>
            <a:r>
              <a:rPr lang="en-US" altLang="zh-TW" dirty="0" smtClean="0"/>
              <a:t>Android SDK and AVD Manager</a:t>
            </a:r>
          </a:p>
          <a:p>
            <a:pPr lvl="2"/>
            <a:r>
              <a:rPr lang="en-US" altLang="zh-TW" dirty="0" smtClean="0"/>
              <a:t>DDMS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iOS</a:t>
            </a:r>
            <a:r>
              <a:rPr lang="en-US" altLang="zh-TW" dirty="0" smtClean="0"/>
              <a:t> Developer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err="1" smtClean="0"/>
              <a:t>Xcode</a:t>
            </a:r>
            <a:r>
              <a:rPr lang="en-US" altLang="zh-TW" dirty="0" smtClean="0"/>
              <a:t> Free Version</a:t>
            </a:r>
            <a:endParaRPr lang="en-US" altLang="zh-TW" dirty="0"/>
          </a:p>
          <a:p>
            <a:pPr lvl="1"/>
            <a:r>
              <a:rPr lang="zh-TW" altLang="en-US" dirty="0"/>
              <a:t>只能在模擬器上執行你開發的</a:t>
            </a:r>
            <a:r>
              <a:rPr lang="zh-TW" altLang="en-US" dirty="0" smtClean="0"/>
              <a:t>程式</a:t>
            </a:r>
            <a:endParaRPr lang="en-US" altLang="zh-TW" dirty="0" smtClean="0"/>
          </a:p>
          <a:p>
            <a:r>
              <a:rPr lang="en-US" altLang="zh-TW" dirty="0" smtClean="0"/>
              <a:t>Paid Version ($99 USD/</a:t>
            </a:r>
            <a:r>
              <a:rPr lang="en-US" altLang="zh-TW" dirty="0" err="1" smtClean="0"/>
              <a:t>Yr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個人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可以直接將程式安裝在實機上</a:t>
            </a:r>
            <a:endParaRPr lang="en-US" altLang="zh-TW" dirty="0" smtClean="0"/>
          </a:p>
          <a:p>
            <a:pPr lvl="2"/>
            <a:r>
              <a:rPr lang="zh-TW" altLang="en-US" dirty="0"/>
              <a:t>可以上</a:t>
            </a:r>
            <a:r>
              <a:rPr lang="zh-TW" altLang="en-US" dirty="0" smtClean="0"/>
              <a:t>架或直接供登錄的機器下載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企業</a:t>
            </a:r>
            <a:endParaRPr lang="en-US" altLang="zh-TW" dirty="0" smtClean="0"/>
          </a:p>
          <a:p>
            <a:pPr lvl="2"/>
            <a:r>
              <a:rPr lang="zh-TW" altLang="en-US" dirty="0"/>
              <a:t>多一層</a:t>
            </a:r>
            <a:r>
              <a:rPr lang="zh-TW" altLang="en-US" dirty="0" smtClean="0"/>
              <a:t>主管人員的機制</a:t>
            </a:r>
            <a:endParaRPr lang="en-US" altLang="zh-TW" dirty="0" smtClean="0"/>
          </a:p>
          <a:p>
            <a:pPr lvl="2"/>
            <a:r>
              <a:rPr lang="zh-TW" altLang="en-US" dirty="0"/>
              <a:t>時程可能要半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pPr lvl="2"/>
            <a:r>
              <a:rPr lang="zh-TW" altLang="en-US" dirty="0"/>
              <a:t>可</a:t>
            </a:r>
            <a:r>
              <a:rPr lang="zh-TW" altLang="en-US" dirty="0" smtClean="0"/>
              <a:t>建立</a:t>
            </a:r>
            <a:r>
              <a:rPr lang="zh-TW" altLang="en-US" dirty="0"/>
              <a:t>開發</a:t>
            </a:r>
            <a:r>
              <a:rPr lang="zh-TW" altLang="en-US" dirty="0" smtClean="0"/>
              <a:t>團隊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要上 </a:t>
            </a:r>
            <a:r>
              <a:rPr lang="en-US" altLang="zh-TW" dirty="0" err="1" smtClean="0"/>
              <a:t>AppStore</a:t>
            </a:r>
            <a:r>
              <a:rPr lang="en-US" altLang="zh-TW" dirty="0" smtClean="0"/>
              <a:t> </a:t>
            </a:r>
            <a:r>
              <a:rPr lang="zh-TW" altLang="en-US" dirty="0" smtClean="0"/>
              <a:t>需經蘋果公司審核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2314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Android </a:t>
            </a:r>
            <a:r>
              <a:rPr lang="en-US" altLang="zh-TW" dirty="0"/>
              <a:t>Developer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可以將</a:t>
            </a:r>
            <a:r>
              <a:rPr lang="en-US" altLang="zh-TW" dirty="0" smtClean="0"/>
              <a:t>APK</a:t>
            </a:r>
            <a:r>
              <a:rPr lang="zh-TW" altLang="en-US" dirty="0" smtClean="0"/>
              <a:t>檔直接放在網路上下載</a:t>
            </a:r>
            <a:endParaRPr lang="en-US" altLang="zh-TW" dirty="0" smtClean="0"/>
          </a:p>
          <a:p>
            <a:r>
              <a:rPr lang="zh-TW" altLang="en-US" dirty="0" smtClean="0"/>
              <a:t>上哪個架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 smtClean="0"/>
              <a:t>Android </a:t>
            </a:r>
            <a:r>
              <a:rPr lang="en-US" altLang="zh-TW" dirty="0"/>
              <a:t>Market($25/</a:t>
            </a:r>
            <a:r>
              <a:rPr lang="en-US" altLang="zh-TW" dirty="0" err="1"/>
              <a:t>Yr</a:t>
            </a:r>
            <a:r>
              <a:rPr lang="en-US" altLang="zh-TW" dirty="0"/>
              <a:t>) </a:t>
            </a:r>
          </a:p>
          <a:p>
            <a:pPr lvl="1"/>
            <a:r>
              <a:rPr lang="en-US" altLang="zh-TW" dirty="0"/>
              <a:t>CHT </a:t>
            </a:r>
            <a:r>
              <a:rPr lang="en-US" altLang="zh-TW" dirty="0" err="1"/>
              <a:t>Hami</a:t>
            </a:r>
            <a:r>
              <a:rPr lang="en-US" altLang="zh-TW" dirty="0"/>
              <a:t>(Free)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2399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安裝必要的附加元件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addons</a:t>
            </a:r>
            <a:r>
              <a:rPr lang="en-US" altLang="zh-TW" dirty="0" smtClean="0"/>
              <a:t>)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Web Developer</a:t>
            </a:r>
            <a:endParaRPr lang="en-US" dirty="0" smtClean="0"/>
          </a:p>
          <a:p>
            <a:pPr lvl="1"/>
            <a:r>
              <a:rPr lang="en-US" b="1" dirty="0" smtClean="0">
                <a:hlinkClick r:id="rId4"/>
              </a:rPr>
              <a:t>User Agent Switcher</a:t>
            </a:r>
            <a:endParaRPr lang="en-US" b="1" dirty="0" smtClean="0"/>
          </a:p>
          <a:p>
            <a:r>
              <a:rPr lang="en-US" dirty="0" smtClean="0"/>
              <a:t> </a:t>
            </a:r>
            <a:r>
              <a:rPr lang="zh-TW" altLang="en-US" dirty="0" smtClean="0"/>
              <a:t>輔助的附加元件</a:t>
            </a:r>
            <a:r>
              <a:rPr lang="en-US" altLang="zh-TW" dirty="0" smtClean="0"/>
              <a:t>(optional)</a:t>
            </a:r>
          </a:p>
          <a:p>
            <a:pPr lvl="1"/>
            <a:r>
              <a:rPr lang="en-US" dirty="0" smtClean="0"/>
              <a:t>Firebug</a:t>
            </a:r>
          </a:p>
          <a:p>
            <a:pPr lvl="1"/>
            <a:r>
              <a:rPr lang="en-US" dirty="0" smtClean="0"/>
              <a:t>Toggle Web Developer Toolbar</a:t>
            </a:r>
          </a:p>
          <a:p>
            <a:pPr lvl="1"/>
            <a:r>
              <a:rPr lang="en-US" dirty="0" smtClean="0"/>
              <a:t>View Source Chart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Elements of Mobile Service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Application frontend</a:t>
            </a:r>
          </a:p>
          <a:p>
            <a:pPr lvl="1"/>
            <a:r>
              <a:rPr lang="en-US" altLang="zh-TW" dirty="0" err="1" smtClean="0"/>
              <a:t>iNTU</a:t>
            </a:r>
            <a:r>
              <a:rPr lang="en-US" altLang="zh-TW" dirty="0" smtClean="0"/>
              <a:t> Loader</a:t>
            </a:r>
          </a:p>
          <a:p>
            <a:pPr lvl="2"/>
            <a:r>
              <a:rPr lang="en-US" dirty="0" smtClean="0"/>
              <a:t>Service List</a:t>
            </a:r>
          </a:p>
          <a:p>
            <a:pPr lvl="2"/>
            <a:r>
              <a:rPr lang="en-US" altLang="zh-TW" dirty="0" smtClean="0"/>
              <a:t>Service Loader</a:t>
            </a:r>
          </a:p>
          <a:p>
            <a:pPr lvl="1"/>
            <a:r>
              <a:rPr lang="en-US" dirty="0" smtClean="0"/>
              <a:t>Directory Agent</a:t>
            </a:r>
          </a:p>
          <a:p>
            <a:pPr lvl="2"/>
            <a:r>
              <a:rPr lang="en-US" dirty="0" smtClean="0"/>
              <a:t>Contact (app)</a:t>
            </a:r>
          </a:p>
          <a:p>
            <a:pPr lvl="2"/>
            <a:r>
              <a:rPr lang="en-US" dirty="0" smtClean="0"/>
              <a:t>Web </a:t>
            </a:r>
          </a:p>
          <a:p>
            <a:pPr lvl="1"/>
            <a:r>
              <a:rPr lang="en-US" dirty="0" smtClean="0"/>
              <a:t>Events Agent</a:t>
            </a:r>
          </a:p>
          <a:p>
            <a:pPr lvl="2"/>
            <a:r>
              <a:rPr lang="en-US" dirty="0" smtClean="0"/>
              <a:t>Calendar (app)</a:t>
            </a:r>
          </a:p>
          <a:p>
            <a:pPr lvl="1"/>
            <a:r>
              <a:rPr lang="en-US" dirty="0" smtClean="0"/>
              <a:t>Maps Agent</a:t>
            </a:r>
          </a:p>
          <a:p>
            <a:pPr lvl="1"/>
            <a:r>
              <a:rPr lang="en-US" altLang="zh-TW" dirty="0" smtClean="0"/>
              <a:t>RSS Reader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Directory Service</a:t>
            </a:r>
          </a:p>
          <a:p>
            <a:pPr lvl="1"/>
            <a:r>
              <a:rPr lang="en-US" dirty="0" smtClean="0"/>
              <a:t>Events Service</a:t>
            </a:r>
          </a:p>
          <a:p>
            <a:pPr lvl="1"/>
            <a:r>
              <a:rPr lang="en-US" dirty="0" smtClean="0"/>
              <a:t>Maps Service</a:t>
            </a:r>
          </a:p>
          <a:p>
            <a:pPr lvl="2"/>
            <a:r>
              <a:rPr lang="en-US" dirty="0" smtClean="0"/>
              <a:t>Positioning</a:t>
            </a:r>
          </a:p>
          <a:p>
            <a:pPr lvl="2"/>
            <a:r>
              <a:rPr lang="en-US" dirty="0" smtClean="0"/>
              <a:t>Routing</a:t>
            </a:r>
          </a:p>
          <a:p>
            <a:pPr lvl="2"/>
            <a:r>
              <a:rPr lang="en-US" dirty="0" smtClean="0"/>
              <a:t>Location Database</a:t>
            </a:r>
          </a:p>
          <a:p>
            <a:pPr lvl="1"/>
            <a:r>
              <a:rPr lang="en-US" dirty="0" smtClean="0"/>
              <a:t>RSS Service</a:t>
            </a:r>
          </a:p>
          <a:p>
            <a:r>
              <a:rPr lang="en-US" dirty="0" smtClean="0"/>
              <a:t>Service repository</a:t>
            </a:r>
          </a:p>
          <a:p>
            <a:pPr lvl="1"/>
            <a:r>
              <a:rPr lang="en-US" dirty="0" smtClean="0"/>
              <a:t>Service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m.mit.edu</a:t>
            </a:r>
            <a:endParaRPr lang="en-US" dirty="0" smtClean="0"/>
          </a:p>
          <a:p>
            <a:pPr lvl="1"/>
            <a:r>
              <a:rPr lang="en-US" dirty="0" err="1" smtClean="0"/>
              <a:t>WebKit</a:t>
            </a:r>
            <a:endParaRPr lang="en-US" dirty="0" smtClean="0"/>
          </a:p>
          <a:p>
            <a:r>
              <a:rPr lang="en-US" dirty="0" err="1" smtClean="0"/>
              <a:t>m.stanford.edu</a:t>
            </a:r>
            <a:endParaRPr lang="en-US" dirty="0" smtClean="0"/>
          </a:p>
          <a:p>
            <a:pPr lvl="1"/>
            <a:r>
              <a:rPr lang="en-US" dirty="0" err="1" smtClean="0"/>
              <a:t>jQuery</a:t>
            </a:r>
            <a:r>
              <a:rPr lang="en-US" dirty="0" smtClean="0"/>
              <a:t> mobile</a:t>
            </a:r>
          </a:p>
          <a:p>
            <a:r>
              <a:rPr lang="en-US" dirty="0" err="1" smtClean="0"/>
              <a:t>m.harvard.edu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.com</a:t>
            </a:r>
          </a:p>
          <a:p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dirty="0" err="1" smtClean="0"/>
              <a:t>google</a:t>
            </a:r>
            <a:endParaRPr lang="en-US" dirty="0" smtClean="0"/>
          </a:p>
          <a:p>
            <a:r>
              <a:rPr lang="en-US" dirty="0" err="1" smtClean="0"/>
              <a:t>angrybird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Taiwan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www.fcu.edu.tw</a:t>
            </a:r>
            <a:endParaRPr lang="en-US" dirty="0" smtClean="0"/>
          </a:p>
          <a:p>
            <a:pPr lvl="1"/>
            <a:r>
              <a:rPr lang="en-US" dirty="0" err="1" smtClean="0"/>
              <a:t>jQuery</a:t>
            </a:r>
            <a:r>
              <a:rPr lang="en-US" dirty="0" smtClean="0"/>
              <a:t> Mobile	</a:t>
            </a:r>
          </a:p>
          <a:p>
            <a:pPr>
              <a:buNone/>
            </a:pPr>
            <a:r>
              <a:rPr lang="en-US" b="1" dirty="0" smtClean="0"/>
              <a:t>NTU</a:t>
            </a:r>
          </a:p>
          <a:p>
            <a:r>
              <a:rPr lang="en-US" dirty="0" err="1" smtClean="0"/>
              <a:t>blog.ntu.edu.tw</a:t>
            </a:r>
            <a:endParaRPr lang="en-US" dirty="0" smtClean="0"/>
          </a:p>
          <a:p>
            <a:pPr lvl="1"/>
            <a:r>
              <a:rPr lang="en-US" dirty="0" err="1" smtClean="0"/>
              <a:t>WordPress</a:t>
            </a:r>
            <a:r>
              <a:rPr lang="en-US" dirty="0" smtClean="0"/>
              <a:t> MU</a:t>
            </a:r>
          </a:p>
          <a:p>
            <a:pPr lvl="1"/>
            <a:r>
              <a:rPr lang="en-US" dirty="0" smtClean="0"/>
              <a:t>支援 </a:t>
            </a:r>
            <a:r>
              <a:rPr lang="en-US" dirty="0" err="1" smtClean="0"/>
              <a:t>iPad</a:t>
            </a:r>
            <a:r>
              <a:rPr lang="en-US" dirty="0" smtClean="0"/>
              <a:t>, </a:t>
            </a:r>
            <a:r>
              <a:rPr lang="en-US" dirty="0" err="1" smtClean="0"/>
              <a:t>iPhone</a:t>
            </a:r>
            <a:r>
              <a:rPr lang="en-US" dirty="0" smtClean="0"/>
              <a:t>, iPod Touch </a:t>
            </a:r>
            <a:r>
              <a:rPr lang="en-US" dirty="0" err="1" smtClean="0"/>
              <a:t>及Android</a:t>
            </a:r>
            <a:r>
              <a:rPr lang="en-US" dirty="0" smtClean="0"/>
              <a:t> 裝置</a:t>
            </a:r>
          </a:p>
          <a:p>
            <a:pPr lvl="1"/>
            <a:r>
              <a:rPr lang="en-US" dirty="0" err="1" smtClean="0"/>
              <a:t>WPTouch</a:t>
            </a:r>
            <a:r>
              <a:rPr lang="en-US" dirty="0" smtClean="0"/>
              <a:t> </a:t>
            </a:r>
            <a:r>
              <a:rPr lang="en-US" dirty="0" err="1" smtClean="0"/>
              <a:t>Plugin</a:t>
            </a:r>
            <a:endParaRPr lang="en-US" dirty="0" smtClean="0"/>
          </a:p>
          <a:p>
            <a:r>
              <a:rPr lang="en-US" dirty="0" err="1" smtClean="0"/>
              <a:t>map.ntu.edu.tw</a:t>
            </a:r>
            <a:endParaRPr lang="en-US" dirty="0" smtClean="0"/>
          </a:p>
          <a:p>
            <a:pPr lvl="1"/>
            <a:r>
              <a:rPr lang="en-US" dirty="0" err="1" smtClean="0"/>
              <a:t>Sencha</a:t>
            </a:r>
            <a:r>
              <a:rPr lang="en-US" dirty="0" smtClean="0"/>
              <a:t> Touch</a:t>
            </a:r>
          </a:p>
          <a:p>
            <a:pPr lvl="1"/>
            <a:r>
              <a:rPr lang="en-US" dirty="0" err="1" smtClean="0"/>
              <a:t>www.gips.com.tw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2411761" y="1414233"/>
            <a:ext cx="1296144" cy="6480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Mini Computer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4777779" y="2636912"/>
            <a:ext cx="972107" cy="6480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r>
              <a:rPr lang="en-US" altLang="zh-TW" dirty="0" smtClean="0"/>
              <a:t>PDA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1277043" y="1414233"/>
            <a:ext cx="1034133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Main Frame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2691984" y="2204863"/>
            <a:ext cx="1548171" cy="6480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Workstation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2290004" y="5697251"/>
            <a:ext cx="5522355" cy="6480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PC</a:t>
            </a:r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6054749" y="2780929"/>
            <a:ext cx="1145542" cy="64807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Smart</a:t>
            </a:r>
          </a:p>
          <a:p>
            <a:pPr algn="ctr"/>
            <a:r>
              <a:rPr lang="en-US" altLang="zh-TW" dirty="0" smtClean="0"/>
              <a:t>Phone</a:t>
            </a:r>
            <a:endParaRPr lang="zh-TW" altLang="en-US" dirty="0"/>
          </a:p>
        </p:txBody>
      </p:sp>
      <p:sp>
        <p:nvSpPr>
          <p:cNvPr id="14" name="圓角矩形 13"/>
          <p:cNvSpPr/>
          <p:nvPr/>
        </p:nvSpPr>
        <p:spPr>
          <a:xfrm>
            <a:off x="3185845" y="4905163"/>
            <a:ext cx="4626515" cy="6480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Notebook</a:t>
            </a:r>
            <a:endParaRPr lang="zh-TW" altLang="en-US" dirty="0"/>
          </a:p>
        </p:txBody>
      </p:sp>
      <p:sp>
        <p:nvSpPr>
          <p:cNvPr id="16" name="圓角矩形 15"/>
          <p:cNvSpPr/>
          <p:nvPr/>
        </p:nvSpPr>
        <p:spPr>
          <a:xfrm>
            <a:off x="3466070" y="3717032"/>
            <a:ext cx="1224136" cy="6480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Tablet  PC</a:t>
            </a:r>
            <a:endParaRPr lang="zh-TW" altLang="en-US" dirty="0"/>
          </a:p>
        </p:txBody>
      </p:sp>
      <p:sp>
        <p:nvSpPr>
          <p:cNvPr id="17" name="圓角矩形 16"/>
          <p:cNvSpPr/>
          <p:nvPr/>
        </p:nvSpPr>
        <p:spPr>
          <a:xfrm>
            <a:off x="4836717" y="4077072"/>
            <a:ext cx="1224136" cy="6480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err="1"/>
              <a:t>Eee</a:t>
            </a:r>
            <a:r>
              <a:rPr lang="en-US" altLang="zh-TW" dirty="0"/>
              <a:t> PC</a:t>
            </a:r>
            <a:endParaRPr lang="zh-TW" altLang="en-US" dirty="0"/>
          </a:p>
        </p:txBody>
      </p:sp>
      <p:sp>
        <p:nvSpPr>
          <p:cNvPr id="19" name="圓角矩形 18"/>
          <p:cNvSpPr/>
          <p:nvPr/>
        </p:nvSpPr>
        <p:spPr>
          <a:xfrm>
            <a:off x="6228184" y="3645024"/>
            <a:ext cx="972107" cy="6480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err="1" smtClean="0"/>
              <a:t>iPad</a:t>
            </a:r>
            <a:endParaRPr lang="zh-TW" altLang="en-US" dirty="0"/>
          </a:p>
        </p:txBody>
      </p:sp>
      <p:sp>
        <p:nvSpPr>
          <p:cNvPr id="20" name="圓角矩形 19"/>
          <p:cNvSpPr/>
          <p:nvPr/>
        </p:nvSpPr>
        <p:spPr>
          <a:xfrm>
            <a:off x="3779912" y="1412777"/>
            <a:ext cx="1296144" cy="6480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Grid</a:t>
            </a:r>
            <a:endParaRPr lang="zh-TW" altLang="en-US" dirty="0"/>
          </a:p>
        </p:txBody>
      </p:sp>
      <p:sp>
        <p:nvSpPr>
          <p:cNvPr id="21" name="圓角矩形 20"/>
          <p:cNvSpPr/>
          <p:nvPr/>
        </p:nvSpPr>
        <p:spPr>
          <a:xfrm>
            <a:off x="5220072" y="1412777"/>
            <a:ext cx="1296144" cy="6480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Cluster</a:t>
            </a:r>
            <a:endParaRPr lang="zh-TW" altLang="en-US" dirty="0"/>
          </a:p>
        </p:txBody>
      </p:sp>
      <p:sp>
        <p:nvSpPr>
          <p:cNvPr id="22" name="圓角矩形 21"/>
          <p:cNvSpPr/>
          <p:nvPr/>
        </p:nvSpPr>
        <p:spPr>
          <a:xfrm>
            <a:off x="6668616" y="1414234"/>
            <a:ext cx="1296144" cy="6480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Cloud</a:t>
            </a:r>
            <a:endParaRPr lang="zh-TW" altLang="en-US" dirty="0"/>
          </a:p>
        </p:txBody>
      </p:sp>
      <p:sp>
        <p:nvSpPr>
          <p:cNvPr id="23" name="圓角矩形 22"/>
          <p:cNvSpPr/>
          <p:nvPr/>
        </p:nvSpPr>
        <p:spPr>
          <a:xfrm>
            <a:off x="4777779" y="3519010"/>
            <a:ext cx="1224136" cy="39604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Kindle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Service Plan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84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Kurogo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err="1" smtClean="0"/>
              <a:t>Modo</a:t>
            </a:r>
            <a:r>
              <a:rPr lang="en-US" dirty="0" smtClean="0"/>
              <a:t> Labs intro.pdf#11</a:t>
            </a:r>
          </a:p>
          <a:p>
            <a:r>
              <a:rPr lang="en-US" dirty="0" err="1" smtClean="0"/>
              <a:t>iNTU</a:t>
            </a:r>
            <a:r>
              <a:rPr lang="en-US" dirty="0" smtClean="0"/>
              <a:t> Approach</a:t>
            </a:r>
          </a:p>
          <a:p>
            <a:r>
              <a:rPr lang="en-US" dirty="0" err="1" smtClean="0"/>
              <a:t>PhoneGap</a:t>
            </a:r>
            <a:r>
              <a:rPr lang="en-US" dirty="0" smtClean="0"/>
              <a:t> + JavaScript Framework</a:t>
            </a:r>
          </a:p>
          <a:p>
            <a:pPr lvl="1"/>
            <a:r>
              <a:rPr lang="en-US" dirty="0" err="1" smtClean="0"/>
              <a:t>Sencha</a:t>
            </a:r>
            <a:r>
              <a:rPr lang="en-US" dirty="0" smtClean="0"/>
              <a:t> Touch</a:t>
            </a:r>
          </a:p>
          <a:p>
            <a:pPr lvl="1"/>
            <a:r>
              <a:rPr lang="en-US" dirty="0" smtClean="0"/>
              <a:t>jQuery Mobile</a:t>
            </a:r>
          </a:p>
          <a:p>
            <a:pPr lvl="1"/>
            <a:r>
              <a:rPr lang="en-US" altLang="zh-TW" dirty="0" smtClean="0"/>
              <a:t>jQTouch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Mobile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1905000" cy="639762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Mobile Web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550025" y="990600"/>
            <a:ext cx="4041775" cy="903287"/>
          </a:xfrm>
        </p:spPr>
        <p:txBody>
          <a:bodyPr>
            <a:normAutofit/>
          </a:bodyPr>
          <a:lstStyle/>
          <a:p>
            <a:r>
              <a:rPr lang="en-US" dirty="0" smtClean="0"/>
              <a:t>Native Mobile App.</a:t>
            </a:r>
          </a:p>
          <a:p>
            <a:r>
              <a:rPr lang="en-US" dirty="0" err="1" smtClean="0">
                <a:hlinkClick r:id="rId4"/>
              </a:rPr>
              <a:t>iPhone</a:t>
            </a:r>
            <a:r>
              <a:rPr lang="en-US" dirty="0" smtClean="0">
                <a:hlinkClick r:id="rId4"/>
              </a:rPr>
              <a:t> </a:t>
            </a:r>
            <a:r>
              <a:rPr lang="en-US" dirty="0" smtClean="0"/>
              <a:t>| </a:t>
            </a:r>
            <a:r>
              <a:rPr lang="en-US" dirty="0" smtClean="0">
                <a:hlinkClick r:id="rId5"/>
              </a:rPr>
              <a:t>Android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28600" y="1752600"/>
            <a:ext cx="6553200" cy="472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  <a:alpha val="50000"/>
                </a:schemeClr>
              </a:gs>
              <a:gs pos="100000">
                <a:schemeClr val="accent1">
                  <a:tint val="15000"/>
                  <a:satMod val="350000"/>
                  <a:alpha val="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14600" y="1752600"/>
            <a:ext cx="6629400" cy="47244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800" y="2743200"/>
            <a:ext cx="3200400" cy="2308324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Common Features</a:t>
            </a:r>
          </a:p>
          <a:p>
            <a:pPr marL="514350" indent="-514350">
              <a:buFont typeface="Arial"/>
              <a:buChar char="•"/>
            </a:pPr>
            <a:r>
              <a:rPr lang="en-US" sz="2400" dirty="0" smtClean="0"/>
              <a:t>People Directory</a:t>
            </a:r>
          </a:p>
          <a:p>
            <a:pPr marL="514350" indent="-514350">
              <a:buFont typeface="Arial"/>
              <a:buChar char="•"/>
            </a:pPr>
            <a:r>
              <a:rPr lang="en-US" sz="2400" dirty="0" smtClean="0"/>
              <a:t>Campus Map</a:t>
            </a:r>
          </a:p>
          <a:p>
            <a:pPr marL="514350" indent="-514350">
              <a:buFont typeface="Arial"/>
              <a:buChar char="•"/>
            </a:pPr>
            <a:r>
              <a:rPr lang="en-US" sz="2400" dirty="0" smtClean="0"/>
              <a:t>Event Calendar</a:t>
            </a:r>
          </a:p>
          <a:p>
            <a:pPr marL="514350" indent="-514350">
              <a:buFont typeface="Arial"/>
              <a:buChar char="•"/>
            </a:pPr>
            <a:r>
              <a:rPr lang="en-US" sz="2400" dirty="0" smtClean="0"/>
              <a:t>Emergency Info</a:t>
            </a:r>
          </a:p>
          <a:p>
            <a:pPr marL="514350" indent="-514350">
              <a:buFont typeface="Arial"/>
              <a:buChar char="•"/>
            </a:pPr>
            <a:r>
              <a:rPr lang="en-US" sz="2400" dirty="0" smtClean="0"/>
              <a:t>Stellar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705600" y="3429000"/>
            <a:ext cx="2895600" cy="1482725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Features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800000"/>
                </a:solidFill>
              </a:rPr>
              <a:t>News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800000"/>
                </a:solidFill>
              </a:rPr>
              <a:t>Shuttle Tracker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3505200"/>
            <a:ext cx="3048000" cy="125412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/>
              <a:t>Features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Shuttle Schedule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行動服務開發經驗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WAP </a:t>
            </a:r>
            <a:r>
              <a:rPr lang="zh-TW" altLang="en-US" dirty="0" smtClean="0"/>
              <a:t>手機查榜</a:t>
            </a:r>
            <a:r>
              <a:rPr lang="en-US" altLang="zh-TW" dirty="0" smtClean="0"/>
              <a:t>(ASP)</a:t>
            </a:r>
          </a:p>
          <a:p>
            <a:r>
              <a:rPr lang="zh-TW" altLang="en-US" dirty="0" smtClean="0"/>
              <a:t>臺大首頁</a:t>
            </a:r>
            <a:r>
              <a:rPr lang="en-US" altLang="zh-TW" dirty="0" smtClean="0"/>
              <a:t> </a:t>
            </a:r>
            <a:r>
              <a:rPr lang="en-US" dirty="0" smtClean="0"/>
              <a:t>PHS </a:t>
            </a:r>
            <a:r>
              <a:rPr lang="zh-TW" altLang="en-US" dirty="0" smtClean="0"/>
              <a:t>版</a:t>
            </a:r>
            <a:r>
              <a:rPr lang="en-US" altLang="zh-TW" dirty="0" smtClean="0"/>
              <a:t>(ASP)</a:t>
            </a:r>
            <a:endParaRPr lang="en-US" dirty="0" smtClean="0"/>
          </a:p>
          <a:p>
            <a:r>
              <a:rPr lang="en-US" dirty="0" smtClean="0"/>
              <a:t>Nokia WRT Widget (</a:t>
            </a:r>
            <a:r>
              <a:rPr lang="zh-TW" altLang="en-US" dirty="0" smtClean="0"/>
              <a:t>台大電子報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台大部落格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行動版</a:t>
            </a:r>
            <a:endParaRPr lang="en-US" altLang="zh-TW" dirty="0" smtClean="0"/>
          </a:p>
          <a:p>
            <a:r>
              <a:rPr lang="en-US" dirty="0" err="1" smtClean="0"/>
              <a:t>iNTU</a:t>
            </a:r>
            <a:r>
              <a:rPr lang="en-US" dirty="0" smtClean="0"/>
              <a:t> (</a:t>
            </a:r>
            <a:r>
              <a:rPr lang="zh-TW" altLang="en-US" dirty="0" smtClean="0"/>
              <a:t>台大雲端行動服務</a:t>
            </a:r>
            <a:r>
              <a:rPr lang="en-US" altLang="zh-TW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Mobile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Server Side</a:t>
            </a:r>
          </a:p>
          <a:p>
            <a:r>
              <a:rPr lang="en-US" dirty="0" smtClean="0"/>
              <a:t>Apache</a:t>
            </a:r>
          </a:p>
          <a:p>
            <a:r>
              <a:rPr lang="en-US" dirty="0" smtClean="0"/>
              <a:t>PHP/5.2.6</a:t>
            </a:r>
          </a:p>
          <a:p>
            <a:r>
              <a:rPr lang="en-US" dirty="0" err="1" smtClean="0"/>
              <a:t>iMobile</a:t>
            </a:r>
            <a:r>
              <a:rPr lang="en-US" dirty="0" smtClean="0"/>
              <a:t> U</a:t>
            </a:r>
          </a:p>
          <a:p>
            <a:r>
              <a:rPr lang="en-US" dirty="0" err="1" smtClean="0"/>
              <a:t>Kurogo</a:t>
            </a:r>
            <a:endParaRPr lang="en-US" dirty="0" smtClean="0"/>
          </a:p>
          <a:p>
            <a:r>
              <a:rPr lang="en-US" dirty="0" smtClean="0"/>
              <a:t>MODO Lab</a:t>
            </a:r>
          </a:p>
          <a:p>
            <a:pPr>
              <a:buNone/>
            </a:pPr>
            <a:r>
              <a:rPr lang="en-US" dirty="0" smtClean="0"/>
              <a:t>Client Side</a:t>
            </a:r>
          </a:p>
          <a:p>
            <a:r>
              <a:rPr lang="en-US" dirty="0" err="1" smtClean="0"/>
              <a:t>iWebKit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Native Mobile App.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MIT  </a:t>
            </a:r>
            <a:r>
              <a:rPr lang="en-US" dirty="0" err="1" smtClean="0">
                <a:hlinkClick r:id="rId3"/>
              </a:rPr>
              <a:t>iPhone</a:t>
            </a:r>
            <a:r>
              <a:rPr lang="en-US" dirty="0" smtClean="0">
                <a:hlinkClick r:id="rId3"/>
              </a:rPr>
              <a:t> App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MIT Android App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PhoneGap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</a:t>
            </a:r>
            <a:r>
              <a:rPr lang="en-US" dirty="0"/>
              <a:t>development </a:t>
            </a:r>
            <a:r>
              <a:rPr lang="en-US" dirty="0" smtClean="0"/>
              <a:t>framework</a:t>
            </a:r>
          </a:p>
          <a:p>
            <a:pPr lvl="1"/>
            <a:r>
              <a:rPr lang="en-US" altLang="zh-TW" dirty="0"/>
              <a:t>Open-source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Developed </a:t>
            </a:r>
            <a:r>
              <a:rPr lang="en-US" altLang="zh-TW" dirty="0"/>
              <a:t>by </a:t>
            </a:r>
            <a:r>
              <a:rPr lang="en-US" altLang="zh-TW" dirty="0" err="1"/>
              <a:t>Nitobi</a:t>
            </a:r>
            <a:r>
              <a:rPr lang="en-US" altLang="zh-TW" dirty="0"/>
              <a:t> Software and </a:t>
            </a:r>
            <a:r>
              <a:rPr lang="en-US" altLang="zh-TW" dirty="0" smtClean="0"/>
              <a:t>IBM</a:t>
            </a:r>
          </a:p>
          <a:p>
            <a:r>
              <a:rPr lang="en-US" dirty="0" smtClean="0"/>
              <a:t>JavaScript</a:t>
            </a:r>
            <a:r>
              <a:rPr lang="en-US" dirty="0"/>
              <a:t>, HTML and CSS </a:t>
            </a:r>
            <a:r>
              <a:rPr lang="en-US" dirty="0" smtClean="0"/>
              <a:t>Android</a:t>
            </a:r>
          </a:p>
          <a:p>
            <a:r>
              <a:rPr lang="en-US" dirty="0" smtClean="0"/>
              <a:t>Supported Features</a:t>
            </a:r>
          </a:p>
          <a:p>
            <a:pPr lvl="1"/>
            <a:r>
              <a:rPr lang="en-US" altLang="zh-TW" dirty="0">
                <a:hlinkClick r:id="rId2"/>
              </a:rPr>
              <a:t>http://www.phonegap.com/about/features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jQuery</a:t>
            </a:r>
            <a:r>
              <a:rPr lang="en-US" dirty="0" smtClean="0"/>
              <a:t>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2010-08</a:t>
            </a:r>
          </a:p>
          <a:p>
            <a:r>
              <a:rPr lang="en-US" dirty="0" smtClean="0"/>
              <a:t>Currently beta 2 release (2011-08-03)</a:t>
            </a:r>
          </a:p>
          <a:p>
            <a:r>
              <a:rPr lang="en-US" dirty="0" smtClean="0">
                <a:hlinkClick r:id="rId3"/>
              </a:rPr>
              <a:t>http://jquerymobile.com/</a:t>
            </a:r>
            <a:endParaRPr lang="en-US" dirty="0" smtClean="0"/>
          </a:p>
          <a:p>
            <a:r>
              <a:rPr lang="en-US" dirty="0" smtClean="0"/>
              <a:t>Based on </a:t>
            </a:r>
            <a:r>
              <a:rPr lang="en-US" dirty="0" err="1" smtClean="0"/>
              <a:t>jQuery</a:t>
            </a:r>
            <a:endParaRPr lang="en-US" dirty="0" smtClean="0"/>
          </a:p>
          <a:p>
            <a:r>
              <a:rPr lang="en-US" dirty="0" smtClean="0"/>
              <a:t>Targets: smart phones &amp; tablets</a:t>
            </a:r>
          </a:p>
          <a:p>
            <a:r>
              <a:rPr lang="en-US" dirty="0" smtClean="0"/>
              <a:t>Support matrix</a:t>
            </a:r>
          </a:p>
          <a:p>
            <a:pPr lvl="1">
              <a:buNone/>
            </a:pPr>
            <a:r>
              <a:rPr lang="en-US" dirty="0" smtClean="0">
                <a:hlinkClick r:id="rId4"/>
              </a:rPr>
              <a:t>http://en.wikipedia.org/wiki/JQuery_Mobile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hlinkClick r:id="rId5"/>
              </a:rPr>
              <a:t>http://jquerymobile.com/demos/1.0b2/#/gbs/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jQuery Mobile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2411761" y="1414233"/>
            <a:ext cx="1296144" cy="6480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Blackberry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259632" y="3068960"/>
            <a:ext cx="5544616" cy="64807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r>
              <a:rPr lang="en-US" altLang="zh-TW" dirty="0" smtClean="0"/>
              <a:t>jQuery Mobile alpha 3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1277043" y="1414233"/>
            <a:ext cx="1034133" cy="6480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Android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3887925" y="1414233"/>
            <a:ext cx="1368152" cy="6480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IOS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5436096" y="1414233"/>
            <a:ext cx="1368152" cy="6480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err="1" smtClean="0"/>
              <a:t>Symbian</a:t>
            </a:r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6937016" y="1412776"/>
            <a:ext cx="1368152" cy="6480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Windows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1277041" y="3861048"/>
            <a:ext cx="6419159" cy="64807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r>
              <a:rPr lang="en-US" altLang="zh-TW" dirty="0" smtClean="0"/>
              <a:t>jQuery Mobile alpha 4.1</a:t>
            </a:r>
            <a:endParaRPr lang="zh-TW" altLang="en-US" dirty="0"/>
          </a:p>
        </p:txBody>
      </p:sp>
      <p:sp>
        <p:nvSpPr>
          <p:cNvPr id="15" name="圓角矩形 14"/>
          <p:cNvSpPr/>
          <p:nvPr/>
        </p:nvSpPr>
        <p:spPr>
          <a:xfrm>
            <a:off x="1187624" y="5445224"/>
            <a:ext cx="7028126" cy="6480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altLang="zh-TW" dirty="0" smtClean="0"/>
              <a:t>W3C Standards (HTML/CSS/JavaScript)</a:t>
            </a:r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1237030" y="4614571"/>
            <a:ext cx="7068138" cy="6480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r>
              <a:rPr lang="en-US" altLang="zh-TW" smtClean="0"/>
              <a:t>jQuery Mobile beta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86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914400" y="512676"/>
            <a:ext cx="2952328" cy="19082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1058416" y="692696"/>
            <a:ext cx="1008112" cy="15841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Web</a:t>
            </a:r>
          </a:p>
          <a:p>
            <a:pPr algn="ctr"/>
            <a:r>
              <a:rPr lang="en-US" altLang="zh-TW" dirty="0" smtClean="0"/>
              <a:t>App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282552" y="692696"/>
            <a:ext cx="144016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Native</a:t>
            </a:r>
          </a:p>
          <a:p>
            <a:pPr algn="ctr"/>
            <a:r>
              <a:rPr lang="en-US" altLang="zh-TW" dirty="0" smtClean="0"/>
              <a:t>App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2282552" y="1844824"/>
            <a:ext cx="1440160" cy="432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C#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914400" y="2564904"/>
            <a:ext cx="2952328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Windows Platform</a:t>
            </a:r>
            <a:endParaRPr lang="zh-TW" altLang="en-US" dirty="0"/>
          </a:p>
        </p:txBody>
      </p:sp>
      <p:sp>
        <p:nvSpPr>
          <p:cNvPr id="9" name="圓角矩形 2"/>
          <p:cNvSpPr/>
          <p:nvPr/>
        </p:nvSpPr>
        <p:spPr>
          <a:xfrm>
            <a:off x="5277272" y="533400"/>
            <a:ext cx="2952328" cy="19082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3"/>
          <p:cNvSpPr/>
          <p:nvPr/>
        </p:nvSpPr>
        <p:spPr>
          <a:xfrm>
            <a:off x="5421288" y="713420"/>
            <a:ext cx="1008112" cy="15841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Web</a:t>
            </a:r>
          </a:p>
          <a:p>
            <a:pPr algn="ctr"/>
            <a:r>
              <a:rPr lang="en-US" altLang="zh-TW" dirty="0" smtClean="0"/>
              <a:t>App</a:t>
            </a:r>
            <a:endParaRPr lang="zh-TW" altLang="en-US" dirty="0"/>
          </a:p>
        </p:txBody>
      </p:sp>
      <p:sp>
        <p:nvSpPr>
          <p:cNvPr id="11" name="圓角矩形 4"/>
          <p:cNvSpPr/>
          <p:nvPr/>
        </p:nvSpPr>
        <p:spPr>
          <a:xfrm>
            <a:off x="6645424" y="713420"/>
            <a:ext cx="144016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Native</a:t>
            </a:r>
          </a:p>
          <a:p>
            <a:pPr algn="ctr"/>
            <a:r>
              <a:rPr lang="en-US" altLang="zh-TW" dirty="0" smtClean="0"/>
              <a:t>App</a:t>
            </a:r>
            <a:endParaRPr lang="zh-TW" altLang="en-US" dirty="0"/>
          </a:p>
        </p:txBody>
      </p:sp>
      <p:sp>
        <p:nvSpPr>
          <p:cNvPr id="12" name="圓角矩形 5"/>
          <p:cNvSpPr/>
          <p:nvPr/>
        </p:nvSpPr>
        <p:spPr>
          <a:xfrm>
            <a:off x="6645424" y="1865548"/>
            <a:ext cx="1440160" cy="432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Java</a:t>
            </a:r>
            <a:endParaRPr lang="zh-TW" altLang="en-US" dirty="0"/>
          </a:p>
        </p:txBody>
      </p:sp>
      <p:sp>
        <p:nvSpPr>
          <p:cNvPr id="13" name="圓角矩形 6"/>
          <p:cNvSpPr/>
          <p:nvPr/>
        </p:nvSpPr>
        <p:spPr>
          <a:xfrm>
            <a:off x="5277272" y="2585628"/>
            <a:ext cx="2952328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Android Platform</a:t>
            </a:r>
            <a:endParaRPr lang="zh-TW" altLang="en-US" dirty="0"/>
          </a:p>
        </p:txBody>
      </p:sp>
      <p:sp>
        <p:nvSpPr>
          <p:cNvPr id="14" name="圓角矩形 1"/>
          <p:cNvSpPr/>
          <p:nvPr/>
        </p:nvSpPr>
        <p:spPr>
          <a:xfrm>
            <a:off x="914400" y="3768316"/>
            <a:ext cx="2952328" cy="19082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2"/>
          <p:cNvSpPr/>
          <p:nvPr/>
        </p:nvSpPr>
        <p:spPr>
          <a:xfrm>
            <a:off x="1058416" y="3948336"/>
            <a:ext cx="1008112" cy="15841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Web</a:t>
            </a:r>
          </a:p>
          <a:p>
            <a:pPr algn="ctr"/>
            <a:r>
              <a:rPr lang="en-US" altLang="zh-TW" dirty="0" smtClean="0"/>
              <a:t>App</a:t>
            </a:r>
            <a:endParaRPr lang="zh-TW" altLang="en-US" dirty="0"/>
          </a:p>
        </p:txBody>
      </p:sp>
      <p:sp>
        <p:nvSpPr>
          <p:cNvPr id="16" name="圓角矩形 3"/>
          <p:cNvSpPr/>
          <p:nvPr/>
        </p:nvSpPr>
        <p:spPr>
          <a:xfrm>
            <a:off x="2282552" y="3948336"/>
            <a:ext cx="144016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Native</a:t>
            </a:r>
          </a:p>
          <a:p>
            <a:pPr algn="ctr"/>
            <a:r>
              <a:rPr lang="en-US" altLang="zh-TW" dirty="0" smtClean="0"/>
              <a:t>App</a:t>
            </a:r>
            <a:endParaRPr lang="zh-TW" altLang="en-US" dirty="0"/>
          </a:p>
        </p:txBody>
      </p:sp>
      <p:sp>
        <p:nvSpPr>
          <p:cNvPr id="17" name="圓角矩形 4"/>
          <p:cNvSpPr/>
          <p:nvPr/>
        </p:nvSpPr>
        <p:spPr>
          <a:xfrm>
            <a:off x="2282552" y="5100464"/>
            <a:ext cx="1440160" cy="4320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Objective-C</a:t>
            </a:r>
            <a:endParaRPr lang="zh-TW" altLang="en-US" dirty="0"/>
          </a:p>
        </p:txBody>
      </p:sp>
      <p:sp>
        <p:nvSpPr>
          <p:cNvPr id="18" name="圓角矩形 5"/>
          <p:cNvSpPr/>
          <p:nvPr/>
        </p:nvSpPr>
        <p:spPr>
          <a:xfrm>
            <a:off x="914400" y="5820544"/>
            <a:ext cx="2952328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iPhone Platform</a:t>
            </a:r>
            <a:endParaRPr lang="zh-TW" altLang="en-US" dirty="0"/>
          </a:p>
        </p:txBody>
      </p:sp>
      <p:sp>
        <p:nvSpPr>
          <p:cNvPr id="19" name="圓角矩形 7"/>
          <p:cNvSpPr/>
          <p:nvPr/>
        </p:nvSpPr>
        <p:spPr>
          <a:xfrm>
            <a:off x="4942384" y="3962400"/>
            <a:ext cx="3744416" cy="2133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TW" altLang="en-US" dirty="0"/>
          </a:p>
        </p:txBody>
      </p:sp>
      <p:sp>
        <p:nvSpPr>
          <p:cNvPr id="20" name="文字方塊 8"/>
          <p:cNvSpPr txBox="1"/>
          <p:nvPr/>
        </p:nvSpPr>
        <p:spPr>
          <a:xfrm>
            <a:off x="5181600" y="3429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Native App</a:t>
            </a:r>
            <a:endParaRPr lang="zh-TW" altLang="en-US" dirty="0"/>
          </a:p>
        </p:txBody>
      </p:sp>
      <p:sp>
        <p:nvSpPr>
          <p:cNvPr id="21" name="圓角矩形 9"/>
          <p:cNvSpPr/>
          <p:nvPr/>
        </p:nvSpPr>
        <p:spPr>
          <a:xfrm>
            <a:off x="5158408" y="4495800"/>
            <a:ext cx="3168352" cy="1143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WebView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apple,android</a:t>
            </a:r>
            <a:r>
              <a:rPr lang="en-US" altLang="zh-TW" dirty="0" smtClean="0"/>
              <a:t>)</a:t>
            </a:r>
          </a:p>
          <a:p>
            <a:pPr algn="ctr"/>
            <a:r>
              <a:rPr lang="en-US" altLang="zh-TW" dirty="0" err="1" smtClean="0"/>
              <a:t>WebControl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ms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iNTU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53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iNTU</a:t>
            </a:r>
            <a:r>
              <a:rPr lang="en-US" dirty="0" smtClean="0"/>
              <a:t>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桌面</a:t>
            </a:r>
            <a:endParaRPr lang="en-US" altLang="zh-TW" dirty="0" smtClean="0"/>
          </a:p>
          <a:p>
            <a:r>
              <a:rPr lang="zh-TW" altLang="en-US" dirty="0" smtClean="0"/>
              <a:t>通訊錄</a:t>
            </a:r>
            <a:endParaRPr lang="en-US" altLang="zh-TW" dirty="0" smtClean="0"/>
          </a:p>
          <a:p>
            <a:r>
              <a:rPr lang="zh-TW" altLang="en-US" dirty="0" smtClean="0"/>
              <a:t>行事曆</a:t>
            </a:r>
            <a:endParaRPr lang="en-US" altLang="zh-TW" dirty="0" smtClean="0"/>
          </a:p>
          <a:p>
            <a:r>
              <a:rPr lang="zh-TW" altLang="en-US" dirty="0" smtClean="0"/>
              <a:t>地圖</a:t>
            </a:r>
            <a:endParaRPr lang="en-US" altLang="zh-TW" dirty="0" smtClean="0"/>
          </a:p>
          <a:p>
            <a:r>
              <a:rPr lang="zh-TW" altLang="en-US" dirty="0" smtClean="0"/>
              <a:t>校園公佈欄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最新消息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緊急通告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演講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校園活動</a:t>
            </a:r>
            <a:endParaRPr lang="en-US" altLang="zh-TW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電子報</a:t>
            </a:r>
            <a:endParaRPr lang="en-US" altLang="zh-TW" dirty="0" smtClean="0"/>
          </a:p>
          <a:p>
            <a:r>
              <a:rPr lang="zh-TW" altLang="en-US" dirty="0" smtClean="0"/>
              <a:t>部落格</a:t>
            </a:r>
            <a:endParaRPr lang="en-US" altLang="zh-TW" dirty="0" smtClean="0"/>
          </a:p>
          <a:p>
            <a:r>
              <a:rPr lang="zh-TW" altLang="en-US" dirty="0" smtClean="0"/>
              <a:t>圖書館</a:t>
            </a:r>
            <a:endParaRPr lang="en-US" altLang="zh-TW" dirty="0" smtClean="0"/>
          </a:p>
          <a:p>
            <a:r>
              <a:rPr lang="zh-TW" altLang="en-US" dirty="0" smtClean="0"/>
              <a:t>研討會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國際研討會</a:t>
            </a:r>
            <a:endParaRPr lang="en-US" altLang="zh-TW" dirty="0" smtClean="0"/>
          </a:p>
          <a:p>
            <a:r>
              <a:rPr lang="zh-TW" altLang="en-US" dirty="0" smtClean="0"/>
              <a:t>工具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網路測速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影音平台</a:t>
            </a:r>
            <a:r>
              <a:rPr lang="en-US" altLang="zh-TW" dirty="0" err="1" smtClean="0"/>
              <a:t>Ntube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(Intranet Service Portal)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學生請假</a:t>
            </a:r>
            <a:r>
              <a:rPr lang="en-US" altLang="zh-TW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桌面服務開發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Three Tuples</a:t>
            </a:r>
          </a:p>
          <a:p>
            <a:pPr lvl="1"/>
            <a:r>
              <a:rPr lang="zh-TW" altLang="en-US" dirty="0" smtClean="0"/>
              <a:t>名稱</a:t>
            </a:r>
            <a:r>
              <a:rPr lang="en-US" altLang="zh-TW" dirty="0" smtClean="0"/>
              <a:t>( </a:t>
            </a:r>
            <a:r>
              <a:rPr lang="zh-TW" altLang="en-US" dirty="0" smtClean="0"/>
              <a:t>大約可放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個中文字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圖示</a:t>
            </a:r>
            <a:r>
              <a:rPr lang="en-US" altLang="zh-TW" dirty="0" smtClean="0"/>
              <a:t>(57x57, 72x72, 114x114, 512x512)</a:t>
            </a:r>
          </a:p>
          <a:p>
            <a:pPr lvl="1"/>
            <a:r>
              <a:rPr lang="en-US" altLang="zh-TW" dirty="0" err="1" smtClean="0"/>
              <a:t>Url</a:t>
            </a:r>
            <a:r>
              <a:rPr lang="en-US" altLang="zh-TW" dirty="0"/>
              <a:t> </a:t>
            </a:r>
            <a:r>
              <a:rPr lang="en-US" altLang="zh-TW" dirty="0" smtClean="0"/>
              <a:t>or Module</a:t>
            </a:r>
          </a:p>
          <a:p>
            <a:r>
              <a:rPr lang="en-US" altLang="zh-TW" dirty="0" smtClean="0"/>
              <a:t>Service List Repository</a:t>
            </a:r>
          </a:p>
          <a:p>
            <a:pPr lvl="1"/>
            <a:r>
              <a:rPr lang="en-US" altLang="zh-TW" dirty="0" smtClean="0"/>
              <a:t>Format</a:t>
            </a:r>
          </a:p>
          <a:p>
            <a:pPr lvl="1"/>
            <a:r>
              <a:rPr lang="en-US" altLang="zh-TW" dirty="0" smtClean="0"/>
              <a:t>Location</a:t>
            </a:r>
          </a:p>
          <a:p>
            <a:pPr lvl="2"/>
            <a:r>
              <a:rPr lang="en-US" altLang="zh-TW" dirty="0" smtClean="0"/>
              <a:t>Google Spreadsheet</a:t>
            </a:r>
          </a:p>
          <a:p>
            <a:r>
              <a:rPr lang="en-US" altLang="zh-TW" dirty="0" smtClean="0"/>
              <a:t>Caching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7195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25" cy="1143000"/>
          </a:xfrm>
        </p:spPr>
        <p:txBody>
          <a:bodyPr/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18382"/>
            <a:ext cx="3049588" cy="4525962"/>
          </a:xfrm>
        </p:spPr>
      </p:pic>
      <p:sp>
        <p:nvSpPr>
          <p:cNvPr id="7" name="AutoShape 2" descr="https://mail.google.com/mail/u/0/?ui=2&amp;ik=95a409c7c1&amp;view=att&amp;th=1303f5000fe7f2f8&amp;attid=0.3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4" descr="https://mail.google.com/mail/u/0/?ui=2&amp;ik=95a409c7c1&amp;view=att&amp;th=1303f5000fe7f2f8&amp;attid=0.3&amp;disp=inline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476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33264"/>
            <a:ext cx="30384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1"/>
          <p:cNvSpPr txBox="1">
            <a:spLocks/>
          </p:cNvSpPr>
          <p:nvPr/>
        </p:nvSpPr>
        <p:spPr>
          <a:xfrm>
            <a:off x="5180830" y="269776"/>
            <a:ext cx="28289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836712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Desktop Web </a:t>
            </a:r>
            <a:r>
              <a:rPr lang="en-US" sz="3600" dirty="0" smtClean="0"/>
              <a:t>Version</a:t>
            </a:r>
            <a:endParaRPr lang="en-US" sz="3600" dirty="0"/>
          </a:p>
        </p:txBody>
      </p:sp>
      <p:pic>
        <p:nvPicPr>
          <p:cNvPr id="6" name="Content Placeholder 5" descr="Desktop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7074" y="1600200"/>
            <a:ext cx="2678851" cy="4525963"/>
          </a:xfrm>
        </p:spPr>
      </p:pic>
      <p:pic>
        <p:nvPicPr>
          <p:cNvPr id="8" name="圖片 7" descr="Nokia Symbian3 SDK v0.9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55" y="602772"/>
            <a:ext cx="4410691" cy="75067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860032" y="6211669"/>
            <a:ext cx="15731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err="1"/>
              <a:t>iNTU</a:t>
            </a:r>
            <a:r>
              <a:rPr lang="en-US" altLang="zh-TW" dirty="0"/>
              <a:t> Desktop</a:t>
            </a:r>
            <a:br>
              <a:rPr lang="en-US" altLang="zh-TW" dirty="0"/>
            </a:br>
            <a:r>
              <a:rPr lang="en-US" altLang="zh-TW" dirty="0"/>
              <a:t>@Symbian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587400" y="6350168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360x640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行事曆</a:t>
            </a:r>
            <a:r>
              <a:rPr lang="zh-TW" altLang="en-US" dirty="0"/>
              <a:t>服務</a:t>
            </a:r>
            <a:r>
              <a:rPr lang="zh-TW" altLang="en-US" dirty="0" smtClean="0"/>
              <a:t>開發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此岸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現況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中文版</a:t>
            </a:r>
            <a:r>
              <a:rPr lang="en-US" altLang="zh-TW" dirty="0" smtClean="0"/>
              <a:t>: Excel</a:t>
            </a:r>
          </a:p>
          <a:p>
            <a:pPr lvl="1"/>
            <a:r>
              <a:rPr lang="zh-TW" altLang="en-US" dirty="0" smtClean="0"/>
              <a:t>英文版</a:t>
            </a:r>
            <a:r>
              <a:rPr lang="en-US" altLang="zh-TW" dirty="0" smtClean="0"/>
              <a:t>: PDF</a:t>
            </a:r>
            <a:endParaRPr lang="en-US" dirty="0" smtClean="0"/>
          </a:p>
          <a:p>
            <a:r>
              <a:rPr lang="zh-TW" altLang="en-US" dirty="0" smtClean="0"/>
              <a:t>標準</a:t>
            </a:r>
            <a:endParaRPr lang="en-US" altLang="zh-TW" dirty="0" smtClean="0"/>
          </a:p>
          <a:p>
            <a:pPr lvl="1"/>
            <a:r>
              <a:rPr lang="en-US" dirty="0" err="1" smtClean="0"/>
              <a:t>iCalendar</a:t>
            </a:r>
            <a:r>
              <a:rPr lang="en-US" dirty="0" smtClean="0"/>
              <a:t> (</a:t>
            </a:r>
            <a:r>
              <a:rPr lang="en-US" dirty="0" err="1" smtClean="0"/>
              <a:t>vCalendar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彼岸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787525"/>
          </a:xfrm>
        </p:spPr>
        <p:txBody>
          <a:bodyPr/>
          <a:lstStyle/>
          <a:p>
            <a:r>
              <a:rPr lang="zh-TW" altLang="en-US" dirty="0" smtClean="0"/>
              <a:t>能被行事曆軟體讀取</a:t>
            </a:r>
            <a:endParaRPr lang="en-US" altLang="zh-TW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533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1036" y="4733780"/>
            <a:ext cx="336192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Service</a:t>
            </a:r>
          </a:p>
          <a:p>
            <a:pPr lvl="1"/>
            <a:r>
              <a:rPr lang="en-US" dirty="0" smtClean="0"/>
              <a:t>Google Calendar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新細明體 (Headings)"/>
              </a:rPr>
              <a:t>跨平台</a:t>
            </a:r>
            <a:endParaRPr lang="en-US" dirty="0">
              <a:cs typeface="新細明體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可以在多種作業系統 / 硬體架構上運作</a:t>
            </a:r>
          </a:p>
          <a:p>
            <a:r>
              <a:rPr lang="zh-TW" altLang="en-US" dirty="0" smtClean="0">
                <a:cs typeface=""/>
              </a:rPr>
              <a:t>跨平台軟體</a:t>
            </a:r>
            <a:endParaRPr lang="en-US" dirty="0" smtClean="0">
              <a:cs typeface=""/>
            </a:endParaRPr>
          </a:p>
          <a:p>
            <a:pPr lvl="1"/>
            <a:r>
              <a:rPr lang="en-US" dirty="0" smtClean="0">
                <a:cs typeface=""/>
              </a:rPr>
              <a:t>Web Application</a:t>
            </a:r>
          </a:p>
          <a:p>
            <a:pPr lvl="1"/>
            <a:r>
              <a:rPr lang="en-US" dirty="0" smtClean="0">
                <a:cs typeface=""/>
              </a:rPr>
              <a:t>Traditional Application</a:t>
            </a:r>
          </a:p>
          <a:p>
            <a:pPr lvl="2"/>
            <a:r>
              <a:rPr lang="en-US" dirty="0" smtClean="0">
                <a:cs typeface=""/>
              </a:rPr>
              <a:t>Interpreter</a:t>
            </a:r>
          </a:p>
          <a:p>
            <a:pPr lvl="2"/>
            <a:r>
              <a:rPr lang="en-US" dirty="0" smtClean="0">
                <a:cs typeface=""/>
              </a:rPr>
              <a:t>Compiler</a:t>
            </a:r>
          </a:p>
          <a:p>
            <a:pPr lvl="2"/>
            <a:r>
              <a:rPr lang="en-US" dirty="0" smtClean="0">
                <a:cs typeface=""/>
              </a:rPr>
              <a:t>Virtual Machine</a:t>
            </a:r>
          </a:p>
          <a:p>
            <a:pPr lvl="3"/>
            <a:r>
              <a:rPr lang="en-US" dirty="0" smtClean="0">
                <a:cs typeface=""/>
              </a:rPr>
              <a:t>Java</a:t>
            </a:r>
          </a:p>
          <a:p>
            <a:pPr lvl="3"/>
            <a:r>
              <a:rPr lang="en-US" dirty="0" smtClean="0">
                <a:cs typeface=""/>
              </a:rPr>
              <a:t>Flash</a:t>
            </a:r>
          </a:p>
          <a:p>
            <a:pPr lvl="3"/>
            <a:r>
              <a:rPr lang="en-US" dirty="0" smtClean="0">
                <a:cs typeface=""/>
              </a:rPr>
              <a:t>Silverlight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Users\kphsu\Pictures\2010-12-01 iNTU Event\iNTU Event 0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4384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29400" y="48006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Calendar App.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976736" y="908720"/>
            <a:ext cx="2819400" cy="4343400"/>
            <a:chOff x="457200" y="533400"/>
            <a:chExt cx="2819400" cy="4419600"/>
          </a:xfrm>
        </p:grpSpPr>
        <p:sp>
          <p:nvSpPr>
            <p:cNvPr id="7" name="圓角矩形 3"/>
            <p:cNvSpPr/>
            <p:nvPr/>
          </p:nvSpPr>
          <p:spPr>
            <a:xfrm>
              <a:off x="457200" y="533400"/>
              <a:ext cx="2819400" cy="441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Web</a:t>
              </a:r>
            </a:p>
            <a:p>
              <a:pPr algn="ctr"/>
              <a:r>
                <a:rPr lang="en-US" altLang="zh-TW" dirty="0" smtClean="0"/>
                <a:t>App</a:t>
              </a:r>
              <a:endParaRPr lang="zh-TW" altLang="en-US" dirty="0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90600"/>
              <a:ext cx="2438400" cy="3657600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0" name="TextBox 9"/>
            <p:cNvSpPr txBox="1"/>
            <p:nvPr/>
          </p:nvSpPr>
          <p:spPr>
            <a:xfrm>
              <a:off x="762000" y="609600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WebUI</a:t>
              </a:r>
              <a:endParaRPr lang="en-US" dirty="0"/>
            </a:p>
          </p:txBody>
        </p:sp>
        <p:sp>
          <p:nvSpPr>
            <p:cNvPr id="17" name="Frame 16"/>
            <p:cNvSpPr/>
            <p:nvPr/>
          </p:nvSpPr>
          <p:spPr>
            <a:xfrm>
              <a:off x="609600" y="1143000"/>
              <a:ext cx="1143000" cy="228600"/>
            </a:xfrm>
            <a:prstGeom prst="fram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Straight Arrow Connector 29"/>
          <p:cNvCxnSpPr>
            <a:endCxn id="5" idx="1"/>
          </p:cNvCxnSpPr>
          <p:nvPr/>
        </p:nvCxnSpPr>
        <p:spPr>
          <a:xfrm>
            <a:off x="1892351" y="1102351"/>
            <a:ext cx="1236785" cy="2052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雲朵形 19"/>
          <p:cNvSpPr/>
          <p:nvPr/>
        </p:nvSpPr>
        <p:spPr>
          <a:xfrm>
            <a:off x="395536" y="224860"/>
            <a:ext cx="1737120" cy="1060539"/>
          </a:xfrm>
          <a:prstGeom prst="cloud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cxnSp>
        <p:nvCxnSpPr>
          <p:cNvPr id="39" name="弧形接點 38"/>
          <p:cNvCxnSpPr>
            <a:endCxn id="45" idx="1"/>
          </p:cNvCxnSpPr>
          <p:nvPr/>
        </p:nvCxnSpPr>
        <p:spPr>
          <a:xfrm flipV="1">
            <a:off x="2132656" y="410399"/>
            <a:ext cx="1708720" cy="54210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弧形接點 40"/>
          <p:cNvCxnSpPr>
            <a:stCxn id="45" idx="3"/>
            <a:endCxn id="11" idx="0"/>
          </p:cNvCxnSpPr>
          <p:nvPr/>
        </p:nvCxnSpPr>
        <p:spPr>
          <a:xfrm>
            <a:off x="4450976" y="410399"/>
            <a:ext cx="3092824" cy="58020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4" name="圖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17" y="1285399"/>
            <a:ext cx="486711" cy="486711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76" y="105599"/>
            <a:ext cx="609600" cy="6096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13" y="5567511"/>
            <a:ext cx="24288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群組 51"/>
          <p:cNvGrpSpPr/>
          <p:nvPr/>
        </p:nvGrpSpPr>
        <p:grpSpPr>
          <a:xfrm>
            <a:off x="675950" y="504596"/>
            <a:ext cx="1224136" cy="428625"/>
            <a:chOff x="3547703" y="2424311"/>
            <a:chExt cx="1224136" cy="428625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2562622"/>
              <a:ext cx="104775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圓角矩形 53"/>
            <p:cNvSpPr/>
            <p:nvPr/>
          </p:nvSpPr>
          <p:spPr>
            <a:xfrm>
              <a:off x="3547703" y="2424311"/>
              <a:ext cx="1224136" cy="428625"/>
            </a:xfrm>
            <a:prstGeom prst="roundRect">
              <a:avLst/>
            </a:prstGeom>
            <a:no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橢圓 2"/>
          <p:cNvSpPr/>
          <p:nvPr/>
        </p:nvSpPr>
        <p:spPr>
          <a:xfrm>
            <a:off x="5933728" y="5667825"/>
            <a:ext cx="695672" cy="701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>
            <a:stCxn id="3" idx="0"/>
            <a:endCxn id="7" idx="2"/>
          </p:cNvCxnSpPr>
          <p:nvPr/>
        </p:nvCxnSpPr>
        <p:spPr>
          <a:xfrm flipH="1" flipV="1">
            <a:off x="4386436" y="5252120"/>
            <a:ext cx="1895128" cy="4157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3" idx="0"/>
            <a:endCxn id="11" idx="2"/>
          </p:cNvCxnSpPr>
          <p:nvPr/>
        </p:nvCxnSpPr>
        <p:spPr>
          <a:xfrm flipV="1">
            <a:off x="6281564" y="4648200"/>
            <a:ext cx="1262236" cy="1019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Content Placeholder 6" descr="Calendar.png"/>
          <p:cNvPicPr>
            <a:picLocks noChangeAspect="1"/>
          </p:cNvPicPr>
          <p:nvPr/>
        </p:nvPicPr>
        <p:blipFill>
          <a:blip r:embed="rId8"/>
          <a:srcRect l="-25379" r="-25379"/>
          <a:stretch>
            <a:fillRect/>
          </a:stretch>
        </p:blipFill>
        <p:spPr>
          <a:xfrm>
            <a:off x="-618728" y="1916832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IETF 制定的日曆檔案格式標準(RFC5545)</a:t>
            </a:r>
          </a:p>
          <a:p>
            <a:pPr lvl="1"/>
            <a:r>
              <a:rPr lang="en-US" dirty="0" smtClean="0"/>
              <a:t>前身為 IMC 的 </a:t>
            </a:r>
            <a:r>
              <a:rPr lang="en-US" dirty="0" err="1" smtClean="0"/>
              <a:t>vCalendar</a:t>
            </a:r>
            <a:endParaRPr lang="en-US" dirty="0" smtClean="0"/>
          </a:p>
          <a:p>
            <a:r>
              <a:rPr lang="en-US" dirty="0" smtClean="0"/>
              <a:t>通常以 </a:t>
            </a:r>
            <a:r>
              <a:rPr lang="en-US" dirty="0" err="1" smtClean="0"/>
              <a:t>ics</a:t>
            </a:r>
            <a:r>
              <a:rPr lang="en-US" dirty="0" smtClean="0"/>
              <a:t> 為副檔名</a:t>
            </a:r>
          </a:p>
          <a:p>
            <a:r>
              <a:rPr lang="en-US" dirty="0" smtClean="0"/>
              <a:t>格式類似電子郵件(RFC822)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114800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BEGIN:</a:t>
            </a:r>
            <a:r>
              <a:rPr lang="en-US" sz="3600" b="1" dirty="0" smtClean="0"/>
              <a:t>V</a:t>
            </a:r>
            <a:r>
              <a:rPr lang="en-US" sz="3600" b="1" dirty="0" smtClean="0">
                <a:solidFill>
                  <a:srgbClr val="0000FF"/>
                </a:solidFill>
              </a:rPr>
              <a:t>CALENDAR</a:t>
            </a:r>
          </a:p>
          <a:p>
            <a:pPr>
              <a:buNone/>
            </a:pPr>
            <a:r>
              <a:rPr lang="en-US" sz="3600" dirty="0" smtClean="0"/>
              <a:t>VERSION:2.0</a:t>
            </a:r>
          </a:p>
          <a:p>
            <a:pPr>
              <a:buNone/>
            </a:pPr>
            <a:r>
              <a:rPr lang="en-US" sz="3600" dirty="0" smtClean="0"/>
              <a:t>	BEGIN:V</a:t>
            </a:r>
            <a:r>
              <a:rPr lang="en-US" sz="3600" dirty="0" smtClean="0">
                <a:solidFill>
                  <a:srgbClr val="0000FF"/>
                </a:solidFill>
              </a:rPr>
              <a:t>EVENT</a:t>
            </a:r>
          </a:p>
          <a:p>
            <a:pPr>
              <a:buNone/>
            </a:pPr>
            <a:r>
              <a:rPr lang="en-US" sz="3600" dirty="0" smtClean="0"/>
              <a:t>		DT</a:t>
            </a:r>
            <a:r>
              <a:rPr lang="en-US" sz="3600" dirty="0" smtClean="0">
                <a:solidFill>
                  <a:srgbClr val="0000FF"/>
                </a:solidFill>
              </a:rPr>
              <a:t>START</a:t>
            </a:r>
            <a:r>
              <a:rPr lang="en-US" sz="3600" dirty="0" smtClean="0"/>
              <a:t>;VALUE=DATE:20110801</a:t>
            </a:r>
          </a:p>
          <a:p>
            <a:pPr>
              <a:buNone/>
            </a:pPr>
            <a:r>
              <a:rPr lang="en-US" sz="3600" dirty="0" smtClean="0"/>
              <a:t>		</a:t>
            </a:r>
            <a:r>
              <a:rPr lang="en-US" sz="3600" dirty="0" smtClean="0">
                <a:solidFill>
                  <a:srgbClr val="0000FF"/>
                </a:solidFill>
              </a:rPr>
              <a:t>SUMMARY</a:t>
            </a:r>
            <a:r>
              <a:rPr lang="en-US" sz="3600" dirty="0" smtClean="0"/>
              <a:t>: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100學年度第一學期開始</a:t>
            </a:r>
          </a:p>
          <a:p>
            <a:pPr>
              <a:buNone/>
            </a:pPr>
            <a:r>
              <a:rPr lang="en-US" sz="3600" dirty="0" smtClean="0"/>
              <a:t>	END:VEVENT</a:t>
            </a:r>
          </a:p>
          <a:p>
            <a:pPr>
              <a:buNone/>
            </a:pPr>
            <a:r>
              <a:rPr lang="en-US" sz="3600" dirty="0" smtClean="0"/>
              <a:t>END:VCALENDAR</a:t>
            </a:r>
            <a:endParaRPr lang="en-US" sz="2800" dirty="0" smtClean="0"/>
          </a:p>
        </p:txBody>
      </p:sp>
      <p:pic>
        <p:nvPicPr>
          <p:cNvPr id="7" name="Picture 6" descr="螢幕快照 2011-08-20 下午4.29.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71600"/>
            <a:ext cx="3581400" cy="177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53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地圖服務開發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功能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地圖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校園熱點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建物標示與搜尋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定位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室內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路線規劃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Mobile Web</a:t>
            </a:r>
          </a:p>
          <a:p>
            <a:pPr lvl="1"/>
            <a:r>
              <a:rPr lang="zh-TW" altLang="en-US" dirty="0" smtClean="0"/>
              <a:t>導覽地圖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guide.cc.ntu.edu.tw</a:t>
            </a:r>
          </a:p>
          <a:p>
            <a:pPr lvl="1"/>
            <a:r>
              <a:rPr lang="zh-TW" altLang="en-US" dirty="0"/>
              <a:t>台大</a:t>
            </a:r>
            <a:r>
              <a:rPr lang="zh-TW" altLang="en-US" dirty="0" smtClean="0"/>
              <a:t>地圖 </a:t>
            </a:r>
            <a:endParaRPr lang="en-US" altLang="zh-TW" dirty="0"/>
          </a:p>
          <a:p>
            <a:pPr lvl="2"/>
            <a:r>
              <a:rPr lang="en-US" altLang="zh-TW" dirty="0" smtClean="0"/>
              <a:t>map.ntu.edu.tw</a:t>
            </a:r>
          </a:p>
          <a:p>
            <a:r>
              <a:rPr lang="en-US" altLang="zh-TW" dirty="0" smtClean="0"/>
              <a:t>Native App.</a:t>
            </a:r>
          </a:p>
          <a:p>
            <a:pPr lvl="1"/>
            <a:r>
              <a:rPr lang="en-US" altLang="zh-TW" dirty="0" smtClean="0"/>
              <a:t>iPhone Map App.</a:t>
            </a:r>
          </a:p>
          <a:p>
            <a:pPr lvl="1"/>
            <a:r>
              <a:rPr lang="en-US" altLang="zh-TW" dirty="0" smtClean="0"/>
              <a:t>Android Map App.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6213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導覽地圖</a:t>
            </a:r>
            <a:endParaRPr lang="en-US" altLang="zh-TW" dirty="0"/>
          </a:p>
        </p:txBody>
      </p:sp>
      <p:pic>
        <p:nvPicPr>
          <p:cNvPr id="5" name="Content Placeholder 4" descr="Map_select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5379" r="-25379"/>
          <a:stretch>
            <a:fillRect/>
          </a:stretch>
        </p:blipFill>
        <p:spPr>
          <a:xfrm>
            <a:off x="533400" y="1628800"/>
            <a:ext cx="4038600" cy="4525963"/>
          </a:xfrm>
        </p:spPr>
      </p:pic>
      <p:pic>
        <p:nvPicPr>
          <p:cNvPr id="6" name="Content Placeholder 5" descr="影像 8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5379" r="-2537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通訊錄服務開發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功能</a:t>
            </a:r>
            <a:endParaRPr lang="en-US" altLang="zh-TW" dirty="0" smtClean="0"/>
          </a:p>
          <a:p>
            <a:pPr lvl="1"/>
            <a:r>
              <a:rPr lang="zh-TW" altLang="en-US" dirty="0"/>
              <a:t>單位檢索</a:t>
            </a:r>
            <a:endParaRPr lang="en-US" altLang="zh-TW" dirty="0"/>
          </a:p>
          <a:p>
            <a:pPr lvl="1"/>
            <a:r>
              <a:rPr lang="zh-TW" altLang="en-US" dirty="0"/>
              <a:t>個人</a:t>
            </a:r>
            <a:r>
              <a:rPr lang="zh-TW" altLang="en-US" dirty="0" smtClean="0"/>
              <a:t>查詢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撥打電話</a:t>
            </a:r>
            <a:endParaRPr lang="en-US" altLang="zh-TW" dirty="0" smtClean="0"/>
          </a:p>
          <a:p>
            <a:pPr lvl="1"/>
            <a:r>
              <a:rPr lang="zh-TW" altLang="en-US" dirty="0"/>
              <a:t>寄</a:t>
            </a:r>
            <a:r>
              <a:rPr lang="zh-TW" altLang="en-US" dirty="0" smtClean="0"/>
              <a:t>送</a:t>
            </a:r>
            <a:r>
              <a:rPr lang="en-US" altLang="zh-TW" dirty="0" smtClean="0"/>
              <a:t>Email</a:t>
            </a:r>
          </a:p>
          <a:p>
            <a:pPr lvl="1"/>
            <a:r>
              <a:rPr lang="zh-TW" altLang="en-US" dirty="0" smtClean="0"/>
              <a:t>發送簡訊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vCard</a:t>
            </a:r>
            <a:endParaRPr lang="en-US" altLang="zh-TW" dirty="0" smtClean="0"/>
          </a:p>
          <a:p>
            <a:r>
              <a:rPr lang="en-US" altLang="zh-TW" dirty="0" smtClean="0"/>
              <a:t>Services</a:t>
            </a:r>
          </a:p>
          <a:p>
            <a:pPr lvl="1"/>
            <a:r>
              <a:rPr lang="en-US" altLang="zh-TW" dirty="0" smtClean="0"/>
              <a:t>LDAP Service</a:t>
            </a:r>
          </a:p>
          <a:p>
            <a:pPr lvl="1"/>
            <a:r>
              <a:rPr lang="en-US" altLang="zh-TW" dirty="0" smtClean="0"/>
              <a:t>Exchange Server</a:t>
            </a:r>
          </a:p>
          <a:p>
            <a:pPr lvl="1"/>
            <a:r>
              <a:rPr lang="en-US" altLang="zh-TW" dirty="0" smtClean="0"/>
              <a:t>Google Contacts</a:t>
            </a:r>
          </a:p>
          <a:p>
            <a:r>
              <a:rPr lang="en-US" altLang="zh-TW" dirty="0" smtClean="0"/>
              <a:t>Mobile Web</a:t>
            </a:r>
          </a:p>
          <a:p>
            <a:pPr lvl="1"/>
            <a:r>
              <a:rPr lang="en-US" altLang="zh-TW" dirty="0" smtClean="0"/>
              <a:t>Offline Issue</a:t>
            </a:r>
          </a:p>
          <a:p>
            <a:r>
              <a:rPr lang="en-US" altLang="zh-TW" dirty="0" smtClean="0"/>
              <a:t>Privacy Issue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00508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</a:t>
            </a:r>
            <a:endParaRPr lang="en-US" dirty="0"/>
          </a:p>
        </p:txBody>
      </p:sp>
      <p:pic>
        <p:nvPicPr>
          <p:cNvPr id="5" name="Content Placeholder 4" descr="影像 10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5379" r="-25379"/>
          <a:stretch>
            <a:fillRect/>
          </a:stretch>
        </p:blipFill>
        <p:spPr>
          <a:xfrm>
            <a:off x="-396552" y="1556792"/>
            <a:ext cx="4038600" cy="4525963"/>
          </a:xfrm>
        </p:spPr>
      </p:pic>
      <p:pic>
        <p:nvPicPr>
          <p:cNvPr id="6" name="Content Placeholder 5" descr="影像 11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5379" r="-25379"/>
          <a:stretch>
            <a:fillRect/>
          </a:stretch>
        </p:blipFill>
        <p:spPr>
          <a:xfrm>
            <a:off x="2483768" y="1556792"/>
            <a:ext cx="4038600" cy="4525963"/>
          </a:xfrm>
        </p:spPr>
      </p:pic>
      <p:pic>
        <p:nvPicPr>
          <p:cNvPr id="7" name="Content Placeholder 4" descr="影像 14.png"/>
          <p:cNvPicPr>
            <a:picLocks noChangeAspect="1"/>
          </p:cNvPicPr>
          <p:nvPr/>
        </p:nvPicPr>
        <p:blipFill>
          <a:blip r:embed="rId4"/>
          <a:srcRect l="-25379" r="-25379"/>
          <a:stretch>
            <a:fillRect/>
          </a:stretch>
        </p:blipFill>
        <p:spPr>
          <a:xfrm>
            <a:off x="5292080" y="1600199"/>
            <a:ext cx="403860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007520"/>
              </p:ext>
            </p:extLst>
          </p:nvPr>
        </p:nvGraphicFramePr>
        <p:xfrm>
          <a:off x="8316416" y="766247"/>
          <a:ext cx="551150" cy="67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8" name="Visio" r:id="rId4" imgW="876300" imgH="1155700" progId="">
                  <p:embed/>
                </p:oleObj>
              </mc:Choice>
              <mc:Fallback>
                <p:oleObj name="Visio" r:id="rId4" imgW="876300" imgH="1155700" progId="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766247"/>
                        <a:ext cx="551150" cy="674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圓角矩形 2"/>
          <p:cNvSpPr/>
          <p:nvPr/>
        </p:nvSpPr>
        <p:spPr>
          <a:xfrm>
            <a:off x="1475656" y="4581128"/>
            <a:ext cx="6048672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dirty="0" smtClean="0"/>
          </a:p>
          <a:p>
            <a:pPr algn="ctr"/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7083862" y="767338"/>
            <a:ext cx="1027459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Web</a:t>
            </a:r>
          </a:p>
          <a:p>
            <a:pPr algn="ctr"/>
            <a:r>
              <a:rPr lang="en-US" altLang="zh-TW" dirty="0" smtClean="0"/>
              <a:t>Service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968391"/>
              </p:ext>
            </p:extLst>
          </p:nvPr>
        </p:nvGraphicFramePr>
        <p:xfrm>
          <a:off x="7323747" y="326678"/>
          <a:ext cx="5476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" name="Visio" r:id="rId6" imgW="673100" imgH="1028700" progId="">
                  <p:embed/>
                </p:oleObj>
              </mc:Choice>
              <mc:Fallback>
                <p:oleObj name="Visio" r:id="rId6" imgW="673100" imgH="1028700" progId="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747" y="326678"/>
                        <a:ext cx="54768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圓角矩形 6"/>
          <p:cNvSpPr/>
          <p:nvPr/>
        </p:nvSpPr>
        <p:spPr>
          <a:xfrm>
            <a:off x="5457193" y="766247"/>
            <a:ext cx="1027459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Web</a:t>
            </a:r>
          </a:p>
          <a:p>
            <a:pPr algn="ctr"/>
            <a:r>
              <a:rPr lang="en-US" altLang="zh-TW" dirty="0" smtClean="0"/>
              <a:t>App</a:t>
            </a: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165722"/>
              </p:ext>
            </p:extLst>
          </p:nvPr>
        </p:nvGraphicFramePr>
        <p:xfrm>
          <a:off x="5601209" y="295206"/>
          <a:ext cx="5476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" name="Visio" r:id="rId8" imgW="673100" imgH="1028700" progId="">
                  <p:embed/>
                </p:oleObj>
              </mc:Choice>
              <mc:Fallback>
                <p:oleObj name="Visio" r:id="rId8" imgW="673100" imgH="1028700" progId="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209" y="295206"/>
                        <a:ext cx="54768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331640" y="4571836"/>
            <a:ext cx="252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Cloud Service</a:t>
            </a:r>
            <a:endParaRPr lang="zh-TW" altLang="en-US" dirty="0"/>
          </a:p>
        </p:txBody>
      </p:sp>
      <p:sp>
        <p:nvSpPr>
          <p:cNvPr id="25" name="圓角矩形 24"/>
          <p:cNvSpPr/>
          <p:nvPr/>
        </p:nvSpPr>
        <p:spPr>
          <a:xfrm>
            <a:off x="1788564" y="5121188"/>
            <a:ext cx="115212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Map</a:t>
            </a:r>
          </a:p>
          <a:p>
            <a:pPr algn="ctr"/>
            <a:r>
              <a:rPr lang="en-US" altLang="zh-TW" dirty="0" smtClean="0"/>
              <a:t>Service</a:t>
            </a:r>
            <a:endParaRPr lang="zh-TW" altLang="en-US" dirty="0"/>
          </a:p>
        </p:txBody>
      </p:sp>
      <p:sp>
        <p:nvSpPr>
          <p:cNvPr id="26" name="圓角矩形 25"/>
          <p:cNvSpPr/>
          <p:nvPr/>
        </p:nvSpPr>
        <p:spPr>
          <a:xfrm>
            <a:off x="3303855" y="5121188"/>
            <a:ext cx="115212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Contact</a:t>
            </a:r>
          </a:p>
          <a:p>
            <a:pPr algn="ctr"/>
            <a:r>
              <a:rPr lang="en-US" altLang="zh-TW" dirty="0" smtClean="0"/>
              <a:t>Service</a:t>
            </a:r>
            <a:endParaRPr lang="zh-TW" altLang="en-US" dirty="0"/>
          </a:p>
        </p:txBody>
      </p:sp>
      <p:sp>
        <p:nvSpPr>
          <p:cNvPr id="27" name="圓角矩形 26"/>
          <p:cNvSpPr/>
          <p:nvPr/>
        </p:nvSpPr>
        <p:spPr>
          <a:xfrm>
            <a:off x="4812900" y="5121188"/>
            <a:ext cx="115212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Calendar</a:t>
            </a:r>
          </a:p>
          <a:p>
            <a:pPr algn="ctr"/>
            <a:r>
              <a:rPr lang="en-US" altLang="zh-TW" dirty="0" smtClean="0"/>
              <a:t>Service</a:t>
            </a:r>
            <a:endParaRPr lang="zh-TW" altLang="en-US" dirty="0"/>
          </a:p>
        </p:txBody>
      </p:sp>
      <p:sp>
        <p:nvSpPr>
          <p:cNvPr id="28" name="圓角矩形 27"/>
          <p:cNvSpPr/>
          <p:nvPr/>
        </p:nvSpPr>
        <p:spPr>
          <a:xfrm>
            <a:off x="6205577" y="5112269"/>
            <a:ext cx="115212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tel</a:t>
            </a:r>
            <a:r>
              <a:rPr lang="en-US" altLang="zh-TW" dirty="0" smtClean="0"/>
              <a:t>/MMS</a:t>
            </a:r>
          </a:p>
          <a:p>
            <a:pPr algn="ctr"/>
            <a:r>
              <a:rPr lang="en-US" altLang="zh-TW" dirty="0" smtClean="0"/>
              <a:t>Service</a:t>
            </a:r>
            <a:endParaRPr lang="zh-TW" altLang="en-US" dirty="0"/>
          </a:p>
        </p:txBody>
      </p:sp>
      <p:grpSp>
        <p:nvGrpSpPr>
          <p:cNvPr id="32" name="群組 31"/>
          <p:cNvGrpSpPr/>
          <p:nvPr/>
        </p:nvGrpSpPr>
        <p:grpSpPr>
          <a:xfrm>
            <a:off x="6843975" y="1992562"/>
            <a:ext cx="1027459" cy="1448772"/>
            <a:chOff x="5364088" y="2276872"/>
            <a:chExt cx="1027459" cy="1448772"/>
          </a:xfrm>
        </p:grpSpPr>
        <p:sp>
          <p:nvSpPr>
            <p:cNvPr id="29" name="圓角矩形 28"/>
            <p:cNvSpPr/>
            <p:nvPr/>
          </p:nvSpPr>
          <p:spPr>
            <a:xfrm>
              <a:off x="5364088" y="2717532"/>
              <a:ext cx="1027459" cy="100811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Cloud</a:t>
              </a:r>
            </a:p>
            <a:p>
              <a:pPr algn="ctr"/>
              <a:r>
                <a:rPr lang="en-US" altLang="zh-TW" dirty="0" smtClean="0"/>
                <a:t>Agent</a:t>
              </a:r>
            </a:p>
          </p:txBody>
        </p:sp>
        <p:graphicFrame>
          <p:nvGraphicFramePr>
            <p:cNvPr id="30" name="物件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4734385"/>
                </p:ext>
              </p:extLst>
            </p:nvPr>
          </p:nvGraphicFramePr>
          <p:xfrm>
            <a:off x="5603973" y="2276872"/>
            <a:ext cx="547687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1" name="Visio" r:id="rId9" imgW="673100" imgH="1028700" progId="">
                    <p:embed/>
                  </p:oleObj>
                </mc:Choice>
                <mc:Fallback>
                  <p:oleObj name="Visio" r:id="rId9" imgW="673100" imgH="1028700" progId="">
                    <p:embed/>
                    <p:pic>
                      <p:nvPicPr>
                        <p:cNvPr id="0" name="Picture 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3973" y="2276872"/>
                          <a:ext cx="547687" cy="654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Cloud 99"/>
          <p:cNvSpPr/>
          <p:nvPr/>
        </p:nvSpPr>
        <p:spPr>
          <a:xfrm>
            <a:off x="3419872" y="4026233"/>
            <a:ext cx="1500198" cy="964413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2988062" y="1919657"/>
            <a:ext cx="2280877" cy="1909910"/>
            <a:chOff x="189781" y="980728"/>
            <a:chExt cx="2280877" cy="1909910"/>
          </a:xfrm>
        </p:grpSpPr>
        <p:pic>
          <p:nvPicPr>
            <p:cNvPr id="33" name="Picture 4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9781" y="1275606"/>
              <a:ext cx="128587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15616" y="980728"/>
              <a:ext cx="1355042" cy="1016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4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9300" y="2204864"/>
              <a:ext cx="714348" cy="68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圓角矩形 3"/>
            <p:cNvSpPr/>
            <p:nvPr/>
          </p:nvSpPr>
          <p:spPr>
            <a:xfrm>
              <a:off x="843961" y="1488869"/>
              <a:ext cx="1232205" cy="10081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Browser</a:t>
              </a:r>
              <a:endParaRPr lang="zh-TW" altLang="en-US" dirty="0"/>
            </a:p>
          </p:txBody>
        </p:sp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086" y="2092678"/>
              <a:ext cx="650159" cy="650159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185791" y="319626"/>
            <a:ext cx="3205545" cy="1656184"/>
            <a:chOff x="98310" y="-332036"/>
            <a:chExt cx="3205545" cy="1656184"/>
          </a:xfrm>
        </p:grpSpPr>
        <p:sp>
          <p:nvSpPr>
            <p:cNvPr id="23" name="圓角矩形 22"/>
            <p:cNvSpPr/>
            <p:nvPr/>
          </p:nvSpPr>
          <p:spPr>
            <a:xfrm>
              <a:off x="98310" y="-332036"/>
              <a:ext cx="3205545" cy="165618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  <a:p>
              <a:pPr algn="ctr"/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98311" y="-321672"/>
              <a:ext cx="2523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Local Service</a:t>
              </a:r>
              <a:endParaRPr lang="zh-TW" altLang="en-US" dirty="0"/>
            </a:p>
          </p:txBody>
        </p:sp>
        <p:sp>
          <p:nvSpPr>
            <p:cNvPr id="38" name="圓角矩形 37"/>
            <p:cNvSpPr/>
            <p:nvPr/>
          </p:nvSpPr>
          <p:spPr>
            <a:xfrm>
              <a:off x="207511" y="208024"/>
              <a:ext cx="1152128" cy="57606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Contact</a:t>
              </a:r>
            </a:p>
            <a:p>
              <a:pPr algn="ctr"/>
              <a:r>
                <a:rPr lang="en-US" altLang="zh-TW" dirty="0" smtClean="0"/>
                <a:t>Service</a:t>
              </a:r>
              <a:endParaRPr lang="zh-TW" altLang="en-US" dirty="0"/>
            </a:p>
          </p:txBody>
        </p:sp>
        <p:sp>
          <p:nvSpPr>
            <p:cNvPr id="39" name="圓角矩形 38"/>
            <p:cNvSpPr/>
            <p:nvPr/>
          </p:nvSpPr>
          <p:spPr>
            <a:xfrm>
              <a:off x="1716556" y="208024"/>
              <a:ext cx="1152128" cy="57606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Calendar</a:t>
              </a:r>
            </a:p>
            <a:p>
              <a:pPr algn="ctr"/>
              <a:r>
                <a:rPr lang="en-US" altLang="zh-TW" dirty="0" smtClean="0"/>
                <a:t>Service</a:t>
              </a:r>
              <a:endParaRPr lang="zh-TW" altLang="en-US" dirty="0"/>
            </a:p>
          </p:txBody>
        </p:sp>
      </p:grpSp>
      <p:sp>
        <p:nvSpPr>
          <p:cNvPr id="41" name="文字方塊 40"/>
          <p:cNvSpPr txBox="1"/>
          <p:nvPr/>
        </p:nvSpPr>
        <p:spPr>
          <a:xfrm>
            <a:off x="8086396" y="1891369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台大</a:t>
            </a:r>
            <a:endParaRPr lang="en-US" altLang="zh-TW" dirty="0" smtClean="0"/>
          </a:p>
          <a:p>
            <a:r>
              <a:rPr lang="zh-TW" altLang="en-US" dirty="0" smtClean="0"/>
              <a:t>行事曆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1619672" y="1775450"/>
            <a:ext cx="1800200" cy="439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PhoneGap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20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</a:t>
            </a:r>
            <a:r>
              <a:rPr lang="en-US" altLang="zh-TW" dirty="0"/>
              <a:t>Web</a:t>
            </a:r>
            <a:r>
              <a:rPr lang="zh-TW" altLang="en-US" dirty="0"/>
              <a:t>標準建立跨平台的使用者介面</a:t>
            </a:r>
            <a:endParaRPr lang="en-US" altLang="zh-TW" dirty="0"/>
          </a:p>
          <a:p>
            <a:r>
              <a:rPr lang="zh-TW" altLang="en-US" dirty="0"/>
              <a:t>以</a:t>
            </a:r>
            <a:r>
              <a:rPr lang="en-US" altLang="zh-TW" dirty="0"/>
              <a:t>Native App </a:t>
            </a:r>
            <a:r>
              <a:rPr lang="zh-TW" altLang="en-US" dirty="0"/>
              <a:t>發揮行動平台</a:t>
            </a:r>
            <a:r>
              <a:rPr lang="zh-TW" altLang="en-US" dirty="0" smtClean="0"/>
              <a:t>特性</a:t>
            </a:r>
            <a:endParaRPr lang="en-US" altLang="zh-TW" dirty="0" smtClean="0"/>
          </a:p>
          <a:p>
            <a:r>
              <a:rPr lang="zh-TW" altLang="en-US" dirty="0" smtClean="0"/>
              <a:t>遵循</a:t>
            </a:r>
            <a:r>
              <a:rPr lang="zh-TW" altLang="en-US" dirty="0" smtClean="0"/>
              <a:t>國際標準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總有一天會等到</a:t>
            </a:r>
            <a:endParaRPr lang="en-US" altLang="zh-TW" dirty="0" smtClean="0"/>
          </a:p>
          <a:p>
            <a:r>
              <a:rPr lang="zh-TW" altLang="en-US" dirty="0" smtClean="0"/>
              <a:t>應用程式資料服務化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將資料以符合標準的方式提供訂閱與更新服務</a:t>
            </a:r>
            <a:endParaRPr lang="en-US" altLang="zh-TW" dirty="0" smtClean="0"/>
          </a:p>
          <a:p>
            <a:r>
              <a:rPr lang="zh-TW" altLang="en-US" dirty="0" smtClean="0"/>
              <a:t>將內容與呈現分開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Separation of Content and </a:t>
            </a:r>
            <a:r>
              <a:rPr lang="en-US" altLang="zh-TW" dirty="0" smtClean="0"/>
              <a:t>Presentation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12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跨平台</a:t>
            </a:r>
            <a:r>
              <a:rPr lang="zh-TW" altLang="en-US" dirty="0"/>
              <a:t>的真相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各家對於跨平台的</a:t>
            </a:r>
            <a:r>
              <a:rPr lang="zh-TW" altLang="en-US" sz="4000" b="1" dirty="0" smtClean="0">
                <a:latin typeface="新細明體 (Body)"/>
                <a:cs typeface="新細明體 (Body)"/>
              </a:rPr>
              <a:t>定義</a:t>
            </a:r>
            <a:r>
              <a:rPr lang="zh-TW" altLang="en-US" dirty="0" smtClean="0"/>
              <a:t>不同</a:t>
            </a:r>
            <a:endParaRPr lang="en-US" altLang="zh-TW" dirty="0" smtClean="0"/>
          </a:p>
          <a:p>
            <a:r>
              <a:rPr lang="zh-TW" altLang="en-US" dirty="0" smtClean="0"/>
              <a:t>我們只能遵循</a:t>
            </a:r>
            <a:r>
              <a:rPr lang="zh-TW" altLang="en-US" sz="4000" b="1" dirty="0" smtClean="0"/>
              <a:t>標準</a:t>
            </a:r>
            <a:endParaRPr lang="en-US" altLang="zh-TW" b="1" dirty="0" smtClean="0"/>
          </a:p>
          <a:p>
            <a:r>
              <a:rPr lang="zh-TW" altLang="en-US" dirty="0" smtClean="0"/>
              <a:t>即使世遵循標準，還是得面對各家對於標準的</a:t>
            </a:r>
            <a:r>
              <a:rPr lang="zh-TW" altLang="en-US" sz="4000" b="1" dirty="0" smtClean="0"/>
              <a:t>遵循度</a:t>
            </a:r>
            <a:r>
              <a:rPr lang="zh-TW" altLang="en-US" dirty="0" smtClean="0"/>
              <a:t>的差異</a:t>
            </a:r>
            <a:endParaRPr lang="en-US" altLang="zh-TW" dirty="0" smtClean="0"/>
          </a:p>
          <a:p>
            <a:r>
              <a:rPr lang="zh-TW" altLang="en-US" dirty="0" smtClean="0"/>
              <a:t>同一款手機安裝不同</a:t>
            </a:r>
            <a:r>
              <a:rPr lang="zh-TW" altLang="en-US" sz="3892" b="1" dirty="0" smtClean="0"/>
              <a:t>版本</a:t>
            </a:r>
            <a:r>
              <a:rPr lang="zh-TW" altLang="en-US" dirty="0" smtClean="0"/>
              <a:t>的作業系統也會有差異，有時可能只是小更新都會造成程式無法執行</a:t>
            </a:r>
            <a:endParaRPr lang="en-US" altLang="zh-TW" dirty="0" smtClean="0"/>
          </a:p>
          <a:p>
            <a:r>
              <a:rPr lang="zh-TW" altLang="en-US" dirty="0" smtClean="0"/>
              <a:t>其它程式的</a:t>
            </a:r>
            <a:r>
              <a:rPr lang="zh-TW" altLang="en-US" sz="3600" dirty="0" smtClean="0"/>
              <a:t>干擾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手機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Smartphone is the New PC</a:t>
            </a:r>
          </a:p>
          <a:p>
            <a:r>
              <a:rPr lang="en-US" b="1" dirty="0" smtClean="0"/>
              <a:t>智慧型手機 Smart Phone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可以隨意安裝和移除應用軟體的手機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功能手機 Feature Phone</a:t>
            </a:r>
          </a:p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具有手機功能的設備</a:t>
            </a:r>
            <a:endParaRPr lang="en-US" dirty="0" smtClean="0"/>
          </a:p>
          <a:p>
            <a:pPr lvl="1"/>
            <a:r>
              <a:rPr lang="en-US" dirty="0" err="1" smtClean="0"/>
              <a:t>iPad</a:t>
            </a:r>
            <a:r>
              <a:rPr lang="zh-TW" altLang="en-US" dirty="0" smtClean="0"/>
              <a:t> </a:t>
            </a:r>
            <a:r>
              <a:rPr lang="en-US" altLang="zh-TW" dirty="0" smtClean="0"/>
              <a:t>with 3G</a:t>
            </a:r>
          </a:p>
          <a:p>
            <a:pPr lvl="1"/>
            <a:r>
              <a:rPr lang="en-US" dirty="0" smtClean="0"/>
              <a:t>Notebook with Skype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軟體與服務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versus Service</a:t>
            </a:r>
          </a:p>
          <a:p>
            <a:r>
              <a:rPr lang="en-US" dirty="0" smtClean="0"/>
              <a:t>Software as a Service</a:t>
            </a:r>
          </a:p>
          <a:p>
            <a:r>
              <a:rPr lang="en-US" dirty="0" smtClean="0"/>
              <a:t>Reengineering and Rewriting Legacy Software Systems</a:t>
            </a:r>
          </a:p>
          <a:p>
            <a:pPr lvl="1"/>
            <a:r>
              <a:rPr lang="en-US" dirty="0" smtClean="0"/>
              <a:t>Standard compliance</a:t>
            </a:r>
          </a:p>
          <a:p>
            <a:pPr lvl="1"/>
            <a:r>
              <a:rPr lang="en-US" dirty="0" smtClean="0"/>
              <a:t>Service</a:t>
            </a:r>
            <a:r>
              <a:rPr lang="zh-TW" altLang="en-US" dirty="0" smtClean="0"/>
              <a:t> </a:t>
            </a:r>
            <a:r>
              <a:rPr lang="en-US" altLang="zh-TW" dirty="0" smtClean="0"/>
              <a:t>provider</a:t>
            </a:r>
            <a:endParaRPr lang="en-US" dirty="0" smtClean="0"/>
          </a:p>
          <a:p>
            <a:pPr lvl="1"/>
            <a:r>
              <a:rPr lang="en-US" dirty="0" smtClean="0"/>
              <a:t>Service broker</a:t>
            </a:r>
          </a:p>
          <a:p>
            <a:pPr lvl="1"/>
            <a:r>
              <a:rPr lang="en-US" dirty="0" smtClean="0"/>
              <a:t>User agent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行動服務建置考量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服務</a:t>
            </a:r>
            <a:r>
              <a:rPr lang="en-US" altLang="zh-TW" dirty="0" smtClean="0"/>
              <a:t>/</a:t>
            </a:r>
            <a:r>
              <a:rPr lang="zh-TW" altLang="en-US" dirty="0" smtClean="0"/>
              <a:t>對象</a:t>
            </a:r>
            <a:r>
              <a:rPr lang="en-US" altLang="zh-TW" dirty="0" smtClean="0"/>
              <a:t>/</a:t>
            </a:r>
            <a:r>
              <a:rPr lang="zh-TW" altLang="en-US" dirty="0" smtClean="0"/>
              <a:t>設備</a:t>
            </a:r>
            <a:r>
              <a:rPr lang="en-US" altLang="zh-TW" dirty="0" smtClean="0"/>
              <a:t>/</a:t>
            </a:r>
            <a:r>
              <a:rPr lang="zh-TW" altLang="en-US" dirty="0" smtClean="0"/>
              <a:t>建置</a:t>
            </a:r>
            <a:r>
              <a:rPr lang="en-US" altLang="zh-TW" dirty="0" smtClean="0"/>
              <a:t>/</a:t>
            </a:r>
            <a:r>
              <a:rPr lang="zh-TW" altLang="en-US" dirty="0" smtClean="0"/>
              <a:t>維運</a:t>
            </a:r>
            <a:r>
              <a:rPr lang="en-US" altLang="zh-TW" dirty="0" smtClean="0"/>
              <a:t>/</a:t>
            </a:r>
            <a:r>
              <a:rPr lang="zh-TW" altLang="en-US" dirty="0" smtClean="0"/>
              <a:t>保全</a:t>
            </a:r>
            <a:r>
              <a:rPr lang="en-US" altLang="zh-TW" dirty="0" smtClean="0"/>
              <a:t>/</a:t>
            </a:r>
            <a:r>
              <a:rPr lang="zh-TW" altLang="en-US" dirty="0" smtClean="0"/>
              <a:t>適法</a:t>
            </a:r>
            <a:r>
              <a:rPr lang="en-US" altLang="zh-TW" dirty="0" smtClean="0"/>
              <a:t>/</a:t>
            </a:r>
            <a:r>
              <a:rPr lang="zh-TW" altLang="en-US" dirty="0" smtClean="0"/>
              <a:t>風險</a:t>
            </a:r>
            <a:endParaRPr lang="en-US" altLang="zh-TW" dirty="0" smtClean="0"/>
          </a:p>
          <a:p>
            <a:r>
              <a:rPr lang="zh-TW" altLang="en-US" dirty="0" smtClean="0"/>
              <a:t>行動網路</a:t>
            </a:r>
            <a:r>
              <a:rPr lang="en-US" altLang="zh-TW" dirty="0" smtClean="0"/>
              <a:t> </a:t>
            </a:r>
            <a:r>
              <a:rPr lang="zh-TW" altLang="en-US" dirty="0" smtClean="0"/>
              <a:t>服務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Wifi</a:t>
            </a:r>
            <a:r>
              <a:rPr lang="en-US" altLang="zh-TW" dirty="0" smtClean="0"/>
              <a:t> / </a:t>
            </a:r>
            <a:r>
              <a:rPr lang="zh-TW" altLang="en-US" dirty="0" smtClean="0"/>
              <a:t>校內</a:t>
            </a:r>
            <a:r>
              <a:rPr lang="en-US" altLang="zh-TW" dirty="0" smtClean="0"/>
              <a:t> </a:t>
            </a:r>
            <a:r>
              <a:rPr lang="zh-TW" altLang="en-US" dirty="0" smtClean="0"/>
              <a:t>他校漫遊</a:t>
            </a:r>
            <a:r>
              <a:rPr lang="en-US" altLang="zh-TW" dirty="0" smtClean="0"/>
              <a:t> </a:t>
            </a:r>
            <a:r>
              <a:rPr lang="zh-TW" altLang="en-US" dirty="0" smtClean="0"/>
              <a:t>校友</a:t>
            </a:r>
            <a:r>
              <a:rPr lang="en-US" altLang="zh-TW" dirty="0" smtClean="0"/>
              <a:t> </a:t>
            </a:r>
            <a:r>
              <a:rPr lang="zh-TW" altLang="en-US" dirty="0" smtClean="0"/>
              <a:t>訪客</a:t>
            </a:r>
            <a:r>
              <a:rPr lang="en-US" altLang="zh-TW" dirty="0" smtClean="0"/>
              <a:t>/</a:t>
            </a:r>
          </a:p>
          <a:p>
            <a:pPr lvl="2"/>
            <a:r>
              <a:rPr lang="zh-TW" altLang="en-US" dirty="0" smtClean="0"/>
              <a:t>訪客</a:t>
            </a:r>
            <a:r>
              <a:rPr lang="en-US" altLang="zh-TW" dirty="0" smtClean="0"/>
              <a:t> </a:t>
            </a:r>
            <a:r>
              <a:rPr lang="zh-TW" altLang="en-US" dirty="0" smtClean="0"/>
              <a:t>限制瀏覽網站</a:t>
            </a:r>
            <a:r>
              <a:rPr lang="en-US" altLang="zh-TW" dirty="0" smtClean="0"/>
              <a:t>(</a:t>
            </a:r>
            <a:r>
              <a:rPr lang="zh-TW" altLang="en-US" dirty="0" smtClean="0"/>
              <a:t>首頁</a:t>
            </a:r>
            <a:r>
              <a:rPr lang="en-US" altLang="zh-TW" dirty="0" smtClean="0"/>
              <a:t> </a:t>
            </a:r>
            <a:r>
              <a:rPr lang="zh-TW" altLang="en-US" dirty="0" smtClean="0"/>
              <a:t>導覽</a:t>
            </a:r>
            <a:r>
              <a:rPr lang="en-US" altLang="zh-TW" dirty="0" smtClean="0"/>
              <a:t>)</a:t>
            </a:r>
          </a:p>
          <a:p>
            <a:pPr lvl="1"/>
            <a:r>
              <a:rPr lang="en-US" dirty="0" smtClean="0"/>
              <a:t>3G ////</a:t>
            </a:r>
            <a:r>
              <a:rPr lang="zh-TW" altLang="en-US" dirty="0" smtClean="0"/>
              <a:t>收訊不良</a:t>
            </a:r>
            <a:r>
              <a:rPr lang="en-US" altLang="zh-TW" dirty="0" smtClean="0"/>
              <a:t>(</a:t>
            </a:r>
            <a:r>
              <a:rPr lang="zh-TW" altLang="en-US" dirty="0" smtClean="0"/>
              <a:t>校內很難建立基地台</a:t>
            </a:r>
            <a:r>
              <a:rPr lang="en-US" altLang="zh-TW" dirty="0" smtClean="0"/>
              <a:t>)</a:t>
            </a:r>
          </a:p>
          <a:p>
            <a:pPr lvl="1"/>
            <a:r>
              <a:rPr lang="en-US" dirty="0" smtClean="0"/>
              <a:t>Security (SSL/CA) …</a:t>
            </a:r>
          </a:p>
          <a:p>
            <a:r>
              <a:rPr lang="zh-TW" altLang="en-US" dirty="0" smtClean="0"/>
              <a:t>委外</a:t>
            </a:r>
            <a:r>
              <a:rPr lang="en-US" altLang="zh-TW" dirty="0" smtClean="0"/>
              <a:t>/</a:t>
            </a:r>
            <a:r>
              <a:rPr lang="zh-TW" altLang="en-US" dirty="0" smtClean="0"/>
              <a:t>自行建置</a:t>
            </a:r>
            <a:endParaRPr lang="en-US" altLang="zh-TW" dirty="0" smtClean="0"/>
          </a:p>
          <a:p>
            <a:r>
              <a:rPr lang="zh-TW" altLang="en-US" dirty="0" smtClean="0"/>
              <a:t>資源</a:t>
            </a:r>
            <a:r>
              <a:rPr lang="en-US" altLang="zh-TW" dirty="0" smtClean="0"/>
              <a:t>/</a:t>
            </a:r>
            <a:r>
              <a:rPr lang="zh-TW" altLang="en-US" dirty="0" smtClean="0"/>
              <a:t>時限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此岸彼岸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現況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我</a:t>
            </a:r>
            <a:r>
              <a:rPr lang="en-US" altLang="zh-TW" dirty="0" smtClean="0"/>
              <a:t>(</a:t>
            </a:r>
            <a:r>
              <a:rPr lang="zh-TW" altLang="en-US" dirty="0" smtClean="0"/>
              <a:t>們</a:t>
            </a:r>
            <a:r>
              <a:rPr lang="en-US" altLang="zh-TW" dirty="0" smtClean="0"/>
              <a:t>)</a:t>
            </a:r>
            <a:r>
              <a:rPr lang="zh-TW" altLang="en-US" dirty="0" smtClean="0"/>
              <a:t>掌握哪些技術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這些人是否有意願，有時投入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是否有經費可以買手機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未來（理想）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有哪些目標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想要與需要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滿足（客戶</a:t>
            </a:r>
            <a:r>
              <a:rPr lang="en-US" altLang="zh-TW" dirty="0" smtClean="0"/>
              <a:t>/</a:t>
            </a:r>
            <a:r>
              <a:rPr lang="zh-TW" altLang="en-US" dirty="0" smtClean="0"/>
              <a:t>主管）的需求</a:t>
            </a:r>
            <a:endParaRPr 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771800" y="4581128"/>
            <a:ext cx="41044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/>
              <a:t>如何到達彼岸的</a:t>
            </a:r>
            <a:r>
              <a:rPr lang="en-US" altLang="zh-TW" sz="2800" dirty="0" smtClean="0"/>
              <a:t>?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1605</Words>
  <Application>Microsoft Office PowerPoint</Application>
  <PresentationFormat>如螢幕大小 (4:3)</PresentationFormat>
  <Paragraphs>608</Paragraphs>
  <Slides>48</Slides>
  <Notes>26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0" baseType="lpstr">
      <vt:lpstr>Office 佈景主題</vt:lpstr>
      <vt:lpstr>Visio</vt:lpstr>
      <vt:lpstr>跨平台手機服務開發</vt:lpstr>
      <vt:lpstr>課程大綱</vt:lpstr>
      <vt:lpstr>行動服務開發經驗</vt:lpstr>
      <vt:lpstr>跨平台</vt:lpstr>
      <vt:lpstr>跨平台的真相</vt:lpstr>
      <vt:lpstr>手機</vt:lpstr>
      <vt:lpstr>軟體與服務</vt:lpstr>
      <vt:lpstr>行動服務建置考量</vt:lpstr>
      <vt:lpstr>此岸彼岸</vt:lpstr>
      <vt:lpstr>手機主要平台</vt:lpstr>
      <vt:lpstr>手機功能與配備</vt:lpstr>
      <vt:lpstr>開發語言</vt:lpstr>
      <vt:lpstr>Platforms &amp; Languages</vt:lpstr>
      <vt:lpstr>Native App versus Mobile Web</vt:lpstr>
      <vt:lpstr>開發與測試環境建置</vt:lpstr>
      <vt:lpstr>開發</vt:lpstr>
      <vt:lpstr>實機測試</vt:lpstr>
      <vt:lpstr>My Emulators</vt:lpstr>
      <vt:lpstr>Invoke Simulator</vt:lpstr>
      <vt:lpstr>iOS 模擬器</vt:lpstr>
      <vt:lpstr>Android Virtual Device</vt:lpstr>
      <vt:lpstr>iOS Developer</vt:lpstr>
      <vt:lpstr>Android Developer</vt:lpstr>
      <vt:lpstr>Firefox</vt:lpstr>
      <vt:lpstr>Elements of Mobile Service</vt:lpstr>
      <vt:lpstr>Mobilization</vt:lpstr>
      <vt:lpstr>Service Plan</vt:lpstr>
      <vt:lpstr>Approach</vt:lpstr>
      <vt:lpstr>MIT Mobile</vt:lpstr>
      <vt:lpstr>MIT Mobile</vt:lpstr>
      <vt:lpstr>PhoneGap</vt:lpstr>
      <vt:lpstr>jQuery Mobile</vt:lpstr>
      <vt:lpstr>jQuery Mobile</vt:lpstr>
      <vt:lpstr>iNTU</vt:lpstr>
      <vt:lpstr>iNTU Services</vt:lpstr>
      <vt:lpstr>桌面服務開發</vt:lpstr>
      <vt:lpstr>Android</vt:lpstr>
      <vt:lpstr>Desktop Web Version</vt:lpstr>
      <vt:lpstr>行事曆服務開發</vt:lpstr>
      <vt:lpstr>PowerPoint 簡報</vt:lpstr>
      <vt:lpstr>iCalendar</vt:lpstr>
      <vt:lpstr>Sample</vt:lpstr>
      <vt:lpstr>地圖服務開發</vt:lpstr>
      <vt:lpstr>導覽地圖</vt:lpstr>
      <vt:lpstr>通訊錄服務開發</vt:lpstr>
      <vt:lpstr>Directory</vt:lpstr>
      <vt:lpstr>PowerPoint 簡報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iNTU</dc:title>
  <dc:creator>kphsu</dc:creator>
  <cp:lastModifiedBy>kphsu</cp:lastModifiedBy>
  <cp:revision>264</cp:revision>
  <dcterms:created xsi:type="dcterms:W3CDTF">2011-08-20T11:33:57Z</dcterms:created>
  <dcterms:modified xsi:type="dcterms:W3CDTF">2011-08-23T03:35:44Z</dcterms:modified>
</cp:coreProperties>
</file>