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9" r:id="rId28"/>
  </p:sldIdLst>
  <p:sldSz cx="9144000" cy="6858000" type="overhead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03"/>
    <p:restoredTop sz="95528"/>
  </p:normalViewPr>
  <p:slideViewPr>
    <p:cSldViewPr snapToGrid="0" snapToObjects="1">
      <p:cViewPr varScale="1">
        <p:scale>
          <a:sx n="101" d="100"/>
          <a:sy n="101" d="100"/>
        </p:scale>
        <p:origin x="-1136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EA377C-1A73-4A76-BF8B-64BC02B62984}" type="doc">
      <dgm:prSet loTypeId="urn:microsoft.com/office/officeart/2005/8/layout/vList5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F1EB074A-2675-4017-8E12-873AE4B8F616}">
      <dgm:prSet phldrT="[文字]" custT="1"/>
      <dgm:spPr/>
      <dgm:t>
        <a:bodyPr/>
        <a:lstStyle/>
        <a:p>
          <a:pPr algn="ctr"/>
          <a:r>
            <a:rPr lang="zh-TW" altLang="en-US" sz="4400" dirty="0" smtClean="0"/>
            <a:t>ㄐ</a:t>
          </a:r>
          <a:r>
            <a:rPr lang="en-US" altLang="zh-TW" sz="4400" dirty="0" smtClean="0"/>
            <a:t>(j)</a:t>
          </a:r>
          <a:endParaRPr lang="zh-TW" altLang="en-US" sz="4400" dirty="0"/>
        </a:p>
      </dgm:t>
    </dgm:pt>
    <dgm:pt modelId="{9A2BBC63-9A1A-494C-BFEE-BE5F08DA3E49}" type="parTrans" cxnId="{D44C0D85-46B7-41CC-88DB-5FB426840F87}">
      <dgm:prSet/>
      <dgm:spPr/>
      <dgm:t>
        <a:bodyPr/>
        <a:lstStyle/>
        <a:p>
          <a:pPr algn="ctr"/>
          <a:endParaRPr lang="zh-TW" altLang="en-US" sz="4400"/>
        </a:p>
      </dgm:t>
    </dgm:pt>
    <dgm:pt modelId="{2D64D97B-50FC-41D3-8B60-5E21DBBBFDC1}" type="sibTrans" cxnId="{D44C0D85-46B7-41CC-88DB-5FB426840F87}">
      <dgm:prSet/>
      <dgm:spPr/>
      <dgm:t>
        <a:bodyPr/>
        <a:lstStyle/>
        <a:p>
          <a:pPr algn="ctr"/>
          <a:endParaRPr lang="zh-TW" altLang="en-US" sz="4400"/>
        </a:p>
      </dgm:t>
    </dgm:pt>
    <dgm:pt modelId="{DE0F2402-A4AC-4714-89D4-097E153BF175}">
      <dgm:prSet phldrT="[文字]" custT="1"/>
      <dgm:spPr/>
      <dgm:t>
        <a:bodyPr/>
        <a:lstStyle/>
        <a:p>
          <a:pPr algn="ctr"/>
          <a:r>
            <a:rPr lang="zh-TW" altLang="en-US" sz="4400" dirty="0" smtClean="0"/>
            <a:t>ㄑ</a:t>
          </a:r>
          <a:r>
            <a:rPr lang="en-US" altLang="zh-TW" sz="4400" dirty="0" smtClean="0"/>
            <a:t>(q)</a:t>
          </a:r>
          <a:endParaRPr lang="zh-TW" altLang="en-US" sz="4400" dirty="0"/>
        </a:p>
      </dgm:t>
    </dgm:pt>
    <dgm:pt modelId="{A6EAA67F-9624-4F54-95FC-E7C573DF8F8B}" type="parTrans" cxnId="{D264AFC6-98EA-48E6-A87B-19DED7820BB3}">
      <dgm:prSet/>
      <dgm:spPr/>
      <dgm:t>
        <a:bodyPr/>
        <a:lstStyle/>
        <a:p>
          <a:pPr algn="ctr"/>
          <a:endParaRPr lang="zh-TW" altLang="en-US" sz="4400"/>
        </a:p>
      </dgm:t>
    </dgm:pt>
    <dgm:pt modelId="{9F547003-B862-4F25-9ECA-7BC545D4280B}" type="sibTrans" cxnId="{D264AFC6-98EA-48E6-A87B-19DED7820BB3}">
      <dgm:prSet/>
      <dgm:spPr/>
      <dgm:t>
        <a:bodyPr/>
        <a:lstStyle/>
        <a:p>
          <a:pPr algn="ctr"/>
          <a:endParaRPr lang="zh-TW" altLang="en-US" sz="4400"/>
        </a:p>
      </dgm:t>
    </dgm:pt>
    <dgm:pt modelId="{1340C8CC-EF61-48B7-94B4-61C21741BD34}">
      <dgm:prSet phldrT="[文字]" custT="1"/>
      <dgm:spPr/>
      <dgm:t>
        <a:bodyPr/>
        <a:lstStyle/>
        <a:p>
          <a:pPr algn="ctr"/>
          <a:r>
            <a:rPr lang="zh-TW" altLang="en-US" sz="4400" dirty="0" smtClean="0"/>
            <a:t>ㄒ</a:t>
          </a:r>
          <a:r>
            <a:rPr lang="en-US" altLang="zh-TW" sz="4400" dirty="0" smtClean="0"/>
            <a:t>(x)</a:t>
          </a:r>
          <a:endParaRPr lang="zh-TW" altLang="en-US" sz="4400" dirty="0"/>
        </a:p>
      </dgm:t>
    </dgm:pt>
    <dgm:pt modelId="{528959AC-E250-46A5-9B9A-C5DFA45490B5}" type="parTrans" cxnId="{B907A9A1-0B05-4876-BB8F-BDD1589B399C}">
      <dgm:prSet/>
      <dgm:spPr/>
      <dgm:t>
        <a:bodyPr/>
        <a:lstStyle/>
        <a:p>
          <a:pPr algn="ctr"/>
          <a:endParaRPr lang="zh-TW" altLang="en-US" sz="4400"/>
        </a:p>
      </dgm:t>
    </dgm:pt>
    <dgm:pt modelId="{4CFC430B-3EEF-4F39-B78C-99D271434D4C}" type="sibTrans" cxnId="{B907A9A1-0B05-4876-BB8F-BDD1589B399C}">
      <dgm:prSet/>
      <dgm:spPr/>
      <dgm:t>
        <a:bodyPr/>
        <a:lstStyle/>
        <a:p>
          <a:pPr algn="ctr"/>
          <a:endParaRPr lang="zh-TW" altLang="en-US" sz="4400"/>
        </a:p>
      </dgm:t>
    </dgm:pt>
    <dgm:pt modelId="{ADB31FFB-CE04-4AEC-8F13-814CF31CE256}" type="pres">
      <dgm:prSet presAssocID="{AFEA377C-1A73-4A76-BF8B-64BC02B6298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34AD0EB7-BA33-4EB3-A9C6-849DF147A853}" type="pres">
      <dgm:prSet presAssocID="{F1EB074A-2675-4017-8E12-873AE4B8F616}" presName="linNode" presStyleCnt="0"/>
      <dgm:spPr/>
    </dgm:pt>
    <dgm:pt modelId="{C2BC9A32-616C-4574-810B-067EB570F8F5}" type="pres">
      <dgm:prSet presAssocID="{F1EB074A-2675-4017-8E12-873AE4B8F616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3DE53B9-BC21-4E31-AA34-D0C0D5E85AD8}" type="pres">
      <dgm:prSet presAssocID="{2D64D97B-50FC-41D3-8B60-5E21DBBBFDC1}" presName="sp" presStyleCnt="0"/>
      <dgm:spPr/>
    </dgm:pt>
    <dgm:pt modelId="{2BDDC9E4-4C90-4FA1-9BF1-DD0DE1457905}" type="pres">
      <dgm:prSet presAssocID="{DE0F2402-A4AC-4714-89D4-097E153BF175}" presName="linNode" presStyleCnt="0"/>
      <dgm:spPr/>
    </dgm:pt>
    <dgm:pt modelId="{3CE808FD-A701-4447-B84A-C39B1A3CC14F}" type="pres">
      <dgm:prSet presAssocID="{DE0F2402-A4AC-4714-89D4-097E153BF17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5E0701E-DA5C-41A7-B948-4B433987180F}" type="pres">
      <dgm:prSet presAssocID="{9F547003-B862-4F25-9ECA-7BC545D4280B}" presName="sp" presStyleCnt="0"/>
      <dgm:spPr/>
    </dgm:pt>
    <dgm:pt modelId="{548E6D80-C60C-484E-9743-89B688A8850A}" type="pres">
      <dgm:prSet presAssocID="{1340C8CC-EF61-48B7-94B4-61C21741BD34}" presName="linNode" presStyleCnt="0"/>
      <dgm:spPr/>
    </dgm:pt>
    <dgm:pt modelId="{95CB4BC2-5E72-4F5D-898B-D52C5FCE5F60}" type="pres">
      <dgm:prSet presAssocID="{1340C8CC-EF61-48B7-94B4-61C21741BD34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907A9A1-0B05-4876-BB8F-BDD1589B399C}" srcId="{AFEA377C-1A73-4A76-BF8B-64BC02B62984}" destId="{1340C8CC-EF61-48B7-94B4-61C21741BD34}" srcOrd="2" destOrd="0" parTransId="{528959AC-E250-46A5-9B9A-C5DFA45490B5}" sibTransId="{4CFC430B-3EEF-4F39-B78C-99D271434D4C}"/>
    <dgm:cxn modelId="{D44C0D85-46B7-41CC-88DB-5FB426840F87}" srcId="{AFEA377C-1A73-4A76-BF8B-64BC02B62984}" destId="{F1EB074A-2675-4017-8E12-873AE4B8F616}" srcOrd="0" destOrd="0" parTransId="{9A2BBC63-9A1A-494C-BFEE-BE5F08DA3E49}" sibTransId="{2D64D97B-50FC-41D3-8B60-5E21DBBBFDC1}"/>
    <dgm:cxn modelId="{8F811E2C-9C37-2A42-A4D3-9D9E58F509B7}" type="presOf" srcId="{F1EB074A-2675-4017-8E12-873AE4B8F616}" destId="{C2BC9A32-616C-4574-810B-067EB570F8F5}" srcOrd="0" destOrd="0" presId="urn:microsoft.com/office/officeart/2005/8/layout/vList5"/>
    <dgm:cxn modelId="{9072CE96-EA25-9E40-8122-F6C9A65F9984}" type="presOf" srcId="{AFEA377C-1A73-4A76-BF8B-64BC02B62984}" destId="{ADB31FFB-CE04-4AEC-8F13-814CF31CE256}" srcOrd="0" destOrd="0" presId="urn:microsoft.com/office/officeart/2005/8/layout/vList5"/>
    <dgm:cxn modelId="{4D82136C-D976-B84C-BB4E-DCCD24023611}" type="presOf" srcId="{1340C8CC-EF61-48B7-94B4-61C21741BD34}" destId="{95CB4BC2-5E72-4F5D-898B-D52C5FCE5F60}" srcOrd="0" destOrd="0" presId="urn:microsoft.com/office/officeart/2005/8/layout/vList5"/>
    <dgm:cxn modelId="{D264AFC6-98EA-48E6-A87B-19DED7820BB3}" srcId="{AFEA377C-1A73-4A76-BF8B-64BC02B62984}" destId="{DE0F2402-A4AC-4714-89D4-097E153BF175}" srcOrd="1" destOrd="0" parTransId="{A6EAA67F-9624-4F54-95FC-E7C573DF8F8B}" sibTransId="{9F547003-B862-4F25-9ECA-7BC545D4280B}"/>
    <dgm:cxn modelId="{6171725B-D709-3346-A420-DB26F8406F92}" type="presOf" srcId="{DE0F2402-A4AC-4714-89D4-097E153BF175}" destId="{3CE808FD-A701-4447-B84A-C39B1A3CC14F}" srcOrd="0" destOrd="0" presId="urn:microsoft.com/office/officeart/2005/8/layout/vList5"/>
    <dgm:cxn modelId="{18E21940-16AC-C040-A4A4-7D775FDB7EED}" type="presParOf" srcId="{ADB31FFB-CE04-4AEC-8F13-814CF31CE256}" destId="{34AD0EB7-BA33-4EB3-A9C6-849DF147A853}" srcOrd="0" destOrd="0" presId="urn:microsoft.com/office/officeart/2005/8/layout/vList5"/>
    <dgm:cxn modelId="{39E27EF6-235C-2F42-BCB6-EC27219BAA56}" type="presParOf" srcId="{34AD0EB7-BA33-4EB3-A9C6-849DF147A853}" destId="{C2BC9A32-616C-4574-810B-067EB570F8F5}" srcOrd="0" destOrd="0" presId="urn:microsoft.com/office/officeart/2005/8/layout/vList5"/>
    <dgm:cxn modelId="{CD1C952A-4F8F-5044-AA51-F90527532A4A}" type="presParOf" srcId="{ADB31FFB-CE04-4AEC-8F13-814CF31CE256}" destId="{83DE53B9-BC21-4E31-AA34-D0C0D5E85AD8}" srcOrd="1" destOrd="0" presId="urn:microsoft.com/office/officeart/2005/8/layout/vList5"/>
    <dgm:cxn modelId="{E970E1FF-9853-174C-91BA-2B925CEC2DF9}" type="presParOf" srcId="{ADB31FFB-CE04-4AEC-8F13-814CF31CE256}" destId="{2BDDC9E4-4C90-4FA1-9BF1-DD0DE1457905}" srcOrd="2" destOrd="0" presId="urn:microsoft.com/office/officeart/2005/8/layout/vList5"/>
    <dgm:cxn modelId="{A53B2BD3-9F00-7D42-84BB-07519AE8A12D}" type="presParOf" srcId="{2BDDC9E4-4C90-4FA1-9BF1-DD0DE1457905}" destId="{3CE808FD-A701-4447-B84A-C39B1A3CC14F}" srcOrd="0" destOrd="0" presId="urn:microsoft.com/office/officeart/2005/8/layout/vList5"/>
    <dgm:cxn modelId="{7CD2E082-4859-144A-9E7E-881539B9BE86}" type="presParOf" srcId="{ADB31FFB-CE04-4AEC-8F13-814CF31CE256}" destId="{35E0701E-DA5C-41A7-B948-4B433987180F}" srcOrd="3" destOrd="0" presId="urn:microsoft.com/office/officeart/2005/8/layout/vList5"/>
    <dgm:cxn modelId="{166F0931-6316-094F-9298-01608EA295A2}" type="presParOf" srcId="{ADB31FFB-CE04-4AEC-8F13-814CF31CE256}" destId="{548E6D80-C60C-484E-9743-89B688A8850A}" srcOrd="4" destOrd="0" presId="urn:microsoft.com/office/officeart/2005/8/layout/vList5"/>
    <dgm:cxn modelId="{F0EE6730-F096-8F4B-8EAE-5FA2D84960F5}" type="presParOf" srcId="{548E6D80-C60C-484E-9743-89B688A8850A}" destId="{95CB4BC2-5E72-4F5D-898B-D52C5FCE5F60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EA377C-1A73-4A76-BF8B-64BC02B62984}" type="doc">
      <dgm:prSet loTypeId="urn:microsoft.com/office/officeart/2005/8/layout/vList5" loCatId="list" qsTypeId="urn:microsoft.com/office/officeart/2005/8/quickstyle/simple2" qsCatId="simple" csTypeId="urn:microsoft.com/office/officeart/2005/8/colors/accent6_2" csCatId="accent6" phldr="1"/>
      <dgm:spPr/>
      <dgm:t>
        <a:bodyPr/>
        <a:lstStyle/>
        <a:p>
          <a:endParaRPr lang="zh-TW" altLang="en-US"/>
        </a:p>
      </dgm:t>
    </dgm:pt>
    <dgm:pt modelId="{F1EB074A-2675-4017-8E12-873AE4B8F616}">
      <dgm:prSet phldrT="[文字]" custT="1"/>
      <dgm:spPr/>
      <dgm:t>
        <a:bodyPr/>
        <a:lstStyle/>
        <a:p>
          <a:pPr algn="ctr"/>
          <a:r>
            <a:rPr lang="zh-TW" altLang="en-US" sz="4000" dirty="0" smtClean="0"/>
            <a:t>ㄧ </a:t>
          </a:r>
          <a:r>
            <a:rPr lang="en-US" altLang="zh-TW" sz="4000" dirty="0" smtClean="0"/>
            <a:t>(</a:t>
          </a:r>
          <a:r>
            <a:rPr lang="en-US" altLang="zh-TW" sz="4000" dirty="0" err="1" smtClean="0"/>
            <a:t>i</a:t>
          </a:r>
          <a:r>
            <a:rPr lang="en-US" altLang="zh-TW" sz="4000" dirty="0" smtClean="0"/>
            <a:t>)</a:t>
          </a:r>
          <a:endParaRPr lang="zh-TW" altLang="en-US" sz="4000" dirty="0"/>
        </a:p>
      </dgm:t>
    </dgm:pt>
    <dgm:pt modelId="{9A2BBC63-9A1A-494C-BFEE-BE5F08DA3E49}" type="parTrans" cxnId="{D44C0D85-46B7-41CC-88DB-5FB426840F87}">
      <dgm:prSet/>
      <dgm:spPr/>
      <dgm:t>
        <a:bodyPr/>
        <a:lstStyle/>
        <a:p>
          <a:pPr algn="ctr"/>
          <a:endParaRPr lang="zh-TW" altLang="en-US" sz="4000"/>
        </a:p>
      </dgm:t>
    </dgm:pt>
    <dgm:pt modelId="{2D64D97B-50FC-41D3-8B60-5E21DBBBFDC1}" type="sibTrans" cxnId="{D44C0D85-46B7-41CC-88DB-5FB426840F87}">
      <dgm:prSet/>
      <dgm:spPr/>
      <dgm:t>
        <a:bodyPr/>
        <a:lstStyle/>
        <a:p>
          <a:pPr algn="ctr"/>
          <a:endParaRPr lang="zh-TW" altLang="en-US" sz="4000"/>
        </a:p>
      </dgm:t>
    </dgm:pt>
    <dgm:pt modelId="{DE0F2402-A4AC-4714-89D4-097E153BF175}">
      <dgm:prSet phldrT="[文字]" custT="1"/>
      <dgm:spPr/>
      <dgm:t>
        <a:bodyPr/>
        <a:lstStyle/>
        <a:p>
          <a:pPr algn="ctr"/>
          <a:r>
            <a:rPr lang="zh-TW" altLang="en-US" sz="4000" dirty="0" smtClean="0"/>
            <a:t>ㄩ</a:t>
          </a:r>
          <a:r>
            <a:rPr lang="en-US" altLang="zh-TW" sz="4000" dirty="0" smtClean="0"/>
            <a:t>(</a:t>
          </a:r>
          <a:r>
            <a:rPr lang="en-US" altLang="zh-TW" sz="4000" dirty="0" smtClean="0">
              <a:solidFill>
                <a:srgbClr val="FF0000"/>
              </a:solidFill>
            </a:rPr>
            <a:t>u</a:t>
          </a:r>
          <a:r>
            <a:rPr lang="en-US" altLang="zh-TW" sz="4000" dirty="0" smtClean="0"/>
            <a:t>)</a:t>
          </a:r>
        </a:p>
      </dgm:t>
    </dgm:pt>
    <dgm:pt modelId="{A6EAA67F-9624-4F54-95FC-E7C573DF8F8B}" type="parTrans" cxnId="{D264AFC6-98EA-48E6-A87B-19DED7820BB3}">
      <dgm:prSet/>
      <dgm:spPr/>
      <dgm:t>
        <a:bodyPr/>
        <a:lstStyle/>
        <a:p>
          <a:pPr algn="ctr"/>
          <a:endParaRPr lang="zh-TW" altLang="en-US" sz="4000"/>
        </a:p>
      </dgm:t>
    </dgm:pt>
    <dgm:pt modelId="{9F547003-B862-4F25-9ECA-7BC545D4280B}" type="sibTrans" cxnId="{D264AFC6-98EA-48E6-A87B-19DED7820BB3}">
      <dgm:prSet/>
      <dgm:spPr/>
      <dgm:t>
        <a:bodyPr/>
        <a:lstStyle/>
        <a:p>
          <a:pPr algn="ctr"/>
          <a:endParaRPr lang="zh-TW" altLang="en-US" sz="4000"/>
        </a:p>
      </dgm:t>
    </dgm:pt>
    <dgm:pt modelId="{ADB31FFB-CE04-4AEC-8F13-814CF31CE256}" type="pres">
      <dgm:prSet presAssocID="{AFEA377C-1A73-4A76-BF8B-64BC02B6298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34AD0EB7-BA33-4EB3-A9C6-849DF147A853}" type="pres">
      <dgm:prSet presAssocID="{F1EB074A-2675-4017-8E12-873AE4B8F616}" presName="linNode" presStyleCnt="0"/>
      <dgm:spPr/>
    </dgm:pt>
    <dgm:pt modelId="{C2BC9A32-616C-4574-810B-067EB570F8F5}" type="pres">
      <dgm:prSet presAssocID="{F1EB074A-2675-4017-8E12-873AE4B8F616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3DE53B9-BC21-4E31-AA34-D0C0D5E85AD8}" type="pres">
      <dgm:prSet presAssocID="{2D64D97B-50FC-41D3-8B60-5E21DBBBFDC1}" presName="sp" presStyleCnt="0"/>
      <dgm:spPr/>
    </dgm:pt>
    <dgm:pt modelId="{2BDDC9E4-4C90-4FA1-9BF1-DD0DE1457905}" type="pres">
      <dgm:prSet presAssocID="{DE0F2402-A4AC-4714-89D4-097E153BF175}" presName="linNode" presStyleCnt="0"/>
      <dgm:spPr/>
    </dgm:pt>
    <dgm:pt modelId="{3CE808FD-A701-4447-B84A-C39B1A3CC14F}" type="pres">
      <dgm:prSet presAssocID="{DE0F2402-A4AC-4714-89D4-097E153BF175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FA7C9EB-095E-CC47-AB02-20E6D2B82D35}" type="presOf" srcId="{F1EB074A-2675-4017-8E12-873AE4B8F616}" destId="{C2BC9A32-616C-4574-810B-067EB570F8F5}" srcOrd="0" destOrd="0" presId="urn:microsoft.com/office/officeart/2005/8/layout/vList5"/>
    <dgm:cxn modelId="{1CA58C63-3ECD-834B-B0A8-6A8105E0A7CA}" type="presOf" srcId="{AFEA377C-1A73-4A76-BF8B-64BC02B62984}" destId="{ADB31FFB-CE04-4AEC-8F13-814CF31CE256}" srcOrd="0" destOrd="0" presId="urn:microsoft.com/office/officeart/2005/8/layout/vList5"/>
    <dgm:cxn modelId="{D44C0D85-46B7-41CC-88DB-5FB426840F87}" srcId="{AFEA377C-1A73-4A76-BF8B-64BC02B62984}" destId="{F1EB074A-2675-4017-8E12-873AE4B8F616}" srcOrd="0" destOrd="0" parTransId="{9A2BBC63-9A1A-494C-BFEE-BE5F08DA3E49}" sibTransId="{2D64D97B-50FC-41D3-8B60-5E21DBBBFDC1}"/>
    <dgm:cxn modelId="{D264AFC6-98EA-48E6-A87B-19DED7820BB3}" srcId="{AFEA377C-1A73-4A76-BF8B-64BC02B62984}" destId="{DE0F2402-A4AC-4714-89D4-097E153BF175}" srcOrd="1" destOrd="0" parTransId="{A6EAA67F-9624-4F54-95FC-E7C573DF8F8B}" sibTransId="{9F547003-B862-4F25-9ECA-7BC545D4280B}"/>
    <dgm:cxn modelId="{66CDA366-95B8-7341-A675-340FAB0F5273}" type="presOf" srcId="{DE0F2402-A4AC-4714-89D4-097E153BF175}" destId="{3CE808FD-A701-4447-B84A-C39B1A3CC14F}" srcOrd="0" destOrd="0" presId="urn:microsoft.com/office/officeart/2005/8/layout/vList5"/>
    <dgm:cxn modelId="{E016E88B-64CE-EC44-829F-968E20BBBB98}" type="presParOf" srcId="{ADB31FFB-CE04-4AEC-8F13-814CF31CE256}" destId="{34AD0EB7-BA33-4EB3-A9C6-849DF147A853}" srcOrd="0" destOrd="0" presId="urn:microsoft.com/office/officeart/2005/8/layout/vList5"/>
    <dgm:cxn modelId="{73E38EEC-704C-A641-9CAF-3ADA5C3BFBB5}" type="presParOf" srcId="{34AD0EB7-BA33-4EB3-A9C6-849DF147A853}" destId="{C2BC9A32-616C-4574-810B-067EB570F8F5}" srcOrd="0" destOrd="0" presId="urn:microsoft.com/office/officeart/2005/8/layout/vList5"/>
    <dgm:cxn modelId="{1EEF6CFF-BD03-7542-B52C-A2977D4098AC}" type="presParOf" srcId="{ADB31FFB-CE04-4AEC-8F13-814CF31CE256}" destId="{83DE53B9-BC21-4E31-AA34-D0C0D5E85AD8}" srcOrd="1" destOrd="0" presId="urn:microsoft.com/office/officeart/2005/8/layout/vList5"/>
    <dgm:cxn modelId="{D460DF35-A5F3-964F-A34B-DF3AFAA0F3CB}" type="presParOf" srcId="{ADB31FFB-CE04-4AEC-8F13-814CF31CE256}" destId="{2BDDC9E4-4C90-4FA1-9BF1-DD0DE1457905}" srcOrd="2" destOrd="0" presId="urn:microsoft.com/office/officeart/2005/8/layout/vList5"/>
    <dgm:cxn modelId="{75CC67E0-935D-6648-8C47-B9E1E735B735}" type="presParOf" srcId="{2BDDC9E4-4C90-4FA1-9BF1-DD0DE1457905}" destId="{3CE808FD-A701-4447-B84A-C39B1A3CC14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BC9A32-616C-4574-810B-067EB570F8F5}">
      <dsp:nvSpPr>
        <dsp:cNvPr id="0" name=""/>
        <dsp:cNvSpPr/>
      </dsp:nvSpPr>
      <dsp:spPr>
        <a:xfrm>
          <a:off x="2310876" y="2055"/>
          <a:ext cx="2599735" cy="13565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kern="1200" dirty="0" smtClean="0"/>
            <a:t>ㄐ</a:t>
          </a:r>
          <a:r>
            <a:rPr lang="en-US" altLang="zh-TW" sz="4400" kern="1200" dirty="0" smtClean="0"/>
            <a:t>(j)</a:t>
          </a:r>
          <a:endParaRPr lang="zh-TW" altLang="en-US" sz="4400" kern="1200" dirty="0"/>
        </a:p>
      </dsp:txBody>
      <dsp:txXfrm>
        <a:off x="2377096" y="68275"/>
        <a:ext cx="2467295" cy="1224082"/>
      </dsp:txXfrm>
    </dsp:sp>
    <dsp:sp modelId="{3CE808FD-A701-4447-B84A-C39B1A3CC14F}">
      <dsp:nvSpPr>
        <dsp:cNvPr id="0" name=""/>
        <dsp:cNvSpPr/>
      </dsp:nvSpPr>
      <dsp:spPr>
        <a:xfrm>
          <a:off x="2310876" y="1426404"/>
          <a:ext cx="2599735" cy="13565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kern="1200" dirty="0" smtClean="0"/>
            <a:t>ㄑ</a:t>
          </a:r>
          <a:r>
            <a:rPr lang="en-US" altLang="zh-TW" sz="4400" kern="1200" dirty="0" smtClean="0"/>
            <a:t>(q)</a:t>
          </a:r>
          <a:endParaRPr lang="zh-TW" altLang="en-US" sz="4400" kern="1200" dirty="0"/>
        </a:p>
      </dsp:txBody>
      <dsp:txXfrm>
        <a:off x="2377096" y="1492624"/>
        <a:ext cx="2467295" cy="1224082"/>
      </dsp:txXfrm>
    </dsp:sp>
    <dsp:sp modelId="{95CB4BC2-5E72-4F5D-898B-D52C5FCE5F60}">
      <dsp:nvSpPr>
        <dsp:cNvPr id="0" name=""/>
        <dsp:cNvSpPr/>
      </dsp:nvSpPr>
      <dsp:spPr>
        <a:xfrm>
          <a:off x="2310876" y="2850752"/>
          <a:ext cx="2599735" cy="13565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kern="1200" dirty="0" smtClean="0"/>
            <a:t>ㄒ</a:t>
          </a:r>
          <a:r>
            <a:rPr lang="en-US" altLang="zh-TW" sz="4400" kern="1200" dirty="0" smtClean="0"/>
            <a:t>(x)</a:t>
          </a:r>
          <a:endParaRPr lang="zh-TW" altLang="en-US" sz="4400" kern="1200" dirty="0"/>
        </a:p>
      </dsp:txBody>
      <dsp:txXfrm>
        <a:off x="2377096" y="2916972"/>
        <a:ext cx="2467295" cy="12240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BC9A32-616C-4574-810B-067EB570F8F5}">
      <dsp:nvSpPr>
        <dsp:cNvPr id="0" name=""/>
        <dsp:cNvSpPr/>
      </dsp:nvSpPr>
      <dsp:spPr>
        <a:xfrm>
          <a:off x="2142958" y="43"/>
          <a:ext cx="2410827" cy="173810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/>
            <a:t>ㄧ </a:t>
          </a:r>
          <a:r>
            <a:rPr lang="en-US" altLang="zh-TW" sz="4000" kern="1200" dirty="0" smtClean="0"/>
            <a:t>(</a:t>
          </a:r>
          <a:r>
            <a:rPr lang="en-US" altLang="zh-TW" sz="4000" kern="1200" dirty="0" err="1" smtClean="0"/>
            <a:t>i</a:t>
          </a:r>
          <a:r>
            <a:rPr lang="en-US" altLang="zh-TW" sz="4000" kern="1200" dirty="0" smtClean="0"/>
            <a:t>)</a:t>
          </a:r>
          <a:endParaRPr lang="zh-TW" altLang="en-US" sz="4000" kern="1200" dirty="0"/>
        </a:p>
      </dsp:txBody>
      <dsp:txXfrm>
        <a:off x="2227805" y="84890"/>
        <a:ext cx="2241133" cy="1568415"/>
      </dsp:txXfrm>
    </dsp:sp>
    <dsp:sp modelId="{3CE808FD-A701-4447-B84A-C39B1A3CC14F}">
      <dsp:nvSpPr>
        <dsp:cNvPr id="0" name=""/>
        <dsp:cNvSpPr/>
      </dsp:nvSpPr>
      <dsp:spPr>
        <a:xfrm>
          <a:off x="2142958" y="1825058"/>
          <a:ext cx="2410827" cy="173810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/>
            <a:t>ㄩ</a:t>
          </a:r>
          <a:r>
            <a:rPr lang="en-US" altLang="zh-TW" sz="4000" kern="1200" dirty="0" smtClean="0"/>
            <a:t>(</a:t>
          </a:r>
          <a:r>
            <a:rPr lang="en-US" altLang="zh-TW" sz="4000" kern="1200" dirty="0" smtClean="0">
              <a:solidFill>
                <a:srgbClr val="FF0000"/>
              </a:solidFill>
            </a:rPr>
            <a:t>u</a:t>
          </a:r>
          <a:r>
            <a:rPr lang="en-US" altLang="zh-TW" sz="4000" kern="1200" dirty="0" smtClean="0"/>
            <a:t>)</a:t>
          </a:r>
        </a:p>
      </dsp:txBody>
      <dsp:txXfrm>
        <a:off x="2227805" y="1909905"/>
        <a:ext cx="2241133" cy="15684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1DF473B-CC44-0746-9C12-127DD6BF7256}" type="datetimeFigureOut">
              <a:rPr kumimoji="1" lang="zh-TW" altLang="en-US" smtClean="0"/>
              <a:t>19/4/19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D655-55A4-2A48-960D-BBDA49E7D392}" type="slidenum">
              <a:rPr kumimoji="1" lang="zh-TW" altLang="en-US" smtClean="0"/>
              <a:t>‹#›</a:t>
            </a:fld>
            <a:endParaRPr kumimoji="1"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9480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F473B-CC44-0746-9C12-127DD6BF7256}" type="datetimeFigureOut">
              <a:rPr kumimoji="1" lang="zh-TW" altLang="en-US" smtClean="0"/>
              <a:t>19/4/19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D655-55A4-2A48-960D-BBDA49E7D39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97489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F473B-CC44-0746-9C12-127DD6BF7256}" type="datetimeFigureOut">
              <a:rPr kumimoji="1" lang="zh-TW" altLang="en-US" smtClean="0"/>
              <a:t>19/4/19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D655-55A4-2A48-960D-BBDA49E7D392}" type="slidenum">
              <a:rPr kumimoji="1" lang="zh-TW" altLang="en-US" smtClean="0"/>
              <a:t>‹#›</a:t>
            </a:fld>
            <a:endParaRPr kumimoji="1"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124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F473B-CC44-0746-9C12-127DD6BF7256}" type="datetimeFigureOut">
              <a:rPr kumimoji="1" lang="zh-TW" altLang="en-US" smtClean="0"/>
              <a:t>19/4/19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D655-55A4-2A48-960D-BBDA49E7D39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56374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F473B-CC44-0746-9C12-127DD6BF7256}" type="datetimeFigureOut">
              <a:rPr kumimoji="1" lang="zh-TW" altLang="en-US" smtClean="0"/>
              <a:t>19/4/19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D655-55A4-2A48-960D-BBDA49E7D392}" type="slidenum">
              <a:rPr kumimoji="1" lang="zh-TW" altLang="en-US" smtClean="0"/>
              <a:t>‹#›</a:t>
            </a:fld>
            <a:endParaRPr kumimoji="1"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334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F473B-CC44-0746-9C12-127DD6BF7256}" type="datetimeFigureOut">
              <a:rPr kumimoji="1" lang="zh-TW" altLang="en-US" smtClean="0"/>
              <a:t>19/4/19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D655-55A4-2A48-960D-BBDA49E7D39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21424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F473B-CC44-0746-9C12-127DD6BF7256}" type="datetimeFigureOut">
              <a:rPr kumimoji="1" lang="zh-TW" altLang="en-US" smtClean="0"/>
              <a:t>19/4/19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D655-55A4-2A48-960D-BBDA49E7D39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139842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F473B-CC44-0746-9C12-127DD6BF7256}" type="datetimeFigureOut">
              <a:rPr kumimoji="1" lang="zh-TW" altLang="en-US" smtClean="0"/>
              <a:t>19/4/19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D655-55A4-2A48-960D-BBDA49E7D39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722633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F473B-CC44-0746-9C12-127DD6BF7256}" type="datetimeFigureOut">
              <a:rPr kumimoji="1" lang="zh-TW" altLang="en-US" smtClean="0"/>
              <a:t>19/4/19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D655-55A4-2A48-960D-BBDA49E7D39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04046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F473B-CC44-0746-9C12-127DD6BF7256}" type="datetimeFigureOut">
              <a:rPr kumimoji="1" lang="zh-TW" altLang="en-US" smtClean="0"/>
              <a:t>19/4/19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D655-55A4-2A48-960D-BBDA49E7D39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25042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將圖片拖曳至版面配置區或按一下圖示以新增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F473B-CC44-0746-9C12-127DD6BF7256}" type="datetimeFigureOut">
              <a:rPr kumimoji="1" lang="zh-TW" altLang="en-US" smtClean="0"/>
              <a:t>19/4/19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CD655-55A4-2A48-960D-BBDA49E7D392}" type="slidenum">
              <a:rPr kumimoji="1" lang="zh-TW" altLang="en-US" smtClean="0"/>
              <a:t>‹#›</a:t>
            </a:fld>
            <a:endParaRPr kumimoji="1"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47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1DF473B-CC44-0746-9C12-127DD6BF7256}" type="datetimeFigureOut">
              <a:rPr kumimoji="1" lang="zh-TW" altLang="en-US" smtClean="0"/>
              <a:t>19/4/19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19CD655-55A4-2A48-960D-BBDA49E7D392}" type="slidenum">
              <a:rPr kumimoji="1" lang="zh-TW" altLang="en-US" smtClean="0"/>
              <a:t>‹#›</a:t>
            </a:fld>
            <a:endParaRPr kumimoji="1"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8984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diagramData" Target="../diagrams/data2.xml"/><Relationship Id="rId8" Type="http://schemas.openxmlformats.org/officeDocument/2006/relationships/diagramLayout" Target="../diagrams/layout2.xml"/><Relationship Id="rId9" Type="http://schemas.openxmlformats.org/officeDocument/2006/relationships/diagramQuickStyle" Target="../diagrams/quickStyle2.xml"/><Relationship Id="rId10" Type="http://schemas.openxmlformats.org/officeDocument/2006/relationships/diagramColors" Target="../diagrams/colors2.xml"/><Relationship Id="rId11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Introduction</a:t>
            </a:r>
            <a:r>
              <a:rPr kumimoji="1"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kumimoji="1"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to</a:t>
            </a:r>
            <a:r>
              <a:rPr kumimoji="1"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br>
              <a:rPr kumimoji="1" lang="zh-TW" alt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kumimoji="1" lang="en-US" altLang="zh-TW" dirty="0" err="1" smtClean="0">
                <a:solidFill>
                  <a:schemeClr val="accent6">
                    <a:lumMod val="75000"/>
                  </a:schemeClr>
                </a:solidFill>
              </a:rPr>
              <a:t>Hanyu</a:t>
            </a:r>
            <a:r>
              <a:rPr kumimoji="1"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kumimoji="1"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Pinyin</a:t>
            </a:r>
            <a:endParaRPr kumimoji="1" lang="zh-TW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zh-TW" dirty="0" smtClean="0">
                <a:solidFill>
                  <a:schemeClr val="accent2"/>
                </a:solidFill>
              </a:rPr>
              <a:t>Andrea</a:t>
            </a:r>
            <a:r>
              <a:rPr kumimoji="1" lang="zh-TW" altLang="en-US" dirty="0" smtClean="0">
                <a:solidFill>
                  <a:schemeClr val="accent2"/>
                </a:solidFill>
              </a:rPr>
              <a:t> </a:t>
            </a:r>
            <a:r>
              <a:rPr kumimoji="1" lang="en-US" altLang="zh-TW" dirty="0" smtClean="0">
                <a:solidFill>
                  <a:schemeClr val="accent2"/>
                </a:solidFill>
              </a:rPr>
              <a:t>Lay</a:t>
            </a:r>
            <a:r>
              <a:rPr kumimoji="1" lang="zh-TW" altLang="en-US" dirty="0" smtClean="0">
                <a:solidFill>
                  <a:schemeClr val="accent2"/>
                </a:solidFill>
              </a:rPr>
              <a:t> 賴宜謙</a:t>
            </a:r>
          </a:p>
          <a:p>
            <a:r>
              <a:rPr kumimoji="1" lang="en-US" altLang="zh-TW" dirty="0" smtClean="0">
                <a:solidFill>
                  <a:schemeClr val="accent2"/>
                </a:solidFill>
              </a:rPr>
              <a:t>Freshman</a:t>
            </a:r>
            <a:r>
              <a:rPr kumimoji="1" lang="zh-TW" altLang="en-US" dirty="0" smtClean="0">
                <a:solidFill>
                  <a:schemeClr val="accent2"/>
                </a:solidFill>
              </a:rPr>
              <a:t> </a:t>
            </a:r>
            <a:r>
              <a:rPr kumimoji="1" lang="en-US" altLang="zh-TW" dirty="0" smtClean="0">
                <a:solidFill>
                  <a:schemeClr val="accent2"/>
                </a:solidFill>
              </a:rPr>
              <a:t>English</a:t>
            </a:r>
            <a:r>
              <a:rPr kumimoji="1" lang="zh-TW" altLang="en-US" dirty="0" smtClean="0">
                <a:solidFill>
                  <a:schemeClr val="accent2"/>
                </a:solidFill>
              </a:rPr>
              <a:t> </a:t>
            </a:r>
            <a:r>
              <a:rPr kumimoji="1" lang="en-US" altLang="zh-TW" dirty="0" smtClean="0">
                <a:solidFill>
                  <a:schemeClr val="accent2"/>
                </a:solidFill>
              </a:rPr>
              <a:t>Spring</a:t>
            </a:r>
            <a:r>
              <a:rPr kumimoji="1" lang="zh-TW" altLang="en-US" dirty="0" smtClean="0">
                <a:solidFill>
                  <a:schemeClr val="accent2"/>
                </a:solidFill>
              </a:rPr>
              <a:t> </a:t>
            </a:r>
            <a:r>
              <a:rPr kumimoji="1" lang="en-US" altLang="zh-TW" dirty="0" smtClean="0">
                <a:solidFill>
                  <a:schemeClr val="accent2"/>
                </a:solidFill>
              </a:rPr>
              <a:t>2017</a:t>
            </a:r>
            <a:endParaRPr kumimoji="1" lang="zh-TW" alt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412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539552" y="1340769"/>
          <a:ext cx="7848876" cy="37787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8"/>
                <a:gridCol w="4176466"/>
                <a:gridCol w="1800202"/>
              </a:tblGrid>
              <a:tr h="578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注音符號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漢語拼音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500" kern="100" dirty="0">
                          <a:effectLst/>
                        </a:rPr>
                        <a:t>例子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0061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ㄓ</a:t>
                      </a:r>
                      <a:endParaRPr lang="zh-TW" sz="36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b="1" i="0" kern="100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zh</a:t>
                      </a:r>
                      <a:endParaRPr lang="en-US" altLang="zh-TW" sz="3600" b="1" i="0" kern="1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(by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itself: </a:t>
                      </a:r>
                      <a:r>
                        <a:rPr lang="zh-TW" altLang="en-US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知 </a:t>
                      </a:r>
                      <a:r>
                        <a:rPr lang="en-US" altLang="zh-TW" sz="280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zhī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effectLst/>
                        </a:rPr>
                        <a:t>沾</a:t>
                      </a:r>
                      <a:endParaRPr lang="en-US" altLang="zh-TW" sz="28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200" kern="100" dirty="0" smtClean="0">
                          <a:effectLst/>
                        </a:rPr>
                        <a:t> </a:t>
                      </a:r>
                      <a:r>
                        <a:rPr lang="en-US" altLang="zh-TW" sz="320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zh</a:t>
                      </a:r>
                      <a:r>
                        <a:rPr lang="en-US" altLang="zh-TW" sz="3200" kern="100" dirty="0" err="1" smtClean="0">
                          <a:effectLst/>
                        </a:rPr>
                        <a:t>ān</a:t>
                      </a:r>
                      <a:endParaRPr lang="en-US" altLang="zh-TW" sz="3200" kern="100" dirty="0" smtClean="0"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11182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kern="100" dirty="0" smtClean="0">
                          <a:effectLst/>
                        </a:rPr>
                        <a:t>ㄔ</a:t>
                      </a:r>
                      <a:endParaRPr lang="en-US" altLang="zh-TW" sz="36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b="1" kern="1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</a:t>
                      </a:r>
                      <a:endParaRPr lang="en-US" altLang="zh-TW" sz="3600" b="1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(by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itself: </a:t>
                      </a:r>
                      <a:r>
                        <a:rPr lang="zh-TW" altLang="en-US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吃 </a:t>
                      </a:r>
                      <a:r>
                        <a:rPr lang="en-US" altLang="zh-TW" sz="280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chī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TW" altLang="zh-TW" sz="280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400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400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炒</a:t>
                      </a:r>
                      <a:endParaRPr lang="en-US" altLang="zh-TW" sz="2800" dirty="0" smtClean="0"/>
                    </a:p>
                    <a:p>
                      <a:pPr algn="ctr"/>
                      <a:r>
                        <a:rPr lang="en-US" altLang="zh-TW" sz="2800" dirty="0" smtClean="0"/>
                        <a:t> </a:t>
                      </a:r>
                      <a:r>
                        <a:rPr lang="en-US" altLang="zh-TW" sz="28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ch</a:t>
                      </a:r>
                      <a:r>
                        <a:rPr lang="en-US" altLang="zh-TW" sz="2800" dirty="0" err="1" smtClean="0"/>
                        <a:t>ǎo</a:t>
                      </a:r>
                      <a:endParaRPr lang="en-US" altLang="zh-TW" sz="2800" dirty="0" smtClean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/>
          </p:nvPr>
        </p:nvGraphicFramePr>
        <p:xfrm>
          <a:off x="539552" y="4077072"/>
          <a:ext cx="7848876" cy="115212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08"/>
                <a:gridCol w="4176466"/>
                <a:gridCol w="1800202"/>
              </a:tblGrid>
              <a:tr h="11521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ㄕ</a:t>
                      </a:r>
                      <a:endParaRPr lang="zh-TW" sz="36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b="1" kern="100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sh</a:t>
                      </a:r>
                      <a:endParaRPr lang="en-US" altLang="zh-TW" sz="3600" b="1" kern="1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(by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itself: </a:t>
                      </a:r>
                      <a:r>
                        <a:rPr lang="zh-TW" altLang="en-US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師 </a:t>
                      </a:r>
                      <a:r>
                        <a:rPr lang="en-US" altLang="zh-TW" sz="2800" b="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shī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TW" altLang="zh-TW" sz="28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蛇</a:t>
                      </a: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sh</a:t>
                      </a:r>
                      <a:r>
                        <a:rPr lang="en-US" altLang="zh-TW" sz="2800" b="0" kern="100" dirty="0" err="1" smtClean="0">
                          <a:solidFill>
                            <a:schemeClr val="tx1"/>
                          </a:solidFill>
                          <a:effectLst/>
                        </a:rPr>
                        <a:t>é</a:t>
                      </a: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539548" y="5157192"/>
          <a:ext cx="7848876" cy="1224136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08"/>
                <a:gridCol w="4176466"/>
                <a:gridCol w="1800202"/>
              </a:tblGrid>
              <a:tr h="1224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ㄖ</a:t>
                      </a:r>
                      <a:endParaRPr lang="zh-TW" sz="36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b="1" kern="1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(by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itself: </a:t>
                      </a:r>
                      <a:r>
                        <a:rPr lang="zh-TW" altLang="en-US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日 </a:t>
                      </a:r>
                      <a:r>
                        <a:rPr lang="en-US" altLang="zh-TW" sz="2800" b="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rì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TW" altLang="zh-TW" sz="28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肉</a:t>
                      </a: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</a:t>
                      </a:r>
                      <a:r>
                        <a:rPr lang="en-US" altLang="zh-TW" sz="2800" b="0" kern="100" dirty="0" err="1" smtClean="0">
                          <a:solidFill>
                            <a:schemeClr val="tx1"/>
                          </a:solidFill>
                          <a:effectLst/>
                        </a:rPr>
                        <a:t>òu</a:t>
                      </a:r>
                      <a:r>
                        <a:rPr lang="en-US" altLang="zh-TW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8" name="標題 1"/>
          <p:cNvSpPr txBox="1">
            <a:spLocks/>
          </p:cNvSpPr>
          <p:nvPr/>
        </p:nvSpPr>
        <p:spPr>
          <a:xfrm>
            <a:off x="703701" y="121577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mtClean="0"/>
              <a:t>Special consonant symbols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1557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539552" y="1340769"/>
          <a:ext cx="7848876" cy="39227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8"/>
                <a:gridCol w="4176466"/>
                <a:gridCol w="1800202"/>
              </a:tblGrid>
              <a:tr h="578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注音符號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漢語拼音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500" kern="100" dirty="0">
                          <a:effectLst/>
                        </a:rPr>
                        <a:t>例子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1501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ㄗ</a:t>
                      </a:r>
                      <a:endParaRPr lang="zh-TW" sz="36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b="1" i="0" kern="1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z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(by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itself: </a:t>
                      </a:r>
                      <a:r>
                        <a:rPr lang="zh-TW" altLang="en-US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資 </a:t>
                      </a:r>
                      <a:r>
                        <a:rPr lang="en-US" altLang="zh-TW" sz="280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zī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effectLst/>
                        </a:rPr>
                        <a:t>讚</a:t>
                      </a:r>
                      <a:endParaRPr lang="en-US" altLang="zh-TW" sz="28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kern="1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z</a:t>
                      </a:r>
                      <a:r>
                        <a:rPr lang="en-US" altLang="zh-TW" sz="2800" kern="100" dirty="0" err="1" smtClean="0">
                          <a:effectLst/>
                        </a:rPr>
                        <a:t>àn</a:t>
                      </a:r>
                      <a:endParaRPr lang="en-US" altLang="zh-TW" sz="2800" kern="100" dirty="0" smtClean="0"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11182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kern="100" dirty="0" smtClean="0">
                          <a:effectLst/>
                        </a:rPr>
                        <a:t>ㄘ</a:t>
                      </a:r>
                      <a:endParaRPr lang="en-US" altLang="zh-TW" sz="36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b="1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(by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itself: </a:t>
                      </a:r>
                      <a:r>
                        <a:rPr lang="zh-TW" altLang="en-US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次 </a:t>
                      </a:r>
                      <a:r>
                        <a:rPr lang="en-US" altLang="zh-TW" sz="280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cì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TW" altLang="zh-TW" sz="280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400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400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慘</a:t>
                      </a:r>
                      <a:endParaRPr lang="en-US" altLang="zh-TW" sz="2800" dirty="0" smtClean="0"/>
                    </a:p>
                    <a:p>
                      <a:pPr algn="ctr"/>
                      <a:r>
                        <a:rPr lang="en-US" altLang="zh-TW" sz="28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</a:t>
                      </a:r>
                      <a:r>
                        <a:rPr lang="en-US" altLang="zh-TW" sz="2800" dirty="0" err="1" smtClean="0"/>
                        <a:t>ǎn</a:t>
                      </a:r>
                      <a:endParaRPr lang="en-US" altLang="zh-TW" sz="2800" dirty="0" smtClean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/>
          </p:nvPr>
        </p:nvGraphicFramePr>
        <p:xfrm>
          <a:off x="539552" y="4365103"/>
          <a:ext cx="7848876" cy="158496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08"/>
                <a:gridCol w="4176466"/>
                <a:gridCol w="1800202"/>
              </a:tblGrid>
              <a:tr h="15739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ㄙ</a:t>
                      </a:r>
                      <a:endParaRPr lang="zh-TW" sz="36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b="1" kern="1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(by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itself: </a:t>
                      </a:r>
                      <a:r>
                        <a:rPr lang="zh-TW" altLang="en-US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斯 </a:t>
                      </a:r>
                      <a:r>
                        <a:rPr lang="en-US" altLang="zh-TW" sz="2800" b="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sī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TW" altLang="zh-TW" sz="28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4000" b="0" kern="1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2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傘</a:t>
                      </a:r>
                      <a:endParaRPr lang="en-US" altLang="zh-TW" sz="32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2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altLang="zh-TW" sz="3200" b="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s</a:t>
                      </a:r>
                      <a:r>
                        <a:rPr lang="en-US" altLang="zh-TW" sz="3200" b="0" kern="100" dirty="0" err="1" smtClean="0">
                          <a:solidFill>
                            <a:schemeClr val="tx1"/>
                          </a:solidFill>
                          <a:effectLst/>
                        </a:rPr>
                        <a:t>ǎn</a:t>
                      </a:r>
                      <a:r>
                        <a:rPr lang="en-US" altLang="zh-TW" sz="32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32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8" name="標題 1"/>
          <p:cNvSpPr txBox="1">
            <a:spLocks/>
          </p:cNvSpPr>
          <p:nvPr/>
        </p:nvSpPr>
        <p:spPr>
          <a:xfrm>
            <a:off x="703701" y="121577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mtClean="0"/>
              <a:t>Special consonant symbols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15989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/>
          </p:nvPr>
        </p:nvGraphicFramePr>
        <p:xfrm>
          <a:off x="539552" y="1340769"/>
          <a:ext cx="7848876" cy="299955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08"/>
                <a:gridCol w="4176466"/>
                <a:gridCol w="1800202"/>
              </a:tblGrid>
              <a:tr h="578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注音符號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漢語拼音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500" kern="100" dirty="0">
                          <a:effectLst/>
                        </a:rPr>
                        <a:t>例子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9341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200" kern="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ㄚ</a:t>
                      </a:r>
                      <a:endParaRPr lang="zh-TW" sz="32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4000" kern="1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a</a:t>
                      </a:r>
                      <a:endParaRPr lang="zh-TW" sz="4000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effectLst/>
                        </a:rPr>
                        <a:t>拿</a:t>
                      </a:r>
                      <a:endParaRPr lang="en-US" altLang="zh-TW" sz="28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kern="100" dirty="0" err="1" smtClean="0">
                          <a:effectLst/>
                        </a:rPr>
                        <a:t>n</a:t>
                      </a:r>
                      <a:r>
                        <a:rPr lang="en-US" altLang="zh-TW" sz="280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á</a:t>
                      </a:r>
                      <a:endParaRPr lang="en-US" altLang="zh-TW" sz="2800" kern="1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11182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kern="100" dirty="0" smtClean="0">
                          <a:effectLst/>
                        </a:rPr>
                        <a:t>ㄛ</a:t>
                      </a:r>
                      <a:endParaRPr lang="en-US" altLang="zh-TW" sz="32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4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o</a:t>
                      </a:r>
                      <a:endParaRPr lang="zh-TW" altLang="zh-TW" sz="40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頗</a:t>
                      </a:r>
                      <a:endParaRPr lang="en-US" altLang="zh-TW" sz="2800" dirty="0" smtClean="0"/>
                    </a:p>
                    <a:p>
                      <a:pPr algn="ctr"/>
                      <a:r>
                        <a:rPr lang="en-US" altLang="zh-TW" sz="2800" dirty="0" smtClean="0"/>
                        <a:t> </a:t>
                      </a:r>
                      <a:r>
                        <a:rPr lang="en-US" altLang="zh-TW" sz="2800" dirty="0" err="1" smtClean="0"/>
                        <a:t>p</a:t>
                      </a:r>
                      <a:r>
                        <a:rPr lang="en-US" altLang="zh-TW" sz="28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ǒ</a:t>
                      </a:r>
                      <a:endParaRPr lang="en-US" altLang="zh-TW" sz="280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539552" y="3789040"/>
          <a:ext cx="7848876" cy="100811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08"/>
                <a:gridCol w="4176466"/>
                <a:gridCol w="1800202"/>
              </a:tblGrid>
              <a:tr h="1008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2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ㄜ</a:t>
                      </a:r>
                      <a:endParaRPr lang="zh-TW" sz="32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4000" b="0" kern="1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樂</a:t>
                      </a: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0" kern="100" dirty="0" err="1" smtClean="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en-US" altLang="zh-TW" sz="2800" b="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è</a:t>
                      </a:r>
                      <a:endParaRPr lang="en-US" altLang="zh-TW" sz="2800" b="0" kern="1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539552" y="4797152"/>
          <a:ext cx="7848876" cy="185013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08"/>
                <a:gridCol w="4176466"/>
                <a:gridCol w="1800202"/>
              </a:tblGrid>
              <a:tr h="15841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2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ㄦ</a:t>
                      </a:r>
                      <a:endParaRPr lang="zh-TW" sz="32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4000" b="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8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/>
                        </a:rPr>
                        <a:t>(by itself: </a:t>
                      </a:r>
                      <a:r>
                        <a:rPr kumimoji="0" lang="zh-TW" altLang="en-US" sz="28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/>
                        </a:rPr>
                        <a:t>兒 </a:t>
                      </a:r>
                      <a:r>
                        <a:rPr kumimoji="0" lang="en-US" altLang="zh-TW" sz="2800" b="0" i="0" u="none" strike="noStrike" kern="1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/>
                        </a:rPr>
                        <a:t>ér</a:t>
                      </a:r>
                      <a:r>
                        <a:rPr kumimoji="0" lang="en-US" altLang="zh-TW" sz="28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kumimoji="0" lang="zh-TW" altLang="en-US" sz="24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4000" b="0" kern="1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那兒</a:t>
                      </a: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TW" altLang="en-US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兒化韻</a:t>
                      </a:r>
                      <a:r>
                        <a:rPr lang="en-US" altLang="zh-TW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200" b="0" kern="100" dirty="0" err="1" smtClean="0">
                          <a:solidFill>
                            <a:schemeClr val="tx1"/>
                          </a:solidFill>
                          <a:effectLst/>
                        </a:rPr>
                        <a:t>nà</a:t>
                      </a:r>
                      <a:r>
                        <a:rPr lang="en-US" altLang="zh-TW" sz="3200" b="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</a:t>
                      </a:r>
                      <a:endParaRPr lang="en-US" altLang="zh-TW" sz="3200" b="0" kern="1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32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7" name="標題 1"/>
          <p:cNvSpPr txBox="1">
            <a:spLocks/>
          </p:cNvSpPr>
          <p:nvPr/>
        </p:nvSpPr>
        <p:spPr>
          <a:xfrm>
            <a:off x="703701" y="121577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err="1"/>
              <a:t>Monophthongs</a:t>
            </a:r>
            <a:r>
              <a:rPr lang="en-US" altLang="zh-TW" dirty="0"/>
              <a:t> (</a:t>
            </a:r>
            <a:r>
              <a:rPr lang="zh-TW" altLang="en-US" dirty="0"/>
              <a:t>單母音</a:t>
            </a:r>
            <a:r>
              <a:rPr lang="en-US" altLang="zh-TW" dirty="0"/>
              <a:t>)</a:t>
            </a:r>
            <a:r>
              <a:rPr lang="zh-TW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77392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539552" y="1340769"/>
          <a:ext cx="7848876" cy="39227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8"/>
                <a:gridCol w="4176466"/>
                <a:gridCol w="1800202"/>
              </a:tblGrid>
              <a:tr h="578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注音符號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漢語拼音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500" kern="100" dirty="0">
                          <a:effectLst/>
                        </a:rPr>
                        <a:t>例子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11501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ㄧ</a:t>
                      </a:r>
                      <a:endParaRPr lang="zh-TW" sz="36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b="1" i="0" kern="1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(by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itself: </a:t>
                      </a:r>
                      <a:r>
                        <a:rPr lang="zh-TW" altLang="en-US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ㄧ </a:t>
                      </a:r>
                      <a:r>
                        <a:rPr lang="en-US" altLang="zh-TW" sz="280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yī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effectLst/>
                        </a:rPr>
                        <a:t>梯</a:t>
                      </a:r>
                      <a:endParaRPr lang="en-US" altLang="zh-TW" sz="28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kern="100" dirty="0" err="1" smtClean="0">
                          <a:effectLst/>
                        </a:rPr>
                        <a:t>t</a:t>
                      </a:r>
                      <a:r>
                        <a:rPr lang="en-US" altLang="zh-TW" sz="280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ī</a:t>
                      </a:r>
                      <a:r>
                        <a:rPr lang="en-US" altLang="zh-TW" sz="2800" kern="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11182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kern="100" dirty="0" smtClean="0">
                          <a:effectLst/>
                        </a:rPr>
                        <a:t>ㄨ</a:t>
                      </a:r>
                      <a:endParaRPr lang="en-US" altLang="zh-TW" sz="36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b="1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(by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itself: </a:t>
                      </a:r>
                      <a:r>
                        <a:rPr lang="zh-TW" altLang="en-US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吳 </a:t>
                      </a:r>
                      <a:r>
                        <a:rPr lang="en-US" altLang="zh-TW" sz="280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wú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TW" altLang="zh-TW" sz="280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400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400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讀</a:t>
                      </a:r>
                      <a:endParaRPr lang="en-US" altLang="zh-TW" sz="2800" dirty="0" smtClean="0"/>
                    </a:p>
                    <a:p>
                      <a:pPr algn="ctr"/>
                      <a:r>
                        <a:rPr lang="en-US" altLang="zh-TW" sz="2800" dirty="0" err="1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en-US" altLang="zh-TW" sz="28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ú</a:t>
                      </a:r>
                      <a:endParaRPr lang="en-US" altLang="zh-TW" sz="280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/>
          </p:nvPr>
        </p:nvGraphicFramePr>
        <p:xfrm>
          <a:off x="539552" y="4365103"/>
          <a:ext cx="7848876" cy="158496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08"/>
                <a:gridCol w="4176466"/>
                <a:gridCol w="1800202"/>
              </a:tblGrid>
              <a:tr h="15739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Lucida Sans Unicode" panose="020B0602030504020204" pitchFamily="34" charset="0"/>
                          <a:ea typeface="新細明體"/>
                          <a:cs typeface="Lucida Sans Unicode" panose="020B0602030504020204" pitchFamily="34" charset="0"/>
                        </a:rPr>
                        <a:t>ㄩ</a:t>
                      </a:r>
                      <a:endParaRPr lang="zh-TW" sz="36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dirty="0" smtClean="0">
                          <a:solidFill>
                            <a:srgbClr val="FF0000"/>
                          </a:solidFill>
                          <a:effectLst/>
                        </a:rPr>
                        <a:t>ü</a:t>
                      </a:r>
                      <a:endParaRPr lang="en-US" altLang="zh-TW" sz="3600" b="1" kern="1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(by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itself: </a:t>
                      </a:r>
                      <a:r>
                        <a:rPr lang="zh-TW" altLang="en-US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與 </a:t>
                      </a:r>
                      <a:r>
                        <a:rPr lang="en-US" altLang="zh-TW" sz="2800" b="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yǔ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TW" altLang="zh-TW" sz="28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4000" b="0" kern="1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綠</a:t>
                      </a: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0" kern="100" dirty="0" err="1" smtClean="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en-US" altLang="zh-TW" sz="2800" b="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ǜ</a:t>
                      </a:r>
                      <a:r>
                        <a:rPr lang="en-US" altLang="zh-TW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8" name="標題 1"/>
          <p:cNvSpPr txBox="1">
            <a:spLocks/>
          </p:cNvSpPr>
          <p:nvPr/>
        </p:nvSpPr>
        <p:spPr>
          <a:xfrm>
            <a:off x="703701" y="121577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err="1"/>
              <a:t>Monophthongs</a:t>
            </a:r>
            <a:r>
              <a:rPr lang="en-US" altLang="zh-TW" dirty="0"/>
              <a:t> (</a:t>
            </a:r>
            <a:r>
              <a:rPr lang="zh-TW" altLang="en-US" dirty="0"/>
              <a:t>單母音</a:t>
            </a:r>
            <a:r>
              <a:rPr lang="en-US" altLang="zh-TW" dirty="0"/>
              <a:t>)</a:t>
            </a:r>
            <a:r>
              <a:rPr lang="zh-TW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91901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179512" y="1556792"/>
            <a:ext cx="1656184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3600" dirty="0"/>
              <a:t>ㄋ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(n) </a:t>
            </a:r>
            <a:endParaRPr lang="zh-TW" altLang="en-US" sz="3600" dirty="0"/>
          </a:p>
        </p:txBody>
      </p:sp>
      <p:sp>
        <p:nvSpPr>
          <p:cNvPr id="7" name="加號 6"/>
          <p:cNvSpPr/>
          <p:nvPr/>
        </p:nvSpPr>
        <p:spPr>
          <a:xfrm>
            <a:off x="1907704" y="1484784"/>
            <a:ext cx="720080" cy="720080"/>
          </a:xfrm>
          <a:prstGeom prst="mathPl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2841645" y="2203123"/>
            <a:ext cx="1656184" cy="64633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3600" dirty="0"/>
              <a:t>ㄩ</a:t>
            </a:r>
            <a:r>
              <a:rPr lang="zh-TW" altLang="en-US" sz="3600" dirty="0" smtClean="0"/>
              <a:t> </a:t>
            </a:r>
            <a:r>
              <a:rPr lang="en-US" altLang="zh-TW" sz="3600" dirty="0"/>
              <a:t>(ü) </a:t>
            </a:r>
            <a:endParaRPr lang="zh-TW" altLang="en-US" sz="36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2843808" y="1386026"/>
            <a:ext cx="1656184" cy="64633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3600" dirty="0"/>
              <a:t>ㄨ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(u) </a:t>
            </a:r>
            <a:endParaRPr lang="zh-TW" altLang="en-US" sz="36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4716016" y="1511534"/>
            <a:ext cx="1656184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3600" dirty="0" smtClean="0"/>
              <a:t>ㄌ </a:t>
            </a:r>
            <a:r>
              <a:rPr lang="en-US" altLang="zh-TW" sz="3600" dirty="0" smtClean="0"/>
              <a:t>(l) </a:t>
            </a:r>
            <a:endParaRPr lang="zh-TW" altLang="en-US" sz="3600" dirty="0"/>
          </a:p>
        </p:txBody>
      </p:sp>
      <p:sp>
        <p:nvSpPr>
          <p:cNvPr id="15" name="加號 14"/>
          <p:cNvSpPr/>
          <p:nvPr/>
        </p:nvSpPr>
        <p:spPr>
          <a:xfrm>
            <a:off x="6444208" y="1439526"/>
            <a:ext cx="720080" cy="720080"/>
          </a:xfrm>
          <a:prstGeom prst="mathPl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7378149" y="2157865"/>
            <a:ext cx="1656184" cy="64633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3600" dirty="0"/>
              <a:t>ㄩ</a:t>
            </a:r>
            <a:r>
              <a:rPr lang="zh-TW" altLang="en-US" sz="3600" dirty="0" smtClean="0"/>
              <a:t> </a:t>
            </a:r>
            <a:r>
              <a:rPr lang="en-US" altLang="zh-TW" sz="3600" dirty="0"/>
              <a:t>(ü) </a:t>
            </a:r>
            <a:endParaRPr lang="zh-TW" altLang="en-US" sz="36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7380312" y="1340768"/>
            <a:ext cx="1656184" cy="64633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3600" dirty="0"/>
              <a:t>ㄨ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(u) </a:t>
            </a:r>
            <a:endParaRPr lang="zh-TW" altLang="en-US" sz="3600" dirty="0"/>
          </a:p>
        </p:txBody>
      </p:sp>
      <p:sp>
        <p:nvSpPr>
          <p:cNvPr id="27" name="文字方塊 26"/>
          <p:cNvSpPr txBox="1"/>
          <p:nvPr/>
        </p:nvSpPr>
        <p:spPr>
          <a:xfrm>
            <a:off x="131041" y="3068960"/>
            <a:ext cx="888191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TW" sz="3200" dirty="0" smtClean="0">
                <a:solidFill>
                  <a:srgbClr val="FF0000"/>
                </a:solidFill>
              </a:rPr>
              <a:t>Both </a:t>
            </a:r>
            <a:r>
              <a:rPr lang="zh-TW" altLang="en-US" sz="3200" dirty="0" smtClean="0">
                <a:solidFill>
                  <a:srgbClr val="FF0000"/>
                </a:solidFill>
              </a:rPr>
              <a:t>ㄨ </a:t>
            </a:r>
            <a:r>
              <a:rPr lang="en-US" altLang="zh-TW" sz="3200" dirty="0" smtClean="0">
                <a:solidFill>
                  <a:srgbClr val="FF0000"/>
                </a:solidFill>
              </a:rPr>
              <a:t>(u) and </a:t>
            </a:r>
            <a:r>
              <a:rPr lang="zh-TW" altLang="en-US" sz="3200" dirty="0" smtClean="0">
                <a:solidFill>
                  <a:srgbClr val="FF0000"/>
                </a:solidFill>
              </a:rPr>
              <a:t>ㄩ </a:t>
            </a:r>
            <a:r>
              <a:rPr lang="en-US" altLang="zh-TW" sz="3200" dirty="0">
                <a:solidFill>
                  <a:srgbClr val="FF0000"/>
                </a:solidFill>
              </a:rPr>
              <a:t>(</a:t>
            </a:r>
            <a:r>
              <a:rPr lang="en-US" altLang="zh-TW" sz="3200" dirty="0" smtClean="0">
                <a:solidFill>
                  <a:srgbClr val="FF0000"/>
                </a:solidFill>
              </a:rPr>
              <a:t>ü)</a:t>
            </a:r>
            <a:r>
              <a:rPr lang="zh-TW" altLang="en-US" sz="3200" dirty="0" smtClean="0">
                <a:solidFill>
                  <a:srgbClr val="FF0000"/>
                </a:solidFill>
              </a:rPr>
              <a:t> </a:t>
            </a:r>
            <a:r>
              <a:rPr lang="en-US" altLang="zh-TW" sz="3200" dirty="0" smtClean="0">
                <a:solidFill>
                  <a:srgbClr val="FF0000"/>
                </a:solidFill>
              </a:rPr>
              <a:t>are possible!</a:t>
            </a:r>
          </a:p>
          <a:p>
            <a:r>
              <a:rPr lang="en-US" altLang="zh-TW" sz="3200" dirty="0" smtClean="0">
                <a:solidFill>
                  <a:srgbClr val="FF0000"/>
                </a:solidFill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TW" sz="3200" dirty="0" smtClean="0">
                <a:solidFill>
                  <a:schemeClr val="accent6">
                    <a:lumMod val="50000"/>
                  </a:schemeClr>
                </a:solidFill>
              </a:rPr>
              <a:t>We need </a:t>
            </a:r>
            <a:r>
              <a:rPr lang="en-US" altLang="zh-TW" sz="3200" dirty="0">
                <a:solidFill>
                  <a:schemeClr val="accent6">
                    <a:lumMod val="50000"/>
                  </a:schemeClr>
                </a:solidFill>
              </a:rPr>
              <a:t>to distinguish </a:t>
            </a:r>
            <a:r>
              <a:rPr lang="en-US" altLang="zh-TW" sz="3200" dirty="0" smtClean="0">
                <a:solidFill>
                  <a:schemeClr val="accent6">
                    <a:lumMod val="50000"/>
                  </a:schemeClr>
                </a:solidFill>
              </a:rPr>
              <a:t>between “u</a:t>
            </a:r>
            <a:r>
              <a:rPr lang="en-US" altLang="zh-TW" sz="3200" dirty="0">
                <a:solidFill>
                  <a:schemeClr val="accent6">
                    <a:lumMod val="50000"/>
                  </a:schemeClr>
                </a:solidFill>
              </a:rPr>
              <a:t>” and “</a:t>
            </a:r>
            <a:r>
              <a:rPr lang="en-US" altLang="zh-TW" sz="3200" dirty="0" smtClean="0">
                <a:solidFill>
                  <a:schemeClr val="accent6">
                    <a:lumMod val="50000"/>
                  </a:schemeClr>
                </a:solidFill>
              </a:rPr>
              <a:t>ü”. </a:t>
            </a:r>
          </a:p>
          <a:p>
            <a:endParaRPr lang="en-US" altLang="zh-TW" sz="3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TW" sz="3200" dirty="0">
                <a:solidFill>
                  <a:schemeClr val="accent6">
                    <a:lumMod val="50000"/>
                  </a:schemeClr>
                </a:solidFill>
              </a:rPr>
              <a:t>We need to </a:t>
            </a:r>
            <a:r>
              <a:rPr lang="en-US" altLang="zh-TW" sz="3200" dirty="0">
                <a:solidFill>
                  <a:srgbClr val="FF0000"/>
                </a:solidFill>
              </a:rPr>
              <a:t>use “</a:t>
            </a:r>
            <a:r>
              <a:rPr lang="en-US" altLang="zh-TW" sz="3200" dirty="0" smtClean="0">
                <a:solidFill>
                  <a:srgbClr val="FF0000"/>
                </a:solidFill>
              </a:rPr>
              <a:t>ü” for </a:t>
            </a:r>
            <a:r>
              <a:rPr lang="zh-TW" altLang="en-US" sz="3200" dirty="0" smtClean="0">
                <a:solidFill>
                  <a:srgbClr val="FF0000"/>
                </a:solidFill>
              </a:rPr>
              <a:t>ㄩ </a:t>
            </a:r>
            <a:r>
              <a:rPr lang="en-US" altLang="zh-TW" sz="3200" dirty="0" smtClean="0">
                <a:solidFill>
                  <a:srgbClr val="FF0000"/>
                </a:solidFill>
              </a:rPr>
              <a:t>when it comes after </a:t>
            </a:r>
            <a:r>
              <a:rPr lang="zh-TW" altLang="en-US" sz="3200" dirty="0" smtClean="0">
                <a:solidFill>
                  <a:srgbClr val="FF0000"/>
                </a:solidFill>
              </a:rPr>
              <a:t>ㄋ </a:t>
            </a:r>
            <a:r>
              <a:rPr lang="en-US" altLang="zh-TW" sz="3200" dirty="0" smtClean="0">
                <a:solidFill>
                  <a:srgbClr val="FF0000"/>
                </a:solidFill>
              </a:rPr>
              <a:t>(n) and </a:t>
            </a:r>
            <a:r>
              <a:rPr lang="zh-TW" altLang="en-US" sz="3200" dirty="0" smtClean="0">
                <a:solidFill>
                  <a:srgbClr val="FF0000"/>
                </a:solidFill>
              </a:rPr>
              <a:t>ㄌ </a:t>
            </a:r>
            <a:r>
              <a:rPr lang="en-US" altLang="zh-TW" sz="3200" dirty="0" smtClean="0">
                <a:solidFill>
                  <a:srgbClr val="FF0000"/>
                </a:solidFill>
              </a:rPr>
              <a:t>(l). 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13" name="標題 1"/>
          <p:cNvSpPr txBox="1">
            <a:spLocks/>
          </p:cNvSpPr>
          <p:nvPr/>
        </p:nvSpPr>
        <p:spPr>
          <a:xfrm>
            <a:off x="703701" y="121577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err="1"/>
              <a:t>Monophthongs</a:t>
            </a:r>
            <a:r>
              <a:rPr lang="en-US" altLang="zh-TW" dirty="0"/>
              <a:t> (</a:t>
            </a:r>
            <a:r>
              <a:rPr lang="zh-TW" altLang="en-US" dirty="0"/>
              <a:t>單母音</a:t>
            </a:r>
            <a:r>
              <a:rPr lang="en-US" altLang="zh-TW" dirty="0"/>
              <a:t>)</a:t>
            </a:r>
            <a:r>
              <a:rPr lang="zh-TW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4600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4" grpId="0" animBg="1"/>
      <p:bldP spid="15" grpId="0" animBg="1"/>
      <p:bldP spid="16" grpId="0" animBg="1"/>
      <p:bldP spid="17" grpId="0" animBg="1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179512" y="1556792"/>
            <a:ext cx="1656184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3600" dirty="0" smtClean="0"/>
              <a:t>ㄐ </a:t>
            </a:r>
            <a:r>
              <a:rPr lang="en-US" altLang="zh-TW" sz="3600" dirty="0" smtClean="0"/>
              <a:t>(j) </a:t>
            </a:r>
            <a:endParaRPr lang="zh-TW" altLang="en-US" sz="3600" dirty="0"/>
          </a:p>
        </p:txBody>
      </p:sp>
      <p:sp>
        <p:nvSpPr>
          <p:cNvPr id="7" name="加號 6"/>
          <p:cNvSpPr/>
          <p:nvPr/>
        </p:nvSpPr>
        <p:spPr>
          <a:xfrm>
            <a:off x="1907704" y="1484784"/>
            <a:ext cx="720080" cy="720080"/>
          </a:xfrm>
          <a:prstGeom prst="mathPl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2841645" y="2203123"/>
            <a:ext cx="1656184" cy="64633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3600" dirty="0"/>
              <a:t>ㄩ</a:t>
            </a:r>
            <a:r>
              <a:rPr lang="zh-TW" altLang="en-US" sz="3600" dirty="0" smtClean="0"/>
              <a:t> </a:t>
            </a:r>
            <a:r>
              <a:rPr lang="en-US" altLang="zh-TW" sz="3600" dirty="0"/>
              <a:t>(ü) </a:t>
            </a:r>
            <a:endParaRPr lang="zh-TW" altLang="en-US" sz="36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2843808" y="1386026"/>
            <a:ext cx="1656184" cy="64633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3600" dirty="0"/>
              <a:t>ㄨ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(u) </a:t>
            </a:r>
            <a:endParaRPr lang="zh-TW" altLang="en-US" sz="36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179512" y="3288466"/>
            <a:ext cx="1656184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3600" dirty="0"/>
              <a:t>ㄑ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(q) </a:t>
            </a:r>
            <a:endParaRPr lang="zh-TW" altLang="en-US" sz="3600" dirty="0"/>
          </a:p>
        </p:txBody>
      </p:sp>
      <p:sp>
        <p:nvSpPr>
          <p:cNvPr id="11" name="加號 10"/>
          <p:cNvSpPr/>
          <p:nvPr/>
        </p:nvSpPr>
        <p:spPr>
          <a:xfrm>
            <a:off x="1907704" y="3216458"/>
            <a:ext cx="720080" cy="720080"/>
          </a:xfrm>
          <a:prstGeom prst="mathPl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2841645" y="3934797"/>
            <a:ext cx="1656184" cy="64633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3600" dirty="0"/>
              <a:t>ㄩ</a:t>
            </a:r>
            <a:r>
              <a:rPr lang="zh-TW" altLang="en-US" sz="3600" dirty="0" smtClean="0"/>
              <a:t> </a:t>
            </a:r>
            <a:r>
              <a:rPr lang="en-US" altLang="zh-TW" sz="3600" dirty="0"/>
              <a:t>(ü) </a:t>
            </a:r>
            <a:endParaRPr lang="zh-TW" altLang="en-US" sz="3600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2843808" y="3117700"/>
            <a:ext cx="1656184" cy="64633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3600" dirty="0"/>
              <a:t>ㄨ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(u) </a:t>
            </a:r>
            <a:endParaRPr lang="zh-TW" altLang="en-US" sz="36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4716016" y="1511534"/>
            <a:ext cx="1656184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3600" dirty="0"/>
              <a:t>ㄒ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(x) </a:t>
            </a:r>
            <a:endParaRPr lang="zh-TW" altLang="en-US" sz="3600" dirty="0"/>
          </a:p>
        </p:txBody>
      </p:sp>
      <p:sp>
        <p:nvSpPr>
          <p:cNvPr id="15" name="加號 14"/>
          <p:cNvSpPr/>
          <p:nvPr/>
        </p:nvSpPr>
        <p:spPr>
          <a:xfrm>
            <a:off x="6444208" y="1439526"/>
            <a:ext cx="720080" cy="720080"/>
          </a:xfrm>
          <a:prstGeom prst="mathPl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7378149" y="2157865"/>
            <a:ext cx="1656184" cy="64633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3600" dirty="0"/>
              <a:t>ㄩ</a:t>
            </a:r>
            <a:r>
              <a:rPr lang="zh-TW" altLang="en-US" sz="3600" dirty="0" smtClean="0"/>
              <a:t> </a:t>
            </a:r>
            <a:r>
              <a:rPr lang="en-US" altLang="zh-TW" sz="3600" dirty="0"/>
              <a:t>(ü) </a:t>
            </a:r>
            <a:endParaRPr lang="zh-TW" altLang="en-US" sz="36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7380312" y="1340768"/>
            <a:ext cx="1656184" cy="64633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3600" dirty="0"/>
              <a:t>ㄨ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(u) </a:t>
            </a:r>
            <a:endParaRPr lang="zh-TW" altLang="en-US" sz="3600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4716016" y="3239726"/>
            <a:ext cx="1656184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3600" dirty="0"/>
              <a:t>ㄧ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(y) </a:t>
            </a:r>
            <a:endParaRPr lang="zh-TW" altLang="en-US" sz="3600" dirty="0"/>
          </a:p>
        </p:txBody>
      </p:sp>
      <p:sp>
        <p:nvSpPr>
          <p:cNvPr id="19" name="加號 18"/>
          <p:cNvSpPr/>
          <p:nvPr/>
        </p:nvSpPr>
        <p:spPr>
          <a:xfrm>
            <a:off x="6444208" y="3167718"/>
            <a:ext cx="720080" cy="720080"/>
          </a:xfrm>
          <a:prstGeom prst="mathPl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/>
          <p:cNvSpPr txBox="1"/>
          <p:nvPr/>
        </p:nvSpPr>
        <p:spPr>
          <a:xfrm>
            <a:off x="7378149" y="3886057"/>
            <a:ext cx="1656184" cy="64633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3600" dirty="0"/>
              <a:t>ㄩ</a:t>
            </a:r>
            <a:r>
              <a:rPr lang="zh-TW" altLang="en-US" sz="3600" dirty="0" smtClean="0"/>
              <a:t> </a:t>
            </a:r>
            <a:r>
              <a:rPr lang="en-US" altLang="zh-TW" sz="3600" dirty="0"/>
              <a:t>(ü) </a:t>
            </a:r>
            <a:endParaRPr lang="zh-TW" altLang="en-US" sz="3600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7380312" y="3068960"/>
            <a:ext cx="1656184" cy="64633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3600" dirty="0"/>
              <a:t>ㄨ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(u) </a:t>
            </a:r>
            <a:endParaRPr lang="zh-TW" altLang="en-US" sz="3600" dirty="0"/>
          </a:p>
        </p:txBody>
      </p:sp>
      <p:sp>
        <p:nvSpPr>
          <p:cNvPr id="23" name="乘號 22"/>
          <p:cNvSpPr/>
          <p:nvPr/>
        </p:nvSpPr>
        <p:spPr>
          <a:xfrm>
            <a:off x="2627784" y="1196752"/>
            <a:ext cx="2088232" cy="962854"/>
          </a:xfrm>
          <a:prstGeom prst="mathMultiply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乘號 23"/>
          <p:cNvSpPr/>
          <p:nvPr/>
        </p:nvSpPr>
        <p:spPr>
          <a:xfrm>
            <a:off x="2555776" y="2898194"/>
            <a:ext cx="2088232" cy="962854"/>
          </a:xfrm>
          <a:prstGeom prst="mathMultiply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乘號 24"/>
          <p:cNvSpPr/>
          <p:nvPr/>
        </p:nvSpPr>
        <p:spPr>
          <a:xfrm>
            <a:off x="7092280" y="1196752"/>
            <a:ext cx="2088232" cy="962854"/>
          </a:xfrm>
          <a:prstGeom prst="mathMultiply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乘號 25"/>
          <p:cNvSpPr/>
          <p:nvPr/>
        </p:nvSpPr>
        <p:spPr>
          <a:xfrm>
            <a:off x="7092280" y="2924944"/>
            <a:ext cx="2088232" cy="962854"/>
          </a:xfrm>
          <a:prstGeom prst="mathMultiply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文字方塊 26"/>
          <p:cNvSpPr txBox="1"/>
          <p:nvPr/>
        </p:nvSpPr>
        <p:spPr>
          <a:xfrm>
            <a:off x="152416" y="4725144"/>
            <a:ext cx="888191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600" dirty="0" smtClean="0">
                <a:solidFill>
                  <a:srgbClr val="FF0000"/>
                </a:solidFill>
              </a:rPr>
              <a:t>ㄨ </a:t>
            </a:r>
            <a:r>
              <a:rPr lang="en-US" altLang="zh-TW" sz="2600" dirty="0" smtClean="0">
                <a:solidFill>
                  <a:srgbClr val="FF0000"/>
                </a:solidFill>
              </a:rPr>
              <a:t>(u) is impossible!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TW" sz="2600" dirty="0" smtClean="0">
                <a:solidFill>
                  <a:schemeClr val="accent6">
                    <a:lumMod val="50000"/>
                  </a:schemeClr>
                </a:solidFill>
              </a:rPr>
              <a:t>There’s no need </a:t>
            </a:r>
            <a:r>
              <a:rPr lang="en-US" altLang="zh-TW" sz="2600" dirty="0">
                <a:solidFill>
                  <a:schemeClr val="accent6">
                    <a:lumMod val="50000"/>
                  </a:schemeClr>
                </a:solidFill>
              </a:rPr>
              <a:t>to distinguish </a:t>
            </a:r>
            <a:r>
              <a:rPr lang="en-US" altLang="zh-TW" sz="2600" dirty="0" smtClean="0">
                <a:solidFill>
                  <a:schemeClr val="accent6">
                    <a:lumMod val="50000"/>
                  </a:schemeClr>
                </a:solidFill>
              </a:rPr>
              <a:t>between “u</a:t>
            </a:r>
            <a:r>
              <a:rPr lang="en-US" altLang="zh-TW" sz="2600" dirty="0">
                <a:solidFill>
                  <a:schemeClr val="accent6">
                    <a:lumMod val="50000"/>
                  </a:schemeClr>
                </a:solidFill>
              </a:rPr>
              <a:t>” and “</a:t>
            </a:r>
            <a:r>
              <a:rPr lang="en-US" altLang="zh-TW" sz="2600" dirty="0" smtClean="0">
                <a:solidFill>
                  <a:schemeClr val="accent6">
                    <a:lumMod val="50000"/>
                  </a:schemeClr>
                </a:solidFill>
              </a:rPr>
              <a:t>ü”.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TW" sz="2600" dirty="0" smtClean="0">
                <a:solidFill>
                  <a:schemeClr val="accent6">
                    <a:lumMod val="50000"/>
                  </a:schemeClr>
                </a:solidFill>
              </a:rPr>
              <a:t>We use </a:t>
            </a:r>
            <a:r>
              <a:rPr lang="en-US" altLang="zh-TW" sz="2600" dirty="0" smtClean="0">
                <a:solidFill>
                  <a:srgbClr val="FF0000"/>
                </a:solidFill>
              </a:rPr>
              <a:t>“u” for </a:t>
            </a:r>
            <a:r>
              <a:rPr lang="zh-TW" altLang="en-US" sz="2600" dirty="0" smtClean="0">
                <a:solidFill>
                  <a:srgbClr val="FF0000"/>
                </a:solidFill>
              </a:rPr>
              <a:t>ㄩ </a:t>
            </a:r>
            <a:r>
              <a:rPr lang="en-US" altLang="zh-TW" sz="2600" dirty="0" smtClean="0">
                <a:solidFill>
                  <a:schemeClr val="accent6">
                    <a:lumMod val="50000"/>
                  </a:schemeClr>
                </a:solidFill>
              </a:rPr>
              <a:t>only </a:t>
            </a:r>
            <a:r>
              <a:rPr lang="en-US" altLang="zh-TW" sz="2600" dirty="0" smtClean="0">
                <a:solidFill>
                  <a:srgbClr val="FF0000"/>
                </a:solidFill>
              </a:rPr>
              <a:t>when it comes after </a:t>
            </a:r>
            <a:r>
              <a:rPr lang="zh-TW" altLang="en-US" sz="2600" dirty="0" smtClean="0">
                <a:solidFill>
                  <a:srgbClr val="FF0000"/>
                </a:solidFill>
              </a:rPr>
              <a:t>ㄐ</a:t>
            </a:r>
            <a:r>
              <a:rPr lang="en-US" altLang="zh-TW" sz="2600" dirty="0" smtClean="0">
                <a:solidFill>
                  <a:srgbClr val="FF0000"/>
                </a:solidFill>
              </a:rPr>
              <a:t>, </a:t>
            </a:r>
            <a:r>
              <a:rPr lang="zh-TW" altLang="en-US" sz="2600" dirty="0" smtClean="0">
                <a:solidFill>
                  <a:srgbClr val="FF0000"/>
                </a:solidFill>
              </a:rPr>
              <a:t>ㄑ</a:t>
            </a:r>
            <a:r>
              <a:rPr lang="en-US" altLang="zh-TW" sz="2600" dirty="0" smtClean="0">
                <a:solidFill>
                  <a:srgbClr val="FF0000"/>
                </a:solidFill>
              </a:rPr>
              <a:t>, </a:t>
            </a:r>
            <a:r>
              <a:rPr lang="zh-TW" altLang="en-US" sz="2600" dirty="0" smtClean="0">
                <a:solidFill>
                  <a:srgbClr val="FF0000"/>
                </a:solidFill>
              </a:rPr>
              <a:t>ㄒ</a:t>
            </a:r>
            <a:r>
              <a:rPr lang="en-US" altLang="zh-TW" sz="2600" dirty="0" smtClean="0">
                <a:solidFill>
                  <a:srgbClr val="FF0000"/>
                </a:solidFill>
              </a:rPr>
              <a:t>, </a:t>
            </a:r>
            <a:r>
              <a:rPr lang="zh-TW" altLang="en-US" sz="2600" dirty="0" smtClean="0">
                <a:solidFill>
                  <a:srgbClr val="FF0000"/>
                </a:solidFill>
              </a:rPr>
              <a:t>ㄧ </a:t>
            </a:r>
            <a:r>
              <a:rPr lang="en-US" altLang="zh-TW" sz="2600" dirty="0" smtClean="0">
                <a:solidFill>
                  <a:srgbClr val="FF0000"/>
                </a:solidFill>
              </a:rPr>
              <a:t>(y). </a:t>
            </a:r>
            <a:endParaRPr lang="zh-TW" altLang="en-US" sz="2600" dirty="0">
              <a:solidFill>
                <a:srgbClr val="FF0000"/>
              </a:solidFill>
            </a:endParaRPr>
          </a:p>
        </p:txBody>
      </p:sp>
      <p:sp>
        <p:nvSpPr>
          <p:cNvPr id="28" name="標題 1"/>
          <p:cNvSpPr txBox="1">
            <a:spLocks/>
          </p:cNvSpPr>
          <p:nvPr/>
        </p:nvSpPr>
        <p:spPr>
          <a:xfrm>
            <a:off x="703701" y="121577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err="1"/>
              <a:t>Monophthongs</a:t>
            </a:r>
            <a:r>
              <a:rPr lang="en-US" altLang="zh-TW" dirty="0"/>
              <a:t> (</a:t>
            </a:r>
            <a:r>
              <a:rPr lang="zh-TW" altLang="en-US" dirty="0"/>
              <a:t>單母音</a:t>
            </a:r>
            <a:r>
              <a:rPr lang="en-US" altLang="zh-TW" dirty="0"/>
              <a:t>)</a:t>
            </a:r>
            <a:r>
              <a:rPr lang="zh-TW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1366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4" grpId="0" animBg="1"/>
      <p:bldP spid="25" grpId="0" animBg="1"/>
      <p:bldP spid="26" grpId="0" animBg="1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10338" y="362561"/>
            <a:ext cx="7290054" cy="1499616"/>
          </a:xfrm>
        </p:spPr>
        <p:txBody>
          <a:bodyPr/>
          <a:lstStyle/>
          <a:p>
            <a:pPr algn="l"/>
            <a:r>
              <a:rPr lang="en-US" altLang="zh-TW" dirty="0"/>
              <a:t>Monophthongs</a:t>
            </a:r>
            <a:r>
              <a:rPr lang="zh-TW" altLang="en-US" dirty="0"/>
              <a:t> </a:t>
            </a:r>
            <a:r>
              <a:rPr lang="en-US" altLang="zh-TW" dirty="0"/>
              <a:t>(</a:t>
            </a:r>
            <a:r>
              <a:rPr lang="zh-TW" altLang="en-US" dirty="0"/>
              <a:t>單母音</a:t>
            </a:r>
            <a:r>
              <a:rPr lang="en-US" altLang="zh-TW" dirty="0"/>
              <a:t>)</a:t>
            </a:r>
            <a:r>
              <a:rPr lang="zh-TW" altLang="en-US" dirty="0"/>
              <a:t> ：ㄩ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/>
          </p:nvPr>
        </p:nvGraphicFramePr>
        <p:xfrm>
          <a:off x="-1641376" y="1700808"/>
          <a:ext cx="7221488" cy="4209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加號 6"/>
          <p:cNvSpPr/>
          <p:nvPr/>
        </p:nvSpPr>
        <p:spPr>
          <a:xfrm>
            <a:off x="3491880" y="2241881"/>
            <a:ext cx="2160240" cy="2736304"/>
          </a:xfrm>
          <a:prstGeom prst="mathPl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左中括弧 7"/>
          <p:cNvSpPr/>
          <p:nvPr/>
        </p:nvSpPr>
        <p:spPr>
          <a:xfrm>
            <a:off x="395536" y="2060848"/>
            <a:ext cx="288032" cy="3456384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 b="1" dirty="0"/>
          </a:p>
        </p:txBody>
      </p:sp>
      <p:graphicFrame>
        <p:nvGraphicFramePr>
          <p:cNvPr id="9" name="內容版面配置區 5"/>
          <p:cNvGraphicFramePr>
            <a:graphicFrameLocks/>
          </p:cNvGraphicFramePr>
          <p:nvPr>
            <p:extLst/>
          </p:nvPr>
        </p:nvGraphicFramePr>
        <p:xfrm>
          <a:off x="3923928" y="1779100"/>
          <a:ext cx="6696744" cy="35632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左中括弧 9"/>
          <p:cNvSpPr/>
          <p:nvPr/>
        </p:nvSpPr>
        <p:spPr>
          <a:xfrm>
            <a:off x="5940152" y="2093567"/>
            <a:ext cx="144016" cy="3248744"/>
          </a:xfrm>
          <a:prstGeom prst="leftBracket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707904" y="4653136"/>
            <a:ext cx="17268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TW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ONLY</a:t>
            </a:r>
            <a:endParaRPr lang="zh-TW" alt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076056" y="5445224"/>
            <a:ext cx="37401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altLang="zh-TW" sz="3600" b="1" dirty="0">
                <a:solidFill>
                  <a:srgbClr val="FF0000"/>
                </a:solidFill>
              </a:rPr>
              <a:t>(</a:t>
            </a:r>
            <a:r>
              <a:rPr lang="zh-TW" altLang="en-US" sz="3600" b="1" dirty="0">
                <a:solidFill>
                  <a:srgbClr val="FF0000"/>
                </a:solidFill>
              </a:rPr>
              <a:t>這裡寫</a:t>
            </a:r>
            <a:r>
              <a:rPr lang="en-US" altLang="zh-TW" sz="3600" b="1" dirty="0">
                <a:solidFill>
                  <a:srgbClr val="FF0000"/>
                </a:solidFill>
              </a:rPr>
              <a:t>u</a:t>
            </a:r>
            <a:r>
              <a:rPr lang="zh-TW" altLang="en-US" sz="3600" b="1" dirty="0">
                <a:solidFill>
                  <a:srgbClr val="FF0000"/>
                </a:solidFill>
              </a:rPr>
              <a:t>，不寫</a:t>
            </a:r>
            <a:r>
              <a:rPr lang="en-US" altLang="en-US" sz="3600" b="1" dirty="0">
                <a:solidFill>
                  <a:srgbClr val="FF0000"/>
                </a:solidFill>
              </a:rPr>
              <a:t>ü)</a:t>
            </a:r>
            <a:endParaRPr lang="en-US" altLang="zh-TW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701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539552" y="1340769"/>
          <a:ext cx="7848876" cy="299955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08"/>
                <a:gridCol w="4176466"/>
                <a:gridCol w="1800202"/>
              </a:tblGrid>
              <a:tr h="578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注音符號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漢語拼音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500" kern="100" dirty="0">
                          <a:effectLst/>
                        </a:rPr>
                        <a:t>例子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9341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200" kern="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ㄞ</a:t>
                      </a:r>
                      <a:endParaRPr lang="zh-TW" sz="32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dirty="0" err="1" smtClean="0">
                          <a:solidFill>
                            <a:srgbClr val="FF0000"/>
                          </a:solidFill>
                        </a:rPr>
                        <a:t>ai</a:t>
                      </a:r>
                      <a:endParaRPr lang="zh-TW" altLang="zh-TW" sz="400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effectLst/>
                        </a:rPr>
                        <a:t>愛</a:t>
                      </a:r>
                      <a:endParaRPr lang="en-US" altLang="zh-TW" sz="28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ài</a:t>
                      </a:r>
                      <a:endParaRPr lang="en-US" altLang="zh-TW" sz="2800" kern="1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11182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kern="100" dirty="0" smtClean="0">
                          <a:effectLst/>
                        </a:rPr>
                        <a:t>ㄟ</a:t>
                      </a:r>
                      <a:endParaRPr lang="en-US" altLang="zh-TW" sz="32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40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ei</a:t>
                      </a:r>
                      <a:endParaRPr lang="zh-TW" altLang="zh-TW" sz="40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誰</a:t>
                      </a:r>
                      <a:endParaRPr lang="en-US" altLang="zh-TW" sz="2800" dirty="0" smtClean="0"/>
                    </a:p>
                    <a:p>
                      <a:pPr algn="ctr"/>
                      <a:r>
                        <a:rPr lang="en-US" altLang="zh-TW" sz="2800" dirty="0" err="1" smtClean="0"/>
                        <a:t>sh</a:t>
                      </a:r>
                      <a:r>
                        <a:rPr lang="en-US" altLang="zh-TW" sz="28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éi</a:t>
                      </a:r>
                      <a:r>
                        <a:rPr lang="en-US" altLang="zh-TW" sz="2800" dirty="0" smtClean="0"/>
                        <a:t>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/>
          </p:nvPr>
        </p:nvGraphicFramePr>
        <p:xfrm>
          <a:off x="539552" y="3789040"/>
          <a:ext cx="7848876" cy="130149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08"/>
                <a:gridCol w="4176466"/>
                <a:gridCol w="1800202"/>
              </a:tblGrid>
              <a:tr h="1008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2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ㄠ</a:t>
                      </a:r>
                      <a:endParaRPr lang="zh-TW" sz="32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4000" b="0" kern="1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ao</a:t>
                      </a:r>
                      <a:endParaRPr lang="en-US" altLang="zh-TW" sz="4000" b="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4000" b="0" kern="1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少</a:t>
                      </a: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0" kern="100" dirty="0" err="1" smtClean="0">
                          <a:solidFill>
                            <a:schemeClr val="tx1"/>
                          </a:solidFill>
                          <a:effectLst/>
                        </a:rPr>
                        <a:t>sh</a:t>
                      </a:r>
                      <a:r>
                        <a:rPr lang="en-US" altLang="zh-TW" sz="2800" b="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ǎo</a:t>
                      </a:r>
                      <a:endParaRPr lang="en-US" altLang="zh-TW" sz="2800" b="0" kern="1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539548" y="4725144"/>
          <a:ext cx="7848876" cy="136815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08"/>
                <a:gridCol w="4176466"/>
                <a:gridCol w="1800202"/>
              </a:tblGrid>
              <a:tr h="13681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2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ㄡ</a:t>
                      </a:r>
                      <a:endParaRPr lang="zh-TW" sz="32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4000" b="0" kern="1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ou</a:t>
                      </a:r>
                      <a:endParaRPr lang="en-US" altLang="zh-TW" sz="4000" b="0" kern="1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4000" b="0" kern="1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手</a:t>
                      </a: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0" kern="100" dirty="0" err="1" smtClean="0">
                          <a:solidFill>
                            <a:schemeClr val="tx1"/>
                          </a:solidFill>
                          <a:effectLst/>
                        </a:rPr>
                        <a:t>sh</a:t>
                      </a:r>
                      <a:r>
                        <a:rPr lang="en-US" altLang="zh-TW" sz="2800" b="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ǒu</a:t>
                      </a:r>
                      <a:endParaRPr lang="en-US" altLang="zh-TW" sz="2800" b="0" kern="1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2800" b="0" kern="1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7" name="標題 1"/>
          <p:cNvSpPr txBox="1">
            <a:spLocks/>
          </p:cNvSpPr>
          <p:nvPr/>
        </p:nvSpPr>
        <p:spPr>
          <a:xfrm>
            <a:off x="703701" y="121577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/>
              <a:t>Falling Diphthongs (</a:t>
            </a:r>
            <a:r>
              <a:rPr lang="zh-TW" altLang="en-US" dirty="0"/>
              <a:t>雙母音</a:t>
            </a:r>
            <a:r>
              <a:rPr lang="en-US" altLang="zh-TW" dirty="0"/>
              <a:t>)</a:t>
            </a:r>
            <a:r>
              <a:rPr lang="zh-TW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93114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2314" y="161146"/>
            <a:ext cx="7290054" cy="1499616"/>
          </a:xfrm>
        </p:spPr>
        <p:txBody>
          <a:bodyPr/>
          <a:lstStyle/>
          <a:p>
            <a:pPr algn="l"/>
            <a:r>
              <a:rPr lang="en-US" altLang="zh-TW" dirty="0"/>
              <a:t>Vowel + Nasal Rhymes (</a:t>
            </a:r>
            <a:r>
              <a:rPr lang="zh-TW" altLang="en-US" dirty="0"/>
              <a:t>韻尾</a:t>
            </a:r>
            <a:r>
              <a:rPr lang="en-US" altLang="zh-TW" dirty="0"/>
              <a:t>)</a:t>
            </a:r>
            <a:r>
              <a:rPr lang="zh-TW" altLang="en-US" dirty="0"/>
              <a:t> </a:t>
            </a:r>
            <a:r>
              <a:rPr lang="en-US" altLang="zh-TW" dirty="0"/>
              <a:t>(I)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539552" y="1340769"/>
          <a:ext cx="7848876" cy="300114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08"/>
                <a:gridCol w="4176466"/>
                <a:gridCol w="1800202"/>
              </a:tblGrid>
              <a:tr h="578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注音符號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漢語拼音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500" kern="100" dirty="0">
                          <a:effectLst/>
                        </a:rPr>
                        <a:t>例子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9341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200" kern="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ㄢ</a:t>
                      </a:r>
                      <a:endParaRPr lang="zh-TW" sz="32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</a:t>
                      </a:r>
                      <a:r>
                        <a:rPr lang="en-US" altLang="zh-TW" sz="40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zh-TW" altLang="zh-TW" sz="4000" b="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effectLst/>
                        </a:rPr>
                        <a:t>山</a:t>
                      </a:r>
                      <a:endParaRPr lang="en-US" altLang="zh-TW" sz="28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200" kern="100" dirty="0" err="1" smtClean="0">
                          <a:solidFill>
                            <a:schemeClr val="tx1"/>
                          </a:solidFill>
                          <a:effectLst/>
                        </a:rPr>
                        <a:t>sh</a:t>
                      </a:r>
                      <a:r>
                        <a:rPr lang="en-US" altLang="zh-TW" sz="320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ān</a:t>
                      </a:r>
                      <a:endParaRPr lang="en-US" altLang="zh-TW" sz="3200" kern="1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11182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kern="100" dirty="0" smtClean="0">
                          <a:effectLst/>
                        </a:rPr>
                        <a:t>ㄤ</a:t>
                      </a:r>
                      <a:endParaRPr lang="en-US" altLang="zh-TW" sz="32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0" kern="1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ang</a:t>
                      </a:r>
                      <a:endParaRPr lang="zh-TW" altLang="zh-TW" sz="4000" b="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倉</a:t>
                      </a:r>
                      <a:endParaRPr lang="en-US" altLang="zh-TW" sz="2800" dirty="0" smtClean="0"/>
                    </a:p>
                    <a:p>
                      <a:pPr algn="ctr"/>
                      <a:r>
                        <a:rPr lang="en-US" altLang="zh-TW" sz="2800" dirty="0" err="1" smtClean="0"/>
                        <a:t>c</a:t>
                      </a:r>
                      <a:r>
                        <a:rPr lang="en-US" altLang="zh-TW" sz="28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āng</a:t>
                      </a:r>
                      <a:endParaRPr lang="en-US" altLang="zh-TW" sz="280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/>
          </p:nvPr>
        </p:nvGraphicFramePr>
        <p:xfrm>
          <a:off x="539552" y="3789040"/>
          <a:ext cx="7848876" cy="121920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08"/>
                <a:gridCol w="4176466"/>
                <a:gridCol w="1800202"/>
              </a:tblGrid>
              <a:tr h="1008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2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ㄣ</a:t>
                      </a:r>
                      <a:endParaRPr lang="zh-TW" sz="32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4000" b="0" kern="1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en</a:t>
                      </a:r>
                      <a:endParaRPr lang="en-US" altLang="zh-TW" sz="4000" b="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4000" b="0" kern="1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陳</a:t>
                      </a: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0" kern="100" dirty="0" err="1" smtClean="0">
                          <a:solidFill>
                            <a:schemeClr val="tx1"/>
                          </a:solidFill>
                          <a:effectLst/>
                        </a:rPr>
                        <a:t>ch</a:t>
                      </a:r>
                      <a:r>
                        <a:rPr lang="en-US" altLang="zh-TW" sz="2800" b="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én</a:t>
                      </a:r>
                      <a:endParaRPr lang="en-US" altLang="zh-TW" sz="2800" b="0" kern="1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539548" y="4941168"/>
          <a:ext cx="7848876" cy="121920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08"/>
                <a:gridCol w="4176466"/>
                <a:gridCol w="1800202"/>
              </a:tblGrid>
              <a:tr h="1208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2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ㄥ</a:t>
                      </a:r>
                      <a:endParaRPr lang="zh-TW" sz="32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4000" b="0" kern="100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eng</a:t>
                      </a:r>
                      <a:endParaRPr lang="en-US" altLang="zh-TW" sz="4000" b="0" kern="1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4000" b="0" kern="1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0" kern="100" dirty="0" smtClean="0">
                          <a:solidFill>
                            <a:srgbClr val="FF0000"/>
                          </a:solidFill>
                          <a:effectLst/>
                        </a:rPr>
                        <a:t>夢</a:t>
                      </a:r>
                      <a:endParaRPr lang="en-US" altLang="zh-TW" sz="2800" b="0" kern="1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0" kern="100" dirty="0" err="1" smtClean="0">
                          <a:solidFill>
                            <a:srgbClr val="FF0000"/>
                          </a:solidFill>
                          <a:effectLst/>
                        </a:rPr>
                        <a:t>mèng</a:t>
                      </a:r>
                      <a:r>
                        <a:rPr lang="en-US" altLang="zh-TW" sz="2800" b="0" kern="10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3506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01892"/>
            <a:ext cx="8229600" cy="1080120"/>
          </a:xfrm>
        </p:spPr>
        <p:txBody>
          <a:bodyPr>
            <a:noAutofit/>
          </a:bodyPr>
          <a:lstStyle/>
          <a:p>
            <a:pPr algn="l"/>
            <a:r>
              <a:rPr lang="en-US" altLang="zh-TW" dirty="0"/>
              <a:t>Rising Diphthongs and </a:t>
            </a:r>
            <a:r>
              <a:rPr lang="en-US" altLang="zh-TW" dirty="0" err="1"/>
              <a:t>Triphthongs</a:t>
            </a:r>
            <a:r>
              <a:rPr lang="en-US" altLang="zh-TW" dirty="0"/>
              <a:t> (I): </a:t>
            </a:r>
            <a:br>
              <a:rPr lang="en-US" altLang="zh-TW" dirty="0"/>
            </a:br>
            <a:r>
              <a:rPr lang="zh-TW" altLang="en-US" dirty="0"/>
              <a:t>與 </a:t>
            </a:r>
            <a:r>
              <a:rPr lang="en-US" altLang="zh-TW" dirty="0" err="1"/>
              <a:t>i</a:t>
            </a:r>
            <a:r>
              <a:rPr lang="en-US" altLang="zh-TW" dirty="0"/>
              <a:t> (y) </a:t>
            </a:r>
            <a:r>
              <a:rPr lang="zh-TW" altLang="en-US" dirty="0"/>
              <a:t>一起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539552" y="1340769"/>
          <a:ext cx="7848876" cy="37787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8"/>
                <a:gridCol w="4176466"/>
                <a:gridCol w="1800202"/>
              </a:tblGrid>
              <a:tr h="578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注音符號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漢語拼音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500" kern="100" dirty="0">
                          <a:effectLst/>
                        </a:rPr>
                        <a:t>例子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0061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Lucida Sans Unicode" panose="020B0602030504020204" pitchFamily="34" charset="0"/>
                          <a:ea typeface="新細明體"/>
                          <a:cs typeface="Lucida Sans Unicode" panose="020B0602030504020204" pitchFamily="34" charset="0"/>
                        </a:rPr>
                        <a:t>ㄧㄚ</a:t>
                      </a:r>
                      <a:endParaRPr lang="zh-TW" sz="36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b="1" i="0" kern="100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i</a:t>
                      </a:r>
                      <a:r>
                        <a:rPr lang="en-US" altLang="zh-TW" sz="3600" b="1" i="0" kern="1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</a:t>
                      </a:r>
                      <a:endParaRPr lang="en-US" altLang="zh-TW" sz="3600" b="1" i="0" kern="1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(by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itself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: </a:t>
                      </a:r>
                      <a:r>
                        <a:rPr lang="zh-TW" altLang="en-US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牙 </a:t>
                      </a:r>
                      <a:r>
                        <a:rPr lang="en-US" altLang="zh-TW" sz="280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yá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effectLst/>
                        </a:rPr>
                        <a:t>洽</a:t>
                      </a:r>
                      <a:endParaRPr lang="en-US" altLang="zh-TW" sz="28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kern="100" dirty="0" err="1" smtClean="0">
                          <a:effectLst/>
                        </a:rPr>
                        <a:t>q</a:t>
                      </a:r>
                      <a:r>
                        <a:rPr lang="en-US" altLang="zh-TW" sz="280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ià</a:t>
                      </a:r>
                      <a:r>
                        <a:rPr lang="en-US" altLang="zh-TW" sz="2800" kern="100" dirty="0" smtClean="0">
                          <a:effectLst/>
                        </a:rPr>
                        <a:t> 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11182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kern="100" dirty="0" smtClean="0">
                          <a:effectLst/>
                        </a:rPr>
                        <a:t>ㄧㄠ</a:t>
                      </a:r>
                      <a:endParaRPr lang="en-US" altLang="zh-TW" sz="36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600" b="1" i="0" kern="1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iao</a:t>
                      </a:r>
                      <a:endParaRPr lang="en-US" altLang="zh-TW" sz="3600" b="1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(by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itself: </a:t>
                      </a:r>
                      <a:r>
                        <a:rPr lang="zh-TW" altLang="en-US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要 </a:t>
                      </a:r>
                      <a:r>
                        <a:rPr lang="en-US" altLang="zh-TW" sz="280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yào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TW" altLang="zh-TW" sz="280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400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400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橋</a:t>
                      </a:r>
                      <a:endParaRPr lang="en-US" altLang="zh-TW" sz="2800" dirty="0" smtClean="0"/>
                    </a:p>
                    <a:p>
                      <a:pPr algn="ctr"/>
                      <a:r>
                        <a:rPr lang="en-US" altLang="zh-TW" sz="2800" dirty="0" err="1" smtClean="0"/>
                        <a:t>q</a:t>
                      </a:r>
                      <a:r>
                        <a:rPr lang="en-US" altLang="zh-TW" sz="28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iáo</a:t>
                      </a:r>
                      <a:endParaRPr lang="en-US" altLang="zh-TW" sz="280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/>
          </p:nvPr>
        </p:nvGraphicFramePr>
        <p:xfrm>
          <a:off x="539552" y="4077072"/>
          <a:ext cx="7848876" cy="115212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08"/>
                <a:gridCol w="4176466"/>
                <a:gridCol w="1800202"/>
              </a:tblGrid>
              <a:tr h="11521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ㄧ</a:t>
                      </a:r>
                      <a:r>
                        <a:rPr lang="zh-TW" altLang="en-US" sz="3600" kern="100" dirty="0">
                          <a:effectLst/>
                          <a:latin typeface="Lucida Sans Unicode" panose="020B0602030504020204" pitchFamily="34" charset="0"/>
                          <a:ea typeface="新細明體"/>
                          <a:cs typeface="Lucida Sans Unicode" panose="020B0602030504020204" pitchFamily="34" charset="0"/>
                        </a:rPr>
                        <a:t>ㄝ</a:t>
                      </a:r>
                      <a:endParaRPr lang="en-US" altLang="zh-TW" sz="3600" kern="100" dirty="0" smtClean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b="1" kern="100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ie</a:t>
                      </a:r>
                      <a:endParaRPr lang="en-US" altLang="zh-TW" sz="3600" b="1" kern="1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(by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itself: </a:t>
                      </a:r>
                      <a:r>
                        <a:rPr lang="zh-TW" altLang="en-US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也 </a:t>
                      </a:r>
                      <a:r>
                        <a:rPr lang="en-US" altLang="zh-TW" sz="2800" b="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yě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TW" altLang="zh-TW" sz="28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寫</a:t>
                      </a: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0" kern="100" dirty="0" err="1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en-US" altLang="zh-TW" sz="2800" b="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iě</a:t>
                      </a:r>
                      <a:endParaRPr lang="en-US" altLang="zh-TW" sz="2800" b="0" kern="1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539548" y="5157192"/>
          <a:ext cx="7848876" cy="1563625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08"/>
                <a:gridCol w="4176466"/>
                <a:gridCol w="1800202"/>
              </a:tblGrid>
              <a:tr h="1224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ㄧㄡ</a:t>
                      </a:r>
                      <a:endParaRPr lang="zh-TW" sz="36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4800" b="1" kern="1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iu</a:t>
                      </a:r>
                      <a:r>
                        <a:rPr lang="en-US" altLang="zh-TW" sz="4800" b="1" kern="1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1" kern="1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(NOT </a:t>
                      </a:r>
                      <a:r>
                        <a:rPr lang="en-US" altLang="zh-TW" sz="2800" b="1" kern="100" baseline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iou</a:t>
                      </a:r>
                      <a:r>
                        <a:rPr lang="en-US" altLang="zh-TW" sz="2800" b="1" kern="1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en-US" altLang="zh-TW" sz="2800" b="1" kern="1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(by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itself: </a:t>
                      </a:r>
                      <a:r>
                        <a:rPr lang="zh-TW" altLang="en-US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有 </a:t>
                      </a:r>
                      <a:r>
                        <a:rPr lang="en-US" altLang="zh-TW" sz="2800" b="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yǒu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TW" altLang="zh-TW" sz="28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秋</a:t>
                      </a: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0" kern="100" dirty="0" err="1" smtClean="0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r>
                        <a:rPr lang="en-US" altLang="zh-TW" sz="2800" b="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iū</a:t>
                      </a:r>
                      <a:r>
                        <a:rPr lang="en-US" altLang="zh-TW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3762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What is </a:t>
            </a:r>
            <a:r>
              <a:rPr lang="en-US" altLang="zh-TW" dirty="0" err="1"/>
              <a:t>Hanyu</a:t>
            </a:r>
            <a:r>
              <a:rPr lang="en-US" altLang="zh-TW" dirty="0"/>
              <a:t> Pinyin?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200" dirty="0">
                <a:solidFill>
                  <a:schemeClr val="accent6">
                    <a:lumMod val="50000"/>
                  </a:schemeClr>
                </a:solidFill>
              </a:rPr>
              <a:t>One of the </a:t>
            </a:r>
            <a:r>
              <a:rPr lang="en-US" altLang="zh-TW" sz="2200" dirty="0">
                <a:solidFill>
                  <a:schemeClr val="accent2"/>
                </a:solidFill>
              </a:rPr>
              <a:t>Romanization</a:t>
            </a:r>
            <a:r>
              <a:rPr lang="en-US" altLang="zh-TW" sz="2200" dirty="0">
                <a:solidFill>
                  <a:schemeClr val="accent6">
                    <a:lumMod val="50000"/>
                  </a:schemeClr>
                </a:solidFill>
              </a:rPr>
              <a:t> systems for </a:t>
            </a:r>
            <a:r>
              <a:rPr lang="en-US" altLang="zh-TW" sz="2200" dirty="0">
                <a:solidFill>
                  <a:schemeClr val="accent2"/>
                </a:solidFill>
              </a:rPr>
              <a:t>transcribing</a:t>
            </a:r>
            <a:r>
              <a:rPr lang="en-US" altLang="zh-TW" sz="2200" dirty="0">
                <a:solidFill>
                  <a:schemeClr val="accent6">
                    <a:lumMod val="50000"/>
                  </a:schemeClr>
                </a:solidFill>
              </a:rPr>
              <a:t> Mandarin Chinese </a:t>
            </a:r>
          </a:p>
          <a:p>
            <a:pPr marL="0" indent="0">
              <a:buNone/>
            </a:pPr>
            <a:r>
              <a:rPr lang="en-US" altLang="zh-TW" sz="2200" dirty="0">
                <a:solidFill>
                  <a:schemeClr val="accent6">
                    <a:lumMod val="50000"/>
                  </a:schemeClr>
                </a:solidFill>
              </a:rPr>
              <a:t>The worldwide </a:t>
            </a:r>
            <a:r>
              <a:rPr lang="en-US" altLang="zh-TW" sz="2200" dirty="0">
                <a:solidFill>
                  <a:schemeClr val="accent2"/>
                </a:solidFill>
              </a:rPr>
              <a:t>standard </a:t>
            </a:r>
            <a:r>
              <a:rPr lang="en-US" altLang="zh-TW" sz="2200" dirty="0">
                <a:solidFill>
                  <a:schemeClr val="accent6">
                    <a:lumMod val="50000"/>
                  </a:schemeClr>
                </a:solidFill>
              </a:rPr>
              <a:t>and </a:t>
            </a:r>
            <a:r>
              <a:rPr lang="en-US" altLang="zh-TW" sz="2200" dirty="0">
                <a:solidFill>
                  <a:schemeClr val="accent2"/>
                </a:solidFill>
              </a:rPr>
              <a:t>the most commonly used system </a:t>
            </a:r>
            <a:endParaRPr lang="zh-TW" altLang="en-US" sz="22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altLang="zh-TW" sz="2200" dirty="0">
                <a:solidFill>
                  <a:schemeClr val="accent6">
                    <a:lumMod val="50000"/>
                  </a:schemeClr>
                </a:solidFill>
              </a:rPr>
              <a:t>It shows the </a:t>
            </a:r>
            <a:r>
              <a:rPr lang="en-US" altLang="zh-TW" sz="2200" dirty="0">
                <a:solidFill>
                  <a:schemeClr val="accent2"/>
                </a:solidFill>
              </a:rPr>
              <a:t>pronunciation</a:t>
            </a:r>
            <a:r>
              <a:rPr lang="en-US" altLang="zh-TW" sz="2200" dirty="0">
                <a:solidFill>
                  <a:schemeClr val="accent6">
                    <a:lumMod val="50000"/>
                  </a:schemeClr>
                </a:solidFill>
              </a:rPr>
              <a:t> of a character for those who can’t read Chinese</a:t>
            </a:r>
          </a:p>
          <a:p>
            <a:endParaRPr kumimoji="1" lang="zh-TW" altLang="en-US" sz="2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3688" y="4505583"/>
            <a:ext cx="3098870" cy="1906997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728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539552" y="1340769"/>
          <a:ext cx="7848876" cy="37787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8"/>
                <a:gridCol w="4176466"/>
                <a:gridCol w="1800202"/>
              </a:tblGrid>
              <a:tr h="578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注音符號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漢語拼音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500" kern="100" dirty="0">
                          <a:effectLst/>
                        </a:rPr>
                        <a:t>例子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0061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Lucida Sans Unicode" panose="020B0602030504020204" pitchFamily="34" charset="0"/>
                          <a:ea typeface="新細明體"/>
                          <a:cs typeface="Lucida Sans Unicode" panose="020B0602030504020204" pitchFamily="34" charset="0"/>
                        </a:rPr>
                        <a:t>ㄧㄢ</a:t>
                      </a:r>
                      <a:endParaRPr lang="zh-TW" sz="36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600" b="1" i="0" kern="100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i</a:t>
                      </a:r>
                      <a:r>
                        <a:rPr lang="en-US" altLang="zh-TW" sz="3600" b="1" i="0" kern="1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</a:t>
                      </a:r>
                      <a:r>
                        <a:rPr lang="en-US" altLang="zh-TW" sz="3600" b="1" i="0" kern="100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n</a:t>
                      </a:r>
                      <a:endParaRPr lang="en-US" altLang="zh-TW" sz="3600" b="1" i="0" kern="1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(by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itself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: </a:t>
                      </a:r>
                      <a:r>
                        <a:rPr lang="zh-TW" altLang="en-US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言 </a:t>
                      </a:r>
                      <a:r>
                        <a:rPr lang="en-US" altLang="zh-TW" sz="280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yán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effectLst/>
                        </a:rPr>
                        <a:t>前</a:t>
                      </a:r>
                      <a:r>
                        <a:rPr lang="en-US" altLang="zh-TW" sz="2800" kern="100" dirty="0" smtClean="0">
                          <a:effectLst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kern="100" dirty="0" err="1" smtClean="0">
                          <a:effectLst/>
                        </a:rPr>
                        <a:t>q</a:t>
                      </a:r>
                      <a:r>
                        <a:rPr lang="en-US" altLang="zh-TW" sz="280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ián</a:t>
                      </a:r>
                      <a:endParaRPr lang="en-US" altLang="zh-TW" sz="2800" kern="1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11182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kern="100" dirty="0" smtClean="0">
                          <a:effectLst/>
                        </a:rPr>
                        <a:t>ㄧㄤ</a:t>
                      </a:r>
                      <a:endParaRPr lang="en-US" altLang="zh-TW" sz="36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600" b="1" i="0" kern="1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iang</a:t>
                      </a:r>
                      <a:endParaRPr lang="en-US" altLang="zh-TW" sz="3600" b="1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(by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itself: </a:t>
                      </a:r>
                      <a:r>
                        <a:rPr lang="zh-TW" altLang="en-US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羊 </a:t>
                      </a:r>
                      <a:r>
                        <a:rPr lang="en-US" altLang="zh-TW" sz="280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yáng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TW" altLang="zh-TW" sz="280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400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400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想</a:t>
                      </a:r>
                      <a:endParaRPr lang="en-US" altLang="zh-TW" sz="2800" dirty="0" smtClean="0"/>
                    </a:p>
                    <a:p>
                      <a:pPr algn="ctr"/>
                      <a:r>
                        <a:rPr lang="en-US" altLang="zh-TW" sz="2800" dirty="0" smtClean="0"/>
                        <a:t> </a:t>
                      </a:r>
                      <a:r>
                        <a:rPr lang="en-US" altLang="zh-TW" sz="2800" dirty="0" err="1" smtClean="0"/>
                        <a:t>x</a:t>
                      </a:r>
                      <a:r>
                        <a:rPr lang="en-US" altLang="zh-TW" sz="28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iǎng</a:t>
                      </a:r>
                      <a:endParaRPr lang="en-US" altLang="zh-TW" sz="280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/>
          </p:nvPr>
        </p:nvGraphicFramePr>
        <p:xfrm>
          <a:off x="539552" y="4077072"/>
          <a:ext cx="7848876" cy="115212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08"/>
                <a:gridCol w="4176466"/>
                <a:gridCol w="1800202"/>
              </a:tblGrid>
              <a:tr h="11521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ㄧ</a:t>
                      </a:r>
                      <a:r>
                        <a:rPr lang="zh-TW" altLang="en-US" sz="3600" kern="100" dirty="0">
                          <a:effectLst/>
                          <a:latin typeface="Lucida Sans Unicode" panose="020B0602030504020204" pitchFamily="34" charset="0"/>
                          <a:ea typeface="新細明體"/>
                          <a:cs typeface="Lucida Sans Unicode" panose="020B0602030504020204" pitchFamily="34" charset="0"/>
                        </a:rPr>
                        <a:t>ㄣ</a:t>
                      </a:r>
                      <a:endParaRPr lang="en-US" altLang="zh-TW" sz="3600" kern="100" dirty="0" smtClean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b="1" kern="1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in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(by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itself: </a:t>
                      </a:r>
                      <a:r>
                        <a:rPr lang="zh-TW" altLang="en-US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音 </a:t>
                      </a:r>
                      <a:r>
                        <a:rPr lang="en-US" altLang="zh-TW" sz="2800" b="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yīn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TW" altLang="zh-TW" sz="28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新</a:t>
                      </a: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0" kern="100" dirty="0" err="1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en-US" altLang="zh-TW" sz="2800" b="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īn</a:t>
                      </a:r>
                      <a:endParaRPr lang="en-US" altLang="zh-TW" sz="2800" b="0" kern="1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539548" y="5157192"/>
          <a:ext cx="7848876" cy="1224136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08"/>
                <a:gridCol w="4176466"/>
                <a:gridCol w="1800202"/>
              </a:tblGrid>
              <a:tr h="1224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ㄧㄥ</a:t>
                      </a:r>
                      <a:endParaRPr lang="zh-TW" sz="36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600" b="1" kern="1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ing</a:t>
                      </a:r>
                      <a:endParaRPr lang="en-US" altLang="zh-TW" sz="36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(by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itself: </a:t>
                      </a:r>
                      <a:r>
                        <a:rPr lang="zh-TW" altLang="en-US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英 </a:t>
                      </a:r>
                      <a:r>
                        <a:rPr lang="en-US" altLang="zh-TW" sz="2800" b="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yīng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TW" altLang="zh-TW" sz="28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興</a:t>
                      </a: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0" kern="100" dirty="0" err="1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en-US" altLang="zh-TW" sz="2800" b="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īng</a:t>
                      </a:r>
                      <a:r>
                        <a:rPr lang="en-US" altLang="zh-TW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635574" y="174399"/>
            <a:ext cx="7290054" cy="1499616"/>
          </a:xfrm>
        </p:spPr>
        <p:txBody>
          <a:bodyPr>
            <a:normAutofit/>
          </a:bodyPr>
          <a:lstStyle/>
          <a:p>
            <a:pPr algn="l"/>
            <a:r>
              <a:rPr lang="en-US" altLang="zh-TW" dirty="0"/>
              <a:t>Vowel + Nasal Rhymes</a:t>
            </a:r>
            <a:r>
              <a:rPr lang="zh-TW" altLang="en-US" dirty="0"/>
              <a:t> </a:t>
            </a:r>
            <a:r>
              <a:rPr lang="en-US" altLang="zh-TW" dirty="0"/>
              <a:t>(II)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44082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TW" dirty="0"/>
              <a:t>Rising Diphthongs and </a:t>
            </a:r>
            <a:r>
              <a:rPr lang="en-US" altLang="zh-TW" dirty="0" err="1"/>
              <a:t>Triphthongs</a:t>
            </a:r>
            <a:r>
              <a:rPr lang="en-US" altLang="zh-TW" dirty="0"/>
              <a:t> (II): </a:t>
            </a:r>
            <a:br>
              <a:rPr lang="en-US" altLang="zh-TW" dirty="0"/>
            </a:br>
            <a:r>
              <a:rPr lang="zh-TW" altLang="en-US" dirty="0"/>
              <a:t>與 </a:t>
            </a:r>
            <a:r>
              <a:rPr lang="en-US" altLang="zh-TW" dirty="0"/>
              <a:t>u (w) </a:t>
            </a:r>
            <a:r>
              <a:rPr lang="zh-TW" altLang="en-US" dirty="0"/>
              <a:t>一起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539552" y="1340769"/>
          <a:ext cx="7848876" cy="37787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8"/>
                <a:gridCol w="4176466"/>
                <a:gridCol w="1800202"/>
              </a:tblGrid>
              <a:tr h="578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注音符號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漢語拼音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500" kern="100" dirty="0">
                          <a:effectLst/>
                        </a:rPr>
                        <a:t>例子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0061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Lucida Sans Unicode" panose="020B0602030504020204" pitchFamily="34" charset="0"/>
                          <a:ea typeface="新細明體"/>
                          <a:cs typeface="Lucida Sans Unicode" panose="020B0602030504020204" pitchFamily="34" charset="0"/>
                        </a:rPr>
                        <a:t>ㄨㄚ</a:t>
                      </a:r>
                      <a:endParaRPr lang="zh-TW" sz="36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600" b="1" i="0" kern="100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u</a:t>
                      </a:r>
                      <a:r>
                        <a:rPr lang="en-US" altLang="zh-TW" sz="3600" b="1" i="0" kern="1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</a:t>
                      </a:r>
                      <a:endParaRPr lang="en-US" altLang="zh-TW" sz="3600" b="1" i="0" kern="1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(by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itself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: </a:t>
                      </a:r>
                      <a:r>
                        <a:rPr lang="zh-TW" altLang="en-US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瓦 </a:t>
                      </a:r>
                      <a:r>
                        <a:rPr lang="en-US" altLang="zh-TW" sz="280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wǎ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effectLst/>
                        </a:rPr>
                        <a:t>誇</a:t>
                      </a:r>
                      <a:r>
                        <a:rPr lang="en-US" altLang="zh-TW" sz="2800" kern="100" dirty="0" smtClean="0">
                          <a:effectLst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kern="100" dirty="0" err="1" smtClean="0">
                          <a:effectLst/>
                        </a:rPr>
                        <a:t>k</a:t>
                      </a:r>
                      <a:r>
                        <a:rPr lang="en-US" altLang="zh-TW" sz="280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uā</a:t>
                      </a:r>
                      <a:endParaRPr lang="en-US" altLang="zh-TW" sz="2800" kern="1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11182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kern="100" dirty="0" smtClean="0">
                          <a:effectLst/>
                        </a:rPr>
                        <a:t>ㄨㄛ</a:t>
                      </a:r>
                      <a:endParaRPr lang="en-US" altLang="zh-TW" sz="36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600" b="1" i="0" kern="1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uo</a:t>
                      </a:r>
                      <a:endParaRPr lang="en-US" altLang="zh-TW" sz="360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(by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itself: </a:t>
                      </a:r>
                      <a:r>
                        <a:rPr lang="zh-TW" altLang="en-US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我 </a:t>
                      </a:r>
                      <a:r>
                        <a:rPr lang="en-US" altLang="zh-TW" sz="280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wǒ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TW" altLang="zh-TW" sz="280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400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400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陀</a:t>
                      </a:r>
                      <a:endParaRPr lang="en-US" altLang="zh-TW" sz="2800" dirty="0" smtClean="0"/>
                    </a:p>
                    <a:p>
                      <a:pPr algn="ctr"/>
                      <a:r>
                        <a:rPr lang="en-US" altLang="zh-TW" sz="2800" dirty="0" err="1" smtClean="0"/>
                        <a:t>t</a:t>
                      </a:r>
                      <a:r>
                        <a:rPr lang="en-US" altLang="zh-TW" sz="28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uó</a:t>
                      </a:r>
                      <a:endParaRPr lang="en-US" altLang="zh-TW" sz="280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/>
          </p:nvPr>
        </p:nvGraphicFramePr>
        <p:xfrm>
          <a:off x="539552" y="4077072"/>
          <a:ext cx="7848876" cy="115212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08"/>
                <a:gridCol w="4176466"/>
                <a:gridCol w="1800202"/>
              </a:tblGrid>
              <a:tr h="11521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ㄨㄞ</a:t>
                      </a:r>
                      <a:endParaRPr lang="en-US" altLang="zh-TW" sz="3600" kern="100" dirty="0" smtClean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600" b="1" i="0" kern="1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ua</a:t>
                      </a:r>
                      <a:r>
                        <a:rPr lang="en-US" altLang="zh-TW" sz="3600" b="1" kern="1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i</a:t>
                      </a:r>
                      <a:endParaRPr lang="en-US" altLang="zh-TW" sz="3600" b="1" kern="1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(by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itself: </a:t>
                      </a:r>
                      <a:r>
                        <a:rPr lang="zh-TW" altLang="en-US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外 </a:t>
                      </a:r>
                      <a:r>
                        <a:rPr lang="en-US" altLang="zh-TW" sz="2800" b="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wài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TW" altLang="zh-TW" sz="28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甩</a:t>
                      </a: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0" kern="100" dirty="0" err="1" smtClean="0">
                          <a:solidFill>
                            <a:schemeClr val="tx1"/>
                          </a:solidFill>
                          <a:effectLst/>
                        </a:rPr>
                        <a:t>sh</a:t>
                      </a:r>
                      <a:r>
                        <a:rPr lang="en-US" altLang="zh-TW" sz="2800" b="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uǎi</a:t>
                      </a:r>
                      <a:endParaRPr lang="en-US" altLang="zh-TW" sz="2800" b="0" kern="1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539548" y="5157192"/>
          <a:ext cx="7848876" cy="1563625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08"/>
                <a:gridCol w="4176466"/>
                <a:gridCol w="1800202"/>
              </a:tblGrid>
              <a:tr h="1224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ㄨㄟ</a:t>
                      </a:r>
                      <a:endParaRPr lang="zh-TW" sz="36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4800" b="1" kern="100" baseline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ui</a:t>
                      </a:r>
                      <a:r>
                        <a:rPr lang="en-US" altLang="zh-TW" sz="4800" b="1" kern="1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1" kern="1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(NOT </a:t>
                      </a:r>
                      <a:r>
                        <a:rPr lang="en-US" altLang="zh-TW" sz="2800" b="1" kern="100" baseline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uei</a:t>
                      </a:r>
                      <a:r>
                        <a:rPr lang="en-US" altLang="zh-TW" sz="2800" b="1" kern="1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en-US" altLang="zh-TW" sz="2800" b="1" kern="1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(by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itself: </a:t>
                      </a:r>
                      <a:r>
                        <a:rPr lang="zh-TW" altLang="en-US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未 </a:t>
                      </a:r>
                      <a:r>
                        <a:rPr lang="en-US" altLang="zh-TW" sz="2800" b="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wèi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TW" altLang="zh-TW" sz="28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瑞</a:t>
                      </a: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0" kern="100" dirty="0" err="1" smtClean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en-US" altLang="zh-TW" sz="2800" b="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uì</a:t>
                      </a:r>
                      <a:r>
                        <a:rPr lang="en-US" altLang="zh-TW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5693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45565" y="170353"/>
            <a:ext cx="7290054" cy="1499616"/>
          </a:xfrm>
        </p:spPr>
        <p:txBody>
          <a:bodyPr/>
          <a:lstStyle/>
          <a:p>
            <a:pPr algn="l"/>
            <a:r>
              <a:rPr lang="en-US" altLang="zh-TW" dirty="0"/>
              <a:t>Vowel + Nasal Rhymes</a:t>
            </a:r>
            <a:r>
              <a:rPr lang="zh-TW" altLang="en-US" dirty="0"/>
              <a:t> </a:t>
            </a:r>
            <a:r>
              <a:rPr lang="en-US" altLang="zh-TW" dirty="0"/>
              <a:t>(III)</a:t>
            </a:r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532036"/>
              </p:ext>
            </p:extLst>
          </p:nvPr>
        </p:nvGraphicFramePr>
        <p:xfrm>
          <a:off x="539552" y="1340769"/>
          <a:ext cx="7848876" cy="37787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8"/>
                <a:gridCol w="4176466"/>
                <a:gridCol w="1800202"/>
              </a:tblGrid>
              <a:tr h="578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注音符號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漢語拼音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500" kern="100" dirty="0">
                          <a:effectLst/>
                        </a:rPr>
                        <a:t>例子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0061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Lucida Sans Unicode" panose="020B0602030504020204" pitchFamily="34" charset="0"/>
                          <a:ea typeface="新細明體"/>
                          <a:cs typeface="Lucida Sans Unicode" panose="020B0602030504020204" pitchFamily="34" charset="0"/>
                        </a:rPr>
                        <a:t>ㄨㄢ</a:t>
                      </a:r>
                      <a:endParaRPr lang="zh-TW" sz="36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600" b="1" i="0" kern="100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u</a:t>
                      </a:r>
                      <a:r>
                        <a:rPr lang="en-US" altLang="zh-TW" sz="3600" b="1" i="0" kern="1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an</a:t>
                      </a:r>
                      <a:endParaRPr lang="en-US" altLang="zh-TW" sz="3600" b="1" i="0" kern="1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(by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itself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: </a:t>
                      </a:r>
                      <a:r>
                        <a:rPr lang="zh-TW" altLang="en-US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完 </a:t>
                      </a:r>
                      <a:r>
                        <a:rPr lang="en-US" altLang="zh-TW" sz="280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wán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effectLst/>
                        </a:rPr>
                        <a:t>喘</a:t>
                      </a:r>
                      <a:r>
                        <a:rPr lang="en-US" altLang="zh-TW" sz="2800" kern="100" dirty="0" smtClean="0">
                          <a:effectLst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kern="100" dirty="0" err="1" smtClean="0">
                          <a:solidFill>
                            <a:schemeClr val="dk1"/>
                          </a:solidFill>
                          <a:effectLst/>
                        </a:rPr>
                        <a:t>ch</a:t>
                      </a:r>
                      <a:r>
                        <a:rPr lang="en-US" altLang="zh-TW" sz="280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uǎn</a:t>
                      </a:r>
                      <a:endParaRPr lang="en-US" altLang="zh-TW" sz="2800" kern="1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11182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kern="100" dirty="0" smtClean="0">
                          <a:effectLst/>
                        </a:rPr>
                        <a:t>ㄨㄤ</a:t>
                      </a:r>
                      <a:endParaRPr lang="en-US" altLang="zh-TW" sz="36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600" b="1" i="0" kern="1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uang</a:t>
                      </a:r>
                      <a:endParaRPr lang="en-US" altLang="zh-TW" sz="360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(by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itself: </a:t>
                      </a:r>
                      <a:r>
                        <a:rPr lang="zh-TW" altLang="en-US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王 </a:t>
                      </a:r>
                      <a:r>
                        <a:rPr lang="en-US" altLang="zh-TW" sz="280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wáng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TW" altLang="zh-TW" sz="280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400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400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床</a:t>
                      </a:r>
                      <a:endParaRPr lang="en-US" altLang="zh-TW" sz="2800" dirty="0" smtClean="0"/>
                    </a:p>
                    <a:p>
                      <a:pPr algn="ctr"/>
                      <a:r>
                        <a:rPr lang="en-US" altLang="zh-TW" sz="2800" dirty="0" smtClean="0"/>
                        <a:t> </a:t>
                      </a:r>
                      <a:r>
                        <a:rPr lang="en-US" altLang="zh-TW" sz="2800" dirty="0" err="1" smtClean="0"/>
                        <a:t>ch</a:t>
                      </a:r>
                      <a:r>
                        <a:rPr lang="en-US" altLang="zh-TW" sz="28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uáng</a:t>
                      </a:r>
                      <a:endParaRPr lang="en-US" altLang="zh-TW" sz="280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/>
          </p:nvPr>
        </p:nvGraphicFramePr>
        <p:xfrm>
          <a:off x="539552" y="4077072"/>
          <a:ext cx="7848876" cy="1441705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08"/>
                <a:gridCol w="4176466"/>
                <a:gridCol w="1800202"/>
              </a:tblGrid>
              <a:tr h="11521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ㄨㄣ</a:t>
                      </a:r>
                      <a:endParaRPr lang="en-US" altLang="zh-TW" sz="3600" kern="100" dirty="0" smtClean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4000" b="1" kern="1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un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1" kern="1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(NOT </a:t>
                      </a:r>
                      <a:r>
                        <a:rPr lang="en-US" altLang="zh-TW" sz="2800" b="1" kern="100" baseline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uen</a:t>
                      </a:r>
                      <a:r>
                        <a:rPr lang="en-US" altLang="zh-TW" sz="2800" b="1" kern="1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en-US" altLang="zh-TW" sz="3600" b="1" kern="1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(by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itself: </a:t>
                      </a:r>
                      <a:r>
                        <a:rPr lang="zh-TW" altLang="en-US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問 </a:t>
                      </a:r>
                      <a:r>
                        <a:rPr lang="en-US" altLang="zh-TW" sz="2800" b="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wèn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TW" altLang="zh-TW" sz="28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村</a:t>
                      </a: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0" kern="100" dirty="0" err="1" smtClean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en-US" altLang="zh-TW" sz="2800" b="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ūn</a:t>
                      </a:r>
                      <a:endParaRPr lang="en-US" altLang="zh-TW" sz="2800" b="0" kern="1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539548" y="5517232"/>
          <a:ext cx="7848876" cy="1014985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08"/>
                <a:gridCol w="4176466"/>
                <a:gridCol w="1800202"/>
              </a:tblGrid>
              <a:tr h="7646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ㄨㄥ</a:t>
                      </a:r>
                      <a:endParaRPr lang="zh-TW" sz="36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000" b="1" kern="100" baseline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ong</a:t>
                      </a:r>
                      <a:endParaRPr lang="en-US" altLang="zh-TW" sz="4000" b="1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(by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itself: </a:t>
                      </a:r>
                      <a:r>
                        <a:rPr lang="zh-TW" altLang="en-US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翁 </a:t>
                      </a:r>
                      <a:r>
                        <a:rPr lang="en-US" altLang="zh-TW" sz="2800" b="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wēng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TW" altLang="zh-TW" sz="28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龍</a:t>
                      </a: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0" kern="100" dirty="0" err="1" smtClean="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en-US" altLang="zh-TW" sz="2800" b="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óng</a:t>
                      </a:r>
                      <a:endParaRPr lang="en-US" altLang="zh-TW" sz="2800" b="0" kern="1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5853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48826" y="147894"/>
            <a:ext cx="7290054" cy="1499616"/>
          </a:xfrm>
        </p:spPr>
        <p:txBody>
          <a:bodyPr/>
          <a:lstStyle/>
          <a:p>
            <a:pPr algn="l"/>
            <a:r>
              <a:rPr lang="en-US" altLang="zh-TW" dirty="0"/>
              <a:t>Rhymes Containing </a:t>
            </a:r>
            <a:r>
              <a:rPr lang="zh-TW" altLang="en-US" dirty="0"/>
              <a:t>ㄩ </a:t>
            </a:r>
            <a:r>
              <a:rPr lang="en-US" altLang="zh-TW" dirty="0"/>
              <a:t>(ü)</a:t>
            </a:r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539552" y="1340769"/>
          <a:ext cx="7848876" cy="37787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8"/>
                <a:gridCol w="4176466"/>
                <a:gridCol w="1800202"/>
              </a:tblGrid>
              <a:tr h="578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注音符號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漢語拼音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500" kern="100" dirty="0">
                          <a:effectLst/>
                        </a:rPr>
                        <a:t>例子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0061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Lucida Sans Unicode" panose="020B0602030504020204" pitchFamily="34" charset="0"/>
                          <a:ea typeface="新細明體"/>
                          <a:cs typeface="Lucida Sans Unicode" panose="020B0602030504020204" pitchFamily="34" charset="0"/>
                        </a:rPr>
                        <a:t>ㄩㄝ</a:t>
                      </a:r>
                      <a:endParaRPr lang="zh-TW" sz="36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600" b="1" i="0" kern="100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u</a:t>
                      </a:r>
                      <a:r>
                        <a:rPr lang="en-US" altLang="zh-TW" sz="3600" b="1" i="0" kern="1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e</a:t>
                      </a:r>
                      <a:endParaRPr lang="en-US" altLang="zh-TW" sz="3600" b="1" i="0" kern="1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(by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itself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: </a:t>
                      </a:r>
                      <a:r>
                        <a:rPr lang="zh-TW" altLang="en-US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月 </a:t>
                      </a:r>
                      <a:r>
                        <a:rPr lang="en-US" altLang="zh-TW" sz="280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yuè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effectLst/>
                        </a:rPr>
                        <a:t>絕</a:t>
                      </a:r>
                      <a:r>
                        <a:rPr lang="en-US" altLang="zh-TW" sz="2800" kern="100" dirty="0" smtClean="0">
                          <a:effectLst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kern="100" dirty="0" err="1" smtClean="0">
                          <a:effectLst/>
                        </a:rPr>
                        <a:t>j</a:t>
                      </a:r>
                      <a:r>
                        <a:rPr lang="en-US" altLang="zh-TW" sz="280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ué</a:t>
                      </a:r>
                      <a:endParaRPr lang="en-US" altLang="zh-TW" sz="2800" kern="1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11182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kern="100" dirty="0" smtClean="0">
                          <a:effectLst/>
                        </a:rPr>
                        <a:t>ㄩㄢ</a:t>
                      </a:r>
                      <a:endParaRPr lang="en-US" altLang="zh-TW" sz="36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600" b="1" i="0" kern="1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uan</a:t>
                      </a:r>
                      <a:endParaRPr lang="en-US" altLang="zh-TW" sz="360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(by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itself: </a:t>
                      </a:r>
                      <a:r>
                        <a:rPr lang="zh-TW" altLang="en-US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圓 </a:t>
                      </a:r>
                      <a:r>
                        <a:rPr lang="en-US" altLang="zh-TW" sz="280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yuán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TW" altLang="zh-TW" sz="280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400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400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全</a:t>
                      </a:r>
                      <a:endParaRPr lang="en-US" altLang="zh-TW" sz="2800" dirty="0" smtClean="0"/>
                    </a:p>
                    <a:p>
                      <a:pPr algn="ctr"/>
                      <a:r>
                        <a:rPr lang="en-US" altLang="zh-TW" sz="2800" dirty="0" err="1" smtClean="0"/>
                        <a:t>q</a:t>
                      </a:r>
                      <a:r>
                        <a:rPr lang="en-US" altLang="zh-TW" sz="28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uán</a:t>
                      </a:r>
                      <a:endParaRPr lang="en-US" altLang="zh-TW" sz="280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/>
          </p:nvPr>
        </p:nvGraphicFramePr>
        <p:xfrm>
          <a:off x="539552" y="4077072"/>
          <a:ext cx="7848876" cy="115212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08"/>
                <a:gridCol w="4176466"/>
                <a:gridCol w="1800202"/>
              </a:tblGrid>
              <a:tr h="11521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ㄩㄣ</a:t>
                      </a:r>
                      <a:endParaRPr lang="en-US" altLang="zh-TW" sz="3600" kern="100" dirty="0" smtClean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600" b="1" i="0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un</a:t>
                      </a:r>
                      <a:endParaRPr lang="en-US" altLang="zh-TW" sz="3600" b="1" kern="1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(by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itself: </a:t>
                      </a:r>
                      <a:r>
                        <a:rPr lang="zh-TW" altLang="en-US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雲 </a:t>
                      </a:r>
                      <a:r>
                        <a:rPr lang="en-US" altLang="zh-TW" sz="2800" b="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yún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TW" altLang="zh-TW" sz="28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群</a:t>
                      </a: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0" kern="100" dirty="0" err="1" smtClean="0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r>
                        <a:rPr lang="en-US" altLang="zh-TW" sz="2800" b="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ún</a:t>
                      </a:r>
                      <a:endParaRPr lang="en-US" altLang="zh-TW" sz="2800" b="0" kern="1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539548" y="5157192"/>
          <a:ext cx="7848876" cy="130149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08"/>
                <a:gridCol w="4176466"/>
                <a:gridCol w="1800202"/>
              </a:tblGrid>
              <a:tr h="1224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ㄩㄥ</a:t>
                      </a:r>
                      <a:endParaRPr lang="zh-TW" sz="36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4800" b="1" kern="100" baseline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iong</a:t>
                      </a:r>
                      <a:endParaRPr lang="en-US" altLang="zh-TW" sz="4800" b="1" kern="1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(by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itself: </a:t>
                      </a:r>
                      <a:r>
                        <a:rPr lang="zh-TW" altLang="en-US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用 </a:t>
                      </a:r>
                      <a:r>
                        <a:rPr lang="en-US" altLang="zh-TW" sz="2800" b="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yòng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TW" altLang="zh-TW" sz="28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胸</a:t>
                      </a: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0" kern="100" dirty="0" err="1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en-US" altLang="zh-TW" sz="2800" b="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iōng</a:t>
                      </a:r>
                      <a:endParaRPr lang="en-US" altLang="zh-TW" sz="2800" b="0" kern="1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6366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48826" y="194917"/>
            <a:ext cx="7290054" cy="1499616"/>
          </a:xfrm>
        </p:spPr>
        <p:txBody>
          <a:bodyPr/>
          <a:lstStyle/>
          <a:p>
            <a:pPr algn="l"/>
            <a:r>
              <a:rPr lang="en-US" altLang="zh-TW" dirty="0"/>
              <a:t>REVIEW (I) </a:t>
            </a:r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539552" y="1340769"/>
          <a:ext cx="8352928" cy="32602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8"/>
                <a:gridCol w="3888432"/>
                <a:gridCol w="2592288"/>
              </a:tblGrid>
              <a:tr h="578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注音符號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字中的韻母 </a:t>
                      </a:r>
                      <a:r>
                        <a:rPr lang="en-US" altLang="zh-TW" sz="25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altLang="en-US" sz="25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ㄧ般情況</a:t>
                      </a:r>
                      <a:r>
                        <a:rPr lang="en-US" altLang="zh-TW" sz="25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r>
                        <a:rPr lang="zh-TW" altLang="en-US" sz="25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單獨成字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</a:tr>
              <a:tr h="7181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Lucida Sans Unicode" panose="020B0602030504020204" pitchFamily="34" charset="0"/>
                          <a:ea typeface="新細明體"/>
                          <a:cs typeface="Lucida Sans Unicode" panose="020B0602030504020204" pitchFamily="34" charset="0"/>
                        </a:rPr>
                        <a:t>ㄨ</a:t>
                      </a:r>
                      <a:endParaRPr lang="zh-TW" sz="36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i="0" kern="100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u</a:t>
                      </a:r>
                      <a:r>
                        <a:rPr lang="zh-TW" altLang="en-US" sz="3600" b="1" i="0" kern="100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en-US" altLang="zh-TW" sz="2800" b="0" i="0" kern="1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(ex: </a:t>
                      </a:r>
                      <a:r>
                        <a:rPr lang="zh-TW" altLang="en-US" sz="2800" b="0" i="0" kern="1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出 </a:t>
                      </a:r>
                      <a:r>
                        <a:rPr lang="en-US" altLang="zh-TW" sz="2800" b="0" i="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chū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200" kern="1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wu</a:t>
                      </a:r>
                      <a:r>
                        <a:rPr lang="zh-TW" altLang="en-US" sz="2800" kern="100" baseline="0" dirty="0" smtClean="0">
                          <a:effectLst/>
                        </a:rPr>
                        <a:t> </a:t>
                      </a:r>
                      <a:r>
                        <a:rPr lang="en-US" altLang="zh-TW" sz="2800" kern="100" baseline="0" dirty="0" smtClean="0">
                          <a:effectLst/>
                        </a:rPr>
                        <a:t>(ex: </a:t>
                      </a:r>
                      <a:r>
                        <a:rPr lang="zh-TW" altLang="en-US" sz="2800" kern="100" baseline="0" dirty="0" smtClean="0">
                          <a:effectLst/>
                        </a:rPr>
                        <a:t>烏 </a:t>
                      </a:r>
                      <a:r>
                        <a:rPr lang="en-US" altLang="zh-TW" sz="2800" kern="100" baseline="0" dirty="0" err="1" smtClean="0">
                          <a:effectLst/>
                        </a:rPr>
                        <a:t>wū</a:t>
                      </a:r>
                      <a:r>
                        <a:rPr lang="en-US" altLang="zh-TW" sz="2800" kern="100" baseline="0" dirty="0" smtClean="0">
                          <a:effectLst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2800" kern="1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11182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kern="100" dirty="0" smtClean="0">
                          <a:effectLst/>
                        </a:rPr>
                        <a:t>ㄣ</a:t>
                      </a:r>
                      <a:endParaRPr lang="en-US" altLang="zh-TW" sz="36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600" b="1" i="0" kern="1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en</a:t>
                      </a:r>
                      <a:r>
                        <a:rPr lang="zh-TW" altLang="en-US" sz="3600" b="0" i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en-US" altLang="zh-TW" sz="28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(ex: </a:t>
                      </a:r>
                      <a:r>
                        <a:rPr lang="zh-TW" altLang="en-US" sz="28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陳 </a:t>
                      </a:r>
                      <a:r>
                        <a:rPr lang="en-US" altLang="zh-TW" sz="2800" kern="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chén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TW" altLang="zh-TW" sz="280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400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400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en</a:t>
                      </a:r>
                      <a:r>
                        <a:rPr lang="en-US" altLang="zh-TW" sz="3200" baseline="0" dirty="0" smtClean="0"/>
                        <a:t> </a:t>
                      </a:r>
                      <a:r>
                        <a:rPr lang="en-US" altLang="zh-TW" sz="2800" baseline="0" dirty="0" smtClean="0"/>
                        <a:t>(ex: </a:t>
                      </a:r>
                      <a:r>
                        <a:rPr lang="zh-TW" altLang="en-US" sz="2800" baseline="0" dirty="0" smtClean="0"/>
                        <a:t>恩 </a:t>
                      </a:r>
                      <a:r>
                        <a:rPr lang="en-US" altLang="zh-TW" sz="2800" baseline="0" dirty="0" err="1" smtClean="0"/>
                        <a:t>ēn</a:t>
                      </a:r>
                      <a:r>
                        <a:rPr lang="en-US" altLang="zh-TW" sz="2800" baseline="0" dirty="0" smtClean="0"/>
                        <a:t>)</a:t>
                      </a:r>
                      <a:endParaRPr lang="en-US" altLang="zh-TW" sz="280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/>
          </p:nvPr>
        </p:nvGraphicFramePr>
        <p:xfrm>
          <a:off x="539552" y="3573016"/>
          <a:ext cx="8352928" cy="1656185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08"/>
                <a:gridCol w="3888432"/>
                <a:gridCol w="2592288"/>
              </a:tblGrid>
              <a:tr h="1656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ㄥ</a:t>
                      </a:r>
                      <a:endParaRPr lang="en-US" altLang="zh-TW" sz="3600" kern="100" dirty="0" smtClean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600" b="1" i="0" kern="100" baseline="0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eng</a:t>
                      </a:r>
                      <a:r>
                        <a:rPr lang="en-US" altLang="zh-TW" sz="3600" b="1" i="0" kern="100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en-US" altLang="zh-TW" sz="28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(ex: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zh-TW" altLang="en-US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成 </a:t>
                      </a:r>
                      <a:r>
                        <a:rPr lang="en-US" altLang="zh-TW" sz="2800" b="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chéng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TW" altLang="zh-TW" sz="28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2800" b="0" kern="1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539548" y="4293096"/>
          <a:ext cx="8352932" cy="864096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12"/>
                <a:gridCol w="3888432"/>
                <a:gridCol w="2592288"/>
              </a:tblGrid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Lucida Sans Unicode" panose="020B0602030504020204" pitchFamily="34" charset="0"/>
                          <a:ea typeface="新細明體"/>
                          <a:cs typeface="Lucida Sans Unicode" panose="020B0602030504020204" pitchFamily="34" charset="0"/>
                        </a:rPr>
                        <a:t>ㄨㄣ</a:t>
                      </a:r>
                      <a:endParaRPr lang="zh-TW" sz="36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200" b="1" kern="1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un</a:t>
                      </a:r>
                      <a:r>
                        <a:rPr lang="zh-TW" altLang="en-US" sz="4800" b="1" kern="1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en-US" altLang="zh-TW" sz="28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(ex: </a:t>
                      </a:r>
                      <a:r>
                        <a:rPr lang="zh-TW" altLang="en-US" sz="28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春 </a:t>
                      </a:r>
                      <a:r>
                        <a:rPr lang="en-US" altLang="zh-TW" sz="2800" b="0" kern="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chūn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TW" altLang="zh-TW" sz="28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0" kern="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wen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(ex: </a:t>
                      </a:r>
                      <a:r>
                        <a:rPr lang="zh-TW" altLang="en-US" sz="2800" b="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溫 </a:t>
                      </a:r>
                      <a:r>
                        <a:rPr lang="en-US" altLang="zh-TW" sz="2800" b="0" kern="1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wēn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TW" altLang="en-US" sz="2800" b="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cxnSp>
        <p:nvCxnSpPr>
          <p:cNvPr id="8" name="直線接點 7"/>
          <p:cNvCxnSpPr/>
          <p:nvPr/>
        </p:nvCxnSpPr>
        <p:spPr>
          <a:xfrm>
            <a:off x="6300192" y="3573016"/>
            <a:ext cx="259228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表格 8"/>
          <p:cNvGraphicFramePr>
            <a:graphicFrameLocks noGrp="1"/>
          </p:cNvGraphicFramePr>
          <p:nvPr>
            <p:extLst/>
          </p:nvPr>
        </p:nvGraphicFramePr>
        <p:xfrm>
          <a:off x="539552" y="5085184"/>
          <a:ext cx="8352932" cy="864096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12"/>
                <a:gridCol w="3888432"/>
                <a:gridCol w="2592288"/>
              </a:tblGrid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Lucida Sans Unicode" panose="020B0602030504020204" pitchFamily="34" charset="0"/>
                          <a:ea typeface="新細明體"/>
                          <a:cs typeface="Lucida Sans Unicode" panose="020B0602030504020204" pitchFamily="34" charset="0"/>
                        </a:rPr>
                        <a:t>ㄨㄥ</a:t>
                      </a:r>
                      <a:endParaRPr lang="zh-TW" sz="36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200" b="1" kern="1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ong</a:t>
                      </a:r>
                      <a:r>
                        <a:rPr lang="zh-TW" altLang="en-US" sz="4800" b="1" kern="1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en-US" altLang="zh-TW" sz="28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(ex: </a:t>
                      </a:r>
                      <a:r>
                        <a:rPr lang="zh-TW" altLang="en-US" sz="28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衝 </a:t>
                      </a:r>
                      <a:r>
                        <a:rPr lang="en-US" altLang="zh-TW" sz="2800" b="0" kern="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chōng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TW" altLang="zh-TW" sz="28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0" kern="1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weng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(ex: </a:t>
                      </a:r>
                      <a:r>
                        <a:rPr lang="zh-TW" altLang="en-US" sz="2800" b="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翁 </a:t>
                      </a:r>
                      <a:r>
                        <a:rPr lang="en-US" altLang="zh-TW" sz="2800" b="0" kern="1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wēng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TW" altLang="en-US" sz="2800" b="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2249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48826" y="161146"/>
            <a:ext cx="7290054" cy="1499616"/>
          </a:xfrm>
        </p:spPr>
        <p:txBody>
          <a:bodyPr/>
          <a:lstStyle/>
          <a:p>
            <a:pPr algn="l"/>
            <a:r>
              <a:rPr lang="en-US" altLang="zh-TW" dirty="0"/>
              <a:t>REVIEW (II) </a:t>
            </a:r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539552" y="1340769"/>
          <a:ext cx="8352928" cy="54548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8"/>
                <a:gridCol w="3888432"/>
                <a:gridCol w="2592288"/>
              </a:tblGrid>
              <a:tr h="578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注音符號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字中的韻母 </a:t>
                      </a:r>
                      <a:r>
                        <a:rPr lang="en-US" altLang="zh-TW" sz="25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altLang="en-US" sz="25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ㄧ般情況</a:t>
                      </a:r>
                      <a:r>
                        <a:rPr lang="en-US" altLang="zh-TW" sz="25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r>
                        <a:rPr lang="zh-TW" altLang="en-US" sz="25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單獨成字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</a:tr>
              <a:tr h="7181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Lucida Sans Unicode" panose="020B0602030504020204" pitchFamily="34" charset="0"/>
                          <a:ea typeface="新細明體"/>
                          <a:cs typeface="Lucida Sans Unicode" panose="020B0602030504020204" pitchFamily="34" charset="0"/>
                        </a:rPr>
                        <a:t>ㄧ</a:t>
                      </a:r>
                      <a:endParaRPr lang="zh-TW" sz="36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i="0" kern="100" baseline="0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i</a:t>
                      </a:r>
                      <a:r>
                        <a:rPr lang="zh-TW" altLang="en-US" sz="3600" b="1" i="0" kern="100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en-US" altLang="zh-TW" sz="2800" b="0" i="0" kern="1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(ex: </a:t>
                      </a:r>
                      <a:r>
                        <a:rPr lang="zh-TW" altLang="en-US" sz="2800" b="0" i="0" kern="1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希 </a:t>
                      </a:r>
                      <a:r>
                        <a:rPr lang="en-US" altLang="zh-TW" sz="2800" b="0" i="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xī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200" kern="100" baseline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yi</a:t>
                      </a:r>
                      <a:r>
                        <a:rPr lang="zh-TW" altLang="en-US" sz="2800" kern="100" baseline="0" dirty="0" smtClean="0">
                          <a:effectLst/>
                        </a:rPr>
                        <a:t> </a:t>
                      </a:r>
                      <a:r>
                        <a:rPr lang="en-US" altLang="zh-TW" sz="2800" kern="100" baseline="0" dirty="0" smtClean="0">
                          <a:effectLst/>
                        </a:rPr>
                        <a:t>(ex: </a:t>
                      </a:r>
                      <a:r>
                        <a:rPr lang="zh-TW" altLang="en-US" sz="2800" kern="100" baseline="0" dirty="0" smtClean="0">
                          <a:effectLst/>
                        </a:rPr>
                        <a:t>依 </a:t>
                      </a:r>
                      <a:r>
                        <a:rPr lang="en-US" altLang="zh-TW" sz="2800" kern="100" baseline="0" dirty="0" err="1" smtClean="0">
                          <a:effectLst/>
                        </a:rPr>
                        <a:t>yī</a:t>
                      </a:r>
                      <a:r>
                        <a:rPr lang="en-US" altLang="zh-TW" sz="2800" kern="100" baseline="0" dirty="0" smtClean="0">
                          <a:effectLst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2800" kern="1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11182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kern="100" dirty="0" smtClean="0">
                          <a:effectLst/>
                        </a:rPr>
                        <a:t>ㄩ</a:t>
                      </a:r>
                      <a:endParaRPr lang="en-US" altLang="zh-TW" sz="36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i="0" kern="1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  </a:t>
                      </a:r>
                      <a:r>
                        <a:rPr lang="en-US" altLang="zh-TW" sz="3200" b="1" i="0" kern="1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ü</a:t>
                      </a:r>
                      <a:r>
                        <a:rPr lang="en-US" altLang="zh-TW" sz="3600" b="1" i="0" kern="1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: </a:t>
                      </a:r>
                      <a:r>
                        <a:rPr lang="en-US" altLang="zh-TW" sz="2400" b="0" i="0" kern="1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only after </a:t>
                      </a:r>
                      <a:r>
                        <a:rPr lang="zh-TW" altLang="en-US" sz="2400" b="0" i="0" kern="1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ㄋ</a:t>
                      </a:r>
                      <a:r>
                        <a:rPr lang="en-US" altLang="zh-TW" sz="2400" b="0" i="0" kern="1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and </a:t>
                      </a:r>
                      <a:r>
                        <a:rPr lang="zh-TW" altLang="en-US" sz="2400" b="0" i="0" kern="1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ㄌ</a:t>
                      </a:r>
                      <a:r>
                        <a:rPr lang="zh-TW" altLang="en-US" sz="2400" b="1" i="0" kern="1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     </a:t>
                      </a:r>
                      <a:r>
                        <a:rPr lang="zh-TW" altLang="en-US" sz="2400" b="0" i="0" kern="1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endParaRPr lang="en-US" altLang="zh-TW" sz="2400" b="0" i="0" kern="1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zh-TW" altLang="en-US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       </a:t>
                      </a:r>
                      <a:r>
                        <a:rPr lang="en-US" altLang="zh-TW" sz="24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(ex: </a:t>
                      </a:r>
                      <a:r>
                        <a:rPr lang="zh-TW" altLang="en-US" sz="24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女 </a:t>
                      </a:r>
                      <a:r>
                        <a:rPr lang="en-US" altLang="zh-TW" sz="240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nǚ</a:t>
                      </a:r>
                      <a:r>
                        <a:rPr lang="en-US" altLang="zh-TW" sz="24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r>
                        <a:rPr lang="zh-TW" altLang="en-US" sz="24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endParaRPr lang="en-US" altLang="zh-TW" sz="2400" kern="1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kern="1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  </a:t>
                      </a:r>
                      <a:r>
                        <a:rPr lang="en-US" altLang="zh-TW" sz="3200" b="1" kern="1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u</a:t>
                      </a:r>
                      <a:r>
                        <a:rPr lang="en-US" altLang="zh-TW" sz="2800" b="1" kern="1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: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en-US" altLang="zh-TW" sz="2400" kern="1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otherwise</a:t>
                      </a:r>
                      <a:r>
                        <a:rPr lang="en-US" altLang="zh-TW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        </a:t>
                      </a:r>
                      <a:r>
                        <a:rPr lang="en-US" altLang="zh-TW" sz="24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(ex: </a:t>
                      </a:r>
                      <a:r>
                        <a:rPr lang="zh-TW" altLang="en-US" sz="24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區 </a:t>
                      </a:r>
                      <a:r>
                        <a:rPr lang="en-US" altLang="zh-TW" sz="240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qū</a:t>
                      </a:r>
                      <a:r>
                        <a:rPr lang="en-US" altLang="zh-TW" sz="24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r>
                        <a:rPr lang="zh-TW" altLang="en-US" sz="24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endParaRPr lang="en-US" altLang="zh-TW" sz="2400" kern="1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800" kern="1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280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400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400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aseline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yu</a:t>
                      </a:r>
                      <a:r>
                        <a:rPr lang="en-US" altLang="zh-TW" sz="3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altLang="zh-TW" sz="2800" baseline="0" dirty="0" smtClean="0"/>
                        <a:t>(ex: </a:t>
                      </a:r>
                      <a:r>
                        <a:rPr lang="zh-TW" altLang="en-US" sz="2800" baseline="0" dirty="0" smtClean="0"/>
                        <a:t>淤 </a:t>
                      </a:r>
                      <a:r>
                        <a:rPr lang="en-US" altLang="zh-TW" sz="2800" baseline="0" dirty="0" err="1" smtClean="0"/>
                        <a:t>yū</a:t>
                      </a:r>
                      <a:r>
                        <a:rPr lang="en-US" altLang="zh-TW" sz="2800" baseline="0" dirty="0" smtClean="0"/>
                        <a:t>)</a:t>
                      </a:r>
                      <a:endParaRPr lang="en-US" altLang="zh-TW" sz="280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539552" y="4857720"/>
          <a:ext cx="8352932" cy="101955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12"/>
                <a:gridCol w="3888432"/>
                <a:gridCol w="2592288"/>
              </a:tblGrid>
              <a:tr h="10195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Lucida Sans Unicode" panose="020B0602030504020204" pitchFamily="34" charset="0"/>
                          <a:ea typeface="新細明體"/>
                          <a:cs typeface="Lucida Sans Unicode" panose="020B0602030504020204" pitchFamily="34" charset="0"/>
                        </a:rPr>
                        <a:t>ㄩㄣ</a:t>
                      </a:r>
                      <a:endParaRPr lang="zh-TW" sz="36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200" b="1" kern="1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un</a:t>
                      </a:r>
                      <a:r>
                        <a:rPr lang="zh-TW" altLang="en-US" sz="4800" b="1" kern="1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en-US" altLang="zh-TW" sz="28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(ex: </a:t>
                      </a:r>
                      <a:r>
                        <a:rPr lang="zh-TW" altLang="en-US" sz="28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群 </a:t>
                      </a:r>
                      <a:r>
                        <a:rPr lang="en-US" altLang="zh-TW" sz="2800" b="0" kern="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qún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TW" altLang="zh-TW" sz="28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0" kern="100" baseline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yun</a:t>
                      </a:r>
                      <a:r>
                        <a:rPr lang="en-US" altLang="zh-TW" sz="2800" b="0" kern="1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(ex: </a:t>
                      </a:r>
                      <a:r>
                        <a:rPr lang="zh-TW" altLang="en-US" sz="2800" b="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雲 </a:t>
                      </a:r>
                      <a:r>
                        <a:rPr lang="en-US" altLang="zh-TW" sz="2800" b="0" kern="1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yún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TW" altLang="en-US" sz="2800" b="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/>
          </p:nvPr>
        </p:nvGraphicFramePr>
        <p:xfrm>
          <a:off x="539548" y="5877272"/>
          <a:ext cx="8352932" cy="93610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12"/>
                <a:gridCol w="3888432"/>
                <a:gridCol w="2592288"/>
              </a:tblGrid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Lucida Sans Unicode" panose="020B0602030504020204" pitchFamily="34" charset="0"/>
                          <a:ea typeface="新細明體"/>
                          <a:cs typeface="Lucida Sans Unicode" panose="020B0602030504020204" pitchFamily="34" charset="0"/>
                        </a:rPr>
                        <a:t>ㄩㄥ</a:t>
                      </a:r>
                      <a:endParaRPr lang="zh-TW" sz="36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200" b="1" kern="1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iong</a:t>
                      </a:r>
                      <a:r>
                        <a:rPr lang="zh-TW" altLang="en-US" sz="4800" b="1" kern="1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en-US" altLang="zh-TW" sz="28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(ex: </a:t>
                      </a:r>
                      <a:r>
                        <a:rPr lang="zh-TW" altLang="en-US" sz="28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瓊 </a:t>
                      </a:r>
                      <a:r>
                        <a:rPr lang="en-US" altLang="zh-TW" sz="2800" b="0" kern="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qióng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)</a:t>
                      </a:r>
                      <a:endParaRPr lang="zh-TW" altLang="zh-TW" sz="28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0" kern="1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yong</a:t>
                      </a:r>
                      <a:r>
                        <a:rPr lang="en-US" altLang="zh-TW" sz="2800" b="0" kern="1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(ex: </a:t>
                      </a:r>
                      <a:r>
                        <a:rPr lang="zh-TW" altLang="en-US" sz="2800" b="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傭 </a:t>
                      </a:r>
                      <a:r>
                        <a:rPr lang="en-US" altLang="zh-TW" sz="2800" b="0" kern="1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yōng</a:t>
                      </a:r>
                      <a:r>
                        <a:rPr lang="en-US" altLang="zh-TW" sz="2800" b="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TW" altLang="en-US" sz="2800" b="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938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5574" y="465946"/>
            <a:ext cx="7290054" cy="1499616"/>
          </a:xfrm>
        </p:spPr>
        <p:txBody>
          <a:bodyPr/>
          <a:lstStyle/>
          <a:p>
            <a:pPr algn="l"/>
            <a:r>
              <a:rPr lang="en-US" altLang="zh-TW" dirty="0"/>
              <a:t>Tone Marking Rules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4690864" cy="4525963"/>
          </a:xfrm>
        </p:spPr>
        <p:txBody>
          <a:bodyPr>
            <a:normAutofit fontScale="92500"/>
          </a:bodyPr>
          <a:lstStyle/>
          <a:p>
            <a:r>
              <a:rPr lang="en-US" altLang="zh-TW" sz="3000" dirty="0" smtClean="0">
                <a:solidFill>
                  <a:schemeClr val="accent6">
                    <a:lumMod val="50000"/>
                  </a:schemeClr>
                </a:solidFill>
              </a:rPr>
              <a:t>Always on the </a:t>
            </a:r>
            <a:r>
              <a:rPr lang="en-US" altLang="zh-TW" sz="3000" dirty="0" smtClean="0">
                <a:solidFill>
                  <a:srgbClr val="FF0000"/>
                </a:solidFill>
              </a:rPr>
              <a:t>vowel</a:t>
            </a:r>
            <a:r>
              <a:rPr lang="en-US" altLang="zh-TW" sz="3000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</a:p>
          <a:p>
            <a:r>
              <a:rPr lang="en-US" altLang="zh-TW" sz="3000" dirty="0" smtClean="0">
                <a:solidFill>
                  <a:schemeClr val="accent6">
                    <a:lumMod val="50000"/>
                  </a:schemeClr>
                </a:solidFill>
              </a:rPr>
              <a:t>on the </a:t>
            </a:r>
            <a:r>
              <a:rPr lang="en-US" altLang="zh-TW" sz="3000" b="1" dirty="0" smtClean="0">
                <a:solidFill>
                  <a:srgbClr val="FF0000"/>
                </a:solidFill>
              </a:rPr>
              <a:t>left</a:t>
            </a:r>
            <a:r>
              <a:rPr lang="en-US" altLang="zh-TW" sz="3000" dirty="0" smtClean="0">
                <a:solidFill>
                  <a:schemeClr val="accent6">
                    <a:lumMod val="50000"/>
                  </a:schemeClr>
                </a:solidFill>
              </a:rPr>
              <a:t> for the diphthongs “</a:t>
            </a:r>
            <a:r>
              <a:rPr lang="en-US" altLang="zh-TW" sz="3000" b="1" kern="100" dirty="0" err="1">
                <a:solidFill>
                  <a:srgbClr val="FF0000"/>
                </a:solidFill>
                <a:cs typeface="Times New Roman"/>
              </a:rPr>
              <a:t>a</a:t>
            </a:r>
            <a:r>
              <a:rPr lang="en-US" altLang="zh-TW" sz="3000" b="1" kern="100" dirty="0" err="1" smtClean="0">
                <a:solidFill>
                  <a:srgbClr val="FF0000"/>
                </a:solidFill>
                <a:cs typeface="Times New Roman"/>
              </a:rPr>
              <a:t>i</a:t>
            </a:r>
            <a:r>
              <a:rPr lang="en-US" altLang="zh-TW" sz="3000" b="1" kern="100" dirty="0" smtClean="0">
                <a:solidFill>
                  <a:srgbClr val="FF0000"/>
                </a:solidFill>
                <a:cs typeface="Times New Roman"/>
              </a:rPr>
              <a:t>, </a:t>
            </a:r>
            <a:r>
              <a:rPr lang="en-US" altLang="zh-TW" sz="3000" b="1" kern="100" dirty="0" err="1" smtClean="0">
                <a:solidFill>
                  <a:srgbClr val="FF0000"/>
                </a:solidFill>
                <a:cs typeface="Times New Roman"/>
              </a:rPr>
              <a:t>ei</a:t>
            </a:r>
            <a:r>
              <a:rPr lang="en-US" altLang="zh-TW" sz="3000" b="1" kern="100" dirty="0" smtClean="0">
                <a:solidFill>
                  <a:srgbClr val="FF0000"/>
                </a:solidFill>
                <a:cs typeface="Times New Roman"/>
              </a:rPr>
              <a:t>, </a:t>
            </a:r>
            <a:r>
              <a:rPr lang="en-US" altLang="zh-TW" sz="3000" b="1" kern="100" dirty="0" err="1">
                <a:solidFill>
                  <a:srgbClr val="FF0000"/>
                </a:solidFill>
                <a:cs typeface="Times New Roman"/>
              </a:rPr>
              <a:t>a</a:t>
            </a:r>
            <a:r>
              <a:rPr lang="en-US" altLang="zh-TW" sz="3000" b="1" kern="100" dirty="0" err="1" smtClean="0">
                <a:solidFill>
                  <a:srgbClr val="FF0000"/>
                </a:solidFill>
                <a:cs typeface="Times New Roman"/>
              </a:rPr>
              <a:t>o</a:t>
            </a:r>
            <a:r>
              <a:rPr lang="en-US" altLang="zh-TW" sz="3000" b="1" kern="100" dirty="0" smtClean="0">
                <a:solidFill>
                  <a:srgbClr val="FF0000"/>
                </a:solidFill>
                <a:cs typeface="Times New Roman"/>
              </a:rPr>
              <a:t> , </a:t>
            </a:r>
            <a:r>
              <a:rPr lang="en-US" altLang="zh-TW" sz="3000" b="1" kern="100" dirty="0" err="1" smtClean="0">
                <a:solidFill>
                  <a:srgbClr val="FF0000"/>
                </a:solidFill>
                <a:cs typeface="Times New Roman"/>
              </a:rPr>
              <a:t>ou</a:t>
            </a:r>
            <a:r>
              <a:rPr lang="en-US" altLang="zh-TW" sz="3000" b="1" kern="100" dirty="0" smtClean="0">
                <a:solidFill>
                  <a:schemeClr val="accent6">
                    <a:lumMod val="50000"/>
                  </a:schemeClr>
                </a:solidFill>
                <a:cs typeface="Times New Roman"/>
              </a:rPr>
              <a:t>”</a:t>
            </a:r>
            <a:r>
              <a:rPr lang="en-US" altLang="zh-TW" sz="3000" kern="100" dirty="0" smtClean="0">
                <a:solidFill>
                  <a:schemeClr val="accent6">
                    <a:lumMod val="50000"/>
                  </a:schemeClr>
                </a:solidFill>
                <a:cs typeface="Times New Roman"/>
              </a:rPr>
              <a:t>.</a:t>
            </a:r>
            <a:endParaRPr lang="zh-TW" altLang="en-US" sz="3000" kern="100" dirty="0" smtClean="0">
              <a:solidFill>
                <a:schemeClr val="accent6">
                  <a:lumMod val="50000"/>
                </a:schemeClr>
              </a:solidFill>
              <a:cs typeface="Times New Roman"/>
            </a:endParaRPr>
          </a:p>
          <a:p>
            <a:r>
              <a:rPr lang="en-US" altLang="zh-TW" sz="3000" dirty="0" smtClean="0">
                <a:solidFill>
                  <a:schemeClr val="accent6">
                    <a:lumMod val="50000"/>
                  </a:schemeClr>
                </a:solidFill>
              </a:rPr>
              <a:t>in </a:t>
            </a:r>
            <a:r>
              <a:rPr lang="en-US" altLang="zh-TW" sz="3000" dirty="0">
                <a:solidFill>
                  <a:schemeClr val="accent6">
                    <a:lumMod val="50000"/>
                  </a:schemeClr>
                </a:solidFill>
              </a:rPr>
              <a:t>the </a:t>
            </a:r>
            <a:r>
              <a:rPr lang="en-US" altLang="zh-TW" sz="3000" dirty="0">
                <a:solidFill>
                  <a:srgbClr val="FF0000"/>
                </a:solidFill>
              </a:rPr>
              <a:t>middle for </a:t>
            </a:r>
            <a:r>
              <a:rPr lang="en-US" altLang="zh-TW" sz="3000" dirty="0" err="1">
                <a:solidFill>
                  <a:srgbClr val="FF0000"/>
                </a:solidFill>
              </a:rPr>
              <a:t>triphthongs</a:t>
            </a:r>
            <a:r>
              <a:rPr lang="en-US" altLang="zh-TW" sz="3000" dirty="0"/>
              <a:t> </a:t>
            </a:r>
            <a:r>
              <a:rPr lang="en-US" altLang="zh-TW" sz="3000" dirty="0">
                <a:solidFill>
                  <a:schemeClr val="accent6">
                    <a:lumMod val="50000"/>
                  </a:schemeClr>
                </a:solidFill>
              </a:rPr>
              <a:t>like</a:t>
            </a:r>
            <a:r>
              <a:rPr lang="en-US" altLang="zh-TW" sz="3000" dirty="0"/>
              <a:t> </a:t>
            </a:r>
            <a:r>
              <a:rPr lang="en-US" altLang="zh-TW" sz="3000" dirty="0" err="1">
                <a:solidFill>
                  <a:srgbClr val="FF0000"/>
                </a:solidFill>
              </a:rPr>
              <a:t>iao</a:t>
            </a:r>
            <a:r>
              <a:rPr lang="en-US" altLang="zh-TW" sz="3000" dirty="0"/>
              <a:t> </a:t>
            </a:r>
            <a:r>
              <a:rPr lang="en-US" altLang="zh-TW" sz="3000" dirty="0">
                <a:solidFill>
                  <a:schemeClr val="accent6">
                    <a:lumMod val="50000"/>
                  </a:schemeClr>
                </a:solidFill>
              </a:rPr>
              <a:t>and</a:t>
            </a:r>
            <a:r>
              <a:rPr lang="en-US" altLang="zh-TW" sz="3000" dirty="0"/>
              <a:t> </a:t>
            </a:r>
            <a:r>
              <a:rPr lang="en-US" altLang="zh-TW" sz="3000" dirty="0" err="1">
                <a:solidFill>
                  <a:srgbClr val="FF0000"/>
                </a:solidFill>
              </a:rPr>
              <a:t>uai</a:t>
            </a:r>
            <a:r>
              <a:rPr lang="en-US" altLang="zh-TW" sz="3000" dirty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en-US" altLang="zh-TW" sz="3000" kern="100" dirty="0">
              <a:solidFill>
                <a:schemeClr val="accent6">
                  <a:lumMod val="50000"/>
                </a:schemeClr>
              </a:solidFill>
              <a:cs typeface="Times New Roman"/>
            </a:endParaRPr>
          </a:p>
          <a:p>
            <a:endParaRPr lang="zh-TW" altLang="en-US" sz="30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altLang="zh-TW" sz="3000" dirty="0" smtClean="0">
                <a:solidFill>
                  <a:schemeClr val="accent6">
                    <a:lumMod val="50000"/>
                  </a:schemeClr>
                </a:solidFill>
              </a:rPr>
              <a:t>Usually </a:t>
            </a:r>
            <a:r>
              <a:rPr lang="en-US" altLang="zh-TW" sz="3000" dirty="0">
                <a:solidFill>
                  <a:schemeClr val="accent6">
                    <a:lumMod val="50000"/>
                  </a:schemeClr>
                </a:solidFill>
              </a:rPr>
              <a:t>tone marks are omitted on public signs and in names.</a:t>
            </a:r>
            <a:endParaRPr lang="en-US" altLang="zh-TW" sz="3000" b="1" kern="100" dirty="0">
              <a:solidFill>
                <a:schemeClr val="accent6">
                  <a:lumMod val="50000"/>
                </a:schemeClr>
              </a:solidFill>
              <a:cs typeface="Times New Roman"/>
            </a:endParaRPr>
          </a:p>
          <a:p>
            <a:r>
              <a:rPr lang="en-US" altLang="zh-TW" sz="3000" b="1" kern="100" dirty="0" smtClean="0">
                <a:solidFill>
                  <a:schemeClr val="accent6">
                    <a:lumMod val="50000"/>
                  </a:schemeClr>
                </a:solidFill>
                <a:cs typeface="Times New Roman"/>
              </a:rPr>
              <a:t> </a:t>
            </a:r>
          </a:p>
          <a:p>
            <a:pPr marL="0" indent="0">
              <a:buNone/>
            </a:pPr>
            <a:endParaRPr lang="zh-TW" alt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2574" y="2139888"/>
            <a:ext cx="3240360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2586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Thank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You!</a:t>
            </a:r>
            <a:endParaRPr kumimoji="1"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21948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Why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Should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We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Learn</a:t>
            </a:r>
            <a:r>
              <a:rPr kumimoji="1" lang="zh-TW" altLang="en-US" dirty="0" smtClean="0"/>
              <a:t> </a:t>
            </a:r>
            <a:r>
              <a:rPr kumimoji="1" lang="en-US" altLang="zh-TW" dirty="0" err="1" smtClean="0"/>
              <a:t>Hanyu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Pinyin?</a:t>
            </a:r>
            <a:endParaRPr kumimoji="1" lang="zh-TW" altLang="en-US" dirty="0"/>
          </a:p>
        </p:txBody>
      </p:sp>
      <p:sp>
        <p:nvSpPr>
          <p:cNvPr id="13" name="內容版面配置區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grpSp>
        <p:nvGrpSpPr>
          <p:cNvPr id="14" name="群組 13"/>
          <p:cNvGrpSpPr/>
          <p:nvPr/>
        </p:nvGrpSpPr>
        <p:grpSpPr>
          <a:xfrm>
            <a:off x="500114" y="1805815"/>
            <a:ext cx="8133938" cy="1229364"/>
            <a:chOff x="108067" y="-1347724"/>
            <a:chExt cx="8286488" cy="1661412"/>
          </a:xfrm>
        </p:grpSpPr>
        <p:sp>
          <p:nvSpPr>
            <p:cNvPr id="15" name="圓角矩形 14"/>
            <p:cNvSpPr/>
            <p:nvPr/>
          </p:nvSpPr>
          <p:spPr>
            <a:xfrm>
              <a:off x="108067" y="-1347724"/>
              <a:ext cx="8286488" cy="166141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6" name="圓角矩形 4"/>
            <p:cNvSpPr/>
            <p:nvPr/>
          </p:nvSpPr>
          <p:spPr>
            <a:xfrm>
              <a:off x="177109" y="-1342496"/>
              <a:ext cx="8124282" cy="14992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30531" tIns="0" rIns="230531" bIns="0" numCol="1" spcCol="1270" anchor="ctr" anchorCtr="0">
              <a:noAutofit/>
            </a:bodyPr>
            <a:lstStyle/>
            <a:p>
              <a:pPr marL="514350" lvl="0" indent="-51435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AutoNum type="arabicPeriod"/>
              </a:pPr>
              <a:r>
                <a:rPr lang="en-US" altLang="zh-TW" sz="3200" dirty="0" smtClean="0"/>
                <a:t>correctly </a:t>
              </a:r>
              <a:r>
                <a:rPr lang="en-US" altLang="zh-TW" sz="3200" dirty="0"/>
                <a:t>read Chinese words used in the international media. </a:t>
              </a:r>
              <a:endParaRPr lang="zh-TW" altLang="en-US" sz="3200" kern="1200" dirty="0"/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488275" y="3284593"/>
            <a:ext cx="8133938" cy="1229364"/>
            <a:chOff x="108067" y="-1347724"/>
            <a:chExt cx="8286488" cy="1661412"/>
          </a:xfrm>
        </p:grpSpPr>
        <p:sp>
          <p:nvSpPr>
            <p:cNvPr id="18" name="圓角矩形 17"/>
            <p:cNvSpPr/>
            <p:nvPr/>
          </p:nvSpPr>
          <p:spPr>
            <a:xfrm>
              <a:off x="108067" y="-1347724"/>
              <a:ext cx="8286488" cy="166141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</p:sp>
        <p:sp>
          <p:nvSpPr>
            <p:cNvPr id="19" name="圓角矩形 4"/>
            <p:cNvSpPr/>
            <p:nvPr/>
          </p:nvSpPr>
          <p:spPr>
            <a:xfrm>
              <a:off x="177109" y="-1342496"/>
              <a:ext cx="8124282" cy="1499206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30531" tIns="0" rIns="230531" bIns="0" numCol="1" spcCol="1270" anchor="ctr" anchorCtr="0">
              <a:noAutofit/>
            </a:bodyPr>
            <a:lstStyle/>
            <a:p>
              <a:pPr marL="514350" lvl="0" indent="-514350" algn="l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AutoNum type="arabicPeriod" startAt="2"/>
              </a:pPr>
              <a:r>
                <a:rPr lang="en-US" altLang="zh-TW" sz="3200" dirty="0"/>
                <a:t>u</a:t>
              </a:r>
              <a:r>
                <a:rPr lang="en-US" altLang="zh-TW" sz="3200" dirty="0" smtClean="0"/>
                <a:t>se Chinese in the global sphere as a    global citizen. </a:t>
              </a:r>
              <a:endParaRPr lang="zh-TW" altLang="en-US" sz="3200" kern="1200" dirty="0"/>
            </a:p>
          </p:txBody>
        </p:sp>
      </p:grpSp>
      <p:grpSp>
        <p:nvGrpSpPr>
          <p:cNvPr id="20" name="群組 19"/>
          <p:cNvGrpSpPr/>
          <p:nvPr/>
        </p:nvGrpSpPr>
        <p:grpSpPr>
          <a:xfrm>
            <a:off x="500114" y="4734151"/>
            <a:ext cx="8133938" cy="1757411"/>
            <a:chOff x="-59252" y="542111"/>
            <a:chExt cx="8286488" cy="1661412"/>
          </a:xfrm>
        </p:grpSpPr>
        <p:sp>
          <p:nvSpPr>
            <p:cNvPr id="21" name="圓角矩形 20"/>
            <p:cNvSpPr/>
            <p:nvPr/>
          </p:nvSpPr>
          <p:spPr>
            <a:xfrm>
              <a:off x="-59252" y="542111"/>
              <a:ext cx="8286488" cy="1661412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</p:sp>
        <p:sp>
          <p:nvSpPr>
            <p:cNvPr id="22" name="圓角矩形 4"/>
            <p:cNvSpPr/>
            <p:nvPr/>
          </p:nvSpPr>
          <p:spPr>
            <a:xfrm>
              <a:off x="-35130" y="581599"/>
              <a:ext cx="8124282" cy="1499205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230531" tIns="0" rIns="230531" bIns="0" numCol="1" spcCol="1270" anchor="ctr" anchorCtr="0">
              <a:noAutofit/>
            </a:bodyPr>
            <a:lstStyle/>
            <a:p>
              <a:pPr marL="514350" lvl="0" indent="-51435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AutoNum type="arabicPeriod" startAt="3"/>
              </a:pPr>
              <a:r>
                <a:rPr lang="en-US" altLang="zh-TW" sz="3200" dirty="0"/>
                <a:t>interact and communicate with foreigners more easily, especially in professional contexts and language exchanges.</a:t>
              </a:r>
              <a:endParaRPr lang="zh-TW" altLang="en-US" sz="32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900205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200" dirty="0">
                <a:solidFill>
                  <a:schemeClr val="accent6">
                    <a:lumMod val="50000"/>
                  </a:schemeClr>
                </a:solidFill>
              </a:rPr>
              <a:t>The vast majority of Chinese speakers and learners in the world are literate in Pinyin. </a:t>
            </a:r>
            <a:endParaRPr lang="zh-TW" altLang="en-US" sz="22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altLang="zh-TW" sz="2200" dirty="0">
                <a:solidFill>
                  <a:schemeClr val="accent6">
                    <a:lumMod val="50000"/>
                  </a:schemeClr>
                </a:solidFill>
              </a:rPr>
              <a:t>Just</a:t>
            </a:r>
            <a:r>
              <a:rPr lang="zh-TW" altLang="en-US" sz="2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altLang="zh-TW" sz="2200" dirty="0">
                <a:solidFill>
                  <a:schemeClr val="accent6">
                    <a:lumMod val="50000"/>
                  </a:schemeClr>
                </a:solidFill>
              </a:rPr>
              <a:t>like</a:t>
            </a:r>
            <a:r>
              <a:rPr lang="zh-TW" altLang="en-US" sz="2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</a:rPr>
              <a:t>knowing </a:t>
            </a:r>
            <a:r>
              <a:rPr lang="en-US" altLang="zh-TW" sz="2200" dirty="0">
                <a:solidFill>
                  <a:schemeClr val="accent6">
                    <a:lumMod val="50000"/>
                  </a:schemeClr>
                </a:solidFill>
              </a:rPr>
              <a:t>simplified characters enables you to access more materials in Chinese,</a:t>
            </a:r>
            <a:r>
              <a:rPr lang="zh-TW" altLang="en-US" sz="2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altLang="zh-TW" sz="2200" dirty="0">
                <a:solidFill>
                  <a:schemeClr val="accent2"/>
                </a:solidFill>
              </a:rPr>
              <a:t>knowing Pinyin helps you access more information in the world. </a:t>
            </a:r>
            <a:endParaRPr lang="zh-TW" altLang="en-US" sz="2200" dirty="0">
              <a:solidFill>
                <a:schemeClr val="accent2"/>
              </a:solidFill>
            </a:endParaRPr>
          </a:p>
          <a:p>
            <a:endParaRPr lang="zh-TW" altLang="en-US" sz="2200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122" y="4293360"/>
            <a:ext cx="5600001" cy="2016000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6193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Let’s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Learn</a:t>
            </a:r>
            <a:r>
              <a:rPr kumimoji="1" lang="zh-TW" altLang="en-US" dirty="0" smtClean="0"/>
              <a:t> </a:t>
            </a:r>
            <a:r>
              <a:rPr kumimoji="1" lang="en-US" altLang="zh-TW" dirty="0" err="1" smtClean="0"/>
              <a:t>Hanyu</a:t>
            </a:r>
            <a:r>
              <a:rPr kumimoji="1" lang="zh-TW" altLang="en-US" dirty="0" smtClean="0"/>
              <a:t> </a:t>
            </a:r>
            <a:r>
              <a:rPr kumimoji="1" lang="en-US" altLang="zh-TW" dirty="0" err="1" smtClean="0"/>
              <a:t>PinYin</a:t>
            </a:r>
            <a:endParaRPr kumimoji="1" lang="zh-TW" altLang="en-US" dirty="0"/>
          </a:p>
        </p:txBody>
      </p:sp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582" y="4960137"/>
            <a:ext cx="1428750" cy="1428750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2514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/>
              <a:t>Basic consonant symbols</a:t>
            </a:r>
            <a:endParaRPr lang="zh-TW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3554"/>
              </p:ext>
            </p:extLst>
          </p:nvPr>
        </p:nvGraphicFramePr>
        <p:xfrm>
          <a:off x="578188" y="1778651"/>
          <a:ext cx="7848876" cy="299955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08"/>
                <a:gridCol w="4176466"/>
                <a:gridCol w="1800202"/>
              </a:tblGrid>
              <a:tr h="578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注音符號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漢語拼音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500" kern="100" dirty="0">
                          <a:effectLst/>
                        </a:rPr>
                        <a:t>例子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9341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200" kern="100" dirty="0" smtClean="0">
                          <a:effectLst/>
                        </a:rPr>
                        <a:t>ㄅ</a:t>
                      </a:r>
                      <a:endParaRPr lang="zh-TW" sz="32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40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b</a:t>
                      </a:r>
                      <a:endParaRPr lang="zh-TW" sz="4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effectLst/>
                        </a:rPr>
                        <a:t>把</a:t>
                      </a:r>
                      <a:endParaRPr lang="en-US" altLang="zh-TW" sz="28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kern="100" dirty="0" err="1" smtClean="0">
                          <a:effectLst/>
                        </a:rPr>
                        <a:t>ǎ</a:t>
                      </a:r>
                      <a:r>
                        <a:rPr lang="en-US" altLang="zh-TW" sz="2800" kern="100" dirty="0" smtClean="0">
                          <a:effectLst/>
                        </a:rPr>
                        <a:t> 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11182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kern="100" dirty="0" smtClean="0">
                          <a:effectLst/>
                        </a:rPr>
                        <a:t>ㄆ</a:t>
                      </a:r>
                      <a:endParaRPr lang="en-US" altLang="zh-TW" sz="32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4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</a:t>
                      </a:r>
                      <a:endParaRPr lang="zh-TW" altLang="zh-TW" sz="40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普</a:t>
                      </a:r>
                      <a:r>
                        <a:rPr lang="en-US" altLang="zh-TW" sz="2800" dirty="0" smtClean="0"/>
                        <a:t> </a:t>
                      </a:r>
                    </a:p>
                    <a:p>
                      <a:pPr algn="ctr"/>
                      <a:r>
                        <a:rPr lang="en-US" altLang="zh-TW" sz="28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</a:t>
                      </a:r>
                      <a:r>
                        <a:rPr lang="en-US" altLang="zh-TW" sz="2800" dirty="0" err="1" smtClean="0"/>
                        <a:t>ǔ</a:t>
                      </a:r>
                      <a:r>
                        <a:rPr lang="en-US" altLang="zh-TW" sz="2800" dirty="0" smtClean="0"/>
                        <a:t>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252277"/>
              </p:ext>
            </p:extLst>
          </p:nvPr>
        </p:nvGraphicFramePr>
        <p:xfrm>
          <a:off x="578188" y="4226922"/>
          <a:ext cx="7848876" cy="208002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08"/>
                <a:gridCol w="4176466"/>
                <a:gridCol w="1800202"/>
              </a:tblGrid>
              <a:tr h="1008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200" kern="100" dirty="0" smtClean="0">
                          <a:effectLst/>
                        </a:rPr>
                        <a:t>ㄇ</a:t>
                      </a:r>
                      <a:endParaRPr lang="zh-TW" sz="32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4000" b="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m</a:t>
                      </a:r>
                      <a:endParaRPr lang="zh-TW" sz="40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木</a:t>
                      </a: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m</a:t>
                      </a:r>
                      <a:r>
                        <a:rPr lang="en-US" altLang="zh-TW" sz="2800" b="0" kern="100" dirty="0" err="1" smtClean="0">
                          <a:solidFill>
                            <a:schemeClr val="tx1"/>
                          </a:solidFill>
                          <a:effectLst/>
                        </a:rPr>
                        <a:t>ù</a:t>
                      </a:r>
                      <a:r>
                        <a:rPr lang="en-US" altLang="zh-TW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10719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kern="100" dirty="0" smtClean="0">
                          <a:effectLst/>
                        </a:rPr>
                        <a:t>ㄈ</a:t>
                      </a:r>
                      <a:endParaRPr lang="en-US" altLang="zh-TW" sz="32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4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f</a:t>
                      </a:r>
                      <a:endParaRPr lang="zh-TW" altLang="zh-TW" sz="40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服</a:t>
                      </a:r>
                      <a:endParaRPr lang="en-US" altLang="zh-TW" sz="2800" dirty="0" smtClean="0"/>
                    </a:p>
                    <a:p>
                      <a:pPr algn="ctr"/>
                      <a:r>
                        <a:rPr lang="en-US" altLang="zh-TW" sz="2800" dirty="0" smtClean="0"/>
                        <a:t> </a:t>
                      </a:r>
                      <a:r>
                        <a:rPr lang="en-US" altLang="zh-TW" sz="28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f</a:t>
                      </a:r>
                      <a:r>
                        <a:rPr lang="en-US" altLang="zh-TW" sz="2800" dirty="0" err="1" smtClean="0"/>
                        <a:t>ú</a:t>
                      </a:r>
                      <a:endParaRPr lang="en-US" altLang="zh-TW" sz="2800" dirty="0" smtClean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420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/>
              <a:t>Basic consonant symbols</a:t>
            </a:r>
            <a:endParaRPr lang="zh-TW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034225"/>
              </p:ext>
            </p:extLst>
          </p:nvPr>
        </p:nvGraphicFramePr>
        <p:xfrm>
          <a:off x="578189" y="1791529"/>
          <a:ext cx="7848876" cy="3040765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08"/>
                <a:gridCol w="4176466"/>
                <a:gridCol w="1800202"/>
              </a:tblGrid>
              <a:tr h="578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注音符號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漢語拼音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500" kern="100" dirty="0">
                          <a:effectLst/>
                        </a:rPr>
                        <a:t>例子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9341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2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ㄉ</a:t>
                      </a:r>
                      <a:endParaRPr lang="zh-TW" sz="32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40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d</a:t>
                      </a:r>
                      <a:endParaRPr lang="zh-TW" sz="4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effectLst/>
                        </a:rPr>
                        <a:t>大</a:t>
                      </a:r>
                      <a:r>
                        <a:rPr lang="en-US" altLang="zh-TW" sz="3200" kern="100" dirty="0" smtClean="0">
                          <a:effectLst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20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d</a:t>
                      </a:r>
                      <a:r>
                        <a:rPr lang="en-US" altLang="zh-TW" sz="3200" kern="100" dirty="0" err="1" smtClean="0">
                          <a:effectLst/>
                        </a:rPr>
                        <a:t>à</a:t>
                      </a:r>
                      <a:r>
                        <a:rPr lang="en-US" altLang="zh-TW" sz="3200" kern="100" dirty="0" smtClean="0">
                          <a:effectLst/>
                        </a:rPr>
                        <a:t> 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11182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kern="100" dirty="0" smtClean="0">
                          <a:effectLst/>
                        </a:rPr>
                        <a:t>ㄊ</a:t>
                      </a:r>
                      <a:endParaRPr lang="en-US" altLang="zh-TW" sz="32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4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t</a:t>
                      </a:r>
                      <a:endParaRPr lang="zh-TW" altLang="zh-TW" sz="40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梯</a:t>
                      </a:r>
                      <a:endParaRPr lang="en-US" altLang="zh-TW" sz="2800" dirty="0" smtClean="0"/>
                    </a:p>
                    <a:p>
                      <a:pPr algn="ctr"/>
                      <a:r>
                        <a:rPr lang="en-US" altLang="zh-TW" sz="28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</a:t>
                      </a:r>
                      <a:r>
                        <a:rPr lang="en-US" altLang="zh-TW" sz="2800" dirty="0" err="1" smtClean="0"/>
                        <a:t>ī</a:t>
                      </a:r>
                      <a:r>
                        <a:rPr lang="en-US" altLang="zh-TW" sz="2800" dirty="0" smtClean="0"/>
                        <a:t>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95777"/>
              </p:ext>
            </p:extLst>
          </p:nvPr>
        </p:nvGraphicFramePr>
        <p:xfrm>
          <a:off x="578189" y="4239800"/>
          <a:ext cx="7848876" cy="208002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08"/>
                <a:gridCol w="4176466"/>
                <a:gridCol w="1800202"/>
              </a:tblGrid>
              <a:tr h="1008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2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ㄋ</a:t>
                      </a:r>
                      <a:endParaRPr lang="zh-TW" sz="32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4000" b="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n</a:t>
                      </a:r>
                      <a:endParaRPr lang="zh-TW" sz="40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你</a:t>
                      </a: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n</a:t>
                      </a:r>
                      <a:r>
                        <a:rPr lang="en-US" altLang="zh-TW" sz="2800" b="0" kern="100" dirty="0" err="1" smtClean="0">
                          <a:solidFill>
                            <a:schemeClr val="tx1"/>
                          </a:solidFill>
                          <a:effectLst/>
                        </a:rPr>
                        <a:t>ǐ</a:t>
                      </a: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10719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kern="100" dirty="0" smtClean="0">
                          <a:effectLst/>
                        </a:rPr>
                        <a:t>ㄌ</a:t>
                      </a:r>
                      <a:endParaRPr lang="en-US" altLang="zh-TW" sz="32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4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l</a:t>
                      </a:r>
                      <a:endParaRPr lang="zh-TW" altLang="zh-TW" sz="40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樂</a:t>
                      </a:r>
                      <a:endParaRPr lang="en-US" altLang="zh-TW" sz="2800" dirty="0" smtClean="0"/>
                    </a:p>
                    <a:p>
                      <a:pPr algn="ctr"/>
                      <a:r>
                        <a:rPr lang="en-US" altLang="zh-TW" sz="28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l</a:t>
                      </a:r>
                      <a:r>
                        <a:rPr lang="en-US" altLang="zh-TW" sz="2800" dirty="0" err="1" smtClean="0"/>
                        <a:t>è</a:t>
                      </a:r>
                      <a:r>
                        <a:rPr lang="en-US" altLang="zh-TW" sz="2800" dirty="0" smtClean="0"/>
                        <a:t>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977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/>
              <a:t>Basic consonant symbols</a:t>
            </a:r>
            <a:endParaRPr lang="zh-TW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172326"/>
              </p:ext>
            </p:extLst>
          </p:nvPr>
        </p:nvGraphicFramePr>
        <p:xfrm>
          <a:off x="539552" y="1933197"/>
          <a:ext cx="7848876" cy="3040765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08"/>
                <a:gridCol w="4176466"/>
                <a:gridCol w="1800202"/>
              </a:tblGrid>
              <a:tr h="578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注音符號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漢語拼音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500" kern="100" dirty="0">
                          <a:effectLst/>
                        </a:rPr>
                        <a:t>例子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9341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2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ㄍ</a:t>
                      </a:r>
                      <a:endParaRPr lang="zh-TW" sz="32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40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g</a:t>
                      </a:r>
                      <a:endParaRPr lang="zh-TW" sz="4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effectLst/>
                        </a:rPr>
                        <a:t>乾</a:t>
                      </a:r>
                      <a:r>
                        <a:rPr lang="en-US" altLang="zh-TW" sz="3200" kern="100" dirty="0" smtClean="0">
                          <a:effectLst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20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g</a:t>
                      </a:r>
                      <a:r>
                        <a:rPr lang="en-US" altLang="zh-TW" sz="3200" kern="100" dirty="0" err="1" smtClean="0">
                          <a:effectLst/>
                        </a:rPr>
                        <a:t>ān</a:t>
                      </a:r>
                      <a:endParaRPr lang="en-US" altLang="zh-TW" sz="3200" kern="100" dirty="0" smtClean="0"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11182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kern="100" dirty="0" smtClean="0">
                          <a:effectLst/>
                        </a:rPr>
                        <a:t>ㄎ</a:t>
                      </a:r>
                      <a:endParaRPr lang="en-US" altLang="zh-TW" sz="32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40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k</a:t>
                      </a:r>
                      <a:endParaRPr lang="zh-TW" altLang="zh-TW" sz="40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康</a:t>
                      </a:r>
                      <a:endParaRPr lang="en-US" altLang="zh-TW" sz="2800" dirty="0" smtClean="0"/>
                    </a:p>
                    <a:p>
                      <a:pPr algn="ctr"/>
                      <a:r>
                        <a:rPr lang="en-US" altLang="zh-TW" sz="28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k</a:t>
                      </a:r>
                      <a:r>
                        <a:rPr lang="en-US" altLang="zh-TW" sz="2800" dirty="0" err="1" smtClean="0"/>
                        <a:t>āng</a:t>
                      </a:r>
                      <a:endParaRPr lang="en-US" altLang="zh-TW" sz="2800" dirty="0" smtClean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891254"/>
              </p:ext>
            </p:extLst>
          </p:nvPr>
        </p:nvGraphicFramePr>
        <p:xfrm>
          <a:off x="539552" y="4381468"/>
          <a:ext cx="7848876" cy="100811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08"/>
                <a:gridCol w="4176466"/>
                <a:gridCol w="1800202"/>
              </a:tblGrid>
              <a:tr h="1008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2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ㄏ</a:t>
                      </a:r>
                      <a:endParaRPr lang="zh-TW" sz="32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4000" b="0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h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好</a:t>
                      </a: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h</a:t>
                      </a:r>
                      <a:r>
                        <a:rPr lang="en-US" altLang="zh-TW" sz="2800" b="0" kern="100" dirty="0" err="1" smtClean="0">
                          <a:solidFill>
                            <a:schemeClr val="tx1"/>
                          </a:solidFill>
                          <a:effectLst/>
                        </a:rPr>
                        <a:t>ǎo</a:t>
                      </a:r>
                      <a:r>
                        <a:rPr lang="en-US" altLang="zh-TW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425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3701" y="121577"/>
            <a:ext cx="7290054" cy="1499616"/>
          </a:xfrm>
        </p:spPr>
        <p:txBody>
          <a:bodyPr/>
          <a:lstStyle/>
          <a:p>
            <a:pPr algn="l"/>
            <a:r>
              <a:rPr lang="en-US" altLang="zh-TW" dirty="0"/>
              <a:t>Special consonant symbols</a:t>
            </a:r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585770"/>
              </p:ext>
            </p:extLst>
          </p:nvPr>
        </p:nvGraphicFramePr>
        <p:xfrm>
          <a:off x="539552" y="1412776"/>
          <a:ext cx="7848876" cy="39280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8"/>
                <a:gridCol w="4176466"/>
                <a:gridCol w="1800202"/>
              </a:tblGrid>
              <a:tr h="578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注音符號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500" kern="100" dirty="0" smtClean="0">
                          <a:effectLst/>
                        </a:rPr>
                        <a:t>漢語拼音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500" kern="100" dirty="0">
                          <a:effectLst/>
                        </a:rPr>
                        <a:t>例子</a:t>
                      </a:r>
                      <a:endParaRPr lang="zh-TW" sz="2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5822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ㄐ</a:t>
                      </a:r>
                      <a:endParaRPr lang="zh-TW" sz="36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b="1" i="0" kern="1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j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effectLst/>
                        </a:rPr>
                        <a:t>金</a:t>
                      </a:r>
                      <a:r>
                        <a:rPr lang="zh-TW" altLang="en-US" sz="2800" kern="100" baseline="0" dirty="0" smtClean="0">
                          <a:effectLst/>
                        </a:rPr>
                        <a:t>  </a:t>
                      </a:r>
                      <a:r>
                        <a:rPr lang="en-US" altLang="zh-TW" sz="280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j</a:t>
                      </a:r>
                      <a:r>
                        <a:rPr lang="en-US" altLang="zh-TW" sz="2800" kern="100" dirty="0" err="1" smtClean="0">
                          <a:effectLst/>
                        </a:rPr>
                        <a:t>īn</a:t>
                      </a:r>
                      <a:endParaRPr lang="en-US" altLang="zh-TW" sz="28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effectLst/>
                        </a:rPr>
                        <a:t>君</a:t>
                      </a:r>
                      <a:r>
                        <a:rPr lang="zh-TW" altLang="en-US" sz="2800" kern="100" baseline="0" dirty="0" smtClean="0">
                          <a:effectLst/>
                        </a:rPr>
                        <a:t> </a:t>
                      </a:r>
                      <a:r>
                        <a:rPr lang="en-US" altLang="zh-TW" sz="280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j</a:t>
                      </a:r>
                      <a:r>
                        <a:rPr lang="en-US" altLang="zh-TW" sz="2800" kern="100" dirty="0" err="1" smtClean="0">
                          <a:effectLst/>
                        </a:rPr>
                        <a:t>ūn</a:t>
                      </a:r>
                      <a:endParaRPr lang="en-US" altLang="zh-TW" sz="28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2800" kern="100" dirty="0" smtClean="0"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11182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kern="100" dirty="0" smtClean="0">
                          <a:effectLst/>
                        </a:rPr>
                        <a:t>ㄑ</a:t>
                      </a:r>
                      <a:endParaRPr lang="en-US" altLang="zh-TW" sz="36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kern="1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b="1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400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4000" kern="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琴</a:t>
                      </a:r>
                      <a:r>
                        <a:rPr lang="zh-TW" altLang="en-US" sz="2800" baseline="0" dirty="0" smtClean="0"/>
                        <a:t> </a:t>
                      </a:r>
                      <a:r>
                        <a:rPr lang="en-US" altLang="zh-TW" sz="28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q</a:t>
                      </a:r>
                      <a:r>
                        <a:rPr lang="en-US" altLang="zh-TW" sz="2800" dirty="0" err="1" smtClean="0"/>
                        <a:t>ín</a:t>
                      </a:r>
                      <a:endParaRPr lang="en-US" altLang="zh-TW" sz="2800" dirty="0" smtClean="0"/>
                    </a:p>
                    <a:p>
                      <a:pPr algn="ctr"/>
                      <a:r>
                        <a:rPr lang="zh-TW" altLang="en-US" sz="2800" dirty="0" smtClean="0"/>
                        <a:t>群</a:t>
                      </a:r>
                      <a:r>
                        <a:rPr lang="zh-TW" altLang="en-US" sz="2800" baseline="0" dirty="0" smtClean="0"/>
                        <a:t> </a:t>
                      </a:r>
                      <a:r>
                        <a:rPr lang="en-US" altLang="zh-TW" sz="28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q</a:t>
                      </a:r>
                      <a:r>
                        <a:rPr lang="en-US" altLang="zh-TW" sz="2800" dirty="0" err="1" smtClean="0"/>
                        <a:t>ún</a:t>
                      </a:r>
                      <a:endParaRPr lang="en-US" altLang="zh-TW" sz="2800" dirty="0" smtClean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547247"/>
              </p:ext>
            </p:extLst>
          </p:nvPr>
        </p:nvGraphicFramePr>
        <p:xfrm>
          <a:off x="539552" y="4984576"/>
          <a:ext cx="7848876" cy="158496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72208"/>
                <a:gridCol w="4176466"/>
                <a:gridCol w="1800202"/>
              </a:tblGrid>
              <a:tr h="15841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ㄒ</a:t>
                      </a:r>
                      <a:endParaRPr lang="zh-TW" sz="3600" kern="100" dirty="0">
                        <a:effectLst/>
                        <a:latin typeface="Lucida Sans Unicode" panose="020B0602030504020204" pitchFamily="34" charset="0"/>
                        <a:ea typeface="新細明體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b="1" kern="1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x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28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4000" b="0" kern="1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心 </a:t>
                      </a:r>
                      <a:r>
                        <a:rPr lang="en-US" altLang="zh-TW" sz="2800" b="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  <a:r>
                        <a:rPr lang="en-US" altLang="zh-TW" sz="2800" b="0" kern="100" dirty="0" err="1" smtClean="0">
                          <a:solidFill>
                            <a:schemeClr val="tx1"/>
                          </a:solidFill>
                          <a:effectLst/>
                        </a:rPr>
                        <a:t>īn</a:t>
                      </a: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訊 </a:t>
                      </a:r>
                      <a:r>
                        <a:rPr lang="en-US" altLang="zh-TW" sz="2800" b="0" kern="1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x</a:t>
                      </a:r>
                      <a:r>
                        <a:rPr lang="en-US" altLang="zh-TW" sz="2800" b="0" kern="100" dirty="0" err="1" smtClean="0">
                          <a:solidFill>
                            <a:schemeClr val="tx1"/>
                          </a:solidFill>
                          <a:effectLst/>
                        </a:rPr>
                        <a:t>ùn</a:t>
                      </a:r>
                      <a:endParaRPr lang="en-US" altLang="zh-TW" sz="2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0257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積分">
  <a:themeElements>
    <a:clrScheme name="積分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積分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積分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104</TotalTime>
  <Words>1169</Words>
  <Application>Microsoft Macintosh PowerPoint</Application>
  <PresentationFormat>Overhead</PresentationFormat>
  <Paragraphs>418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積分</vt:lpstr>
      <vt:lpstr>Introduction to  Hanyu Pinyin</vt:lpstr>
      <vt:lpstr>What is Hanyu Pinyin? </vt:lpstr>
      <vt:lpstr>Why Should We Learn Hanyu Pinyin?</vt:lpstr>
      <vt:lpstr>PowerPoint Presentation</vt:lpstr>
      <vt:lpstr>Let’s Learn Hanyu PinYin</vt:lpstr>
      <vt:lpstr>Basic consonant symbols</vt:lpstr>
      <vt:lpstr>Basic consonant symbols</vt:lpstr>
      <vt:lpstr>Basic consonant symbols</vt:lpstr>
      <vt:lpstr>Special consonant symbols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Monophthongs (單母音) ：ㄩ</vt:lpstr>
      <vt:lpstr>PowerPoint Presentation</vt:lpstr>
      <vt:lpstr>Vowel + Nasal Rhymes (韻尾) (I)</vt:lpstr>
      <vt:lpstr>Rising Diphthongs and Triphthongs (I):  與 i (y) 一起</vt:lpstr>
      <vt:lpstr>Vowel + Nasal Rhymes (II)</vt:lpstr>
      <vt:lpstr>Rising Diphthongs and Triphthongs (II):  與 u (w) 一起</vt:lpstr>
      <vt:lpstr>Vowel + Nasal Rhymes (III)</vt:lpstr>
      <vt:lpstr>Rhymes Containing ㄩ (ü)</vt:lpstr>
      <vt:lpstr>REVIEW (I) </vt:lpstr>
      <vt:lpstr>REVIEW (II) </vt:lpstr>
      <vt:lpstr>Tone Marking Rules </vt:lpstr>
      <vt:lpstr>Thank You!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Hanyu Pinyin</dc:title>
  <dc:creator>Microsoft Office 使用者</dc:creator>
  <cp:lastModifiedBy>Karen Steffen Chung</cp:lastModifiedBy>
  <cp:revision>10</cp:revision>
  <dcterms:created xsi:type="dcterms:W3CDTF">2017-03-21T06:39:47Z</dcterms:created>
  <dcterms:modified xsi:type="dcterms:W3CDTF">2019-04-19T11:40:56Z</dcterms:modified>
</cp:coreProperties>
</file>