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8" r:id="rId2"/>
    <p:sldId id="285" r:id="rId3"/>
    <p:sldId id="307" r:id="rId4"/>
    <p:sldId id="305" r:id="rId5"/>
    <p:sldId id="320" r:id="rId6"/>
    <p:sldId id="310" r:id="rId7"/>
    <p:sldId id="323" r:id="rId8"/>
    <p:sldId id="274" r:id="rId9"/>
    <p:sldId id="318" r:id="rId10"/>
    <p:sldId id="312" r:id="rId11"/>
    <p:sldId id="321" r:id="rId12"/>
    <p:sldId id="309" r:id="rId13"/>
    <p:sldId id="315" r:id="rId14"/>
    <p:sldId id="313" r:id="rId15"/>
    <p:sldId id="311" r:id="rId16"/>
    <p:sldId id="325" r:id="rId17"/>
    <p:sldId id="326" r:id="rId18"/>
    <p:sldId id="324" r:id="rId19"/>
    <p:sldId id="314" r:id="rId20"/>
    <p:sldId id="317" r:id="rId21"/>
    <p:sldId id="327" r:id="rId22"/>
    <p:sldId id="322" r:id="rId23"/>
    <p:sldId id="328" r:id="rId24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CC00"/>
    <a:srgbClr val="0000FF"/>
    <a:srgbClr val="C0C0C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84" autoAdjust="0"/>
  </p:normalViewPr>
  <p:slideViewPr>
    <p:cSldViewPr>
      <p:cViewPr varScale="1">
        <p:scale>
          <a:sx n="87" d="100"/>
          <a:sy n="87" d="100"/>
        </p:scale>
        <p:origin x="54" y="3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2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918370-A5B0-4484-B87F-B95F969D9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07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705"/>
            <a:ext cx="498475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640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814"/>
            <a:ext cx="294640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2DD367A-40D5-4F58-B36A-A2056AAA0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86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3914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/>
              <a:t>按一下以編輯母片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21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147066F-7E27-45EC-9ED8-C91268BFA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3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77000" y="76200"/>
            <a:ext cx="1981200" cy="60563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791200" cy="60563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AFA45066-257C-4E7D-B5DC-E95E6C715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1C05AA-8BD0-434A-A648-D2A102ECA8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0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93B4104-D640-417D-BDCA-5562C263C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5C06C430-A705-44D5-9982-A949AB406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11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D17D9D9F-2A70-45D0-9BE5-2BAD11ABF5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1C3D771-A2F7-48AD-9660-3973324D3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E05C088A-C0F4-460C-94D1-6B310E1F94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5301C5F-0154-444D-B4E9-D3505A934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8DDC58-F8A4-4C95-B838-5B01C53FB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457200" y="762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924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924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50081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1.</a:t>
            </a:r>
            <a:fld id="{B72A23EB-3D88-45DE-A349-36AA5B17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n"/>
        <a:defRPr kumimoji="1" sz="2400">
          <a:solidFill>
            <a:schemeClr val="hlink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779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620713"/>
            <a:ext cx="7262812" cy="15636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4400" dirty="0"/>
              <a:t>Introduction of VBA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429000"/>
            <a:ext cx="5904656" cy="2808312"/>
          </a:xfrm>
        </p:spPr>
        <p:txBody>
          <a:bodyPr/>
          <a:lstStyle/>
          <a:p>
            <a:pPr algn="l" eaLnBrk="1" hangingPunct="1"/>
            <a:r>
              <a:rPr lang="en-US" altLang="zh-TW" sz="2400" dirty="0"/>
              <a:t>1 </a:t>
            </a:r>
            <a:r>
              <a:rPr lang="zh-TW" altLang="en-US" sz="2400" dirty="0"/>
              <a:t>巨集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2</a:t>
            </a:r>
            <a:r>
              <a:rPr lang="zh-TW" altLang="en-US" sz="2400" dirty="0"/>
              <a:t> 資料型態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3</a:t>
            </a:r>
            <a:r>
              <a:rPr lang="zh-TW" altLang="en-US" sz="2400" dirty="0"/>
              <a:t> 物件、屬性、方法與事件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4 </a:t>
            </a:r>
            <a:r>
              <a:rPr lang="zh-TW" altLang="en-US" sz="2400" dirty="0"/>
              <a:t>陳述式與副函式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5</a:t>
            </a:r>
            <a:r>
              <a:rPr lang="zh-TW" altLang="en-US" sz="2400" dirty="0"/>
              <a:t> 其他注意事項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6 </a:t>
            </a:r>
            <a:r>
              <a:rPr lang="zh-TW" altLang="en-US" sz="2400" dirty="0"/>
              <a:t>範例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7 </a:t>
            </a:r>
            <a:r>
              <a:rPr lang="en-US" altLang="zh-TW" sz="2400" kern="0" dirty="0"/>
              <a:t>Programming Homework 1</a:t>
            </a:r>
            <a:r>
              <a:rPr lang="zh-TW" altLang="en-US" sz="2400" kern="0" dirty="0"/>
              <a:t> </a:t>
            </a:r>
            <a:r>
              <a:rPr lang="en-US" altLang="zh-TW" sz="2400" kern="0" dirty="0"/>
              <a:t>and 2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fld id="{AD3662E7-3911-4AC8-8AC1-052E943562FE}" type="slidenum">
              <a:rPr kumimoji="0" lang="en-US" altLang="zh-TW" sz="1400" smtClean="0">
                <a:latin typeface="Times New Roman" pitchFamily="18" charset="0"/>
              </a:rPr>
              <a:pPr algn="ctr"/>
              <a:t>1</a:t>
            </a:fld>
            <a:endParaRPr kumimoji="0" lang="en-US" altLang="zh-TW" sz="1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536" y="1340768"/>
            <a:ext cx="810495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專案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(Project) 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與模組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(Module)</a:t>
            </a: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整個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Excel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檔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或是說活頁簿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就是一個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project</a:t>
            </a: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錄製巨集時，會自動存在「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」內，可供任意工作表使用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可將類似功能的函式放在同一個模組中，例如處理字串的放在「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」，處理計算的放在「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Module2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點選「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」，「檢視」，「屬性視窗」可修改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的名字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908720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“Macro in Module.xlsm”</a:t>
            </a:r>
          </a:p>
        </p:txBody>
      </p:sp>
    </p:spTree>
    <p:extLst>
      <p:ext uri="{BB962C8B-B14F-4D97-AF65-F5344CB8AC3E}">
        <p14:creationId xmlns:p14="http://schemas.microsoft.com/office/powerpoint/2010/main" val="3263437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95536" y="3694086"/>
            <a:ext cx="8280920" cy="153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方法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(Method)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方法就是對物件做動的函式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ThisWorkbook.Close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其中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Close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即為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Workbook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的一個方法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536" y="1268760"/>
            <a:ext cx="810495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物件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(Object)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Workbook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、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Worksheets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CommandButton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CheckBox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都為物件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95536" y="2108326"/>
            <a:ext cx="8496944" cy="132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屬性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(Property)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屬性就是物件的特徵描述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物件的名字、值、長寬、顏色、其上顯示文字與字型等，均是其屬性</a:t>
            </a: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95536" y="5013176"/>
            <a:ext cx="828092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事件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(Event)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按一個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CommandButton1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，即驅動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(trigger)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了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CommandButton1_Click()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這個事件與其專屬的程式碼</a:t>
            </a: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3792" y="6219608"/>
            <a:ext cx="78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當在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中打入任何的物件，之後再加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“.”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，此時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會提供所有有關這個物件的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Property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與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供使用者選擇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0952" y="850366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CommandButton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and Checkbox.xlsm”</a:t>
            </a:r>
          </a:p>
        </p:txBody>
      </p:sp>
      <p:sp>
        <p:nvSpPr>
          <p:cNvPr id="9" name="矩形 8"/>
          <p:cNvSpPr/>
          <p:nvPr/>
        </p:nvSpPr>
        <p:spPr>
          <a:xfrm>
            <a:off x="395536" y="332475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在設計模式下，對某個物件壓滑鼠右鍵，選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內容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，可以看到此物件的屬性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67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4 </a:t>
            </a:r>
            <a:r>
              <a:rPr lang="zh-TW" altLang="en-US" sz="2800" dirty="0"/>
              <a:t>陳述式與副函式</a:t>
            </a:r>
            <a:endParaRPr lang="en-US" altLang="zh-TW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29858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/>
              <a:t>If-then, If-Then-Else, If-Then-</a:t>
            </a:r>
            <a:r>
              <a:rPr lang="en-US" altLang="zh-TW" dirty="0" err="1"/>
              <a:t>ElseIf</a:t>
            </a:r>
            <a:r>
              <a:rPr lang="en-US" altLang="zh-TW" dirty="0"/>
              <a:t>-Else</a:t>
            </a:r>
          </a:p>
        </p:txBody>
      </p:sp>
      <p:sp>
        <p:nvSpPr>
          <p:cNvPr id="6" name="矩形 5"/>
          <p:cNvSpPr/>
          <p:nvPr/>
        </p:nvSpPr>
        <p:spPr>
          <a:xfrm>
            <a:off x="681701" y="2400242"/>
            <a:ext cx="1944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 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條件一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41941" y="2416552"/>
            <a:ext cx="20900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 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條件一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敘述一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Else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敘述二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8064" y="2417847"/>
            <a:ext cx="2664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 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條件一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敘述一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ElseIf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條件二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敘述二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ElseIf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條件三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敘述三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Else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敘述四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3400" y="5363924"/>
            <a:ext cx="8143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“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條件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即為能產生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Boolean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結果的式子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見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p. 7)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則為一般的程式碼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12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025E73C-018C-4CF4-B1BD-46DFB587A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01" y="879375"/>
            <a:ext cx="7924800" cy="89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/>
              <a:t>介紹常用的陳述式與副函式以控制程式流程，它們彼此間可以無限互相疊套</a:t>
            </a:r>
            <a:endParaRPr lang="en-US" altLang="zh-TW" kern="0" dirty="0"/>
          </a:p>
        </p:txBody>
      </p:sp>
    </p:spTree>
    <p:extLst>
      <p:ext uri="{BB962C8B-B14F-4D97-AF65-F5344CB8AC3E}">
        <p14:creationId xmlns:p14="http://schemas.microsoft.com/office/powerpoint/2010/main" val="141887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1337" y="8367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/>
              <a:t>Do While…Loop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134076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Do While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Loop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1337" y="2492896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/>
              <a:t>Do …Loop Until</a:t>
            </a:r>
          </a:p>
        </p:txBody>
      </p:sp>
      <p:sp>
        <p:nvSpPr>
          <p:cNvPr id="5" name="矩形 4"/>
          <p:cNvSpPr/>
          <p:nvPr/>
        </p:nvSpPr>
        <p:spPr>
          <a:xfrm>
            <a:off x="683568" y="299695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Do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Loop Until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1337" y="414908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/>
              <a:t>For…Next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4674929"/>
            <a:ext cx="684076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數值變數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初始值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To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終止值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[Step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增量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Next [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數值變數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13</a:t>
            </a:r>
          </a:p>
        </p:txBody>
      </p:sp>
      <p:sp>
        <p:nvSpPr>
          <p:cNvPr id="9" name="矩形 8"/>
          <p:cNvSpPr/>
          <p:nvPr/>
        </p:nvSpPr>
        <p:spPr>
          <a:xfrm>
            <a:off x="461337" y="5847109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“For and Do While.xlsm”</a:t>
            </a:r>
          </a:p>
        </p:txBody>
      </p:sp>
    </p:spTree>
    <p:extLst>
      <p:ext uri="{BB962C8B-B14F-4D97-AF65-F5344CB8AC3E}">
        <p14:creationId xmlns:p14="http://schemas.microsoft.com/office/powerpoint/2010/main" val="242161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6709" y="1124744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r>
              <a:rPr lang="zh-TW" altLang="en-US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576" y="3068960"/>
            <a:ext cx="5688632" cy="12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add_function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(a, b)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add_function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a + b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Function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4317627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Event</a:t>
            </a:r>
            <a:r>
              <a:rPr lang="zh-TW" altLang="en-US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1452685"/>
            <a:ext cx="230425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aaa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Range(“A1”) = 1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4707011"/>
            <a:ext cx="7888932" cy="203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CommandButton1_Click()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aaa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bbb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Call test(1, 2) 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en-US" altLang="zh-TW" sz="20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當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有參數輸入時，呼叫時前面要加上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“Call”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Cells(4,1) =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add_function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(1, 2)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288" y="26369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zh-TW" altLang="en-US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78539" y="1452701"/>
            <a:ext cx="230425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test (a, b)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Cells(3,1) = a + b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</a:t>
            </a:r>
          </a:p>
        </p:txBody>
      </p:sp>
      <p:sp>
        <p:nvSpPr>
          <p:cNvPr id="14" name="矩形 13"/>
          <p:cNvSpPr/>
          <p:nvPr/>
        </p:nvSpPr>
        <p:spPr>
          <a:xfrm>
            <a:off x="355476" y="764704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“Project and Module.xlsm” and “Function or Sub.xlsm”</a:t>
            </a:r>
          </a:p>
        </p:txBody>
      </p:sp>
      <p:sp>
        <p:nvSpPr>
          <p:cNvPr id="15" name="矩形 14"/>
          <p:cNvSpPr/>
          <p:nvPr/>
        </p:nvSpPr>
        <p:spPr>
          <a:xfrm>
            <a:off x="3203848" y="1439364"/>
            <a:ext cx="31586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bbb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Cells(2,1) = Cells(1,1) + 1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94971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/>
              <a:t>Public vs. Private</a:t>
            </a:r>
          </a:p>
          <a:p>
            <a:pPr marL="0" indent="0" eaLnBrk="1" hangingPunct="1">
              <a:buNone/>
            </a:pPr>
            <a:endParaRPr lang="en-US" altLang="zh-TW" sz="2000" dirty="0"/>
          </a:p>
          <a:p>
            <a:pPr eaLnBrk="1" hangingPunct="1"/>
            <a:endParaRPr lang="en-US" altLang="zh-TW" dirty="0"/>
          </a:p>
        </p:txBody>
      </p:sp>
      <p:sp>
        <p:nvSpPr>
          <p:cNvPr id="2" name="矩形 1"/>
          <p:cNvSpPr/>
          <p:nvPr/>
        </p:nvSpPr>
        <p:spPr>
          <a:xfrm>
            <a:off x="611560" y="1447800"/>
            <a:ext cx="796094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Private Sub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Private Function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or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                                             End Function</a:t>
            </a:r>
          </a:p>
          <a:p>
            <a:pPr marL="360363" indent="-360363" eaLnBrk="1" hangingPunct="1">
              <a:buNone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上述程序僅供同一模組或同一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worksheet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內之程序呼叫使用，例如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Private Sub CommandButton1_Click()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，因為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CommandButton1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是屬於工作表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之下的一個物件，所以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CommandButton1_Click()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前有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“Private”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，且在其他工作表中無法呼叫此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CommandButton1_Click()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副程序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Public Sub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Public Function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or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                                  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Function</a:t>
            </a:r>
          </a:p>
          <a:p>
            <a:pPr marL="360363" indent="-360363"/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除了同一模組或同一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worksheet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之外，上述程序可供其他外部程序呼叫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5274" y="5518973"/>
            <a:ext cx="7957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沒有註明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Private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就是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Public</a:t>
            </a:r>
          </a:p>
          <a:p>
            <a:pPr marL="268288" indent="-268288" eaLnBrk="1" hangingPunct="1">
              <a:buNone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Public Sub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或是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Public Function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通常放在模組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(Module)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中，以供各個工作表使用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422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119675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zh-TW" altLang="en-US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陳述式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628800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ccc ()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If Range("A1") = 1 Then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Range("B1") = 2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any_label_2 </a:t>
            </a: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跳到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any_label_2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這個位置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ElseIf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Range("A1") = 2 Then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any_label_1 </a:t>
            </a: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不再繼續進行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If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的指令，跳到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any_label_1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這個位置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Else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Range("B1") = 3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any_label_2 </a:t>
            </a: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跳到</a:t>
            </a:r>
            <a:r>
              <a:rPr lang="en-US" altLang="zh-TW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any_label_2</a:t>
            </a:r>
            <a:r>
              <a:rPr lang="zh-TW" alt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這個位置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any_label_1: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MsgBox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"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any_label1"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any_label_2: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</a:t>
            </a:r>
          </a:p>
        </p:txBody>
      </p:sp>
      <p:sp>
        <p:nvSpPr>
          <p:cNvPr id="5" name="矩形 4"/>
          <p:cNvSpPr/>
          <p:nvPr/>
        </p:nvSpPr>
        <p:spPr>
          <a:xfrm>
            <a:off x="395288" y="827420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and Exit.xlsm”</a:t>
            </a:r>
          </a:p>
        </p:txBody>
      </p:sp>
    </p:spTree>
    <p:extLst>
      <p:ext uri="{BB962C8B-B14F-4D97-AF65-F5344CB8AC3E}">
        <p14:creationId xmlns:p14="http://schemas.microsoft.com/office/powerpoint/2010/main" val="1500498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8367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跳離指令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268760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Exit Do 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強制離開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Do Loop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迴圈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Exit For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強制離開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Next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迴圈</a:t>
            </a:r>
            <a:endParaRPr lang="en-US" altLang="zh-TW" sz="2000" kern="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Exit Sub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強制離開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sz="2000" kern="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Exit Function 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強制離開</a:t>
            </a: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sz="2000" kern="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sz="2000" kern="0" dirty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Exit For </a:t>
            </a:r>
            <a:r>
              <a:rPr lang="zh-TW" altLang="en-US" sz="2000" kern="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範例</a:t>
            </a:r>
            <a:endParaRPr lang="en-US" altLang="zh-TW" sz="2000" kern="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1 To 20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Cells(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1) =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If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18 Then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MsgBox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"Exit For when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=18"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Exit For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End If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Next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endParaRPr lang="en-US" altLang="zh-TW" sz="2000" kern="0" dirty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3585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23618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/>
              <a:t>使用者定義函數 </a:t>
            </a:r>
            <a:r>
              <a:rPr lang="en-US" altLang="zh-TW" dirty="0"/>
              <a:t>(User-defined function)</a:t>
            </a:r>
            <a:endParaRPr lang="en-US" altLang="zh-TW" sz="2000" dirty="0"/>
          </a:p>
          <a:p>
            <a:pPr eaLnBrk="1" hangingPunct="1"/>
            <a:endParaRPr lang="en-US" altLang="zh-TW" dirty="0"/>
          </a:p>
        </p:txBody>
      </p:sp>
      <p:sp>
        <p:nvSpPr>
          <p:cNvPr id="2" name="矩形 1"/>
          <p:cNvSpPr/>
          <p:nvPr/>
        </p:nvSpPr>
        <p:spPr>
          <a:xfrm>
            <a:off x="611560" y="1857018"/>
            <a:ext cx="7816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放在模組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(Module)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中的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程序，可以類似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本身所提供的函數一樣，被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Cells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中呼叫使用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5267" y="87225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“User-Defined RMSE function.xlsm”</a:t>
            </a:r>
          </a:p>
        </p:txBody>
      </p:sp>
    </p:spTree>
    <p:extLst>
      <p:ext uri="{BB962C8B-B14F-4D97-AF65-F5344CB8AC3E}">
        <p14:creationId xmlns:p14="http://schemas.microsoft.com/office/powerpoint/2010/main" val="1810358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353176" cy="2658616"/>
          </a:xfrm>
        </p:spPr>
        <p:txBody>
          <a:bodyPr/>
          <a:lstStyle/>
          <a:p>
            <a:pPr eaLnBrk="1" hangingPunct="1"/>
            <a:r>
              <a:rPr lang="zh-TW" altLang="en-US" dirty="0"/>
              <a:t>寫程式小技巧</a:t>
            </a:r>
            <a:endParaRPr lang="en-US" altLang="zh-TW" dirty="0"/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chemeClr val="tx1"/>
                </a:solidFill>
              </a:rPr>
              <a:t>變數名稱顧名思義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chemeClr val="tx1"/>
                </a:solidFill>
              </a:rPr>
              <a:t>盡量使用</a:t>
            </a:r>
            <a:r>
              <a:rPr lang="en-US" altLang="zh-TW" sz="2000" dirty="0">
                <a:solidFill>
                  <a:schemeClr val="tx1"/>
                </a:solidFill>
              </a:rPr>
              <a:t>Sub</a:t>
            </a:r>
            <a:r>
              <a:rPr lang="zh-TW" altLang="en-US" sz="2000" dirty="0">
                <a:solidFill>
                  <a:schemeClr val="tx1"/>
                </a:solidFill>
              </a:rPr>
              <a:t>與</a:t>
            </a:r>
            <a:r>
              <a:rPr lang="en-US" altLang="zh-TW" sz="2000" dirty="0">
                <a:solidFill>
                  <a:schemeClr val="tx1"/>
                </a:solidFill>
              </a:rPr>
              <a:t>Function</a:t>
            </a:r>
            <a:r>
              <a:rPr lang="zh-TW" altLang="en-US" sz="2000" dirty="0">
                <a:solidFill>
                  <a:schemeClr val="tx1"/>
                </a:solidFill>
              </a:rPr>
              <a:t>程序使得程式的邏輯更清楚與有組織</a:t>
            </a:r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chemeClr val="tx1"/>
                </a:solidFill>
              </a:rPr>
              <a:t>鋸齒狀撰寫程式 </a:t>
            </a:r>
            <a:r>
              <a:rPr lang="en-US" altLang="zh-TW" sz="2000" dirty="0">
                <a:solidFill>
                  <a:schemeClr val="tx1"/>
                </a:solidFill>
              </a:rPr>
              <a:t>(</a:t>
            </a:r>
            <a:r>
              <a:rPr lang="zh-TW" altLang="en-US" sz="2000" dirty="0">
                <a:solidFill>
                  <a:schemeClr val="tx1"/>
                </a:solidFill>
              </a:rPr>
              <a:t>寫作業時請遵循此規則</a:t>
            </a:r>
            <a:r>
              <a:rPr lang="en-US" altLang="zh-TW" sz="2000" dirty="0">
                <a:solidFill>
                  <a:schemeClr val="tx1"/>
                </a:solidFill>
              </a:rPr>
              <a:t>)</a:t>
            </a:r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chemeClr val="tx1"/>
                </a:solidFill>
              </a:rPr>
              <a:t>時時加上註解，以幫助自己記得每行 </a:t>
            </a:r>
            <a:r>
              <a:rPr lang="en-US" altLang="zh-TW" sz="2000" dirty="0">
                <a:solidFill>
                  <a:schemeClr val="tx1"/>
                </a:solidFill>
              </a:rPr>
              <a:t>(</a:t>
            </a:r>
            <a:r>
              <a:rPr lang="zh-TW" altLang="en-US" sz="2000" dirty="0">
                <a:solidFill>
                  <a:schemeClr val="tx1"/>
                </a:solidFill>
              </a:rPr>
              <a:t>或每段</a:t>
            </a:r>
            <a:r>
              <a:rPr lang="en-US" altLang="zh-TW" sz="2000" dirty="0">
                <a:solidFill>
                  <a:schemeClr val="tx1"/>
                </a:solidFill>
              </a:rPr>
              <a:t>)</a:t>
            </a:r>
            <a:r>
              <a:rPr lang="zh-TW" altLang="en-US" sz="2000" dirty="0">
                <a:solidFill>
                  <a:schemeClr val="tx1"/>
                </a:solidFill>
              </a:rPr>
              <a:t> 程式碼是要處理何事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eaLnBrk="1" hangingPunct="1"/>
            <a:endParaRPr lang="en-US" altLang="zh-TW" sz="20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zh-TW" sz="20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92480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5</a:t>
            </a:r>
            <a:r>
              <a:rPr lang="en-US" altLang="zh-TW" dirty="0"/>
              <a:t> </a:t>
            </a:r>
            <a:r>
              <a:rPr lang="zh-TW" altLang="en-US" sz="2800" dirty="0"/>
              <a:t>其他注意事項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33727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9AF4171-679F-49D1-9A33-861616EC7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" y="1340768"/>
            <a:ext cx="8783956" cy="5363338"/>
          </a:xfrm>
          <a:prstGeom prst="rect">
            <a:avLst/>
          </a:prstGeom>
        </p:spPr>
      </p:pic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1</a:t>
            </a:r>
            <a:r>
              <a:rPr lang="en-US" altLang="zh-TW" dirty="0"/>
              <a:t> </a:t>
            </a:r>
            <a:r>
              <a:rPr lang="zh-TW" altLang="en-US" sz="2800" dirty="0"/>
              <a:t>巨集</a:t>
            </a:r>
            <a:endParaRPr lang="en-US" altLang="zh-TW" sz="28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584200"/>
          </a:xfrm>
          <a:noFill/>
        </p:spPr>
        <p:txBody>
          <a:bodyPr/>
          <a:lstStyle/>
          <a:p>
            <a:pPr eaLnBrk="1" hangingPunct="1"/>
            <a:r>
              <a:rPr lang="zh-TW" altLang="en-US" dirty="0"/>
              <a:t>「開發人員」索引標籤</a:t>
            </a:r>
            <a:endParaRPr lang="en-US" altLang="zh-TW" dirty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2113" y="5589588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5040000" y="4926061"/>
            <a:ext cx="576064" cy="14401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6FDC1FF-B378-4DFE-88EF-EBB43EAEE8F4}"/>
              </a:ext>
            </a:extLst>
          </p:cNvPr>
          <p:cNvSpPr/>
          <p:nvPr/>
        </p:nvSpPr>
        <p:spPr bwMode="auto">
          <a:xfrm>
            <a:off x="3203848" y="1584000"/>
            <a:ext cx="432048" cy="198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/>
              <a:t>6 </a:t>
            </a:r>
            <a:r>
              <a:rPr lang="zh-TW" altLang="en-US" sz="2800" dirty="0"/>
              <a:t>範例</a:t>
            </a:r>
            <a:endParaRPr lang="en-US" altLang="zh-TW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0768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/>
              <a:t>Implement the matrix addition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4800" y="1874168"/>
            <a:ext cx="7885632" cy="399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Inputs: matrices </a:t>
            </a:r>
            <a:r>
              <a:rPr lang="en-US" altLang="zh-TW" i="1" kern="0" dirty="0">
                <a:solidFill>
                  <a:schemeClr val="tx1"/>
                </a:solidFill>
              </a:rPr>
              <a:t>A</a:t>
            </a:r>
            <a:r>
              <a:rPr lang="en-US" altLang="zh-TW" kern="0" dirty="0">
                <a:solidFill>
                  <a:schemeClr val="tx1"/>
                </a:solidFill>
              </a:rPr>
              <a:t> and </a:t>
            </a:r>
            <a:r>
              <a:rPr lang="en-US" altLang="zh-TW" i="1" kern="0" dirty="0">
                <a:solidFill>
                  <a:schemeClr val="tx1"/>
                </a:solidFill>
              </a:rPr>
              <a:t>B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Output: </a:t>
            </a:r>
            <a:r>
              <a:rPr lang="en-US" altLang="zh-TW" i="1" kern="0" dirty="0">
                <a:solidFill>
                  <a:schemeClr val="tx1"/>
                </a:solidFill>
              </a:rPr>
              <a:t>C</a:t>
            </a:r>
            <a:r>
              <a:rPr lang="en-US" altLang="zh-TW" kern="0" dirty="0">
                <a:solidFill>
                  <a:schemeClr val="tx1"/>
                </a:solidFill>
              </a:rPr>
              <a:t> = </a:t>
            </a:r>
            <a:r>
              <a:rPr lang="en-US" altLang="zh-TW" i="1" kern="0" dirty="0">
                <a:solidFill>
                  <a:schemeClr val="tx1"/>
                </a:solidFill>
              </a:rPr>
              <a:t>A</a:t>
            </a:r>
            <a:r>
              <a:rPr lang="en-US" altLang="zh-TW" kern="0" dirty="0">
                <a:solidFill>
                  <a:schemeClr val="tx1"/>
                </a:solidFill>
              </a:rPr>
              <a:t> + </a:t>
            </a:r>
            <a:r>
              <a:rPr lang="en-US" altLang="zh-TW" i="1" kern="0" dirty="0">
                <a:solidFill>
                  <a:schemeClr val="tx1"/>
                </a:solidFill>
              </a:rPr>
              <a:t>B</a:t>
            </a:r>
          </a:p>
          <a:p>
            <a:pPr marL="0" indent="0" eaLnBrk="1" hangingPunct="1">
              <a:buNone/>
            </a:pPr>
            <a:endParaRPr lang="en-US" altLang="zh-TW" kern="0" dirty="0"/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kern="0" dirty="0">
                <a:solidFill>
                  <a:schemeClr val="tx1"/>
                </a:solidFill>
              </a:rPr>
              <a:t>Learning goals: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1.</a:t>
            </a:r>
            <a:r>
              <a:rPr lang="zh-TW" altLang="en-US" kern="0" dirty="0">
                <a:solidFill>
                  <a:schemeClr val="tx1"/>
                </a:solidFill>
              </a:rPr>
              <a:t> 如何讀入矩陣參數</a:t>
            </a:r>
            <a:r>
              <a:rPr lang="en-US" altLang="zh-TW" kern="0" dirty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2.</a:t>
            </a:r>
            <a:r>
              <a:rPr lang="zh-TW" altLang="en-US" kern="0" dirty="0">
                <a:solidFill>
                  <a:schemeClr val="tx1"/>
                </a:solidFill>
              </a:rPr>
              <a:t> 如何使用</a:t>
            </a:r>
            <a:r>
              <a:rPr lang="en-US" altLang="zh-TW" kern="0" dirty="0">
                <a:solidFill>
                  <a:schemeClr val="tx1"/>
                </a:solidFill>
              </a:rPr>
              <a:t>For-Next</a:t>
            </a:r>
            <a:r>
              <a:rPr lang="zh-TW" altLang="en-US" kern="0" dirty="0">
                <a:solidFill>
                  <a:schemeClr val="tx1"/>
                </a:solidFill>
              </a:rPr>
              <a:t>做</a:t>
            </a:r>
            <a:r>
              <a:rPr lang="en-US" altLang="zh-TW" kern="0" dirty="0">
                <a:solidFill>
                  <a:schemeClr val="tx1"/>
                </a:solidFill>
              </a:rPr>
              <a:t>nested loops</a:t>
            </a:r>
          </a:p>
        </p:txBody>
      </p:sp>
      <p:sp>
        <p:nvSpPr>
          <p:cNvPr id="6" name="矩形 5"/>
          <p:cNvSpPr/>
          <p:nvPr/>
        </p:nvSpPr>
        <p:spPr>
          <a:xfrm>
            <a:off x="395288" y="899497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“Matrix Addition (use mouse to select input cells).xlsm”</a:t>
            </a: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986934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/>
              <a:t>Implement the matrix multiplication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4800" y="1802160"/>
            <a:ext cx="7885632" cy="399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Inputs: matrices </a:t>
            </a:r>
            <a:r>
              <a:rPr lang="en-US" altLang="zh-TW" i="1" kern="0" dirty="0">
                <a:solidFill>
                  <a:schemeClr val="tx1"/>
                </a:solidFill>
              </a:rPr>
              <a:t>A</a:t>
            </a:r>
            <a:r>
              <a:rPr lang="en-US" altLang="zh-TW" kern="0" dirty="0">
                <a:solidFill>
                  <a:schemeClr val="tx1"/>
                </a:solidFill>
              </a:rPr>
              <a:t> and </a:t>
            </a:r>
            <a:r>
              <a:rPr lang="en-US" altLang="zh-TW" i="1" kern="0" dirty="0">
                <a:solidFill>
                  <a:schemeClr val="tx1"/>
                </a:solidFill>
              </a:rPr>
              <a:t>B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Output: </a:t>
            </a:r>
            <a:r>
              <a:rPr lang="en-US" altLang="zh-TW" i="1" kern="0" dirty="0">
                <a:solidFill>
                  <a:schemeClr val="tx1"/>
                </a:solidFill>
              </a:rPr>
              <a:t>C</a:t>
            </a:r>
            <a:r>
              <a:rPr lang="en-US" altLang="zh-TW" kern="0" dirty="0">
                <a:solidFill>
                  <a:schemeClr val="tx1"/>
                </a:solidFill>
              </a:rPr>
              <a:t> = </a:t>
            </a:r>
            <a:r>
              <a:rPr lang="en-US" altLang="zh-TW" i="1" kern="0" dirty="0">
                <a:solidFill>
                  <a:schemeClr val="tx1"/>
                </a:solidFill>
              </a:rPr>
              <a:t>AB</a:t>
            </a:r>
          </a:p>
          <a:p>
            <a:pPr marL="0" indent="0" eaLnBrk="1" hangingPunct="1">
              <a:buNone/>
            </a:pPr>
            <a:endParaRPr lang="en-US" altLang="zh-TW" kern="0" dirty="0"/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kern="0" dirty="0">
                <a:solidFill>
                  <a:schemeClr val="tx1"/>
                </a:solidFill>
              </a:rPr>
              <a:t>Learning goals: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1.</a:t>
            </a:r>
            <a:r>
              <a:rPr lang="zh-TW" altLang="en-US" kern="0" dirty="0">
                <a:solidFill>
                  <a:schemeClr val="tx1"/>
                </a:solidFill>
              </a:rPr>
              <a:t> 如何呼叫使用</a:t>
            </a:r>
            <a:r>
              <a:rPr lang="en-US" altLang="zh-TW" kern="0" dirty="0">
                <a:solidFill>
                  <a:schemeClr val="tx1"/>
                </a:solidFill>
              </a:rPr>
              <a:t>Excel</a:t>
            </a:r>
            <a:r>
              <a:rPr lang="zh-TW" altLang="en-US" kern="0" dirty="0">
                <a:solidFill>
                  <a:schemeClr val="tx1"/>
                </a:solidFill>
              </a:rPr>
              <a:t>所提供的函式</a:t>
            </a:r>
            <a:endParaRPr lang="en-US" altLang="zh-TW" kern="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8" y="83671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“Matrix Multiplication (call Excel function MMULT).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xlsm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991053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1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/>
              <a:t>Implement interchanging two rows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560" y="1883143"/>
            <a:ext cx="8065144" cy="2409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Inputs: matrix </a:t>
            </a:r>
            <a:r>
              <a:rPr lang="en-US" altLang="zh-TW" i="1" kern="0" dirty="0">
                <a:solidFill>
                  <a:schemeClr val="tx1"/>
                </a:solidFill>
              </a:rPr>
              <a:t>A</a:t>
            </a:r>
            <a:r>
              <a:rPr lang="en-US" altLang="zh-TW" kern="0" dirty="0">
                <a:solidFill>
                  <a:schemeClr val="tx1"/>
                </a:solidFill>
              </a:rPr>
              <a:t> and row indices </a:t>
            </a:r>
            <a:r>
              <a:rPr lang="en-US" altLang="zh-TW" i="1" kern="0" dirty="0" err="1">
                <a:solidFill>
                  <a:schemeClr val="tx1"/>
                </a:solidFill>
              </a:rPr>
              <a:t>i</a:t>
            </a:r>
            <a:r>
              <a:rPr lang="en-US" altLang="zh-TW" kern="0" dirty="0">
                <a:solidFill>
                  <a:schemeClr val="tx1"/>
                </a:solidFill>
              </a:rPr>
              <a:t>, </a:t>
            </a:r>
            <a:r>
              <a:rPr lang="en-US" altLang="zh-TW" i="1" kern="0" dirty="0">
                <a:solidFill>
                  <a:schemeClr val="tx1"/>
                </a:solidFill>
              </a:rPr>
              <a:t>j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Output: perform </a:t>
            </a:r>
            <a:r>
              <a:rPr lang="en-US" altLang="zh-TW" i="1" kern="0" dirty="0" err="1">
                <a:solidFill>
                  <a:schemeClr val="tx1"/>
                </a:solidFill>
              </a:rPr>
              <a:t>I</a:t>
            </a:r>
            <a:r>
              <a:rPr lang="en-US" altLang="zh-TW" i="1" kern="0" baseline="-25000" dirty="0" err="1">
                <a:solidFill>
                  <a:schemeClr val="tx1"/>
                </a:solidFill>
              </a:rPr>
              <a:t>i,j</a:t>
            </a:r>
            <a:r>
              <a:rPr lang="en-US" altLang="zh-TW" kern="0" dirty="0">
                <a:solidFill>
                  <a:schemeClr val="tx1"/>
                </a:solidFill>
              </a:rPr>
              <a:t> for </a:t>
            </a:r>
            <a:r>
              <a:rPr lang="en-US" altLang="zh-TW" i="1" kern="0" dirty="0">
                <a:solidFill>
                  <a:schemeClr val="tx1"/>
                </a:solidFill>
              </a:rPr>
              <a:t>A</a:t>
            </a:r>
          </a:p>
          <a:p>
            <a:pPr marL="0" indent="0" eaLnBrk="1" hangingPunct="1">
              <a:buNone/>
            </a:pPr>
            <a:endParaRPr lang="en-US" altLang="zh-TW" kern="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kern="0" dirty="0">
                <a:solidFill>
                  <a:schemeClr val="tx1"/>
                </a:solidFill>
              </a:rPr>
              <a:t>Learning goals:</a:t>
            </a:r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</a:rPr>
              <a:t>1. </a:t>
            </a:r>
            <a:r>
              <a:rPr lang="zh-TW" altLang="en-US" kern="0" dirty="0">
                <a:solidFill>
                  <a:schemeClr val="tx1"/>
                </a:solidFill>
              </a:rPr>
              <a:t>了解如何交換陣列中兩個</a:t>
            </a:r>
            <a:r>
              <a:rPr lang="en-US" altLang="zh-TW" kern="0" dirty="0">
                <a:solidFill>
                  <a:schemeClr val="tx1"/>
                </a:solidFill>
              </a:rPr>
              <a:t>entries</a:t>
            </a:r>
            <a:r>
              <a:rPr lang="zh-TW" altLang="en-US" kern="0" dirty="0">
                <a:solidFill>
                  <a:schemeClr val="tx1"/>
                </a:solidFill>
              </a:rPr>
              <a:t>或是</a:t>
            </a:r>
            <a:r>
              <a:rPr lang="en-US" altLang="zh-TW" kern="0" dirty="0">
                <a:solidFill>
                  <a:schemeClr val="tx1"/>
                </a:solidFill>
              </a:rPr>
              <a:t>rows</a:t>
            </a:r>
            <a:r>
              <a:rPr lang="zh-TW" altLang="en-US" kern="0" dirty="0">
                <a:solidFill>
                  <a:schemeClr val="tx1"/>
                </a:solidFill>
              </a:rPr>
              <a:t>之值的演算法</a:t>
            </a:r>
            <a:endParaRPr lang="en-US" altLang="zh-TW" kern="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827421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“Interchange two rows.xlsm”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499255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編號版面配置區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1400" dirty="0">
                <a:solidFill>
                  <a:schemeClr val="bg2"/>
                </a:solidFill>
              </a:rPr>
              <a:t>20</a:t>
            </a:r>
          </a:p>
        </p:txBody>
      </p:sp>
      <p:sp>
        <p:nvSpPr>
          <p:cNvPr id="66563" name="Text Box 20"/>
          <p:cNvSpPr txBox="1">
            <a:spLocks noChangeArrowheads="1"/>
          </p:cNvSpPr>
          <p:nvPr/>
        </p:nvSpPr>
        <p:spPr bwMode="auto">
          <a:xfrm>
            <a:off x="428625" y="764704"/>
            <a:ext cx="8358188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1pPr>
            <a:lvl2pPr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marL="196850" indent="-196850" eaLnBrk="1" hangingPunct="1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/>
            </a:pPr>
            <a:r>
              <a:rPr lang="en-US" altLang="zh-TW" dirty="0">
                <a:solidFill>
                  <a:srgbClr val="FF0000"/>
                </a:solidFill>
                <a:ea typeface="標楷體" pitchFamily="65" charset="-120"/>
              </a:rPr>
              <a:t>Programming HW 1 and 2: Implement the matrix multiplication and the inverse of a matrix with VBA</a:t>
            </a:r>
          </a:p>
          <a:p>
            <a:pPr marL="714375" lvl="1" indent="-257175" eaLnBrk="1" hangingPunct="1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solidFill>
                  <a:schemeClr val="tx1"/>
                </a:solidFill>
                <a:ea typeface="標楷體" pitchFamily="65" charset="-120"/>
              </a:rPr>
              <a:t>HW1 (5%): For matrix multiplication, input two matrices and output the resulting matrix (with one </a:t>
            </a:r>
            <a:r>
              <a:rPr lang="en-US" altLang="zh-TW" dirty="0" err="1">
                <a:solidFill>
                  <a:schemeClr val="tx1"/>
                </a:solidFill>
                <a:ea typeface="標楷體" pitchFamily="65" charset="-120"/>
              </a:rPr>
              <a:t>CommandButton</a:t>
            </a:r>
            <a:r>
              <a:rPr lang="en-US" altLang="zh-TW" dirty="0">
                <a:solidFill>
                  <a:schemeClr val="tx1"/>
                </a:solidFill>
                <a:ea typeface="標楷體" pitchFamily="65" charset="-120"/>
              </a:rPr>
              <a:t>)</a:t>
            </a:r>
          </a:p>
          <a:p>
            <a:pPr marL="714375" lvl="1" indent="-257175" eaLnBrk="1" hangingPunct="1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solidFill>
                  <a:schemeClr val="tx1"/>
                </a:solidFill>
                <a:ea typeface="標楷體" pitchFamily="65" charset="-120"/>
              </a:rPr>
              <a:t>HW2 (5%): For matrix inversion, input a matrix and output the inverse of the matrix (with one </a:t>
            </a:r>
            <a:r>
              <a:rPr lang="en-US" altLang="zh-TW" dirty="0" err="1">
                <a:solidFill>
                  <a:schemeClr val="tx1"/>
                </a:solidFill>
                <a:ea typeface="標楷體" pitchFamily="65" charset="-120"/>
              </a:rPr>
              <a:t>CommandButton</a:t>
            </a:r>
            <a:r>
              <a:rPr lang="en-US" altLang="zh-TW" dirty="0">
                <a:solidFill>
                  <a:schemeClr val="tx1"/>
                </a:solidFill>
                <a:ea typeface="標楷體" pitchFamily="65" charset="-120"/>
              </a:rPr>
              <a:t>)</a:t>
            </a:r>
          </a:p>
          <a:p>
            <a:pPr lvl="1" eaLnBrk="1" hangingPunct="1">
              <a:spcBef>
                <a:spcPts val="600"/>
              </a:spcBef>
              <a:buClr>
                <a:schemeClr val="tx1"/>
              </a:buClr>
              <a:buSzPct val="40000"/>
              <a:buNone/>
            </a:pPr>
            <a:r>
              <a:rPr lang="en-US" altLang="zh-TW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※ Learning goals:</a:t>
            </a:r>
          </a:p>
          <a:p>
            <a:pPr lvl="1" eaLnBrk="1" hangingPunct="1">
              <a:spcBef>
                <a:spcPts val="600"/>
              </a:spcBef>
              <a:buClr>
                <a:schemeClr val="tx1"/>
              </a:buClr>
              <a:buSzPct val="40000"/>
              <a:buNone/>
            </a:pPr>
            <a:r>
              <a:rPr lang="en-US" altLang="zh-TW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1. How to handle input (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輸入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) and output (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輸出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標楷體" pitchFamily="65" charset="-120"/>
              </a:rPr>
              <a:t>with VBA</a:t>
            </a:r>
          </a:p>
          <a:p>
            <a:pPr lvl="1" eaLnBrk="1" hangingPunct="1">
              <a:spcBef>
                <a:spcPts val="600"/>
              </a:spcBef>
              <a:buClr>
                <a:schemeClr val="tx1"/>
              </a:buClr>
              <a:buSzPct val="40000"/>
              <a:buNone/>
            </a:pPr>
            <a:r>
              <a:rPr lang="en-US" altLang="zh-TW" dirty="0">
                <a:solidFill>
                  <a:schemeClr val="tx1"/>
                </a:solidFill>
                <a:latin typeface="+mn-lt"/>
              </a:rPr>
              <a:t>2. Practice using If-Then-Else and For-Next statements</a:t>
            </a:r>
          </a:p>
          <a:p>
            <a:pPr lvl="1" eaLnBrk="1" hangingPunct="1">
              <a:spcBef>
                <a:spcPts val="600"/>
              </a:spcBef>
              <a:buClr>
                <a:schemeClr val="tx1"/>
              </a:buClr>
              <a:buSzPct val="40000"/>
              <a:buNone/>
            </a:pPr>
            <a:r>
              <a:rPr lang="en-US" altLang="zh-TW" dirty="0">
                <a:solidFill>
                  <a:schemeClr val="tx1"/>
                </a:solidFill>
                <a:latin typeface="+mn-lt"/>
              </a:rPr>
              <a:t>3. How to write and call functions (or subroutine)</a:t>
            </a:r>
          </a:p>
          <a:p>
            <a:pPr marL="808038" lvl="1" indent="-350838" eaLnBrk="1" hangingPunct="1">
              <a:spcBef>
                <a:spcPts val="600"/>
              </a:spcBef>
              <a:buClr>
                <a:schemeClr val="tx1"/>
              </a:buClr>
              <a:buSzPct val="40000"/>
              <a:buNone/>
            </a:pPr>
            <a:r>
              <a:rPr lang="en-US" altLang="zh-TW" sz="2000" dirty="0">
                <a:solidFill>
                  <a:srgbClr val="0000FF"/>
                </a:solidFill>
                <a:ea typeface="標楷體" pitchFamily="65" charset="-120"/>
              </a:rPr>
              <a:t>※ </a:t>
            </a:r>
            <a:r>
              <a:rPr lang="en-US" altLang="zh-TW" sz="2000" dirty="0">
                <a:solidFill>
                  <a:srgbClr val="FF0000"/>
                </a:solidFill>
                <a:ea typeface="標楷體" pitchFamily="65" charset="-120"/>
              </a:rPr>
              <a:t>CANNOT </a:t>
            </a:r>
            <a:r>
              <a:rPr lang="en-US" altLang="zh-TW" sz="2000" dirty="0">
                <a:solidFill>
                  <a:srgbClr val="0000FF"/>
                </a:solidFill>
                <a:ea typeface="標楷體" pitchFamily="65" charset="-120"/>
              </a:rPr>
              <a:t>use “any” functions provided by EXCEL, such as SUM(), TRANSPOSE(), SUMPRODUCT(), MMULT(), MINVERSE(), or MDETERM(), etc.</a:t>
            </a:r>
            <a:endParaRPr lang="en-US" altLang="zh-TW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16632"/>
            <a:ext cx="8286750" cy="5612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en-US" altLang="zh-TW" sz="2800" kern="0"/>
              <a:t>7 Programming </a:t>
            </a:r>
            <a:r>
              <a:rPr lang="en-US" altLang="zh-TW" sz="2800" kern="0" dirty="0"/>
              <a:t>Homework 1</a:t>
            </a:r>
            <a:r>
              <a:rPr lang="zh-TW" altLang="en-US" sz="2800" kern="0" dirty="0"/>
              <a:t> </a:t>
            </a:r>
            <a:r>
              <a:rPr lang="en-US" altLang="zh-TW" sz="2800" kern="0" dirty="0"/>
              <a:t>and 2</a:t>
            </a:r>
          </a:p>
        </p:txBody>
      </p:sp>
    </p:spTree>
    <p:extLst>
      <p:ext uri="{BB962C8B-B14F-4D97-AF65-F5344CB8AC3E}">
        <p14:creationId xmlns:p14="http://schemas.microsoft.com/office/powerpoint/2010/main" val="171991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79F8EA5-0A95-4F0B-A3EC-55E51B2A3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29221"/>
            <a:ext cx="7886700" cy="4836083"/>
          </a:xfrm>
          <a:prstGeom prst="rect">
            <a:avLst/>
          </a:prstGeom>
        </p:spPr>
      </p:pic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584200"/>
          </a:xfrm>
          <a:noFill/>
        </p:spPr>
        <p:txBody>
          <a:bodyPr/>
          <a:lstStyle/>
          <a:p>
            <a:pPr eaLnBrk="1" hangingPunct="1"/>
            <a:r>
              <a:rPr lang="zh-TW" altLang="en-US" dirty="0"/>
              <a:t>錄製巨集</a:t>
            </a:r>
            <a:endParaRPr lang="en-US" altLang="zh-TW" dirty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22945" y="5877272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47700" y="6080396"/>
            <a:ext cx="7924800" cy="51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以絕對位置錄製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vs.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以相對位置錄製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DB4BF82-F74B-4B9D-BEDE-8E498B6D4582}"/>
              </a:ext>
            </a:extLst>
          </p:cNvPr>
          <p:cNvSpPr/>
          <p:nvPr/>
        </p:nvSpPr>
        <p:spPr bwMode="auto">
          <a:xfrm>
            <a:off x="1331640" y="1756800"/>
            <a:ext cx="504056" cy="14401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240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2 </a:t>
            </a:r>
            <a:r>
              <a:rPr lang="zh-TW" altLang="en-US" sz="2800" dirty="0"/>
              <a:t>資料型態</a:t>
            </a:r>
            <a:endParaRPr lang="en-US" altLang="zh-TW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/>
              <a:t>主要資料型態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68971"/>
              </p:ext>
            </p:extLst>
          </p:nvPr>
        </p:nvGraphicFramePr>
        <p:xfrm>
          <a:off x="680331" y="1259056"/>
          <a:ext cx="7992888" cy="3754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59621">
                  <a:extLst>
                    <a:ext uri="{9D8B030D-6E8A-4147-A177-3AD203B41FA5}">
                      <a16:colId xmlns:a16="http://schemas.microsoft.com/office/drawing/2014/main" val="1332686356"/>
                    </a:ext>
                  </a:extLst>
                </a:gridCol>
                <a:gridCol w="4533267">
                  <a:extLst>
                    <a:ext uri="{9D8B030D-6E8A-4147-A177-3AD203B41FA5}">
                      <a16:colId xmlns:a16="http://schemas.microsoft.com/office/drawing/2014/main" val="3092236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Data 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Value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9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Boolean (</a:t>
                      </a:r>
                      <a:r>
                        <a:rPr lang="zh-TW" altLang="en-US" sz="2000" dirty="0"/>
                        <a:t>布林</a:t>
                      </a:r>
                      <a:r>
                        <a:rPr lang="en-US" altLang="zh-TW" sz="2000" dirty="0"/>
                        <a:t>)</a:t>
                      </a:r>
                      <a:r>
                        <a:rPr lang="zh-TW" alt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/>
                        <a:t>True or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77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Integer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整數</a:t>
                      </a:r>
                      <a:r>
                        <a:rPr lang="en-US" altLang="zh-TW" sz="2000" dirty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/>
                        <a:t>-32,768 to 32,767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9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Long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長整數</a:t>
                      </a:r>
                      <a:r>
                        <a:rPr lang="en-US" altLang="zh-TW" sz="2000" dirty="0"/>
                        <a:t>)</a:t>
                      </a:r>
                      <a:r>
                        <a:rPr lang="zh-TW" alt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/>
                        <a:t>-2,147,483,648 to 2,147,483,647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6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Single (single-precision floating-point) (</a:t>
                      </a:r>
                      <a:r>
                        <a:rPr lang="zh-TW" altLang="en-US" sz="2000" dirty="0"/>
                        <a:t>單精準浮點數</a:t>
                      </a:r>
                      <a:r>
                        <a:rPr lang="en-US" altLang="zh-TW" sz="2000" dirty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/>
                        <a:t>-3.402823E38 to 1.401298E45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Double (double-precision floating-point) (</a:t>
                      </a:r>
                      <a:r>
                        <a:rPr lang="zh-TW" altLang="en-US" sz="2000" dirty="0"/>
                        <a:t>雙精準浮點數</a:t>
                      </a:r>
                      <a:r>
                        <a:rPr lang="en-US" altLang="zh-TW" sz="2000" dirty="0"/>
                        <a:t>) 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/>
                        <a:t>-1.79769313486232E308 to 1.79769313486232E308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2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/>
                        <a:t>String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字串</a:t>
                      </a:r>
                      <a:r>
                        <a:rPr lang="en-US" altLang="zh-TW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/>
                        <a:t>Ex. “book 11”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5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/>
                        <a:t>Variant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/>
                        <a:t>Any data type 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13128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680332" y="5482098"/>
            <a:ext cx="846366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+mn-lt"/>
              </a:rPr>
              <a:t>Dim </a:t>
            </a:r>
            <a:r>
              <a:rPr lang="en-US" altLang="zh-TW" sz="2000" dirty="0" err="1">
                <a:latin typeface="+mn-lt"/>
              </a:rPr>
              <a:t>variable_x</a:t>
            </a:r>
            <a:r>
              <a:rPr lang="en-US" altLang="zh-TW" sz="2000" dirty="0">
                <a:latin typeface="+mn-lt"/>
              </a:rPr>
              <a:t> as Double</a:t>
            </a:r>
          </a:p>
          <a:p>
            <a:r>
              <a:rPr lang="en-US" altLang="zh-TW" sz="2000" dirty="0">
                <a:latin typeface="+mn-lt"/>
              </a:rPr>
              <a:t>Dim </a:t>
            </a:r>
            <a:r>
              <a:rPr lang="en-US" altLang="zh-TW" sz="2000" dirty="0" err="1">
                <a:latin typeface="+mn-lt"/>
              </a:rPr>
              <a:t>i</a:t>
            </a:r>
            <a:r>
              <a:rPr lang="en-US" altLang="zh-TW" sz="2000" dirty="0">
                <a:latin typeface="+mn-lt"/>
              </a:rPr>
              <a:t>, j, k as Integer</a:t>
            </a:r>
          </a:p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※ Dim originally (in BASIC) stood for Dimension, as it was used to define the dimensions of an array</a:t>
            </a:r>
            <a:r>
              <a:rPr lang="zh-TW" altLang="en-US" sz="1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+mn-lt"/>
                <a:ea typeface="+mn-ea"/>
              </a:rPr>
              <a:t>陣列</a:t>
            </a:r>
            <a:r>
              <a:rPr lang="en-US" altLang="zh-TW" sz="1800" dirty="0">
                <a:solidFill>
                  <a:srgbClr val="0000FF"/>
                </a:solidFill>
                <a:latin typeface="+mn-lt"/>
                <a:ea typeface="+mn-ea"/>
              </a:rPr>
              <a:t>)</a:t>
            </a: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. However, Dim is now used to define any variable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505584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/>
              <a:t>宣告變數之資料型態</a:t>
            </a:r>
            <a:endParaRPr lang="en-US" altLang="zh-TW" kern="0" dirty="0"/>
          </a:p>
        </p:txBody>
      </p:sp>
    </p:spTree>
    <p:extLst>
      <p:ext uri="{BB962C8B-B14F-4D97-AF65-F5344CB8AC3E}">
        <p14:creationId xmlns:p14="http://schemas.microsoft.com/office/powerpoint/2010/main" val="424053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7924800" cy="533400"/>
          </a:xfrm>
        </p:spPr>
        <p:txBody>
          <a:bodyPr/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陣列宣告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47700" y="1556792"/>
            <a:ext cx="79248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Dim </a:t>
            </a: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my_array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(10) As Integer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             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一維陣列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(11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個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Integer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空間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zh-TW" altLang="en-US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Dim my_Array2(10,20) As Double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二維陣列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(11x21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個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Double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空間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zh-TW" altLang="en-US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288" y="2708920"/>
            <a:ext cx="2230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動態陣列宣告</a:t>
            </a:r>
          </a:p>
        </p:txBody>
      </p:sp>
      <p:sp>
        <p:nvSpPr>
          <p:cNvPr id="4" name="矩形 3"/>
          <p:cNvSpPr/>
          <p:nvPr/>
        </p:nvSpPr>
        <p:spPr>
          <a:xfrm>
            <a:off x="647700" y="3140968"/>
            <a:ext cx="84608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Dim my_array3()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as Double             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不定大小的一維陣列</a:t>
            </a:r>
            <a:endParaRPr lang="en-US" altLang="zh-TW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ReDim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my_array3(100) as Double   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重新宣告固定大小陣列</a:t>
            </a:r>
            <a:endParaRPr lang="en-US" altLang="zh-TW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ReDim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my_array3(n) as Double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     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重新宣告從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到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之陣列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(n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若沒給值，則</a:t>
            </a:r>
            <a:endParaRPr lang="en-US" altLang="zh-TW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  <a:p>
            <a:pPr marL="3856038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為一個數字 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(0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到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之陣列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))</a:t>
            </a:r>
            <a:endParaRPr lang="zh-TW" altLang="en-US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040" y="44371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/>
              <a:t>資料型態轉換</a:t>
            </a:r>
            <a:endParaRPr lang="en-US" altLang="zh-TW" kern="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83320" y="4854059"/>
            <a:ext cx="8281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err="1">
                <a:latin typeface="+mn-lt"/>
              </a:rPr>
              <a:t>CInt</a:t>
            </a:r>
            <a:r>
              <a:rPr lang="en-US" altLang="zh-TW" sz="2000" dirty="0">
                <a:latin typeface="+mn-lt"/>
              </a:rPr>
              <a:t>(expression), </a:t>
            </a:r>
            <a:r>
              <a:rPr lang="en-US" altLang="zh-TW" sz="2000" dirty="0" err="1">
                <a:latin typeface="+mn-lt"/>
              </a:rPr>
              <a:t>CLng</a:t>
            </a:r>
            <a:r>
              <a:rPr lang="en-US" altLang="zh-TW" sz="2000" dirty="0">
                <a:latin typeface="+mn-lt"/>
              </a:rPr>
              <a:t>(expression), </a:t>
            </a:r>
            <a:r>
              <a:rPr lang="en-US" altLang="zh-TW" sz="2000" dirty="0" err="1">
                <a:latin typeface="+mn-lt"/>
              </a:rPr>
              <a:t>CDbl</a:t>
            </a:r>
            <a:r>
              <a:rPr lang="en-US" altLang="zh-TW" sz="2000" dirty="0">
                <a:latin typeface="+mn-lt"/>
              </a:rPr>
              <a:t>(expression), </a:t>
            </a:r>
            <a:r>
              <a:rPr lang="en-US" altLang="zh-TW" sz="2000" dirty="0" err="1">
                <a:latin typeface="+mn-lt"/>
              </a:rPr>
              <a:t>CStr</a:t>
            </a:r>
            <a:r>
              <a:rPr lang="en-US" altLang="zh-TW" sz="2000" dirty="0">
                <a:latin typeface="+mn-lt"/>
              </a:rPr>
              <a:t>(expression)</a:t>
            </a:r>
          </a:p>
          <a:p>
            <a:pPr>
              <a:lnSpc>
                <a:spcPct val="90000"/>
              </a:lnSpc>
            </a:pPr>
            <a:endParaRPr lang="en-US" altLang="zh-TW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pt-BR" altLang="zh-TW" sz="2000" dirty="0">
                <a:latin typeface="+mn-lt"/>
              </a:rPr>
              <a:t>a = 100.3         </a:t>
            </a:r>
            <a:r>
              <a:rPr lang="pt-BR" altLang="zh-TW" sz="2000" dirty="0">
                <a:solidFill>
                  <a:srgbClr val="00B050"/>
                </a:solidFill>
              </a:rPr>
              <a:t>'</a:t>
            </a:r>
            <a:r>
              <a:rPr lang="pt-BR" altLang="zh-TW" sz="2000" dirty="0">
                <a:solidFill>
                  <a:srgbClr val="00B050"/>
                </a:solidFill>
                <a:latin typeface="+mn-lt"/>
              </a:rPr>
              <a:t> a is a Double</a:t>
            </a:r>
            <a:r>
              <a:rPr lang="zh-TW" altLang="en-US" sz="2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variable</a:t>
            </a:r>
            <a:endParaRPr lang="pt-BR" altLang="zh-TW" sz="2000" dirty="0">
              <a:solidFill>
                <a:srgbClr val="00B05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pt-BR" altLang="zh-TW" sz="2000" dirty="0">
                <a:latin typeface="+mn-lt"/>
              </a:rPr>
              <a:t>c = CInt(a)      </a:t>
            </a:r>
            <a:r>
              <a:rPr lang="pt-BR" altLang="zh-TW" sz="2000" dirty="0">
                <a:solidFill>
                  <a:srgbClr val="00B050"/>
                </a:solidFill>
                <a:latin typeface="+mn-lt"/>
              </a:rPr>
              <a:t>' convert a to be an Integer c = 100</a:t>
            </a:r>
          </a:p>
          <a:p>
            <a:pPr>
              <a:lnSpc>
                <a:spcPct val="90000"/>
              </a:lnSpc>
            </a:pPr>
            <a:endParaRPr lang="pt-BR" altLang="zh-TW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pt-BR" altLang="zh-TW" sz="2000" dirty="0">
                <a:latin typeface="+mn-lt"/>
              </a:rPr>
              <a:t>b = 60000 </a:t>
            </a:r>
            <a:r>
              <a:rPr lang="zh-TW" altLang="en-US" sz="2000" dirty="0">
                <a:latin typeface="+mn-lt"/>
              </a:rPr>
              <a:t>       </a:t>
            </a:r>
            <a:r>
              <a:rPr lang="pt-BR" altLang="zh-TW" sz="2000" dirty="0">
                <a:solidFill>
                  <a:srgbClr val="00B050"/>
                </a:solidFill>
              </a:rPr>
              <a:t>'</a:t>
            </a:r>
            <a:r>
              <a:rPr lang="pt-BR" altLang="zh-TW" sz="2000" dirty="0">
                <a:solidFill>
                  <a:srgbClr val="00B050"/>
                </a:solidFill>
                <a:latin typeface="+mn-lt"/>
              </a:rPr>
              <a:t> b is a Long variable</a:t>
            </a:r>
          </a:p>
          <a:p>
            <a:pPr>
              <a:lnSpc>
                <a:spcPct val="90000"/>
              </a:lnSpc>
            </a:pPr>
            <a:r>
              <a:rPr lang="pt-BR" altLang="zh-TW" sz="2000" dirty="0">
                <a:latin typeface="+mn-lt"/>
              </a:rPr>
              <a:t>s = CStr(b)      </a:t>
            </a:r>
            <a:r>
              <a:rPr lang="pt-BR" altLang="zh-TW" sz="2000" dirty="0">
                <a:solidFill>
                  <a:srgbClr val="00B050"/>
                </a:solidFill>
                <a:latin typeface="+mn-lt"/>
              </a:rPr>
              <a:t>' convert a to be a String s = “60000”</a:t>
            </a:r>
            <a:endParaRPr lang="zh-TW" altLang="en-US" sz="2000" dirty="0"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528" y="827420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※ Please refer to “Array, String, and Number.xlsm”</a:t>
            </a:r>
          </a:p>
        </p:txBody>
      </p:sp>
      <p:sp>
        <p:nvSpPr>
          <p:cNvPr id="3" name="矩形 2"/>
          <p:cNvSpPr/>
          <p:nvPr/>
        </p:nvSpPr>
        <p:spPr>
          <a:xfrm>
            <a:off x="355476" y="2276872"/>
            <a:ext cx="8032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 VBA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中，使用「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'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」這個保留符號，來幫程式碼加上註解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(comments)</a:t>
            </a:r>
          </a:p>
        </p:txBody>
      </p:sp>
    </p:spTree>
    <p:extLst>
      <p:ext uri="{BB962C8B-B14F-4D97-AF65-F5344CB8AC3E}">
        <p14:creationId xmlns:p14="http://schemas.microsoft.com/office/powerpoint/2010/main" val="366116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807368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/>
              <a:t>字串聯結 </a:t>
            </a:r>
            <a:r>
              <a:rPr lang="en-US" altLang="zh-TW" kern="0" dirty="0"/>
              <a:t>(string concatenation)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83568" y="1268760"/>
            <a:ext cx="308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s1 = "Hello" &amp; s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s2 = "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工作表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 &amp; "1"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2312641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/>
              <a:t>字串處理函數</a:t>
            </a:r>
            <a:endParaRPr lang="en-US" altLang="zh-TW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83568" y="2780928"/>
                <a:ext cx="73448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Len: 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計算字串長度           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Len("NTU_IB")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6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80928"/>
                <a:ext cx="7344816" cy="400110"/>
              </a:xfrm>
              <a:prstGeom prst="rect">
                <a:avLst/>
              </a:prstGeom>
              <a:blipFill>
                <a:blip r:embed="rId2"/>
                <a:stretch>
                  <a:fillRect l="-830" t="-7576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70180" y="3181038"/>
                <a:ext cx="73448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Mid: 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擷取固定長度字串   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Mid("NTU_IB",1,3)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"NTU"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3181038"/>
                <a:ext cx="7344816" cy="400110"/>
              </a:xfrm>
              <a:prstGeom prst="rect">
                <a:avLst/>
              </a:prstGeom>
              <a:blipFill>
                <a:blip r:embed="rId3"/>
                <a:stretch>
                  <a:fillRect l="-913" t="-9231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70180" y="3600237"/>
                <a:ext cx="83663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Replace: 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取代字串中的某字串    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                              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Replace("NTU_IB", "_", "3")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"NTU3IB"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3600237"/>
                <a:ext cx="8366316" cy="707886"/>
              </a:xfrm>
              <a:prstGeom prst="rect">
                <a:avLst/>
              </a:prstGeom>
              <a:blipFill>
                <a:blip r:embed="rId4"/>
                <a:stretch>
                  <a:fillRect l="-802" t="-5172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70180" y="4352910"/>
                <a:ext cx="83663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Split: 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字串分割               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Split("NTU_IB", "_") </a:t>
                </a: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                               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str(0) = "NTU"  and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(1) = "IB"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4352910"/>
                <a:ext cx="8366316" cy="707886"/>
              </a:xfrm>
              <a:prstGeom prst="rect">
                <a:avLst/>
              </a:prstGeom>
              <a:blipFill>
                <a:blip r:embed="rId5"/>
                <a:stretch>
                  <a:fillRect l="-802" t="-4310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70180" y="5085184"/>
                <a:ext cx="836631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: 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字串比較      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(0),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(1))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1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</a:t>
                </a:r>
                <a:r>
                  <a:rPr lang="pt-BR" altLang="zh-TW" sz="2000" dirty="0">
                    <a:solidFill>
                      <a:srgbClr val="00B050"/>
                    </a:solidFill>
                  </a:rPr>
                  <a:t>'</a:t>
                </a:r>
                <a:r>
                  <a:rPr lang="pt-BR" altLang="zh-TW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“NTU”</a:t>
                </a:r>
                <a:r>
                  <a:rPr lang="zh-TW" altLang="en-US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&gt;</a:t>
                </a:r>
                <a:r>
                  <a:rPr lang="zh-TW" altLang="en-US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“IB”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(str(1), str(0))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-1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</a:t>
                </a:r>
                <a:r>
                  <a:rPr lang="pt-BR" altLang="zh-TW" sz="2000" dirty="0">
                    <a:solidFill>
                      <a:srgbClr val="00B050"/>
                    </a:solidFill>
                  </a:rPr>
                  <a:t>'</a:t>
                </a:r>
                <a:r>
                  <a:rPr lang="pt-BR" altLang="zh-TW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“IB”</a:t>
                </a:r>
                <a:r>
                  <a:rPr lang="zh-TW" altLang="en-US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&lt;</a:t>
                </a:r>
                <a:r>
                  <a:rPr lang="zh-TW" altLang="en-US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“NTU”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x = </a:t>
                </a:r>
                <a:r>
                  <a:rPr lang="en-US" altLang="zh-TW" sz="2000" dirty="0" err="1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(str(0), “NTU”)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</a:t>
                </a:r>
                <a:r>
                  <a:rPr lang="pt-BR" altLang="zh-TW" sz="2000" dirty="0">
                    <a:solidFill>
                      <a:srgbClr val="00B050"/>
                    </a:solidFill>
                  </a:rPr>
                  <a:t>'</a:t>
                </a:r>
                <a:r>
                  <a:rPr lang="pt-BR" altLang="zh-TW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“NTU”</a:t>
                </a:r>
                <a:r>
                  <a:rPr lang="zh-TW" altLang="en-US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=</a:t>
                </a:r>
                <a:r>
                  <a:rPr lang="zh-TW" altLang="en-US" sz="2000" dirty="0">
                    <a:solidFill>
                      <a:srgbClr val="00B050"/>
                    </a:solidFill>
                    <a:latin typeface="Times New Roman"/>
                  </a:rPr>
                  <a:t> </a:t>
                </a:r>
                <a:r>
                  <a:rPr lang="en-US" altLang="zh-TW" sz="2000" dirty="0">
                    <a:solidFill>
                      <a:srgbClr val="00B050"/>
                    </a:solidFill>
                    <a:latin typeface="Times New Roman"/>
                  </a:rPr>
                  <a:t>“NTU”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5085184"/>
                <a:ext cx="8366316" cy="1323439"/>
              </a:xfrm>
              <a:prstGeom prst="rect">
                <a:avLst/>
              </a:prstGeom>
              <a:blipFill>
                <a:blip r:embed="rId6"/>
                <a:stretch>
                  <a:fillRect l="-802" t="-2304" b="-73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43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/>
              <a:t>邏輯運算子 </a:t>
            </a:r>
            <a:r>
              <a:rPr lang="en-US" altLang="zh-TW" dirty="0"/>
              <a:t>(logic operators)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683568" y="1268760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+mn-lt"/>
              </a:rPr>
              <a:t>And</a:t>
            </a:r>
            <a:r>
              <a:rPr lang="zh-TW" altLang="en-US" sz="2000" dirty="0">
                <a:latin typeface="+mn-lt"/>
              </a:rPr>
              <a:t>、</a:t>
            </a:r>
            <a:r>
              <a:rPr lang="en-US" altLang="zh-TW" sz="2000" dirty="0">
                <a:latin typeface="+mn-lt"/>
              </a:rPr>
              <a:t>Or</a:t>
            </a:r>
            <a:r>
              <a:rPr lang="zh-TW" altLang="en-US" sz="2000" dirty="0">
                <a:latin typeface="+mn-lt"/>
              </a:rPr>
              <a:t>、</a:t>
            </a:r>
            <a:r>
              <a:rPr lang="en-US" altLang="zh-TW" sz="2000" dirty="0">
                <a:latin typeface="+mn-lt"/>
              </a:rPr>
              <a:t>Not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83568" y="1780527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+mn-lt"/>
              </a:rPr>
              <a:t>x = 3</a:t>
            </a:r>
          </a:p>
          <a:p>
            <a:r>
              <a:rPr lang="en-US" altLang="zh-TW" sz="2000" dirty="0">
                <a:latin typeface="+mn-lt"/>
              </a:rPr>
              <a:t>y = 2</a:t>
            </a:r>
          </a:p>
          <a:p>
            <a:endParaRPr lang="en-US" altLang="zh-TW" sz="2000" dirty="0">
              <a:latin typeface="+mn-lt"/>
            </a:endParaRPr>
          </a:p>
          <a:p>
            <a:r>
              <a:rPr lang="en-US" altLang="zh-TW" sz="2000" dirty="0">
                <a:latin typeface="+mn-lt"/>
              </a:rPr>
              <a:t>aa = x &gt;= 3 And y &gt;= 2          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' aa is True</a:t>
            </a:r>
          </a:p>
          <a:p>
            <a:r>
              <a:rPr lang="en-US" altLang="zh-TW" sz="2000" dirty="0">
                <a:latin typeface="+mn-lt"/>
              </a:rPr>
              <a:t>bb = x &gt;= 3 Or y &lt;= 2            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' bb is True</a:t>
            </a:r>
          </a:p>
          <a:p>
            <a:r>
              <a:rPr lang="en-US" altLang="zh-TW" sz="2000" dirty="0">
                <a:latin typeface="+mn-lt"/>
              </a:rPr>
              <a:t>cc = x &gt;= 3 And Not y &gt;= 2   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' cc is False</a:t>
            </a:r>
          </a:p>
        </p:txBody>
      </p:sp>
    </p:spTree>
    <p:extLst>
      <p:ext uri="{BB962C8B-B14F-4D97-AF65-F5344CB8AC3E}">
        <p14:creationId xmlns:p14="http://schemas.microsoft.com/office/powerpoint/2010/main" val="145656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3 </a:t>
            </a:r>
            <a:r>
              <a:rPr lang="zh-TW" altLang="en-US" sz="2800" dirty="0"/>
              <a:t>物件、屬性、方法與事件</a:t>
            </a:r>
            <a:endParaRPr lang="en-US" altLang="zh-TW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49809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/>
              <a:t>活頁簿 </a:t>
            </a:r>
            <a:r>
              <a:rPr lang="en-US" altLang="zh-TW" dirty="0"/>
              <a:t>(Workbooks) and </a:t>
            </a:r>
            <a:r>
              <a:rPr lang="zh-TW" altLang="en-US" dirty="0"/>
              <a:t>工作表 </a:t>
            </a:r>
            <a:r>
              <a:rPr lang="en-US" altLang="zh-TW" dirty="0"/>
              <a:t>(Worksheets)</a:t>
            </a:r>
          </a:p>
        </p:txBody>
      </p:sp>
      <p:sp>
        <p:nvSpPr>
          <p:cNvPr id="2" name="Rectangle 322"/>
          <p:cNvSpPr>
            <a:spLocks noChangeArrowheads="1"/>
          </p:cNvSpPr>
          <p:nvPr/>
        </p:nvSpPr>
        <p:spPr bwMode="auto">
          <a:xfrm>
            <a:off x="360100" y="1117680"/>
            <a:ext cx="849694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spcBef>
                <a:spcPts val="1800"/>
              </a:spcBef>
            </a:pP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ThisWorkbook.Close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關閉目前使用的活頁簿 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即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 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檔案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lvl="0" eaLnBrk="0" hangingPunct="0">
              <a:spcBef>
                <a:spcPts val="1800"/>
              </a:spcBef>
            </a:pP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Workbooks(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Array, String, and Number.xlsm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).Close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關閉檔案名為 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“Array, String, and Number.xlsm”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 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檔案</a:t>
            </a:r>
            <a:endParaRPr kumimoji="0"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eaLnBrk="0" hangingPunct="0">
              <a:spcBef>
                <a:spcPts val="1800"/>
              </a:spcBef>
            </a:pP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current_directory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ThisWorkbook.Path</a:t>
            </a:r>
            <a:endParaRPr kumimoji="0"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eaLnBrk="0" hangingPunct="0">
              <a:spcBef>
                <a:spcPts val="1800"/>
              </a:spcBef>
            </a:pP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open_file_name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current_directory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&amp;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\Call functions provided by Excel.xlsm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endParaRPr kumimoji="0"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eaLnBrk="0" hangingPunct="0">
              <a:spcBef>
                <a:spcPts val="1800"/>
              </a:spcBef>
            </a:pP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Workbooks.Open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open_file_name</a:t>
            </a:r>
            <a:r>
              <a:rPr kumimoji="0"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開啟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目前目錄下 名為 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“Call functions provided by Excel.xlsm”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這個檔案</a:t>
            </a:r>
            <a:endParaRPr kumimoji="0"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eaLnBrk="0" hangingPunct="0">
              <a:spcBef>
                <a:spcPts val="1800"/>
              </a:spcBef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Worksheets(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Sheet1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).Activate   </a:t>
            </a:r>
            <a:r>
              <a:rPr kumimoji="0" lang="zh-TW" altLang="en-US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kumimoji="0" lang="zh-TW" altLang="en-US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切換至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名稱為 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Sheet1”</a:t>
            </a:r>
            <a:r>
              <a:rPr kumimoji="0" lang="zh-TW" altLang="en-US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的這個</a:t>
            </a:r>
            <a:r>
              <a:rPr kumimoji="0" lang="zh-TW" altLang="en-US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工作表</a:t>
            </a:r>
            <a:endParaRPr kumimoji="0" lang="en-US" altLang="zh-TW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0" hangingPunct="0">
              <a:spcBef>
                <a:spcPts val="18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ActiveWorkbook.Worksheets(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“Sheet1"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Columns("A:A").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EntireColumn.Select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選取目前活頁簿中的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“Sheet1"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worksheet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column A</a:t>
            </a:r>
            <a:endParaRPr lang="zh-TW" altLang="en-US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5867980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※ Please refer to “Array, String, and Number.xlsm”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640960" cy="5400600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在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中呼叫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提供的函數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Application.WorksheetFunction.Average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陣列名稱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計算平均</a:t>
            </a:r>
            <a:endParaRPr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Application.WorksheetFunction.StDev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陣列名稱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計算標準差</a:t>
            </a:r>
            <a:endParaRPr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Application.WorksheetFunction.SumProduct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1, 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2)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計算乘積和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Application.WorksheetFunction.Max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Application.WorksheetFunction.SumProduct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1, 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2), 600)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組合乘積和與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Max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兩個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提供的公式</a:t>
            </a:r>
            <a:endParaRPr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Application.WorksheetFunction.Norm_S_Inv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Rnd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())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從標準常態分配中抽樣</a:t>
            </a:r>
            <a:endParaRPr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2438" indent="-276225" eaLnBrk="1" hangingPunct="1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Rnd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is a VBA function for drawing uniformly distributed random variables (In Excel, Rand() can do the same thing)</a:t>
            </a:r>
          </a:p>
          <a:p>
            <a:pPr marL="452438" indent="-276225" eaLnBrk="1" hangingPunct="1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Norm_S_Inv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 corresponds to 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Norm.S.Inv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(), a function provided by Excel</a:t>
            </a:r>
          </a:p>
          <a:p>
            <a:pPr marL="452438" indent="-276225" eaLnBrk="1" hangingPunct="1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注意若在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中組合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Norm_S_Inv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與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Rand()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兩個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函數如下：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Application.WorksheetFunction.Norm_S_Inv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Application.WorksheetFunction.Rand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()) </a:t>
            </a:r>
          </a:p>
          <a:p>
            <a:pPr marL="452438" indent="-4763" eaLnBrk="1" hangingPunct="1">
              <a:spcBef>
                <a:spcPts val="0"/>
              </a:spcBef>
              <a:buNone/>
            </a:pP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雖然理論上可行，在寫程式時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也不會出現錯誤訊息，但在跑程式時，會出現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物件不支援此屬性或方法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之錯誤訊息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7032" y="83671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Please refer to “Call functions provided by Excel.xlsm”</a:t>
            </a:r>
          </a:p>
        </p:txBody>
      </p:sp>
    </p:spTree>
    <p:extLst>
      <p:ext uri="{BB962C8B-B14F-4D97-AF65-F5344CB8AC3E}">
        <p14:creationId xmlns:p14="http://schemas.microsoft.com/office/powerpoint/2010/main" val="335464025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6741</TotalTime>
  <Words>2436</Words>
  <Application>Microsoft Office PowerPoint</Application>
  <PresentationFormat>如螢幕大小 (4:3)</PresentationFormat>
  <Paragraphs>256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PMingLiU</vt:lpstr>
      <vt:lpstr>Cambria Math</vt:lpstr>
      <vt:lpstr>Tahoma</vt:lpstr>
      <vt:lpstr>Times New Roman</vt:lpstr>
      <vt:lpstr>Wingdings</vt:lpstr>
      <vt:lpstr>Blends</vt:lpstr>
      <vt:lpstr>Introduction of VBA</vt:lpstr>
      <vt:lpstr>1 巨集</vt:lpstr>
      <vt:lpstr>PowerPoint 簡報</vt:lpstr>
      <vt:lpstr>2 資料型態</vt:lpstr>
      <vt:lpstr>PowerPoint 簡報</vt:lpstr>
      <vt:lpstr>PowerPoint 簡報</vt:lpstr>
      <vt:lpstr>PowerPoint 簡報</vt:lpstr>
      <vt:lpstr>3 物件、屬性、方法與事件</vt:lpstr>
      <vt:lpstr>PowerPoint 簡報</vt:lpstr>
      <vt:lpstr>PowerPoint 簡報</vt:lpstr>
      <vt:lpstr>PowerPoint 簡報</vt:lpstr>
      <vt:lpstr>4 陳述式與副函式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5 其他注意事項</vt:lpstr>
      <vt:lpstr>6 範例</vt:lpstr>
      <vt:lpstr>PowerPoint 簡報</vt:lpstr>
      <vt:lpstr>PowerPoint 簡報</vt:lpstr>
      <vt:lpstr>PowerPoint 簡報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Systems of Linear Equations</dc:title>
  <dc:creator>Jr-Yan Wang</dc:creator>
  <cp:lastModifiedBy>Jr-Yan</cp:lastModifiedBy>
  <cp:revision>761</cp:revision>
  <cp:lastPrinted>2017-09-29T02:32:34Z</cp:lastPrinted>
  <dcterms:created xsi:type="dcterms:W3CDTF">2003-05-06T04:27:07Z</dcterms:created>
  <dcterms:modified xsi:type="dcterms:W3CDTF">2023-05-23T13:07:43Z</dcterms:modified>
</cp:coreProperties>
</file>