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258" r:id="rId2"/>
    <p:sldId id="285" r:id="rId3"/>
    <p:sldId id="259" r:id="rId4"/>
    <p:sldId id="390" r:id="rId5"/>
    <p:sldId id="302" r:id="rId6"/>
    <p:sldId id="303" r:id="rId7"/>
    <p:sldId id="368" r:id="rId8"/>
    <p:sldId id="305" r:id="rId9"/>
    <p:sldId id="306" r:id="rId10"/>
    <p:sldId id="307" r:id="rId11"/>
    <p:sldId id="313" r:id="rId12"/>
    <p:sldId id="314" r:id="rId13"/>
    <p:sldId id="315" r:id="rId14"/>
    <p:sldId id="308" r:id="rId15"/>
    <p:sldId id="309" r:id="rId16"/>
    <p:sldId id="310" r:id="rId17"/>
    <p:sldId id="311" r:id="rId18"/>
    <p:sldId id="312" r:id="rId19"/>
    <p:sldId id="344" r:id="rId20"/>
    <p:sldId id="373" r:id="rId21"/>
    <p:sldId id="377" r:id="rId22"/>
    <p:sldId id="345" r:id="rId23"/>
    <p:sldId id="374" r:id="rId24"/>
    <p:sldId id="375" r:id="rId25"/>
    <p:sldId id="378" r:id="rId26"/>
    <p:sldId id="346" r:id="rId27"/>
    <p:sldId id="386" r:id="rId28"/>
    <p:sldId id="387" r:id="rId29"/>
    <p:sldId id="317" r:id="rId30"/>
    <p:sldId id="316" r:id="rId31"/>
    <p:sldId id="318" r:id="rId32"/>
    <p:sldId id="323" r:id="rId33"/>
    <p:sldId id="324" r:id="rId34"/>
    <p:sldId id="319" r:id="rId35"/>
    <p:sldId id="320" r:id="rId36"/>
    <p:sldId id="321" r:id="rId37"/>
    <p:sldId id="388" r:id="rId38"/>
    <p:sldId id="325" r:id="rId39"/>
    <p:sldId id="322" r:id="rId40"/>
    <p:sldId id="326" r:id="rId41"/>
    <p:sldId id="327" r:id="rId42"/>
    <p:sldId id="328" r:id="rId43"/>
    <p:sldId id="329" r:id="rId44"/>
    <p:sldId id="349" r:id="rId45"/>
    <p:sldId id="350" r:id="rId46"/>
    <p:sldId id="330" r:id="rId47"/>
    <p:sldId id="347" r:id="rId48"/>
    <p:sldId id="348" r:id="rId49"/>
    <p:sldId id="337" r:id="rId50"/>
    <p:sldId id="331" r:id="rId51"/>
    <p:sldId id="332" r:id="rId52"/>
    <p:sldId id="339" r:id="rId53"/>
    <p:sldId id="340" r:id="rId54"/>
    <p:sldId id="333" r:id="rId55"/>
    <p:sldId id="341" r:id="rId56"/>
    <p:sldId id="342" r:id="rId57"/>
    <p:sldId id="351" r:id="rId58"/>
    <p:sldId id="334" r:id="rId59"/>
    <p:sldId id="352" r:id="rId60"/>
    <p:sldId id="380" r:id="rId61"/>
    <p:sldId id="343" r:id="rId62"/>
    <p:sldId id="335" r:id="rId63"/>
    <p:sldId id="336" r:id="rId64"/>
    <p:sldId id="385" r:id="rId65"/>
    <p:sldId id="338" r:id="rId66"/>
    <p:sldId id="384" r:id="rId67"/>
    <p:sldId id="354" r:id="rId68"/>
    <p:sldId id="355" r:id="rId69"/>
    <p:sldId id="353" r:id="rId70"/>
    <p:sldId id="357" r:id="rId71"/>
    <p:sldId id="358" r:id="rId72"/>
    <p:sldId id="359" r:id="rId73"/>
    <p:sldId id="361" r:id="rId74"/>
    <p:sldId id="379" r:id="rId75"/>
    <p:sldId id="381" r:id="rId76"/>
    <p:sldId id="360" r:id="rId77"/>
    <p:sldId id="363" r:id="rId78"/>
    <p:sldId id="364" r:id="rId79"/>
    <p:sldId id="365" r:id="rId80"/>
    <p:sldId id="366" r:id="rId81"/>
    <p:sldId id="382" r:id="rId82"/>
    <p:sldId id="371" r:id="rId83"/>
    <p:sldId id="367" r:id="rId84"/>
    <p:sldId id="383" r:id="rId85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0C0C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4724" autoAdjust="0"/>
  </p:normalViewPr>
  <p:slideViewPr>
    <p:cSldViewPr>
      <p:cViewPr varScale="1">
        <p:scale>
          <a:sx n="77" d="100"/>
          <a:sy n="77" d="100"/>
        </p:scale>
        <p:origin x="39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1539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30.xml"/><Relationship Id="rId18" Type="http://schemas.openxmlformats.org/officeDocument/2006/relationships/slide" Target="slides/slide46.xml"/><Relationship Id="rId26" Type="http://schemas.openxmlformats.org/officeDocument/2006/relationships/slide" Target="slides/slide64.xml"/><Relationship Id="rId39" Type="http://schemas.openxmlformats.org/officeDocument/2006/relationships/slide" Target="slides/slide80.xml"/><Relationship Id="rId21" Type="http://schemas.openxmlformats.org/officeDocument/2006/relationships/slide" Target="slides/slide57.xml"/><Relationship Id="rId34" Type="http://schemas.openxmlformats.org/officeDocument/2006/relationships/slide" Target="slides/slide74.xml"/><Relationship Id="rId42" Type="http://schemas.openxmlformats.org/officeDocument/2006/relationships/slide" Target="slides/slide83.xml"/><Relationship Id="rId7" Type="http://schemas.openxmlformats.org/officeDocument/2006/relationships/slide" Target="slides/slide11.xml"/><Relationship Id="rId2" Type="http://schemas.openxmlformats.org/officeDocument/2006/relationships/slide" Target="slides/slide5.xml"/><Relationship Id="rId16" Type="http://schemas.openxmlformats.org/officeDocument/2006/relationships/slide" Target="slides/slide44.xml"/><Relationship Id="rId20" Type="http://schemas.openxmlformats.org/officeDocument/2006/relationships/slide" Target="slides/slide54.xml"/><Relationship Id="rId29" Type="http://schemas.openxmlformats.org/officeDocument/2006/relationships/slide" Target="slides/slide69.xml"/><Relationship Id="rId41" Type="http://schemas.openxmlformats.org/officeDocument/2006/relationships/slide" Target="slides/slide82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11" Type="http://schemas.openxmlformats.org/officeDocument/2006/relationships/slide" Target="slides/slide21.xml"/><Relationship Id="rId24" Type="http://schemas.openxmlformats.org/officeDocument/2006/relationships/slide" Target="slides/slide60.xml"/><Relationship Id="rId32" Type="http://schemas.openxmlformats.org/officeDocument/2006/relationships/slide" Target="slides/slide72.xml"/><Relationship Id="rId37" Type="http://schemas.openxmlformats.org/officeDocument/2006/relationships/slide" Target="slides/slide78.xml"/><Relationship Id="rId40" Type="http://schemas.openxmlformats.org/officeDocument/2006/relationships/slide" Target="slides/slide81.xml"/><Relationship Id="rId5" Type="http://schemas.openxmlformats.org/officeDocument/2006/relationships/slide" Target="slides/slide8.xml"/><Relationship Id="rId15" Type="http://schemas.openxmlformats.org/officeDocument/2006/relationships/slide" Target="slides/slide39.xml"/><Relationship Id="rId23" Type="http://schemas.openxmlformats.org/officeDocument/2006/relationships/slide" Target="slides/slide59.xml"/><Relationship Id="rId28" Type="http://schemas.openxmlformats.org/officeDocument/2006/relationships/slide" Target="slides/slide68.xml"/><Relationship Id="rId36" Type="http://schemas.openxmlformats.org/officeDocument/2006/relationships/slide" Target="slides/slide77.xml"/><Relationship Id="rId10" Type="http://schemas.openxmlformats.org/officeDocument/2006/relationships/slide" Target="slides/slide19.xml"/><Relationship Id="rId19" Type="http://schemas.openxmlformats.org/officeDocument/2006/relationships/slide" Target="slides/slide50.xml"/><Relationship Id="rId31" Type="http://schemas.openxmlformats.org/officeDocument/2006/relationships/slide" Target="slides/slide71.xml"/><Relationship Id="rId4" Type="http://schemas.openxmlformats.org/officeDocument/2006/relationships/slide" Target="slides/slide7.xml"/><Relationship Id="rId9" Type="http://schemas.openxmlformats.org/officeDocument/2006/relationships/slide" Target="slides/slide18.xml"/><Relationship Id="rId14" Type="http://schemas.openxmlformats.org/officeDocument/2006/relationships/slide" Target="slides/slide35.xml"/><Relationship Id="rId22" Type="http://schemas.openxmlformats.org/officeDocument/2006/relationships/slide" Target="slides/slide58.xml"/><Relationship Id="rId27" Type="http://schemas.openxmlformats.org/officeDocument/2006/relationships/slide" Target="slides/slide67.xml"/><Relationship Id="rId30" Type="http://schemas.openxmlformats.org/officeDocument/2006/relationships/slide" Target="slides/slide70.xml"/><Relationship Id="rId35" Type="http://schemas.openxmlformats.org/officeDocument/2006/relationships/slide" Target="slides/slide76.xml"/><Relationship Id="rId43" Type="http://schemas.openxmlformats.org/officeDocument/2006/relationships/slide" Target="slides/slide84.xml"/><Relationship Id="rId8" Type="http://schemas.openxmlformats.org/officeDocument/2006/relationships/slide" Target="slides/slide12.xml"/><Relationship Id="rId3" Type="http://schemas.openxmlformats.org/officeDocument/2006/relationships/slide" Target="slides/slide6.xml"/><Relationship Id="rId12" Type="http://schemas.openxmlformats.org/officeDocument/2006/relationships/slide" Target="slides/slide29.xml"/><Relationship Id="rId17" Type="http://schemas.openxmlformats.org/officeDocument/2006/relationships/slide" Target="slides/slide45.xml"/><Relationship Id="rId25" Type="http://schemas.openxmlformats.org/officeDocument/2006/relationships/slide" Target="slides/slide63.xml"/><Relationship Id="rId33" Type="http://schemas.openxmlformats.org/officeDocument/2006/relationships/slide" Target="slides/slide73.xml"/><Relationship Id="rId38" Type="http://schemas.openxmlformats.org/officeDocument/2006/relationships/slide" Target="slides/slide7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4" Type="http://schemas.openxmlformats.org/officeDocument/2006/relationships/image" Target="../media/image74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4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image" Target="../media/image132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4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Relationship Id="rId4" Type="http://schemas.openxmlformats.org/officeDocument/2006/relationships/image" Target="../media/image149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4" Type="http://schemas.openxmlformats.org/officeDocument/2006/relationships/image" Target="../media/image153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02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4" Type="http://schemas.openxmlformats.org/officeDocument/2006/relationships/image" Target="../media/image17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4.wmf"/><Relationship Id="rId1" Type="http://schemas.openxmlformats.org/officeDocument/2006/relationships/image" Target="../media/image173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4" Type="http://schemas.openxmlformats.org/officeDocument/2006/relationships/image" Target="../media/image181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wmf"/><Relationship Id="rId1" Type="http://schemas.openxmlformats.org/officeDocument/2006/relationships/image" Target="../media/image20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2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/Relationships>
</file>

<file path=ppt/drawings/_rels/vmlDrawing6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6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wmf"/><Relationship Id="rId2" Type="http://schemas.openxmlformats.org/officeDocument/2006/relationships/image" Target="../media/image214.wmf"/><Relationship Id="rId1" Type="http://schemas.openxmlformats.org/officeDocument/2006/relationships/image" Target="../media/image213.wmf"/><Relationship Id="rId5" Type="http://schemas.openxmlformats.org/officeDocument/2006/relationships/image" Target="../media/image217.wmf"/><Relationship Id="rId4" Type="http://schemas.openxmlformats.org/officeDocument/2006/relationships/image" Target="../media/image2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88" y="0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66"/>
            <a:ext cx="2945587" cy="4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AAD6B967-D096-48A6-8004-8B173AC90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463" y="9359768"/>
            <a:ext cx="973386" cy="29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sz="1300"/>
              <a:t>7-</a:t>
            </a:r>
            <a:fld id="{746A8435-4159-48E0-820D-7AED02311910}" type="slidenum">
              <a:rPr lang="en-US" altLang="zh-TW" sz="1300"/>
              <a:pPr>
                <a:spcBef>
                  <a:spcPct val="50000"/>
                </a:spcBef>
                <a:defRPr/>
              </a:pPr>
              <a:t>‹#›</a:t>
            </a:fld>
            <a:endParaRPr lang="en-US" altLang="zh-TW" sz="1300" dirty="0"/>
          </a:p>
        </p:txBody>
      </p:sp>
    </p:spTree>
    <p:extLst>
      <p:ext uri="{BB962C8B-B14F-4D97-AF65-F5344CB8AC3E}">
        <p14:creationId xmlns:p14="http://schemas.microsoft.com/office/powerpoint/2010/main" val="1486508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88" y="0"/>
            <a:ext cx="2945587" cy="4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02" y="4716023"/>
            <a:ext cx="4984672" cy="44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66"/>
            <a:ext cx="2945587" cy="4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88" y="9434366"/>
            <a:ext cx="2945587" cy="49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65" tIns="44832" rIns="89665" bIns="44832" numCol="1" anchor="b" anchorCtr="0" compatLnSpc="1">
            <a:prstTxWarp prst="textNoShape">
              <a:avLst/>
            </a:prstTxWarp>
          </a:bodyPr>
          <a:lstStyle>
            <a:lvl1pPr algn="r" defTabSz="898525">
              <a:defRPr sz="1100">
                <a:ea typeface="新細明體" pitchFamily="18" charset="-120"/>
              </a:defRPr>
            </a:lvl1pPr>
          </a:lstStyle>
          <a:p>
            <a:pPr>
              <a:defRPr/>
            </a:pPr>
            <a:fld id="{0B3482D5-7CB3-46AA-842F-BD653A7C4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0526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EBF3EC6F-E17C-43A4-B319-18CB87C9396F}" type="slidenum">
              <a:rPr lang="en-US" altLang="zh-TW" sz="1100" smtClean="0"/>
              <a:pPr eaLnBrk="1" hangingPunct="1"/>
              <a:t>1</a:t>
            </a:fld>
            <a:endParaRPr lang="en-US" altLang="zh-TW" sz="11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756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839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defTabSz="898525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/>
            <a:fld id="{521DFA4F-DD0E-436E-9674-81EEB6FB0A86}" type="slidenum">
              <a:rPr lang="en-US" altLang="zh-TW" sz="1100" smtClean="0"/>
              <a:pPr eaLnBrk="1" hangingPunct="1"/>
              <a:t>48</a:t>
            </a:fld>
            <a:endParaRPr lang="en-US" altLang="zh-TW" sz="1100"/>
          </a:p>
        </p:txBody>
      </p:sp>
    </p:spTree>
    <p:extLst>
      <p:ext uri="{BB962C8B-B14F-4D97-AF65-F5344CB8AC3E}">
        <p14:creationId xmlns:p14="http://schemas.microsoft.com/office/powerpoint/2010/main" val="186972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2860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391400" cy="8382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TW" altLang="en-US"/>
              <a:t>按一下以編輯母片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066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001095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77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477000" y="76200"/>
            <a:ext cx="1981200" cy="60563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3400" y="76200"/>
            <a:ext cx="5791200" cy="60563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8643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5972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3138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38862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1541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5081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2594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965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757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2384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57200" y="7620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>
              <a:ea typeface="新細明體" pitchFamily="18" charset="-120"/>
            </a:endParaRPr>
          </a:p>
        </p:txBody>
      </p:sp>
      <p:sp>
        <p:nvSpPr>
          <p:cNvPr id="6963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"/>
            <a:ext cx="79248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963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14400"/>
            <a:ext cx="79248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572500" y="6524625"/>
            <a:ext cx="5715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zh-TW" sz="1400" dirty="0">
                <a:latin typeface="Times New Roman" pitchFamily="18" charset="0"/>
                <a:ea typeface="新細明體" pitchFamily="18" charset="-120"/>
              </a:rPr>
              <a:t>7.</a:t>
            </a:r>
            <a:fld id="{7DD5B5F1-892A-4717-A28D-279B402997DF}" type="slidenum">
              <a:rPr lang="en-US" altLang="zh-TW" sz="1400">
                <a:latin typeface="Times New Roman" pitchFamily="18" charset="0"/>
                <a:ea typeface="新細明體" pitchFamily="18" charset="-12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itchFamily="18" charset="0"/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folHlink"/>
          </a:solidFill>
          <a:latin typeface="Times New Roman" pitchFamily="18" charset="0"/>
          <a:ea typeface="標楷體" pitchFamily="65" charset="-120"/>
        </a:defRPr>
      </a:lvl9pPr>
    </p:titleStyle>
    <p:bodyStyle>
      <a:lvl1pPr marL="196850" indent="-1968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1"/>
        </a:buClr>
        <a:buSzPct val="40000"/>
        <a:buFont typeface="Wingdings" pitchFamily="2" charset="2"/>
        <a:buChar char="n"/>
        <a:defRPr kumimoji="1" sz="2400">
          <a:solidFill>
            <a:schemeClr val="hlink"/>
          </a:solidFill>
          <a:latin typeface="+mn-lt"/>
          <a:ea typeface="+mn-ea"/>
          <a:cs typeface="+mn-cs"/>
        </a:defRPr>
      </a:lvl1pPr>
      <a:lvl2pPr marL="571500" indent="-1143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hlink"/>
        </a:buClr>
        <a:buSzPct val="4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77925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Tahoma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Tahoma" pitchFamily="34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1.wmf"/><Relationship Id="rId9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6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3.wmf"/><Relationship Id="rId11" Type="http://schemas.openxmlformats.org/officeDocument/2006/relationships/image" Target="../media/image65.wmf"/><Relationship Id="rId5" Type="http://schemas.openxmlformats.org/officeDocument/2006/relationships/oleObject" Target="../embeddings/oleObject54.bin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62.wmf"/><Relationship Id="rId9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9.bin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72.png"/><Relationship Id="rId10" Type="http://schemas.openxmlformats.org/officeDocument/2006/relationships/image" Target="../media/image73.png"/><Relationship Id="rId4" Type="http://schemas.openxmlformats.org/officeDocument/2006/relationships/image" Target="../media/image68.wmf"/><Relationship Id="rId9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oleObject" Target="../embeddings/oleObject62.bin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63.bin"/><Relationship Id="rId10" Type="http://schemas.openxmlformats.org/officeDocument/2006/relationships/oleObject" Target="../embeddings/oleObject65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8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81.bin"/><Relationship Id="rId3" Type="http://schemas.openxmlformats.org/officeDocument/2006/relationships/image" Target="../media/image94.png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77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79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9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7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90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9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1.png"/><Relationship Id="rId11" Type="http://schemas.openxmlformats.org/officeDocument/2006/relationships/image" Target="../media/image103.wmf"/><Relationship Id="rId5" Type="http://schemas.openxmlformats.org/officeDocument/2006/relationships/image" Target="../media/image104.png"/><Relationship Id="rId10" Type="http://schemas.openxmlformats.org/officeDocument/2006/relationships/oleObject" Target="../embeddings/oleObject94.bin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9.wmf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9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0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Visio___.vsdx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17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25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27.wmf"/><Relationship Id="rId5" Type="http://schemas.openxmlformats.org/officeDocument/2006/relationships/oleObject" Target="../embeddings/oleObject114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11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3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3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22.bin"/><Relationship Id="rId5" Type="http://schemas.openxmlformats.org/officeDocument/2006/relationships/image" Target="../media/image146.png"/><Relationship Id="rId4" Type="http://schemas.openxmlformats.org/officeDocument/2006/relationships/image" Target="../media/image13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36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26.bin"/><Relationship Id="rId5" Type="http://schemas.openxmlformats.org/officeDocument/2006/relationships/image" Target="../media/image138.wmf"/><Relationship Id="rId4" Type="http://schemas.openxmlformats.org/officeDocument/2006/relationships/oleObject" Target="../embeddings/oleObject12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3.png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27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45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31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47.wmf"/><Relationship Id="rId5" Type="http://schemas.openxmlformats.org/officeDocument/2006/relationships/oleObject" Target="../embeddings/oleObject133.bin"/><Relationship Id="rId10" Type="http://schemas.openxmlformats.org/officeDocument/2006/relationships/image" Target="../media/image149.wmf"/><Relationship Id="rId4" Type="http://schemas.openxmlformats.org/officeDocument/2006/relationships/image" Target="../media/image146.wmf"/><Relationship Id="rId9" Type="http://schemas.openxmlformats.org/officeDocument/2006/relationships/oleObject" Target="../embeddings/oleObject135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53.wmf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39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5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144.bin"/><Relationship Id="rId4" Type="http://schemas.openxmlformats.org/officeDocument/2006/relationships/image" Target="../media/image157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147.bin"/><Relationship Id="rId4" Type="http://schemas.openxmlformats.org/officeDocument/2006/relationships/image" Target="../media/image160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50.bin"/><Relationship Id="rId4" Type="http://schemas.openxmlformats.org/officeDocument/2006/relationships/image" Target="../media/image163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66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10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6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3" Type="http://schemas.openxmlformats.org/officeDocument/2006/relationships/oleObject" Target="../embeddings/oleObject156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70.wmf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72.wmf"/><Relationship Id="rId4" Type="http://schemas.openxmlformats.org/officeDocument/2006/relationships/image" Target="../media/image169.wmf"/><Relationship Id="rId9" Type="http://schemas.openxmlformats.org/officeDocument/2006/relationships/oleObject" Target="../embeddings/oleObject159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12" Type="http://schemas.openxmlformats.org/officeDocument/2006/relationships/image" Target="../media/image1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74.wmf"/><Relationship Id="rId11" Type="http://schemas.openxmlformats.org/officeDocument/2006/relationships/oleObject" Target="../embeddings/oleObject164.bin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176.wmf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163.bin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1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79.wmf"/><Relationship Id="rId5" Type="http://schemas.openxmlformats.org/officeDocument/2006/relationships/oleObject" Target="../embeddings/oleObject166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68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83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182.wmf"/><Relationship Id="rId9" Type="http://schemas.openxmlformats.org/officeDocument/2006/relationships/image" Target="../media/image1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7" Type="http://schemas.openxmlformats.org/officeDocument/2006/relationships/image" Target="../media/image1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187.png"/><Relationship Id="rId4" Type="http://schemas.openxmlformats.org/officeDocument/2006/relationships/image" Target="../media/image184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74.bin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175.bin"/><Relationship Id="rId4" Type="http://schemas.openxmlformats.org/officeDocument/2006/relationships/image" Target="../media/image18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178.bin"/><Relationship Id="rId4" Type="http://schemas.openxmlformats.org/officeDocument/2006/relationships/image" Target="../media/image19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195.png"/><Relationship Id="rId4" Type="http://schemas.openxmlformats.org/officeDocument/2006/relationships/image" Target="../media/image193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181.bin"/><Relationship Id="rId4" Type="http://schemas.openxmlformats.org/officeDocument/2006/relationships/image" Target="../media/image194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98.wmf"/><Relationship Id="rId5" Type="http://schemas.openxmlformats.org/officeDocument/2006/relationships/oleObject" Target="../embeddings/oleObject184.bin"/><Relationship Id="rId4" Type="http://schemas.openxmlformats.org/officeDocument/2006/relationships/image" Target="../media/image197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187.bin"/><Relationship Id="rId4" Type="http://schemas.openxmlformats.org/officeDocument/2006/relationships/image" Target="../media/image200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02.png"/><Relationship Id="rId5" Type="http://schemas.openxmlformats.org/officeDocument/2006/relationships/image" Target="../media/image215.png"/><Relationship Id="rId4" Type="http://schemas.openxmlformats.org/officeDocument/2006/relationships/image" Target="../media/image202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image" Target="../media/image205.png"/><Relationship Id="rId7" Type="http://schemas.openxmlformats.org/officeDocument/2006/relationships/image" Target="../media/image2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189.bin"/><Relationship Id="rId5" Type="http://schemas.openxmlformats.org/officeDocument/2006/relationships/image" Target="../media/image221.png"/><Relationship Id="rId10" Type="http://schemas.openxmlformats.org/officeDocument/2006/relationships/image" Target="../media/image208.png"/><Relationship Id="rId4" Type="http://schemas.openxmlformats.org/officeDocument/2006/relationships/image" Target="../media/image2200.png"/><Relationship Id="rId9" Type="http://schemas.openxmlformats.org/officeDocument/2006/relationships/image" Target="../media/image204.wmf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226.png"/><Relationship Id="rId5" Type="http://schemas.openxmlformats.org/officeDocument/2006/relationships/image" Target="../media/image209.png"/><Relationship Id="rId10" Type="http://schemas.openxmlformats.org/officeDocument/2006/relationships/image" Target="../media/image208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19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wmf"/><Relationship Id="rId3" Type="http://schemas.openxmlformats.org/officeDocument/2006/relationships/image" Target="../media/image229.png"/><Relationship Id="rId7" Type="http://schemas.openxmlformats.org/officeDocument/2006/relationships/oleObject" Target="../embeddings/oleObject19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210.wmf"/><Relationship Id="rId11" Type="http://schemas.openxmlformats.org/officeDocument/2006/relationships/image" Target="../media/image233.png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232.png"/><Relationship Id="rId4" Type="http://schemas.openxmlformats.org/officeDocument/2006/relationships/image" Target="../media/image230.png"/><Relationship Id="rId9" Type="http://schemas.openxmlformats.org/officeDocument/2006/relationships/image" Target="../media/image23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20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197.bin"/><Relationship Id="rId5" Type="http://schemas.openxmlformats.org/officeDocument/2006/relationships/image" Target="../media/image203.wmf"/><Relationship Id="rId4" Type="http://schemas.openxmlformats.org/officeDocument/2006/relationships/oleObject" Target="../embeddings/oleObject196.bin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3" Type="http://schemas.openxmlformats.org/officeDocument/2006/relationships/oleObject" Target="../embeddings/oleObject198.bin"/><Relationship Id="rId7" Type="http://schemas.openxmlformats.org/officeDocument/2006/relationships/oleObject" Target="../embeddings/oleObject200.bin"/><Relationship Id="rId12" Type="http://schemas.openxmlformats.org/officeDocument/2006/relationships/image" Target="../media/image2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202.bin"/><Relationship Id="rId5" Type="http://schemas.openxmlformats.org/officeDocument/2006/relationships/oleObject" Target="../embeddings/oleObject199.bin"/><Relationship Id="rId10" Type="http://schemas.openxmlformats.org/officeDocument/2006/relationships/image" Target="../media/image216.wmf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201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2988" y="681038"/>
            <a:ext cx="7262812" cy="2062162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br>
              <a:rPr lang="en-US" altLang="zh-TW" sz="3200" dirty="0"/>
            </a:br>
            <a:r>
              <a:rPr lang="en-US" altLang="zh-TW" sz="3200" dirty="0"/>
              <a:t> </a:t>
            </a:r>
            <a:r>
              <a:rPr lang="en-US" altLang="zh-TW" sz="4400" dirty="0"/>
              <a:t>Chapter 7 </a:t>
            </a:r>
            <a:br>
              <a:rPr lang="en-US" altLang="zh-TW" sz="4400" dirty="0"/>
            </a:br>
            <a:r>
              <a:rPr lang="en-US" altLang="zh-TW" sz="4400" dirty="0"/>
              <a:t>Eigenvalues and Eigenvectors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3284984"/>
            <a:ext cx="7343775" cy="2635845"/>
          </a:xfrm>
        </p:spPr>
        <p:txBody>
          <a:bodyPr/>
          <a:lstStyle/>
          <a:p>
            <a:pPr algn="l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dirty="0"/>
              <a:t>7.1  Eigenvalues and Eigenvectors</a:t>
            </a:r>
          </a:p>
          <a:p>
            <a:pPr algn="l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dirty="0"/>
              <a:t>7.2  Diagonalization</a:t>
            </a:r>
          </a:p>
          <a:p>
            <a:pPr algn="l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dirty="0"/>
              <a:t>7.3  Symmetric Matrices </a:t>
            </a:r>
            <a:r>
              <a:rPr lang="en-US" altLang="zh-TW" sz="2400" dirty="0">
                <a:solidFill>
                  <a:srgbClr val="FF0000"/>
                </a:solidFill>
              </a:rPr>
              <a:t>and Orthogonal Diagonalization </a:t>
            </a:r>
          </a:p>
          <a:p>
            <a:pPr marL="539750" indent="-539750" algn="l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dirty="0"/>
              <a:t>7.4  Application of Eigenvalues and Eigenvectors (Rotation of Conic Sections</a:t>
            </a:r>
            <a:r>
              <a:rPr lang="zh-TW" altLang="en-US" sz="2400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二次曲線</a:t>
            </a:r>
            <a:r>
              <a:rPr lang="en-US" altLang="zh-TW" sz="2400" dirty="0"/>
              <a:t>))</a:t>
            </a:r>
          </a:p>
          <a:p>
            <a:pPr algn="l"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zh-TW" sz="2400" dirty="0"/>
              <a:t>7.5  </a:t>
            </a:r>
            <a:r>
              <a:rPr lang="en-US" altLang="zh-TW" sz="2400" dirty="0">
                <a:solidFill>
                  <a:srgbClr val="FF0000"/>
                </a:solidFill>
              </a:rPr>
              <a:t>Principal Component Analysis</a:t>
            </a:r>
          </a:p>
          <a:p>
            <a:pPr algn="l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zh-TW" sz="2400" dirty="0"/>
          </a:p>
        </p:txBody>
      </p:sp>
      <p:sp>
        <p:nvSpPr>
          <p:cNvPr id="71684" name="Rectangle 6"/>
          <p:cNvSpPr>
            <a:spLocks noChangeArrowheads="1"/>
          </p:cNvSpPr>
          <p:nvPr/>
        </p:nvSpPr>
        <p:spPr bwMode="auto">
          <a:xfrm>
            <a:off x="8558213" y="6524625"/>
            <a:ext cx="5857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TW" sz="1400">
                <a:latin typeface="Times New Roman" pitchFamily="18" charset="0"/>
              </a:rPr>
              <a:t>7.</a:t>
            </a:r>
            <a:fld id="{37820DE3-6C80-4E82-9424-3DC740101BB1}" type="slidenum">
              <a:rPr lang="en-US" altLang="zh-TW" sz="1400">
                <a:latin typeface="Times New Roman" pitchFamily="18" charset="0"/>
              </a:rPr>
              <a:pPr algn="r"/>
              <a:t>1</a:t>
            </a:fld>
            <a:endParaRPr lang="en-US" altLang="zh-TW" sz="1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7">
                <a:extLst>
                  <a:ext uri="{FF2B5EF4-FFF2-40B4-BE49-F238E27FC236}">
                    <a16:creationId xmlns:a16="http://schemas.microsoft.com/office/drawing/2014/main" id="{895C9606-1AF4-42C7-B447-C9C1A2F81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623" y="6107112"/>
                <a:ext cx="7370589" cy="417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96850" indent="-1968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※ All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𝑅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are expressed as column matrices in this chapter </a:t>
                </a:r>
              </a:p>
            </p:txBody>
          </p:sp>
        </mc:Choice>
        <mc:Fallback xmlns="">
          <p:sp>
            <p:nvSpPr>
              <p:cNvPr id="5" name="Rectangle 27">
                <a:extLst>
                  <a:ext uri="{FF2B5EF4-FFF2-40B4-BE49-F238E27FC236}">
                    <a16:creationId xmlns:a16="http://schemas.microsoft.com/office/drawing/2014/main" id="{895C9606-1AF4-42C7-B447-C9C1A2F81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3" y="6107112"/>
                <a:ext cx="7370589" cy="417513"/>
              </a:xfrm>
              <a:prstGeom prst="rect">
                <a:avLst/>
              </a:prstGeom>
              <a:blipFill>
                <a:blip r:embed="rId3"/>
                <a:stretch>
                  <a:fillRect l="-744" t="-14706" b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571500" y="4214813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78" name="Equation" r:id="rId3" imgW="774360" imgH="228600" progId="Equation.DSMT4">
                  <p:embed/>
                </p:oleObj>
              </mc:Choice>
              <mc:Fallback>
                <p:oleObj name="Equation" r:id="rId3" imgW="7743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4214813"/>
                        <a:ext cx="1549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/>
        </p:nvGraphicFramePr>
        <p:xfrm>
          <a:off x="2071688" y="3929063"/>
          <a:ext cx="44704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79" name="Equation" r:id="rId5" imgW="2234880" imgH="1447560" progId="Equation.DSMT4">
                  <p:embed/>
                </p:oleObj>
              </mc:Choice>
              <mc:Fallback>
                <p:oleObj name="Equation" r:id="rId5" imgW="2234880" imgH="1447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3929063"/>
                        <a:ext cx="44704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/>
        </p:nvGraphicFramePr>
        <p:xfrm>
          <a:off x="579438" y="1000125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80" name="Equation" r:id="rId7" imgW="723600" imgH="228600" progId="Equation.DSMT4">
                  <p:embed/>
                </p:oleObj>
              </mc:Choice>
              <mc:Fallback>
                <p:oleObj name="Equation" r:id="rId7" imgW="723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1000125"/>
                        <a:ext cx="1447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7"/>
          <p:cNvGraphicFramePr>
            <a:graphicFrameLocks noChangeAspect="1"/>
          </p:cNvGraphicFramePr>
          <p:nvPr/>
        </p:nvGraphicFramePr>
        <p:xfrm>
          <a:off x="2071688" y="747713"/>
          <a:ext cx="44196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81" name="Equation" r:id="rId9" imgW="2209680" imgH="1447560" progId="Equation.DSMT4">
                  <p:embed/>
                </p:oleObj>
              </mc:Choice>
              <mc:Fallback>
                <p:oleObj name="Equation" r:id="rId9" imgW="2209680" imgH="1447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747713"/>
                        <a:ext cx="4419600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167063" y="2806700"/>
          <a:ext cx="1905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2" name="Equation" r:id="rId3" imgW="952200" imgH="634680" progId="Equation.3">
                  <p:embed/>
                </p:oleObj>
              </mc:Choice>
              <mc:Fallback>
                <p:oleObj name="Equation" r:id="rId3" imgW="95220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806700"/>
                        <a:ext cx="1905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395288" y="4149725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>
                <a:latin typeface="Times New Roman" pitchFamily="18" charset="0"/>
              </a:rPr>
              <a:t>Characteristic equation: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9219" name="Object 15"/>
          <p:cNvGraphicFramePr>
            <a:graphicFrameLocks noChangeAspect="1"/>
          </p:cNvGraphicFramePr>
          <p:nvPr/>
        </p:nvGraphicFramePr>
        <p:xfrm>
          <a:off x="992188" y="4549775"/>
          <a:ext cx="5461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3" name="Equation" r:id="rId5" imgW="2730240" imgH="711000" progId="Equation.DSMT4">
                  <p:embed/>
                </p:oleObj>
              </mc:Choice>
              <mc:Fallback>
                <p:oleObj name="Equation" r:id="rId5" imgW="2730240" imgH="711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4549775"/>
                        <a:ext cx="5461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1020763" y="5967413"/>
            <a:ext cx="1752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Eigenvalue:</a:t>
            </a:r>
            <a:endParaRPr lang="en-US" altLang="zh-TW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  <p:graphicFrame>
        <p:nvGraphicFramePr>
          <p:cNvPr id="9220" name="Object 17"/>
          <p:cNvGraphicFramePr>
            <a:graphicFrameLocks noChangeAspect="1"/>
          </p:cNvGraphicFramePr>
          <p:nvPr/>
        </p:nvGraphicFramePr>
        <p:xfrm>
          <a:off x="2620963" y="6019800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74" name="Equation" r:id="rId7" imgW="368280" imgH="177480" progId="Equation.3">
                  <p:embed/>
                </p:oleObj>
              </mc:Choice>
              <mc:Fallback>
                <p:oleObj name="Equation" r:id="rId7" imgW="368280" imgH="177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6019800"/>
                        <a:ext cx="736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1870075"/>
          </a:xfrm>
        </p:spPr>
        <p:txBody>
          <a:bodyPr/>
          <a:lstStyle/>
          <a:p>
            <a:pPr eaLnBrk="1" hangingPunct="1"/>
            <a:r>
              <a:rPr lang="en-US" altLang="zh-TW"/>
              <a:t>Ex 5: Finding eigenvalues and eigenvectors</a:t>
            </a:r>
          </a:p>
          <a:p>
            <a:pPr lvl="1" indent="0" eaLnBrk="1" hangingPunct="1">
              <a:lnSpc>
                <a:spcPct val="125000"/>
              </a:lnSpc>
              <a:buFont typeface="Wingdings" pitchFamily="2" charset="2"/>
              <a:buNone/>
            </a:pPr>
            <a:r>
              <a:rPr lang="en-US" altLang="zh-TW"/>
              <a:t>Find the eigenvalues and corresponding eigenvectors for the matrix </a:t>
            </a:r>
            <a:r>
              <a:rPr lang="en-US" altLang="zh-TW" i="1"/>
              <a:t>A</a:t>
            </a:r>
            <a:r>
              <a:rPr lang="en-US" altLang="zh-TW"/>
              <a:t>. What is the dimension of the eigenspace of each eigenvalue?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052"/>
          <p:cNvSpPr>
            <a:spLocks noChangeArrowheads="1"/>
          </p:cNvSpPr>
          <p:nvPr/>
        </p:nvSpPr>
        <p:spPr bwMode="auto">
          <a:xfrm>
            <a:off x="467544" y="857250"/>
            <a:ext cx="70246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The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= 2:</a:t>
            </a:r>
            <a:endParaRPr lang="en-US" altLang="zh-TW" dirty="0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  <p:graphicFrame>
        <p:nvGraphicFramePr>
          <p:cNvPr id="10242" name="Object 2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735821"/>
              </p:ext>
            </p:extLst>
          </p:nvPr>
        </p:nvGraphicFramePr>
        <p:xfrm>
          <a:off x="539552" y="1295400"/>
          <a:ext cx="4318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2" name="Equation" r:id="rId3" imgW="2158920" imgH="711000" progId="Equation.DSMT4">
                  <p:embed/>
                </p:oleObj>
              </mc:Choice>
              <mc:Fallback>
                <p:oleObj name="Equation" r:id="rId3" imgW="2158920" imgH="711000" progId="Equation.DSMT4">
                  <p:embed/>
                  <p:pic>
                    <p:nvPicPr>
                      <p:cNvPr id="0" name="Object 20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295400"/>
                        <a:ext cx="4318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Object 2055"/>
              <p:cNvSpPr txBox="1"/>
              <p:nvPr/>
            </p:nvSpPr>
            <p:spPr bwMode="auto">
              <a:xfrm>
                <a:off x="467544" y="2933824"/>
                <a:ext cx="4531854" cy="13592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TW" alt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243" name="Object 20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2933824"/>
                <a:ext cx="4531854" cy="1359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44" name="Object 2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975152"/>
              </p:ext>
            </p:extLst>
          </p:nvPr>
        </p:nvGraphicFramePr>
        <p:xfrm>
          <a:off x="539552" y="4140200"/>
          <a:ext cx="81280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13" name="Equation" r:id="rId6" imgW="4063680" imgH="736560" progId="Equation.DSMT4">
                  <p:embed/>
                </p:oleObj>
              </mc:Choice>
              <mc:Fallback>
                <p:oleObj name="Equation" r:id="rId6" imgW="4063680" imgH="736560" progId="Equation.DSMT4">
                  <p:embed/>
                  <p:pic>
                    <p:nvPicPr>
                      <p:cNvPr id="0" name="Object 20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140200"/>
                        <a:ext cx="81280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Rectangle 2057"/>
          <p:cNvSpPr>
            <a:spLocks noChangeArrowheads="1"/>
          </p:cNvSpPr>
          <p:nvPr/>
        </p:nvSpPr>
        <p:spPr bwMode="auto">
          <a:xfrm>
            <a:off x="539552" y="6072212"/>
            <a:ext cx="67833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Thus, the dimension of its eigenspace is 2</a:t>
            </a:r>
            <a:endParaRPr lang="en-US" altLang="zh-TW" dirty="0">
              <a:latin typeface="Times New Roman" pitchFamily="18" charset="0"/>
              <a:ea typeface="標楷體" pitchFamily="65" charset="-120"/>
              <a:sym typeface="Symbol" pitchFamily="18" charset="2"/>
            </a:endParaRP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1D0F2B47-25C5-4F7A-9735-78D283BF1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398" y="1052736"/>
            <a:ext cx="4037097" cy="513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There are infinitely many eigenvectors corresponding to </a:t>
            </a:r>
            <a:r>
              <a:rPr lang="el-GR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Only two-type eigenvectors ([1 0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and [0 0 1]</a:t>
            </a:r>
            <a:r>
              <a:rPr lang="en-US" altLang="zh-TW" sz="1800" i="1" baseline="3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and their multiples) are linearly independent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To facilitate my lecture, I will say that here are two (types of) linearly independent eigenvectors corresponding to an eigenvalue </a:t>
            </a:r>
            <a:r>
              <a:rPr lang="el-GR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Thus, [1 0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and [0 0 1]</a:t>
            </a:r>
            <a:r>
              <a:rPr lang="en-US" altLang="zh-TW" sz="1800" i="1" baseline="30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can span the eigenspace of </a:t>
            </a:r>
            <a:r>
              <a:rPr lang="en-US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corresponding to </a:t>
            </a:r>
            <a:r>
              <a:rPr lang="el-GR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endParaRPr lang="en-US" altLang="zh-TW" sz="1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The dimension of an eigenspace is the number of the linearly independent eigenvectors corresponding to an eigenvalue </a:t>
            </a:r>
            <a:r>
              <a:rPr lang="el-GR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endParaRPr lang="en-US" altLang="zh-TW" sz="1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endParaRPr lang="en-US" altLang="zh-TW" sz="18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</a:t>
            </a:r>
            <a:endParaRPr lang="en-US" altLang="zh-TW" sz="18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endParaRPr lang="en-US" altLang="zh-TW" sz="18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2393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Notes: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914400" y="1435100"/>
            <a:ext cx="776128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1813" indent="-531813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(1)  If an eigenvalue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occurs as a multiple root (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k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times)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for the characteristic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polynominal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has multiplicity 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重數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k</a:t>
            </a:r>
          </a:p>
          <a:p>
            <a:pPr marL="531813" indent="-531813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(2)  The multiplicity of an eigenvalue is greater than or equal to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(In Ex. 5,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3 and the dimension of its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2)</a:t>
            </a:r>
            <a:endParaRPr lang="en-US" altLang="zh-TW" i="1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7924800" cy="1295400"/>
          </a:xfrm>
        </p:spPr>
        <p:txBody>
          <a:bodyPr/>
          <a:lstStyle/>
          <a:p>
            <a:pPr marL="177800" indent="-177800" eaLnBrk="1" hangingPunct="1">
              <a:lnSpc>
                <a:spcPct val="100000"/>
              </a:lnSpc>
            </a:pPr>
            <a:r>
              <a:rPr lang="en-US" altLang="zh-TW"/>
              <a:t>Ex 6</a:t>
            </a:r>
            <a:r>
              <a:rPr lang="zh-TW" altLang="en-US"/>
              <a:t>：</a:t>
            </a:r>
            <a:r>
              <a:rPr lang="en-US" altLang="zh-TW">
                <a:solidFill>
                  <a:schemeClr val="tx1"/>
                </a:solidFill>
              </a:rPr>
              <a:t>Find the eigenvalues of the matrix </a:t>
            </a:r>
            <a:r>
              <a:rPr lang="en-US" altLang="zh-TW" i="1">
                <a:solidFill>
                  <a:schemeClr val="tx1"/>
                </a:solidFill>
              </a:rPr>
              <a:t>A</a:t>
            </a:r>
            <a:r>
              <a:rPr lang="en-US" altLang="zh-TW">
                <a:solidFill>
                  <a:schemeClr val="tx1"/>
                </a:solidFill>
              </a:rPr>
              <a:t> and find a basis </a:t>
            </a:r>
          </a:p>
          <a:p>
            <a:pPr marL="177800" indent="-17780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>
                <a:solidFill>
                  <a:schemeClr val="tx1"/>
                </a:solidFill>
              </a:rPr>
              <a:t>             for each of the corresponding eigenspaces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2476500" y="1714500"/>
          <a:ext cx="26670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31" name="Equation" r:id="rId3" imgW="1333440" imgH="812520" progId="Equation.3">
                  <p:embed/>
                </p:oleObj>
              </mc:Choice>
              <mc:Fallback>
                <p:oleObj name="Equation" r:id="rId3" imgW="1333440" imgH="81252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714500"/>
                        <a:ext cx="26670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0" name="Group 10"/>
          <p:cNvGrpSpPr>
            <a:grpSpLocks/>
          </p:cNvGrpSpPr>
          <p:nvPr/>
        </p:nvGrpSpPr>
        <p:grpSpPr bwMode="auto">
          <a:xfrm>
            <a:off x="468313" y="3500438"/>
            <a:ext cx="7696200" cy="2708275"/>
            <a:chOff x="528" y="1970"/>
            <a:chExt cx="4848" cy="1706"/>
          </a:xfrm>
        </p:grpSpPr>
        <p:sp>
          <p:nvSpPr>
            <p:cNvPr id="11274" name="Rectangle 5"/>
            <p:cNvSpPr>
              <a:spLocks noChangeArrowheads="1"/>
            </p:cNvSpPr>
            <p:nvPr/>
          </p:nvSpPr>
          <p:spPr bwMode="auto">
            <a:xfrm>
              <a:off x="528" y="197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11268" name="Object 2"/>
            <p:cNvGraphicFramePr>
              <a:graphicFrameLocks noChangeAspect="1"/>
            </p:cNvGraphicFramePr>
            <p:nvPr/>
          </p:nvGraphicFramePr>
          <p:xfrm>
            <a:off x="912" y="2240"/>
            <a:ext cx="2793" cy="1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32" name="Equation" r:id="rId5" imgW="2273040" imgH="1168200" progId="Equation.DSMT4">
                    <p:embed/>
                  </p:oleObj>
                </mc:Choice>
                <mc:Fallback>
                  <p:oleObj name="Equation" r:id="rId5" imgW="2273040" imgH="1168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2240"/>
                          <a:ext cx="2793" cy="14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1" name="Group 11"/>
          <p:cNvGrpSpPr>
            <a:grpSpLocks/>
          </p:cNvGrpSpPr>
          <p:nvPr/>
        </p:nvGrpSpPr>
        <p:grpSpPr bwMode="auto">
          <a:xfrm>
            <a:off x="962025" y="6253163"/>
            <a:ext cx="4143375" cy="533400"/>
            <a:chOff x="798" y="3744"/>
            <a:chExt cx="2610" cy="336"/>
          </a:xfrm>
        </p:grpSpPr>
        <p:sp>
          <p:nvSpPr>
            <p:cNvPr id="11273" name="Rectangle 7"/>
            <p:cNvSpPr>
              <a:spLocks noChangeArrowheads="1"/>
            </p:cNvSpPr>
            <p:nvPr/>
          </p:nvSpPr>
          <p:spPr bwMode="auto">
            <a:xfrm>
              <a:off x="798" y="3744"/>
              <a:ext cx="11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Eigenvalues:</a:t>
              </a:r>
              <a:endPara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endParaRPr>
            </a:p>
          </p:txBody>
        </p:sp>
        <p:graphicFrame>
          <p:nvGraphicFramePr>
            <p:cNvPr id="11267" name="Object 1"/>
            <p:cNvGraphicFramePr>
              <a:graphicFrameLocks noChangeAspect="1"/>
            </p:cNvGraphicFramePr>
            <p:nvPr/>
          </p:nvGraphicFramePr>
          <p:xfrm>
            <a:off x="1856" y="3744"/>
            <a:ext cx="155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033" name="Equation" r:id="rId7" imgW="1231560" imgH="228600" progId="Equation.3">
                    <p:embed/>
                  </p:oleObj>
                </mc:Choice>
                <mc:Fallback>
                  <p:oleObj name="Equation" r:id="rId7" imgW="1231560" imgH="228600" progId="Equation.3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6" y="3744"/>
                          <a:ext cx="1552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2" name="Rectangle 20"/>
          <p:cNvSpPr>
            <a:spLocks noChangeArrowheads="1"/>
          </p:cNvSpPr>
          <p:nvPr/>
        </p:nvSpPr>
        <p:spPr bwMode="auto">
          <a:xfrm>
            <a:off x="5580112" y="3967185"/>
            <a:ext cx="3287266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According to the previous slide, the dimension of the 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l-GR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1 is at most to be 2 </a:t>
            </a: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For </a:t>
            </a:r>
            <a:r>
              <a:rPr lang="el-GR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2 and </a:t>
            </a:r>
            <a:r>
              <a:rPr lang="el-GR" altLang="zh-TW" sz="1800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= 3, the 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demensions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of their 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eigenspaces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are at most to be 1</a:t>
            </a:r>
            <a:endParaRPr lang="en-US" altLang="zh-TW" sz="18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endParaRPr lang="en-US" altLang="zh-TW" sz="1800" baseline="3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735013" y="1571625"/>
          <a:ext cx="11160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7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571625"/>
                        <a:ext cx="11160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1908175" y="908050"/>
          <a:ext cx="493712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8" name="Equation" r:id="rId5" imgW="2743200" imgH="939600" progId="Equation.DSMT4">
                  <p:embed/>
                </p:oleObj>
              </mc:Choice>
              <mc:Fallback>
                <p:oleObj name="Equation" r:id="rId5" imgW="274320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908050"/>
                        <a:ext cx="493712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Object 7"/>
              <p:cNvSpPr txBox="1"/>
              <p:nvPr/>
            </p:nvSpPr>
            <p:spPr bwMode="auto">
              <a:xfrm>
                <a:off x="611560" y="2803754"/>
                <a:ext cx="5616625" cy="154386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zh-TW" alt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m:rPr>
                              <m:nor/>
                            </m:rP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.−</m:t>
                          </m:r>
                          <m:r>
                            <m:rPr>
                              <m:nor/>
                            </m:rP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m:rPr>
                              <m:nor/>
                            </m:rP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US" altLang="zh-TW" sz="2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lim>
                      </m:limUpp>
                      <m:d>
                        <m:dPr>
                          <m:begChr m:val="["/>
                          <m:endChr m:val="]"/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2292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803754"/>
                <a:ext cx="5616625" cy="1543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95" name="Group 12"/>
          <p:cNvGrpSpPr>
            <a:grpSpLocks/>
          </p:cNvGrpSpPr>
          <p:nvPr/>
        </p:nvGrpSpPr>
        <p:grpSpPr bwMode="auto">
          <a:xfrm>
            <a:off x="1043608" y="4438650"/>
            <a:ext cx="5535613" cy="1689100"/>
            <a:chOff x="1248" y="2928"/>
            <a:chExt cx="3487" cy="1064"/>
          </a:xfrm>
        </p:grpSpPr>
        <p:graphicFrame>
          <p:nvGraphicFramePr>
            <p:cNvPr id="12293" name="Object 8"/>
            <p:cNvGraphicFramePr>
              <a:graphicFrameLocks noChangeAspect="1"/>
            </p:cNvGraphicFramePr>
            <p:nvPr/>
          </p:nvGraphicFramePr>
          <p:xfrm>
            <a:off x="1248" y="2928"/>
            <a:ext cx="1122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59" name="Equation" r:id="rId8" imgW="990360" imgH="939600" progId="Equation.3">
                    <p:embed/>
                  </p:oleObj>
                </mc:Choice>
                <mc:Fallback>
                  <p:oleObj name="Equation" r:id="rId8" imgW="990360" imgH="9396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2928"/>
                          <a:ext cx="1122" cy="10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2335" y="3256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 dirty="0">
                  <a:latin typeface="Times New Roman" pitchFamily="18" charset="0"/>
                  <a:ea typeface="標楷體" pitchFamily="65" charset="-120"/>
                </a:rPr>
                <a:t>is a basis for the eigenspace corresponding to </a:t>
              </a:r>
            </a:p>
          </p:txBody>
        </p:sp>
        <p:graphicFrame>
          <p:nvGraphicFramePr>
            <p:cNvPr id="12294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9575788"/>
                </p:ext>
              </p:extLst>
            </p:nvPr>
          </p:nvGraphicFramePr>
          <p:xfrm>
            <a:off x="3496" y="3471"/>
            <a:ext cx="47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60" name="Equation" r:id="rId10" imgW="419040" imgH="228600" progId="Equation.DSMT4">
                    <p:embed/>
                  </p:oleObj>
                </mc:Choice>
                <mc:Fallback>
                  <p:oleObj name="Equation" r:id="rId10" imgW="419040" imgH="2286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6" y="3471"/>
                          <a:ext cx="474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296" name="Rectangle 20"/>
          <p:cNvSpPr>
            <a:spLocks noChangeArrowheads="1"/>
          </p:cNvSpPr>
          <p:nvPr/>
        </p:nvSpPr>
        <p:spPr bwMode="auto">
          <a:xfrm>
            <a:off x="847588" y="6243321"/>
            <a:ext cx="669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The dimension of the eigenspace of </a:t>
            </a:r>
            <a:r>
              <a:rPr lang="el-GR" altLang="zh-TW" sz="2000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= 1 is 2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1DE7F295-C491-40CF-ACF6-635A85BBFAC8}"/>
              </a:ext>
            </a:extLst>
          </p:cNvPr>
          <p:cNvSpPr txBox="1"/>
          <p:nvPr/>
        </p:nvSpPr>
        <p:spPr>
          <a:xfrm>
            <a:off x="6012160" y="2752089"/>
            <a:ext cx="3063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Note that there could be two (multiple) linearly independent eigenvectors corresponding to one eigenvalue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714375" y="1558925"/>
          <a:ext cx="11620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6" name="Equation" r:id="rId3" imgW="647640" imgH="228600" progId="Equation.DSMT4">
                  <p:embed/>
                </p:oleObj>
              </mc:Choice>
              <mc:Fallback>
                <p:oleObj name="Equation" r:id="rId3" imgW="64764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558925"/>
                        <a:ext cx="11620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1968500" y="908050"/>
          <a:ext cx="4959350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7" name="Equation" r:id="rId5" imgW="2755800" imgH="939600" progId="Equation.DSMT4">
                  <p:embed/>
                </p:oleObj>
              </mc:Choice>
              <mc:Fallback>
                <p:oleObj name="Equation" r:id="rId5" imgW="27558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908050"/>
                        <a:ext cx="4959350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29314"/>
              </p:ext>
            </p:extLst>
          </p:nvPr>
        </p:nvGraphicFramePr>
        <p:xfrm>
          <a:off x="1900238" y="2667000"/>
          <a:ext cx="333851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8" name="Equation" r:id="rId7" imgW="1854000" imgH="939600" progId="Equation.DSMT4">
                  <p:embed/>
                </p:oleObj>
              </mc:Choice>
              <mc:Fallback>
                <p:oleObj name="Equation" r:id="rId7" imgW="185400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8" y="2667000"/>
                        <a:ext cx="3338512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9" name="Group 10"/>
          <p:cNvGrpSpPr>
            <a:grpSpLocks/>
          </p:cNvGrpSpPr>
          <p:nvPr/>
        </p:nvGrpSpPr>
        <p:grpSpPr bwMode="auto">
          <a:xfrm>
            <a:off x="2051050" y="4437063"/>
            <a:ext cx="4897438" cy="1690687"/>
            <a:chOff x="1292" y="2928"/>
            <a:chExt cx="3085" cy="1065"/>
          </a:xfrm>
        </p:grpSpPr>
        <p:graphicFrame>
          <p:nvGraphicFramePr>
            <p:cNvPr id="13317" name="Object 6"/>
            <p:cNvGraphicFramePr>
              <a:graphicFrameLocks noChangeAspect="1"/>
            </p:cNvGraphicFramePr>
            <p:nvPr/>
          </p:nvGraphicFramePr>
          <p:xfrm>
            <a:off x="1292" y="2928"/>
            <a:ext cx="705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69" name="Equation" r:id="rId9" imgW="622080" imgH="939600" progId="Equation.DSMT4">
                    <p:embed/>
                  </p:oleObj>
                </mc:Choice>
                <mc:Fallback>
                  <p:oleObj name="Equation" r:id="rId9" imgW="622080" imgH="9396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2928"/>
                          <a:ext cx="705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1" name="Rectangle 7"/>
            <p:cNvSpPr>
              <a:spLocks noChangeArrowheads="1"/>
            </p:cNvSpPr>
            <p:nvPr/>
          </p:nvSpPr>
          <p:spPr bwMode="auto">
            <a:xfrm>
              <a:off x="1977" y="3291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</a:rPr>
                <a:t>is a basis for the eigenspace corresponding to</a:t>
              </a:r>
            </a:p>
          </p:txBody>
        </p:sp>
        <p:graphicFrame>
          <p:nvGraphicFramePr>
            <p:cNvPr id="13318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8687423"/>
                </p:ext>
              </p:extLst>
            </p:nvPr>
          </p:nvGraphicFramePr>
          <p:xfrm>
            <a:off x="3121" y="3498"/>
            <a:ext cx="530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0" name="Equation" r:id="rId11" imgW="469800" imgH="228600" progId="Equation.DSMT4">
                    <p:embed/>
                  </p:oleObj>
                </mc:Choice>
                <mc:Fallback>
                  <p:oleObj name="Equation" r:id="rId11" imgW="4698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3498"/>
                          <a:ext cx="530" cy="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20" name="Rectangle 20"/>
          <p:cNvSpPr>
            <a:spLocks noChangeArrowheads="1"/>
          </p:cNvSpPr>
          <p:nvPr/>
        </p:nvSpPr>
        <p:spPr bwMode="auto">
          <a:xfrm>
            <a:off x="1100137" y="6228159"/>
            <a:ext cx="66960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The dimension of the eigenspace of </a:t>
            </a:r>
            <a:r>
              <a:rPr lang="el-GR" altLang="zh-TW" sz="2000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= 2 is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642938" y="1614488"/>
          <a:ext cx="111918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0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614488"/>
                        <a:ext cx="1119187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1835150" y="946150"/>
          <a:ext cx="493553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1" name="Equation" r:id="rId5" imgW="2743200" imgH="939600" progId="Equation.DSMT4">
                  <p:embed/>
                </p:oleObj>
              </mc:Choice>
              <mc:Fallback>
                <p:oleObj name="Equation" r:id="rId5" imgW="2743200" imgH="939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946150"/>
                        <a:ext cx="4935538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522709"/>
              </p:ext>
            </p:extLst>
          </p:nvPr>
        </p:nvGraphicFramePr>
        <p:xfrm>
          <a:off x="1802309" y="2692400"/>
          <a:ext cx="3633787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92" name="Equation" r:id="rId7" imgW="2019240" imgH="939600" progId="Equation.DSMT4">
                  <p:embed/>
                </p:oleObj>
              </mc:Choice>
              <mc:Fallback>
                <p:oleObj name="Equation" r:id="rId7" imgW="201924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309" y="2692400"/>
                        <a:ext cx="3633787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3" name="Group 14"/>
          <p:cNvGrpSpPr>
            <a:grpSpLocks/>
          </p:cNvGrpSpPr>
          <p:nvPr/>
        </p:nvGrpSpPr>
        <p:grpSpPr bwMode="auto">
          <a:xfrm>
            <a:off x="1879600" y="4581525"/>
            <a:ext cx="5062538" cy="1690688"/>
            <a:chOff x="1184" y="2944"/>
            <a:chExt cx="3189" cy="1065"/>
          </a:xfrm>
        </p:grpSpPr>
        <p:graphicFrame>
          <p:nvGraphicFramePr>
            <p:cNvPr id="14341" name="Object 6"/>
            <p:cNvGraphicFramePr>
              <a:graphicFrameLocks noChangeAspect="1"/>
            </p:cNvGraphicFramePr>
            <p:nvPr/>
          </p:nvGraphicFramePr>
          <p:xfrm>
            <a:off x="1184" y="2944"/>
            <a:ext cx="820" cy="10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93" name="Equation" r:id="rId9" imgW="723600" imgH="939600" progId="Equation.3">
                    <p:embed/>
                  </p:oleObj>
                </mc:Choice>
                <mc:Fallback>
                  <p:oleObj name="Equation" r:id="rId9" imgW="723600" imgH="9396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4" y="2944"/>
                          <a:ext cx="820" cy="10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5" name="Rectangle 7"/>
            <p:cNvSpPr>
              <a:spLocks noChangeArrowheads="1"/>
            </p:cNvSpPr>
            <p:nvPr/>
          </p:nvSpPr>
          <p:spPr bwMode="auto">
            <a:xfrm>
              <a:off x="1973" y="3307"/>
              <a:ext cx="24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 sz="2000">
                  <a:latin typeface="Times New Roman" pitchFamily="18" charset="0"/>
                </a:rPr>
                <a:t>is a basis for the eigenspace corresponding to</a:t>
              </a:r>
            </a:p>
          </p:txBody>
        </p:sp>
        <p:graphicFrame>
          <p:nvGraphicFramePr>
            <p:cNvPr id="1434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1127034"/>
                </p:ext>
              </p:extLst>
            </p:nvPr>
          </p:nvGraphicFramePr>
          <p:xfrm>
            <a:off x="3107" y="3512"/>
            <a:ext cx="518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94" name="Equation" r:id="rId11" imgW="457200" imgH="228600" progId="Equation.DSMT4">
                    <p:embed/>
                  </p:oleObj>
                </mc:Choice>
                <mc:Fallback>
                  <p:oleObj name="Equation" r:id="rId11" imgW="45720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7" y="3512"/>
                          <a:ext cx="518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4" name="Rectangle 20"/>
          <p:cNvSpPr>
            <a:spLocks noChangeArrowheads="1"/>
          </p:cNvSpPr>
          <p:nvPr/>
        </p:nvSpPr>
        <p:spPr bwMode="auto">
          <a:xfrm>
            <a:off x="827584" y="6272213"/>
            <a:ext cx="66960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6700" indent="-2667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The dimension of the eigenspace of </a:t>
            </a:r>
            <a:r>
              <a:rPr lang="el-GR" altLang="zh-TW" sz="2000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sz="2000" baseline="-25000" dirty="0">
                <a:latin typeface="Times New Roman" pitchFamily="18" charset="0"/>
                <a:ea typeface="標楷體" pitchFamily="65" charset="-120"/>
              </a:rPr>
              <a:t>3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</a:rPr>
              <a:t> = 3 is 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Thm. 7.3: Eigenvalues for triangular matrices</a:t>
            </a:r>
          </a:p>
        </p:txBody>
      </p:sp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258888" y="11430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is an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triangular matrix, then its eigenvalues are the entries on its main diagonal</a:t>
            </a:r>
            <a:endParaRPr lang="en-US" altLang="zh-TW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395288" y="20716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Ex 7: </a:t>
            </a:r>
            <a:r>
              <a:rPr lang="en-US" altLang="zh-TW" sz="22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Finding eigenvalues for triangular and diagonal matrices</a:t>
            </a:r>
          </a:p>
        </p:txBody>
      </p:sp>
      <p:graphicFrame>
        <p:nvGraphicFramePr>
          <p:cNvPr id="15362" name="Object 3"/>
          <p:cNvGraphicFramePr>
            <a:graphicFrameLocks noChangeAspect="1"/>
          </p:cNvGraphicFramePr>
          <p:nvPr/>
        </p:nvGraphicFramePr>
        <p:xfrm>
          <a:off x="1154113" y="2849563"/>
          <a:ext cx="2355850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6" name="Equation" r:id="rId3" imgW="1307880" imgH="711000" progId="Equation.DSMT4">
                  <p:embed/>
                </p:oleObj>
              </mc:Choice>
              <mc:Fallback>
                <p:oleObj name="Equation" r:id="rId3" imgW="130788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849563"/>
                        <a:ext cx="2355850" cy="127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3786188" y="2428875"/>
          <a:ext cx="315595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7" name="Equation" r:id="rId5" imgW="1752480" imgH="1143000" progId="Equation.DSMT4">
                  <p:embed/>
                </p:oleObj>
              </mc:Choice>
              <mc:Fallback>
                <p:oleObj name="Equation" r:id="rId5" imgW="1752480" imgH="1143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2428875"/>
                        <a:ext cx="3155950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533400" y="4429125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1214438" y="4695825"/>
          <a:ext cx="66135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8" name="Equation" r:id="rId7" imgW="3670200" imgH="711000" progId="Equation.DSMT4">
                  <p:embed/>
                </p:oleObj>
              </mc:Choice>
              <mc:Fallback>
                <p:oleObj name="Equation" r:id="rId7" imgW="367020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695825"/>
                        <a:ext cx="661352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0"/>
          <p:cNvGraphicFramePr>
            <a:graphicFrameLocks noChangeAspect="1"/>
          </p:cNvGraphicFramePr>
          <p:nvPr/>
        </p:nvGraphicFramePr>
        <p:xfrm>
          <a:off x="1662113" y="5948363"/>
          <a:ext cx="28035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19" name="Equation" r:id="rId9" imgW="1562040" imgH="228600" progId="Equation.DSMT4">
                  <p:embed/>
                </p:oleObj>
              </mc:Choice>
              <mc:Fallback>
                <p:oleObj name="Equation" r:id="rId9" imgW="1562040" imgH="2286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113" y="5948363"/>
                        <a:ext cx="28035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1"/>
          <p:cNvGraphicFramePr>
            <a:graphicFrameLocks noChangeAspect="1"/>
          </p:cNvGraphicFramePr>
          <p:nvPr/>
        </p:nvGraphicFramePr>
        <p:xfrm>
          <a:off x="1193800" y="6376988"/>
          <a:ext cx="4806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20" name="Equation" r:id="rId11" imgW="2679480" imgH="228600" progId="Equation.DSMT4">
                  <p:embed/>
                </p:oleObj>
              </mc:Choice>
              <mc:Fallback>
                <p:oleObj name="Equation" r:id="rId11" imgW="267948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6376988"/>
                        <a:ext cx="48069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1" name="Rectangle 20"/>
          <p:cNvSpPr>
            <a:spLocks noChangeArrowheads="1"/>
          </p:cNvSpPr>
          <p:nvPr/>
        </p:nvSpPr>
        <p:spPr bwMode="auto">
          <a:xfrm>
            <a:off x="6011863" y="5516563"/>
            <a:ext cx="31321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800" indent="-2268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※According to 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. 3.2, the determinant of a triangular matrix is the product of the entries on the main diagonal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Eigenvalues and eigenvectors of linear transformations:</a:t>
            </a:r>
          </a:p>
        </p:txBody>
      </p:sp>
      <p:graphicFrame>
        <p:nvGraphicFramePr>
          <p:cNvPr id="16386" name="Object 12"/>
          <p:cNvGraphicFramePr>
            <a:graphicFrameLocks noChangeAspect="1"/>
          </p:cNvGraphicFramePr>
          <p:nvPr/>
        </p:nvGraphicFramePr>
        <p:xfrm>
          <a:off x="928688" y="1474788"/>
          <a:ext cx="7378700" cy="223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9" name="Equation" r:id="rId3" imgW="3809880" imgH="1117440" progId="Equation.DSMT4">
                  <p:embed/>
                </p:oleObj>
              </mc:Choice>
              <mc:Fallback>
                <p:oleObj name="Equation" r:id="rId3" imgW="3809880" imgH="11174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1474788"/>
                        <a:ext cx="7378700" cy="223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11"/>
          <p:cNvSpPr txBox="1">
            <a:spLocks noChangeArrowheads="1"/>
          </p:cNvSpPr>
          <p:nvPr/>
        </p:nvSpPr>
        <p:spPr bwMode="auto">
          <a:xfrm>
            <a:off x="500063" y="3789363"/>
            <a:ext cx="85010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definition of linear transformation functions should be introduced in Ch 6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Here I briefly introduce the linear transformation and its some basic properties</a:t>
            </a:r>
          </a:p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A typical example of a linear transformation function is that each component of the resulting vector is the linear combination of (only) the components in the input vector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(shown as below)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5740400"/>
            <a:ext cx="81772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An example for a linear transformation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: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R</a:t>
            </a:r>
            <a:r>
              <a:rPr lang="en-US" altLang="zh-TW" kern="0" baseline="40000" dirty="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r>
              <a:rPr lang="zh-TW" altLang="zh-TW" kern="0" dirty="0">
                <a:solidFill>
                  <a:schemeClr val="hlink"/>
                </a:solidFill>
                <a:latin typeface="+mn-lt"/>
                <a:ea typeface="+mn-ea"/>
              </a:rPr>
              <a:t>→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R</a:t>
            </a:r>
            <a:r>
              <a:rPr lang="en-US" altLang="zh-TW" kern="0" baseline="40000" dirty="0">
                <a:solidFill>
                  <a:schemeClr val="hlink"/>
                </a:solidFill>
                <a:latin typeface="+mn-lt"/>
                <a:ea typeface="+mn-ea"/>
              </a:rPr>
              <a:t>3</a:t>
            </a:r>
            <a:endParaRPr lang="en-US" altLang="zh-TW" b="1" i="1" kern="0" baseline="40000" dirty="0">
              <a:solidFill>
                <a:schemeClr val="hlink"/>
              </a:solidFill>
              <a:latin typeface="+mn-lt"/>
              <a:ea typeface="+mn-ea"/>
            </a:endParaRP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286000" y="6186488"/>
          <a:ext cx="41560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0" name="Equation" r:id="rId5" imgW="2311200" imgH="228600" progId="Equation.DSMT4">
                  <p:embed/>
                </p:oleObj>
              </mc:Choice>
              <mc:Fallback>
                <p:oleObj name="Equation" r:id="rId5" imgW="23112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6186488"/>
                        <a:ext cx="415607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7.1 Eigenvalues and Eigenvectors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764704"/>
            <a:ext cx="8208962" cy="58420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</a:pPr>
            <a:r>
              <a:rPr lang="en-US" altLang="zh-TW" dirty="0"/>
              <a:t>Eigenvalue problem (</a:t>
            </a:r>
            <a:r>
              <a:rPr lang="zh-TW" altLang="en-US" dirty="0"/>
              <a:t>特徵值問題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  <a:r>
              <a:rPr lang="en-US" altLang="zh-TW" dirty="0"/>
              <a:t>(one of the most important problems in the linear algebra):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533400" y="1704032"/>
            <a:ext cx="81422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ts val="6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matrix, do there exist nonzero vectors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in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such that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a scalar multiple of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?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sp>
        <p:nvSpPr>
          <p:cNvPr id="1030" name="Rectangle 12"/>
          <p:cNvSpPr>
            <a:spLocks noChangeArrowheads="1"/>
          </p:cNvSpPr>
          <p:nvPr/>
        </p:nvSpPr>
        <p:spPr bwMode="auto">
          <a:xfrm>
            <a:off x="395288" y="4364905"/>
            <a:ext cx="67024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Eigenvalue (</a:t>
            </a:r>
            <a:r>
              <a:rPr lang="zh-TW" altLang="en-US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特徵值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and Eigenvector</a:t>
            </a:r>
            <a:r>
              <a:rPr lang="zh-TW" altLang="en-US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特徵向量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):</a:t>
            </a:r>
          </a:p>
        </p:txBody>
      </p:sp>
      <p:sp>
        <p:nvSpPr>
          <p:cNvPr id="1031" name="Rectangle 13"/>
          <p:cNvSpPr>
            <a:spLocks noChangeArrowheads="1"/>
          </p:cNvSpPr>
          <p:nvPr/>
        </p:nvSpPr>
        <p:spPr bwMode="auto">
          <a:xfrm>
            <a:off x="533400" y="4897140"/>
            <a:ext cx="4543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</a:t>
            </a: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a scalar (could be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zero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)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 marL="571500" lv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 a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nonzero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vector in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endParaRPr lang="en-US" altLang="zh-TW" b="1" baseline="50000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873653"/>
              </p:ext>
            </p:extLst>
          </p:nvPr>
        </p:nvGraphicFramePr>
        <p:xfrm>
          <a:off x="5664349" y="5312370"/>
          <a:ext cx="11128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1" name="Equation" r:id="rId3" imgW="545760" imgH="177480" progId="Equation.DSMT4">
                  <p:embed/>
                </p:oleObj>
              </mc:Choice>
              <mc:Fallback>
                <p:oleObj name="Equation" r:id="rId3" imgW="54576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349" y="5312370"/>
                        <a:ext cx="11128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6270774" y="4751983"/>
            <a:ext cx="1325562" cy="561975"/>
            <a:chOff x="3552" y="2622"/>
            <a:chExt cx="835" cy="354"/>
          </a:xfrm>
        </p:grpSpPr>
        <p:sp>
          <p:nvSpPr>
            <p:cNvPr id="1041" name="Text Box 15"/>
            <p:cNvSpPr txBox="1">
              <a:spLocks noChangeArrowheads="1"/>
            </p:cNvSpPr>
            <p:nvPr/>
          </p:nvSpPr>
          <p:spPr bwMode="auto">
            <a:xfrm>
              <a:off x="3552" y="2622"/>
              <a:ext cx="8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Eigenvalue</a:t>
              </a:r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1033" name="Group 21"/>
          <p:cNvGrpSpPr>
            <a:grpSpLocks/>
          </p:cNvGrpSpPr>
          <p:nvPr/>
        </p:nvGrpSpPr>
        <p:grpSpPr bwMode="auto">
          <a:xfrm>
            <a:off x="5724674" y="5712420"/>
            <a:ext cx="1409700" cy="596900"/>
            <a:chOff x="3216" y="3216"/>
            <a:chExt cx="888" cy="376"/>
          </a:xfrm>
        </p:grpSpPr>
        <p:sp>
          <p:nvSpPr>
            <p:cNvPr id="1038" name="Text Box 16"/>
            <p:cNvSpPr txBox="1">
              <a:spLocks noChangeArrowheads="1"/>
            </p:cNvSpPr>
            <p:nvPr/>
          </p:nvSpPr>
          <p:spPr bwMode="auto">
            <a:xfrm>
              <a:off x="3216" y="3342"/>
              <a:ext cx="8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Eigenvector</a:t>
              </a:r>
            </a:p>
          </p:txBody>
        </p:sp>
        <p:sp>
          <p:nvSpPr>
            <p:cNvPr id="1039" name="Line 18"/>
            <p:cNvSpPr>
              <a:spLocks noChangeShapeType="1"/>
            </p:cNvSpPr>
            <p:nvPr/>
          </p:nvSpPr>
          <p:spPr bwMode="auto">
            <a:xfrm flipV="1">
              <a:off x="3408" y="321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1040" name="Line 19"/>
            <p:cNvSpPr>
              <a:spLocks noChangeShapeType="1"/>
            </p:cNvSpPr>
            <p:nvPr/>
          </p:nvSpPr>
          <p:spPr bwMode="auto">
            <a:xfrm flipV="1">
              <a:off x="3792" y="321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467544" y="2799799"/>
            <a:ext cx="8215063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(The term eigenvalue is from the German word </a:t>
            </a:r>
            <a:r>
              <a:rPr kumimoji="0" lang="en-US" altLang="zh-TW" sz="1800" i="1" kern="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Eigenwert</a:t>
            </a: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meaning “proper value” (</a:t>
            </a:r>
            <a:r>
              <a:rPr kumimoji="0" lang="zh-TW" altLang="en-US" sz="1800" kern="0" dirty="0">
                <a:solidFill>
                  <a:srgbClr val="0000FF"/>
                </a:solidFill>
                <a:latin typeface="+mn-ea"/>
                <a:ea typeface="+mn-ea"/>
              </a:rPr>
              <a:t>固有值</a:t>
            </a: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 or “characteristic value”</a:t>
            </a:r>
            <a:r>
              <a:rPr kumimoji="0" lang="zh-TW" altLang="en-US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kumimoji="0" lang="zh-TW" altLang="en-US" sz="1800" kern="0" dirty="0">
                <a:solidFill>
                  <a:srgbClr val="0000FF"/>
                </a:solidFill>
                <a:latin typeface="+mn-ea"/>
                <a:ea typeface="+mn-ea"/>
              </a:rPr>
              <a:t>特徵值</a:t>
            </a: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))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(“</a:t>
            </a:r>
            <a:r>
              <a:rPr kumimoji="0" lang="en-US" altLang="zh-TW" sz="1800" i="1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</a:t>
            </a: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” is a prefix means “own”</a:t>
            </a:r>
            <a:r>
              <a:rPr kumimoji="0" lang="zh-TW" altLang="en-US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kumimoji="0" lang="zh-TW" altLang="en-US" sz="1800" kern="0" dirty="0">
                <a:solidFill>
                  <a:srgbClr val="0000FF"/>
                </a:solidFill>
                <a:latin typeface="+mn-ea"/>
                <a:ea typeface="+mn-ea"/>
              </a:rPr>
              <a:t>自我特有的</a:t>
            </a:r>
            <a:r>
              <a:rPr kumimoji="0" lang="en-US" altLang="zh-TW" sz="1800" kern="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), referring to something characteristic or particular, e.g., a unique feature of a person or an object)</a:t>
            </a:r>
            <a:endParaRPr kumimoji="0" lang="zh-TW" altLang="en-US" sz="1800" kern="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605837" cy="533400"/>
          </a:xfrm>
        </p:spPr>
        <p:txBody>
          <a:bodyPr/>
          <a:lstStyle/>
          <a:p>
            <a:pPr eaLnBrk="1" hangingPunct="1"/>
            <a:r>
              <a:rPr lang="en-US" altLang="zh-TW"/>
              <a:t>Theorem: Standard matrix for a linear transformation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901700" y="1214438"/>
          <a:ext cx="65024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5" name="Equation" r:id="rId3" imgW="3251160" imgH="203040" progId="Equation.DSMT4">
                  <p:embed/>
                </p:oleObj>
              </mc:Choice>
              <mc:Fallback>
                <p:oleObj name="Equation" r:id="rId3" imgW="32511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214438"/>
                        <a:ext cx="6502400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1319213" y="1643063"/>
          <a:ext cx="6140450" cy="169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6" name="Equation" r:id="rId5" imgW="3390840" imgH="939600" progId="Equation.DSMT4">
                  <p:embed/>
                </p:oleObj>
              </mc:Choice>
              <mc:Fallback>
                <p:oleObj name="Equation" r:id="rId5" imgW="3390840" imgH="93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1643063"/>
                        <a:ext cx="6140450" cy="169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Object 9"/>
              <p:cNvSpPr txBox="1"/>
              <p:nvPr/>
            </p:nvSpPr>
            <p:spPr bwMode="auto">
              <a:xfrm>
                <a:off x="796413" y="3286125"/>
                <a:ext cx="7808035" cy="955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{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standard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basis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matrix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whose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altLang="zh-TW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column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correspond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𝐞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a:rPr lang="zh-TW" altLang="en-US" sz="2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7412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6413" y="3286125"/>
                <a:ext cx="7808035" cy="955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413" name="Object 10"/>
          <p:cNvGraphicFramePr>
            <a:graphicFrameLocks noChangeAspect="1"/>
          </p:cNvGraphicFramePr>
          <p:nvPr/>
        </p:nvGraphicFramePr>
        <p:xfrm>
          <a:off x="1058863" y="5949950"/>
          <a:ext cx="6858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7" name="Equation" r:id="rId8" imgW="3429000" imgH="457200" progId="Equation.DSMT4">
                  <p:embed/>
                </p:oleObj>
              </mc:Choice>
              <mc:Fallback>
                <p:oleObj name="Equation" r:id="rId8" imgW="342900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5949950"/>
                        <a:ext cx="6858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1"/>
          <p:cNvGraphicFramePr>
            <a:graphicFrameLocks noChangeAspect="1"/>
          </p:cNvGraphicFramePr>
          <p:nvPr/>
        </p:nvGraphicFramePr>
        <p:xfrm>
          <a:off x="1471613" y="4214813"/>
          <a:ext cx="5697537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8" name="Equation" r:id="rId10" imgW="3149280" imgH="939600" progId="Equation.DSMT4">
                  <p:embed/>
                </p:oleObj>
              </mc:Choice>
              <mc:Fallback>
                <p:oleObj name="Equation" r:id="rId10" imgW="3149280" imgH="939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214813"/>
                        <a:ext cx="5697537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105650" cy="571500"/>
          </a:xfrm>
        </p:spPr>
        <p:txBody>
          <a:bodyPr/>
          <a:lstStyle/>
          <a:p>
            <a:pPr eaLnBrk="1" hangingPunct="1"/>
            <a:r>
              <a:rPr lang="en-US" altLang="zh-TW"/>
              <a:t>Consider the same linear transformation </a:t>
            </a:r>
            <a:r>
              <a:rPr lang="en-US" altLang="zh-TW" i="1"/>
              <a:t>T</a:t>
            </a:r>
            <a:r>
              <a:rPr lang="en-US" altLang="zh-TW"/>
              <a:t>(</a:t>
            </a:r>
            <a:r>
              <a:rPr lang="en-US" altLang="zh-TW" i="1"/>
              <a:t>x</a:t>
            </a:r>
            <a:r>
              <a:rPr lang="en-US" altLang="zh-TW" baseline="-25000"/>
              <a:t>1</a:t>
            </a:r>
            <a:r>
              <a:rPr lang="en-US" altLang="zh-TW"/>
              <a:t>, </a:t>
            </a:r>
            <a:r>
              <a:rPr lang="en-US" altLang="zh-TW" i="1"/>
              <a:t>x</a:t>
            </a:r>
            <a:r>
              <a:rPr lang="en-US" altLang="zh-TW" baseline="-25000"/>
              <a:t>2</a:t>
            </a:r>
            <a:r>
              <a:rPr lang="en-US" altLang="zh-TW"/>
              <a:t>, </a:t>
            </a:r>
            <a:r>
              <a:rPr lang="en-US" altLang="zh-TW" i="1"/>
              <a:t>x</a:t>
            </a:r>
            <a:r>
              <a:rPr lang="en-US" altLang="zh-TW" baseline="-25000"/>
              <a:t>3</a:t>
            </a:r>
            <a:r>
              <a:rPr lang="en-US" altLang="zh-TW"/>
              <a:t>) = (</a:t>
            </a:r>
            <a:r>
              <a:rPr lang="en-US" altLang="zh-TW" i="1"/>
              <a:t>x</a:t>
            </a:r>
            <a:r>
              <a:rPr lang="en-US" altLang="zh-TW" baseline="-25000"/>
              <a:t>1</a:t>
            </a:r>
            <a:r>
              <a:rPr lang="en-US" altLang="zh-TW"/>
              <a:t> + 3</a:t>
            </a:r>
            <a:r>
              <a:rPr lang="en-US" altLang="zh-TW" i="1"/>
              <a:t>x</a:t>
            </a:r>
            <a:r>
              <a:rPr lang="en-US" altLang="zh-TW" baseline="-25000"/>
              <a:t>2</a:t>
            </a:r>
            <a:r>
              <a:rPr lang="en-US" altLang="zh-TW"/>
              <a:t>, 3</a:t>
            </a:r>
            <a:r>
              <a:rPr lang="en-US" altLang="zh-TW" i="1"/>
              <a:t>x</a:t>
            </a:r>
            <a:r>
              <a:rPr lang="en-US" altLang="zh-TW" baseline="-25000"/>
              <a:t>1</a:t>
            </a:r>
            <a:r>
              <a:rPr lang="en-US" altLang="zh-TW"/>
              <a:t> + </a:t>
            </a:r>
            <a:r>
              <a:rPr lang="en-US" altLang="zh-TW" i="1"/>
              <a:t>x</a:t>
            </a:r>
            <a:r>
              <a:rPr lang="en-US" altLang="zh-TW" baseline="-25000"/>
              <a:t>2</a:t>
            </a:r>
            <a:r>
              <a:rPr lang="en-US" altLang="zh-TW"/>
              <a:t>, –2</a:t>
            </a:r>
            <a:r>
              <a:rPr lang="en-US" altLang="zh-TW" i="1"/>
              <a:t>x</a:t>
            </a:r>
            <a:r>
              <a:rPr lang="en-US" altLang="zh-TW" baseline="-25000"/>
              <a:t>3</a:t>
            </a:r>
            <a:r>
              <a:rPr lang="en-US" altLang="zh-TW"/>
              <a:t>)</a:t>
            </a:r>
            <a:endParaRPr lang="en-US" altLang="zh-TW" b="1" i="1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42925" y="1714500"/>
          <a:ext cx="768826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3" name="Equation" r:id="rId3" imgW="4279680" imgH="711000" progId="Equation.DSMT4">
                  <p:embed/>
                </p:oleObj>
              </mc:Choice>
              <mc:Fallback>
                <p:oleObj name="Equation" r:id="rId3" imgW="427968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714500"/>
                        <a:ext cx="768826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1076325" y="3935413"/>
          <a:ext cx="6710363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4" name="Equation" r:id="rId5" imgW="3352680" imgH="711000" progId="Equation.DSMT4">
                  <p:embed/>
                </p:oleObj>
              </mc:Choice>
              <mc:Fallback>
                <p:oleObj name="Equation" r:id="rId5" imgW="335268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935413"/>
                        <a:ext cx="6710363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3071813"/>
            <a:ext cx="81772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Thus, the above linear transformation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 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is with the following corresponding standard matrix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A 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such that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T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(</a:t>
            </a:r>
            <a:r>
              <a:rPr lang="en-US" altLang="zh-TW" b="1" kern="0" dirty="0">
                <a:solidFill>
                  <a:schemeClr val="hlink"/>
                </a:solidFill>
                <a:latin typeface="+mn-lt"/>
                <a:ea typeface="+mn-ea"/>
              </a:rPr>
              <a:t>x</a:t>
            </a: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) = </a:t>
            </a:r>
            <a:r>
              <a:rPr lang="en-US" altLang="zh-TW" i="1" kern="0" dirty="0">
                <a:solidFill>
                  <a:schemeClr val="hlink"/>
                </a:solidFill>
                <a:latin typeface="+mn-lt"/>
                <a:ea typeface="+mn-ea"/>
              </a:rPr>
              <a:t>A</a:t>
            </a:r>
            <a:r>
              <a:rPr lang="en-US" altLang="zh-TW" b="1" kern="0" dirty="0">
                <a:solidFill>
                  <a:schemeClr val="hlink"/>
                </a:solidFill>
                <a:latin typeface="+mn-lt"/>
                <a:ea typeface="+mn-ea"/>
              </a:rPr>
              <a:t>x</a:t>
            </a:r>
            <a:endParaRPr lang="en-US" altLang="zh-TW" b="1" i="1" kern="0" dirty="0">
              <a:solidFill>
                <a:schemeClr val="hlink"/>
              </a:solidFill>
              <a:latin typeface="+mn-lt"/>
              <a:ea typeface="+mn-ea"/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71500" y="55006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statement on Slide 7.19 is valid because for any linear transformation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:</a:t>
            </a:r>
            <a:r>
              <a:rPr lang="zh-TW" altLang="en-US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zh-TW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→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there is a corresponding square matrix such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 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.</a:t>
            </a:r>
            <a:r>
              <a:rPr lang="zh-TW" altLang="en-US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Consequently,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eignvalues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and eigenvectors of a linear transformation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are in essence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eigenvalues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and eigenvectors of the corresponding square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A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ChangeArrowheads="1"/>
          </p:cNvSpPr>
          <p:nvPr/>
        </p:nvSpPr>
        <p:spPr bwMode="auto">
          <a:xfrm>
            <a:off x="395287" y="785813"/>
            <a:ext cx="8391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Ex 8: Finding eigenvalues and eigenvectors for standard matrices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933892"/>
              </p:ext>
            </p:extLst>
          </p:nvPr>
        </p:nvGraphicFramePr>
        <p:xfrm>
          <a:off x="1218580" y="1214438"/>
          <a:ext cx="68818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2" name="Equation" r:id="rId3" imgW="3441600" imgH="914400" progId="Equation.DSMT4">
                  <p:embed/>
                </p:oleObj>
              </mc:Choice>
              <mc:Fallback>
                <p:oleObj name="Equation" r:id="rId3" imgW="3441600" imgH="914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580" y="1214438"/>
                        <a:ext cx="6881812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95536" y="285750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Object 9"/>
              <p:cNvSpPr txBox="1"/>
              <p:nvPr/>
            </p:nvSpPr>
            <p:spPr bwMode="auto">
              <a:xfrm>
                <a:off x="1013989" y="3334593"/>
                <a:ext cx="4614168" cy="13223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531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989" y="3334593"/>
                <a:ext cx="4614168" cy="1322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5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197788"/>
              </p:ext>
            </p:extLst>
          </p:nvPr>
        </p:nvGraphicFramePr>
        <p:xfrm>
          <a:off x="5480447" y="3643313"/>
          <a:ext cx="2547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3"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447" y="3643313"/>
                        <a:ext cx="25479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189975"/>
              </p:ext>
            </p:extLst>
          </p:nvPr>
        </p:nvGraphicFramePr>
        <p:xfrm>
          <a:off x="1128961" y="4643438"/>
          <a:ext cx="373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4" name="Equation" r:id="rId8" imgW="1866600" imgH="228600" progId="Equation.DSMT4">
                  <p:embed/>
                </p:oleObj>
              </mc:Choice>
              <mc:Fallback>
                <p:oleObj name="Equation" r:id="rId8" imgW="18666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961" y="4643438"/>
                        <a:ext cx="373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034284" y="1862138"/>
            <a:ext cx="3786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the standard matrix for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T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(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3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) = (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 + 3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3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1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 + 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2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, –2</a:t>
            </a:r>
            <a:r>
              <a:rPr lang="en-US" altLang="zh-TW" sz="1800" i="1" kern="0" dirty="0">
                <a:solidFill>
                  <a:srgbClr val="0000FF"/>
                </a:solidFill>
                <a:latin typeface="+mn-lt"/>
                <a:ea typeface="標楷體"/>
              </a:rPr>
              <a:t>x</a:t>
            </a:r>
            <a:r>
              <a:rPr lang="en-US" altLang="zh-TW" sz="1800" kern="0" baseline="-25000" dirty="0">
                <a:solidFill>
                  <a:srgbClr val="0000FF"/>
                </a:solidFill>
                <a:latin typeface="+mn-lt"/>
                <a:ea typeface="標楷體"/>
              </a:rPr>
              <a:t>3</a:t>
            </a:r>
            <a:r>
              <a:rPr lang="en-US" altLang="zh-TW" sz="1800" kern="0" dirty="0">
                <a:solidFill>
                  <a:srgbClr val="0000FF"/>
                </a:solidFill>
                <a:latin typeface="+mn-lt"/>
                <a:ea typeface="標楷體"/>
              </a:rPr>
              <a:t>) (see Slides 7.20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and 7.21)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3DCAE-21E2-4565-9909-B4109AA3CD60}"/>
                  </a:ext>
                </a:extLst>
              </p:cNvPr>
              <p:cNvSpPr txBox="1"/>
              <p:nvPr/>
            </p:nvSpPr>
            <p:spPr>
              <a:xfrm>
                <a:off x="789620" y="5374051"/>
                <a:ext cx="7564760" cy="1108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621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zh-TW" altLang="en-US" sz="22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=4,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corresponding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eigenvector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(1,</m:t>
                      </m:r>
                      <m: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1,</m:t>
                      </m:r>
                      <m: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0)</m:t>
                      </m:r>
                    </m:oMath>
                  </m:oMathPara>
                </a14:m>
                <a:endParaRPr lang="en-US" altLang="zh-TW" sz="22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=−2,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corresponding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eigenvectors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(1,</m:t>
                      </m:r>
                      <m: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(0,</m:t>
                      </m:r>
                      <m: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a:rPr lang="zh-TW" altLang="en-US" sz="22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br>
                  <a:rPr lang="zh-TW" alt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BC3DCAE-21E2-4565-9909-B4109AA3C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" y="5374051"/>
                <a:ext cx="7564760" cy="1108060"/>
              </a:xfrm>
              <a:prstGeom prst="rect">
                <a:avLst/>
              </a:prstGeom>
              <a:blipFill>
                <a:blip r:embed="rId10"/>
                <a:stretch>
                  <a:fillRect b="-7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5334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/>
              <a:t>Transformation matrix     for nonstandard bases</a:t>
            </a:r>
            <a:endParaRPr lang="en-US" altLang="zh-TW" i="1"/>
          </a:p>
        </p:txBody>
      </p:sp>
      <p:graphicFrame>
        <p:nvGraphicFramePr>
          <p:cNvPr id="19458" name="Object 18"/>
          <p:cNvGraphicFramePr>
            <a:graphicFrameLocks noChangeAspect="1"/>
          </p:cNvGraphicFramePr>
          <p:nvPr/>
        </p:nvGraphicFramePr>
        <p:xfrm>
          <a:off x="285750" y="1428750"/>
          <a:ext cx="860107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15" name="Equation" r:id="rId3" imgW="4787640" imgH="711000" progId="Equation.DSMT4">
                  <p:embed/>
                </p:oleObj>
              </mc:Choice>
              <mc:Fallback>
                <p:oleObj name="Equation" r:id="rId3" imgW="4787640" imgH="711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28750"/>
                        <a:ext cx="860107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09475"/>
              </p:ext>
            </p:extLst>
          </p:nvPr>
        </p:nvGraphicFramePr>
        <p:xfrm>
          <a:off x="671513" y="2852738"/>
          <a:ext cx="8148637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16" name="Equation" r:id="rId5" imgW="4533840" imgH="711000" progId="Equation.DSMT4">
                  <p:embed/>
                </p:oleObj>
              </mc:Choice>
              <mc:Fallback>
                <p:oleObj name="Equation" r:id="rId5" imgW="453384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852738"/>
                        <a:ext cx="8148637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460" name="Object 5"/>
              <p:cNvSpPr txBox="1"/>
              <p:nvPr/>
            </p:nvSpPr>
            <p:spPr bwMode="auto">
              <a:xfrm>
                <a:off x="260760" y="4357194"/>
                <a:ext cx="8712967" cy="7999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theorem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extended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consider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ny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nonstandard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basis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which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consists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46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0760" y="4357194"/>
                <a:ext cx="8712967" cy="799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813016"/>
              </p:ext>
            </p:extLst>
          </p:nvPr>
        </p:nvGraphicFramePr>
        <p:xfrm>
          <a:off x="1068388" y="5214938"/>
          <a:ext cx="7097712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17" name="Equation" r:id="rId8" imgW="3949560" imgH="482400" progId="Equation.DSMT4">
                  <p:embed/>
                </p:oleObj>
              </mc:Choice>
              <mc:Fallback>
                <p:oleObj name="Equation" r:id="rId8" imgW="394956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5214938"/>
                        <a:ext cx="7097712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11"/>
          <p:cNvSpPr txBox="1">
            <a:spLocks noChangeArrowheads="1"/>
          </p:cNvSpPr>
          <p:nvPr/>
        </p:nvSpPr>
        <p:spPr bwMode="auto">
          <a:xfrm>
            <a:off x="500063" y="6143625"/>
            <a:ext cx="800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On the next two slides, an example is provided to verify numerically that this extension is valid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19462" name="Object 8"/>
          <p:cNvGraphicFramePr>
            <a:graphicFrameLocks noChangeAspect="1"/>
          </p:cNvGraphicFramePr>
          <p:nvPr/>
        </p:nvGraphicFramePr>
        <p:xfrm>
          <a:off x="3348038" y="908050"/>
          <a:ext cx="323850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618" name="Equation" r:id="rId10" imgW="190440" imgH="164880" progId="Equation.DSMT4">
                  <p:embed/>
                </p:oleObj>
              </mc:Choice>
              <mc:Fallback>
                <p:oleObj name="Equation" r:id="rId10" imgW="190440" imgH="1648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908050"/>
                        <a:ext cx="323850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1533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dirty="0"/>
              <a:t>Ex: Consider an arbitrary nonstandard basis </a:t>
            </a:r>
            <a:r>
              <a:rPr lang="en-US" altLang="zh-TW" i="1" dirty="0"/>
              <a:t>  </a:t>
            </a:r>
            <a:r>
              <a:rPr lang="en-US" altLang="zh-TW" dirty="0"/>
              <a:t>   to be {</a:t>
            </a:r>
            <a:r>
              <a:rPr lang="en-US" altLang="zh-TW" b="1" dirty="0"/>
              <a:t>v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b="1" dirty="0"/>
              <a:t>v</a:t>
            </a:r>
            <a:r>
              <a:rPr lang="en-US" altLang="zh-TW" baseline="-25000" dirty="0"/>
              <a:t>2</a:t>
            </a:r>
            <a:r>
              <a:rPr lang="en-US" altLang="zh-TW" dirty="0"/>
              <a:t>, </a:t>
            </a:r>
            <a:r>
              <a:rPr lang="en-US" altLang="zh-TW" b="1" dirty="0"/>
              <a:t>v</a:t>
            </a:r>
            <a:r>
              <a:rPr lang="en-US" altLang="zh-TW" baseline="-25000" dirty="0"/>
              <a:t>3</a:t>
            </a:r>
            <a:r>
              <a:rPr lang="en-US" altLang="zh-TW" dirty="0"/>
              <a:t>}= {(1, 1, 0), (1, –1, 0), (0, 0, 1)}, and find the transformation matrix      such that                            corresponding to the same linear transformation </a:t>
            </a:r>
            <a:r>
              <a:rPr lang="en-US" altLang="zh-TW" i="1" dirty="0"/>
              <a:t>T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) = (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 + 3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3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 +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–2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  <a:endParaRPr lang="en-US" altLang="zh-TW" i="1" dirty="0"/>
          </a:p>
        </p:txBody>
      </p:sp>
      <p:graphicFrame>
        <p:nvGraphicFramePr>
          <p:cNvPr id="204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72240"/>
              </p:ext>
            </p:extLst>
          </p:nvPr>
        </p:nvGraphicFramePr>
        <p:xfrm>
          <a:off x="244405" y="2492896"/>
          <a:ext cx="8891587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08" name="Equation" r:id="rId3" imgW="4940280" imgH="1473120" progId="Equation.DSMT4">
                  <p:embed/>
                </p:oleObj>
              </mc:Choice>
              <mc:Fallback>
                <p:oleObj name="Equation" r:id="rId3" imgW="4940280" imgH="1473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405" y="2492896"/>
                        <a:ext cx="8891587" cy="265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643188" y="5448300"/>
          <a:ext cx="2692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09" name="Equation" r:id="rId5" imgW="1346040" imgH="711000" progId="Equation.DSMT4">
                  <p:embed/>
                </p:oleObj>
              </mc:Choice>
              <mc:Fallback>
                <p:oleObj name="Equation" r:id="rId5" imgW="134604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5448300"/>
                        <a:ext cx="26924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740404"/>
              </p:ext>
            </p:extLst>
          </p:nvPr>
        </p:nvGraphicFramePr>
        <p:xfrm>
          <a:off x="5991200" y="881063"/>
          <a:ext cx="381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10" name="Equation" r:id="rId7" imgW="190440" imgH="164880" progId="Equation.DSMT4">
                  <p:embed/>
                </p:oleObj>
              </mc:Choice>
              <mc:Fallback>
                <p:oleObj name="Equation" r:id="rId7" imgW="19044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00" y="881063"/>
                        <a:ext cx="381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067736"/>
              </p:ext>
            </p:extLst>
          </p:nvPr>
        </p:nvGraphicFramePr>
        <p:xfrm>
          <a:off x="8604448" y="1252670"/>
          <a:ext cx="3810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11" name="Equation" r:id="rId9" imgW="190440" imgH="164880" progId="Equation.DSMT4">
                  <p:embed/>
                </p:oleObj>
              </mc:Choice>
              <mc:Fallback>
                <p:oleObj name="Equation" r:id="rId9" imgW="190440" imgH="164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448" y="1252670"/>
                        <a:ext cx="38100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73157"/>
              </p:ext>
            </p:extLst>
          </p:nvPr>
        </p:nvGraphicFramePr>
        <p:xfrm>
          <a:off x="1763688" y="1605236"/>
          <a:ext cx="198596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12" name="Equation" r:id="rId11" imgW="1104840" imgH="253800" progId="Equation.DSMT4">
                  <p:embed/>
                </p:oleObj>
              </mc:Choice>
              <mc:Fallback>
                <p:oleObj name="Equation" r:id="rId11" imgW="110484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605236"/>
                        <a:ext cx="198596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823913"/>
            <a:ext cx="8429625" cy="15335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 dirty="0"/>
              <a:t>Consider </a:t>
            </a:r>
            <a:r>
              <a:rPr lang="en-US" altLang="zh-TW" b="1" dirty="0"/>
              <a:t>x</a:t>
            </a:r>
            <a:r>
              <a:rPr lang="en-US" altLang="zh-TW" dirty="0"/>
              <a:t> = (5, –1, 4), and check that                       corresponding to the linear transformation </a:t>
            </a:r>
            <a:r>
              <a:rPr lang="en-US" altLang="zh-TW" i="1" dirty="0"/>
              <a:t>T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) = (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 + 3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3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 +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–2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)</a:t>
            </a:r>
            <a:endParaRPr lang="en-US" altLang="zh-TW" i="1" dirty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857250" y="2428875"/>
          <a:ext cx="77438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2" name="Equation" r:id="rId3" imgW="3873240" imgH="736560" progId="Equation.DSMT4">
                  <p:embed/>
                </p:oleObj>
              </mc:Choice>
              <mc:Fallback>
                <p:oleObj name="Equation" r:id="rId3" imgW="3873240" imgH="7365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428875"/>
                        <a:ext cx="774382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428750" y="4357688"/>
          <a:ext cx="5865813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3" name="Equation" r:id="rId5" imgW="2933640" imgH="711000" progId="Equation.DSMT4">
                  <p:embed/>
                </p:oleObj>
              </mc:Choice>
              <mc:Fallback>
                <p:oleObj name="Equation" r:id="rId5" imgW="293364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4357688"/>
                        <a:ext cx="5865813" cy="142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"/>
          <p:cNvGraphicFramePr>
            <a:graphicFrameLocks noChangeAspect="1"/>
          </p:cNvGraphicFramePr>
          <p:nvPr/>
        </p:nvGraphicFramePr>
        <p:xfrm>
          <a:off x="5292725" y="836613"/>
          <a:ext cx="19859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64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836613"/>
                        <a:ext cx="19859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60" name="Rectangle 1029"/>
              <p:cNvSpPr>
                <a:spLocks noChangeArrowheads="1"/>
              </p:cNvSpPr>
              <p:nvPr/>
            </p:nvSpPr>
            <p:spPr bwMode="auto">
              <a:xfrm>
                <a:off x="107504" y="785812"/>
                <a:ext cx="9036496" cy="1995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196850" indent="-196850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Char char="n"/>
                </a:pPr>
                <a:r>
                  <a:rPr lang="en-US" altLang="zh-TW" dirty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For a special basis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𝐵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′</m:t>
                        </m:r>
                      </m:sup>
                    </m:sSup>
                    <m:r>
                      <a:rPr lang="en-US" altLang="zh-TW" b="0" i="1" dirty="0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0" i="1" dirty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’s are eigenvectors of the standard matrix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𝐴</m:t>
                    </m:r>
                  </m:oMath>
                </a14:m>
                <a:r>
                  <a:rPr lang="en-US" altLang="zh-TW" dirty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𝐴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altLang="zh-TW" dirty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is obtained immediately to be diagonal due to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sSubPr>
                          <m:e>
                            <m:r>
                              <a:rPr lang="en-US" altLang="zh-TW" b="1" i="0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hlink"/>
                                </a:solidFill>
                                <a:latin typeface="Cambria Math"/>
                                <a:ea typeface="標楷體" pitchFamily="65" charset="-12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𝐴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hlink"/>
                        </a:solidFill>
                        <a:latin typeface="Cambria Math"/>
                        <a:ea typeface="標楷體" pitchFamily="65" charset="-12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hlink"/>
                            </a:solidFill>
                            <a:latin typeface="Cambria Math"/>
                            <a:ea typeface="標楷體" pitchFamily="65" charset="-12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 </a:t>
                </a:r>
              </a:p>
              <a:p>
                <a:pPr marL="182563"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:r>
                  <a:rPr lang="en-US" altLang="zh-TW" dirty="0">
                    <a:solidFill>
                      <a:schemeClr val="hlink"/>
                    </a:solidFill>
                    <a:latin typeface="Times New Roman" pitchFamily="18" charset="0"/>
                    <a:ea typeface="標楷體" pitchFamily="65" charset="-120"/>
                  </a:rPr>
                  <a:t>and</a:t>
                </a:r>
              </a:p>
              <a:p>
                <a:pPr>
                  <a:lnSpc>
                    <a:spcPct val="90000"/>
                  </a:lnSpc>
                  <a:spcBef>
                    <a:spcPct val="20000"/>
                  </a:spcBef>
                  <a:buClr>
                    <a:schemeClr val="tx1"/>
                  </a:buClr>
                  <a:buSzPct val="40000"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TW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TW" b="0" i="1" smtClean="0">
                          <a:solidFill>
                            <a:schemeClr val="hlink"/>
                          </a:solidFill>
                          <a:latin typeface="Cambria Math"/>
                          <a:ea typeface="標楷體" pitchFamily="65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</m:t>
                              </m:r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+⋯+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+⋯+0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𝐯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hlink"/>
                                  </a:solidFill>
                                  <a:latin typeface="Cambria Math"/>
                                  <a:ea typeface="標楷體" pitchFamily="65" charset="-12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altLang="zh-TW" b="0" i="1" smtClean="0">
                          <a:solidFill>
                            <a:schemeClr val="hlink"/>
                          </a:solidFill>
                          <a:latin typeface="Cambria Math" panose="02040503050406030204" pitchFamily="18" charset="0"/>
                          <a:ea typeface="標楷體" pitchFamily="65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0⋯0 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 panose="02040503050406030204" pitchFamily="18" charset="0"/>
                                      <a:ea typeface="標楷體" pitchFamily="65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hlink"/>
                                      </a:solidFill>
                                      <a:latin typeface="Cambria Math"/>
                                      <a:ea typeface="標楷體" pitchFamily="65" charset="-12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hlink"/>
                                  </a:solidFill>
                                  <a:latin typeface="Cambria Math" panose="02040503050406030204" pitchFamily="18" charset="0"/>
                                  <a:ea typeface="標楷體" pitchFamily="65" charset="-120"/>
                                </a:rPr>
                                <m:t> 0⋯0</m:t>
                              </m:r>
                            </m:e>
                          </m:d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hlink"/>
                              </a:solidFill>
                              <a:latin typeface="Cambria Math" panose="02040503050406030204" pitchFamily="18" charset="0"/>
                              <a:ea typeface="標楷體" pitchFamily="65" charset="-12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TW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23560" name="Rectangle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785812"/>
                <a:ext cx="9036496" cy="1995116"/>
              </a:xfrm>
              <a:prstGeom prst="rect">
                <a:avLst/>
              </a:prstGeom>
              <a:blipFill rotWithShape="0">
                <a:blip r:embed="rId3"/>
                <a:stretch>
                  <a:fillRect t="-4281" r="-94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554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536225"/>
              </p:ext>
            </p:extLst>
          </p:nvPr>
        </p:nvGraphicFramePr>
        <p:xfrm>
          <a:off x="501848" y="2896295"/>
          <a:ext cx="81026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34" name="Equation" r:id="rId4" imgW="4660560" imgH="457200" progId="Equation.DSMT4">
                  <p:embed/>
                </p:oleObj>
              </mc:Choice>
              <mc:Fallback>
                <p:oleObj name="Equation" r:id="rId4" imgW="4660560" imgH="457200" progId="Equation.DSMT4">
                  <p:embed/>
                  <p:pic>
                    <p:nvPicPr>
                      <p:cNvPr id="0" name="Object 1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48" y="2896295"/>
                        <a:ext cx="8102600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61" name="群組 16"/>
          <p:cNvGrpSpPr>
            <a:grpSpLocks/>
          </p:cNvGrpSpPr>
          <p:nvPr/>
        </p:nvGrpSpPr>
        <p:grpSpPr bwMode="auto">
          <a:xfrm>
            <a:off x="2351336" y="5988297"/>
            <a:ext cx="1905000" cy="609898"/>
            <a:chOff x="2476500" y="4000504"/>
            <a:chExt cx="1905000" cy="609898"/>
          </a:xfrm>
        </p:grpSpPr>
        <p:graphicFrame>
          <p:nvGraphicFramePr>
            <p:cNvPr id="23559" name="Object 10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5693031"/>
                </p:ext>
              </p:extLst>
            </p:nvPr>
          </p:nvGraphicFramePr>
          <p:xfrm>
            <a:off x="2476500" y="4229402"/>
            <a:ext cx="1905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35" name="Equation" r:id="rId6" imgW="952200" imgH="190440" progId="Equation.DSMT4">
                    <p:embed/>
                  </p:oleObj>
                </mc:Choice>
                <mc:Fallback>
                  <p:oleObj name="Equation" r:id="rId6" imgW="952200" imgH="190440" progId="Equation.DSMT4">
                    <p:embed/>
                    <p:pic>
                      <p:nvPicPr>
                        <p:cNvPr id="0" name="Object 10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6500" y="4229402"/>
                          <a:ext cx="1905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67" name="Line 1042"/>
            <p:cNvSpPr>
              <a:spLocks noChangeShapeType="1"/>
            </p:cNvSpPr>
            <p:nvPr/>
          </p:nvSpPr>
          <p:spPr bwMode="auto">
            <a:xfrm flipH="1" flipV="1">
              <a:off x="2603500" y="4076704"/>
              <a:ext cx="8382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3568" name="Line 1043"/>
            <p:cNvSpPr>
              <a:spLocks noChangeShapeType="1"/>
            </p:cNvSpPr>
            <p:nvPr/>
          </p:nvSpPr>
          <p:spPr bwMode="auto">
            <a:xfrm flipH="1" flipV="1">
              <a:off x="3441700" y="4000504"/>
              <a:ext cx="0" cy="2286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3569" name="Line 1044"/>
            <p:cNvSpPr>
              <a:spLocks noChangeShapeType="1"/>
            </p:cNvSpPr>
            <p:nvPr/>
          </p:nvSpPr>
          <p:spPr bwMode="auto">
            <a:xfrm flipV="1">
              <a:off x="3441700" y="4076704"/>
              <a:ext cx="838200" cy="1524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3562" name="群組 18"/>
          <p:cNvGrpSpPr>
            <a:grpSpLocks/>
          </p:cNvGrpSpPr>
          <p:nvPr/>
        </p:nvGrpSpPr>
        <p:grpSpPr bwMode="auto">
          <a:xfrm>
            <a:off x="5572696" y="5229200"/>
            <a:ext cx="2383680" cy="1687116"/>
            <a:chOff x="5810250" y="3357562"/>
            <a:chExt cx="2383680" cy="1663452"/>
          </a:xfrm>
        </p:grpSpPr>
        <p:graphicFrame>
          <p:nvGraphicFramePr>
            <p:cNvPr id="23557" name="Object 10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587940"/>
                </p:ext>
              </p:extLst>
            </p:nvPr>
          </p:nvGraphicFramePr>
          <p:xfrm>
            <a:off x="6365130" y="4640014"/>
            <a:ext cx="18288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9936" name="Equation" r:id="rId8" imgW="914400" imgH="190440" progId="Equation.DSMT4">
                    <p:embed/>
                  </p:oleObj>
                </mc:Choice>
                <mc:Fallback>
                  <p:oleObj name="Equation" r:id="rId8" imgW="914400" imgH="190440" progId="Equation.DSMT4">
                    <p:embed/>
                    <p:pic>
                      <p:nvPicPr>
                        <p:cNvPr id="0" name="Object 1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5130" y="4640014"/>
                          <a:ext cx="18288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3" name="群組 17"/>
            <p:cNvGrpSpPr>
              <a:grpSpLocks/>
            </p:cNvGrpSpPr>
            <p:nvPr/>
          </p:nvGrpSpPr>
          <p:grpSpPr bwMode="auto">
            <a:xfrm>
              <a:off x="5810250" y="3357562"/>
              <a:ext cx="2362200" cy="1270000"/>
              <a:chOff x="5810250" y="3357562"/>
              <a:chExt cx="2362200" cy="1270000"/>
            </a:xfrm>
          </p:grpSpPr>
          <p:graphicFrame>
            <p:nvGraphicFramePr>
              <p:cNvPr id="23558" name="Object 1040"/>
              <p:cNvGraphicFramePr>
                <a:graphicFrameLocks noChangeAspect="1"/>
              </p:cNvGraphicFramePr>
              <p:nvPr/>
            </p:nvGraphicFramePr>
            <p:xfrm>
              <a:off x="5810250" y="3357562"/>
              <a:ext cx="2362200" cy="127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9937" name="Equation" r:id="rId10" imgW="1180800" imgH="634680" progId="Equation.3">
                      <p:embed/>
                    </p:oleObj>
                  </mc:Choice>
                  <mc:Fallback>
                    <p:oleObj name="Equation" r:id="rId10" imgW="1180800" imgH="634680" progId="Equation.3">
                      <p:embed/>
                      <p:pic>
                        <p:nvPicPr>
                          <p:cNvPr id="0" name="Object 104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10250" y="3357562"/>
                            <a:ext cx="2362200" cy="12700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4" name="Oval 1046"/>
              <p:cNvSpPr>
                <a:spLocks noChangeArrowheads="1"/>
              </p:cNvSpPr>
              <p:nvPr/>
            </p:nvSpPr>
            <p:spPr bwMode="auto">
              <a:xfrm>
                <a:off x="6926263" y="3819524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5" name="Oval 1047"/>
              <p:cNvSpPr>
                <a:spLocks noChangeArrowheads="1"/>
              </p:cNvSpPr>
              <p:nvPr/>
            </p:nvSpPr>
            <p:spPr bwMode="auto">
              <a:xfrm>
                <a:off x="7605713" y="4157662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566" name="Oval 1048"/>
              <p:cNvSpPr>
                <a:spLocks noChangeArrowheads="1"/>
              </p:cNvSpPr>
              <p:nvPr/>
            </p:nvSpPr>
            <p:spPr bwMode="auto">
              <a:xfrm>
                <a:off x="6411913" y="3419474"/>
                <a:ext cx="450850" cy="414338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2355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81481"/>
              </p:ext>
            </p:extLst>
          </p:nvPr>
        </p:nvGraphicFramePr>
        <p:xfrm>
          <a:off x="539552" y="3933056"/>
          <a:ext cx="84042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38" name="Equation" r:id="rId12" imgW="4673520" imgH="660240" progId="Equation.DSMT4">
                  <p:embed/>
                </p:oleObj>
              </mc:Choice>
              <mc:Fallback>
                <p:oleObj name="Equation" r:id="rId12" imgW="4673520" imgH="660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933056"/>
                        <a:ext cx="84042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94921"/>
              </p:ext>
            </p:extLst>
          </p:nvPr>
        </p:nvGraphicFramePr>
        <p:xfrm>
          <a:off x="1054348" y="5693022"/>
          <a:ext cx="39497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39" name="Equation" r:id="rId14" imgW="2184120" imgH="203040" progId="Equation.DSMT4">
                  <p:embed/>
                </p:oleObj>
              </mc:Choice>
              <mc:Fallback>
                <p:oleObj name="Equation" r:id="rId14" imgW="218412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348" y="5693022"/>
                        <a:ext cx="394970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09838"/>
              </p:ext>
            </p:extLst>
          </p:nvPr>
        </p:nvGraphicFramePr>
        <p:xfrm>
          <a:off x="1708820" y="5309145"/>
          <a:ext cx="939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40" name="Equation" r:id="rId16" imgW="469800" imgH="355320" progId="Equation.DSMT4">
                  <p:embed/>
                </p:oleObj>
              </mc:Choice>
              <mc:Fallback>
                <p:oleObj name="Equation" r:id="rId16" imgW="469800" imgH="35532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820" y="5309145"/>
                        <a:ext cx="939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2270"/>
              </p:ext>
            </p:extLst>
          </p:nvPr>
        </p:nvGraphicFramePr>
        <p:xfrm>
          <a:off x="2668836" y="5301208"/>
          <a:ext cx="2235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41" name="Equation" r:id="rId18" imgW="1117440" imgH="355320" progId="Equation.DSMT4">
                  <p:embed/>
                </p:oleObj>
              </mc:Choice>
              <mc:Fallback>
                <p:oleObj name="Equation" r:id="rId18" imgW="1117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836" y="5301208"/>
                        <a:ext cx="22352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857820"/>
                <a:ext cx="8605837" cy="5595516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zh-TW" dirty="0"/>
                  <a:t>Ex: Let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 by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/>
                  <a:t> </a:t>
                </a:r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dirty="0"/>
                  <a:t>Find the standard matrix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/>
                  <a:t>.</a:t>
                </a:r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dirty="0"/>
                  <a:t>Sol:</a:t>
                </a:r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The standard basis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TW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so </a:t>
                </a:r>
              </a:p>
              <a:p>
                <a:pPr marL="180975" indent="0" algn="ctr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so </a:t>
                </a:r>
              </a:p>
              <a:p>
                <a:pPr marL="180975" indent="0" algn="ctr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baseline="-25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zh-TW" baseline="-25000" dirty="0"/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zh-TW" baseline="-25000" dirty="0"/>
              </a:p>
            </p:txBody>
          </p:sp>
        </mc:Choice>
        <mc:Fallback xmlns="">
          <p:sp>
            <p:nvSpPr>
              <p:cNvPr id="174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857820"/>
                <a:ext cx="8605837" cy="5595516"/>
              </a:xfrm>
              <a:blipFill>
                <a:blip r:embed="rId2"/>
                <a:stretch>
                  <a:fillRect l="-1133" t="-8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362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4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785812"/>
                <a:ext cx="8605837" cy="5955556"/>
              </a:xfrm>
            </p:spPr>
            <p:txBody>
              <a:bodyPr/>
              <a:lstStyle/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, so </a:t>
                </a:r>
              </a:p>
              <a:p>
                <a:pPr marL="180975" indent="0" algn="ctr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𝐞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−1+2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baseline="-250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According to Slide 7.23, the standard matrix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is</a:t>
                </a:r>
              </a:p>
              <a:p>
                <a:pPr marL="180975" indent="0" algn="ctr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altLang="zh-TW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altLang="zh-TW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zh-TW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𝐞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80975" indent="0" algn="ctr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273050" lvl="0" indent="-273050" eaLnBrk="1" hangingPunct="1">
                  <a:lnSpc>
                    <a:spcPct val="100000"/>
                  </a:lnSpc>
                  <a:spcBef>
                    <a:spcPts val="1800"/>
                  </a:spcBef>
                  <a:buClrTx/>
                  <a:buSzTx/>
                  <a:buNone/>
                  <a:defRPr/>
                </a:pPr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※ Although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zh-TW" altLang="en-US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 </a:t>
                </a:r>
                <a:r>
                  <a:rPr kumimoji="1" lang="en-US" altLang="zh-TW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is a linear transformation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TW" altLang="en-US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 </a:t>
                </a:r>
                <a:r>
                  <a:rPr kumimoji="1" lang="en-US" altLang="zh-TW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space, one can derive its standard matrix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zh-TW" altLang="en-US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 </a:t>
                </a:r>
                <a:r>
                  <a:rPr kumimoji="1" lang="en-US" altLang="zh-TW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as above, and based on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TW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, one still can find the eigenvalues and eigenvectors of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kumimoji="1" lang="en-US" altLang="zh-TW" sz="1800" b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新細明體" pitchFamily="18" charset="-120"/>
                </a:endParaRPr>
              </a:p>
              <a:p>
                <a:pPr marL="273050" lvl="0" indent="-273050" eaLnBrk="1" hangingPunct="1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None/>
                  <a:defRPr/>
                </a:pPr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※</a:t>
                </a:r>
                <a:r>
                  <a:rPr kumimoji="1" lang="zh-TW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 </a:t>
                </a:r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Suppose there is an eigenvector for </a:t>
                </a:r>
                <a14:m>
                  <m:oMath xmlns:m="http://schemas.openxmlformats.org/officeDocument/2006/math">
                    <m:r>
                      <a:rPr lang="en-US" altLang="zh-TW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 (or say for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1" lang="en-US" altLang="zh-TW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) </a:t>
                </a:r>
                <a:r>
                  <a:rPr lang="en-US" altLang="zh-TW" sz="1800" kern="12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as </a:t>
                </a:r>
              </a:p>
              <a:p>
                <a:pPr marL="273050" lvl="0" indent="-273050" algn="ctr" eaLnBrk="1" hangingPunct="1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None/>
                  <a:defRPr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1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zh-TW" sz="1800" b="0" u="none" strike="noStrike" kern="120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/>
                    <a:ea typeface="新細明體" pitchFamily="18" charset="-120"/>
                  </a:rPr>
                  <a:t>.</a:t>
                </a:r>
              </a:p>
              <a:p>
                <a:pPr marL="273050" lvl="0" indent="-273050" eaLnBrk="1" hangingPunct="1">
                  <a:lnSpc>
                    <a:spcPct val="100000"/>
                  </a:lnSpc>
                  <a:spcBef>
                    <a:spcPts val="600"/>
                  </a:spcBef>
                  <a:buClrTx/>
                  <a:buSzTx/>
                  <a:buNone/>
                  <a:defRPr/>
                </a:pPr>
                <a:r>
                  <a:rPr lang="en-US" altLang="zh-TW" sz="1800" kern="12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	Since it is a vector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kern="12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, one should interpret it based on the standard basis </a:t>
                </a:r>
                <a:r>
                  <a:rPr lang="en-US" altLang="zh-TW" sz="1800" kern="1200" dirty="0">
                    <a:solidFill>
                      <a:srgbClr val="0000FF"/>
                    </a:solidFill>
                    <a:ea typeface="新細明體" pitchFamily="18" charset="-120"/>
                  </a:rPr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kern="12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𝐞</m:t>
                        </m:r>
                      </m:e>
                      <m:sub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zh-TW" altLang="en-US" sz="180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/>
                  <a:ea typeface="新細明體" pitchFamily="18" charset="-120"/>
                </a:endParaRPr>
              </a:p>
              <a:p>
                <a:pPr marL="18097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zh-TW" baseline="-25000" dirty="0"/>
              </a:p>
            </p:txBody>
          </p:sp>
        </mc:Choice>
        <mc:Fallback>
          <p:sp>
            <p:nvSpPr>
              <p:cNvPr id="174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785812"/>
                <a:ext cx="8605837" cy="5955556"/>
              </a:xfrm>
              <a:blipFill>
                <a:blip r:embed="rId2"/>
                <a:stretch>
                  <a:fillRect l="-637" t="-819" b="-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585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7.1:</a:t>
            </a:r>
          </a:p>
        </p:txBody>
      </p:sp>
      <p:sp>
        <p:nvSpPr>
          <p:cNvPr id="73731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eigenvalue problem: </a:t>
            </a:r>
            <a:r>
              <a:rPr lang="zh-TW" altLang="en-US" dirty="0">
                <a:solidFill>
                  <a:schemeClr val="tx1"/>
                </a:solidFill>
              </a:rPr>
              <a:t>特徵值問題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eigenvalue: </a:t>
            </a:r>
            <a:r>
              <a:rPr lang="zh-TW" altLang="en-US" dirty="0">
                <a:solidFill>
                  <a:schemeClr val="tx1"/>
                </a:solidFill>
              </a:rPr>
              <a:t>特徵值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eigenvector: </a:t>
            </a:r>
            <a:r>
              <a:rPr lang="zh-TW" altLang="en-US" dirty="0">
                <a:solidFill>
                  <a:schemeClr val="tx1"/>
                </a:solidFill>
              </a:rPr>
              <a:t>特徵向量</a:t>
            </a:r>
            <a:endParaRPr lang="en-US" altLang="zh-TW" dirty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characteristic equation: </a:t>
            </a:r>
            <a:r>
              <a:rPr lang="zh-TW" altLang="en-US" dirty="0">
                <a:solidFill>
                  <a:schemeClr val="tx1"/>
                </a:solidFill>
              </a:rPr>
              <a:t>特徵方程式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characteristic polynomial: </a:t>
            </a:r>
            <a:r>
              <a:rPr lang="zh-TW" altLang="en-US" dirty="0">
                <a:solidFill>
                  <a:schemeClr val="tx1"/>
                </a:solidFill>
              </a:rPr>
              <a:t>特徵多項式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 err="1">
                <a:solidFill>
                  <a:schemeClr val="tx1"/>
                </a:solidFill>
              </a:rPr>
              <a:t>eigenspace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zh-TW" altLang="en-US" dirty="0">
                <a:solidFill>
                  <a:schemeClr val="tx1"/>
                </a:solidFill>
              </a:rPr>
              <a:t>特徵空間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multiplicity: </a:t>
            </a:r>
            <a:r>
              <a:rPr lang="zh-TW" altLang="en-US" dirty="0">
                <a:solidFill>
                  <a:schemeClr val="tx1"/>
                </a:solidFill>
              </a:rPr>
              <a:t>重數</a:t>
            </a:r>
            <a:endParaRPr lang="en-US" altLang="zh-TW" dirty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linear transformation: </a:t>
            </a:r>
            <a:r>
              <a:rPr lang="zh-TW" altLang="en-US" dirty="0">
                <a:solidFill>
                  <a:schemeClr val="tx1"/>
                </a:solidFill>
              </a:rPr>
              <a:t>線性轉換</a:t>
            </a:r>
            <a:endParaRPr lang="en-US" altLang="zh-TW" dirty="0">
              <a:solidFill>
                <a:schemeClr val="tx1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diagonalization: </a:t>
            </a:r>
            <a:r>
              <a:rPr lang="zh-TW" altLang="en-US" dirty="0">
                <a:solidFill>
                  <a:schemeClr val="tx1"/>
                </a:solidFill>
              </a:rPr>
              <a:t>對角化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01650"/>
          </a:xfrm>
        </p:spPr>
        <p:txBody>
          <a:bodyPr/>
          <a:lstStyle/>
          <a:p>
            <a:pPr eaLnBrk="1" hangingPunct="1"/>
            <a:r>
              <a:rPr lang="en-US" altLang="zh-TW" dirty="0"/>
              <a:t>Ex:  Verifying eigenvalues and eigenvectors</a:t>
            </a:r>
            <a:endParaRPr lang="en-US" altLang="zh-TW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0" name="Object 53"/>
              <p:cNvSpPr txBox="1"/>
              <p:nvPr/>
            </p:nvSpPr>
            <p:spPr bwMode="auto">
              <a:xfrm>
                <a:off x="1085249" y="1274043"/>
                <a:ext cx="2167868" cy="12777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50" name="Object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249" y="1274043"/>
                <a:ext cx="2167868" cy="1277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1" name="Object 54"/>
              <p:cNvSpPr txBox="1"/>
              <p:nvPr/>
            </p:nvSpPr>
            <p:spPr bwMode="auto">
              <a:xfrm>
                <a:off x="3059836" y="1447800"/>
                <a:ext cx="1202602" cy="930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51" name="Object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59836" y="1447800"/>
                <a:ext cx="1202602" cy="930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Object 55"/>
              <p:cNvSpPr txBox="1"/>
              <p:nvPr/>
            </p:nvSpPr>
            <p:spPr bwMode="auto">
              <a:xfrm>
                <a:off x="551982" y="2850356"/>
                <a:ext cx="5015708" cy="909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52" name="Object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982" y="2850356"/>
                <a:ext cx="5015708" cy="909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6" name="Group 56"/>
          <p:cNvGrpSpPr>
            <a:grpSpLocks/>
          </p:cNvGrpSpPr>
          <p:nvPr/>
        </p:nvGrpSpPr>
        <p:grpSpPr bwMode="auto">
          <a:xfrm>
            <a:off x="3634606" y="2409577"/>
            <a:ext cx="1441450" cy="587375"/>
            <a:chOff x="3552" y="2606"/>
            <a:chExt cx="908" cy="370"/>
          </a:xfrm>
        </p:grpSpPr>
        <p:sp>
          <p:nvSpPr>
            <p:cNvPr id="2067" name="Text Box 57"/>
            <p:cNvSpPr txBox="1">
              <a:spLocks noChangeArrowheads="1"/>
            </p:cNvSpPr>
            <p:nvPr/>
          </p:nvSpPr>
          <p:spPr bwMode="auto">
            <a:xfrm>
              <a:off x="3552" y="2606"/>
              <a:ext cx="9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Eigenvalue</a:t>
              </a:r>
            </a:p>
          </p:txBody>
        </p:sp>
        <p:sp>
          <p:nvSpPr>
            <p:cNvPr id="2068" name="Line 58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Object 59"/>
              <p:cNvSpPr txBox="1"/>
              <p:nvPr/>
            </p:nvSpPr>
            <p:spPr bwMode="auto">
              <a:xfrm>
                <a:off x="492125" y="4851400"/>
                <a:ext cx="5365750" cy="9096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=(−1)</m:t>
                      </m:r>
                      <m:sSub>
                        <m:sSubPr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53" name="Object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2125" y="4851400"/>
                <a:ext cx="5365750" cy="9096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7" name="Group 60"/>
          <p:cNvGrpSpPr>
            <a:grpSpLocks/>
          </p:cNvGrpSpPr>
          <p:nvPr/>
        </p:nvGrpSpPr>
        <p:grpSpPr bwMode="auto">
          <a:xfrm>
            <a:off x="3563888" y="4441825"/>
            <a:ext cx="1441450" cy="587375"/>
            <a:chOff x="3552" y="2606"/>
            <a:chExt cx="908" cy="370"/>
          </a:xfrm>
        </p:grpSpPr>
        <p:sp>
          <p:nvSpPr>
            <p:cNvPr id="2065" name="Text Box 61"/>
            <p:cNvSpPr txBox="1">
              <a:spLocks noChangeArrowheads="1"/>
            </p:cNvSpPr>
            <p:nvPr/>
          </p:nvSpPr>
          <p:spPr bwMode="auto">
            <a:xfrm>
              <a:off x="3552" y="2606"/>
              <a:ext cx="9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solidFill>
                    <a:schemeClr val="hlink"/>
                  </a:solidFill>
                  <a:latin typeface="Times New Roman" pitchFamily="18" charset="0"/>
                </a:rPr>
                <a:t>Eigenvalue</a:t>
              </a:r>
            </a:p>
          </p:txBody>
        </p:sp>
        <p:sp>
          <p:nvSpPr>
            <p:cNvPr id="2066" name="Line 62"/>
            <p:cNvSpPr>
              <a:spLocks noChangeShapeType="1"/>
            </p:cNvSpPr>
            <p:nvPr/>
          </p:nvSpPr>
          <p:spPr bwMode="auto">
            <a:xfrm>
              <a:off x="3696" y="2832"/>
              <a:ext cx="0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058" name="Group 67"/>
          <p:cNvGrpSpPr>
            <a:grpSpLocks/>
          </p:cNvGrpSpPr>
          <p:nvPr/>
        </p:nvGrpSpPr>
        <p:grpSpPr bwMode="auto">
          <a:xfrm>
            <a:off x="3779912" y="5661248"/>
            <a:ext cx="1535112" cy="601663"/>
            <a:chOff x="4368" y="3408"/>
            <a:chExt cx="967" cy="379"/>
          </a:xfrm>
        </p:grpSpPr>
        <p:sp>
          <p:nvSpPr>
            <p:cNvPr id="2063" name="Text Box 64"/>
            <p:cNvSpPr txBox="1">
              <a:spLocks noChangeArrowheads="1"/>
            </p:cNvSpPr>
            <p:nvPr/>
          </p:nvSpPr>
          <p:spPr bwMode="auto">
            <a:xfrm>
              <a:off x="4368" y="3518"/>
              <a:ext cx="96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 dirty="0">
                  <a:solidFill>
                    <a:schemeClr val="hlink"/>
                  </a:solidFill>
                  <a:latin typeface="Times New Roman" pitchFamily="18" charset="0"/>
                </a:rPr>
                <a:t>Eigenvector</a:t>
              </a:r>
            </a:p>
          </p:txBody>
        </p:sp>
        <p:sp>
          <p:nvSpPr>
            <p:cNvPr id="2064" name="Line 65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2059" name="Group 68"/>
          <p:cNvGrpSpPr>
            <a:grpSpLocks/>
          </p:cNvGrpSpPr>
          <p:nvPr/>
        </p:nvGrpSpPr>
        <p:grpSpPr bwMode="auto">
          <a:xfrm>
            <a:off x="3852863" y="3657600"/>
            <a:ext cx="1535112" cy="601663"/>
            <a:chOff x="4368" y="3408"/>
            <a:chExt cx="967" cy="379"/>
          </a:xfrm>
        </p:grpSpPr>
        <p:sp>
          <p:nvSpPr>
            <p:cNvPr id="2061" name="Text Box 69"/>
            <p:cNvSpPr txBox="1">
              <a:spLocks noChangeArrowheads="1"/>
            </p:cNvSpPr>
            <p:nvPr/>
          </p:nvSpPr>
          <p:spPr bwMode="auto">
            <a:xfrm>
              <a:off x="4368" y="3518"/>
              <a:ext cx="96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Eigenvector</a:t>
              </a:r>
            </a:p>
          </p:txBody>
        </p:sp>
        <p:sp>
          <p:nvSpPr>
            <p:cNvPr id="2062" name="Line 70"/>
            <p:cNvSpPr>
              <a:spLocks noChangeShapeType="1"/>
            </p:cNvSpPr>
            <p:nvPr/>
          </p:nvSpPr>
          <p:spPr bwMode="auto">
            <a:xfrm flipV="1">
              <a:off x="4560" y="340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Object 71"/>
              <p:cNvSpPr txBox="1"/>
              <p:nvPr/>
            </p:nvSpPr>
            <p:spPr bwMode="auto">
              <a:xfrm>
                <a:off x="4411663" y="1447800"/>
                <a:ext cx="1384473" cy="930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2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2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054" name="Object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1663" y="1447800"/>
                <a:ext cx="1384473" cy="9302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5501483" y="2378075"/>
            <a:ext cx="3500437" cy="342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fact, for each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eigenvalue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it has infinitely many eigenvectors. For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= 2, [3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or [5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are both corresponding eigenvectors. Moreover, ([3 0] + [5 0])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 is still an eigenvector. The proof is in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. 7.1.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</a:t>
            </a:r>
            <a:r>
              <a:rPr lang="zh-TW" altLang="en-US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However, to facilitate my lecture, I treat all [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0]</a:t>
            </a:r>
            <a:r>
              <a:rPr lang="en-US" altLang="zh-TW" sz="1800" i="1" baseline="30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 to be one (type of) eigenvector corresponding to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= 2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7.2 Diagonalization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Diagonalization problem (</a:t>
            </a:r>
            <a:r>
              <a:rPr lang="zh-TW" altLang="en-US">
                <a:solidFill>
                  <a:srgbClr val="FF0000"/>
                </a:solidFill>
              </a:rPr>
              <a:t>對角化問題</a:t>
            </a:r>
            <a:r>
              <a:rPr lang="en-US" altLang="zh-TW">
                <a:solidFill>
                  <a:srgbClr val="FF0000"/>
                </a:solidFill>
              </a:rPr>
              <a:t>):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990600" y="1269380"/>
            <a:ext cx="77390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For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A,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does there exist an invertible matrix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P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such that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diagonal?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95288" y="2214563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Diagonalizable matrix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kern="0" dirty="0">
                <a:solidFill>
                  <a:srgbClr val="FF0000"/>
                </a:solidFill>
                <a:latin typeface="Times New Roman"/>
                <a:ea typeface="標楷體"/>
              </a:rPr>
              <a:t>可對角化矩陣</a:t>
            </a:r>
            <a:r>
              <a:rPr lang="en-US" altLang="zh-TW" kern="0" dirty="0">
                <a:solidFill>
                  <a:srgbClr val="FF0000"/>
                </a:solidFill>
                <a:latin typeface="Times New Roman"/>
                <a:ea typeface="標楷體"/>
              </a:rPr>
              <a:t>)</a:t>
            </a:r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: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004888" y="2646363"/>
            <a:ext cx="7743825" cy="222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Definition 1: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called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diagonalizable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if there exists an invertible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P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such that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 diagonal matrix (i.e.,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diagonalizes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Definition 2: A square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called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diagonalizable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similar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to a diagonal matrix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395288" y="54673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Notes:</a:t>
            </a: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827088" y="5868988"/>
            <a:ext cx="7993384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This section shows that the eigenvalue and eigenvector problem is closely related to the diagonalization problem</a:t>
            </a: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1000125" y="4887565"/>
            <a:ext cx="7786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Sec. 6.4, two square matrices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similar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if there exists an invertible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such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</a:rPr>
              <a:t>–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Thm. 7.4: Similar matrices have the same eigenvalues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296988" y="1341438"/>
            <a:ext cx="72358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and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B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are similar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n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matrices, then they have the same eigenvalues</a:t>
            </a:r>
          </a:p>
        </p:txBody>
      </p:sp>
      <p:grpSp>
        <p:nvGrpSpPr>
          <p:cNvPr id="24582" name="Group 14"/>
          <p:cNvGrpSpPr>
            <a:grpSpLocks/>
          </p:cNvGrpSpPr>
          <p:nvPr/>
        </p:nvGrpSpPr>
        <p:grpSpPr bwMode="auto">
          <a:xfrm>
            <a:off x="533400" y="2319338"/>
            <a:ext cx="7924800" cy="795337"/>
            <a:chOff x="528" y="1296"/>
            <a:chExt cx="4992" cy="501"/>
          </a:xfrm>
        </p:grpSpPr>
        <p:sp>
          <p:nvSpPr>
            <p:cNvPr id="24587" name="Rectangle 5"/>
            <p:cNvSpPr>
              <a:spLocks noChangeArrowheads="1"/>
            </p:cNvSpPr>
            <p:nvPr/>
          </p:nvSpPr>
          <p:spPr bwMode="auto">
            <a:xfrm>
              <a:off x="528" y="129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graphicFrame>
          <p:nvGraphicFramePr>
            <p:cNvPr id="24579" name="Object 11"/>
            <p:cNvGraphicFramePr>
              <a:graphicFrameLocks noChangeAspect="1"/>
            </p:cNvGraphicFramePr>
            <p:nvPr/>
          </p:nvGraphicFramePr>
          <p:xfrm>
            <a:off x="936" y="1541"/>
            <a:ext cx="260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572" name="方程式" r:id="rId3" imgW="2070000" imgH="203040" progId="Equation.3">
                    <p:embed/>
                  </p:oleObj>
                </mc:Choice>
                <mc:Fallback>
                  <p:oleObj name="方程式" r:id="rId3" imgW="2070000" imgH="2030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1541"/>
                          <a:ext cx="2608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57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02927"/>
              </p:ext>
            </p:extLst>
          </p:nvPr>
        </p:nvGraphicFramePr>
        <p:xfrm>
          <a:off x="1169988" y="3789040"/>
          <a:ext cx="71882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73" name="Equation" r:id="rId5" imgW="3593880" imgH="825480" progId="Equation.DSMT4">
                  <p:embed/>
                </p:oleObj>
              </mc:Choice>
              <mc:Fallback>
                <p:oleObj name="Equation" r:id="rId5" imgW="3593880" imgH="825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3789040"/>
                        <a:ext cx="7188200" cy="165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Rectangle 13"/>
          <p:cNvSpPr>
            <a:spLocks noChangeArrowheads="1"/>
          </p:cNvSpPr>
          <p:nvPr/>
        </p:nvSpPr>
        <p:spPr bwMode="auto">
          <a:xfrm>
            <a:off x="1143000" y="5445224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and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B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have the same characteristic equation, they are with the same eigenvalues</a:t>
            </a:r>
          </a:p>
        </p:txBody>
      </p:sp>
      <p:cxnSp>
        <p:nvCxnSpPr>
          <p:cNvPr id="24584" name="直線單箭頭接點 9"/>
          <p:cNvCxnSpPr>
            <a:cxnSpLocks noChangeShapeType="1"/>
          </p:cNvCxnSpPr>
          <p:nvPr/>
        </p:nvCxnSpPr>
        <p:spPr bwMode="auto">
          <a:xfrm rot="10800000" flipV="1">
            <a:off x="4000500" y="2924944"/>
            <a:ext cx="1857375" cy="1071563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5857875" y="2335963"/>
            <a:ext cx="3182938" cy="1006429"/>
          </a:xfrm>
          <a:prstGeom prst="rect">
            <a:avLst/>
          </a:prstGeom>
          <a:noFill/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For any diagonal matrix in the form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= </a:t>
            </a:r>
            <a:r>
              <a:rPr lang="el-GR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</a:rPr>
              <a:t>–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D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holds for any </a:t>
            </a:r>
            <a:r>
              <a:rPr lang="en-US" altLang="zh-TW" sz="18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invertible matrix </a:t>
            </a:r>
            <a:r>
              <a:rPr lang="en-US" altLang="zh-TW" sz="18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P</a:t>
            </a:r>
            <a:endParaRPr lang="zh-TW" altLang="en-US" sz="1800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24586" name="Rectangle 13"/>
          <p:cNvSpPr>
            <a:spLocks noChangeArrowheads="1"/>
          </p:cNvSpPr>
          <p:nvPr/>
        </p:nvSpPr>
        <p:spPr bwMode="auto">
          <a:xfrm>
            <a:off x="1116013" y="3305175"/>
            <a:ext cx="7924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Consider the characteristic equation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:</a:t>
            </a:r>
          </a:p>
        </p:txBody>
      </p:sp>
      <p:sp>
        <p:nvSpPr>
          <p:cNvPr id="13" name="文字方塊 11"/>
          <p:cNvSpPr txBox="1">
            <a:spLocks noChangeArrowheads="1"/>
          </p:cNvSpPr>
          <p:nvPr/>
        </p:nvSpPr>
        <p:spPr bwMode="auto">
          <a:xfrm>
            <a:off x="971600" y="6372036"/>
            <a:ext cx="7712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that the eigenvectors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B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not necessarily identical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Ex 1: Eigenvalue problems and diagonalization programs</a:t>
            </a:r>
          </a:p>
        </p:txBody>
      </p:sp>
      <p:graphicFrame>
        <p:nvGraphicFramePr>
          <p:cNvPr id="25602" name="Object 4"/>
          <p:cNvGraphicFramePr>
            <a:graphicFrameLocks noChangeAspect="1"/>
          </p:cNvGraphicFramePr>
          <p:nvPr/>
        </p:nvGraphicFramePr>
        <p:xfrm>
          <a:off x="3035300" y="1438275"/>
          <a:ext cx="2108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9" name="Equation" r:id="rId3" imgW="1054080" imgH="634680" progId="Equation.3">
                  <p:embed/>
                </p:oleObj>
              </mc:Choice>
              <mc:Fallback>
                <p:oleObj name="Equation" r:id="rId3" imgW="105408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5300" y="1438275"/>
                        <a:ext cx="2108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8" name="Group 11"/>
          <p:cNvGrpSpPr>
            <a:grpSpLocks/>
          </p:cNvGrpSpPr>
          <p:nvPr/>
        </p:nvGrpSpPr>
        <p:grpSpPr bwMode="auto">
          <a:xfrm>
            <a:off x="476250" y="2709863"/>
            <a:ext cx="7696200" cy="1803400"/>
            <a:chOff x="528" y="1632"/>
            <a:chExt cx="4848" cy="1136"/>
          </a:xfrm>
        </p:grpSpPr>
        <p:sp>
          <p:nvSpPr>
            <p:cNvPr id="25610" name="Rectangle 5"/>
            <p:cNvSpPr>
              <a:spLocks noChangeArrowheads="1"/>
            </p:cNvSpPr>
            <p:nvPr/>
          </p:nvSpPr>
          <p:spPr bwMode="auto">
            <a:xfrm>
              <a:off x="528" y="1632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25606" name="Object 6"/>
            <p:cNvGraphicFramePr>
              <a:graphicFrameLocks noChangeAspect="1"/>
            </p:cNvGraphicFramePr>
            <p:nvPr/>
          </p:nvGraphicFramePr>
          <p:xfrm>
            <a:off x="936" y="1872"/>
            <a:ext cx="3904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40" name="Equation" r:id="rId5" imgW="3098520" imgH="711000" progId="Equation.DSMT4">
                    <p:embed/>
                  </p:oleObj>
                </mc:Choice>
                <mc:Fallback>
                  <p:oleObj name="Equation" r:id="rId5" imgW="3098520" imgH="71100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1872"/>
                          <a:ext cx="3904" cy="8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603" name="Object 8"/>
          <p:cNvGraphicFramePr>
            <a:graphicFrameLocks noChangeAspect="1"/>
          </p:cNvGraphicFramePr>
          <p:nvPr/>
        </p:nvGraphicFramePr>
        <p:xfrm>
          <a:off x="1169988" y="4700588"/>
          <a:ext cx="5130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1" name="Equation" r:id="rId7" imgW="2565360" imgH="228600" progId="Equation.DSMT4">
                  <p:embed/>
                </p:oleObj>
              </mc:Choice>
              <mc:Fallback>
                <p:oleObj name="Equation" r:id="rId7" imgW="25653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0588"/>
                        <a:ext cx="5130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9" name="Group 13"/>
          <p:cNvGrpSpPr>
            <a:grpSpLocks/>
          </p:cNvGrpSpPr>
          <p:nvPr/>
        </p:nvGrpSpPr>
        <p:grpSpPr bwMode="auto">
          <a:xfrm>
            <a:off x="1181100" y="5226050"/>
            <a:ext cx="4605338" cy="1422400"/>
            <a:chOff x="744" y="3217"/>
            <a:chExt cx="2901" cy="896"/>
          </a:xfrm>
        </p:grpSpPr>
        <p:graphicFrame>
          <p:nvGraphicFramePr>
            <p:cNvPr id="25604" name="Object 9"/>
            <p:cNvGraphicFramePr>
              <a:graphicFrameLocks noChangeAspect="1"/>
            </p:cNvGraphicFramePr>
            <p:nvPr/>
          </p:nvGraphicFramePr>
          <p:xfrm>
            <a:off x="744" y="3553"/>
            <a:ext cx="220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42" name="Equation" r:id="rId9" imgW="1752480" imgH="203040" progId="Equation.DSMT4">
                    <p:embed/>
                  </p:oleObj>
                </mc:Choice>
                <mc:Fallback>
                  <p:oleObj name="Equation" r:id="rId9" imgW="1752480" imgH="20304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" y="3553"/>
                          <a:ext cx="2208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5" name="Object 10"/>
            <p:cNvGraphicFramePr>
              <a:graphicFrameLocks noChangeAspect="1"/>
            </p:cNvGraphicFramePr>
            <p:nvPr/>
          </p:nvGraphicFramePr>
          <p:xfrm>
            <a:off x="2957" y="3217"/>
            <a:ext cx="688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7643" name="Equation" r:id="rId11" imgW="545760" imgH="711000" progId="Equation.DSMT4">
                    <p:embed/>
                  </p:oleObj>
                </mc:Choice>
                <mc:Fallback>
                  <p:oleObj name="Equation" r:id="rId11" imgW="545760" imgH="7110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7" y="3217"/>
                          <a:ext cx="688" cy="8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024"/>
          <p:cNvGraphicFramePr>
            <a:graphicFrameLocks noChangeAspect="1"/>
          </p:cNvGraphicFramePr>
          <p:nvPr/>
        </p:nvGraphicFramePr>
        <p:xfrm>
          <a:off x="862013" y="1295400"/>
          <a:ext cx="3708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69" name="Equation" r:id="rId3" imgW="1854000" imgH="203040" progId="Equation.DSMT4">
                  <p:embed/>
                </p:oleObj>
              </mc:Choice>
              <mc:Fallback>
                <p:oleObj name="Equation" r:id="rId3" imgW="1854000" imgH="20304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1295400"/>
                        <a:ext cx="3708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1025"/>
          <p:cNvGraphicFramePr>
            <a:graphicFrameLocks noChangeAspect="1"/>
          </p:cNvGraphicFramePr>
          <p:nvPr/>
        </p:nvGraphicFramePr>
        <p:xfrm>
          <a:off x="4502150" y="762000"/>
          <a:ext cx="2590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0" name="Equation" r:id="rId5" imgW="1295280" imgH="711000" progId="Equation.DSMT4">
                  <p:embed/>
                </p:oleObj>
              </mc:Choice>
              <mc:Fallback>
                <p:oleObj name="Equation" r:id="rId5" imgW="129528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762000"/>
                        <a:ext cx="25908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1026"/>
          <p:cNvGraphicFramePr>
            <a:graphicFrameLocks noChangeAspect="1"/>
          </p:cNvGraphicFramePr>
          <p:nvPr/>
        </p:nvGraphicFramePr>
        <p:xfrm>
          <a:off x="1201738" y="2205038"/>
          <a:ext cx="7416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171" name="Equation" r:id="rId7" imgW="3708360" imgH="711000" progId="Equation.DSMT4">
                  <p:embed/>
                </p:oleObj>
              </mc:Choice>
              <mc:Fallback>
                <p:oleObj name="Equation" r:id="rId7" imgW="3708360" imgH="7110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205038"/>
                        <a:ext cx="74168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630" name="Group 1031"/>
          <p:cNvGrpSpPr>
            <a:grpSpLocks/>
          </p:cNvGrpSpPr>
          <p:nvPr/>
        </p:nvGrpSpPr>
        <p:grpSpPr bwMode="auto">
          <a:xfrm>
            <a:off x="395288" y="3645024"/>
            <a:ext cx="7408862" cy="1892300"/>
            <a:chOff x="528" y="2960"/>
            <a:chExt cx="4667" cy="1192"/>
          </a:xfrm>
        </p:grpSpPr>
        <p:graphicFrame>
          <p:nvGraphicFramePr>
            <p:cNvPr id="26629" name="Object 1027"/>
            <p:cNvGraphicFramePr>
              <a:graphicFrameLocks noChangeAspect="1"/>
            </p:cNvGraphicFramePr>
            <p:nvPr/>
          </p:nvGraphicFramePr>
          <p:xfrm>
            <a:off x="1435" y="2968"/>
            <a:ext cx="3760" cy="1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172" name="Equation" r:id="rId9" imgW="2984400" imgH="939600" progId="Equation.DSMT4">
                    <p:embed/>
                  </p:oleObj>
                </mc:Choice>
                <mc:Fallback>
                  <p:oleObj name="Equation" r:id="rId9" imgW="2984400" imgH="939600" progId="Equation.DSMT4">
                    <p:embed/>
                    <p:pic>
                      <p:nvPicPr>
                        <p:cNvPr id="0" name="Object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5" y="2968"/>
                          <a:ext cx="3760" cy="11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2" name="Rectangle 1030"/>
            <p:cNvSpPr>
              <a:spLocks noChangeArrowheads="1"/>
            </p:cNvSpPr>
            <p:nvPr/>
          </p:nvSpPr>
          <p:spPr bwMode="auto">
            <a:xfrm>
              <a:off x="528" y="2960"/>
              <a:ext cx="2640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Note: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If</a:t>
              </a:r>
            </a:p>
          </p:txBody>
        </p:sp>
      </p:grpSp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395288" y="5499224"/>
            <a:ext cx="8353176" cy="138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example can verify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7.4 since the eigenvalues for both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–1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the same to be 4,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2, and </a:t>
            </a:r>
            <a:r>
              <a:rPr lang="en-US" altLang="zh-TW" sz="1800" dirty="0">
                <a:solidFill>
                  <a:srgbClr val="0000FF"/>
                </a:solidFill>
              </a:rPr>
              <a:t>–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reason why the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constructed with the eigenvectors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demonstrated in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7.5 on the next slide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80736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dirty="0" err="1"/>
              <a:t>Thm</a:t>
            </a:r>
            <a:r>
              <a:rPr lang="en-US" altLang="zh-TW" dirty="0"/>
              <a:t>. 7.5: Condition for diagonalization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1285875" y="1196752"/>
            <a:ext cx="71628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 if and only if it has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linearly independent eigenvectors</a:t>
            </a:r>
          </a:p>
        </p:txBody>
      </p:sp>
      <p:grpSp>
        <p:nvGrpSpPr>
          <p:cNvPr id="27655" name="群組 8"/>
          <p:cNvGrpSpPr>
            <a:grpSpLocks/>
          </p:cNvGrpSpPr>
          <p:nvPr/>
        </p:nvGrpSpPr>
        <p:grpSpPr bwMode="auto">
          <a:xfrm>
            <a:off x="214313" y="3471863"/>
            <a:ext cx="7924800" cy="533400"/>
            <a:chOff x="214313" y="3517200"/>
            <a:chExt cx="7924800" cy="533400"/>
          </a:xfrm>
        </p:grpSpPr>
        <p:sp>
          <p:nvSpPr>
            <p:cNvPr id="27657" name="Rectangle 5"/>
            <p:cNvSpPr>
              <a:spLocks noChangeArrowheads="1"/>
            </p:cNvSpPr>
            <p:nvPr/>
          </p:nvSpPr>
          <p:spPr bwMode="auto">
            <a:xfrm>
              <a:off x="214313" y="3517200"/>
              <a:ext cx="79248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graphicFrame>
          <p:nvGraphicFramePr>
            <p:cNvPr id="27652" name="Object 6"/>
            <p:cNvGraphicFramePr>
              <a:graphicFrameLocks noChangeAspect="1"/>
            </p:cNvGraphicFramePr>
            <p:nvPr/>
          </p:nvGraphicFramePr>
          <p:xfrm>
            <a:off x="783952" y="3571875"/>
            <a:ext cx="547688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52" name="Equation" r:id="rId3" imgW="304560" imgH="203040" progId="Equation.DSMT4">
                    <p:embed/>
                  </p:oleObj>
                </mc:Choice>
                <mc:Fallback>
                  <p:oleObj name="Equation" r:id="rId3" imgW="304560" imgH="203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3952" y="3571875"/>
                          <a:ext cx="547688" cy="365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Object 9"/>
              <p:cNvSpPr txBox="1"/>
              <p:nvPr/>
            </p:nvSpPr>
            <p:spPr bwMode="auto">
              <a:xfrm>
                <a:off x="1258888" y="3748088"/>
                <a:ext cx="7633592" cy="8223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Since</m:t>
                    </m:r>
                    <m:r>
                      <a:rPr lang="zh-TW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m:rPr>
                        <m:nor/>
                      </m:rP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diagonalizable</m:t>
                    </m:r>
                    <m:r>
                      <m:rPr>
                        <m:nor/>
                      </m:rP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there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exists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invertible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zh-TW" alt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diagonal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Let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⋯</m:t>
                    </m:r>
                    <m: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 </m:t>
                    </m:r>
                    <m:r>
                      <m:rPr>
                        <m:sty m:val="p"/>
                      </m:rP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TW" alt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),</m:t>
                    </m:r>
                    <m:r>
                      <m:rPr>
                        <m:nor/>
                      </m:rP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then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65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8888" y="3748088"/>
                <a:ext cx="7633592" cy="822325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Object 10"/>
              <p:cNvSpPr txBox="1"/>
              <p:nvPr/>
            </p:nvSpPr>
            <p:spPr bwMode="auto">
              <a:xfrm>
                <a:off x="2465388" y="4684713"/>
                <a:ext cx="4482876" cy="21018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m:rPr>
                          <m:aln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7651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5388" y="4684713"/>
                <a:ext cx="4482876" cy="2101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928688" y="1988840"/>
            <a:ext cx="771525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If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eigenvectors, it does not imply that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distinct eigenvalues. In an extreme case, it is possible to have only one eigenvalue with the multiplicity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and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eigenvectors for this eigenvalue</a:t>
            </a:r>
          </a:p>
          <a:p>
            <a:pPr marL="273050" indent="-273050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On the other hand, if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distinct eigenvalues, then there are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n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linearly independent eigenvectors (see </a:t>
            </a:r>
            <a:r>
              <a:rPr lang="en-US" altLang="zh-TW" sz="16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. 7.6), and thus </a:t>
            </a:r>
            <a:r>
              <a:rPr lang="en-US" altLang="zh-TW" sz="16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6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must be diagonalizable</a:t>
            </a:r>
            <a:endParaRPr lang="zh-TW" altLang="en-US" sz="16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Object 4"/>
              <p:cNvSpPr txBox="1"/>
              <p:nvPr/>
            </p:nvSpPr>
            <p:spPr bwMode="auto">
              <a:xfrm>
                <a:off x="750888" y="785813"/>
                <a:ext cx="4901232" cy="822325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)</m:t>
                      </m:r>
                    </m:oMath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∴[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]=[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67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888" y="785813"/>
                <a:ext cx="4901232" cy="822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Object 5"/>
              <p:cNvSpPr txBox="1"/>
              <p:nvPr/>
            </p:nvSpPr>
            <p:spPr bwMode="auto">
              <a:xfrm>
                <a:off x="889000" y="1700213"/>
                <a:ext cx="8075488" cy="12334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2,…,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equations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imply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column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vectors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eigenvectors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diagonal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entries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eigenvalues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675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0" y="1700213"/>
                <a:ext cx="8075488" cy="12334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676" name="Object 6"/>
              <p:cNvSpPr txBox="1"/>
              <p:nvPr/>
            </p:nvSpPr>
            <p:spPr bwMode="auto">
              <a:xfrm>
                <a:off x="855662" y="2933700"/>
                <a:ext cx="8108826" cy="1287388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Because</m:t>
                      </m:r>
                      <m:r>
                        <m:rPr>
                          <m:nor/>
                        </m:rPr>
                        <a:rPr lang="zh-TW" alt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diagonalizable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invertible</m:t>
                      </m:r>
                    </m:oMath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Columns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., 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linearly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independent</m:t>
                      </m:r>
                    </m:oMath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Slide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4.101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formal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proof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Slide</m:t>
                      </m:r>
                      <m: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7.37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intuitive</m:t>
                      </m:r>
                      <m: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explanation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867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662" y="2933700"/>
                <a:ext cx="8108826" cy="1287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7"/>
              <p:cNvSpPr txBox="1"/>
              <p:nvPr/>
            </p:nvSpPr>
            <p:spPr bwMode="auto">
              <a:xfrm>
                <a:off x="855663" y="4293171"/>
                <a:ext cx="5732561" cy="43197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Thus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linearly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independent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eigenvectors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67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5663" y="4293171"/>
                <a:ext cx="5732561" cy="431973"/>
              </a:xfrm>
              <a:prstGeom prst="rect">
                <a:avLst/>
              </a:prstGeom>
              <a:blipFill>
                <a:blip r:embed="rId6"/>
                <a:stretch>
                  <a:fillRect l="-213" b="-8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8" name="Object 8"/>
              <p:cNvSpPr txBox="1"/>
              <p:nvPr/>
            </p:nvSpPr>
            <p:spPr bwMode="auto">
              <a:xfrm>
                <a:off x="323850" y="4941168"/>
                <a:ext cx="8352606" cy="91670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zh-TW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zh-TW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has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linearly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independent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eigenvectors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,⋯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corresponding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eigenvalues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,⋯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could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same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678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4941168"/>
                <a:ext cx="8352606" cy="9167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Object 9"/>
              <p:cNvSpPr txBox="1"/>
              <p:nvPr/>
            </p:nvSpPr>
            <p:spPr bwMode="auto">
              <a:xfrm>
                <a:off x="889000" y="5784155"/>
                <a:ext cx="3899023" cy="57606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zh-TW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2,…,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679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000" y="5784155"/>
                <a:ext cx="3899023" cy="576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0" name="Object 10"/>
              <p:cNvSpPr txBox="1"/>
              <p:nvPr/>
            </p:nvSpPr>
            <p:spPr bwMode="auto">
              <a:xfrm>
                <a:off x="971599" y="6291485"/>
                <a:ext cx="3168353" cy="59389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68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9" y="6291485"/>
                <a:ext cx="3168353" cy="5938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681" name="Object 9"/>
          <p:cNvGraphicFramePr>
            <a:graphicFrameLocks noChangeAspect="1"/>
          </p:cNvGraphicFramePr>
          <p:nvPr/>
        </p:nvGraphicFramePr>
        <p:xfrm>
          <a:off x="250825" y="4714875"/>
          <a:ext cx="5476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05" name="Equation" r:id="rId10" imgW="304560" imgH="203040" progId="Equation.DSMT4">
                  <p:embed/>
                </p:oleObj>
              </mc:Choice>
              <mc:Fallback>
                <p:oleObj name="Equation" r:id="rId10" imgW="3045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14875"/>
                        <a:ext cx="54768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698" name="Object 1024"/>
              <p:cNvSpPr txBox="1"/>
              <p:nvPr/>
            </p:nvSpPr>
            <p:spPr bwMode="auto">
              <a:xfrm>
                <a:off x="468312" y="836712"/>
                <a:ext cx="5903887" cy="25923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m:rPr>
                          <m:aln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]=[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𝑃𝐷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9698" name="Object 10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836712"/>
                <a:ext cx="5903887" cy="2592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699" name="Object 1025"/>
              <p:cNvSpPr txBox="1"/>
              <p:nvPr/>
            </p:nvSpPr>
            <p:spPr bwMode="auto">
              <a:xfrm>
                <a:off x="468312" y="3140968"/>
                <a:ext cx="8424167" cy="223259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zh-TW" altLang="en-US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,⋯,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linearly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independent</m:t>
                      </m:r>
                    </m:oMath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invertible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Slide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4.101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formal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proof</m:t>
                      </m:r>
                      <m:r>
                        <a:rPr lang="en-US" altLang="zh-TW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Slide</m:t>
                      </m:r>
                      <m: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7.37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intuitive</m:t>
                      </m:r>
                      <m: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explanation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∵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diagonalizable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according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definition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iagonalizable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Slide</m:t>
                      </m:r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7.</m:t>
                      </m:r>
                      <m:r>
                        <m:rPr>
                          <m:nor/>
                        </m:rPr>
                        <a:rPr lang="en-US" altLang="zh-TW" sz="20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zh-TW" sz="20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29699" name="Object 10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3140968"/>
                <a:ext cx="8424167" cy="2232596"/>
              </a:xfrm>
              <a:prstGeom prst="rect">
                <a:avLst/>
              </a:prstGeom>
              <a:blipFill>
                <a:blip r:embed="rId3"/>
                <a:stretch>
                  <a:fillRect b="-150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225331E-37D1-4CC0-890E-A2973767B911}"/>
                  </a:ext>
                </a:extLst>
              </p:cNvPr>
              <p:cNvSpPr txBox="1"/>
              <p:nvPr/>
            </p:nvSpPr>
            <p:spPr>
              <a:xfrm>
                <a:off x="323528" y="5949380"/>
                <a:ext cx="82089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8288" indent="-268288"/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※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</a:rPr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zh-TW" altLang="en-US" sz="1800" i="0">
                        <a:solidFill>
                          <a:srgbClr val="0000FF"/>
                        </a:solidFill>
                        <a:latin typeface="+mn-lt"/>
                      </a:rPr>
                      <m:t>′</m:t>
                    </m:r>
                    <m:r>
                      <m:rPr>
                        <m:nor/>
                      </m:rPr>
                      <a:rPr lang="zh-TW" altLang="en-US" sz="1800" i="0">
                        <a:solidFill>
                          <a:srgbClr val="0000FF"/>
                        </a:solidFill>
                        <a:latin typeface="+mn-lt"/>
                      </a:rPr>
                      <m:t>s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</a:rPr>
                  <a:t> are linearly independent eigenvectors and the diagonal 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</a:rPr>
                  <a:t> in the resulting diagonalized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</a:rPr>
                  <a:t> are eigenvalues of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</a:rPr>
                  <a:t> </a:t>
                </a:r>
                <a:endParaRPr lang="zh-TW" altLang="en-US" sz="1800" dirty="0">
                  <a:solidFill>
                    <a:srgbClr val="0000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225331E-37D1-4CC0-890E-A2973767B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49380"/>
                <a:ext cx="8208912" cy="646331"/>
              </a:xfrm>
              <a:prstGeom prst="rect">
                <a:avLst/>
              </a:prstGeom>
              <a:blipFill>
                <a:blip r:embed="rId4"/>
                <a:stretch>
                  <a:fillRect l="-594" t="-5660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836712"/>
                <a:ext cx="7924800" cy="842987"/>
              </a:xfrm>
            </p:spPr>
            <p:txBody>
              <a:bodyPr/>
              <a:lstStyle/>
              <a:p>
                <a:pPr eaLnBrk="1" hangingPunct="1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Intuition for that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 is invertible if only and if the columns in </a:t>
                </a:r>
                <a14:m>
                  <m:oMath xmlns:m="http://schemas.openxmlformats.org/officeDocument/2006/math"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zh-TW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zh-TW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zh-TW" alt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., </m:t>
                    </m:r>
                    <m:sSub>
                      <m:sSub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, are linearly independent </a:t>
                </a:r>
              </a:p>
            </p:txBody>
          </p:sp>
        </mc:Choice>
        <mc:Fallback xmlns="">
          <p:sp>
            <p:nvSpPr>
              <p:cNvPr id="307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836712"/>
                <a:ext cx="7924800" cy="842987"/>
              </a:xfrm>
              <a:blipFill>
                <a:blip r:embed="rId2"/>
                <a:stretch>
                  <a:fillRect t="-4317" b="-194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28" name="Rectangle 13"/>
              <p:cNvSpPr>
                <a:spLocks noChangeArrowheads="1"/>
              </p:cNvSpPr>
              <p:nvPr/>
            </p:nvSpPr>
            <p:spPr bwMode="auto">
              <a:xfrm>
                <a:off x="395288" y="1916831"/>
                <a:ext cx="8497192" cy="4536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60363" indent="-360363">
                  <a:lnSpc>
                    <a:spcPct val="110000"/>
                  </a:lnSpc>
                  <a:spcBef>
                    <a:spcPts val="6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i. </a:t>
                </a:r>
                <a14:m>
                  <m:oMath xmlns:m="http://schemas.openxmlformats.org/officeDocument/2006/math">
                    <m:r>
                      <a:rPr kumimoji="1" lang="zh-TW" alt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kumimoji="1" lang="en-US" altLang="zh-TW" sz="2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/>
                    <a:ea typeface="標楷體"/>
                  </a:rPr>
                  <a:t> is invertible </a:t>
                </a:r>
                <a14:m>
                  <m:oMath xmlns:m="http://schemas.openxmlformats.org/officeDocument/2006/math">
                    <m:r>
                      <a:rPr kumimoji="1" lang="en-US" altLang="zh-TW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 det(</a:t>
                </a:r>
                <a14:m>
                  <m:oMath xmlns:m="http://schemas.openxmlformats.org/officeDocument/2006/math">
                    <m:r>
                      <a:rPr lang="zh-TW" altLang="en-US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) is nonzero (see </a:t>
                </a:r>
                <a:r>
                  <a:rPr lang="en-US" altLang="zh-TW" sz="2000" dirty="0" err="1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Thm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. 3.7)</a:t>
                </a:r>
              </a:p>
              <a:p>
                <a:pPr marL="360363" indent="-360363">
                  <a:lnSpc>
                    <a:spcPct val="110000"/>
                  </a:lnSpc>
                  <a:spcBef>
                    <a:spcPts val="6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ii. One can perform elementary row or column operations to calculate det(</a:t>
                </a:r>
                <a14:m>
                  <m:oMath xmlns:m="http://schemas.openxmlformats.org/officeDocument/2006/math">
                    <m:r>
                      <a:rPr lang="zh-TW" altLang="en-US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) (see Section 3.2)</a:t>
                </a:r>
              </a:p>
              <a:p>
                <a:pPr marL="360363" indent="-360363">
                  <a:lnSpc>
                    <a:spcPct val="110000"/>
                  </a:lnSpc>
                  <a:spcBef>
                    <a:spcPts val="6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iii.1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 are linearly dependent, by performing the elementary column operations, one can generate a zero column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 det(</a:t>
                </a:r>
                <a14:m>
                  <m:oMath xmlns:m="http://schemas.openxmlformats.org/officeDocument/2006/math">
                    <m:r>
                      <a:rPr lang="zh-TW" altLang="en-US" sz="2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) = 0 </a:t>
                </a:r>
              </a:p>
              <a:p>
                <a:pPr marL="539750">
                  <a:lnSpc>
                    <a:spcPct val="110000"/>
                  </a:lnSpc>
                  <a:spcBef>
                    <a:spcPts val="6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For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, one adds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, …,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 to the first column, then the first column reduces to a zero column</a:t>
                </a:r>
              </a:p>
              <a:p>
                <a:pPr marL="360363" indent="-360363">
                  <a:lnSpc>
                    <a:spcPct val="110000"/>
                  </a:lnSpc>
                  <a:spcBef>
                    <a:spcPts val="600"/>
                  </a:spcBef>
                  <a:buClr>
                    <a:schemeClr val="tx1"/>
                  </a:buClr>
                  <a:buSzPct val="40000"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iii.2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  <m:sub>
                        <m:r>
                          <a:rPr lang="zh-TW" alt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 are linearly independent, it is </a:t>
                </a:r>
                <a:r>
                  <a:rPr lang="en-US" altLang="zh-TW" sz="2000" dirty="0">
                    <a:latin typeface="Times New Roman" pitchFamily="18" charset="0"/>
                    <a:ea typeface="標楷體" pitchFamily="65" charset="-120"/>
                  </a:rPr>
                  <a:t>impossible to generate a zero column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by performing the elementary column operations</a:t>
                </a:r>
              </a:p>
              <a:p>
                <a:pPr marL="360363" indent="-360363">
                  <a:lnSpc>
                    <a:spcPct val="110000"/>
                  </a:lnSpc>
                  <a:spcBef>
                    <a:spcPts val="600"/>
                  </a:spcBef>
                  <a:buClr>
                    <a:schemeClr val="tx1"/>
                  </a:buClr>
                  <a:buSzPct val="40000"/>
                </a:pPr>
                <a:r>
                  <a:rPr lang="en-US" altLang="zh-TW" sz="2000" dirty="0">
                    <a:solidFill>
                      <a:schemeClr val="tx1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※ </a:t>
                </a:r>
                <a:r>
                  <a:rPr lang="en-US" altLang="zh-TW" sz="2000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</a:rPr>
                  <a:t>However, the explanation </a:t>
                </a:r>
                <a:r>
                  <a:rPr lang="en-US" altLang="zh-TW" sz="2000" dirty="0">
                    <a:latin typeface="Times New Roman" pitchFamily="18" charset="0"/>
                    <a:ea typeface="標楷體" pitchFamily="65" charset="-120"/>
                  </a:rPr>
                  <a:t>on this page cannot deny the possibility to generate a zero row or zero column by performing the elementary row operations</a:t>
                </a:r>
                <a:endParaRPr lang="en-US" altLang="zh-TW" sz="2000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30728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1916831"/>
                <a:ext cx="8497192" cy="4536505"/>
              </a:xfrm>
              <a:prstGeom prst="rect">
                <a:avLst/>
              </a:prstGeom>
              <a:blipFill>
                <a:blip r:embed="rId3"/>
                <a:stretch>
                  <a:fillRect l="-789" t="-537" r="-717" b="-9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3126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Ex 4: A matrix that is not diagonalizable</a:t>
            </a:r>
          </a:p>
        </p:txBody>
      </p:sp>
      <p:graphicFrame>
        <p:nvGraphicFramePr>
          <p:cNvPr id="30722" name="Object 4"/>
          <p:cNvGraphicFramePr>
            <a:graphicFrameLocks noChangeAspect="1"/>
          </p:cNvGraphicFramePr>
          <p:nvPr/>
        </p:nvGraphicFramePr>
        <p:xfrm>
          <a:off x="1143000" y="1306513"/>
          <a:ext cx="63944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0" name="Equation" r:id="rId3" imgW="3200400" imgH="685800" progId="Equation.DSMT4">
                  <p:embed/>
                </p:oleObj>
              </mc:Choice>
              <mc:Fallback>
                <p:oleObj name="Equation" r:id="rId3" imgW="3200400" imgH="685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06513"/>
                        <a:ext cx="63944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7" name="Group 14"/>
          <p:cNvGrpSpPr>
            <a:grpSpLocks/>
          </p:cNvGrpSpPr>
          <p:nvPr/>
        </p:nvGrpSpPr>
        <p:grpSpPr bwMode="auto">
          <a:xfrm>
            <a:off x="458788" y="2684463"/>
            <a:ext cx="7696200" cy="1298575"/>
            <a:chOff x="528" y="1568"/>
            <a:chExt cx="4848" cy="818"/>
          </a:xfrm>
        </p:grpSpPr>
        <p:sp>
          <p:nvSpPr>
            <p:cNvPr id="30729" name="Rectangle 5"/>
            <p:cNvSpPr>
              <a:spLocks noChangeArrowheads="1"/>
            </p:cNvSpPr>
            <p:nvPr/>
          </p:nvSpPr>
          <p:spPr bwMode="auto">
            <a:xfrm>
              <a:off x="528" y="1568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30725" name="Object 10"/>
            <p:cNvGraphicFramePr>
              <a:graphicFrameLocks noChangeAspect="1"/>
            </p:cNvGraphicFramePr>
            <p:nvPr/>
          </p:nvGraphicFramePr>
          <p:xfrm>
            <a:off x="936" y="1840"/>
            <a:ext cx="2641" cy="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191" name="Equation" r:id="rId5" imgW="2209680" imgH="457200" progId="Equation.DSMT4">
                    <p:embed/>
                  </p:oleObj>
                </mc:Choice>
                <mc:Fallback>
                  <p:oleObj name="Equation" r:id="rId5" imgW="2209680" imgH="45720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" y="1840"/>
                          <a:ext cx="2641" cy="5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23" name="Object 11"/>
          <p:cNvGraphicFramePr>
            <a:graphicFrameLocks noChangeAspect="1"/>
          </p:cNvGraphicFramePr>
          <p:nvPr/>
        </p:nvGraphicFramePr>
        <p:xfrm>
          <a:off x="1069975" y="4000500"/>
          <a:ext cx="79613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2" name="Equation" r:id="rId7" imgW="4190760" imgH="228600" progId="Equation.DSMT4">
                  <p:embed/>
                </p:oleObj>
              </mc:Choice>
              <mc:Fallback>
                <p:oleObj name="Equation" r:id="rId7" imgW="419076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4000500"/>
                        <a:ext cx="79613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08147"/>
              </p:ext>
            </p:extLst>
          </p:nvPr>
        </p:nvGraphicFramePr>
        <p:xfrm>
          <a:off x="1131888" y="4572000"/>
          <a:ext cx="57896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93" name="Equation" r:id="rId9" imgW="3047760" imgH="457200" progId="Equation.DSMT4">
                  <p:embed/>
                </p:oleObj>
              </mc:Choice>
              <mc:Fallback>
                <p:oleObj name="Equation" r:id="rId9" imgW="3047760" imgH="457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572000"/>
                        <a:ext cx="5789612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1116013" y="5534025"/>
            <a:ext cx="767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does not have two linearly independent eigenvectors,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not diagonalizable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Steps for diagonalizing</a:t>
            </a:r>
            <a:r>
              <a:rPr lang="en-US" altLang="zh-TW" i="1"/>
              <a:t> </a:t>
            </a:r>
            <a:r>
              <a:rPr lang="en-US" altLang="zh-TW"/>
              <a:t>an</a:t>
            </a:r>
            <a:r>
              <a:rPr lang="en-US" altLang="zh-TW" i="1"/>
              <a:t> n</a:t>
            </a:r>
            <a:r>
              <a:rPr lang="en-US" altLang="zh-TW">
                <a:sym typeface="Symbol" pitchFamily="18" charset="2"/>
              </a:rPr>
              <a:t></a:t>
            </a:r>
            <a:r>
              <a:rPr lang="en-US" altLang="zh-TW" i="1"/>
              <a:t>n</a:t>
            </a:r>
            <a:r>
              <a:rPr lang="en-US" altLang="zh-TW"/>
              <a:t> square matrix:</a:t>
            </a:r>
          </a:p>
        </p:txBody>
      </p:sp>
      <p:sp>
        <p:nvSpPr>
          <p:cNvPr id="31752" name="Rectangle 5"/>
          <p:cNvSpPr>
            <a:spLocks noChangeArrowheads="1"/>
          </p:cNvSpPr>
          <p:nvPr/>
        </p:nvSpPr>
        <p:spPr bwMode="auto">
          <a:xfrm>
            <a:off x="611188" y="3040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Step 2: Let</a:t>
            </a:r>
          </a:p>
        </p:txBody>
      </p:sp>
      <p:graphicFrame>
        <p:nvGraphicFramePr>
          <p:cNvPr id="31746" name="Object 7"/>
          <p:cNvGraphicFramePr>
            <a:graphicFrameLocks noChangeAspect="1"/>
          </p:cNvGraphicFramePr>
          <p:nvPr/>
        </p:nvGraphicFramePr>
        <p:xfrm>
          <a:off x="2286000" y="3043238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4" name="Equation" r:id="rId3" imgW="1104840" imgH="228600" progId="Equation.DSMT4">
                  <p:embed/>
                </p:oleObj>
              </mc:Choice>
              <mc:Fallback>
                <p:oleObj name="Equation" r:id="rId3" imgW="110484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043238"/>
                        <a:ext cx="220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Rectangle 4"/>
          <p:cNvSpPr>
            <a:spLocks noChangeArrowheads="1"/>
          </p:cNvSpPr>
          <p:nvPr/>
        </p:nvSpPr>
        <p:spPr bwMode="auto">
          <a:xfrm>
            <a:off x="611188" y="1481138"/>
            <a:ext cx="8050212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79500" indent="-10795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Step 1: Find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linearly independent eigenvectors                    for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with corresponding eigenvalues </a:t>
            </a:r>
          </a:p>
        </p:txBody>
      </p:sp>
      <p:graphicFrame>
        <p:nvGraphicFramePr>
          <p:cNvPr id="31747" name="Object 9"/>
          <p:cNvGraphicFramePr>
            <a:graphicFrameLocks noChangeAspect="1"/>
          </p:cNvGraphicFramePr>
          <p:nvPr/>
        </p:nvGraphicFramePr>
        <p:xfrm>
          <a:off x="6786563" y="1571625"/>
          <a:ext cx="1447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5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563" y="1571625"/>
                        <a:ext cx="1447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4" name="Group 15"/>
          <p:cNvGrpSpPr>
            <a:grpSpLocks/>
          </p:cNvGrpSpPr>
          <p:nvPr/>
        </p:nvGrpSpPr>
        <p:grpSpPr bwMode="auto">
          <a:xfrm>
            <a:off x="611188" y="3951288"/>
            <a:ext cx="7924800" cy="2286000"/>
            <a:chOff x="576" y="1776"/>
            <a:chExt cx="4992" cy="1440"/>
          </a:xfrm>
        </p:grpSpPr>
        <p:sp>
          <p:nvSpPr>
            <p:cNvPr id="31755" name="Rectangle 6"/>
            <p:cNvSpPr>
              <a:spLocks noChangeArrowheads="1"/>
            </p:cNvSpPr>
            <p:nvPr/>
          </p:nvSpPr>
          <p:spPr bwMode="auto">
            <a:xfrm>
              <a:off x="576" y="177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 Step 3:</a:t>
              </a:r>
            </a:p>
          </p:txBody>
        </p:sp>
        <p:graphicFrame>
          <p:nvGraphicFramePr>
            <p:cNvPr id="31749" name="Object 10"/>
            <p:cNvGraphicFramePr>
              <a:graphicFrameLocks noChangeAspect="1"/>
            </p:cNvGraphicFramePr>
            <p:nvPr/>
          </p:nvGraphicFramePr>
          <p:xfrm>
            <a:off x="1488" y="1824"/>
            <a:ext cx="2480" cy="1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66" name="Equation" r:id="rId7" imgW="1968480" imgH="812520" progId="Equation.DSMT4">
                    <p:embed/>
                  </p:oleObj>
                </mc:Choice>
                <mc:Fallback>
                  <p:oleObj name="Equation" r:id="rId7" imgW="1968480" imgH="812520" progId="Equation.DSMT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1824"/>
                          <a:ext cx="2480" cy="10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750" name="Object 11"/>
            <p:cNvGraphicFramePr>
              <a:graphicFrameLocks noChangeAspect="1"/>
            </p:cNvGraphicFramePr>
            <p:nvPr/>
          </p:nvGraphicFramePr>
          <p:xfrm>
            <a:off x="1440" y="2928"/>
            <a:ext cx="254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667" name="Equation" r:id="rId9" imgW="2019240" imgH="228600" progId="Equation.DSMT4">
                    <p:embed/>
                  </p:oleObj>
                </mc:Choice>
                <mc:Fallback>
                  <p:oleObj name="Equation" r:id="rId9" imgW="2019240" imgH="2286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2928"/>
                          <a:ext cx="254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748" name="Object 8"/>
          <p:cNvGraphicFramePr>
            <a:graphicFrameLocks noChangeAspect="1"/>
          </p:cNvGraphicFramePr>
          <p:nvPr/>
        </p:nvGraphicFramePr>
        <p:xfrm>
          <a:off x="6386513" y="2060575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8" name="Equation" r:id="rId11" imgW="749160" imgH="228600" progId="Equation.DSMT4">
                  <p:embed/>
                </p:oleObj>
              </mc:Choice>
              <mc:Fallback>
                <p:oleObj name="Equation" r:id="rId11" imgW="7491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2060575"/>
                        <a:ext cx="1498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5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288" y="764704"/>
                <a:ext cx="8569200" cy="4382894"/>
              </a:xfrm>
            </p:spPr>
            <p:txBody>
              <a:bodyPr/>
              <a:lstStyle/>
              <a:p>
                <a:pPr marL="273050" indent="-273050">
                  <a:lnSpc>
                    <a:spcPct val="110000"/>
                  </a:lnSpc>
                  <a:defRPr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Geometrically </a:t>
                </a:r>
                <a:r>
                  <a:rPr lang="en-US" altLang="zh-TW" dirty="0">
                    <a:solidFill>
                      <a:srgbClr val="FF0000"/>
                    </a:solidFill>
                    <a:ea typeface="新細明體" pitchFamily="18" charset="-120"/>
                  </a:rPr>
                  <a:t>i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nterpreting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𝐴</m:t>
                    </m:r>
                    <m:r>
                      <a:rPr lang="en-US" altLang="zh-TW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𝐱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=</m:t>
                    </m:r>
                    <m:r>
                      <a:rPr lang="en-US" altLang="zh-TW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𝐲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 as transforming a vector </a:t>
                </a:r>
                <a14:m>
                  <m:oMath xmlns:m="http://schemas.openxmlformats.org/officeDocument/2006/math">
                    <m:r>
                      <a:rPr lang="en-US" altLang="zh-TW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𝐱</m:t>
                    </m:r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 to be another vector </a:t>
                </a:r>
                <a14:m>
                  <m:oMath xmlns:m="http://schemas.openxmlformats.org/officeDocument/2006/math">
                    <m:r>
                      <a:rPr lang="en-US" altLang="zh-TW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新細明體" pitchFamily="18" charset="-120"/>
                      </a:rPr>
                      <m:t>𝐲</m:t>
                    </m:r>
                  </m:oMath>
                </a14:m>
                <a:endParaRPr lang="en-US" altLang="zh-TW" sz="2400" dirty="0">
                  <a:solidFill>
                    <a:srgbClr val="FF0000"/>
                  </a:solidFill>
                  <a:latin typeface="+mn-lt"/>
                  <a:ea typeface="新細明體" pitchFamily="18" charset="-120"/>
                </a:endParaRPr>
              </a:p>
              <a:p>
                <a:pPr marL="273050" indent="-273050">
                  <a:lnSpc>
                    <a:spcPct val="110000"/>
                  </a:lnSpc>
                  <a:defRPr/>
                </a:pPr>
                <a:endParaRPr lang="en-US" altLang="zh-TW" sz="2400" dirty="0">
                  <a:solidFill>
                    <a:srgbClr val="FF0000"/>
                  </a:solidFill>
                  <a:latin typeface="+mn-lt"/>
                  <a:ea typeface="新細明體" pitchFamily="18" charset="-120"/>
                </a:endParaRPr>
              </a:p>
              <a:p>
                <a:pPr eaLnBrk="1" hangingPunct="1"/>
                <a:endParaRPr lang="en-US" altLang="zh-TW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zh-TW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zh-TW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zh-TW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zh-TW" dirty="0">
                  <a:solidFill>
                    <a:schemeClr val="tx1"/>
                  </a:solidFill>
                </a:endParaRPr>
              </a:p>
              <a:p>
                <a:pPr eaLnBrk="1" hangingPunct="1"/>
                <a:endParaRPr lang="en-US" altLang="zh-TW" dirty="0">
                  <a:solidFill>
                    <a:schemeClr val="tx1"/>
                  </a:solidFill>
                </a:endParaRPr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zh-TW" sz="1800" b="1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en-US" altLang="zh-TW" sz="1800" b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TW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TW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TW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zh-TW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TW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TW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zh-TW" altLang="zh-TW" sz="1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zh-TW" sz="1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8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TW" sz="18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sz="1800" i="1" kern="1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TW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i="1" kern="1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+3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sz="1800" i="1" kern="1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TW" sz="1800" i="1" kern="1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kern="1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sz="1800" i="1" kern="1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zh-TW" sz="1800" i="1" kern="1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TW" sz="1800" i="1" kern="1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8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800" i="1" kern="1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zh-TW" sz="1800" kern="100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indent="0" eaLnBrk="1" hangingPunct="1">
                  <a:buNone/>
                </a:pPr>
                <a:endParaRPr lang="en-US" altLang="zh-TW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0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288" y="764704"/>
                <a:ext cx="8569200" cy="4382894"/>
              </a:xfrm>
              <a:blipFill>
                <a:blip r:embed="rId3"/>
                <a:stretch>
                  <a:fillRect t="-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46E5975-B51A-435E-A2E3-27C0A6912E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741401"/>
              </p:ext>
            </p:extLst>
          </p:nvPr>
        </p:nvGraphicFramePr>
        <p:xfrm>
          <a:off x="899592" y="1635621"/>
          <a:ext cx="7086600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5" name="Visio" r:id="rId4" imgW="7086600" imgH="2657604" progId="Visio.Drawing.15">
                  <p:embed/>
                </p:oleObj>
              </mc:Choice>
              <mc:Fallback>
                <p:oleObj name="Visio" r:id="rId4" imgW="7086600" imgH="265760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1635621"/>
                        <a:ext cx="7086600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5FBE3D65-4BD8-4914-BBAC-8353B6A29E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408" y="5219606"/>
                <a:ext cx="8425184" cy="1670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※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0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 i="0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are special such that after the transformation, the resulting vectors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+mn-lt"/>
                        <a:ea typeface="新細明體" pitchFamily="18" charset="-120"/>
                      </a:rPr>
                      <m:t>𝐴</m:t>
                    </m:r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+mn-lt"/>
                        <a:ea typeface="新細明體" pitchFamily="18" charset="-120"/>
                      </a:rPr>
                      <m:t>𝐴</m:t>
                    </m:r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are parallel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, respectively (left diagram)</a:t>
                </a:r>
              </a:p>
              <a:p>
                <a:pPr marL="273050" indent="-273050">
                  <a:lnSpc>
                    <a:spcPct val="110000"/>
                  </a:lnSpc>
                  <a:spcAft>
                    <a:spcPts val="600"/>
                  </a:spcAft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※ If employing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 i="0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as the basis functions, the effect of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solidFill>
                          <a:srgbClr val="0000FF"/>
                        </a:solidFill>
                        <a:latin typeface="+mn-lt"/>
                        <a:ea typeface="新細明體" pitchFamily="18" charset="-120"/>
                      </a:rPr>
                      <m:t>𝐴</m:t>
                    </m:r>
                    <m:r>
                      <a:rPr lang="en-US" altLang="zh-TW" sz="1800" b="1">
                        <a:solidFill>
                          <a:srgbClr val="0000FF"/>
                        </a:solidFill>
                        <a:latin typeface="+mn-lt"/>
                        <a:ea typeface="新細明體" pitchFamily="18" charset="-120"/>
                      </a:rPr>
                      <m:t>𝐱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is to derive a vector equivalent to the sum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-component-vector multiplied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𝜆</m:t>
                        </m:r>
                      </m:e>
                      <m:sub>
                        <m:r>
                          <a:rPr lang="en-US" altLang="zh-TW" sz="1800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𝐱</m:t>
                        </m:r>
                      </m:e>
                      <m:sub>
                        <m: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-component-vector multiplied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+mn-lt"/>
                            <a:ea typeface="新細明體" pitchFamily="18" charset="-12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標楷體" pitchFamily="65" charset="-120"/>
                    <a:sym typeface="Symbol" pitchFamily="18" charset="2"/>
                  </a:rPr>
                  <a:t> (right diagram)</a:t>
                </a:r>
                <a:endParaRPr lang="zh-TW" altLang="en-US" sz="1800" i="1" baseline="300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1" name="文字方塊 11">
                <a:extLst>
                  <a:ext uri="{FF2B5EF4-FFF2-40B4-BE49-F238E27FC236}">
                    <a16:creationId xmlns:a16="http://schemas.microsoft.com/office/drawing/2014/main" id="{5FBE3D65-4BD8-4914-BBAC-8353B6A29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408" y="5219606"/>
                <a:ext cx="8425184" cy="1670714"/>
              </a:xfrm>
              <a:prstGeom prst="rect">
                <a:avLst/>
              </a:prstGeom>
              <a:blipFill>
                <a:blip r:embed="rId6"/>
                <a:stretch>
                  <a:fillRect l="-651" t="-1460" b="-51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814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Ex 5: Diagonalizing a matrix</a:t>
            </a:r>
          </a:p>
        </p:txBody>
      </p:sp>
      <p:graphicFrame>
        <p:nvGraphicFramePr>
          <p:cNvPr id="32770" name="Object 0"/>
          <p:cNvGraphicFramePr>
            <a:graphicFrameLocks noChangeAspect="1"/>
          </p:cNvGraphicFramePr>
          <p:nvPr/>
        </p:nvGraphicFramePr>
        <p:xfrm>
          <a:off x="755650" y="1338263"/>
          <a:ext cx="5816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0" name="方程式" r:id="rId3" imgW="5816520" imgH="1803240" progId="Equation.3">
                  <p:embed/>
                </p:oleObj>
              </mc:Choice>
              <mc:Fallback>
                <p:oleObj name="方程式" r:id="rId3" imgW="5816520" imgH="180324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38263"/>
                        <a:ext cx="5816600" cy="180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774" name="Group 14"/>
          <p:cNvGrpSpPr>
            <a:grpSpLocks/>
          </p:cNvGrpSpPr>
          <p:nvPr/>
        </p:nvGrpSpPr>
        <p:grpSpPr bwMode="auto">
          <a:xfrm>
            <a:off x="468313" y="3349625"/>
            <a:ext cx="7696200" cy="1879600"/>
            <a:chOff x="528" y="1920"/>
            <a:chExt cx="4848" cy="1184"/>
          </a:xfrm>
        </p:grpSpPr>
        <p:sp>
          <p:nvSpPr>
            <p:cNvPr id="32775" name="Rectangle 5"/>
            <p:cNvSpPr>
              <a:spLocks noChangeArrowheads="1"/>
            </p:cNvSpPr>
            <p:nvPr/>
          </p:nvSpPr>
          <p:spPr bwMode="auto">
            <a:xfrm>
              <a:off x="528" y="192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 </a:t>
              </a:r>
              <a:r>
                <a:rPr lang="en-US" altLang="zh-TW">
                  <a:latin typeface="Times New Roman" pitchFamily="18" charset="0"/>
                </a:rPr>
                <a:t>Characteristic equation:</a:t>
              </a:r>
            </a:p>
          </p:txBody>
        </p:sp>
        <p:graphicFrame>
          <p:nvGraphicFramePr>
            <p:cNvPr id="32772" name="Object 2"/>
            <p:cNvGraphicFramePr>
              <a:graphicFrameLocks noChangeAspect="1"/>
            </p:cNvGraphicFramePr>
            <p:nvPr/>
          </p:nvGraphicFramePr>
          <p:xfrm>
            <a:off x="944" y="2208"/>
            <a:ext cx="4310" cy="8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221" name="Equation" r:id="rId5" imgW="3416040" imgH="711000" progId="Equation.DSMT4">
                    <p:embed/>
                  </p:oleObj>
                </mc:Choice>
                <mc:Fallback>
                  <p:oleObj name="Equation" r:id="rId5" imgW="3416040" imgH="7110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4" y="2208"/>
                          <a:ext cx="4310" cy="8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771" name="Object 1"/>
          <p:cNvGraphicFramePr>
            <a:graphicFrameLocks noChangeAspect="1"/>
          </p:cNvGraphicFramePr>
          <p:nvPr/>
        </p:nvGraphicFramePr>
        <p:xfrm>
          <a:off x="1093788" y="5343525"/>
          <a:ext cx="502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22" name="Equation" r:id="rId7" imgW="2514600" imgH="228600" progId="Equation.DSMT4">
                  <p:embed/>
                </p:oleObj>
              </mc:Choice>
              <mc:Fallback>
                <p:oleObj name="Equation" r:id="rId7" imgW="2514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343525"/>
                        <a:ext cx="5029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793385"/>
              </p:ext>
            </p:extLst>
          </p:nvPr>
        </p:nvGraphicFramePr>
        <p:xfrm>
          <a:off x="539552" y="1354138"/>
          <a:ext cx="889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88" name="Equation" r:id="rId3" imgW="444240" imgH="215640" progId="Equation.3">
                  <p:embed/>
                </p:oleObj>
              </mc:Choice>
              <mc:Fallback>
                <p:oleObj name="Equation" r:id="rId3" imgW="444240" imgH="215640" progId="Equation.3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54138"/>
                        <a:ext cx="889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184795"/>
              </p:ext>
            </p:extLst>
          </p:nvPr>
        </p:nvGraphicFramePr>
        <p:xfrm>
          <a:off x="1374552" y="863600"/>
          <a:ext cx="7162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89" name="Equation" r:id="rId5" imgW="3581280" imgH="711000" progId="Equation.DSMT4">
                  <p:embed/>
                </p:oleObj>
              </mc:Choice>
              <mc:Fallback>
                <p:oleObj name="Equation" r:id="rId5" imgW="3581280" imgH="7110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552" y="863600"/>
                        <a:ext cx="71628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41348"/>
              </p:ext>
            </p:extLst>
          </p:nvPr>
        </p:nvGraphicFramePr>
        <p:xfrm>
          <a:off x="1553964" y="2292350"/>
          <a:ext cx="4927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0" name="Equation" r:id="rId7" imgW="2463480" imgH="711000" progId="Equation.DSMT4">
                  <p:embed/>
                </p:oleObj>
              </mc:Choice>
              <mc:Fallback>
                <p:oleObj name="Equation" r:id="rId7" imgW="2463480" imgH="711000" progId="Equation.DSMT4">
                  <p:embed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64" y="2292350"/>
                        <a:ext cx="4927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409824"/>
              </p:ext>
            </p:extLst>
          </p:nvPr>
        </p:nvGraphicFramePr>
        <p:xfrm>
          <a:off x="539552" y="4286250"/>
          <a:ext cx="109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1" name="Equation" r:id="rId9" imgW="545760" imgH="215640" progId="Equation.3">
                  <p:embed/>
                </p:oleObj>
              </mc:Choice>
              <mc:Fallback>
                <p:oleObj name="Equation" r:id="rId9" imgW="545760" imgH="215640" progId="Equation.3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286250"/>
                        <a:ext cx="10922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51192"/>
              </p:ext>
            </p:extLst>
          </p:nvPr>
        </p:nvGraphicFramePr>
        <p:xfrm>
          <a:off x="1547664" y="3792538"/>
          <a:ext cx="7442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2" name="Equation" r:id="rId11" imgW="3720960" imgH="711000" progId="Equation.DSMT4">
                  <p:embed/>
                </p:oleObj>
              </mc:Choice>
              <mc:Fallback>
                <p:oleObj name="Equation" r:id="rId11" imgW="3720960" imgH="711000" progId="Equation.DSMT4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792538"/>
                        <a:ext cx="7442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60556"/>
              </p:ext>
            </p:extLst>
          </p:nvPr>
        </p:nvGraphicFramePr>
        <p:xfrm>
          <a:off x="1553964" y="5292725"/>
          <a:ext cx="5156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93" name="Equation" r:id="rId13" imgW="2577960" imgH="711000" progId="Equation.DSMT4">
                  <p:embed/>
                </p:oleObj>
              </mc:Choice>
              <mc:Fallback>
                <p:oleObj name="Equation" r:id="rId13" imgW="2577960" imgH="711000" progId="Equation.DSMT4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964" y="5292725"/>
                        <a:ext cx="51562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226787"/>
              </p:ext>
            </p:extLst>
          </p:nvPr>
        </p:nvGraphicFramePr>
        <p:xfrm>
          <a:off x="611560" y="1357313"/>
          <a:ext cx="889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26" name="Equation" r:id="rId3" imgW="444240" imgH="228600" progId="Equation.3">
                  <p:embed/>
                </p:oleObj>
              </mc:Choice>
              <mc:Fallback>
                <p:oleObj name="Equation" r:id="rId3" imgW="444240" imgH="228600" progId="Equation.3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57313"/>
                        <a:ext cx="889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059843"/>
              </p:ext>
            </p:extLst>
          </p:nvPr>
        </p:nvGraphicFramePr>
        <p:xfrm>
          <a:off x="1407864" y="857250"/>
          <a:ext cx="7340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27" name="Equation" r:id="rId5" imgW="3670200" imgH="711000" progId="Equation.DSMT4">
                  <p:embed/>
                </p:oleObj>
              </mc:Choice>
              <mc:Fallback>
                <p:oleObj name="Equation" r:id="rId5" imgW="3670200" imgH="71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864" y="857250"/>
                        <a:ext cx="73406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491404"/>
              </p:ext>
            </p:extLst>
          </p:nvPr>
        </p:nvGraphicFramePr>
        <p:xfrm>
          <a:off x="1438647" y="2292350"/>
          <a:ext cx="4953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28" name="Equation" r:id="rId7" imgW="2476440" imgH="711000" progId="Equation.DSMT4">
                  <p:embed/>
                </p:oleObj>
              </mc:Choice>
              <mc:Fallback>
                <p:oleObj name="Equation" r:id="rId7" imgW="2476440" imgH="711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647" y="2292350"/>
                        <a:ext cx="4953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350124"/>
              </p:ext>
            </p:extLst>
          </p:nvPr>
        </p:nvGraphicFramePr>
        <p:xfrm>
          <a:off x="682997" y="3857625"/>
          <a:ext cx="65786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29" name="Equation" r:id="rId9" imgW="3288960" imgH="1422360" progId="Equation.DSMT4">
                  <p:embed/>
                </p:oleObj>
              </mc:Choice>
              <mc:Fallback>
                <p:oleObj name="Equation" r:id="rId9" imgW="3288960" imgH="1422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997" y="3857625"/>
                        <a:ext cx="6578600" cy="284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395288" y="838200"/>
            <a:ext cx="8105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Note: a quick way to calculate </a:t>
            </a:r>
            <a:r>
              <a:rPr lang="en-US" altLang="zh-TW" i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i="1" baseline="3000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based on the diagonalization technique</a:t>
            </a:r>
            <a:endParaRPr lang="en-US" altLang="zh-TW" i="1" baseline="30000">
              <a:solidFill>
                <a:schemeClr val="hlink"/>
              </a:solidFill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5842" name="Object 6"/>
          <p:cNvGraphicFramePr>
            <a:graphicFrameLocks noChangeAspect="1"/>
          </p:cNvGraphicFramePr>
          <p:nvPr/>
        </p:nvGraphicFramePr>
        <p:xfrm>
          <a:off x="857250" y="1965325"/>
          <a:ext cx="68834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29" name="Equation" r:id="rId3" imgW="3441600" imgH="939600" progId="Equation.DSMT4">
                  <p:embed/>
                </p:oleObj>
              </mc:Choice>
              <mc:Fallback>
                <p:oleObj name="Equation" r:id="rId3" imgW="3441600" imgH="939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965325"/>
                        <a:ext cx="68834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7"/>
          <p:cNvGraphicFramePr>
            <a:graphicFrameLocks noChangeAspect="1"/>
          </p:cNvGraphicFramePr>
          <p:nvPr/>
        </p:nvGraphicFramePr>
        <p:xfrm>
          <a:off x="823913" y="4121150"/>
          <a:ext cx="73914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30" name="Equation" r:id="rId5" imgW="3695400" imgH="1346040" progId="Equation.DSMT4">
                  <p:embed/>
                </p:oleObj>
              </mc:Choice>
              <mc:Fallback>
                <p:oleObj name="Equation" r:id="rId5" imgW="3695400" imgH="1346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121150"/>
                        <a:ext cx="7391400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382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Thm. 7.6: Sufficient conditions for diagonalization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071563" y="1214438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has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 the corresponding eigenvectors are linearly independent and thus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 according to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7.5.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357188" y="242088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Pf:</a:t>
            </a:r>
          </a:p>
        </p:txBody>
      </p:sp>
      <p:sp>
        <p:nvSpPr>
          <p:cNvPr id="36871" name="Rectangle 6"/>
          <p:cNvSpPr>
            <a:spLocks noChangeArrowheads="1"/>
          </p:cNvSpPr>
          <p:nvPr/>
        </p:nvSpPr>
        <p:spPr bwMode="auto">
          <a:xfrm>
            <a:off x="1071563" y="270892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be distinct eigenvalues and corresponding eigenvectors be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n-US" altLang="zh-TW" b="1" dirty="0" err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In addition, consider that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eigenvectors are linearly independent, but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+1 eigenvectors are linearly dependent, i.e.,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68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834892"/>
              </p:ext>
            </p:extLst>
          </p:nvPr>
        </p:nvGraphicFramePr>
        <p:xfrm>
          <a:off x="2143125" y="4437112"/>
          <a:ext cx="604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7" name="Equation" r:id="rId3" imgW="3022560" imgH="228600" progId="Equation.DSMT4">
                  <p:embed/>
                </p:oleObj>
              </mc:Choice>
              <mc:Fallback>
                <p:oleObj name="Equation" r:id="rId3" imgW="3022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4437112"/>
                        <a:ext cx="6045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Rectangle 6"/>
          <p:cNvSpPr>
            <a:spLocks noChangeArrowheads="1"/>
          </p:cNvSpPr>
          <p:nvPr/>
        </p:nvSpPr>
        <p:spPr bwMode="auto">
          <a:xfrm>
            <a:off x="1114425" y="4943475"/>
            <a:ext cx="7458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where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’s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are not all zero. Multiplying both sides of Eq. (1) by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yields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68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149562"/>
              </p:ext>
            </p:extLst>
          </p:nvPr>
        </p:nvGraphicFramePr>
        <p:xfrm>
          <a:off x="2055813" y="5826968"/>
          <a:ext cx="6172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58" name="Equation" r:id="rId5" imgW="3085920" imgH="457200" progId="Equation.DSMT4">
                  <p:embed/>
                </p:oleObj>
              </mc:Choice>
              <mc:Fallback>
                <p:oleObj name="Equation" r:id="rId5" imgW="308592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5826968"/>
                        <a:ext cx="6172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395288" y="836712"/>
            <a:ext cx="8286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On the other hand, multiplying both sides of Eq. (1) by </a:t>
            </a:r>
            <a:r>
              <a:rPr lang="el-GR" altLang="zh-TW" i="1" dirty="0">
                <a:latin typeface="Times New Roman" pitchFamily="18" charset="0"/>
                <a:ea typeface="標楷體" pitchFamily="65" charset="-120"/>
              </a:rPr>
              <a:t>λ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m+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yields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820738" y="1428750"/>
          <a:ext cx="728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0" name="Equation" r:id="rId3" imgW="3644640" imgH="228600" progId="Equation.DSMT4">
                  <p:embed/>
                </p:oleObj>
              </mc:Choice>
              <mc:Fallback>
                <p:oleObj name="Equation" r:id="rId3" imgW="36446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428750"/>
                        <a:ext cx="728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95288" y="2060848"/>
            <a:ext cx="82867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Now, subtracting Eq. (2) from Eq. (3) produces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Object 4"/>
              <p:cNvSpPr txBox="1"/>
              <p:nvPr/>
            </p:nvSpPr>
            <p:spPr bwMode="auto">
              <a:xfrm>
                <a:off x="755576" y="2636912"/>
                <a:ext cx="7488832" cy="57092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789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636912"/>
                <a:ext cx="7488832" cy="5709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92113" y="3284984"/>
            <a:ext cx="828675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eigenvectors are linearly independent, we can infer that all coefficients of this equation should be zero, i.e.,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920209"/>
              </p:ext>
            </p:extLst>
          </p:nvPr>
        </p:nvGraphicFramePr>
        <p:xfrm>
          <a:off x="1319213" y="4221088"/>
          <a:ext cx="6273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1" name="Equation" r:id="rId6" imgW="3136680" imgH="228600" progId="Equation.DSMT4">
                  <p:embed/>
                </p:oleObj>
              </mc:Choice>
              <mc:Fallback>
                <p:oleObj name="Equation" r:id="rId6" imgW="31366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221088"/>
                        <a:ext cx="6273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395536" y="4797152"/>
            <a:ext cx="8501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Because all the eigenvalues are distinct, it follows all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c</a:t>
            </a:r>
            <a:r>
              <a:rPr lang="en-US" altLang="zh-TW" i="1" baseline="-250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’s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equal to 0, which contradicts our assumption that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i="1" baseline="-25000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+1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can be expressed as a linear combination of the first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eigenvectors.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So, the set of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eigenvectors is linearly independent given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n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eigenvalues, and according to </a:t>
            </a:r>
            <a:r>
              <a:rPr lang="en-US" altLang="zh-TW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. 7.5, we can conclude that </a:t>
            </a:r>
            <a:r>
              <a:rPr lang="en-US" altLang="zh-TW" i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is diagonalizable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6" name="Group 25"/>
          <p:cNvGrpSpPr>
            <a:grpSpLocks/>
          </p:cNvGrpSpPr>
          <p:nvPr/>
        </p:nvGrpSpPr>
        <p:grpSpPr bwMode="auto">
          <a:xfrm>
            <a:off x="433388" y="1000125"/>
            <a:ext cx="7924800" cy="1722438"/>
            <a:chOff x="249" y="1783"/>
            <a:chExt cx="4992" cy="1085"/>
          </a:xfrm>
        </p:grpSpPr>
        <p:sp>
          <p:nvSpPr>
            <p:cNvPr id="38919" name="Rectangle 11"/>
            <p:cNvSpPr>
              <a:spLocks noChangeArrowheads="1"/>
            </p:cNvSpPr>
            <p:nvPr/>
          </p:nvSpPr>
          <p:spPr bwMode="auto">
            <a:xfrm>
              <a:off x="249" y="1783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Ex 7: Determining whether a matrix is diagonalizable</a:t>
              </a:r>
            </a:p>
          </p:txBody>
        </p:sp>
        <p:graphicFrame>
          <p:nvGraphicFramePr>
            <p:cNvPr id="38915" name="Object 12"/>
            <p:cNvGraphicFramePr>
              <a:graphicFrameLocks noChangeAspect="1"/>
            </p:cNvGraphicFramePr>
            <p:nvPr/>
          </p:nvGraphicFramePr>
          <p:xfrm>
            <a:off x="2001" y="2053"/>
            <a:ext cx="1342" cy="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04" r:id="rId3" imgW="1066800" imgH="647700" progId="Equation.3">
                    <p:embed/>
                  </p:oleObj>
                </mc:Choice>
                <mc:Fallback>
                  <p:oleObj r:id="rId3" imgW="1066800" imgH="64770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1" y="2053"/>
                          <a:ext cx="1342" cy="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17" name="Rectangle 14"/>
          <p:cNvSpPr>
            <a:spLocks noChangeArrowheads="1"/>
          </p:cNvSpPr>
          <p:nvPr/>
        </p:nvSpPr>
        <p:spPr bwMode="auto">
          <a:xfrm>
            <a:off x="504825" y="3000375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 dirty="0">
                <a:latin typeface="Times New Roman" pitchFamily="18" charset="0"/>
              </a:rPr>
              <a:t>Because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a triangular matrix, its eigenvalues are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389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674621"/>
              </p:ext>
            </p:extLst>
          </p:nvPr>
        </p:nvGraphicFramePr>
        <p:xfrm>
          <a:off x="1252736" y="3500438"/>
          <a:ext cx="2743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05" name="Equation" r:id="rId5" imgW="1371600" imgH="228600" progId="Equation.DSMT4">
                  <p:embed/>
                </p:oleObj>
              </mc:Choice>
              <mc:Fallback>
                <p:oleObj name="Equation" r:id="rId5" imgW="137160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736" y="3500438"/>
                        <a:ext cx="2743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Rectangle 16"/>
          <p:cNvSpPr>
            <a:spLocks noChangeArrowheads="1"/>
          </p:cNvSpPr>
          <p:nvPr/>
        </p:nvSpPr>
        <p:spPr bwMode="auto">
          <a:xfrm>
            <a:off x="1143000" y="4429125"/>
            <a:ext cx="70866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According to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7.6, because these three values are distinct,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diagonalizable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838200"/>
            <a:ext cx="8428037" cy="533400"/>
          </a:xfrm>
        </p:spPr>
        <p:txBody>
          <a:bodyPr/>
          <a:lstStyle/>
          <a:p>
            <a:pPr eaLnBrk="1" hangingPunct="1"/>
            <a:r>
              <a:rPr lang="en-US" altLang="zh-TW"/>
              <a:t>Ex 8: Finding a diagonalized matrix for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Object 16"/>
              <p:cNvSpPr txBox="1"/>
              <p:nvPr/>
            </p:nvSpPr>
            <p:spPr bwMode="auto">
              <a:xfrm>
                <a:off x="751978" y="1268412"/>
                <a:ext cx="8284518" cy="194456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transformation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given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</m:oMath>
                    <m:oMath xmlns:m="http://schemas.openxmlformats.org/officeDocument/2006/math"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−3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basis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transformation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relative</m:t>
                      </m:r>
                      <m:r>
                        <m:rPr>
                          <m:nor/>
                        </m:rPr>
                        <a:rPr lang="en-US" altLang="zh-TW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diagonal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9938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978" y="1268412"/>
                <a:ext cx="8284518" cy="1944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468313" y="306896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Sol:</a:t>
            </a:r>
          </a:p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</a:rPr>
              <a:t>	      </a:t>
            </a:r>
            <a:r>
              <a:rPr lang="en-US" altLang="zh-TW" dirty="0">
                <a:solidFill>
                  <a:schemeClr val="bg2"/>
                </a:solidFill>
                <a:latin typeface="Times New Roman" pitchFamily="18" charset="0"/>
              </a:rPr>
              <a:t>The standard matrix for </a:t>
            </a:r>
            <a:r>
              <a:rPr lang="en-US" altLang="zh-TW" i="1" dirty="0">
                <a:solidFill>
                  <a:schemeClr val="bg2"/>
                </a:solidFill>
                <a:latin typeface="Times New Roman" pitchFamily="18" charset="0"/>
              </a:rPr>
              <a:t>T</a:t>
            </a:r>
            <a:r>
              <a:rPr lang="en-US" altLang="zh-TW" dirty="0">
                <a:solidFill>
                  <a:schemeClr val="bg2"/>
                </a:solidFill>
                <a:latin typeface="Times New Roman" pitchFamily="18" charset="0"/>
              </a:rPr>
              <a:t> is given by</a:t>
            </a:r>
          </a:p>
          <a:p>
            <a:pPr marL="196850" indent="-196850">
              <a:buClr>
                <a:schemeClr val="tx1"/>
              </a:buClr>
              <a:buSzPct val="40000"/>
              <a:buFont typeface="Wingdings" pitchFamily="2" charset="2"/>
              <a:buNone/>
            </a:pPr>
            <a:endParaRPr lang="en-US" altLang="zh-TW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3993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594796"/>
              </p:ext>
            </p:extLst>
          </p:nvPr>
        </p:nvGraphicFramePr>
        <p:xfrm>
          <a:off x="3302000" y="3933056"/>
          <a:ext cx="212725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7" name="Equation" r:id="rId4" imgW="1180800" imgH="711000" progId="Equation.DSMT4">
                  <p:embed/>
                </p:oleObj>
              </mc:Choice>
              <mc:Fallback>
                <p:oleObj name="Equation" r:id="rId4" imgW="1180800" imgH="7110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3933056"/>
                        <a:ext cx="2127250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Text Box 21"/>
          <p:cNvSpPr txBox="1">
            <a:spLocks noChangeArrowheads="1"/>
          </p:cNvSpPr>
          <p:nvPr/>
        </p:nvSpPr>
        <p:spPr bwMode="auto">
          <a:xfrm>
            <a:off x="1115616" y="5229200"/>
            <a:ext cx="777716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From Ex. 5 you know that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1</a:t>
            </a:r>
            <a:r>
              <a:rPr lang="en-US" altLang="zh-TW" dirty="0">
                <a:latin typeface="Times New Roman" pitchFamily="18" charset="0"/>
              </a:rPr>
              <a:t> = 2,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2 </a:t>
            </a:r>
            <a:r>
              <a:rPr lang="en-US" altLang="zh-TW" dirty="0">
                <a:latin typeface="Times New Roman" pitchFamily="18" charset="0"/>
              </a:rPr>
              <a:t>=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TW" dirty="0">
                <a:latin typeface="Times New Roman" pitchFamily="18" charset="0"/>
              </a:rPr>
              <a:t>2, </a:t>
            </a:r>
            <a:r>
              <a:rPr lang="el-GR" altLang="zh-TW" i="1" dirty="0">
                <a:latin typeface="Times New Roman" pitchFamily="18" charset="0"/>
              </a:rPr>
              <a:t>λ</a:t>
            </a:r>
            <a:r>
              <a:rPr lang="en-US" altLang="zh-TW" baseline="-25000" dirty="0">
                <a:latin typeface="Times New Roman" pitchFamily="18" charset="0"/>
              </a:rPr>
              <a:t>3</a:t>
            </a:r>
            <a:r>
              <a:rPr lang="en-US" altLang="zh-TW" dirty="0">
                <a:latin typeface="Times New Roman" pitchFamily="18" charset="0"/>
              </a:rPr>
              <a:t> = 3 and thus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diagonalizable. So, similar to the result on Slide 7.26, these three linearly independent eigenvectors found in Ex. 5 can be used to form the basis     . That is</a:t>
            </a:r>
          </a:p>
        </p:txBody>
      </p:sp>
      <p:graphicFrame>
        <p:nvGraphicFramePr>
          <p:cNvPr id="399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974414"/>
              </p:ext>
            </p:extLst>
          </p:nvPr>
        </p:nvGraphicFramePr>
        <p:xfrm>
          <a:off x="3924300" y="6483176"/>
          <a:ext cx="381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48" name="Equation" r:id="rId6" imgW="190440" imgH="164880" progId="Equation.DSMT4">
                  <p:embed/>
                </p:oleObj>
              </mc:Choice>
              <mc:Fallback>
                <p:oleObj name="Equation" r:id="rId6" imgW="19044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6483176"/>
                        <a:ext cx="381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6"/>
          <p:cNvGraphicFramePr>
            <a:graphicFrameLocks noChangeAspect="1"/>
          </p:cNvGraphicFramePr>
          <p:nvPr/>
        </p:nvGraphicFramePr>
        <p:xfrm>
          <a:off x="838200" y="1182688"/>
          <a:ext cx="6272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0" name="Equation" r:id="rId4" imgW="3136680" imgH="228600" progId="Equation.DSMT4">
                  <p:embed/>
                </p:oleObj>
              </mc:Choice>
              <mc:Fallback>
                <p:oleObj name="Equation" r:id="rId4" imgW="31366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82688"/>
                        <a:ext cx="627221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Object 10"/>
              <p:cNvSpPr txBox="1"/>
              <p:nvPr/>
            </p:nvSpPr>
            <p:spPr bwMode="auto">
              <a:xfrm>
                <a:off x="1187624" y="2428876"/>
                <a:ext cx="5760640" cy="272831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lnSpc>
                    <a:spcPct val="11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aln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1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b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 marL="806450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TW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TW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>
                  <a:solidFill>
                    <a:srgbClr val="000000"/>
                  </a:solidFill>
                </a:endParaRPr>
              </a:p>
              <a:p>
                <a:pPr marL="806450">
                  <a:lnSpc>
                    <a:spcPct val="110000"/>
                  </a:lnSpc>
                  <a:spcBef>
                    <a:spcPts val="600"/>
                  </a:spcBef>
                </a:pPr>
                <a:r>
                  <a:rPr lang="en-US" altLang="zh-TW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TW" alt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TW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TW" alt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zh-TW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zh-TW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</m:e>
                    </m:d>
                  </m:oMath>
                </a14:m>
                <a:br>
                  <a:rPr lang="zh-TW" alt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0963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2428876"/>
                <a:ext cx="5760640" cy="27283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755650" y="1773238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The matrix for </a:t>
            </a:r>
            <a:r>
              <a:rPr lang="en-US" altLang="zh-TW" i="1">
                <a:latin typeface="Times New Roman" pitchFamily="18" charset="0"/>
              </a:rPr>
              <a:t>T</a:t>
            </a:r>
            <a:r>
              <a:rPr lang="en-US" altLang="zh-TW">
                <a:latin typeface="Times New Roman" pitchFamily="18" charset="0"/>
              </a:rPr>
              <a:t> relative to this basis 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0BD12E3-47C8-4D71-B571-30BC64C292AA}"/>
                  </a:ext>
                </a:extLst>
              </p:cNvPr>
              <p:cNvSpPr txBox="1"/>
              <p:nvPr/>
            </p:nvSpPr>
            <p:spPr>
              <a:xfrm>
                <a:off x="539552" y="5349931"/>
                <a:ext cx="8219921" cy="984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10000"/>
                  </a:lnSpc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※ Note that it is not necessary to calculate 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TW" alt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through the above equation. According to the result on Slide 7.26, we already know that </a:t>
                </a:r>
                <a14:m>
                  <m:oMath xmlns:m="http://schemas.openxmlformats.org/officeDocument/2006/math"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altLang="zh-TW" sz="1800" i="1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is a diagonal matrix and its main diagonal entries are corresponding eigenvalues of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A</a:t>
                </a:r>
                <a:endParaRPr lang="zh-TW" altLang="en-US" sz="1800" i="1" baseline="300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0BD12E3-47C8-4D71-B571-30BC64C29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49931"/>
                <a:ext cx="8219921" cy="984372"/>
              </a:xfrm>
              <a:prstGeom prst="rect">
                <a:avLst/>
              </a:prstGeom>
              <a:blipFill>
                <a:blip r:embed="rId7"/>
                <a:stretch>
                  <a:fillRect l="-668" t="-3106" r="-890" b="-93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7.2: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chemeClr val="tx1"/>
                </a:solidFill>
              </a:rPr>
              <a:t>diagonalization problem:  </a:t>
            </a:r>
            <a:r>
              <a:rPr lang="zh-TW" altLang="en-US">
                <a:solidFill>
                  <a:schemeClr val="tx1"/>
                </a:solidFill>
              </a:rPr>
              <a:t>對角化問題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chemeClr val="tx1"/>
                </a:solidFill>
              </a:rPr>
              <a:t>diagonalization:  </a:t>
            </a:r>
            <a:r>
              <a:rPr lang="zh-TW" altLang="en-US">
                <a:solidFill>
                  <a:schemeClr val="tx1"/>
                </a:solidFill>
              </a:rPr>
              <a:t>對角化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chemeClr val="tx1"/>
                </a:solidFill>
              </a:rPr>
              <a:t>diagonalizable matrix:  </a:t>
            </a:r>
            <a:r>
              <a:rPr lang="zh-TW" altLang="en-US">
                <a:solidFill>
                  <a:schemeClr val="tx1"/>
                </a:solidFill>
              </a:rPr>
              <a:t>可對角化矩陣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Thm. 7.1: The eigenspace corresponding to </a:t>
            </a:r>
            <a:r>
              <a:rPr lang="en-US" altLang="zh-TW" i="1">
                <a:sym typeface="Symbol" pitchFamily="18" charset="2"/>
              </a:rPr>
              <a:t> </a:t>
            </a:r>
            <a:r>
              <a:rPr lang="en-US" altLang="zh-TW">
                <a:sym typeface="Symbol" pitchFamily="18" charset="2"/>
              </a:rPr>
              <a:t>of</a:t>
            </a:r>
            <a:r>
              <a:rPr lang="en-US" altLang="zh-TW" i="1">
                <a:sym typeface="Symbol" pitchFamily="18" charset="2"/>
              </a:rPr>
              <a:t> </a:t>
            </a:r>
            <a:r>
              <a:rPr lang="en-US" altLang="zh-TW">
                <a:sym typeface="Symbol" pitchFamily="18" charset="2"/>
              </a:rPr>
              <a:t>matrix </a:t>
            </a:r>
            <a:r>
              <a:rPr lang="en-US" altLang="zh-TW" i="1">
                <a:sym typeface="Symbol" pitchFamily="18" charset="2"/>
              </a:rPr>
              <a:t>A</a:t>
            </a:r>
            <a:endParaRPr lang="en-US" altLang="zh-TW" i="1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81000" y="1285875"/>
            <a:ext cx="84391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is 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 with an eigenvalue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,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then the set of all eigenvectors of </a:t>
            </a:r>
            <a:r>
              <a:rPr lang="en-US" altLang="zh-TW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altLang="zh-TW" b="1" dirty="0">
                <a:latin typeface="Times New Roman" pitchFamily="18" charset="0"/>
                <a:sym typeface="Symbol" pitchFamily="18" charset="2"/>
              </a:rPr>
              <a:t>together with the zero vector</a:t>
            </a:r>
            <a:r>
              <a:rPr lang="en-US" altLang="zh-TW" dirty="0">
                <a:latin typeface="Times New Roman" pitchFamily="18" charset="0"/>
                <a:sym typeface="Symbol" pitchFamily="18" charset="2"/>
              </a:rPr>
              <a:t> is a subspace 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. This subspace is called the 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(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特徵空間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of </a:t>
            </a:r>
            <a:r>
              <a:rPr lang="en-US" altLang="zh-TW" i="1" dirty="0">
                <a:sym typeface="Symbol" pitchFamily="18" charset="2"/>
              </a:rPr>
              <a:t></a:t>
            </a:r>
            <a:endParaRPr lang="en-US" altLang="zh-TW" dirty="0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3079" name="Group 12"/>
          <p:cNvGrpSpPr>
            <a:grpSpLocks/>
          </p:cNvGrpSpPr>
          <p:nvPr/>
        </p:nvGrpSpPr>
        <p:grpSpPr bwMode="auto">
          <a:xfrm>
            <a:off x="468313" y="2714625"/>
            <a:ext cx="7920037" cy="1246188"/>
            <a:chOff x="528" y="1776"/>
            <a:chExt cx="4992" cy="785"/>
          </a:xfrm>
        </p:grpSpPr>
        <p:sp>
          <p:nvSpPr>
            <p:cNvPr id="3081" name="Rectangle 6"/>
            <p:cNvSpPr>
              <a:spLocks noChangeArrowheads="1"/>
            </p:cNvSpPr>
            <p:nvPr/>
          </p:nvSpPr>
          <p:spPr bwMode="auto">
            <a:xfrm>
              <a:off x="528" y="177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Pf:</a:t>
              </a:r>
            </a:p>
          </p:txBody>
        </p:sp>
        <p:sp>
          <p:nvSpPr>
            <p:cNvPr id="3082" name="Rectangle 7"/>
            <p:cNvSpPr>
              <a:spLocks noChangeArrowheads="1"/>
            </p:cNvSpPr>
            <p:nvPr/>
          </p:nvSpPr>
          <p:spPr bwMode="auto">
            <a:xfrm>
              <a:off x="528" y="1968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571500" lvl="1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itchFamily="2" charset="2"/>
                <a:buNone/>
              </a:pP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x</a:t>
              </a:r>
              <a:r>
                <a:rPr lang="en-US" altLang="zh-TW" baseline="-25000">
                  <a:latin typeface="Times New Roman" pitchFamily="18" charset="0"/>
                  <a:ea typeface="標楷體" pitchFamily="65" charset="-120"/>
                </a:rPr>
                <a:t>1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and 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x</a:t>
              </a:r>
              <a:r>
                <a:rPr lang="en-US" altLang="zh-TW" baseline="-25000">
                  <a:latin typeface="Times New Roman" pitchFamily="18" charset="0"/>
                  <a:ea typeface="標楷體" pitchFamily="65" charset="-120"/>
                </a:rPr>
                <a:t>2</a:t>
              </a:r>
              <a:r>
                <a:rPr lang="en-US" altLang="zh-TW">
                  <a:latin typeface="標楷體" pitchFamily="65" charset="-120"/>
                  <a:ea typeface="標楷體" pitchFamily="65" charset="-120"/>
                </a:rPr>
                <a:t>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are eigenvectors corresponding to </a:t>
              </a:r>
              <a:r>
                <a:rPr lang="en-US" altLang="zh-TW" i="1">
                  <a:latin typeface="標楷體" pitchFamily="65" charset="-120"/>
                  <a:ea typeface="標楷體" pitchFamily="65" charset="-120"/>
                  <a:sym typeface="Symbol" pitchFamily="18" charset="2"/>
                </a:rPr>
                <a:t>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3076" name="Object 8"/>
            <p:cNvGraphicFramePr>
              <a:graphicFrameLocks noChangeAspect="1"/>
            </p:cNvGraphicFramePr>
            <p:nvPr/>
          </p:nvGraphicFramePr>
          <p:xfrm>
            <a:off x="890" y="2273"/>
            <a:ext cx="2255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007" name="Equation" r:id="rId3" imgW="1790640" imgH="228600" progId="Equation.DSMT4">
                    <p:embed/>
                  </p:oleObj>
                </mc:Choice>
                <mc:Fallback>
                  <p:oleObj name="Equation" r:id="rId3" imgW="1790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0" y="2273"/>
                          <a:ext cx="2255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7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669264"/>
              </p:ext>
            </p:extLst>
          </p:nvPr>
        </p:nvGraphicFramePr>
        <p:xfrm>
          <a:off x="1082476" y="4005064"/>
          <a:ext cx="645636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08" name="Equation" r:id="rId5" imgW="3581280" imgH="457200" progId="Equation.DSMT4">
                  <p:embed/>
                </p:oleObj>
              </mc:Choice>
              <mc:Fallback>
                <p:oleObj name="Equation" r:id="rId5" imgW="3581280" imgH="457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476" y="4005064"/>
                        <a:ext cx="6456363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158214"/>
              </p:ext>
            </p:extLst>
          </p:nvPr>
        </p:nvGraphicFramePr>
        <p:xfrm>
          <a:off x="1115616" y="4869160"/>
          <a:ext cx="599598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09" name="Equation" r:id="rId7" imgW="3327120" imgH="457200" progId="Equation.DSMT4">
                  <p:embed/>
                </p:oleObj>
              </mc:Choice>
              <mc:Fallback>
                <p:oleObj name="Equation" r:id="rId7" imgW="3327120" imgH="457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869160"/>
                        <a:ext cx="5995987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1071563" y="5670376"/>
            <a:ext cx="7500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Since this set is closed under vector addition and scalar multiplication, this set is a subspace of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R</a:t>
            </a:r>
            <a:r>
              <a:rPr lang="en-US" altLang="zh-TW" i="1" baseline="50000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according to Theorem 4.5</a:t>
            </a:r>
            <a:endParaRPr lang="en-US" altLang="zh-TW" baseline="400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76200"/>
            <a:ext cx="8893175" cy="601663"/>
          </a:xfrm>
        </p:spPr>
        <p:txBody>
          <a:bodyPr/>
          <a:lstStyle/>
          <a:p>
            <a:pPr eaLnBrk="1" hangingPunct="1"/>
            <a:r>
              <a:rPr lang="en-US" altLang="zh-TW" sz="3000"/>
              <a:t>7.3 Symmetric Matrices and Orthogonal Diagonalization</a:t>
            </a:r>
            <a:r>
              <a:rPr lang="en-US" altLang="zh-TW" sz="2800"/>
              <a:t> </a:t>
            </a:r>
          </a:p>
        </p:txBody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Symmetric matrix </a:t>
            </a:r>
            <a:r>
              <a:rPr lang="en-US" altLang="zh-TW">
                <a:solidFill>
                  <a:srgbClr val="FF0000"/>
                </a:solidFill>
              </a:rPr>
              <a:t>(</a:t>
            </a:r>
            <a:r>
              <a:rPr lang="zh-TW" altLang="en-US">
                <a:solidFill>
                  <a:srgbClr val="FF0000"/>
                </a:solidFill>
              </a:rPr>
              <a:t>對稱矩陣</a:t>
            </a:r>
            <a:r>
              <a:rPr lang="en-US" altLang="zh-TW">
                <a:solidFill>
                  <a:srgbClr val="FF0000"/>
                </a:solidFill>
              </a:rPr>
              <a:t>)</a:t>
            </a:r>
            <a:r>
              <a:rPr lang="en-US" altLang="zh-TW"/>
              <a:t>:</a:t>
            </a:r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684213" y="1371600"/>
            <a:ext cx="7956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lvl="1" indent="-20638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A square matrix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is symmetric if it is equal to its transpose:</a:t>
            </a:r>
          </a:p>
        </p:txBody>
      </p:sp>
      <p:graphicFrame>
        <p:nvGraphicFramePr>
          <p:cNvPr id="41986" name="Object 5"/>
          <p:cNvGraphicFramePr>
            <a:graphicFrameLocks noChangeAspect="1"/>
          </p:cNvGraphicFramePr>
          <p:nvPr/>
        </p:nvGraphicFramePr>
        <p:xfrm>
          <a:off x="3643313" y="1928813"/>
          <a:ext cx="101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14" name="方程式" r:id="rId3" imgW="507960" imgH="190440" progId="Equation.3">
                  <p:embed/>
                </p:oleObj>
              </mc:Choice>
              <mc:Fallback>
                <p:oleObj name="方程式" r:id="rId3" imgW="507960" imgH="190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1928813"/>
                        <a:ext cx="1016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3" name="Group 24"/>
          <p:cNvGrpSpPr>
            <a:grpSpLocks/>
          </p:cNvGrpSpPr>
          <p:nvPr/>
        </p:nvGrpSpPr>
        <p:grpSpPr bwMode="auto">
          <a:xfrm>
            <a:off x="395288" y="2590800"/>
            <a:ext cx="6913562" cy="3706813"/>
            <a:chOff x="249" y="1632"/>
            <a:chExt cx="4355" cy="2335"/>
          </a:xfrm>
        </p:grpSpPr>
        <p:sp>
          <p:nvSpPr>
            <p:cNvPr id="41997" name="Rectangle 6"/>
            <p:cNvSpPr>
              <a:spLocks noChangeArrowheads="1"/>
            </p:cNvSpPr>
            <p:nvPr/>
          </p:nvSpPr>
          <p:spPr bwMode="auto">
            <a:xfrm>
              <a:off x="249" y="1632"/>
              <a:ext cx="435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Ex 1: Symmetric matrices and nonsymetric matrices</a:t>
              </a:r>
            </a:p>
          </p:txBody>
        </p:sp>
        <p:graphicFrame>
          <p:nvGraphicFramePr>
            <p:cNvPr id="41987" name="Object 7"/>
            <p:cNvGraphicFramePr>
              <a:graphicFrameLocks noChangeAspect="1"/>
            </p:cNvGraphicFramePr>
            <p:nvPr/>
          </p:nvGraphicFramePr>
          <p:xfrm>
            <a:off x="699" y="1872"/>
            <a:ext cx="1470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15" name="Equation" r:id="rId5" imgW="1168200" imgH="634680" progId="Equation.3">
                    <p:embed/>
                  </p:oleObj>
                </mc:Choice>
                <mc:Fallback>
                  <p:oleObj name="Equation" r:id="rId5" imgW="1168200" imgH="6346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872"/>
                          <a:ext cx="1470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88" name="Object 8"/>
            <p:cNvGraphicFramePr>
              <a:graphicFrameLocks noChangeAspect="1"/>
            </p:cNvGraphicFramePr>
            <p:nvPr/>
          </p:nvGraphicFramePr>
          <p:xfrm>
            <a:off x="709" y="2640"/>
            <a:ext cx="91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16" name="Equation" r:id="rId7" imgW="723600" imgH="431640" progId="Equation.3">
                    <p:embed/>
                  </p:oleObj>
                </mc:Choice>
                <mc:Fallback>
                  <p:oleObj name="Equation" r:id="rId7" imgW="723600" imgH="43164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9" y="2640"/>
                          <a:ext cx="911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89" name="Object 9"/>
            <p:cNvGraphicFramePr>
              <a:graphicFrameLocks noChangeAspect="1"/>
            </p:cNvGraphicFramePr>
            <p:nvPr/>
          </p:nvGraphicFramePr>
          <p:xfrm>
            <a:off x="698" y="3168"/>
            <a:ext cx="1327" cy="7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217" name="Equation" r:id="rId9" imgW="1054080" imgH="634680" progId="Equation.3">
                    <p:embed/>
                  </p:oleObj>
                </mc:Choice>
                <mc:Fallback>
                  <p:oleObj name="Equation" r:id="rId9" imgW="1054080" imgH="63468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" y="3168"/>
                          <a:ext cx="1327" cy="7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994" name="Text Box 21"/>
          <p:cNvSpPr txBox="1">
            <a:spLocks noChangeArrowheads="1"/>
          </p:cNvSpPr>
          <p:nvPr/>
        </p:nvSpPr>
        <p:spPr bwMode="auto">
          <a:xfrm>
            <a:off x="4356100" y="335756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(symmetric)</a:t>
            </a:r>
          </a:p>
        </p:txBody>
      </p:sp>
      <p:sp>
        <p:nvSpPr>
          <p:cNvPr id="41995" name="Text Box 22"/>
          <p:cNvSpPr txBox="1">
            <a:spLocks noChangeArrowheads="1"/>
          </p:cNvSpPr>
          <p:nvPr/>
        </p:nvSpPr>
        <p:spPr bwMode="auto">
          <a:xfrm>
            <a:off x="4356100" y="4411663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(symmetric)</a:t>
            </a:r>
          </a:p>
        </p:txBody>
      </p:sp>
      <p:sp>
        <p:nvSpPr>
          <p:cNvPr id="41996" name="Text Box 23"/>
          <p:cNvSpPr txBox="1">
            <a:spLocks noChangeArrowheads="1"/>
          </p:cNvSpPr>
          <p:nvPr/>
        </p:nvSpPr>
        <p:spPr bwMode="auto">
          <a:xfrm>
            <a:off x="4356100" y="5492750"/>
            <a:ext cx="230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solidFill>
                  <a:srgbClr val="0000FF"/>
                </a:solidFill>
                <a:latin typeface="Times New Roman" pitchFamily="18" charset="0"/>
              </a:rPr>
              <a:t>(nonsymmetric)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Thm 7.7: Eigenvalues of 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4"/>
              <p:cNvSpPr>
                <a:spLocks noChangeArrowheads="1"/>
              </p:cNvSpPr>
              <p:nvPr/>
            </p:nvSpPr>
            <p:spPr bwMode="auto">
              <a:xfrm>
                <a:off x="539750" y="1292225"/>
                <a:ext cx="8285163" cy="523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804863" lvl="1" indent="-428625">
                  <a:lnSpc>
                    <a:spcPct val="110000"/>
                  </a:lnSpc>
                  <a:spcBef>
                    <a:spcPts val="600"/>
                  </a:spcBef>
                  <a:buClr>
                    <a:schemeClr val="hlink"/>
                  </a:buClr>
                  <a:buSzPct val="40000"/>
                  <a:buFont typeface="Wingdings" pitchFamily="2" charset="2"/>
                  <a:buNone/>
                  <a:defRPr/>
                </a:pP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If </a:t>
                </a:r>
                <a:r>
                  <a:rPr lang="en-US" altLang="zh-TW" i="1" dirty="0">
                    <a:latin typeface="Times New Roman" pitchFamily="18" charset="0"/>
                    <a:ea typeface="標楷體" pitchFamily="65" charset="-120"/>
                  </a:rPr>
                  <a:t>A</a:t>
                </a: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 is an </a:t>
                </a:r>
                <a:r>
                  <a:rPr lang="en-US" altLang="zh-TW" i="1" dirty="0" err="1">
                    <a:latin typeface="Times New Roman" pitchFamily="18" charset="0"/>
                    <a:ea typeface="標楷體" pitchFamily="65" charset="-120"/>
                  </a:rPr>
                  <a:t>n</a:t>
                </a:r>
                <a:r>
                  <a:rPr lang="en-US" altLang="zh-TW" i="1" dirty="0" err="1">
                    <a:latin typeface="Times New Roman" pitchFamily="18" charset="0"/>
                    <a:ea typeface="標楷體" pitchFamily="65" charset="-120"/>
                    <a:sym typeface="Symbol" pitchFamily="18" charset="2"/>
                  </a:rPr>
                  <a:t></a:t>
                </a:r>
                <a:r>
                  <a:rPr lang="en-US" altLang="zh-TW" i="1" dirty="0" err="1">
                    <a:latin typeface="Times New Roman" pitchFamily="18" charset="0"/>
                    <a:ea typeface="標楷體" pitchFamily="65" charset="-120"/>
                  </a:rPr>
                  <a:t>n</a:t>
                </a: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 “symmetric” matrix, then the following properties are true</a:t>
                </a:r>
              </a:p>
              <a:p>
                <a:pPr marL="804863" lvl="1" indent="-428625">
                  <a:lnSpc>
                    <a:spcPct val="110000"/>
                  </a:lnSpc>
                  <a:spcBef>
                    <a:spcPts val="600"/>
                  </a:spcBef>
                  <a:buClr>
                    <a:schemeClr val="hlink"/>
                  </a:buClr>
                  <a:buSzPct val="40000"/>
                  <a:buFont typeface="Wingdings" pitchFamily="2" charset="2"/>
                  <a:buNone/>
                  <a:defRPr/>
                </a:pP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(1) </a:t>
                </a:r>
                <a:r>
                  <a:rPr lang="en-US" altLang="zh-TW" i="1" dirty="0">
                    <a:latin typeface="Times New Roman" pitchFamily="18" charset="0"/>
                    <a:ea typeface="標楷體" pitchFamily="65" charset="-120"/>
                  </a:rPr>
                  <a:t>A</a:t>
                </a: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 is diagonalizable 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symmetric matrices are guaranteed to have 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n 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linearly independent eigenvectors and thus be diagonalizable (except the 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rPr>
                  <a:t>case</a:t>
                </a:r>
                <a:r>
                  <a:rPr lang="zh-TW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rPr>
                  <a:t> 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rPr>
                  <a:t>in which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rPr>
                  <a:t> A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rPr>
                  <a:t> is a diagonal matrix in the form of </a:t>
                </a:r>
                <a:r>
                  <a:rPr lang="en-US" altLang="zh-TW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rPr>
                  <a:t>A=</a:t>
                </a:r>
                <a:r>
                  <a:rPr lang="en-US" altLang="zh-TW" i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</a:rPr>
                  <a:t>cI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)</a:t>
                </a:r>
                <a:r>
                  <a:rPr lang="en-US" altLang="zh-TW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)</a:t>
                </a:r>
                <a:endParaRPr lang="en-US" altLang="zh-TW" dirty="0">
                  <a:latin typeface="Times New Roman" pitchFamily="18" charset="0"/>
                  <a:ea typeface="標楷體" pitchFamily="65" charset="-120"/>
                </a:endParaRPr>
              </a:p>
              <a:p>
                <a:pPr marL="804863" lvl="1" indent="-428625">
                  <a:lnSpc>
                    <a:spcPct val="110000"/>
                  </a:lnSpc>
                  <a:spcBef>
                    <a:spcPts val="600"/>
                  </a:spcBef>
                  <a:buClr>
                    <a:schemeClr val="hlink"/>
                  </a:buClr>
                  <a:buSzPct val="40000"/>
                  <a:buFont typeface="Wingdings" pitchFamily="2" charset="2"/>
                  <a:buNone/>
                  <a:defRPr/>
                </a:pP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(2) All eigenvalues of </a:t>
                </a:r>
                <a:r>
                  <a:rPr lang="en-US" altLang="zh-TW" i="1" dirty="0">
                    <a:latin typeface="Times New Roman" pitchFamily="18" charset="0"/>
                    <a:ea typeface="標楷體" pitchFamily="65" charset="-120"/>
                  </a:rPr>
                  <a:t>A</a:t>
                </a: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 are real numbers</a:t>
                </a:r>
              </a:p>
              <a:p>
                <a:pPr marL="804863" lvl="1" indent="-428625">
                  <a:lnSpc>
                    <a:spcPct val="110000"/>
                  </a:lnSpc>
                  <a:spcBef>
                    <a:spcPts val="600"/>
                  </a:spcBef>
                  <a:buClr>
                    <a:schemeClr val="hlink"/>
                  </a:buClr>
                  <a:buSzPct val="40000"/>
                  <a:buFont typeface="Wingdings" pitchFamily="2" charset="2"/>
                  <a:buNone/>
                  <a:defRPr/>
                </a:pPr>
                <a:r>
                  <a:rPr lang="en-US" altLang="zh-TW" dirty="0">
                    <a:latin typeface="Times New Roman" pitchFamily="18" charset="0"/>
                    <a:ea typeface="標楷體" pitchFamily="65" charset="-120"/>
                  </a:rPr>
                  <a:t>(3) </a:t>
                </a:r>
                <a:r>
                  <a:rPr lang="en-US" altLang="zh-TW" dirty="0">
                    <a:latin typeface="+mn-lt"/>
                    <a:ea typeface="標楷體" pitchFamily="65" charset="-120"/>
                  </a:rPr>
                  <a:t>If </a:t>
                </a:r>
                <a:r>
                  <a:rPr lang="en-US" altLang="zh-TW" i="1" dirty="0">
                    <a:latin typeface="+mn-lt"/>
                    <a:ea typeface="標楷體" pitchFamily="65" charset="-120"/>
                    <a:sym typeface="Symbol" pitchFamily="18" charset="2"/>
                  </a:rPr>
                  <a:t> </a:t>
                </a:r>
                <a:r>
                  <a:rPr lang="en-US" altLang="zh-TW" dirty="0">
                    <a:latin typeface="+mn-lt"/>
                    <a:ea typeface="標楷體" pitchFamily="65" charset="-120"/>
                    <a:sym typeface="Symbol" pitchFamily="18" charset="2"/>
                  </a:rPr>
                  <a:t>is an eigenvalue of </a:t>
                </a:r>
                <a:r>
                  <a:rPr lang="en-US" altLang="zh-TW" i="1" dirty="0">
                    <a:latin typeface="+mn-lt"/>
                    <a:ea typeface="標楷體" pitchFamily="65" charset="-120"/>
                    <a:sym typeface="Symbol" pitchFamily="18" charset="2"/>
                  </a:rPr>
                  <a:t>A</a:t>
                </a:r>
                <a:r>
                  <a:rPr lang="en-US" altLang="zh-TW" dirty="0">
                    <a:latin typeface="+mn-lt"/>
                    <a:ea typeface="標楷體" pitchFamily="65" charset="-120"/>
                    <a:sym typeface="Symbol" pitchFamily="18" charset="2"/>
                  </a:rPr>
                  <a:t> with the multiplicity to be </a:t>
                </a:r>
                <a:r>
                  <a:rPr lang="en-US" altLang="zh-TW" i="1" dirty="0">
                    <a:latin typeface="+mn-lt"/>
                    <a:ea typeface="標楷體" pitchFamily="65" charset="-120"/>
                  </a:rPr>
                  <a:t>k, </a:t>
                </a:r>
                <a:r>
                  <a:rPr lang="en-US" altLang="zh-TW" dirty="0">
                    <a:latin typeface="+mn-lt"/>
                    <a:ea typeface="標楷體" pitchFamily="65" charset="-120"/>
                  </a:rPr>
                  <a:t>then</a:t>
                </a:r>
                <a:r>
                  <a:rPr lang="en-US" altLang="zh-TW" i="1" dirty="0">
                    <a:latin typeface="+mn-lt"/>
                    <a:ea typeface="標楷體" pitchFamily="65" charset="-120"/>
                  </a:rPr>
                  <a:t> </a:t>
                </a:r>
                <a:r>
                  <a:rPr lang="en-US" altLang="zh-TW" i="1" dirty="0">
                    <a:latin typeface="+mn-lt"/>
                    <a:ea typeface="標楷體" pitchFamily="65" charset="-120"/>
                    <a:sym typeface="Symbol" pitchFamily="18" charset="2"/>
                  </a:rPr>
                  <a:t> </a:t>
                </a:r>
                <a:r>
                  <a:rPr lang="en-US" altLang="zh-TW" dirty="0">
                    <a:latin typeface="+mn-lt"/>
                    <a:ea typeface="標楷體" pitchFamily="65" charset="-120"/>
                    <a:sym typeface="Symbol" pitchFamily="18" charset="2"/>
                  </a:rPr>
                  <a:t>has </a:t>
                </a:r>
                <a:r>
                  <a:rPr lang="en-US" altLang="zh-TW" i="1" dirty="0">
                    <a:latin typeface="+mn-lt"/>
                    <a:ea typeface="標楷體" pitchFamily="65" charset="-120"/>
                  </a:rPr>
                  <a:t>k </a:t>
                </a:r>
                <a:r>
                  <a:rPr lang="en-US" altLang="zh-TW" dirty="0">
                    <a:latin typeface="+mn-lt"/>
                    <a:ea typeface="標楷體" pitchFamily="65" charset="-120"/>
                  </a:rPr>
                  <a:t>linearly independent eigenvectors. That is, the </a:t>
                </a:r>
                <a:r>
                  <a:rPr lang="en-US" altLang="zh-TW" dirty="0" err="1">
                    <a:latin typeface="+mn-lt"/>
                    <a:ea typeface="標楷體" pitchFamily="65" charset="-120"/>
                  </a:rPr>
                  <a:t>eigenspace</a:t>
                </a:r>
                <a:r>
                  <a:rPr lang="en-US" altLang="zh-TW" dirty="0">
                    <a:latin typeface="+mn-lt"/>
                    <a:ea typeface="標楷體" pitchFamily="65" charset="-120"/>
                  </a:rPr>
                  <a:t> of</a:t>
                </a:r>
                <a:r>
                  <a:rPr lang="en-US" altLang="zh-TW" i="1" dirty="0">
                    <a:latin typeface="+mn-lt"/>
                    <a:ea typeface="標楷體" pitchFamily="65" charset="-120"/>
                  </a:rPr>
                  <a:t> </a:t>
                </a:r>
                <a:r>
                  <a:rPr lang="en-US" altLang="zh-TW" i="1" dirty="0">
                    <a:latin typeface="+mn-lt"/>
                    <a:ea typeface="標楷體" pitchFamily="65" charset="-120"/>
                    <a:sym typeface="Symbol" pitchFamily="18" charset="2"/>
                  </a:rPr>
                  <a:t> </a:t>
                </a:r>
                <a:r>
                  <a:rPr lang="en-US" altLang="zh-TW" dirty="0">
                    <a:latin typeface="+mn-lt"/>
                    <a:ea typeface="標楷體" pitchFamily="65" charset="-120"/>
                    <a:sym typeface="Symbol" pitchFamily="18" charset="2"/>
                  </a:rPr>
                  <a:t>has dimension</a:t>
                </a:r>
                <a:r>
                  <a:rPr lang="en-US" altLang="zh-TW" i="1" dirty="0">
                    <a:latin typeface="+mn-lt"/>
                    <a:ea typeface="標楷體" pitchFamily="65" charset="-120"/>
                    <a:sym typeface="Symbol" pitchFamily="18" charset="2"/>
                  </a:rPr>
                  <a:t> </a:t>
                </a:r>
                <a:r>
                  <a:rPr lang="en-US" altLang="zh-TW" i="1" dirty="0">
                    <a:latin typeface="+mn-lt"/>
                    <a:ea typeface="標楷體" pitchFamily="65" charset="-120"/>
                  </a:rPr>
                  <a:t>k</a:t>
                </a:r>
                <a:endParaRPr lang="en-US" altLang="zh-TW" dirty="0">
                  <a:latin typeface="+mn-lt"/>
                  <a:ea typeface="標楷體" pitchFamily="65" charset="-120"/>
                </a:endParaRPr>
              </a:p>
              <a:p>
                <a:pPr marL="804863" lvl="1" indent="-428625">
                  <a:lnSpc>
                    <a:spcPct val="110000"/>
                  </a:lnSpc>
                  <a:spcBef>
                    <a:spcPts val="600"/>
                  </a:spcBef>
                  <a:buClr>
                    <a:schemeClr val="hlink"/>
                  </a:buClr>
                  <a:buSzPct val="40000"/>
                  <a:buFont typeface="Wingdings" pitchFamily="2" charset="2"/>
                  <a:buNone/>
                  <a:defRPr/>
                </a:pPr>
                <a:endParaRPr lang="en-US" altLang="zh-TW" dirty="0">
                  <a:latin typeface="Times New Roman" pitchFamily="18" charset="0"/>
                  <a:ea typeface="標楷體" pitchFamily="65" charset="-120"/>
                </a:endParaRPr>
              </a:p>
            </p:txBody>
          </p:sp>
        </mc:Choice>
        <mc:Fallback xmlns="">
          <p:sp>
            <p:nvSpPr>
              <p:cNvPr id="7680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1292225"/>
                <a:ext cx="8285163" cy="5232400"/>
              </a:xfrm>
              <a:prstGeom prst="rect">
                <a:avLst/>
              </a:prstGeom>
              <a:blipFill>
                <a:blip r:embed="rId2"/>
                <a:stretch>
                  <a:fillRect t="-81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11"/>
          <p:cNvSpPr txBox="1">
            <a:spLocks noChangeArrowheads="1"/>
          </p:cNvSpPr>
          <p:nvPr/>
        </p:nvSpPr>
        <p:spPr bwMode="auto">
          <a:xfrm>
            <a:off x="857250" y="5754688"/>
            <a:ext cx="7786688" cy="6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theorem is called the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Real Spectral Theorem (</a:t>
            </a:r>
            <a:r>
              <a:rPr lang="zh-TW" altLang="en-US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實數頻譜理論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and the set of eigenvalues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called the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spectrum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</a:t>
            </a:r>
            <a:r>
              <a:rPr lang="zh-TW" altLang="en-US" sz="1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頻譜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064500" cy="1001713"/>
          </a:xfrm>
        </p:spPr>
        <p:txBody>
          <a:bodyPr/>
          <a:lstStyle/>
          <a:p>
            <a:pPr eaLnBrk="1" hangingPunct="1"/>
            <a:r>
              <a:rPr lang="en-US" altLang="zh-TW" dirty="0"/>
              <a:t>Ex 2: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/>
              <a:t>         </a:t>
            </a:r>
            <a:r>
              <a:rPr lang="en-US" altLang="zh-TW" dirty="0">
                <a:solidFill>
                  <a:schemeClr val="tx1"/>
                </a:solidFill>
              </a:rPr>
              <a:t>Prove that a 2</a:t>
            </a:r>
            <a:r>
              <a:rPr lang="zh-TW" altLang="zh-TW" dirty="0"/>
              <a:t> </a:t>
            </a:r>
            <a:r>
              <a:rPr lang="zh-TW" altLang="zh-TW" dirty="0">
                <a:solidFill>
                  <a:schemeClr val="tx1"/>
                </a:solidFill>
              </a:rPr>
              <a:t>× </a:t>
            </a:r>
            <a:r>
              <a:rPr lang="en-US" altLang="zh-TW" dirty="0">
                <a:solidFill>
                  <a:schemeClr val="tx1"/>
                </a:solidFill>
              </a:rPr>
              <a:t>2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tx1"/>
                </a:solidFill>
              </a:rPr>
              <a:t>symmetric matrix is diagonalizable</a:t>
            </a:r>
          </a:p>
        </p:txBody>
      </p:sp>
      <p:graphicFrame>
        <p:nvGraphicFramePr>
          <p:cNvPr id="43010" name="Object 4"/>
          <p:cNvGraphicFramePr>
            <a:graphicFrameLocks noChangeAspect="1"/>
          </p:cNvGraphicFramePr>
          <p:nvPr/>
        </p:nvGraphicFramePr>
        <p:xfrm>
          <a:off x="3357563" y="1857375"/>
          <a:ext cx="1473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5" name="Equation" r:id="rId3" imgW="736560" imgH="431640" progId="Equation.3">
                  <p:embed/>
                </p:oleObj>
              </mc:Choice>
              <mc:Fallback>
                <p:oleObj name="Equation" r:id="rId3" imgW="7365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1857375"/>
                        <a:ext cx="1473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5" name="Group 14"/>
          <p:cNvGrpSpPr>
            <a:grpSpLocks/>
          </p:cNvGrpSpPr>
          <p:nvPr/>
        </p:nvGrpSpPr>
        <p:grpSpPr bwMode="auto">
          <a:xfrm>
            <a:off x="468313" y="2900363"/>
            <a:ext cx="7696200" cy="1320800"/>
            <a:chOff x="528" y="1440"/>
            <a:chExt cx="4848" cy="832"/>
          </a:xfrm>
        </p:grpSpPr>
        <p:sp>
          <p:nvSpPr>
            <p:cNvPr id="43020" name="Rectangle 6"/>
            <p:cNvSpPr>
              <a:spLocks noChangeArrowheads="1"/>
            </p:cNvSpPr>
            <p:nvPr/>
          </p:nvSpPr>
          <p:spPr bwMode="auto">
            <a:xfrm>
              <a:off x="528" y="144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Pf: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  Characteristic equation:</a:t>
              </a:r>
            </a:p>
          </p:txBody>
        </p:sp>
        <p:graphicFrame>
          <p:nvGraphicFramePr>
            <p:cNvPr id="43013" name="Object 7"/>
            <p:cNvGraphicFramePr>
              <a:graphicFrameLocks noChangeAspect="1"/>
            </p:cNvGraphicFramePr>
            <p:nvPr/>
          </p:nvGraphicFramePr>
          <p:xfrm>
            <a:off x="976" y="1728"/>
            <a:ext cx="3941" cy="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46" name="Equation" r:id="rId5" imgW="3124080" imgH="431640" progId="Equation.3">
                    <p:embed/>
                  </p:oleObj>
                </mc:Choice>
                <mc:Fallback>
                  <p:oleObj name="Equation" r:id="rId5" imgW="3124080" imgH="43164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6" y="1728"/>
                          <a:ext cx="3941" cy="5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16" name="群組 11"/>
          <p:cNvGrpSpPr>
            <a:grpSpLocks/>
          </p:cNvGrpSpPr>
          <p:nvPr/>
        </p:nvGrpSpPr>
        <p:grpSpPr bwMode="auto">
          <a:xfrm>
            <a:off x="899592" y="5214938"/>
            <a:ext cx="7827970" cy="1473200"/>
            <a:chOff x="1079500" y="4884758"/>
            <a:chExt cx="7827970" cy="1473200"/>
          </a:xfrm>
        </p:grpSpPr>
        <p:graphicFrame>
          <p:nvGraphicFramePr>
            <p:cNvPr id="4301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4778936"/>
                </p:ext>
              </p:extLst>
            </p:nvPr>
          </p:nvGraphicFramePr>
          <p:xfrm>
            <a:off x="1079500" y="4884758"/>
            <a:ext cx="6076950" cy="147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147" name="Equation" r:id="rId7" imgW="3035160" imgH="736560" progId="Equation.DSMT4">
                    <p:embed/>
                  </p:oleObj>
                </mc:Choice>
                <mc:Fallback>
                  <p:oleObj name="Equation" r:id="rId7" imgW="3035160" imgH="73656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9500" y="4884758"/>
                          <a:ext cx="6076950" cy="147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018" name="Group 13"/>
            <p:cNvGrpSpPr>
              <a:grpSpLocks/>
            </p:cNvGrpSpPr>
            <p:nvPr/>
          </p:nvGrpSpPr>
          <p:grpSpPr bwMode="auto">
            <a:xfrm>
              <a:off x="3962402" y="5983295"/>
              <a:ext cx="4945068" cy="347663"/>
              <a:chOff x="2688" y="3285"/>
              <a:chExt cx="3115" cy="219"/>
            </a:xfrm>
          </p:grpSpPr>
          <p:graphicFrame>
            <p:nvGraphicFramePr>
              <p:cNvPr id="430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0100538"/>
                  </p:ext>
                </p:extLst>
              </p:nvPr>
            </p:nvGraphicFramePr>
            <p:xfrm>
              <a:off x="3843" y="3285"/>
              <a:ext cx="1960" cy="1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4148" name="Equation" r:id="rId9" imgW="1777680" imgH="177480" progId="Equation.DSMT4">
                      <p:embed/>
                    </p:oleObj>
                  </mc:Choice>
                  <mc:Fallback>
                    <p:oleObj name="Equation" r:id="rId9" imgW="1777680" imgH="177480" progId="Equation.DSMT4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3" y="3285"/>
                            <a:ext cx="1960" cy="1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019" name="Line 12"/>
              <p:cNvSpPr>
                <a:spLocks noChangeShapeType="1"/>
              </p:cNvSpPr>
              <p:nvPr/>
            </p:nvSpPr>
            <p:spPr bwMode="auto">
              <a:xfrm>
                <a:off x="2688" y="3504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</p:grpSp>
      <p:sp>
        <p:nvSpPr>
          <p:cNvPr id="43017" name="Text Box 16"/>
          <p:cNvSpPr txBox="1">
            <a:spLocks noChangeArrowheads="1"/>
          </p:cNvSpPr>
          <p:nvPr/>
        </p:nvSpPr>
        <p:spPr bwMode="auto">
          <a:xfrm>
            <a:off x="857250" y="4286250"/>
            <a:ext cx="7705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</a:rPr>
              <a:t>As a function in </a:t>
            </a:r>
            <a:r>
              <a:rPr lang="en-US" altLang="zh-TW" i="1">
                <a:latin typeface="Times New Roman" pitchFamily="18" charset="0"/>
                <a:sym typeface="Symbol" pitchFamily="18" charset="2"/>
              </a:rPr>
              <a:t>, 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this quadratic polynomial function has a nonnegative discriminant (</a:t>
            </a:r>
            <a:r>
              <a:rPr lang="zh-TW" altLang="en-US">
                <a:latin typeface="標楷體" pitchFamily="65" charset="-120"/>
                <a:ea typeface="標楷體" pitchFamily="65" charset="-120"/>
                <a:sym typeface="Symbol" pitchFamily="18" charset="2"/>
              </a:rPr>
              <a:t>判別式</a:t>
            </a:r>
            <a:r>
              <a:rPr lang="en-US" altLang="zh-TW">
                <a:latin typeface="Times New Roman" pitchFamily="18" charset="0"/>
                <a:sym typeface="Symbol" pitchFamily="18" charset="2"/>
              </a:rPr>
              <a:t>) as follows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827088" y="935038"/>
          <a:ext cx="26019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5" name="方程式" r:id="rId3" imgW="2603160" imgH="406080" progId="Equation.3">
                  <p:embed/>
                </p:oleObj>
              </mc:Choice>
              <mc:Fallback>
                <p:oleObj name="方程式" r:id="rId3" imgW="2603160" imgH="4060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935038"/>
                        <a:ext cx="26019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1331913" y="1582738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6" name="Equation" r:id="rId5" imgW="965160" imgH="203040" progId="Equation.3">
                  <p:embed/>
                </p:oleObj>
              </mc:Choice>
              <mc:Fallback>
                <p:oleObj name="Equation" r:id="rId5" imgW="96516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82738"/>
                        <a:ext cx="19304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562427"/>
              </p:ext>
            </p:extLst>
          </p:nvPr>
        </p:nvGraphicFramePr>
        <p:xfrm>
          <a:off x="1259632" y="2108200"/>
          <a:ext cx="594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7" name="Equation" r:id="rId7" imgW="2971800" imgH="457200" progId="Equation.DSMT4">
                  <p:embed/>
                </p:oleObj>
              </mc:Choice>
              <mc:Fallback>
                <p:oleObj name="Equation" r:id="rId7" imgW="29718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08200"/>
                        <a:ext cx="594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376124"/>
              </p:ext>
            </p:extLst>
          </p:nvPr>
        </p:nvGraphicFramePr>
        <p:xfrm>
          <a:off x="827088" y="3789040"/>
          <a:ext cx="26685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78" name="Equation" r:id="rId9" imgW="1333440" imgH="228600" progId="Equation.3">
                  <p:embed/>
                </p:oleObj>
              </mc:Choice>
              <mc:Fallback>
                <p:oleObj name="Equation" r:id="rId9" imgW="1333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040"/>
                        <a:ext cx="266858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Text Box 13"/>
          <p:cNvSpPr txBox="1">
            <a:spLocks noChangeArrowheads="1"/>
          </p:cNvSpPr>
          <p:nvPr/>
        </p:nvSpPr>
        <p:spPr bwMode="auto">
          <a:xfrm>
            <a:off x="1258888" y="4338464"/>
            <a:ext cx="77057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The characteristic polynomial of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has two distinct real roots, which implies that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has two distinct real eigenvalues. According to </a:t>
            </a:r>
            <a:r>
              <a:rPr lang="en-US" altLang="zh-TW" dirty="0" err="1">
                <a:latin typeface="Times New Roman" pitchFamily="18" charset="0"/>
              </a:rPr>
              <a:t>Thm</a:t>
            </a:r>
            <a:r>
              <a:rPr lang="en-US" altLang="zh-TW" dirty="0">
                <a:latin typeface="Times New Roman" pitchFamily="18" charset="0"/>
              </a:rPr>
              <a:t>. 7.6, </a:t>
            </a:r>
            <a:r>
              <a:rPr lang="en-US" altLang="zh-TW" i="1" dirty="0">
                <a:latin typeface="Times New Roman" pitchFamily="18" charset="0"/>
              </a:rPr>
              <a:t>A</a:t>
            </a:r>
            <a:r>
              <a:rPr lang="en-US" altLang="zh-TW" dirty="0">
                <a:latin typeface="Times New Roman" pitchFamily="18" charset="0"/>
              </a:rPr>
              <a:t> is diagonalizable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21"/>
          <p:cNvSpPr txBox="1">
            <a:spLocks noChangeArrowheads="1"/>
          </p:cNvSpPr>
          <p:nvPr/>
        </p:nvSpPr>
        <p:spPr bwMode="auto">
          <a:xfrm>
            <a:off x="971550" y="1099592"/>
            <a:ext cx="7561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Times New Roman" pitchFamily="18" charset="0"/>
              </a:rPr>
              <a:t>A square matrix </a:t>
            </a:r>
            <a:r>
              <a:rPr lang="en-US" altLang="zh-TW" i="1" dirty="0">
                <a:latin typeface="Times New Roman" pitchFamily="18" charset="0"/>
              </a:rPr>
              <a:t>P</a:t>
            </a:r>
            <a:r>
              <a:rPr lang="en-US" altLang="zh-TW" dirty="0">
                <a:latin typeface="Times New Roman" pitchFamily="18" charset="0"/>
              </a:rPr>
              <a:t> is called orthogonal if it is invertible and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Orthogonal matrix (</a:t>
            </a:r>
            <a:r>
              <a:rPr lang="zh-TW" altLang="en-US">
                <a:solidFill>
                  <a:srgbClr val="FF0000"/>
                </a:solidFill>
              </a:rPr>
              <a:t>正交矩陣</a:t>
            </a:r>
            <a:r>
              <a:rPr lang="en-US" altLang="zh-TW">
                <a:solidFill>
                  <a:srgbClr val="FF0000"/>
                </a:solidFill>
              </a:rPr>
              <a:t>):</a:t>
            </a:r>
          </a:p>
        </p:txBody>
      </p:sp>
      <p:graphicFrame>
        <p:nvGraphicFramePr>
          <p:cNvPr id="4505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869546"/>
              </p:ext>
            </p:extLst>
          </p:nvPr>
        </p:nvGraphicFramePr>
        <p:xfrm>
          <a:off x="2671763" y="1556792"/>
          <a:ext cx="355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5" name="Equation" r:id="rId3" imgW="1777680" imgH="228600" progId="Equation.DSMT4">
                  <p:embed/>
                </p:oleObj>
              </mc:Choice>
              <mc:Fallback>
                <p:oleObj name="Equation" r:id="rId3" imgW="177768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63" y="1556792"/>
                        <a:ext cx="3556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10"/>
          <p:cNvSpPr>
            <a:spLocks noChangeArrowheads="1"/>
          </p:cNvSpPr>
          <p:nvPr/>
        </p:nvSpPr>
        <p:spPr bwMode="auto">
          <a:xfrm>
            <a:off x="395288" y="1125538"/>
            <a:ext cx="84248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395288" y="2060848"/>
            <a:ext cx="8424862" cy="1181100"/>
            <a:chOff x="249" y="1528"/>
            <a:chExt cx="5307" cy="744"/>
          </a:xfrm>
        </p:grpSpPr>
        <p:sp>
          <p:nvSpPr>
            <p:cNvPr id="45067" name="Rectangle 9"/>
            <p:cNvSpPr>
              <a:spLocks noChangeArrowheads="1"/>
            </p:cNvSpPr>
            <p:nvPr/>
          </p:nvSpPr>
          <p:spPr bwMode="auto">
            <a:xfrm>
              <a:off x="249" y="1528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Thm. 7.8: Properties of orthogonal matrices</a:t>
              </a:r>
            </a:p>
          </p:txBody>
        </p:sp>
        <p:sp>
          <p:nvSpPr>
            <p:cNvPr id="45068" name="Text Box 19"/>
            <p:cNvSpPr txBox="1">
              <a:spLocks noChangeArrowheads="1"/>
            </p:cNvSpPr>
            <p:nvPr/>
          </p:nvSpPr>
          <p:spPr bwMode="auto">
            <a:xfrm>
              <a:off x="567" y="1749"/>
              <a:ext cx="498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zh-TW" dirty="0">
                  <a:latin typeface="Times New Roman" pitchFamily="18" charset="0"/>
                </a:rPr>
                <a:t>An </a:t>
              </a:r>
              <a:r>
                <a:rPr lang="en-US" altLang="zh-TW" i="1" dirty="0" err="1">
                  <a:latin typeface="Times New Roman" pitchFamily="18" charset="0"/>
                </a:rPr>
                <a:t>n</a:t>
              </a:r>
              <a:r>
                <a:rPr lang="en-US" altLang="zh-TW" dirty="0" err="1">
                  <a:latin typeface="Times New Roman" pitchFamily="18" charset="0"/>
                  <a:sym typeface="Symbol" pitchFamily="18" charset="2"/>
                </a:rPr>
                <a:t></a:t>
              </a:r>
              <a:r>
                <a:rPr lang="en-US" altLang="zh-TW" i="1" dirty="0" err="1">
                  <a:latin typeface="Times New Roman" pitchFamily="18" charset="0"/>
                </a:rPr>
                <a:t>n</a:t>
              </a:r>
              <a:r>
                <a:rPr lang="en-US" altLang="zh-TW" dirty="0">
                  <a:latin typeface="Times New Roman" pitchFamily="18" charset="0"/>
                </a:rPr>
                <a:t> matrix </a:t>
              </a:r>
              <a:r>
                <a:rPr lang="en-US" altLang="zh-TW" i="1" dirty="0">
                  <a:latin typeface="Times New Roman" pitchFamily="18" charset="0"/>
                </a:rPr>
                <a:t>P</a:t>
              </a:r>
              <a:r>
                <a:rPr lang="en-US" altLang="zh-TW" dirty="0">
                  <a:latin typeface="Times New Roman" pitchFamily="18" charset="0"/>
                </a:rPr>
                <a:t> is orthogonal if and only if its column vectors form an orthonormal set</a:t>
              </a:r>
            </a:p>
          </p:txBody>
        </p:sp>
      </p:grpSp>
      <p:graphicFrame>
        <p:nvGraphicFramePr>
          <p:cNvPr id="450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6527"/>
              </p:ext>
            </p:extLst>
          </p:nvPr>
        </p:nvGraphicFramePr>
        <p:xfrm>
          <a:off x="435670" y="4254773"/>
          <a:ext cx="8388350" cy="178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6" name="Equation" r:id="rId5" imgW="4419360" imgH="939600" progId="Equation.DSMT4">
                  <p:embed/>
                </p:oleObj>
              </mc:Choice>
              <mc:Fallback>
                <p:oleObj name="Equation" r:id="rId5" imgW="4419360" imgH="939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70" y="4254773"/>
                        <a:ext cx="8388350" cy="178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5" name="矩形 12"/>
          <p:cNvSpPr>
            <a:spLocks noChangeArrowheads="1"/>
          </p:cNvSpPr>
          <p:nvPr/>
        </p:nvSpPr>
        <p:spPr bwMode="auto">
          <a:xfrm>
            <a:off x="251520" y="3203848"/>
            <a:ext cx="8264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 err="1">
                <a:solidFill>
                  <a:schemeClr val="hlink"/>
                </a:solidFill>
                <a:latin typeface="Times New Roman" pitchFamily="18" charset="0"/>
              </a:rPr>
              <a:t>Pf</a:t>
            </a:r>
            <a:r>
              <a:rPr lang="en-US" altLang="zh-TW" dirty="0">
                <a:latin typeface="Times New Roman" pitchFamily="18" charset="0"/>
              </a:rPr>
              <a:t>: Suppose the column vectors of </a:t>
            </a:r>
            <a:r>
              <a:rPr lang="en-US" altLang="zh-TW" i="1" dirty="0">
                <a:latin typeface="Times New Roman" pitchFamily="18" charset="0"/>
              </a:rPr>
              <a:t>P</a:t>
            </a:r>
            <a:r>
              <a:rPr lang="en-US" altLang="zh-TW" dirty="0">
                <a:latin typeface="Times New Roman" pitchFamily="18" charset="0"/>
              </a:rPr>
              <a:t> form an orthonormal set, i.e.,</a:t>
            </a:r>
            <a:endParaRPr lang="zh-TW" altLang="en-US" dirty="0"/>
          </a:p>
        </p:txBody>
      </p:sp>
      <p:graphicFrame>
        <p:nvGraphicFramePr>
          <p:cNvPr id="4506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473477"/>
              </p:ext>
            </p:extLst>
          </p:nvPr>
        </p:nvGraphicFramePr>
        <p:xfrm>
          <a:off x="764282" y="3691210"/>
          <a:ext cx="72517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7" name="Equation" r:id="rId7" imgW="3632040" imgH="253800" progId="Equation.DSMT4">
                  <p:embed/>
                </p:oleObj>
              </mc:Choice>
              <mc:Fallback>
                <p:oleObj name="Equation" r:id="rId7" imgW="3632040" imgH="2538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282" y="3691210"/>
                        <a:ext cx="72517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矩形 14"/>
          <p:cNvSpPr>
            <a:spLocks noChangeArrowheads="1"/>
          </p:cNvSpPr>
          <p:nvPr/>
        </p:nvSpPr>
        <p:spPr bwMode="auto">
          <a:xfrm>
            <a:off x="251521" y="6063194"/>
            <a:ext cx="85725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zh-TW" dirty="0">
                <a:latin typeface="+mn-lt"/>
              </a:rPr>
              <a:t>According to </a:t>
            </a:r>
            <a:r>
              <a:rPr lang="en-US" altLang="zh-TW" dirty="0" err="1">
                <a:latin typeface="+mn-lt"/>
              </a:rPr>
              <a:t>Thm</a:t>
            </a:r>
            <a:r>
              <a:rPr lang="en-US" altLang="zh-TW" dirty="0">
                <a:latin typeface="+mn-lt"/>
              </a:rPr>
              <a:t>. 5.10 that orthogonal sets are linearly independent, so </a:t>
            </a:r>
            <a:r>
              <a:rPr lang="en-US" altLang="zh-TW" i="1" dirty="0">
                <a:latin typeface="+mn-lt"/>
              </a:rPr>
              <a:t>P</a:t>
            </a:r>
            <a:r>
              <a:rPr lang="en-US" altLang="zh-TW" dirty="0">
                <a:latin typeface="+mn-lt"/>
              </a:rPr>
              <a:t> is invertible (see Slide 4.101 or Slide 7.37)</a:t>
            </a:r>
            <a:endParaRPr lang="zh-TW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Ex 5: </a:t>
            </a:r>
            <a:r>
              <a:rPr lang="en-US" altLang="zh-TW">
                <a:solidFill>
                  <a:schemeClr val="tx1"/>
                </a:solidFill>
              </a:rPr>
              <a:t>Show that </a:t>
            </a:r>
            <a:r>
              <a:rPr lang="en-US" altLang="zh-TW" i="1">
                <a:solidFill>
                  <a:schemeClr val="tx1"/>
                </a:solidFill>
              </a:rPr>
              <a:t>P</a:t>
            </a:r>
            <a:r>
              <a:rPr lang="en-US" altLang="zh-TW">
                <a:solidFill>
                  <a:schemeClr val="tx1"/>
                </a:solidFill>
              </a:rPr>
              <a:t> is an orthogonal matrix.</a:t>
            </a:r>
          </a:p>
        </p:txBody>
      </p:sp>
      <p:graphicFrame>
        <p:nvGraphicFramePr>
          <p:cNvPr id="46082" name="Object 4"/>
          <p:cNvGraphicFramePr>
            <a:graphicFrameLocks noChangeAspect="1"/>
          </p:cNvGraphicFramePr>
          <p:nvPr/>
        </p:nvGraphicFramePr>
        <p:xfrm>
          <a:off x="2571750" y="1357313"/>
          <a:ext cx="25654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8" name="Equation" r:id="rId3" imgW="1282680" imgH="761760" progId="Equation.3">
                  <p:embed/>
                </p:oleObj>
              </mc:Choice>
              <mc:Fallback>
                <p:oleObj name="Equation" r:id="rId3" imgW="1282680" imgH="761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357313"/>
                        <a:ext cx="25654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086" name="Group 19"/>
          <p:cNvGrpSpPr>
            <a:grpSpLocks/>
          </p:cNvGrpSpPr>
          <p:nvPr/>
        </p:nvGrpSpPr>
        <p:grpSpPr bwMode="auto">
          <a:xfrm>
            <a:off x="533400" y="3040063"/>
            <a:ext cx="7459663" cy="533400"/>
            <a:chOff x="336" y="1915"/>
            <a:chExt cx="4699" cy="336"/>
          </a:xfrm>
        </p:grpSpPr>
        <p:sp>
          <p:nvSpPr>
            <p:cNvPr id="46087" name="Rectangle 6"/>
            <p:cNvSpPr>
              <a:spLocks noChangeArrowheads="1"/>
            </p:cNvSpPr>
            <p:nvPr/>
          </p:nvSpPr>
          <p:spPr bwMode="auto">
            <a:xfrm>
              <a:off x="336" y="1915"/>
              <a:ext cx="299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</a:rPr>
                <a:t>Sol: </a:t>
              </a:r>
              <a:r>
                <a:rPr lang="en-US" altLang="zh-TW">
                  <a:latin typeface="Times New Roman" pitchFamily="18" charset="0"/>
                </a:rPr>
                <a:t>If </a:t>
              </a:r>
              <a:r>
                <a:rPr lang="en-US" altLang="zh-TW" i="1">
                  <a:latin typeface="Times New Roman" pitchFamily="18" charset="0"/>
                  <a:ea typeface="標楷體" pitchFamily="65" charset="-120"/>
                </a:rPr>
                <a:t>P </a:t>
              </a: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is a</a:t>
              </a:r>
              <a:r>
                <a:rPr lang="en-US" altLang="zh-TW" i="1"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latin typeface="Times New Roman" pitchFamily="18" charset="0"/>
                </a:rPr>
                <a:t>orthogonal matrix, then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46084" name="Object 7"/>
            <p:cNvGraphicFramePr>
              <a:graphicFrameLocks noChangeAspect="1"/>
            </p:cNvGraphicFramePr>
            <p:nvPr/>
          </p:nvGraphicFramePr>
          <p:xfrm>
            <a:off x="3288" y="1933"/>
            <a:ext cx="1747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269" name="Equation" r:id="rId5" imgW="1384200" imgH="203040" progId="Equation.DSMT4">
                    <p:embed/>
                  </p:oleObj>
                </mc:Choice>
                <mc:Fallback>
                  <p:oleObj name="Equation" r:id="rId5" imgW="1384200" imgH="20304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8" y="1933"/>
                          <a:ext cx="1747" cy="2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083" name="Object 15"/>
          <p:cNvGraphicFramePr>
            <a:graphicFrameLocks noChangeAspect="1"/>
          </p:cNvGraphicFramePr>
          <p:nvPr/>
        </p:nvGraphicFramePr>
        <p:xfrm>
          <a:off x="1193800" y="3509963"/>
          <a:ext cx="65786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70" name="Equation" r:id="rId7" imgW="3288960" imgH="838080" progId="Equation.DSMT4">
                  <p:embed/>
                </p:oleObj>
              </mc:Choice>
              <mc:Fallback>
                <p:oleObj name="Equation" r:id="rId7" imgW="3288960" imgH="8380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509963"/>
                        <a:ext cx="65786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9443"/>
              </p:ext>
            </p:extLst>
          </p:nvPr>
        </p:nvGraphicFramePr>
        <p:xfrm>
          <a:off x="873125" y="2728913"/>
          <a:ext cx="6794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7" name="Equation" r:id="rId3" imgW="3390840" imgH="457200" progId="Equation.DSMT4">
                  <p:embed/>
                </p:oleObj>
              </mc:Choice>
              <mc:Fallback>
                <p:oleObj name="Equation" r:id="rId3" imgW="3390840" imgH="457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728913"/>
                        <a:ext cx="67945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63787"/>
              </p:ext>
            </p:extLst>
          </p:nvPr>
        </p:nvGraphicFramePr>
        <p:xfrm>
          <a:off x="874713" y="4077072"/>
          <a:ext cx="67675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8" name="Equation" r:id="rId5" imgW="3377880" imgH="457200" progId="Equation.DSMT4">
                  <p:embed/>
                </p:oleObj>
              </mc:Choice>
              <mc:Fallback>
                <p:oleObj name="Equation" r:id="rId5" imgW="3377880" imgH="457200" progId="Equation.DSMT4">
                  <p:embed/>
                  <p:pic>
                    <p:nvPicPr>
                      <p:cNvPr id="0" name="Object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4077072"/>
                        <a:ext cx="67675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16"/>
          <p:cNvGraphicFramePr>
            <a:graphicFrameLocks noChangeAspect="1"/>
          </p:cNvGraphicFramePr>
          <p:nvPr/>
        </p:nvGraphicFramePr>
        <p:xfrm>
          <a:off x="855663" y="928688"/>
          <a:ext cx="652621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9" name="Equation" r:id="rId7" imgW="3263760" imgH="838080" progId="Equation.DSMT4">
                  <p:embed/>
                </p:oleObj>
              </mc:Choice>
              <mc:Fallback>
                <p:oleObj name="Equation" r:id="rId7" imgW="3263760" imgH="8380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928688"/>
                        <a:ext cx="6526212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10"/>
          <p:cNvSpPr>
            <a:spLocks noChangeArrowheads="1"/>
          </p:cNvSpPr>
          <p:nvPr/>
        </p:nvSpPr>
        <p:spPr bwMode="auto">
          <a:xfrm>
            <a:off x="395288" y="1125538"/>
            <a:ext cx="84248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zh-TW" altLang="zh-TW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34" name="Rectangle 12"/>
          <p:cNvSpPr>
            <a:spLocks noChangeArrowheads="1"/>
          </p:cNvSpPr>
          <p:nvPr/>
        </p:nvSpPr>
        <p:spPr bwMode="auto">
          <a:xfrm>
            <a:off x="428625" y="807368"/>
            <a:ext cx="81962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 dirty="0" err="1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dirty="0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. 7.9: Properties of symmetric matrices</a:t>
            </a:r>
          </a:p>
        </p:txBody>
      </p:sp>
      <p:sp>
        <p:nvSpPr>
          <p:cNvPr id="48135" name="Rectangle 13"/>
          <p:cNvSpPr>
            <a:spLocks noChangeArrowheads="1"/>
          </p:cNvSpPr>
          <p:nvPr/>
        </p:nvSpPr>
        <p:spPr bwMode="auto">
          <a:xfrm>
            <a:off x="683568" y="1198191"/>
            <a:ext cx="835292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Let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be 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“symmetric”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matrix. If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and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2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are </a:t>
            </a:r>
            <a:r>
              <a:rPr lang="en-US" altLang="zh-TW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distinct eigenvalues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of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, then their corresponding eigenvectors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1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and </a:t>
            </a:r>
            <a:r>
              <a:rPr lang="en-US" altLang="zh-TW" b="1" dirty="0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 baseline="-25000" dirty="0">
                <a:latin typeface="Times New Roman" pitchFamily="18" charset="0"/>
                <a:ea typeface="標楷體" pitchFamily="65" charset="-120"/>
              </a:rPr>
              <a:t>2 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are orthogonal. 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. 7.6 states that for “any” square matrix, eigenvectors corresponding to distinct eigenvalues are linearly independent)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graphicFrame>
        <p:nvGraphicFramePr>
          <p:cNvPr id="4813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010500"/>
              </p:ext>
            </p:extLst>
          </p:nvPr>
        </p:nvGraphicFramePr>
        <p:xfrm>
          <a:off x="500063" y="3083818"/>
          <a:ext cx="694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97" name="Equation" r:id="rId3" imgW="3466800" imgH="241200" progId="Equation.DSMT4">
                  <p:embed/>
                </p:oleObj>
              </mc:Choice>
              <mc:Fallback>
                <p:oleObj name="Equation" r:id="rId3" imgW="3466800" imgH="241200" progId="Equation.DSMT4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3083818"/>
                        <a:ext cx="69469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798435"/>
              </p:ext>
            </p:extLst>
          </p:nvPr>
        </p:nvGraphicFramePr>
        <p:xfrm>
          <a:off x="428625" y="3573016"/>
          <a:ext cx="84709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98" name="Equation" r:id="rId5" imgW="4228920" imgH="317160" progId="Equation.DSMT4">
                  <p:embed/>
                </p:oleObj>
              </mc:Choice>
              <mc:Fallback>
                <p:oleObj name="Equation" r:id="rId5" imgW="422892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573016"/>
                        <a:ext cx="84709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843717"/>
              </p:ext>
            </p:extLst>
          </p:nvPr>
        </p:nvGraphicFramePr>
        <p:xfrm>
          <a:off x="596900" y="4293096"/>
          <a:ext cx="7659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99" name="Equation" r:id="rId7" imgW="3822480" imgH="457200" progId="Equation.DSMT4">
                  <p:embed/>
                </p:oleObj>
              </mc:Choice>
              <mc:Fallback>
                <p:oleObj name="Equation" r:id="rId7" imgW="382248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293096"/>
                        <a:ext cx="765968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6" name="矩形 15"/>
          <p:cNvSpPr>
            <a:spLocks noChangeArrowheads="1"/>
          </p:cNvSpPr>
          <p:nvPr/>
        </p:nvSpPr>
        <p:spPr bwMode="auto">
          <a:xfrm>
            <a:off x="323528" y="2708920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Times New Roman" pitchFamily="18" charset="0"/>
              </a:rPr>
              <a:t>Pf: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596900" y="5299242"/>
            <a:ext cx="8137525" cy="144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For distinct eigenvalues of a symmetric matrix, their corresponding eigenvectors are orthogonal and thus linearly independent to each other</a:t>
            </a:r>
          </a:p>
          <a:p>
            <a:pPr marL="265113">
              <a:lnSpc>
                <a:spcPct val="110000"/>
              </a:lnSpc>
              <a:spcAft>
                <a:spcPts val="300"/>
              </a:spcAft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(Theorem 5.10 states that orthogonality implies linear independence) </a:t>
            </a:r>
            <a:endParaRPr lang="en-US" altLang="zh-TW" sz="1800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  <a:p>
            <a:pPr marL="273050" indent="-273050">
              <a:lnSpc>
                <a:spcPct val="110000"/>
              </a:lnSpc>
              <a:spcBef>
                <a:spcPts val="600"/>
              </a:spcBef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that there may be multiple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’s and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’s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corresponding to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1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  <a:ea typeface="標楷體" pitchFamily="65" charset="-120"/>
                <a:sym typeface="Symbol" pitchFamily="18" charset="2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 </a:t>
            </a:r>
            <a:endParaRPr lang="en-US" altLang="zh-TW" sz="18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62188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 dirty="0" err="1"/>
              <a:t>Thm</a:t>
            </a:r>
            <a:r>
              <a:rPr lang="en-US" altLang="zh-TW" dirty="0"/>
              <a:t>. 7.10: Fundamental theorem of symmetric matrices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684213" y="2643188"/>
            <a:ext cx="8208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76238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An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matrix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orthogonally diagonalizable and has real eigenvalues if and only if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 is symmetric </a:t>
            </a:r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642938" y="1214438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dirty="0">
                <a:latin typeface="+mn-lt"/>
                <a:ea typeface="標楷體" pitchFamily="65" charset="-120"/>
              </a:rPr>
              <a:t>A matrix </a:t>
            </a:r>
            <a:r>
              <a:rPr lang="en-US" altLang="zh-TW" i="1" dirty="0">
                <a:latin typeface="+mn-lt"/>
                <a:ea typeface="標楷體" pitchFamily="65" charset="-120"/>
              </a:rPr>
              <a:t>A</a:t>
            </a:r>
            <a:r>
              <a:rPr lang="en-US" altLang="zh-TW" dirty="0">
                <a:latin typeface="+mn-lt"/>
                <a:ea typeface="標楷體" pitchFamily="65" charset="-120"/>
              </a:rPr>
              <a:t> is orthogonally diagonalizable if there exists an orthogonal matrix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dirty="0">
                <a:latin typeface="+mn-lt"/>
                <a:ea typeface="標楷體" pitchFamily="65" charset="-120"/>
              </a:rPr>
              <a:t> such that </a:t>
            </a:r>
            <a:r>
              <a:rPr lang="en-US" altLang="zh-TW" i="1" dirty="0">
                <a:latin typeface="+mn-lt"/>
                <a:ea typeface="標楷體" pitchFamily="65" charset="-120"/>
              </a:rPr>
              <a:t>P</a:t>
            </a:r>
            <a:r>
              <a:rPr lang="en-US" altLang="zh-TW" baseline="30000" dirty="0">
                <a:latin typeface="+mn-lt"/>
              </a:rPr>
              <a:t>–</a:t>
            </a:r>
            <a:r>
              <a:rPr lang="en-US" altLang="zh-TW" baseline="30000" dirty="0">
                <a:latin typeface="+mn-lt"/>
                <a:ea typeface="標楷體" pitchFamily="65" charset="-120"/>
              </a:rPr>
              <a:t>1</a:t>
            </a:r>
            <a:r>
              <a:rPr lang="en-US" altLang="zh-TW" i="1" dirty="0">
                <a:latin typeface="+mn-lt"/>
                <a:ea typeface="標楷體" pitchFamily="65" charset="-120"/>
              </a:rPr>
              <a:t>AP</a:t>
            </a:r>
            <a:r>
              <a:rPr lang="en-US" altLang="zh-TW" dirty="0">
                <a:latin typeface="+mn-lt"/>
                <a:ea typeface="標楷體" pitchFamily="65" charset="-120"/>
              </a:rPr>
              <a:t> = </a:t>
            </a:r>
            <a:r>
              <a:rPr lang="en-US" altLang="zh-TW" i="1" dirty="0">
                <a:latin typeface="+mn-lt"/>
                <a:ea typeface="標楷體" pitchFamily="65" charset="-120"/>
              </a:rPr>
              <a:t>D</a:t>
            </a:r>
            <a:r>
              <a:rPr lang="en-US" altLang="zh-TW" dirty="0">
                <a:latin typeface="+mn-lt"/>
                <a:ea typeface="標楷體" pitchFamily="65" charset="-120"/>
              </a:rPr>
              <a:t> is diagonal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288" y="714375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30000"/>
              </a:lnSpc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Orthogonal </a:t>
            </a:r>
            <a:r>
              <a:rPr lang="en-US" altLang="zh-TW" kern="0" dirty="0" err="1">
                <a:solidFill>
                  <a:srgbClr val="FF0000"/>
                </a:solidFill>
                <a:latin typeface="+mn-lt"/>
                <a:ea typeface="+mn-ea"/>
              </a:rPr>
              <a:t>diagonalization</a:t>
            </a: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 (</a:t>
            </a:r>
            <a:r>
              <a:rPr lang="zh-TW" altLang="en-US" kern="0" dirty="0">
                <a:solidFill>
                  <a:srgbClr val="FF0000"/>
                </a:solidFill>
                <a:latin typeface="Times New Roman"/>
                <a:ea typeface="標楷體"/>
              </a:rPr>
              <a:t>正交對角化</a:t>
            </a:r>
            <a:r>
              <a:rPr lang="en-US" altLang="zh-TW" kern="0" dirty="0">
                <a:solidFill>
                  <a:srgbClr val="FF0000"/>
                </a:solidFill>
                <a:latin typeface="+mn-lt"/>
                <a:ea typeface="+mn-ea"/>
              </a:rPr>
              <a:t>):</a:t>
            </a:r>
          </a:p>
        </p:txBody>
      </p:sp>
      <p:graphicFrame>
        <p:nvGraphicFramePr>
          <p:cNvPr id="49154" name="Object 6"/>
          <p:cNvGraphicFramePr>
            <a:graphicFrameLocks noChangeAspect="1"/>
          </p:cNvGraphicFramePr>
          <p:nvPr/>
        </p:nvGraphicFramePr>
        <p:xfrm>
          <a:off x="539750" y="4000500"/>
          <a:ext cx="5778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86" name="Equation" r:id="rId3" imgW="304560" imgH="203040" progId="Equation.DSMT4">
                  <p:embed/>
                </p:oleObj>
              </mc:Choice>
              <mc:Fallback>
                <p:oleObj name="Equation" r:id="rId3" imgW="3045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0500"/>
                        <a:ext cx="5778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9"/>
          <p:cNvGraphicFramePr>
            <a:graphicFrameLocks noChangeAspect="1"/>
          </p:cNvGraphicFramePr>
          <p:nvPr/>
        </p:nvGraphicFramePr>
        <p:xfrm>
          <a:off x="928688" y="4529138"/>
          <a:ext cx="81153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87" name="Equation" r:id="rId5" imgW="4279680" imgH="698400" progId="Equation.DSMT4">
                  <p:embed/>
                </p:oleObj>
              </mc:Choice>
              <mc:Fallback>
                <p:oleObj name="Equation" r:id="rId5" imgW="4279680" imgH="698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529138"/>
                        <a:ext cx="8115300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矩形 11"/>
          <p:cNvSpPr>
            <a:spLocks noChangeArrowheads="1"/>
          </p:cNvSpPr>
          <p:nvPr/>
        </p:nvSpPr>
        <p:spPr bwMode="auto">
          <a:xfrm>
            <a:off x="428625" y="3538538"/>
            <a:ext cx="542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Pf:</a:t>
            </a:r>
            <a:endParaRPr lang="zh-TW" altLang="en-US">
              <a:solidFill>
                <a:srgbClr val="FF0000"/>
              </a:solidFill>
            </a:endParaRPr>
          </a:p>
        </p:txBody>
      </p:sp>
      <p:graphicFrame>
        <p:nvGraphicFramePr>
          <p:cNvPr id="49156" name="Object 10"/>
          <p:cNvGraphicFramePr>
            <a:graphicFrameLocks noChangeAspect="1"/>
          </p:cNvGraphicFramePr>
          <p:nvPr/>
        </p:nvGraphicFramePr>
        <p:xfrm>
          <a:off x="539750" y="5900738"/>
          <a:ext cx="5778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88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900738"/>
                        <a:ext cx="5778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2" name="Rectangle 4"/>
          <p:cNvSpPr>
            <a:spLocks noChangeArrowheads="1"/>
          </p:cNvSpPr>
          <p:nvPr/>
        </p:nvSpPr>
        <p:spPr bwMode="auto">
          <a:xfrm>
            <a:off x="900113" y="6286500"/>
            <a:ext cx="57864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ct val="200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See the next two slides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"/>
          <p:cNvSpPr>
            <a:spLocks noChangeArrowheads="1"/>
          </p:cNvSpPr>
          <p:nvPr/>
        </p:nvSpPr>
        <p:spPr bwMode="auto">
          <a:xfrm>
            <a:off x="357188" y="78581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Orthogonal diagonalization of a symmetric matrix:</a:t>
            </a:r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285750" y="1196975"/>
            <a:ext cx="871537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be an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sz="2200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symmetric matrix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.</a:t>
            </a: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(1) Find all eigenvalues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and determine the multiplicity of each </a:t>
            </a: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(2) For each eigenvalue of multiplicity 1, choose the unit eigenvector </a:t>
            </a: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(3) For each eigenvalue of the multiplicity to be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k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  <a:sym typeface="Symbol" pitchFamily="18" charset="2"/>
              </a:rPr>
              <a:t> 2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find a set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linearly independent eigenvectors. If this set {</a:t>
            </a:r>
            <a:r>
              <a:rPr lang="en-US" altLang="zh-TW" sz="2200" b="1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baseline="-25000" dirty="0">
                <a:latin typeface="Times New Roman" pitchFamily="18" charset="0"/>
                <a:ea typeface="標楷體" pitchFamily="65" charset="-120"/>
              </a:rPr>
              <a:t>1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</a:t>
            </a:r>
            <a:r>
              <a:rPr lang="en-US" altLang="zh-TW" sz="2200" b="1" dirty="0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baseline="-25000" dirty="0">
                <a:latin typeface="Times New Roman" pitchFamily="18" charset="0"/>
                <a:ea typeface="標楷體" pitchFamily="65" charset="-120"/>
              </a:rPr>
              <a:t>2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, …, </a:t>
            </a:r>
            <a:r>
              <a:rPr lang="en-US" altLang="zh-TW" sz="2200" b="1" dirty="0" err="1">
                <a:latin typeface="Times New Roman" pitchFamily="18" charset="0"/>
                <a:ea typeface="標楷體" pitchFamily="65" charset="-120"/>
              </a:rPr>
              <a:t>v</a:t>
            </a:r>
            <a:r>
              <a:rPr lang="en-US" altLang="zh-TW" sz="2200" i="1" baseline="-25000" dirty="0" err="1">
                <a:latin typeface="Times New Roman" pitchFamily="18" charset="0"/>
                <a:ea typeface="標楷體" pitchFamily="65" charset="-120"/>
              </a:rPr>
              <a:t>k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} is not orthonormal, apply the Gram-Schmidt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orthonormalization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process </a:t>
            </a: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717550" lvl="1" indent="-341313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  <a:p>
            <a:pPr marL="804863" lvl="1" indent="-428625">
              <a:lnSpc>
                <a:spcPct val="95000"/>
              </a:lnSpc>
              <a:spcBef>
                <a:spcPts val="200"/>
              </a:spcBef>
              <a:buClr>
                <a:schemeClr val="hlink"/>
              </a:buClr>
              <a:buSzPct val="40000"/>
              <a:buFont typeface="Wingdings" pitchFamily="2" charset="2"/>
              <a:buNone/>
              <a:defRPr/>
            </a:pP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50178" name="Object 3"/>
          <p:cNvGraphicFramePr>
            <a:graphicFrameLocks noChangeAspect="1"/>
          </p:cNvGraphicFramePr>
          <p:nvPr/>
        </p:nvGraphicFramePr>
        <p:xfrm>
          <a:off x="1162050" y="4035425"/>
          <a:ext cx="7126288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75" name="Equation" r:id="rId3" imgW="4762440" imgH="1828800" progId="Equation.DSMT4">
                  <p:embed/>
                </p:oleObj>
              </mc:Choice>
              <mc:Fallback>
                <p:oleObj name="Equation" r:id="rId3" imgW="4762440" imgH="1828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4035425"/>
                        <a:ext cx="7126288" cy="273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矩形 6"/>
          <p:cNvSpPr>
            <a:spLocks noChangeArrowheads="1"/>
          </p:cNvSpPr>
          <p:nvPr/>
        </p:nvSpPr>
        <p:spPr bwMode="auto">
          <a:xfrm>
            <a:off x="684213" y="1916113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1463" indent="-271463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According to Thm. 7.9, eigenvectors corresponding to distinct eigenvalues are orthognoal</a:t>
            </a:r>
            <a:endParaRPr lang="zh-TW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85813"/>
            <a:ext cx="8320087" cy="137636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zh-TW"/>
              <a:t>Ex 3: Examples of eigenspaces on the </a:t>
            </a:r>
            <a:r>
              <a:rPr lang="en-US" altLang="zh-TW" i="1"/>
              <a:t>xy</a:t>
            </a:r>
            <a:r>
              <a:rPr lang="en-US" altLang="zh-TW"/>
              <a:t>-plane</a:t>
            </a:r>
          </a:p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/>
              <a:t>For the matrix </a:t>
            </a:r>
            <a:r>
              <a:rPr lang="en-US" altLang="zh-TW" i="1"/>
              <a:t>A</a:t>
            </a:r>
            <a:r>
              <a:rPr lang="en-US" altLang="zh-TW"/>
              <a:t> as follows, the corresponding eigenvalues are </a:t>
            </a:r>
            <a:r>
              <a:rPr lang="en-US" altLang="zh-TW" i="1">
                <a:sym typeface="Symbol" pitchFamily="18" charset="2"/>
              </a:rPr>
              <a:t></a:t>
            </a:r>
            <a:r>
              <a:rPr lang="en-US" altLang="zh-TW" baseline="-25000">
                <a:sym typeface="Symbol" pitchFamily="18" charset="2"/>
              </a:rPr>
              <a:t>1 </a:t>
            </a:r>
            <a:r>
              <a:rPr lang="en-US" altLang="zh-TW"/>
              <a:t>= –1 and </a:t>
            </a:r>
            <a:r>
              <a:rPr lang="en-US" altLang="zh-TW" i="1">
                <a:sym typeface="Symbol" pitchFamily="18" charset="2"/>
              </a:rPr>
              <a:t></a:t>
            </a:r>
            <a:r>
              <a:rPr lang="en-US" altLang="zh-TW" baseline="-25000">
                <a:sym typeface="Symbol" pitchFamily="18" charset="2"/>
              </a:rPr>
              <a:t>2 </a:t>
            </a:r>
            <a:r>
              <a:rPr lang="en-US" altLang="zh-TW"/>
              <a:t>= 1: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349625" y="2014538"/>
          <a:ext cx="1651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62" r:id="rId3" imgW="825500" imgH="457200" progId="Equation.3">
                  <p:embed/>
                </p:oleObj>
              </mc:Choice>
              <mc:Fallback>
                <p:oleObj r:id="rId3" imgW="8255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014538"/>
                        <a:ext cx="1651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27"/>
          <p:cNvSpPr>
            <a:spLocks noChangeArrowheads="1"/>
          </p:cNvSpPr>
          <p:nvPr/>
        </p:nvSpPr>
        <p:spPr bwMode="auto">
          <a:xfrm>
            <a:off x="357188" y="2786063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</a:p>
        </p:txBody>
      </p:sp>
      <p:grpSp>
        <p:nvGrpSpPr>
          <p:cNvPr id="4103" name="群組 26"/>
          <p:cNvGrpSpPr>
            <a:grpSpLocks/>
          </p:cNvGrpSpPr>
          <p:nvPr/>
        </p:nvGrpSpPr>
        <p:grpSpPr bwMode="auto">
          <a:xfrm>
            <a:off x="633413" y="5586413"/>
            <a:ext cx="4367212" cy="914400"/>
            <a:chOff x="633415" y="4657720"/>
            <a:chExt cx="4367213" cy="914400"/>
          </a:xfrm>
        </p:grpSpPr>
        <p:graphicFrame>
          <p:nvGraphicFramePr>
            <p:cNvPr id="4100" name="Object 11"/>
            <p:cNvGraphicFramePr>
              <a:graphicFrameLocks noChangeAspect="1"/>
            </p:cNvGraphicFramePr>
            <p:nvPr/>
          </p:nvGraphicFramePr>
          <p:xfrm>
            <a:off x="633415" y="4657720"/>
            <a:ext cx="4367213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63" name="Equation" r:id="rId5" imgW="2184120" imgH="457200" progId="Equation.DSMT4">
                    <p:embed/>
                  </p:oleObj>
                </mc:Choice>
                <mc:Fallback>
                  <p:oleObj name="Equation" r:id="rId5" imgW="2184120" imgH="457200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415" y="4657720"/>
                          <a:ext cx="4367213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9" name="Oval 6"/>
            <p:cNvSpPr>
              <a:spLocks noChangeArrowheads="1"/>
            </p:cNvSpPr>
            <p:nvPr/>
          </p:nvSpPr>
          <p:spPr bwMode="auto">
            <a:xfrm>
              <a:off x="4186238" y="485776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104" name="Rectangle 20"/>
          <p:cNvSpPr>
            <a:spLocks noChangeArrowheads="1"/>
          </p:cNvSpPr>
          <p:nvPr/>
        </p:nvSpPr>
        <p:spPr bwMode="auto">
          <a:xfrm>
            <a:off x="428625" y="3214688"/>
            <a:ext cx="8429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For the eigenvalue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sz="2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–1, corresponding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vectors are any vectors on the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x-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axis</a:t>
            </a:r>
          </a:p>
        </p:txBody>
      </p:sp>
      <p:graphicFrame>
        <p:nvGraphicFramePr>
          <p:cNvPr id="4099" name="Object 18"/>
          <p:cNvGraphicFramePr>
            <a:graphicFrameLocks noChangeAspect="1"/>
          </p:cNvGraphicFramePr>
          <p:nvPr/>
        </p:nvGraphicFramePr>
        <p:xfrm>
          <a:off x="361950" y="3714750"/>
          <a:ext cx="4672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64" name="Equation" r:id="rId7" imgW="2336760" imgH="457200" progId="Equation.DSMT4">
                  <p:embed/>
                </p:oleObj>
              </mc:Choice>
              <mc:Fallback>
                <p:oleObj name="Equation" r:id="rId7" imgW="2336760" imgH="457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714750"/>
                        <a:ext cx="467201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21"/>
          <p:cNvSpPr>
            <a:spLocks noChangeArrowheads="1"/>
          </p:cNvSpPr>
          <p:nvPr/>
        </p:nvSpPr>
        <p:spPr bwMode="auto">
          <a:xfrm>
            <a:off x="4143375" y="3943350"/>
            <a:ext cx="457200" cy="4572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Rectangle 20"/>
          <p:cNvSpPr>
            <a:spLocks noChangeArrowheads="1"/>
          </p:cNvSpPr>
          <p:nvPr/>
        </p:nvSpPr>
        <p:spPr bwMode="auto">
          <a:xfrm>
            <a:off x="500063" y="5086350"/>
            <a:ext cx="8143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</a:pP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For the eigenvalue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</a:t>
            </a:r>
            <a:r>
              <a:rPr lang="en-US" altLang="zh-TW" sz="2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1, corresponding 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vectors are any vectors on the </a:t>
            </a:r>
            <a:r>
              <a:rPr lang="en-US" altLang="zh-TW" sz="2000" i="1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y-</a:t>
            </a:r>
            <a:r>
              <a:rPr lang="en-US" altLang="zh-TW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axis</a:t>
            </a:r>
          </a:p>
        </p:txBody>
      </p:sp>
      <p:sp>
        <p:nvSpPr>
          <p:cNvPr id="4107" name="Rectangle 20"/>
          <p:cNvSpPr>
            <a:spLocks noChangeArrowheads="1"/>
          </p:cNvSpPr>
          <p:nvPr/>
        </p:nvSpPr>
        <p:spPr bwMode="auto">
          <a:xfrm>
            <a:off x="5072063" y="3714750"/>
            <a:ext cx="39290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Thus, the 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corresponding to </a:t>
            </a:r>
            <a:r>
              <a:rPr lang="en-US" altLang="zh-TW" sz="1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 = 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–1 is the </a:t>
            </a:r>
            <a:r>
              <a:rPr lang="en-US" altLang="zh-TW" sz="1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-axis, which is a subspace of </a:t>
            </a:r>
            <a:r>
              <a:rPr lang="en-US" altLang="zh-TW" sz="1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1800" baseline="4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altLang="zh-TW" sz="1800" baseline="4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108" name="Rectangle 20"/>
          <p:cNvSpPr>
            <a:spLocks noChangeArrowheads="1"/>
          </p:cNvSpPr>
          <p:nvPr/>
        </p:nvSpPr>
        <p:spPr bwMode="auto">
          <a:xfrm>
            <a:off x="5214938" y="5643563"/>
            <a:ext cx="371475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1463" indent="-271463">
              <a:spcBef>
                <a:spcPts val="600"/>
              </a:spcBef>
              <a:buClr>
                <a:schemeClr val="tx1"/>
              </a:buClr>
              <a:buSzPct val="40000"/>
            </a:pP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※ Thus, the </a:t>
            </a:r>
            <a:r>
              <a:rPr lang="en-US" altLang="zh-TW" sz="18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eigenspace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corresponding to </a:t>
            </a:r>
            <a:r>
              <a:rPr lang="en-US" altLang="zh-TW" sz="1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 = 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 is the </a:t>
            </a:r>
            <a:r>
              <a:rPr lang="en-US" altLang="zh-TW" sz="1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y</a:t>
            </a:r>
            <a:r>
              <a:rPr lang="en-US" altLang="zh-TW" sz="18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-axis, which is a subspace of </a:t>
            </a:r>
            <a:r>
              <a:rPr lang="en-US" altLang="zh-TW" sz="1800" i="1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R</a:t>
            </a:r>
            <a:r>
              <a:rPr lang="en-US" altLang="zh-TW" sz="1800" baseline="40000" dirty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2</a:t>
            </a:r>
            <a:endParaRPr lang="en-US" altLang="zh-TW" sz="1800" baseline="40000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1"/>
          <p:cNvSpPr>
            <a:spLocks noChangeArrowheads="1"/>
          </p:cNvSpPr>
          <p:nvPr/>
        </p:nvSpPr>
        <p:spPr bwMode="auto">
          <a:xfrm>
            <a:off x="285750" y="1052513"/>
            <a:ext cx="8462963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(4) The composite of steps (2) and (3) produces an orthonormal set of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eigenvectors. Use these orthonormal and thus linearly independent eigenvectors as column vectors to form the 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i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 According to </a:t>
            </a:r>
            <a:r>
              <a:rPr lang="en-US" altLang="zh-TW" sz="2200" dirty="0" err="1">
                <a:latin typeface="Times New Roman" pitchFamily="18" charset="0"/>
                <a:ea typeface="標楷體" pitchFamily="65" charset="-120"/>
              </a:rPr>
              <a:t>Thm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. 7.8, the 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is orthogonal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</a:pP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	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ii. Following the diagonalization process on Slide 7.39,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D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=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P</a:t>
            </a:r>
            <a:r>
              <a:rPr lang="en-US" altLang="zh-TW" sz="2200" baseline="30000" dirty="0">
                <a:latin typeface="Times New Roman" pitchFamily="18" charset="0"/>
                <a:ea typeface="標楷體" pitchFamily="65" charset="-120"/>
              </a:rPr>
              <a:t>–1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AP 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is diagonal 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</a:pP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	Therefore, the matrix </a:t>
            </a:r>
            <a:r>
              <a:rPr lang="en-US" altLang="zh-TW" sz="2200" i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 sz="2200" dirty="0">
                <a:latin typeface="Times New Roman" pitchFamily="18" charset="0"/>
                <a:ea typeface="標楷體" pitchFamily="65" charset="-120"/>
              </a:rPr>
              <a:t> is orthogonally diagonalizable </a:t>
            </a:r>
          </a:p>
          <a:p>
            <a:pPr marL="804863" lvl="1" indent="-428625">
              <a:spcBef>
                <a:spcPts val="600"/>
              </a:spcBef>
              <a:buClr>
                <a:schemeClr val="hlink"/>
              </a:buClr>
              <a:buSzPct val="40000"/>
              <a:buFont typeface="Wingdings" pitchFamily="2" charset="2"/>
              <a:buNone/>
            </a:pPr>
            <a:endParaRPr lang="en-US" altLang="zh-TW" sz="2200" dirty="0"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8748712" cy="533400"/>
          </a:xfrm>
        </p:spPr>
        <p:txBody>
          <a:bodyPr/>
          <a:lstStyle/>
          <a:p>
            <a:pPr eaLnBrk="1" hangingPunct="1"/>
            <a:r>
              <a:rPr lang="en-US" altLang="zh-TW"/>
              <a:t>Ex 7: Determining whether a matrix is orthogonally diagonalizable</a:t>
            </a:r>
          </a:p>
        </p:txBody>
      </p:sp>
      <p:graphicFrame>
        <p:nvGraphicFramePr>
          <p:cNvPr id="51202" name="Object 4"/>
          <p:cNvGraphicFramePr>
            <a:graphicFrameLocks noChangeAspect="1"/>
          </p:cNvGraphicFramePr>
          <p:nvPr/>
        </p:nvGraphicFramePr>
        <p:xfrm>
          <a:off x="1219200" y="1803400"/>
          <a:ext cx="1854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05" name="Equation" r:id="rId3" imgW="927000" imgH="634680" progId="Equation.3">
                  <p:embed/>
                </p:oleObj>
              </mc:Choice>
              <mc:Fallback>
                <p:oleObj name="Equation" r:id="rId3" imgW="92700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03400"/>
                        <a:ext cx="1854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5"/>
          <p:cNvGraphicFramePr>
            <a:graphicFrameLocks noChangeAspect="1"/>
          </p:cNvGraphicFramePr>
          <p:nvPr/>
        </p:nvGraphicFramePr>
        <p:xfrm>
          <a:off x="1219200" y="3095625"/>
          <a:ext cx="2159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06" name="Equation" r:id="rId5" imgW="1079280" imgH="634680" progId="Equation.3">
                  <p:embed/>
                </p:oleObj>
              </mc:Choice>
              <mc:Fallback>
                <p:oleObj name="Equation" r:id="rId5" imgW="1079280" imgH="6346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095625"/>
                        <a:ext cx="2159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4" name="Object 6"/>
          <p:cNvGraphicFramePr>
            <a:graphicFrameLocks noChangeAspect="1"/>
          </p:cNvGraphicFramePr>
          <p:nvPr/>
        </p:nvGraphicFramePr>
        <p:xfrm>
          <a:off x="1219200" y="4521200"/>
          <a:ext cx="1981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07" name="Equation" r:id="rId7" imgW="990360" imgH="431640" progId="Equation.3">
                  <p:embed/>
                </p:oleObj>
              </mc:Choice>
              <mc:Fallback>
                <p:oleObj name="Equation" r:id="rId7" imgW="99036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21200"/>
                        <a:ext cx="1981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7"/>
          <p:cNvGraphicFramePr>
            <a:graphicFrameLocks noChangeAspect="1"/>
          </p:cNvGraphicFramePr>
          <p:nvPr/>
        </p:nvGraphicFramePr>
        <p:xfrm>
          <a:off x="1219200" y="5537200"/>
          <a:ext cx="1778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08" name="Equation" r:id="rId9" imgW="888840" imgH="431640" progId="Equation.3">
                  <p:embed/>
                </p:oleObj>
              </mc:Choice>
              <mc:Fallback>
                <p:oleObj name="Equation" r:id="rId9" imgW="888840" imgH="4316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37200"/>
                        <a:ext cx="1778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5214938" y="1419225"/>
            <a:ext cx="16621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Orthogonally </a:t>
            </a:r>
          </a:p>
          <a:p>
            <a:pPr algn="ctr" eaLnBrk="1" hangingPunct="1"/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diagonalizable</a:t>
            </a:r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3636963" y="1419225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Symmetric</a:t>
            </a:r>
          </a:p>
          <a:p>
            <a:pPr algn="ctr" eaLnBrk="1" hangingPunct="1"/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matrix</a:t>
            </a:r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5835650" y="22098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4083050" y="22098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4083050" y="57912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5835650" y="5791200"/>
            <a:ext cx="381000" cy="381000"/>
          </a:xfrm>
          <a:prstGeom prst="ellips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1213" name="Group 16"/>
          <p:cNvGrpSpPr>
            <a:grpSpLocks/>
          </p:cNvGrpSpPr>
          <p:nvPr/>
        </p:nvGrpSpPr>
        <p:grpSpPr bwMode="auto">
          <a:xfrm>
            <a:off x="4083050" y="3505200"/>
            <a:ext cx="381000" cy="381000"/>
            <a:chOff x="3024" y="3072"/>
            <a:chExt cx="240" cy="240"/>
          </a:xfrm>
        </p:grpSpPr>
        <p:sp>
          <p:nvSpPr>
            <p:cNvPr id="51223" name="Line 14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4" name="Line 15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4" name="Group 17"/>
          <p:cNvGrpSpPr>
            <a:grpSpLocks/>
          </p:cNvGrpSpPr>
          <p:nvPr/>
        </p:nvGrpSpPr>
        <p:grpSpPr bwMode="auto">
          <a:xfrm>
            <a:off x="4083050" y="4724400"/>
            <a:ext cx="381000" cy="381000"/>
            <a:chOff x="3024" y="3072"/>
            <a:chExt cx="240" cy="240"/>
          </a:xfrm>
        </p:grpSpPr>
        <p:sp>
          <p:nvSpPr>
            <p:cNvPr id="51221" name="Line 18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2" name="Line 19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5" name="Group 20"/>
          <p:cNvGrpSpPr>
            <a:grpSpLocks/>
          </p:cNvGrpSpPr>
          <p:nvPr/>
        </p:nvGrpSpPr>
        <p:grpSpPr bwMode="auto">
          <a:xfrm>
            <a:off x="5835650" y="3505200"/>
            <a:ext cx="381000" cy="381000"/>
            <a:chOff x="3024" y="3072"/>
            <a:chExt cx="240" cy="240"/>
          </a:xfrm>
        </p:grpSpPr>
        <p:sp>
          <p:nvSpPr>
            <p:cNvPr id="51219" name="Line 21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20" name="Line 22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  <p:grpSp>
        <p:nvGrpSpPr>
          <p:cNvPr id="51216" name="Group 23"/>
          <p:cNvGrpSpPr>
            <a:grpSpLocks/>
          </p:cNvGrpSpPr>
          <p:nvPr/>
        </p:nvGrpSpPr>
        <p:grpSpPr bwMode="auto">
          <a:xfrm>
            <a:off x="5835650" y="4724400"/>
            <a:ext cx="381000" cy="381000"/>
            <a:chOff x="3024" y="3072"/>
            <a:chExt cx="240" cy="240"/>
          </a:xfrm>
        </p:grpSpPr>
        <p:sp>
          <p:nvSpPr>
            <p:cNvPr id="51217" name="Line 24"/>
            <p:cNvSpPr>
              <a:spLocks noChangeShapeType="1"/>
            </p:cNvSpPr>
            <p:nvPr/>
          </p:nvSpPr>
          <p:spPr bwMode="auto">
            <a:xfrm flipH="1"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51218" name="Line 25"/>
            <p:cNvSpPr>
              <a:spLocks noChangeShapeType="1"/>
            </p:cNvSpPr>
            <p:nvPr/>
          </p:nvSpPr>
          <p:spPr bwMode="auto">
            <a:xfrm>
              <a:off x="3024" y="3072"/>
              <a:ext cx="24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12106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Ex 9: Orthogonal diagonalization</a:t>
            </a:r>
          </a:p>
        </p:txBody>
      </p:sp>
      <p:graphicFrame>
        <p:nvGraphicFramePr>
          <p:cNvPr id="522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7677"/>
              </p:ext>
            </p:extLst>
          </p:nvPr>
        </p:nvGraphicFramePr>
        <p:xfrm>
          <a:off x="1214438" y="1312168"/>
          <a:ext cx="5967412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27" name="Equation" r:id="rId3" imgW="2984400" imgH="914400" progId="Equation.DSMT4">
                  <p:embed/>
                </p:oleObj>
              </mc:Choice>
              <mc:Fallback>
                <p:oleObj name="Equation" r:id="rId3" imgW="298440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312168"/>
                        <a:ext cx="5967412" cy="182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2" name="Group 12"/>
          <p:cNvGrpSpPr>
            <a:grpSpLocks/>
          </p:cNvGrpSpPr>
          <p:nvPr/>
        </p:nvGrpSpPr>
        <p:grpSpPr bwMode="auto">
          <a:xfrm>
            <a:off x="620713" y="3190875"/>
            <a:ext cx="7696200" cy="889000"/>
            <a:chOff x="528" y="1920"/>
            <a:chExt cx="4848" cy="560"/>
          </a:xfrm>
        </p:grpSpPr>
        <p:sp>
          <p:nvSpPr>
            <p:cNvPr id="52237" name="Rectangle 5"/>
            <p:cNvSpPr>
              <a:spLocks noChangeArrowheads="1"/>
            </p:cNvSpPr>
            <p:nvPr/>
          </p:nvSpPr>
          <p:spPr bwMode="auto">
            <a:xfrm>
              <a:off x="528" y="1920"/>
              <a:ext cx="484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Sol:</a:t>
              </a:r>
              <a:endParaRPr lang="en-US" altLang="zh-TW">
                <a:latin typeface="Times New Roman" pitchFamily="18" charset="0"/>
                <a:ea typeface="標楷體" pitchFamily="65" charset="-120"/>
              </a:endParaRPr>
            </a:p>
          </p:txBody>
        </p:sp>
        <p:graphicFrame>
          <p:nvGraphicFramePr>
            <p:cNvPr id="52230" name="Object 6"/>
            <p:cNvGraphicFramePr>
              <a:graphicFrameLocks noChangeAspect="1"/>
            </p:cNvGraphicFramePr>
            <p:nvPr/>
          </p:nvGraphicFramePr>
          <p:xfrm>
            <a:off x="768" y="2160"/>
            <a:ext cx="2467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528" name="Equation" r:id="rId5" imgW="1955520" imgH="253800" progId="Equation.3">
                    <p:embed/>
                  </p:oleObj>
                </mc:Choice>
                <mc:Fallback>
                  <p:oleObj name="Equation" r:id="rId5" imgW="1955520" imgH="2538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160"/>
                          <a:ext cx="2467" cy="3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2227" name="Object 7"/>
          <p:cNvGraphicFramePr>
            <a:graphicFrameLocks noChangeAspect="1"/>
          </p:cNvGraphicFramePr>
          <p:nvPr/>
        </p:nvGraphicFramePr>
        <p:xfrm>
          <a:off x="1449388" y="4206875"/>
          <a:ext cx="485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29" name="Equation" r:id="rId7" imgW="2425680" imgH="228600" progId="Equation.DSMT4">
                  <p:embed/>
                </p:oleObj>
              </mc:Choice>
              <mc:Fallback>
                <p:oleObj name="Equation" r:id="rId7" imgW="24256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4206875"/>
                        <a:ext cx="4851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8" name="Object 8"/>
          <p:cNvGraphicFramePr>
            <a:graphicFrameLocks noChangeAspect="1"/>
          </p:cNvGraphicFramePr>
          <p:nvPr/>
        </p:nvGraphicFramePr>
        <p:xfrm>
          <a:off x="971550" y="4611688"/>
          <a:ext cx="69675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30" name="Equation" r:id="rId9" imgW="3479760" imgH="444240" progId="Equation.DSMT4">
                  <p:embed/>
                </p:oleObj>
              </mc:Choice>
              <mc:Fallback>
                <p:oleObj name="Equation" r:id="rId9" imgW="347976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11688"/>
                        <a:ext cx="69675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7857"/>
              </p:ext>
            </p:extLst>
          </p:nvPr>
        </p:nvGraphicFramePr>
        <p:xfrm>
          <a:off x="958850" y="5516563"/>
          <a:ext cx="51387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31" name="Equation" r:id="rId11" imgW="2565360" imgH="228600" progId="Equation.DSMT4">
                  <p:embed/>
                </p:oleObj>
              </mc:Choice>
              <mc:Fallback>
                <p:oleObj name="Equation" r:id="rId11" imgW="25653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5516563"/>
                        <a:ext cx="51387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3" name="Group 13"/>
          <p:cNvGrpSpPr>
            <a:grpSpLocks/>
          </p:cNvGrpSpPr>
          <p:nvPr/>
        </p:nvGrpSpPr>
        <p:grpSpPr bwMode="auto">
          <a:xfrm>
            <a:off x="3632200" y="5905500"/>
            <a:ext cx="1754188" cy="809625"/>
            <a:chOff x="2352" y="3552"/>
            <a:chExt cx="1105" cy="510"/>
          </a:xfrm>
        </p:grpSpPr>
        <p:sp>
          <p:nvSpPr>
            <p:cNvPr id="52235" name="Arc 10"/>
            <p:cNvSpPr>
              <a:spLocks/>
            </p:cNvSpPr>
            <p:nvPr/>
          </p:nvSpPr>
          <p:spPr bwMode="auto">
            <a:xfrm flipV="1">
              <a:off x="2352" y="3552"/>
              <a:ext cx="1105" cy="192"/>
            </a:xfrm>
            <a:custGeom>
              <a:avLst/>
              <a:gdLst>
                <a:gd name="T0" fmla="*/ 0 w 42507"/>
                <a:gd name="T1" fmla="*/ 0 h 21600"/>
                <a:gd name="T2" fmla="*/ 0 w 42507"/>
                <a:gd name="T3" fmla="*/ 0 h 21600"/>
                <a:gd name="T4" fmla="*/ 0 w 42507"/>
                <a:gd name="T5" fmla="*/ 0 h 21600"/>
                <a:gd name="T6" fmla="*/ 0 60000 65536"/>
                <a:gd name="T7" fmla="*/ 0 60000 65536"/>
                <a:gd name="T8" fmla="*/ 0 60000 65536"/>
                <a:gd name="T9" fmla="*/ 0 w 42507"/>
                <a:gd name="T10" fmla="*/ 0 h 21600"/>
                <a:gd name="T11" fmla="*/ 42507 w 425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07" h="21600" fill="none" extrusionOk="0">
                  <a:moveTo>
                    <a:pt x="-1" y="16172"/>
                  </a:moveTo>
                  <a:cubicBezTo>
                    <a:pt x="2471" y="6649"/>
                    <a:pt x="11067" y="-1"/>
                    <a:pt x="20907" y="0"/>
                  </a:cubicBezTo>
                  <a:cubicBezTo>
                    <a:pt x="32836" y="0"/>
                    <a:pt x="42507" y="9670"/>
                    <a:pt x="42507" y="21600"/>
                  </a:cubicBezTo>
                </a:path>
                <a:path w="42507" h="21600" stroke="0" extrusionOk="0">
                  <a:moveTo>
                    <a:pt x="-1" y="16172"/>
                  </a:moveTo>
                  <a:cubicBezTo>
                    <a:pt x="2471" y="6649"/>
                    <a:pt x="11067" y="-1"/>
                    <a:pt x="20907" y="0"/>
                  </a:cubicBezTo>
                  <a:cubicBezTo>
                    <a:pt x="32836" y="0"/>
                    <a:pt x="42507" y="9670"/>
                    <a:pt x="42507" y="21600"/>
                  </a:cubicBezTo>
                  <a:lnTo>
                    <a:pt x="20907" y="21600"/>
                  </a:lnTo>
                  <a:close/>
                </a:path>
              </a:pathLst>
            </a:custGeom>
            <a:noFill/>
            <a:ln w="25400">
              <a:solidFill>
                <a:schemeClr val="hlink"/>
              </a:solidFill>
              <a:miter lim="800000"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2236" name="Text Box 11"/>
            <p:cNvSpPr txBox="1">
              <a:spLocks noChangeArrowheads="1"/>
            </p:cNvSpPr>
            <p:nvPr/>
          </p:nvSpPr>
          <p:spPr bwMode="auto">
            <a:xfrm>
              <a:off x="2471" y="3810"/>
              <a:ext cx="8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orthogonal</a:t>
              </a:r>
            </a:p>
          </p:txBody>
        </p:sp>
      </p:grp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6372225" y="559117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indent="-271463"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※ Verify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標楷體" pitchFamily="65" charset="-120"/>
              </a:rPr>
              <a:t>Thm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. 7.9 that 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  <a:ea typeface="標楷體" pitchFamily="65" charset="-120"/>
              </a:rPr>
              <a:t>1</a:t>
            </a:r>
            <a:r>
              <a:rPr lang="zh-TW" altLang="zh-TW" sz="1800" dirty="0">
                <a:solidFill>
                  <a:srgbClr val="0000FF"/>
                </a:solidFill>
                <a:latin typeface="+mn-lt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+mn-lt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+mn-lt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 = 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  <a:ea typeface="標楷體" pitchFamily="65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  <a:ea typeface="標楷體" pitchFamily="65" charset="-120"/>
              </a:rPr>
              <a:t>1</a:t>
            </a:r>
            <a:r>
              <a:rPr lang="zh-TW" altLang="zh-TW" sz="1800" dirty="0">
                <a:solidFill>
                  <a:srgbClr val="0000FF"/>
                </a:solidFill>
                <a:latin typeface="Times New Roman"/>
              </a:rPr>
              <a:t>·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</a:rPr>
              <a:t>3</a:t>
            </a:r>
            <a:r>
              <a:rPr lang="en-US" altLang="zh-TW" sz="1800" dirty="0">
                <a:solidFill>
                  <a:srgbClr val="0000FF"/>
                </a:solidFill>
                <a:latin typeface="+mn-lt"/>
              </a:rPr>
              <a:t> = 0</a:t>
            </a:r>
            <a:endParaRPr lang="zh-TW" altLang="en-US" sz="1800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3255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55576" y="836711"/>
                <a:ext cx="7848872" cy="5400601"/>
              </a:xfrm>
              <a:noFill/>
            </p:spPr>
            <p:txBody>
              <a:bodyPr/>
              <a:lstStyle/>
              <a:p>
                <a:pPr marL="360363" indent="-360363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  <a:ea typeface="新細明體"/>
                  </a:rPr>
                  <a:t>※ I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f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and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are not orthogonal, the orthogonal projection approach on Slide 5.38 can be performed to derive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u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and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u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, which are orthogonal. Furthermore, the orthogonality between </a:t>
                </a:r>
                <a:r>
                  <a:rPr lang="en-US" altLang="zh-TW" sz="1800" b="1" dirty="0">
                    <a:solidFill>
                      <a:srgbClr val="0000FF"/>
                    </a:solidFill>
                    <a:ea typeface="標楷體" pitchFamily="65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ea typeface="標楷體" pitchFamily="65" charset="-120"/>
                  </a:rPr>
                  <a:t>1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and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u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(</a:t>
                </a:r>
                <a:r>
                  <a:rPr lang="en-US" altLang="zh-TW" sz="1800" b="1" dirty="0">
                    <a:solidFill>
                      <a:srgbClr val="0000FF"/>
                    </a:solidFill>
                    <a:ea typeface="標楷體" pitchFamily="65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ea typeface="標楷體" pitchFamily="65" charset="-120"/>
                  </a:rPr>
                  <a:t>1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and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u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) still holds</a:t>
                </a:r>
              </a:p>
              <a:p>
                <a:pPr marL="360363" indent="-360363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  <a:ea typeface="新細明體"/>
                  </a:rPr>
                  <a:t>※ For example, suppose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= (2, 1, 0) and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= (-2, 0, 1) (check that </a:t>
                </a:r>
                <a:r>
                  <a:rPr lang="en-US" altLang="zh-TW" sz="1800" b="1" dirty="0">
                    <a:solidFill>
                      <a:srgbClr val="0000FF"/>
                    </a:solidFill>
                    <a:ea typeface="標楷體" pitchFamily="65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ea typeface="標楷體" pitchFamily="65" charset="-120"/>
                  </a:rPr>
                  <a:t>1</a:t>
                </a:r>
                <a:r>
                  <a:rPr lang="zh-TW" altLang="zh-TW" sz="1800" dirty="0">
                    <a:solidFill>
                      <a:srgbClr val="0000FF"/>
                    </a:solidFill>
                  </a:rPr>
                  <a:t>·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=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  <a:ea typeface="標楷體" pitchFamily="65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  <a:ea typeface="標楷體" pitchFamily="65" charset="-120"/>
                  </a:rPr>
                  <a:t>1</a:t>
                </a:r>
                <a:r>
                  <a:rPr lang="zh-TW" altLang="zh-TW" sz="1800" dirty="0">
                    <a:solidFill>
                      <a:srgbClr val="0000FF"/>
                    </a:solidFill>
                    <a:latin typeface="Times New Roman"/>
                  </a:rPr>
                  <a:t>·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= 0, but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  <a:ea typeface="標楷體" pitchFamily="65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  <a:ea typeface="標楷體" pitchFamily="65" charset="-120"/>
                  </a:rPr>
                  <a:t>2</a:t>
                </a:r>
                <a:r>
                  <a:rPr lang="zh-TW" altLang="zh-TW" sz="1800" dirty="0">
                    <a:solidFill>
                      <a:srgbClr val="0000FF"/>
                    </a:solidFill>
                    <a:latin typeface="Times New Roman"/>
                  </a:rPr>
                  <a:t>·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= -4)</a:t>
                </a:r>
              </a:p>
              <a:p>
                <a:pPr marL="360363" indent="-360363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  <a:ea typeface="新細明體"/>
                  </a:rPr>
                  <a:t>※ How to 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derive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u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and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u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?</a:t>
                </a:r>
              </a:p>
              <a:p>
                <a:pPr marL="360363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sz="1800" b="0" dirty="0">
                    <a:solidFill>
                      <a:srgbClr val="0000FF"/>
                    </a:solidFill>
                  </a:rPr>
                  <a:t>1.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=(2, 1, 0)</m:t>
                    </m:r>
                  </m:oMath>
                </a14:m>
                <a:endParaRPr lang="en-US" altLang="zh-TW" sz="1800" dirty="0">
                  <a:solidFill>
                    <a:srgbClr val="0000FF"/>
                  </a:solidFill>
                </a:endParaRPr>
              </a:p>
              <a:p>
                <a:pPr marL="360363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</a:rPr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18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proj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TW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−2, 0, 1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d>
                      <m:d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2, 1, 0</m:t>
                        </m:r>
                      </m:e>
                    </m:d>
                  </m:oMath>
                </a14:m>
                <a:endParaRPr lang="en-US" altLang="zh-TW" sz="1800" dirty="0">
                  <a:solidFill>
                    <a:srgbClr val="0000FF"/>
                  </a:solidFill>
                </a:endParaRPr>
              </a:p>
              <a:p>
                <a:pPr marL="987425" indent="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f>
                        <m:fPr>
                          <m:ctrlPr>
                            <a:rPr lang="en-US" altLang="zh-TW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TW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zh-TW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altLang="zh-TW" sz="1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altLang="zh-TW" sz="1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1)</m:t>
                      </m:r>
                    </m:oMath>
                  </m:oMathPara>
                </a14:m>
                <a:endParaRPr lang="en-US" altLang="zh-TW" sz="1800" dirty="0">
                  <a:solidFill>
                    <a:srgbClr val="0000FF"/>
                  </a:solidFill>
                </a:endParaRPr>
              </a:p>
              <a:p>
                <a:pPr marL="360363" indent="-360363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  <a:ea typeface="新細明體"/>
                  </a:rPr>
                  <a:t>※ Check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that </a:t>
                </a:r>
                <a14:m>
                  <m:oMath xmlns:m="http://schemas.openxmlformats.org/officeDocument/2006/math">
                    <m:r>
                      <a:rPr lang="en-US" altLang="zh-TW" sz="1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 charset="-120"/>
                      </a:rPr>
                      <m:t>𝐯</m:t>
                    </m:r>
                    <m:r>
                      <a:rPr lang="en-US" altLang="zh-TW" sz="18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 charset="-120"/>
                      </a:rPr>
                      <m:t>1</m:t>
                    </m:r>
                    <m:r>
                      <a:rPr lang="zh-TW" altLang="zh-TW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altLang="zh-TW" sz="1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zh-TW" sz="1800" i="1" baseline="-2500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1,−2, 2</m:t>
                        </m:r>
                      </m:e>
                    </m:d>
                    <m:r>
                      <a:rPr lang="en-US" altLang="zh-TW" sz="18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altLang="zh-TW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</a:rPr>
                  <a:t> (note that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u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is a linear combination of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 and </a:t>
                </a:r>
                <a:r>
                  <a:rPr lang="en-US" altLang="zh-TW" sz="1800" b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zh-TW" sz="1800" dirty="0">
                    <a:solidFill>
                      <a:srgbClr val="0000FF"/>
                    </a:solidFill>
                  </a:rPr>
                  <a:t>, both of which are orthogonal to </a:t>
                </a:r>
                <a:r>
                  <a:rPr lang="en-US" altLang="zh-TW" sz="1800" b="1" dirty="0">
                    <a:solidFill>
                      <a:srgbClr val="0000FF"/>
                    </a:solidFill>
                    <a:ea typeface="標楷體" pitchFamily="65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ea typeface="標楷體" pitchFamily="65" charset="-120"/>
                  </a:rPr>
                  <a:t>1</a:t>
                </a:r>
                <a:r>
                  <a:rPr lang="en-US" altLang="zh-TW" sz="1800" dirty="0">
                    <a:solidFill>
                      <a:srgbClr val="0000FF"/>
                    </a:solidFill>
                    <a:ea typeface="標楷體" pitchFamily="65" charset="-120"/>
                  </a:rPr>
                  <a:t>)</a:t>
                </a:r>
                <a:endParaRPr lang="en-US" altLang="zh-TW" sz="1800" dirty="0">
                  <a:solidFill>
                    <a:srgbClr val="0000FF"/>
                  </a:solidFill>
                </a:endParaRPr>
              </a:p>
              <a:p>
                <a:pPr marL="271463" indent="-271463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endParaRPr lang="en-US" altLang="zh-TW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3255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5576" y="836711"/>
                <a:ext cx="7848872" cy="5400601"/>
              </a:xfrm>
              <a:blipFill>
                <a:blip r:embed="rId2"/>
                <a:stretch>
                  <a:fillRect l="-699" t="-564" r="-11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5576" y="836711"/>
            <a:ext cx="7776864" cy="1705421"/>
          </a:xfrm>
          <a:noFill/>
        </p:spPr>
        <p:txBody>
          <a:bodyPr/>
          <a:lstStyle/>
          <a:p>
            <a:pPr marL="271463" indent="-271463" eaLnBrk="1" hangingPunct="1">
              <a:lnSpc>
                <a:spcPct val="100000"/>
              </a:lnSpc>
              <a:buNone/>
            </a:pPr>
            <a:r>
              <a:rPr lang="en-US" altLang="zh-TW" sz="1800" dirty="0">
                <a:solidFill>
                  <a:srgbClr val="0000FF"/>
                </a:solidFill>
                <a:ea typeface="新細明體"/>
              </a:rPr>
              <a:t>※Since </a:t>
            </a:r>
            <a:r>
              <a:rPr lang="en-US" altLang="zh-TW" sz="1800" b="1" dirty="0">
                <a:solidFill>
                  <a:srgbClr val="0000FF"/>
                </a:solidFill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800" dirty="0">
                <a:solidFill>
                  <a:srgbClr val="0000FF"/>
                </a:solidFill>
              </a:rPr>
              <a:t> and </a:t>
            </a:r>
            <a:r>
              <a:rPr lang="en-US" altLang="zh-TW" sz="1800" b="1" dirty="0">
                <a:solidFill>
                  <a:srgbClr val="0000FF"/>
                </a:solidFill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</a:rPr>
              <a:t>3</a:t>
            </a:r>
            <a:r>
              <a:rPr lang="en-US" altLang="zh-TW" sz="1800" dirty="0">
                <a:solidFill>
                  <a:srgbClr val="0000FF"/>
                </a:solidFill>
              </a:rPr>
              <a:t> are orthogonal here, we simply normalize </a:t>
            </a:r>
            <a:r>
              <a:rPr lang="en-US" altLang="zh-TW" sz="1800" b="1" dirty="0">
                <a:solidFill>
                  <a:srgbClr val="0000FF"/>
                </a:solidFill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</a:rPr>
              <a:t>2</a:t>
            </a:r>
            <a:r>
              <a:rPr lang="en-US" altLang="zh-TW" sz="1800" dirty="0">
                <a:solidFill>
                  <a:srgbClr val="0000FF"/>
                </a:solidFill>
              </a:rPr>
              <a:t> and </a:t>
            </a:r>
            <a:r>
              <a:rPr lang="en-US" altLang="zh-TW" sz="1800" b="1" dirty="0">
                <a:solidFill>
                  <a:srgbClr val="0000FF"/>
                </a:solidFill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</a:rPr>
              <a:t>3</a:t>
            </a:r>
            <a:r>
              <a:rPr lang="en-US" altLang="zh-TW" sz="1800" dirty="0">
                <a:solidFill>
                  <a:srgbClr val="0000FF"/>
                </a:solidFill>
              </a:rPr>
              <a:t> to find the corresponding unit vectors</a:t>
            </a:r>
          </a:p>
        </p:txBody>
      </p:sp>
      <p:graphicFrame>
        <p:nvGraphicFramePr>
          <p:cNvPr id="532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354804"/>
              </p:ext>
            </p:extLst>
          </p:nvPr>
        </p:nvGraphicFramePr>
        <p:xfrm>
          <a:off x="1393651" y="1700808"/>
          <a:ext cx="65627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34" name="Equation" r:id="rId3" imgW="3276360" imgH="444240" progId="Equation.DSMT4">
                  <p:embed/>
                </p:oleObj>
              </mc:Choice>
              <mc:Fallback>
                <p:oleObj name="Equation" r:id="rId3" imgW="3276360" imgH="444240" progId="Equation.DSMT4">
                  <p:embed/>
                  <p:pic>
                    <p:nvPicPr>
                      <p:cNvPr id="532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651" y="1700808"/>
                        <a:ext cx="6562725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051178"/>
              </p:ext>
            </p:extLst>
          </p:nvPr>
        </p:nvGraphicFramePr>
        <p:xfrm>
          <a:off x="1334417" y="2747094"/>
          <a:ext cx="2359025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35" name="Equation" r:id="rId5" imgW="1180800" imgH="736560" progId="Equation.DSMT4">
                  <p:embed/>
                </p:oleObj>
              </mc:Choice>
              <mc:Fallback>
                <p:oleObj name="Equation" r:id="rId5" imgW="1180800" imgH="736560" progId="Equation.DSMT4">
                  <p:embed/>
                  <p:pic>
                    <p:nvPicPr>
                      <p:cNvPr id="532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417" y="2747094"/>
                        <a:ext cx="2359025" cy="147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106117"/>
              </p:ext>
            </p:extLst>
          </p:nvPr>
        </p:nvGraphicFramePr>
        <p:xfrm>
          <a:off x="3968080" y="2805832"/>
          <a:ext cx="3195637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36" name="Equation" r:id="rId7" imgW="1600200" imgH="634680" progId="Equation.3">
                  <p:embed/>
                </p:oleObj>
              </mc:Choice>
              <mc:Fallback>
                <p:oleObj name="Equation" r:id="rId7" imgW="1600200" imgH="634680" progId="Equation.3">
                  <p:embed/>
                  <p:pic>
                    <p:nvPicPr>
                      <p:cNvPr id="532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080" y="2805832"/>
                        <a:ext cx="3195637" cy="126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70732"/>
              </p:ext>
            </p:extLst>
          </p:nvPr>
        </p:nvGraphicFramePr>
        <p:xfrm>
          <a:off x="2051720" y="4218707"/>
          <a:ext cx="14763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37" name="Equation" r:id="rId9" imgW="736560" imgH="228600" progId="Equation.DSMT4">
                  <p:embed/>
                </p:oleObj>
              </mc:Choice>
              <mc:Fallback>
                <p:oleObj name="Equation" r:id="rId9" imgW="736560" imgH="228600" progId="Equation.DSMT4">
                  <p:embed/>
                  <p:pic>
                    <p:nvPicPr>
                      <p:cNvPr id="53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218707"/>
                        <a:ext cx="14763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55576" y="4819923"/>
            <a:ext cx="777686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6850" indent="-1968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40000"/>
              <a:buFont typeface="Wingdings" pitchFamily="2" charset="2"/>
              <a:buChar char="n"/>
              <a:defRPr kumimoji="1" sz="24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571500" indent="-1143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4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779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+mn-ea"/>
              </a:defRPr>
            </a:lvl9pPr>
          </a:lstStyle>
          <a:p>
            <a:pPr marL="268288" indent="-268288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zh-TW" sz="1800" dirty="0">
                <a:solidFill>
                  <a:srgbClr val="0000FF"/>
                </a:solidFill>
                <a:ea typeface="新細明體"/>
              </a:rPr>
              <a:t>※ Note that t</a:t>
            </a:r>
            <a:r>
              <a:rPr lang="en-US" altLang="zh-TW" sz="1800" dirty="0">
                <a:solidFill>
                  <a:srgbClr val="0000FF"/>
                </a:solidFill>
              </a:rPr>
              <a:t>here are some calculation error in the solution of Ex.9 in the text book</a:t>
            </a:r>
          </a:p>
        </p:txBody>
      </p:sp>
    </p:spTree>
    <p:extLst>
      <p:ext uri="{BB962C8B-B14F-4D97-AF65-F5344CB8AC3E}">
        <p14:creationId xmlns:p14="http://schemas.microsoft.com/office/powerpoint/2010/main" val="28582790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Summary of Sections 7.2 and 7.3: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1520" y="914400"/>
                <a:ext cx="8640960" cy="5610944"/>
              </a:xfrm>
              <a:noFill/>
            </p:spPr>
            <p:txBody>
              <a:bodyPr/>
              <a:lstStyle/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>
                    <a:solidFill>
                      <a:schemeClr val="tx1"/>
                    </a:solidFill>
                  </a:rPr>
                  <a:t>Thm. 7.5: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能被對角線化 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其有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個線性獨立的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eigenvectors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7.6: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有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個不同的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eigenvalues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所對應的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個的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eigvenvectors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為線性獨立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此矩陣能被對角線化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7.7: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對稱矩陣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必能被對角線化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即使有某個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eigenvalue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為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重根，其也會有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個對應的且線性獨立的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eigvenvectors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7.9: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對稱矩陣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的不同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eigenvalues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，其所對應的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eigvenvectors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必定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orthogonal 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且也線性獨立 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(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根據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5.10))</a:t>
                </a:r>
              </a:p>
              <a:p>
                <a:pPr marL="265113" indent="-265113" eaLnBrk="1" hangingPunct="1">
                  <a:lnSpc>
                    <a:spcPct val="130000"/>
                  </a:lnSpc>
                  <a:spcBef>
                    <a:spcPts val="1200"/>
                  </a:spcBef>
                </a:pPr>
                <a:r>
                  <a:rPr lang="en-US" altLang="zh-TW" dirty="0" err="1">
                    <a:solidFill>
                      <a:schemeClr val="tx1"/>
                    </a:solidFill>
                  </a:rPr>
                  <a:t>Thm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. 7.10: 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對稱矩陣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是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orthogonally diagonalizable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是使用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orthogonal </a:t>
                </a:r>
                <a:r>
                  <a:rPr lang="en-US" altLang="zh-TW" dirty="0" err="1">
                    <a:solidFill>
                      <a:schemeClr val="tx1"/>
                    </a:solidFill>
                  </a:rPr>
                  <a:t>eigvenvectors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 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所形成的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orthogonal matrix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zh-TW" altLang="en-US" dirty="0">
                    <a:solidFill>
                      <a:schemeClr val="tx1"/>
                    </a:solidFill>
                  </a:rPr>
                  <a:t>為一</a:t>
                </a:r>
                <a:r>
                  <a:rPr lang="en-US" altLang="zh-TW" dirty="0">
                    <a:solidFill>
                      <a:schemeClr val="tx1"/>
                    </a:solidFill>
                  </a:rPr>
                  <a:t>diagonal</a:t>
                </a:r>
                <a:r>
                  <a:rPr lang="zh-TW" altLang="en-US" dirty="0">
                    <a:solidFill>
                      <a:schemeClr val="tx1"/>
                    </a:solidFill>
                  </a:rPr>
                  <a:t>矩陣</a:t>
                </a:r>
              </a:p>
            </p:txBody>
          </p:sp>
        </mc:Choice>
        <mc:Fallback xmlns="">
          <p:sp>
            <p:nvSpPr>
              <p:cNvPr id="788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1520" y="914400"/>
                <a:ext cx="8640960" cy="5610944"/>
              </a:xfrm>
              <a:blipFill>
                <a:blip r:embed="rId2"/>
                <a:stretch>
                  <a:fillRect r="-776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7.3: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chemeClr val="tx1"/>
                </a:solidFill>
              </a:rPr>
              <a:t>symmetric matrix:  </a:t>
            </a:r>
            <a:r>
              <a:rPr lang="zh-TW" altLang="en-US">
                <a:solidFill>
                  <a:schemeClr val="tx1"/>
                </a:solidFill>
              </a:rPr>
              <a:t>對稱矩陣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chemeClr val="tx1"/>
                </a:solidFill>
              </a:rPr>
              <a:t>orthogonal matrix:  </a:t>
            </a:r>
            <a:r>
              <a:rPr lang="zh-TW" altLang="en-US">
                <a:solidFill>
                  <a:schemeClr val="tx1"/>
                </a:solidFill>
              </a:rPr>
              <a:t>正交矩陣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chemeClr val="tx1"/>
                </a:solidFill>
              </a:rPr>
              <a:t>orthonormal set:  </a:t>
            </a:r>
            <a:r>
              <a:rPr lang="zh-TW" altLang="en-US">
                <a:solidFill>
                  <a:schemeClr val="tx1"/>
                </a:solidFill>
              </a:rPr>
              <a:t>單範正交集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>
                <a:solidFill>
                  <a:schemeClr val="tx1"/>
                </a:solidFill>
              </a:rPr>
              <a:t>orthogonal diagonalization:  </a:t>
            </a:r>
            <a:r>
              <a:rPr lang="zh-TW" altLang="en-US">
                <a:solidFill>
                  <a:schemeClr val="tx1"/>
                </a:solidFill>
              </a:rPr>
              <a:t>正交對角化</a:t>
            </a:r>
          </a:p>
        </p:txBody>
      </p:sp>
    </p:spTree>
    <p:extLst>
      <p:ext uri="{BB962C8B-B14F-4D97-AF65-F5344CB8AC3E}">
        <p14:creationId xmlns:p14="http://schemas.microsoft.com/office/powerpoint/2010/main" val="16338080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53413" cy="601663"/>
          </a:xfrm>
        </p:spPr>
        <p:txBody>
          <a:bodyPr/>
          <a:lstStyle/>
          <a:p>
            <a:pPr eaLnBrk="1" hangingPunct="1"/>
            <a:r>
              <a:rPr lang="en-US" altLang="zh-TW" sz="3100"/>
              <a:t>7.4 Applications of Eigenvalues and Eigenvectors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64120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The rotation for quadratic equation: 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 err="1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dx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 err="1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ey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+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f 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=</a:t>
            </a:r>
            <a:r>
              <a:rPr lang="en-US" altLang="zh-TW" baseline="30000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/>
                <a:ea typeface="新細明體" pitchFamily="18" charset="-120"/>
              </a:rPr>
              <a:t>0</a:t>
            </a:r>
            <a:endParaRPr lang="en-US" altLang="zh-TW" dirty="0">
              <a:solidFill>
                <a:schemeClr val="hlink"/>
              </a:solidFill>
              <a:latin typeface="+mn-lt"/>
              <a:ea typeface="新細明體" pitchFamily="18" charset="-120"/>
            </a:endParaRP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endParaRPr lang="en-US" altLang="zh-TW" dirty="0">
              <a:solidFill>
                <a:schemeClr val="hlink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625" y="1500188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Ex 5: Identify the graphs of the following quadratic equations</a:t>
            </a:r>
          </a:p>
        </p:txBody>
      </p:sp>
      <p:graphicFrame>
        <p:nvGraphicFramePr>
          <p:cNvPr id="54274" name="Object 4"/>
          <p:cNvGraphicFramePr>
            <a:graphicFrameLocks noChangeAspect="1"/>
          </p:cNvGraphicFramePr>
          <p:nvPr/>
        </p:nvGraphicFramePr>
        <p:xfrm>
          <a:off x="1000125" y="2071688"/>
          <a:ext cx="269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1" name="Equation" r:id="rId3" imgW="1346040" imgH="228600" progId="Equation.DSMT4">
                  <p:embed/>
                </p:oleObj>
              </mc:Choice>
              <mc:Fallback>
                <p:oleObj name="Equation" r:id="rId3" imgW="134604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2071688"/>
                        <a:ext cx="2692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571500" y="257175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54275" name="Object 6"/>
          <p:cNvGraphicFramePr>
            <a:graphicFrameLocks noChangeAspect="1"/>
          </p:cNvGraphicFramePr>
          <p:nvPr/>
        </p:nvGraphicFramePr>
        <p:xfrm>
          <a:off x="895350" y="3286125"/>
          <a:ext cx="59769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2" name="Equation" r:id="rId5" imgW="2984400" imgH="419040" progId="Equation.DSMT4">
                  <p:embed/>
                </p:oleObj>
              </mc:Choice>
              <mc:Fallback>
                <p:oleObj name="Equation" r:id="rId5" imgW="298440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286125"/>
                        <a:ext cx="597693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7"/>
          <p:cNvGraphicFramePr>
            <a:graphicFrameLocks noChangeAspect="1"/>
          </p:cNvGraphicFramePr>
          <p:nvPr/>
        </p:nvGraphicFramePr>
        <p:xfrm>
          <a:off x="4500563" y="2043113"/>
          <a:ext cx="381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53" name="Equation" r:id="rId7" imgW="1904760" imgH="228600" progId="Equation.DSMT4">
                  <p:embed/>
                </p:oleObj>
              </mc:Choice>
              <mc:Fallback>
                <p:oleObj name="Equation" r:id="rId7" imgW="1904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043113"/>
                        <a:ext cx="3810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4071942"/>
            <a:ext cx="2428875" cy="2474595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sm" len="sm"/>
          </a:ln>
          <a:scene3d>
            <a:camera prst="orthographicFront">
              <a:rot lat="0" lon="0" rev="48000"/>
            </a:camera>
            <a:lightRig rig="threePt" dir="t"/>
          </a:scene3d>
        </p:spPr>
      </p:pic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5143500" y="4643438"/>
            <a:ext cx="37147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Since there is no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it is easy to derive the standard form and it is apparent that this equation represents an ellipse.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7"/>
          <p:cNvGraphicFramePr>
            <a:graphicFrameLocks noChangeAspect="1"/>
          </p:cNvGraphicFramePr>
          <p:nvPr/>
        </p:nvGraphicFramePr>
        <p:xfrm>
          <a:off x="785813" y="1000125"/>
          <a:ext cx="381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90" name="Equation" r:id="rId3" imgW="1904760" imgH="228600" progId="Equation.DSMT4">
                  <p:embed/>
                </p:oleObj>
              </mc:Choice>
              <mc:Fallback>
                <p:oleObj name="Equation" r:id="rId3" imgW="19047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000125"/>
                        <a:ext cx="3810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1"/>
          <p:cNvSpPr txBox="1">
            <a:spLocks noChangeArrowheads="1"/>
          </p:cNvSpPr>
          <p:nvPr/>
        </p:nvSpPr>
        <p:spPr bwMode="auto">
          <a:xfrm>
            <a:off x="1000125" y="1403350"/>
            <a:ext cx="7500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Since there is a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it is difficult to identify the graph of this equation. In fact, it is also an ellipse, which is oblique on the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-plane.</a:t>
            </a:r>
            <a:endParaRPr lang="en-US" altLang="zh-TW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  <a:p>
            <a:pPr marL="273050" indent="-273050">
              <a:lnSpc>
                <a:spcPct val="110000"/>
              </a:lnSpc>
              <a:defRPr/>
            </a:pPr>
            <a:endParaRPr lang="en-US" altLang="zh-TW" sz="18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204864"/>
            <a:ext cx="2491740" cy="2960370"/>
          </a:xfrm>
          <a:prstGeom prst="rect">
            <a:avLst/>
          </a:prstGeom>
          <a:noFill/>
          <a:ln w="25400" cap="flat" cmpd="sng">
            <a:noFill/>
            <a:prstDash val="solid"/>
            <a:miter lim="800000"/>
            <a:headEnd type="none" w="med" len="med"/>
            <a:tailEnd type="none" w="sm" len="sm"/>
          </a:ln>
          <a:scene3d>
            <a:camera prst="orthographicFront">
              <a:rot lat="0" lon="0" rev="30000"/>
            </a:camera>
            <a:lightRig rig="threePt" dir="t"/>
          </a:scene3d>
        </p:spPr>
      </p:pic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3995738" y="2276475"/>
            <a:ext cx="50403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There is a easy way to identify the graph of quadratic equation. The basic idea is to rotate the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-axes to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-axes such that there is no more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 in the new quadratic equation.</a:t>
            </a:r>
          </a:p>
        </p:txBody>
      </p:sp>
      <p:grpSp>
        <p:nvGrpSpPr>
          <p:cNvPr id="55303" name="群組 8"/>
          <p:cNvGrpSpPr>
            <a:grpSpLocks/>
          </p:cNvGrpSpPr>
          <p:nvPr/>
        </p:nvGrpSpPr>
        <p:grpSpPr bwMode="auto">
          <a:xfrm>
            <a:off x="3995936" y="3573463"/>
            <a:ext cx="4897438" cy="1531937"/>
            <a:chOff x="4067944" y="3573016"/>
            <a:chExt cx="4896544" cy="1532727"/>
          </a:xfrm>
        </p:grpSpPr>
        <p:sp>
          <p:nvSpPr>
            <p:cNvPr id="13" name="文字方塊 11"/>
            <p:cNvSpPr txBox="1">
              <a:spLocks noChangeArrowheads="1"/>
            </p:cNvSpPr>
            <p:nvPr/>
          </p:nvSpPr>
          <p:spPr bwMode="auto">
            <a:xfrm>
              <a:off x="4067944" y="3573016"/>
              <a:ext cx="4896544" cy="1532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3050" indent="-273050">
                <a:lnSpc>
                  <a:spcPct val="130000"/>
                </a:lnSpc>
                <a:defRPr/>
              </a:pP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※ In the above example, if we rotate the </a:t>
              </a:r>
              <a:r>
                <a:rPr lang="en-US" altLang="zh-TW" sz="1800" i="1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x</a:t>
              </a: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- and </a:t>
              </a:r>
              <a:r>
                <a:rPr lang="en-US" altLang="zh-TW" sz="1800" i="1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y</a:t>
              </a:r>
              <a:r>
                <a: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rPr>
                <a:t>-axes by 45 degree counterclockwise, the new quadratic equation                               can be derived, which represents an ellipse apparently.</a:t>
              </a:r>
            </a:p>
          </p:txBody>
        </p:sp>
        <p:graphicFrame>
          <p:nvGraphicFramePr>
            <p:cNvPr id="55299" name="Object 6"/>
            <p:cNvGraphicFramePr>
              <a:graphicFrameLocks noChangeAspect="1"/>
            </p:cNvGraphicFramePr>
            <p:nvPr/>
          </p:nvGraphicFramePr>
          <p:xfrm>
            <a:off x="6085172" y="4199240"/>
            <a:ext cx="1727188" cy="669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291" name="Equation" r:id="rId6" imgW="1079280" imgH="419040" progId="Equation.DSMT4">
                    <p:embed/>
                  </p:oleObj>
                </mc:Choice>
                <mc:Fallback>
                  <p:oleObj name="Equation" r:id="rId6" imgW="1079280" imgH="4190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5172" y="4199240"/>
                          <a:ext cx="1727188" cy="66992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文字方塊 11"/>
          <p:cNvSpPr txBox="1">
            <a:spLocks noChangeArrowheads="1"/>
          </p:cNvSpPr>
          <p:nvPr/>
        </p:nvSpPr>
        <p:spPr bwMode="auto">
          <a:xfrm>
            <a:off x="1187450" y="5516563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In Section 4.8, the rotation of conics is achieved by changing basis, but here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diagonalization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technique based on eigenvalues and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eignvectors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applied to solving the rotation problem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0063" y="278606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Matrix of the quadratic form: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    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If we define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      , then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AX=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ax</a:t>
            </a:r>
            <a:r>
              <a:rPr lang="en-US" altLang="zh-TW" i="1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+ cy</a:t>
            </a:r>
            <a:r>
              <a:rPr lang="en-US" altLang="zh-TW" i="1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 fact, the quadratic equation can be expressed in terms of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as follows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78914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Quadratic form </a:t>
            </a:r>
            <a:r>
              <a:rPr lang="en-US" altLang="zh-TW" dirty="0">
                <a:solidFill>
                  <a:schemeClr val="hlink"/>
                </a:solidFill>
                <a:latin typeface="+mn-ea"/>
                <a:ea typeface="+mn-ea"/>
              </a:rPr>
              <a:t>(</a:t>
            </a:r>
            <a:r>
              <a:rPr lang="zh-TW" altLang="en-US" dirty="0">
                <a:solidFill>
                  <a:schemeClr val="hlink"/>
                </a:solidFill>
                <a:latin typeface="+mn-ea"/>
                <a:ea typeface="+mn-ea"/>
              </a:rPr>
              <a:t>二次形式</a:t>
            </a:r>
            <a:r>
              <a:rPr lang="en-US" altLang="zh-TW" dirty="0">
                <a:solidFill>
                  <a:schemeClr val="hlink"/>
                </a:solidFill>
                <a:latin typeface="+mn-ea"/>
                <a:ea typeface="+mn-ea"/>
              </a:rPr>
              <a:t>)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: 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		    	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is the quadratic form associated with the quadratic equation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dx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0</a:t>
            </a:r>
          </a:p>
        </p:txBody>
      </p:sp>
      <p:graphicFrame>
        <p:nvGraphicFramePr>
          <p:cNvPr id="56322" name="Object 4"/>
          <p:cNvGraphicFramePr>
            <a:graphicFrameLocks noChangeAspect="1"/>
          </p:cNvGraphicFramePr>
          <p:nvPr/>
        </p:nvGraphicFramePr>
        <p:xfrm>
          <a:off x="3000375" y="3571875"/>
          <a:ext cx="2133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1" name="Equation" r:id="rId3" imgW="1066680" imgH="457200" progId="Equation.DSMT4">
                  <p:embed/>
                </p:oleObj>
              </mc:Choice>
              <mc:Fallback>
                <p:oleObj name="Equation" r:id="rId3" imgW="106668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571875"/>
                        <a:ext cx="2133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3" name="Object 6"/>
          <p:cNvGraphicFramePr>
            <a:graphicFrameLocks noChangeAspect="1"/>
          </p:cNvGraphicFramePr>
          <p:nvPr/>
        </p:nvGraphicFramePr>
        <p:xfrm>
          <a:off x="2752725" y="4572000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2" name="Equation" r:id="rId5" imgW="266400" imgH="457200" progId="Equation.DSMT4">
                  <p:embed/>
                </p:oleObj>
              </mc:Choice>
              <mc:Fallback>
                <p:oleObj name="Equation" r:id="rId5" imgW="2664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725" y="4572000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95793"/>
              </p:ext>
            </p:extLst>
          </p:nvPr>
        </p:nvGraphicFramePr>
        <p:xfrm>
          <a:off x="2668588" y="5929313"/>
          <a:ext cx="2794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13" name="Equation" r:id="rId7" imgW="1396800" imgH="253800" progId="Equation.DSMT4">
                  <p:embed/>
                </p:oleObj>
              </mc:Choice>
              <mc:Fallback>
                <p:oleObj name="Equation" r:id="rId7" imgW="139680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5929313"/>
                        <a:ext cx="27940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5578788" y="3717032"/>
            <a:ext cx="334781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 symmetric matrix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6" name="Rectangle 10"/>
              <p:cNvSpPr>
                <a:spLocks noChangeArrowheads="1"/>
              </p:cNvSpPr>
              <p:nvPr/>
            </p:nvSpPr>
            <p:spPr bwMode="auto">
              <a:xfrm>
                <a:off x="357188" y="846287"/>
                <a:ext cx="8501062" cy="9985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61950" indent="-361950"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※ Geometrically speaking, multiplying a vector </a:t>
                </a:r>
                <a14:m>
                  <m:oMath xmlns:m="http://schemas.openxmlformats.org/officeDocument/2006/math">
                    <m:r>
                      <a:rPr lang="en-US" altLang="zh-TW" sz="1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 charset="-120"/>
                      </a:rPr>
                      <m:t>𝐯</m:t>
                    </m:r>
                    <m:r>
                      <a:rPr lang="en-US" altLang="zh-TW" sz="1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 charset="-12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1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eqArrPr>
                          <m:e>
                            <m:r>
                              <a:rPr lang="en-US" altLang="zh-TW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by the matrix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A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corresponds to a reflection to the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y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-axis, i.e., left multiplying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A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to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v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can transform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v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to another vector in the same vector space</a:t>
                </a:r>
              </a:p>
            </p:txBody>
          </p:sp>
        </mc:Choice>
        <mc:Fallback xmlns="">
          <p:sp>
            <p:nvSpPr>
              <p:cNvPr id="5126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8" y="846287"/>
                <a:ext cx="8501062" cy="998537"/>
              </a:xfrm>
              <a:prstGeom prst="rect">
                <a:avLst/>
              </a:prstGeom>
              <a:blipFill>
                <a:blip r:embed="rId3"/>
                <a:stretch>
                  <a:fillRect l="-646" r="-861" b="-22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7" name="Picture 11" descr="7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930" y="2071659"/>
            <a:ext cx="2591025" cy="236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03500"/>
              </p:ext>
            </p:extLst>
          </p:nvPr>
        </p:nvGraphicFramePr>
        <p:xfrm>
          <a:off x="755576" y="2248539"/>
          <a:ext cx="5395912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" name="Equation" r:id="rId5" imgW="2705040" imgH="965160" progId="Equation.DSMT4">
                  <p:embed/>
                </p:oleObj>
              </mc:Choice>
              <mc:Fallback>
                <p:oleObj name="Equation" r:id="rId5" imgW="270504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248539"/>
                        <a:ext cx="5395912" cy="1925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10">
                <a:extLst>
                  <a:ext uri="{FF2B5EF4-FFF2-40B4-BE49-F238E27FC236}">
                    <a16:creationId xmlns:a16="http://schemas.microsoft.com/office/drawing/2014/main" id="{8DE28315-9266-47DA-9843-30218495A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469" y="4662711"/>
                <a:ext cx="8501062" cy="2150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61950" indent="-361950"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※ For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sz="18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1</m:t>
                        </m:r>
                      </m:sub>
                    </m:sSub>
                    <m:r>
                      <a:rPr lang="en-US" altLang="zh-TW" sz="18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 charset="-12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1800" b="1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eqArrPr>
                          <m:e>
                            <m:r>
                              <a:rPr lang="en-US" altLang="zh-TW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zh-TW" sz="1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sz="18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sz="1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2</m:t>
                        </m:r>
                      </m:sub>
                    </m:sSub>
                    <m:r>
                      <a:rPr lang="en-US" altLang="zh-TW" sz="1800" b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標楷體" pitchFamily="65" charset="-12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1800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</m:ctrlPr>
                          </m:eqArrPr>
                          <m:e>
                            <m:r>
                              <a:rPr lang="en-US" altLang="zh-TW" sz="18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標楷體" pitchFamily="65" charset="-120"/>
                              </a:rPr>
                              <m:t>0</m:t>
                            </m:r>
                          </m:e>
                          <m:e>
                            <m:r>
                              <a:rPr lang="en-US" altLang="zh-TW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, left multiplying them with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A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generates vectors reflected to the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y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-axis and the generated vectors are also the multiple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sz="18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sz="18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themselves</a:t>
                </a:r>
              </a:p>
              <a:p>
                <a:pPr marL="361950" indent="-361950">
                  <a:spcBef>
                    <a:spcPct val="200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None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※ Thus, comparing to all other vectors,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sz="18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</m:ctrlPr>
                      </m:sSubPr>
                      <m:e>
                        <m:r>
                          <a:rPr lang="en-US" altLang="zh-TW" sz="1800" b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𝐯</m:t>
                        </m:r>
                      </m:e>
                      <m:sub>
                        <m:r>
                          <a:rPr lang="en-US" altLang="zh-TW" sz="1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標楷體" pitchFamily="65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are special for </a:t>
                </a:r>
                <a:r>
                  <a:rPr lang="en-US" altLang="zh-TW" sz="1800" i="1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A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 pitchFamily="18" charset="0"/>
                    <a:ea typeface="標楷體" pitchFamily="65" charset="-120"/>
                  </a:rPr>
                  <a:t> and worth further study</a:t>
                </a:r>
              </a:p>
            </p:txBody>
          </p:sp>
        </mc:Choice>
        <mc:Fallback xmlns="">
          <p:sp>
            <p:nvSpPr>
              <p:cNvPr id="6" name="Rectangle 10">
                <a:extLst>
                  <a:ext uri="{FF2B5EF4-FFF2-40B4-BE49-F238E27FC236}">
                    <a16:creationId xmlns:a16="http://schemas.microsoft.com/office/drawing/2014/main" id="{8DE28315-9266-47DA-9843-30218495A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1469" y="4662711"/>
                <a:ext cx="8501062" cy="2150665"/>
              </a:xfrm>
              <a:prstGeom prst="rect">
                <a:avLst/>
              </a:prstGeom>
              <a:blipFill>
                <a:blip r:embed="rId7"/>
                <a:stretch>
                  <a:fillRect l="-646" r="-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ts val="9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Principal axes theorem (</a:t>
            </a:r>
            <a:r>
              <a:rPr lang="zh-TW" altLang="en-US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主軸定理</a:t>
            </a: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)</a:t>
            </a: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For a conic whose equation is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bxy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cy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dx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f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= 0, the rotation to eliminate the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xy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-term is achieved by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, where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an orthogonal matrix that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diagonalizes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That is,</a:t>
            </a: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452438" lvl="1">
              <a:spcBef>
                <a:spcPts val="9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where </a:t>
            </a:r>
            <a:r>
              <a:rPr lang="el-GR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l-GR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are </a:t>
            </a:r>
            <a:r>
              <a:rPr lang="en-US" altLang="zh-TW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of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.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The equation for the rotated conic is given by</a:t>
            </a:r>
          </a:p>
        </p:txBody>
      </p:sp>
      <p:graphicFrame>
        <p:nvGraphicFramePr>
          <p:cNvPr id="57346" name="Object 4"/>
          <p:cNvGraphicFramePr>
            <a:graphicFrameLocks noChangeAspect="1"/>
          </p:cNvGraphicFramePr>
          <p:nvPr/>
        </p:nvGraphicFramePr>
        <p:xfrm>
          <a:off x="2312988" y="2679700"/>
          <a:ext cx="3987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3" name="Equation" r:id="rId3" imgW="1993680" imgH="482400" progId="Equation.DSMT4">
                  <p:embed/>
                </p:oleObj>
              </mc:Choice>
              <mc:Fallback>
                <p:oleObj name="Equation" r:id="rId3" imgW="199368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2679700"/>
                        <a:ext cx="3987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149460"/>
              </p:ext>
            </p:extLst>
          </p:nvPr>
        </p:nvGraphicFramePr>
        <p:xfrm>
          <a:off x="2227263" y="4576763"/>
          <a:ext cx="4622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34" name="Equation" r:id="rId5" imgW="2311200" imgH="253800" progId="Equation.DSMT4">
                  <p:embed/>
                </p:oleObj>
              </mc:Choice>
              <mc:Fallback>
                <p:oleObj name="Equation" r:id="rId5" imgW="231120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4576763"/>
                        <a:ext cx="46228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357188" y="765175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Pf: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23850" y="1073150"/>
            <a:ext cx="8105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According to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Thm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. 7.10, since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symmetric, we can conclude that there exists an orthogonal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such that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P</a:t>
            </a:r>
            <a:r>
              <a:rPr lang="en-US" altLang="zh-TW" baseline="30000" dirty="0"/>
              <a:t>–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AP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D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is diagonal</a:t>
            </a:r>
          </a:p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Replacing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with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 quadratic form becomes</a:t>
            </a:r>
          </a:p>
        </p:txBody>
      </p:sp>
      <p:graphicFrame>
        <p:nvGraphicFramePr>
          <p:cNvPr id="5837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534667"/>
              </p:ext>
            </p:extLst>
          </p:nvPr>
        </p:nvGraphicFramePr>
        <p:xfrm>
          <a:off x="1785938" y="2836863"/>
          <a:ext cx="5054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98" name="Equation" r:id="rId3" imgW="2527200" imgH="482400" progId="Equation.DSMT4">
                  <p:embed/>
                </p:oleObj>
              </mc:Choice>
              <mc:Fallback>
                <p:oleObj name="Equation" r:id="rId3" imgW="2527200" imgH="482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2836863"/>
                        <a:ext cx="5054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357188" y="4293096"/>
            <a:ext cx="8391276" cy="6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It is obvious that the new quadratic form in terms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has no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-term, and the coefficients for (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(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  <a:r>
              <a:rPr lang="en-US" altLang="zh-TW" sz="1800" baseline="30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the two eigenvalues of the matrix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endParaRPr lang="en-US" altLang="zh-TW" sz="18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2106FD4-B56F-49B1-91B6-2C1121260F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188" y="5051860"/>
                <a:ext cx="8391276" cy="1257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110000"/>
                  </a:lnSpc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※ 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zh-TW" alt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["/>
                        <m:endChr m:val="]"/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TW" alt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zh-TW" alt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zh-TW" altLang="en-US" sz="1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800" b="1" i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Since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zh-TW" alt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zh-TW" altLang="en-US" sz="1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TW" altLang="en-US" sz="1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zh-TW" altLang="en-US" sz="1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are the original and new coordinates, the roles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TW" altLang="en-US" sz="1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(the eigenvectors of </a:t>
                </a:r>
                <a14:m>
                  <m:oMath xmlns:m="http://schemas.openxmlformats.org/officeDocument/2006/math">
                    <m:r>
                      <a:rPr lang="zh-TW" alt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) are like the basis vectors (or the axis vectors)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in the new coordinate system</a:t>
                </a:r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2106FD4-B56F-49B1-91B6-2C1121260F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188" y="5051860"/>
                <a:ext cx="8391276" cy="1257460"/>
              </a:xfrm>
              <a:prstGeom prst="rect">
                <a:avLst/>
              </a:prstGeom>
              <a:blipFill>
                <a:blip r:embed="rId5"/>
                <a:stretch>
                  <a:fillRect l="-654" b="-67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357188" y="2643188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Sol: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857250"/>
            <a:ext cx="792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kern="0" dirty="0">
                <a:solidFill>
                  <a:schemeClr val="hlink"/>
                </a:solidFill>
                <a:latin typeface="+mn-lt"/>
                <a:ea typeface="+mn-ea"/>
              </a:rPr>
              <a:t>Ex 6: Rotation of a conic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28625" y="1214438"/>
            <a:ext cx="8391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Perform a rotation of axes to eliminate the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-term in the following quadratic equation</a:t>
            </a:r>
          </a:p>
        </p:txBody>
      </p:sp>
      <p:graphicFrame>
        <p:nvGraphicFramePr>
          <p:cNvPr id="593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906112"/>
              </p:ext>
            </p:extLst>
          </p:nvPr>
        </p:nvGraphicFramePr>
        <p:xfrm>
          <a:off x="2915816" y="2071688"/>
          <a:ext cx="3352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18" name="Equation" r:id="rId3" imgW="1676160" imgH="228600" progId="Equation.DSMT4">
                  <p:embed/>
                </p:oleObj>
              </mc:Choice>
              <mc:Fallback>
                <p:oleObj name="Equation" r:id="rId3" imgW="16761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2071688"/>
                        <a:ext cx="3352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3920"/>
              </p:ext>
            </p:extLst>
          </p:nvPr>
        </p:nvGraphicFramePr>
        <p:xfrm>
          <a:off x="3236913" y="3643313"/>
          <a:ext cx="180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19" name="Equation" r:id="rId5" imgW="901440" imgH="457200" progId="Equation.DSMT4">
                  <p:embed/>
                </p:oleObj>
              </mc:Choice>
              <mc:Fallback>
                <p:oleObj name="Equation" r:id="rId5" imgW="90144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643313"/>
                        <a:ext cx="180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625" y="3071813"/>
            <a:ext cx="850106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 matrix of the quadratic form associated with this equation is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500063" y="4714875"/>
            <a:ext cx="850106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are </a:t>
            </a:r>
            <a:r>
              <a:rPr lang="el-GR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8 and </a:t>
            </a:r>
            <a:r>
              <a:rPr lang="el-GR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λ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= 18, and the corresponding eigenvectors are 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90062"/>
              </p:ext>
            </p:extLst>
          </p:nvPr>
        </p:nvGraphicFramePr>
        <p:xfrm>
          <a:off x="3000375" y="5643563"/>
          <a:ext cx="281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20" name="Equation" r:id="rId7" imgW="1409400" imgH="457200" progId="Equation.DSMT4">
                  <p:embed/>
                </p:oleObj>
              </mc:Choice>
              <mc:Fallback>
                <p:oleObj name="Equation" r:id="rId7" imgW="14094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5643563"/>
                        <a:ext cx="2819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428625" y="928688"/>
            <a:ext cx="83915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After normalizing each eigenvector, we can obtain the orthogonal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as follows.</a:t>
            </a:r>
          </a:p>
        </p:txBody>
      </p:sp>
      <p:graphicFrame>
        <p:nvGraphicFramePr>
          <p:cNvPr id="604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953420"/>
              </p:ext>
            </p:extLst>
          </p:nvPr>
        </p:nvGraphicFramePr>
        <p:xfrm>
          <a:off x="2898775" y="4448175"/>
          <a:ext cx="299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2" name="Equation" r:id="rId3" imgW="1498320" imgH="228600" progId="Equation.DSMT4">
                  <p:embed/>
                </p:oleObj>
              </mc:Choice>
              <mc:Fallback>
                <p:oleObj name="Equation" r:id="rId3" imgW="14983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4448175"/>
                        <a:ext cx="299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19" name="Object 4"/>
          <p:cNvGraphicFramePr>
            <a:graphicFrameLocks noChangeAspect="1"/>
          </p:cNvGraphicFramePr>
          <p:nvPr/>
        </p:nvGraphicFramePr>
        <p:xfrm>
          <a:off x="1143000" y="1785938"/>
          <a:ext cx="47498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3" name="Equation" r:id="rId5" imgW="2374560" imgH="863280" progId="Equation.DSMT4">
                  <p:embed/>
                </p:oleObj>
              </mc:Choice>
              <mc:Fallback>
                <p:oleObj name="Equation" r:id="rId5" imgW="2374560" imgH="863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85938"/>
                        <a:ext cx="4749800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428625" y="3714750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Then by replacing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with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PX’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 equation of the rotated conic is </a:t>
            </a: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28625" y="5000625"/>
            <a:ext cx="850106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2438" lvl="1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which can be written in the standard form</a:t>
            </a:r>
          </a:p>
        </p:txBody>
      </p:sp>
      <p:graphicFrame>
        <p:nvGraphicFramePr>
          <p:cNvPr id="604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685378"/>
              </p:ext>
            </p:extLst>
          </p:nvPr>
        </p:nvGraphicFramePr>
        <p:xfrm>
          <a:off x="3551238" y="5376863"/>
          <a:ext cx="213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4" name="Equation" r:id="rId7" imgW="1066680" imgH="419040" progId="Equation.DSMT4">
                  <p:embed/>
                </p:oleObj>
              </mc:Choice>
              <mc:Fallback>
                <p:oleObj name="Equation" r:id="rId7" imgW="106668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5376863"/>
                        <a:ext cx="21351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1"/>
          <p:cNvSpPr txBox="1">
            <a:spLocks noChangeArrowheads="1"/>
          </p:cNvSpPr>
          <p:nvPr/>
        </p:nvSpPr>
        <p:spPr bwMode="auto">
          <a:xfrm>
            <a:off x="899592" y="6310481"/>
            <a:ext cx="7358062" cy="37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above equation represents an ellipse on the </a:t>
            </a:r>
            <a:r>
              <a:rPr lang="en-US" altLang="zh-TW" sz="1800" i="1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-plane</a:t>
            </a:r>
          </a:p>
        </p:txBody>
      </p:sp>
      <p:sp>
        <p:nvSpPr>
          <p:cNvPr id="15" name="文字方塊 11"/>
          <p:cNvSpPr txBox="1">
            <a:spLocks noChangeArrowheads="1"/>
          </p:cNvSpPr>
          <p:nvPr/>
        </p:nvSpPr>
        <p:spPr bwMode="auto">
          <a:xfrm>
            <a:off x="5857875" y="1428750"/>
            <a:ext cx="32861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According to the results in Section 4.8, </a:t>
            </a:r>
            <a:r>
              <a:rPr lang="en-US" altLang="zh-TW" sz="1800" i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X=PX’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  is equivalent to rotate the </a:t>
            </a:r>
            <a:r>
              <a:rPr lang="en-US" altLang="zh-TW" sz="1800" i="1" dirty="0" err="1">
                <a:solidFill>
                  <a:srgbClr val="FF0000"/>
                </a:solidFill>
                <a:latin typeface="+mn-lt"/>
                <a:ea typeface="新細明體" pitchFamily="18" charset="-120"/>
              </a:rPr>
              <a:t>xy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-coordinates by 45 degree to form the new </a:t>
            </a:r>
            <a:r>
              <a:rPr lang="en-US" altLang="zh-TW" sz="1800" i="1" dirty="0" err="1">
                <a:solidFill>
                  <a:srgbClr val="FF0000"/>
                </a:solidFill>
                <a:latin typeface="+mn-lt"/>
                <a:ea typeface="新細明體" pitchFamily="18" charset="-120"/>
              </a:rPr>
              <a:t>x’y</a:t>
            </a:r>
            <a:r>
              <a:rPr lang="en-US" altLang="zh-TW" sz="1800" i="1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’</a:t>
            </a:r>
            <a:r>
              <a:rPr lang="en-US" altLang="zh-TW" sz="18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-coordinates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which is also illustrated in the figure on Slide 7.68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00063" y="2786063"/>
            <a:ext cx="83915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Matrix of the quadratic form: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    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</a:t>
            </a:r>
          </a:p>
          <a:p>
            <a:pPr marL="196850" indent="-19685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If we define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= [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 y 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]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then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i="1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AX=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fyz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, and the quadratic surface equation can be expressed as</a:t>
            </a:r>
          </a:p>
        </p:txBody>
      </p:sp>
      <p:sp>
        <p:nvSpPr>
          <p:cNvPr id="47112" name="Rectangle 20"/>
          <p:cNvSpPr>
            <a:spLocks noChangeArrowheads="1"/>
          </p:cNvSpPr>
          <p:nvPr/>
        </p:nvSpPr>
        <p:spPr bwMode="auto">
          <a:xfrm>
            <a:off x="395288" y="950913"/>
            <a:ext cx="817721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  <a:defRPr/>
            </a:pPr>
            <a:r>
              <a:rPr lang="en-US" altLang="zh-TW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In three-dimensional version:</a:t>
            </a: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i="1" dirty="0">
                <a:solidFill>
                  <a:schemeClr val="hlink"/>
                </a:solidFill>
                <a:latin typeface="+mn-lt"/>
                <a:ea typeface="新細明體" pitchFamily="18" charset="-120"/>
              </a:rPr>
              <a:t>			  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fyz</a:t>
            </a:r>
            <a:endParaRPr lang="en-US" altLang="zh-TW" baseline="300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	is the quadratic form associated with the equation of quadric surface: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ax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by</a:t>
            </a:r>
            <a:r>
              <a:rPr lang="en-US" altLang="zh-TW" baseline="30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cz</a:t>
            </a:r>
            <a:r>
              <a:rPr lang="en-US" altLang="zh-TW" baseline="30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dxy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exz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rgbClr val="1C1C1C"/>
                </a:solidFill>
                <a:latin typeface="+mn-lt"/>
                <a:ea typeface="新細明體" pitchFamily="18" charset="-120"/>
              </a:rPr>
              <a:t>fyz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gx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hy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+ </a:t>
            </a:r>
            <a:r>
              <a:rPr lang="en-US" altLang="zh-TW" i="1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iz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+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j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0</a:t>
            </a:r>
          </a:p>
        </p:txBody>
      </p:sp>
      <p:graphicFrame>
        <p:nvGraphicFramePr>
          <p:cNvPr id="61442" name="Object 4"/>
          <p:cNvGraphicFramePr>
            <a:graphicFrameLocks noChangeAspect="1"/>
          </p:cNvGraphicFramePr>
          <p:nvPr/>
        </p:nvGraphicFramePr>
        <p:xfrm>
          <a:off x="2530475" y="3317875"/>
          <a:ext cx="307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0" name="Equation" r:id="rId3" imgW="1536480" imgH="711000" progId="Equation.DSMT4">
                  <p:embed/>
                </p:oleObj>
              </mc:Choice>
              <mc:Fallback>
                <p:oleObj name="Equation" r:id="rId3" imgW="1536480" imgH="711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0475" y="3317875"/>
                        <a:ext cx="307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13559"/>
              </p:ext>
            </p:extLst>
          </p:nvPr>
        </p:nvGraphicFramePr>
        <p:xfrm>
          <a:off x="3168650" y="5929313"/>
          <a:ext cx="289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1" name="Equation" r:id="rId5" imgW="1447560" imgH="253800" progId="Equation.DSMT4">
                  <p:embed/>
                </p:oleObj>
              </mc:Choice>
              <mc:Fallback>
                <p:oleObj name="Equation" r:id="rId5" imgW="1447560" imgH="253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929313"/>
                        <a:ext cx="28956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11"/>
          <p:cNvSpPr txBox="1">
            <a:spLocks noChangeArrowheads="1"/>
          </p:cNvSpPr>
          <p:nvPr/>
        </p:nvSpPr>
        <p:spPr bwMode="auto">
          <a:xfrm>
            <a:off x="5832698" y="3717032"/>
            <a:ext cx="334781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is a symmetric matrix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Keywords in Section 7.4: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14400"/>
            <a:ext cx="7924800" cy="5218113"/>
          </a:xfrm>
          <a:noFill/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quadratic form (</a:t>
            </a:r>
            <a:r>
              <a:rPr lang="zh-TW" altLang="en-US" dirty="0">
                <a:solidFill>
                  <a:schemeClr val="tx1"/>
                </a:solidFill>
              </a:rPr>
              <a:t>二次形式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dirty="0">
                <a:solidFill>
                  <a:schemeClr val="tx1"/>
                </a:solidFill>
              </a:rPr>
              <a:t>principal axes theorem (</a:t>
            </a:r>
            <a:r>
              <a:rPr lang="zh-TW" altLang="en-US" dirty="0">
                <a:solidFill>
                  <a:schemeClr val="tx1"/>
                </a:solidFill>
              </a:rPr>
              <a:t>主軸定理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ChangeArrowheads="1"/>
          </p:cNvSpPr>
          <p:nvPr/>
        </p:nvSpPr>
        <p:spPr bwMode="auto">
          <a:xfrm>
            <a:off x="357188" y="857250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Principal component analysis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1561" y="1357313"/>
            <a:ext cx="828092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It is a way of identifying the underlying patterns in data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It can extract information in a large data set with a large number of</a:t>
            </a:r>
            <a:r>
              <a:rPr lang="zh-TW" altLang="en-US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variables and approximate this data set with fewer factors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In other words, it can reduce the number of variables to a more manageable set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80900" name="Rectangle 3"/>
          <p:cNvSpPr txBox="1">
            <a:spLocks noChangeArrowheads="1"/>
          </p:cNvSpPr>
          <p:nvPr/>
        </p:nvSpPr>
        <p:spPr bwMode="auto">
          <a:xfrm>
            <a:off x="428625" y="3500438"/>
            <a:ext cx="792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96850" indent="-1968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00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rgbClr val="FF0000"/>
                </a:solidFill>
                <a:latin typeface="Times New Roman" pitchFamily="18" charset="0"/>
              </a:rPr>
              <a:t>Steps of the principal component analysis</a:t>
            </a: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752475" y="4000500"/>
            <a:ext cx="80343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1: Get some data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2: Subtract the mean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3: Calculate the covariance matrix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4: Calculate the eigenvectors and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of the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              covariance matrix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5: Deriving the transformed data set</a:t>
            </a:r>
          </a:p>
          <a:p>
            <a:pPr marL="271463" lvl="1" indent="-180975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6: Getting the original data back</a:t>
            </a: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spcBef>
                <a:spcPts val="3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809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53413" cy="601663"/>
          </a:xfrm>
        </p:spPr>
        <p:txBody>
          <a:bodyPr/>
          <a:lstStyle/>
          <a:p>
            <a:pPr eaLnBrk="1" hangingPunct="1"/>
            <a:r>
              <a:rPr lang="en-US" altLang="zh-TW" sz="3100" dirty="0"/>
              <a:t>7.5 Principal Component Analysis</a:t>
            </a:r>
            <a:r>
              <a:rPr lang="zh-TW" altLang="en-US" sz="3100" dirty="0"/>
              <a:t> </a:t>
            </a:r>
            <a:r>
              <a:rPr lang="en-US" altLang="zh-TW" sz="3100" dirty="0"/>
              <a:t>(</a:t>
            </a:r>
            <a:r>
              <a:rPr lang="zh-TW" altLang="en-US" sz="3100" dirty="0"/>
              <a:t>主成分分析</a:t>
            </a:r>
            <a:r>
              <a:rPr lang="en-US" altLang="zh-TW" sz="3100" dirty="0"/>
              <a:t>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82312"/>
              </p:ext>
            </p:extLst>
          </p:nvPr>
        </p:nvGraphicFramePr>
        <p:xfrm>
          <a:off x="900113" y="1285875"/>
          <a:ext cx="2286000" cy="31452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07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/>
                        <a:t>x*</a:t>
                      </a:r>
                      <a:endParaRPr lang="zh-TW" altLang="en-US" sz="1400" b="0" i="1" dirty="0"/>
                    </a:p>
                  </a:txBody>
                  <a:tcPr marL="91439" marR="91439" marT="45710" marB="4571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/>
                        <a:t>y*</a:t>
                      </a:r>
                      <a:endParaRPr lang="zh-TW" altLang="en-US" sz="1400" b="0" i="1" dirty="0"/>
                    </a:p>
                  </a:txBody>
                  <a:tcPr marL="91439" marR="91439" marT="45710" marB="45710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2.4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0.5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0.7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2.2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2.2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3.1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3.0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2.3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2.7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2.0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1.6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1.0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1.5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1.6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1.1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0.9</a:t>
                      </a:r>
                      <a:endParaRPr lang="zh-TW" altLang="en-US" sz="1400" dirty="0"/>
                    </a:p>
                  </a:txBody>
                  <a:tcPr marL="91439" marR="91439" marT="45710" marB="4571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070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1.81</a:t>
                      </a:r>
                      <a:endParaRPr lang="zh-TW" altLang="en-US" sz="1400" dirty="0"/>
                    </a:p>
                  </a:txBody>
                  <a:tcPr marL="91439" marR="91439" marT="45710" marB="4571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1.91</a:t>
                      </a:r>
                      <a:endParaRPr lang="zh-TW" altLang="en-US" sz="1400" dirty="0"/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246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317271"/>
              </p:ext>
            </p:extLst>
          </p:nvPr>
        </p:nvGraphicFramePr>
        <p:xfrm>
          <a:off x="3347864" y="2564904"/>
          <a:ext cx="924336" cy="56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0" name="Equation" r:id="rId3" imgW="660240" imgH="406080" progId="Equation.DSMT4">
                  <p:embed/>
                </p:oleObj>
              </mc:Choice>
              <mc:Fallback>
                <p:oleObj name="Equation" r:id="rId3" imgW="660240" imgH="4060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564904"/>
                        <a:ext cx="924336" cy="56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471988" y="1285875"/>
          <a:ext cx="2282826" cy="3151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59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/>
                        <a:t>x</a:t>
                      </a:r>
                      <a:endParaRPr lang="zh-TW" altLang="en-US" sz="1400" b="0" i="1" dirty="0"/>
                    </a:p>
                  </a:txBody>
                  <a:tcPr marL="91439" marR="91439" marT="45719" marB="4571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zh-TW" sz="1400" b="0" i="1" dirty="0"/>
                        <a:t>y</a:t>
                      </a:r>
                      <a:endParaRPr lang="zh-TW" altLang="en-US" sz="1400" b="0" i="1" dirty="0"/>
                    </a:p>
                  </a:txBody>
                  <a:tcPr marL="91439" marR="91439" marT="45719" marB="4571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0.19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-0.71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ct val="80000"/>
                        </a:lnSpc>
                      </a:pP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2599"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0</a:t>
                      </a:r>
                      <a:endParaRPr lang="zh-TW" altLang="en-US" sz="1400" dirty="0"/>
                    </a:p>
                  </a:txBody>
                  <a:tcPr marL="91439" marR="91439" marT="45719" marB="4571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en-US" altLang="zh-TW" sz="1400" dirty="0"/>
                        <a:t>0</a:t>
                      </a:r>
                      <a:endParaRPr lang="zh-TW" altLang="en-US" sz="1400" dirty="0"/>
                    </a:p>
                  </a:txBody>
                  <a:tcPr marL="91439" marR="91439" marT="45719" marB="4571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467" name="Object 3"/>
              <p:cNvSpPr txBox="1"/>
              <p:nvPr/>
            </p:nvSpPr>
            <p:spPr bwMode="auto">
              <a:xfrm>
                <a:off x="6919890" y="2560728"/>
                <a:ext cx="1649846" cy="75621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246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19890" y="2560728"/>
                <a:ext cx="1649846" cy="7562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Object 4"/>
              <p:cNvSpPr txBox="1"/>
              <p:nvPr/>
            </p:nvSpPr>
            <p:spPr bwMode="auto">
              <a:xfrm>
                <a:off x="829311" y="5136642"/>
                <a:ext cx="7343089" cy="1584325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zh-TW" alt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m:rPr>
                                  <m:nor/>
                                </m:rPr>
                                <a:rPr lang="zh-TW" alt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𝑦𝑥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TW" alt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var</m:t>
                                    </m:r>
                                  </m:fName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TW" alt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</m:fName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TW" alt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cov</m:t>
                                    </m:r>
                                  </m:fName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zh-TW" alt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var</m:t>
                                    </m:r>
                                  </m:fName>
                                  <m:e>
                                    <m:r>
                                      <a:rPr lang="zh-TW" alt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e>
                                </m:func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zh-TW" alt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0.616556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0.615444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0.615444</m:t>
                                </m:r>
                              </m:e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0.716556</m:t>
                                </m:r>
                              </m:e>
                            </m:mr>
                          </m:m>
                        </m:e>
                      </m:d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246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311" y="5136642"/>
                <a:ext cx="7343089" cy="15843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397000" y="785813"/>
            <a:ext cx="1214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1: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5040313" y="785813"/>
            <a:ext cx="1214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2: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270000" y="4652963"/>
            <a:ext cx="12144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3:</a:t>
            </a:r>
          </a:p>
        </p:txBody>
      </p:sp>
      <p:sp>
        <p:nvSpPr>
          <p:cNvPr id="17" name="文字方塊 11">
            <a:extLst>
              <a:ext uri="{FF2B5EF4-FFF2-40B4-BE49-F238E27FC236}">
                <a16:creationId xmlns:a16="http://schemas.microsoft.com/office/drawing/2014/main" id="{EF61F8AF-9BD6-4E74-A133-54430DAC4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090" y="3290027"/>
            <a:ext cx="2225910" cy="159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Note that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y denote random numbers rather than observed values</a:t>
            </a:r>
            <a:endParaRPr lang="zh-TW" altLang="en-US" sz="1800" i="1" baseline="300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2" y="2755924"/>
            <a:ext cx="4676775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4: Calculate the eigenvectors and </a:t>
            </a:r>
            <a:r>
              <a:rPr lang="en-US" altLang="zh-TW" dirty="0" err="1">
                <a:solidFill>
                  <a:schemeClr val="bg2"/>
                </a:solidFill>
                <a:latin typeface="+mn-lt"/>
                <a:ea typeface="新細明體" pitchFamily="18" charset="-120"/>
              </a:rPr>
              <a:t>eigenvalues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of the covariance matrix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A</a:t>
            </a:r>
          </a:p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0" name="Object 2"/>
              <p:cNvSpPr txBox="1"/>
              <p:nvPr/>
            </p:nvSpPr>
            <p:spPr bwMode="auto">
              <a:xfrm>
                <a:off x="683568" y="1643063"/>
                <a:ext cx="3732211" cy="8239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=1.284028,</m:t>
                      </m:r>
                      <m: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−0.67787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−0.73518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3490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1643063"/>
                <a:ext cx="3732211" cy="8239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491" name="Object 3"/>
              <p:cNvSpPr txBox="1"/>
              <p:nvPr/>
            </p:nvSpPr>
            <p:spPr bwMode="auto">
              <a:xfrm>
                <a:off x="4644008" y="1624013"/>
                <a:ext cx="3865561" cy="823912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=0.049083,</m:t>
                      </m:r>
                      <m: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−0.73518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0.67787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349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4008" y="1624013"/>
                <a:ext cx="3865561" cy="8239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496" name="直線單箭頭接點 11"/>
          <p:cNvCxnSpPr>
            <a:cxnSpLocks noChangeShapeType="1"/>
          </p:cNvCxnSpPr>
          <p:nvPr/>
        </p:nvCxnSpPr>
        <p:spPr bwMode="auto">
          <a:xfrm rot="10800000">
            <a:off x="3565847" y="3184549"/>
            <a:ext cx="1154113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349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804331"/>
              </p:ext>
            </p:extLst>
          </p:nvPr>
        </p:nvGraphicFramePr>
        <p:xfrm>
          <a:off x="4791397" y="2970237"/>
          <a:ext cx="296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21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397" y="2970237"/>
                        <a:ext cx="2968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497" name="直線單箭頭接點 14"/>
          <p:cNvCxnSpPr>
            <a:cxnSpLocks noChangeShapeType="1"/>
          </p:cNvCxnSpPr>
          <p:nvPr/>
        </p:nvCxnSpPr>
        <p:spPr bwMode="auto">
          <a:xfrm flipV="1">
            <a:off x="387102" y="3327425"/>
            <a:ext cx="606995" cy="57492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349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83766"/>
              </p:ext>
            </p:extLst>
          </p:nvPr>
        </p:nvGraphicFramePr>
        <p:xfrm>
          <a:off x="107504" y="3849637"/>
          <a:ext cx="319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22"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849637"/>
                        <a:ext cx="3190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1"/>
              <p:cNvSpPr txBox="1">
                <a:spLocks noChangeArrowheads="1"/>
              </p:cNvSpPr>
              <p:nvPr/>
            </p:nvSpPr>
            <p:spPr bwMode="auto">
              <a:xfrm>
                <a:off x="5143177" y="2335614"/>
                <a:ext cx="4000823" cy="4621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1.  The two eigenvectors are perpendicular (orthogonal) to each other according to </a:t>
                </a:r>
                <a:r>
                  <a:rPr lang="en-US" altLang="zh-TW" sz="1800" dirty="0" err="1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Thm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. 7.9 (I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n fact, they are </a:t>
                </a:r>
                <a:r>
                  <a:rPr lang="en-US" altLang="zh-TW" sz="1800" dirty="0" err="1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orthonormal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 here)</a:t>
                </a:r>
                <a:endPara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2. </a:t>
                </a:r>
                <a:r>
                  <a:rPr lang="zh-TW" altLang="en-US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Eigenvector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1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 (corresponding to the largest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𝜆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) is just like a best-fit regression line</a:t>
                </a: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3. 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seems less important to explain the data since the projection of each node on the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2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axis is very close to zero</a:t>
                </a:r>
              </a:p>
              <a:p>
                <a:pPr marL="273050" indent="-273050">
                  <a:lnSpc>
                    <a:spcPct val="97000"/>
                  </a:lnSpc>
                  <a:spcBef>
                    <a:spcPts val="600"/>
                  </a:spcBef>
                  <a:defRPr/>
                </a:pPr>
                <a:r>
                  <a:rPr lang="en-US" altLang="zh-TW" sz="18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4.  T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he interpretation of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v</a:t>
                </a:r>
                <a:r>
                  <a:rPr lang="en-US" altLang="zh-TW" sz="1800" baseline="-25000" dirty="0">
                    <a:solidFill>
                      <a:srgbClr val="0000FF"/>
                    </a:solidFill>
                    <a:latin typeface="Times New Roman"/>
                    <a:ea typeface="新細明體" pitchFamily="18" charset="-120"/>
                  </a:rPr>
                  <a:t>1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is the new axis which retains as much as possible the 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interpoint distance information 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(or said the</a:t>
                </a:r>
                <a:r>
                  <a:rPr lang="en-US" altLang="zh-TW" sz="1800" b="1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 variance information</a:t>
                </a:r>
                <a:r>
                  <a:rPr lang="en-US" altLang="zh-TW" sz="1800" dirty="0">
                    <a:solidFill>
                      <a:srgbClr val="0000FF"/>
                    </a:solidFill>
                    <a:latin typeface="+mn-lt"/>
                    <a:ea typeface="新細明體" pitchFamily="18" charset="-120"/>
                  </a:rPr>
                  <a:t>) that was contained in the original data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𝑅</m:t>
                        </m:r>
                      </m:e>
                      <m:sup>
                        <m:r>
                          <a:rPr lang="en-US" altLang="zh-TW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TW" sz="1800" dirty="0">
                  <a:solidFill>
                    <a:srgbClr val="0000FF"/>
                  </a:solidFill>
                  <a:latin typeface="+mn-lt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3177" y="2335614"/>
                <a:ext cx="4000823" cy="4621778"/>
              </a:xfrm>
              <a:prstGeom prst="rect">
                <a:avLst/>
              </a:prstGeom>
              <a:blipFill>
                <a:blip r:embed="rId10"/>
                <a:stretch>
                  <a:fillRect l="-1372" t="-792" r="-1982" b="-11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357188" y="785813"/>
            <a:ext cx="81438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2000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※ The intuition behind the principal component analysis:</a:t>
            </a: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468313" y="1214438"/>
          <a:ext cx="7145337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6" name="Equation" r:id="rId3" imgW="5105160" imgH="888840" progId="Equation.DSMT4">
                  <p:embed/>
                </p:oleObj>
              </mc:Choice>
              <mc:Fallback>
                <p:oleObj name="Equation" r:id="rId3" imgW="5105160" imgH="8888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14438"/>
                        <a:ext cx="7145337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4515" name="Object 11"/>
              <p:cNvSpPr txBox="1"/>
              <p:nvPr/>
            </p:nvSpPr>
            <p:spPr bwMode="auto">
              <a:xfrm>
                <a:off x="171400" y="2500312"/>
                <a:ext cx="8649072" cy="200818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TW" alt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Consider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orthogonal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According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rincipal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xes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sz="16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zh-TW" sz="1600" b="0" dirty="0">
                    <a:solidFill>
                      <a:srgbClr val="00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heorem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Slide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7.</m:t>
                    </m:r>
                    <m:r>
                      <m:rPr>
                        <m:nor/>
                      </m:rPr>
                      <a:rPr lang="en-US" altLang="zh-TW" sz="1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70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it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equivalent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transform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sz="1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axes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be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TW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zh-TW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TW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zh-TW" alt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zh-TW" altLang="en-US" sz="16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axes</m:t>
                    </m:r>
                    <m:r>
                      <m:rPr>
                        <m:nor/>
                      </m:rPr>
                      <a:rPr lang="zh-TW" altLang="en-US" sz="16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altLang="zh-TW" sz="16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.,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data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but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different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coordinate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values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plane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a:rPr lang="en-US" altLang="zh-TW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unc>
                        <m:func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TW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var</m:t>
                          </m:r>
                        </m:fName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altLang="zh-TW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zh-TW" altLang="en-US" sz="16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>
          <p:sp>
            <p:nvSpPr>
              <p:cNvPr id="6451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400" y="2500312"/>
                <a:ext cx="8649072" cy="2008187"/>
              </a:xfrm>
              <a:prstGeom prst="rect">
                <a:avLst/>
              </a:prstGeom>
              <a:blipFill>
                <a:blip r:embed="rId5"/>
                <a:stretch>
                  <a:fillRect b="-12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516" name="Object 12"/>
              <p:cNvSpPr txBox="1"/>
              <p:nvPr/>
            </p:nvSpPr>
            <p:spPr bwMode="auto">
              <a:xfrm>
                <a:off x="302270" y="4508500"/>
                <a:ext cx="8158162" cy="9604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transformed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series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called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components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=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=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main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diagonal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entries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covariance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matrix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TW" sz="16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451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2270" y="4508500"/>
                <a:ext cx="8158162" cy="960438"/>
              </a:xfrm>
              <a:prstGeom prst="rect">
                <a:avLst/>
              </a:prstGeom>
              <a:blipFill>
                <a:blip r:embed="rId6"/>
                <a:stretch>
                  <a:fillRect b="-3185"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45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78772"/>
              </p:ext>
            </p:extLst>
          </p:nvPr>
        </p:nvGraphicFramePr>
        <p:xfrm>
          <a:off x="468313" y="6218238"/>
          <a:ext cx="76962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7" name="Equation" r:id="rId7" imgW="5499000" imgH="457200" progId="Equation.DSMT4">
                  <p:embed/>
                </p:oleObj>
              </mc:Choice>
              <mc:Fallback>
                <p:oleObj name="Equation" r:id="rId7" imgW="549900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218238"/>
                        <a:ext cx="76962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485775" y="5468938"/>
          <a:ext cx="800100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8" name="Equation" r:id="rId9" imgW="5715000" imgH="482400" progId="Equation.DSMT4">
                  <p:embed/>
                </p:oleObj>
              </mc:Choice>
              <mc:Fallback>
                <p:oleObj name="Equation" r:id="rId9" imgW="5715000" imgH="48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5468938"/>
                        <a:ext cx="8001000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11"/>
          <p:cNvSpPr txBox="1">
            <a:spLocks noChangeArrowheads="1"/>
          </p:cNvSpPr>
          <p:nvPr/>
        </p:nvSpPr>
        <p:spPr bwMode="auto">
          <a:xfrm>
            <a:off x="6408712" y="4070860"/>
            <a:ext cx="2627784" cy="51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  <a:spcBef>
                <a:spcPts val="200"/>
              </a:spcBef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(It also implies that the new series of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y’ 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are independent)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914400" y="1830388"/>
            <a:ext cx="7978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(1) An eigenvalue of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is a scalar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 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such that                          </a:t>
            </a:r>
          </a:p>
        </p:txBody>
      </p:sp>
      <p:sp>
        <p:nvSpPr>
          <p:cNvPr id="6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7250"/>
            <a:ext cx="8893175" cy="533400"/>
          </a:xfrm>
        </p:spPr>
        <p:txBody>
          <a:bodyPr/>
          <a:lstStyle/>
          <a:p>
            <a:pPr eaLnBrk="1" hangingPunct="1"/>
            <a:r>
              <a:rPr lang="en-US" altLang="zh-TW"/>
              <a:t>Thm. 7.2</a:t>
            </a:r>
            <a:r>
              <a:rPr lang="en-US" altLang="zh-TW">
                <a:sym typeface="Wingdings" pitchFamily="2" charset="2"/>
              </a:rPr>
              <a:t>: Finding eigenvalues and eigenvectors of a matrix </a:t>
            </a:r>
            <a:r>
              <a:rPr lang="en-US" altLang="zh-TW" i="1"/>
              <a:t>A</a:t>
            </a:r>
            <a:r>
              <a:rPr lang="en-US" altLang="zh-TW">
                <a:sym typeface="Symbol" pitchFamily="18" charset="2"/>
              </a:rPr>
              <a:t></a:t>
            </a:r>
            <a:r>
              <a:rPr lang="en-US" altLang="zh-TW" i="1">
                <a:sym typeface="Symbol" pitchFamily="18" charset="2"/>
              </a:rPr>
              <a:t>M</a:t>
            </a:r>
            <a:r>
              <a:rPr lang="en-US" altLang="zh-TW" i="1" baseline="-25000">
                <a:sym typeface="Symbol" pitchFamily="18" charset="2"/>
              </a:rPr>
              <a:t>n</a:t>
            </a:r>
            <a:r>
              <a:rPr lang="en-US" altLang="zh-TW" baseline="-25000">
                <a:sym typeface="Symbol" pitchFamily="18" charset="2"/>
              </a:rPr>
              <a:t></a:t>
            </a:r>
            <a:r>
              <a:rPr lang="en-US" altLang="zh-TW" i="1" baseline="-25000">
                <a:sym typeface="Symbol" pitchFamily="18" charset="2"/>
              </a:rPr>
              <a:t>n </a:t>
            </a:r>
            <a:endParaRPr lang="en-US" altLang="zh-TW">
              <a:sym typeface="Wingdings" pitchFamily="2" charset="2"/>
            </a:endParaRP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6524625" y="1849438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7" name="Equation" r:id="rId3" imgW="965160" imgH="203040" progId="Equation.DSMT4">
                  <p:embed/>
                </p:oleObj>
              </mc:Choice>
              <mc:Fallback>
                <p:oleObj name="Equation" r:id="rId3" imgW="9651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25" y="1849438"/>
                        <a:ext cx="1930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914400" y="2205038"/>
            <a:ext cx="7834313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(2) The eigenvectors of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corresponding to </a:t>
            </a:r>
            <a:r>
              <a:rPr lang="en-US" altLang="zh-TW" i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</a:t>
            </a: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 are the nonzero</a:t>
            </a:r>
          </a:p>
          <a:p>
            <a:pPr marL="288925" indent="-288925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rPr>
              <a:t>      solutions of                       </a:t>
            </a:r>
          </a:p>
        </p:txBody>
      </p:sp>
      <p:grpSp>
        <p:nvGrpSpPr>
          <p:cNvPr id="6156" name="Group 29"/>
          <p:cNvGrpSpPr>
            <a:grpSpLocks/>
          </p:cNvGrpSpPr>
          <p:nvPr/>
        </p:nvGrpSpPr>
        <p:grpSpPr bwMode="auto">
          <a:xfrm>
            <a:off x="395288" y="5805488"/>
            <a:ext cx="7924800" cy="952500"/>
            <a:chOff x="249" y="2336"/>
            <a:chExt cx="4992" cy="600"/>
          </a:xfrm>
        </p:grpSpPr>
        <p:sp>
          <p:nvSpPr>
            <p:cNvPr id="6164" name="Rectangle 12"/>
            <p:cNvSpPr>
              <a:spLocks noChangeArrowheads="1"/>
            </p:cNvSpPr>
            <p:nvPr/>
          </p:nvSpPr>
          <p:spPr bwMode="auto">
            <a:xfrm>
              <a:off x="249" y="2336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Characteristic polynomial (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特徵多項式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of 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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M</a:t>
              </a:r>
              <a:r>
                <a:rPr lang="en-US" altLang="zh-TW" i="1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n</a:t>
              </a:r>
              <a:r>
                <a:rPr lang="en-US" altLang="zh-TW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</a:t>
              </a:r>
              <a:r>
                <a:rPr lang="en-US" altLang="zh-TW" i="1" baseline="-2500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  <a:sym typeface="Symbol" pitchFamily="18" charset="2"/>
                </a:rPr>
                <a:t>n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:</a:t>
              </a:r>
            </a:p>
          </p:txBody>
        </p:sp>
        <p:graphicFrame>
          <p:nvGraphicFramePr>
            <p:cNvPr id="6152" name="Object 14"/>
            <p:cNvGraphicFramePr>
              <a:graphicFrameLocks noChangeAspect="1"/>
            </p:cNvGraphicFramePr>
            <p:nvPr/>
          </p:nvGraphicFramePr>
          <p:xfrm>
            <a:off x="608" y="2616"/>
            <a:ext cx="4000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78" name="Equation" r:id="rId5" imgW="3174840" imgH="253800" progId="Equation.DSMT4">
                    <p:embed/>
                  </p:oleObj>
                </mc:Choice>
                <mc:Fallback>
                  <p:oleObj name="Equation" r:id="rId5" imgW="3174840" imgH="2538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" y="2616"/>
                          <a:ext cx="4000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7" name="Group 20"/>
          <p:cNvGrpSpPr>
            <a:grpSpLocks/>
          </p:cNvGrpSpPr>
          <p:nvPr/>
        </p:nvGrpSpPr>
        <p:grpSpPr bwMode="auto">
          <a:xfrm>
            <a:off x="395288" y="4887913"/>
            <a:ext cx="7924800" cy="844550"/>
            <a:chOff x="528" y="3072"/>
            <a:chExt cx="4992" cy="533"/>
          </a:xfrm>
        </p:grpSpPr>
        <p:sp>
          <p:nvSpPr>
            <p:cNvPr id="6163" name="Rectangle 13"/>
            <p:cNvSpPr>
              <a:spLocks noChangeArrowheads="1"/>
            </p:cNvSpPr>
            <p:nvPr/>
          </p:nvSpPr>
          <p:spPr bwMode="auto">
            <a:xfrm>
              <a:off x="528" y="3072"/>
              <a:ext cx="499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Char char="n"/>
              </a:pP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Characteristic equation (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特徵方程式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of </a:t>
              </a:r>
              <a:r>
                <a:rPr lang="en-US" altLang="zh-TW" i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en-US" altLang="zh-TW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:</a:t>
              </a:r>
            </a:p>
          </p:txBody>
        </p:sp>
        <p:graphicFrame>
          <p:nvGraphicFramePr>
            <p:cNvPr id="6151" name="Object 15"/>
            <p:cNvGraphicFramePr>
              <a:graphicFrameLocks noChangeAspect="1"/>
            </p:cNvGraphicFramePr>
            <p:nvPr/>
          </p:nvGraphicFramePr>
          <p:xfrm>
            <a:off x="896" y="3349"/>
            <a:ext cx="1216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779" name="Equation" r:id="rId7" imgW="965160" imgH="203040" progId="Equation.DSMT4">
                    <p:embed/>
                  </p:oleObj>
                </mc:Choice>
                <mc:Fallback>
                  <p:oleObj name="Equation" r:id="rId7" imgW="965160" imgH="203040" progId="Equation.DSMT4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" y="3349"/>
                          <a:ext cx="1216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7" name="Object 28"/>
          <p:cNvGraphicFramePr>
            <a:graphicFrameLocks noChangeAspect="1"/>
          </p:cNvGraphicFramePr>
          <p:nvPr/>
        </p:nvGraphicFramePr>
        <p:xfrm>
          <a:off x="2954338" y="2735263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0" name="Equation" r:id="rId9" imgW="863280" imgH="203040" progId="Equation.DSMT4">
                  <p:embed/>
                </p:oleObj>
              </mc:Choice>
              <mc:Fallback>
                <p:oleObj name="Equation" r:id="rId9" imgW="86328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2735263"/>
                        <a:ext cx="172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Rectangle 30"/>
          <p:cNvSpPr>
            <a:spLocks noChangeArrowheads="1"/>
          </p:cNvSpPr>
          <p:nvPr/>
        </p:nvSpPr>
        <p:spPr bwMode="auto">
          <a:xfrm>
            <a:off x="381000" y="1211263"/>
            <a:ext cx="8439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0" lvl="1">
              <a:lnSpc>
                <a:spcPct val="13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Let 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A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be an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dirty="0" err="1">
                <a:latin typeface="Times New Roman" pitchFamily="18" charset="0"/>
                <a:ea typeface="標楷體" pitchFamily="65" charset="-120"/>
                <a:sym typeface="Symbol" pitchFamily="18" charset="2"/>
              </a:rPr>
              <a:t></a:t>
            </a:r>
            <a:r>
              <a:rPr lang="en-US" altLang="zh-TW" i="1" dirty="0" err="1">
                <a:latin typeface="Times New Roman" pitchFamily="18" charset="0"/>
                <a:ea typeface="標楷體" pitchFamily="65" charset="-120"/>
              </a:rPr>
              <a:t>n</a:t>
            </a:r>
            <a:r>
              <a:rPr lang="en-US" altLang="zh-TW" i="1" dirty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dirty="0">
                <a:latin typeface="Times New Roman" pitchFamily="18" charset="0"/>
                <a:ea typeface="標楷體" pitchFamily="65" charset="-120"/>
              </a:rPr>
              <a:t>matrix.</a:t>
            </a:r>
          </a:p>
        </p:txBody>
      </p:sp>
      <p:sp>
        <p:nvSpPr>
          <p:cNvPr id="6159" name="Rectangle 4"/>
          <p:cNvSpPr>
            <a:spLocks noChangeArrowheads="1"/>
          </p:cNvSpPr>
          <p:nvPr/>
        </p:nvSpPr>
        <p:spPr bwMode="auto">
          <a:xfrm>
            <a:off x="928688" y="4033838"/>
            <a:ext cx="72961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latin typeface="Times New Roman" pitchFamily="18" charset="0"/>
                <a:ea typeface="標楷體" pitchFamily="65" charset="-120"/>
              </a:rPr>
              <a:t>                       has nonzero solutions for </a:t>
            </a:r>
            <a:r>
              <a:rPr lang="en-US" altLang="zh-TW" b="1">
                <a:latin typeface="Times New Roman" pitchFamily="18" charset="0"/>
                <a:ea typeface="標楷體" pitchFamily="65" charset="-120"/>
              </a:rPr>
              <a:t>x</a:t>
            </a:r>
            <a:r>
              <a:rPr lang="en-US" altLang="zh-TW">
                <a:latin typeface="Times New Roman" pitchFamily="18" charset="0"/>
                <a:ea typeface="標楷體" pitchFamily="65" charset="-120"/>
              </a:rPr>
              <a:t> iff                          </a:t>
            </a:r>
            <a:r>
              <a:rPr lang="en-US" altLang="zh-TW" i="1">
                <a:latin typeface="Times New Roman" pitchFamily="18" charset="0"/>
                <a:ea typeface="標楷體" pitchFamily="65" charset="-120"/>
              </a:rPr>
              <a:t> </a:t>
            </a:r>
          </a:p>
        </p:txBody>
      </p:sp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928688" y="4059238"/>
          <a:ext cx="1727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1" name="Equation" r:id="rId11" imgW="863280" imgH="203040" progId="Equation.DSMT4">
                  <p:embed/>
                </p:oleObj>
              </mc:Choice>
              <mc:Fallback>
                <p:oleObj name="Equation" r:id="rId11" imgW="8632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059238"/>
                        <a:ext cx="1727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558304"/>
              </p:ext>
            </p:extLst>
          </p:nvPr>
        </p:nvGraphicFramePr>
        <p:xfrm>
          <a:off x="6516216" y="4054475"/>
          <a:ext cx="1930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2" name="Equation" r:id="rId13" imgW="965160" imgH="203040" progId="Equation.DSMT4">
                  <p:embed/>
                </p:oleObj>
              </mc:Choice>
              <mc:Fallback>
                <p:oleObj name="Equation" r:id="rId13" imgW="965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054475"/>
                        <a:ext cx="1930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Rectangle 31"/>
          <p:cNvSpPr>
            <a:spLocks noChangeArrowheads="1"/>
          </p:cNvSpPr>
          <p:nvPr/>
        </p:nvSpPr>
        <p:spPr bwMode="auto">
          <a:xfrm>
            <a:off x="358775" y="3213100"/>
            <a:ext cx="76422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n"/>
            </a:pPr>
            <a:r>
              <a:rPr lang="en-US" altLang="zh-TW">
                <a:solidFill>
                  <a:schemeClr val="hlink"/>
                </a:solidFill>
                <a:latin typeface="Times New Roman" pitchFamily="18" charset="0"/>
                <a:ea typeface="標楷體" pitchFamily="65" charset="-120"/>
              </a:rPr>
              <a:t>Note: follwing the definition of the eigenvalue problem</a:t>
            </a:r>
            <a:endParaRPr lang="en-US" altLang="zh-TW">
              <a:solidFill>
                <a:schemeClr val="hlink"/>
              </a:solidFill>
              <a:latin typeface="Times New Roman" pitchFamily="18" charset="0"/>
              <a:ea typeface="標楷體" pitchFamily="65" charset="-120"/>
              <a:sym typeface="Wingdings" pitchFamily="2" charset="2"/>
            </a:endParaRPr>
          </a:p>
        </p:txBody>
      </p:sp>
      <p:sp>
        <p:nvSpPr>
          <p:cNvPr id="6161" name="Text Box 32"/>
          <p:cNvSpPr txBox="1">
            <a:spLocks noChangeArrowheads="1"/>
          </p:cNvSpPr>
          <p:nvPr/>
        </p:nvSpPr>
        <p:spPr bwMode="auto">
          <a:xfrm>
            <a:off x="5966062" y="3572872"/>
            <a:ext cx="3024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</a:rPr>
              <a:t>(homogeneous system)</a:t>
            </a:r>
          </a:p>
        </p:txBody>
      </p:sp>
      <p:graphicFrame>
        <p:nvGraphicFramePr>
          <p:cNvPr id="6150" name="Object 17"/>
          <p:cNvGraphicFramePr>
            <a:graphicFrameLocks noChangeAspect="1"/>
          </p:cNvGraphicFramePr>
          <p:nvPr/>
        </p:nvGraphicFramePr>
        <p:xfrm>
          <a:off x="928688" y="3625850"/>
          <a:ext cx="5054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3" name="Equation" r:id="rId15" imgW="2527200" imgH="203040" progId="Equation.DSMT4">
                  <p:embed/>
                </p:oleObj>
              </mc:Choice>
              <mc:Fallback>
                <p:oleObj name="Equation" r:id="rId15" imgW="2527200" imgH="2030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625850"/>
                        <a:ext cx="5054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Rectangle 10"/>
          <p:cNvSpPr>
            <a:spLocks noChangeArrowheads="1"/>
          </p:cNvSpPr>
          <p:nvPr/>
        </p:nvSpPr>
        <p:spPr bwMode="auto">
          <a:xfrm>
            <a:off x="900113" y="4365625"/>
            <a:ext cx="77755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(The above </a:t>
            </a:r>
            <a:r>
              <a:rPr lang="en-US" altLang="zh-TW" sz="2000" dirty="0" err="1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iff</a:t>
            </a:r>
            <a:r>
              <a:rPr lang="en-US" altLang="zh-TW" sz="2000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 results comes from the equivalent conditions on Slide 3.39)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5: Deriving the transformed data set: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45132"/>
              </p:ext>
            </p:extLst>
          </p:nvPr>
        </p:nvGraphicFramePr>
        <p:xfrm>
          <a:off x="1285875" y="3169617"/>
          <a:ext cx="2286000" cy="299090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42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/>
                        <a:t>x’</a:t>
                      </a:r>
                      <a:endParaRPr lang="zh-TW" altLang="en-US" sz="1400" b="0" i="1" dirty="0"/>
                    </a:p>
                  </a:txBody>
                  <a:tcPr marL="91439" marR="91439" marT="45714" marB="45714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/>
                        <a:t>y’</a:t>
                      </a:r>
                      <a:endParaRPr lang="zh-TW" altLang="en-US" sz="1400" b="0" i="1" dirty="0"/>
                    </a:p>
                  </a:txBody>
                  <a:tcPr marL="91439" marR="91439" marT="45714" marB="45714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-0.82797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-0.17512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1.77758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0.14286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-0.99220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0.38437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-0.27421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0.13042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-1.67580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-0.20950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-0.91295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0.17528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0.09911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-0.34982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1.14457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0.04642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0.43805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0.01776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40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1.22382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-0.16268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27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/>
                        <a:t>0</a:t>
                      </a:r>
                      <a:endParaRPr lang="zh-TW" altLang="en-US" sz="14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/>
                        <a:t>0</a:t>
                      </a:r>
                      <a:endParaRPr lang="zh-TW" altLang="en-US" sz="14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766116"/>
              </p:ext>
            </p:extLst>
          </p:nvPr>
        </p:nvGraphicFramePr>
        <p:xfrm>
          <a:off x="6143625" y="3169617"/>
          <a:ext cx="2286000" cy="30400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46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/>
                        <a:t>x’</a:t>
                      </a:r>
                      <a:endParaRPr lang="zh-TW" altLang="en-US" sz="1400" b="0" i="1" dirty="0"/>
                    </a:p>
                  </a:txBody>
                  <a:tcPr marL="91439" marR="9143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/>
                        <a:t>y’</a:t>
                      </a:r>
                      <a:endParaRPr lang="zh-TW" altLang="en-US" sz="1400" b="0" i="1" dirty="0"/>
                    </a:p>
                  </a:txBody>
                  <a:tcPr marL="91439" marR="91439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-0.82797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1.77758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-0.99220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-0.27421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-1.67580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-0.91295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0.09911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1.14457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0.43805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313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1.22382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65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/>
                        <a:t>0</a:t>
                      </a:r>
                      <a:endParaRPr lang="zh-TW" altLang="en-US" sz="14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/>
                        <a:t>0</a:t>
                      </a:r>
                      <a:endParaRPr lang="zh-TW" altLang="en-US" sz="14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541" name="Object 11"/>
              <p:cNvSpPr txBox="1"/>
              <p:nvPr/>
            </p:nvSpPr>
            <p:spPr bwMode="auto">
              <a:xfrm>
                <a:off x="549806" y="6237312"/>
                <a:ext cx="3413125" cy="6397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1.284028</m:t>
                                </m:r>
                              </m:e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0.049083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5541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806" y="6237312"/>
                <a:ext cx="3413125" cy="639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542" name="Object 89"/>
              <p:cNvSpPr txBox="1"/>
              <p:nvPr/>
            </p:nvSpPr>
            <p:spPr bwMode="auto">
              <a:xfrm>
                <a:off x="5883061" y="6237312"/>
                <a:ext cx="2738438" cy="6397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zh-TW" alt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1.284028</m:t>
                                </m:r>
                              </m:e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TW" altLang="en-US" sz="16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65542" name="Object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3061" y="6237312"/>
                <a:ext cx="2738438" cy="6397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543" name="Object 2"/>
          <p:cNvGraphicFramePr>
            <a:graphicFrameLocks noChangeAspect="1"/>
          </p:cNvGraphicFramePr>
          <p:nvPr/>
        </p:nvGraphicFramePr>
        <p:xfrm>
          <a:off x="250825" y="1196975"/>
          <a:ext cx="41751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9" name="Equation" r:id="rId5" imgW="3479760" imgH="482400" progId="Equation.DSMT4">
                  <p:embed/>
                </p:oleObj>
              </mc:Choice>
              <mc:Fallback>
                <p:oleObj name="Equation" r:id="rId5" imgW="3479760" imgH="482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96975"/>
                        <a:ext cx="4175125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61928"/>
              </p:ext>
            </p:extLst>
          </p:nvPr>
        </p:nvGraphicFramePr>
        <p:xfrm>
          <a:off x="5474419" y="1341438"/>
          <a:ext cx="219392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50" name="Equation" r:id="rId7" imgW="1828800" imgH="203040" progId="Equation.DSMT4">
                  <p:embed/>
                </p:oleObj>
              </mc:Choice>
              <mc:Fallback>
                <p:oleObj name="Equation" r:id="rId7" imgW="1828800" imgH="203040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4419" y="1341438"/>
                        <a:ext cx="219392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5545" name="Object 93"/>
              <p:cNvSpPr txBox="1"/>
              <p:nvPr/>
            </p:nvSpPr>
            <p:spPr bwMode="auto">
              <a:xfrm>
                <a:off x="393253" y="1772815"/>
                <a:ext cx="4281935" cy="127994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sz="13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en-US" altLang="zh-TW" sz="1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=−0.67787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3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1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=−0.73518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1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=−0.73518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=0.67787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−0.67787</m:t>
                                </m:r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1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−0.73518</m:t>
                                </m:r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−0.73518</m:t>
                                </m:r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+0.67787</m:t>
                                </m:r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65545" name="Object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253" y="1772815"/>
                <a:ext cx="4281935" cy="1279947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A08D696-8231-4C5E-BE21-3B779898A606}"/>
                  </a:ext>
                </a:extLst>
              </p:cNvPr>
              <p:cNvSpPr/>
              <p:nvPr/>
            </p:nvSpPr>
            <p:spPr>
              <a:xfrm>
                <a:off x="5784010" y="798073"/>
                <a:ext cx="1549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CA08D696-8231-4C5E-BE21-3B779898A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4010" y="798073"/>
                <a:ext cx="154939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93">
                <a:extLst>
                  <a:ext uri="{FF2B5EF4-FFF2-40B4-BE49-F238E27FC236}">
                    <a16:creationId xmlns:a16="http://schemas.microsoft.com/office/drawing/2014/main" id="{D6690535-AD9C-411A-A85E-F010214BE94E}"/>
                  </a:ext>
                </a:extLst>
              </p:cNvPr>
              <p:cNvSpPr txBox="1"/>
              <p:nvPr/>
            </p:nvSpPr>
            <p:spPr bwMode="auto">
              <a:xfrm>
                <a:off x="5474419" y="1789013"/>
                <a:ext cx="3170635" cy="127994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TW" altLang="en-US" sz="13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13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sz="13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3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3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zh-TW" altLang="en-US" sz="13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3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3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3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−0.67787</m:t>
                                </m:r>
                                <m:r>
                                  <a:rPr lang="zh-TW" altLang="en-US" sz="13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TW" sz="13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−0.73518</m:t>
                                </m:r>
                                <m:r>
                                  <a:rPr lang="zh-TW" altLang="en-US" sz="13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3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21" name="Object 93">
                <a:extLst>
                  <a:ext uri="{FF2B5EF4-FFF2-40B4-BE49-F238E27FC236}">
                    <a16:creationId xmlns:a16="http://schemas.microsoft.com/office/drawing/2014/main" id="{D6690535-AD9C-411A-A85E-F010214BE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4419" y="1789013"/>
                <a:ext cx="3170635" cy="12799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3"/>
            <a:ext cx="78914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Step 6: Getting the original data back: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873249"/>
              </p:ext>
            </p:extLst>
          </p:nvPr>
        </p:nvGraphicFramePr>
        <p:xfrm>
          <a:off x="1285875" y="2781300"/>
          <a:ext cx="2286000" cy="3025776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x*</a:t>
                      </a:r>
                      <a:endParaRPr kumimoji="0" lang="zh-TW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y*</a:t>
                      </a:r>
                      <a:endParaRPr kumimoji="0" lang="zh-TW" altLang="en-US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6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0.9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1.81</a:t>
                      </a:r>
                      <a:endParaRPr kumimoji="0" lang="zh-TW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1.91</a:t>
                      </a:r>
                      <a:endParaRPr kumimoji="0" lang="zh-TW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41319"/>
              </p:ext>
            </p:extLst>
          </p:nvPr>
        </p:nvGraphicFramePr>
        <p:xfrm>
          <a:off x="5572125" y="2759075"/>
          <a:ext cx="2286000" cy="304641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347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/>
                        <a:t>x*</a:t>
                      </a:r>
                      <a:endParaRPr lang="zh-TW" altLang="en-US" sz="1400" b="0" i="1" dirty="0"/>
                    </a:p>
                  </a:txBody>
                  <a:tcPr marL="91439" marR="91439" marT="45722" marB="45722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altLang="zh-TW" sz="1400" b="0" i="1" dirty="0"/>
                        <a:t>y*</a:t>
                      </a:r>
                      <a:endParaRPr lang="zh-TW" altLang="en-US" sz="1400" b="0" i="1" dirty="0"/>
                    </a:p>
                  </a:txBody>
                  <a:tcPr marL="91439" marR="91439" marT="45722" marB="45722">
                    <a:solidFill>
                      <a:schemeClr val="bg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2.52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0.60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2.00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2.95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2.43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2.58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1.74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1.84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1.03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1.07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1.51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1.59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946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0.98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1.01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476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/>
                        <a:t>1.81</a:t>
                      </a:r>
                      <a:endParaRPr lang="zh-TW" altLang="en-US" sz="14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altLang="zh-TW" sz="1400" dirty="0"/>
                        <a:t>1.91</a:t>
                      </a:r>
                      <a:endParaRPr lang="zh-TW" altLang="en-US" sz="1400" dirty="0"/>
                    </a:p>
                  </a:txBody>
                  <a:tcPr marL="91439" marR="91439" marT="45722" marB="45722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562" name="Object 3"/>
              <p:cNvSpPr txBox="1"/>
              <p:nvPr/>
            </p:nvSpPr>
            <p:spPr bwMode="auto">
              <a:xfrm>
                <a:off x="1517923" y="1247775"/>
                <a:ext cx="5184576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original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m:rPr>
                          <m:nor/>
                        </m:rP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TW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zh-TW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zh-TW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656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7923" y="1247775"/>
                <a:ext cx="5184576" cy="409575"/>
              </a:xfrm>
              <a:prstGeom prst="rect">
                <a:avLst/>
              </a:prstGeom>
              <a:blipFill>
                <a:blip r:embed="rId2"/>
                <a:stretch>
                  <a:fillRect b="-1492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857250" y="5883275"/>
            <a:ext cx="314325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10000"/>
              </a:lnSpc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We can derive the original data set if we take both </a:t>
            </a:r>
            <a:r>
              <a:rPr lang="en-US" altLang="zh-TW" sz="14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2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thus </a:t>
            </a:r>
            <a:r>
              <a:rPr lang="en-US" altLang="zh-TW" sz="14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y’ 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into account when deriving the transformed data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4356100" y="5845175"/>
            <a:ext cx="471646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>
              <a:lnSpc>
                <a:spcPct val="110000"/>
              </a:lnSpc>
              <a:defRPr/>
            </a:pP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Although when we derive the transformed data, only </a:t>
            </a:r>
            <a:r>
              <a:rPr lang="en-US" altLang="zh-TW" sz="1400" b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v</a:t>
            </a:r>
            <a:r>
              <a:rPr lang="en-US" altLang="zh-TW" sz="1400" baseline="-250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thus only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ea typeface="新細明體" pitchFamily="18" charset="-120"/>
              </a:rPr>
              <a:t> 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are considered, the data gotten back is still similar to the original data. That means,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can be a common factor almost able to explain both series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4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4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endParaRPr lang="en-US" altLang="zh-TW" sz="1400" dirty="0">
              <a:solidFill>
                <a:srgbClr val="0000FF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41350" y="2349500"/>
            <a:ext cx="7891463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SzPct val="40000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                 case 1                                               </a:t>
            </a:r>
            <a:r>
              <a:rPr lang="en-US" altLang="zh-TW" dirty="0">
                <a:solidFill>
                  <a:srgbClr val="1C1C1C"/>
                </a:solidFill>
                <a:latin typeface="Times New Roman"/>
                <a:ea typeface="新細明體" pitchFamily="18" charset="-120"/>
              </a:rPr>
              <a:t>case 2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3" name="Object 88"/>
              <p:cNvSpPr txBox="1"/>
              <p:nvPr/>
            </p:nvSpPr>
            <p:spPr bwMode="auto">
              <a:xfrm>
                <a:off x="233201" y="1568450"/>
                <a:ext cx="7891462" cy="88265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>
                  <a:lnSpc>
                    <a:spcPct val="14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3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=−0.67787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1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=−0.73518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13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=−0.73518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zh-TW" altLang="en-US" sz="13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=0.67787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zh-TW" altLang="en-US" sz="13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lang="zh-TW" altLang="en-US" sz="1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21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zh-TW" altLang="en-US" sz="13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−0.67787</m:t>
                          </m:r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−0.73518</m:t>
                          </m:r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13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−0.73518</m:t>
                          </m:r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TW" altLang="en-US" sz="13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+0.67787</m:t>
                          </m:r>
                          <m:sSup>
                            <m:sSupPr>
                              <m:ctrlP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zh-TW" altLang="en-US" sz="13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1300" dirty="0"/>
              </a:p>
            </p:txBody>
          </p:sp>
        </mc:Choice>
        <mc:Fallback xmlns="">
          <p:sp>
            <p:nvSpPr>
              <p:cNvPr id="66563" name="Object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201" y="1568450"/>
                <a:ext cx="7891462" cy="8826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928688"/>
            <a:ext cx="5102225" cy="348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</p:pic>
      <p:cxnSp>
        <p:nvCxnSpPr>
          <p:cNvPr id="67589" name="直線單箭頭接點 11"/>
          <p:cNvCxnSpPr>
            <a:cxnSpLocks noChangeShapeType="1"/>
          </p:cNvCxnSpPr>
          <p:nvPr/>
        </p:nvCxnSpPr>
        <p:spPr bwMode="auto">
          <a:xfrm rot="10800000">
            <a:off x="5000625" y="1214438"/>
            <a:ext cx="115411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7586" name="Object 6"/>
          <p:cNvGraphicFramePr>
            <a:graphicFrameLocks noChangeAspect="1"/>
          </p:cNvGraphicFramePr>
          <p:nvPr/>
        </p:nvGraphicFramePr>
        <p:xfrm>
          <a:off x="6226175" y="1000125"/>
          <a:ext cx="2968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76" name="Equation" r:id="rId4" imgW="164880" imgH="228600" progId="Equation.DSMT4">
                  <p:embed/>
                </p:oleObj>
              </mc:Choice>
              <mc:Fallback>
                <p:oleObj name="Equation" r:id="rId4" imgW="1648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1000125"/>
                        <a:ext cx="2968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7590" name="直線單箭頭接點 14"/>
          <p:cNvCxnSpPr>
            <a:cxnSpLocks noChangeShapeType="1"/>
          </p:cNvCxnSpPr>
          <p:nvPr/>
        </p:nvCxnSpPr>
        <p:spPr bwMode="auto">
          <a:xfrm flipV="1">
            <a:off x="1571625" y="1500188"/>
            <a:ext cx="714375" cy="4286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67587" name="Object 7"/>
          <p:cNvGraphicFramePr>
            <a:graphicFrameLocks noChangeAspect="1"/>
          </p:cNvGraphicFramePr>
          <p:nvPr/>
        </p:nvGraphicFramePr>
        <p:xfrm>
          <a:off x="1214438" y="1785938"/>
          <a:ext cx="319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77" name="Equation" r:id="rId6" imgW="177480" imgH="228600" progId="Equation.DSMT4">
                  <p:embed/>
                </p:oleObj>
              </mc:Choice>
              <mc:Fallback>
                <p:oleObj name="Equation" r:id="rId6" imgW="177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1785938"/>
                        <a:ext cx="319087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1"/>
          <p:cNvSpPr txBox="1">
            <a:spLocks noChangeArrowheads="1"/>
          </p:cNvSpPr>
          <p:nvPr/>
        </p:nvSpPr>
        <p:spPr bwMode="auto">
          <a:xfrm>
            <a:off x="642938" y="4714875"/>
            <a:ext cx="8358187" cy="1670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Aft>
                <a:spcPts val="600"/>
              </a:spcAft>
              <a:defRPr/>
            </a:pPr>
            <a:r>
              <a:rPr lang="en-US" altLang="zh-TW" sz="18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※ If only the principal component </a:t>
            </a:r>
            <a:r>
              <a:rPr lang="en-US" altLang="zh-TW" sz="1800" i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is considered in the principal component analysis, it is equivalent to project all points onto the 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 vector</a:t>
            </a:r>
          </a:p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※ It can be observed in the above figure that the projection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onto </a:t>
            </a:r>
            <a:r>
              <a:rPr lang="en-US" altLang="zh-TW" sz="1800" b="1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v</a:t>
            </a:r>
            <a:r>
              <a:rPr lang="en-US" altLang="zh-TW" sz="1800" baseline="-25000" dirty="0">
                <a:solidFill>
                  <a:srgbClr val="0000FF"/>
                </a:solidFill>
                <a:latin typeface="Times New Roman"/>
                <a:ea typeface="新細明體" pitchFamily="18" charset="-120"/>
              </a:rPr>
              <a:t>1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vector can retains as much as possible the </a:t>
            </a:r>
            <a:r>
              <a:rPr lang="en-US" altLang="zh-TW" sz="1800" dirty="0" err="1">
                <a:solidFill>
                  <a:srgbClr val="0000FF"/>
                </a:solidFill>
                <a:latin typeface="+mn-lt"/>
                <a:ea typeface="新細明體" pitchFamily="18" charset="-120"/>
              </a:rPr>
              <a:t>interpoint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distance information (variance) that was contained in the original series of (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,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500063" y="785812"/>
            <a:ext cx="8032750" cy="171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rgbClr val="FF0000"/>
                </a:solidFill>
                <a:latin typeface="+mn-lt"/>
                <a:ea typeface="新細明體" pitchFamily="18" charset="-120"/>
              </a:rPr>
              <a:t>Factor loadings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: the correlations between the principal components (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</a:t>
            </a:r>
            <a:r>
              <a:rPr lang="en-US" altLang="zh-TW" baseline="-25000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) and the original variables (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1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baseline="-25000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2</a:t>
            </a:r>
            <a:r>
              <a:rPr lang="en-US" altLang="zh-TW" i="1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 =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) (Note that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should be expressed as the linear combination of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i="1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y’ </a:t>
            </a: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to calculate the correlations) </a:t>
            </a: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sz="40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sz="32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sz="3200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TW" dirty="0">
                <a:solidFill>
                  <a:schemeClr val="bg2"/>
                </a:solidFill>
                <a:latin typeface="+mn-lt"/>
                <a:ea typeface="新細明體" pitchFamily="18" charset="-120"/>
              </a:rPr>
              <a:t>Factor loadings are used to identify and interpret the unobservable </a:t>
            </a:r>
            <a:r>
              <a:rPr lang="en-US" altLang="zh-TW" dirty="0">
                <a:solidFill>
                  <a:srgbClr val="1C1C1C"/>
                </a:solidFill>
                <a:latin typeface="+mn-lt"/>
                <a:ea typeface="新細明體" pitchFamily="18" charset="-120"/>
              </a:rPr>
              <a:t>principal components</a:t>
            </a: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  <a:p>
            <a:pPr marL="185738" lvl="1" indent="-185738">
              <a:lnSpc>
                <a:spcPct val="110000"/>
              </a:lnSpc>
              <a:spcBef>
                <a:spcPts val="600"/>
              </a:spcBef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endParaRPr lang="en-US" altLang="zh-TW" dirty="0">
              <a:solidFill>
                <a:schemeClr val="bg2"/>
              </a:solidFill>
              <a:latin typeface="+mn-lt"/>
              <a:ea typeface="新細明體" pitchFamily="18" charset="-120"/>
            </a:endParaRPr>
          </a:p>
        </p:txBody>
      </p:sp>
      <p:sp>
        <p:nvSpPr>
          <p:cNvPr id="11" name="文字方塊 11"/>
          <p:cNvSpPr txBox="1">
            <a:spLocks noChangeArrowheads="1"/>
          </p:cNvSpPr>
          <p:nvPr/>
        </p:nvSpPr>
        <p:spPr bwMode="auto">
          <a:xfrm>
            <a:off x="611560" y="4892900"/>
            <a:ext cx="8352928" cy="9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indent="-273050">
              <a:lnSpc>
                <a:spcPct val="110000"/>
              </a:lnSpc>
              <a:defRPr/>
            </a:pP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※ The factor loadings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on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are close to 1 in absolute levels, which implies the principal component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can explain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quite well and thus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x’  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can viewed as an index to represent the combined information of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x</a:t>
            </a:r>
            <a:r>
              <a:rPr lang="en-US" altLang="zh-TW" sz="1800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 and </a:t>
            </a:r>
            <a:r>
              <a:rPr lang="en-US" altLang="zh-TW" sz="1800" i="1" dirty="0">
                <a:solidFill>
                  <a:srgbClr val="0000FF"/>
                </a:solidFill>
                <a:latin typeface="+mn-lt"/>
                <a:ea typeface="新細明體" pitchFamily="18" charset="-120"/>
              </a:rPr>
              <a:t>y</a:t>
            </a:r>
          </a:p>
        </p:txBody>
      </p:sp>
      <p:graphicFrame>
        <p:nvGraphicFramePr>
          <p:cNvPr id="68610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699170"/>
              </p:ext>
            </p:extLst>
          </p:nvPr>
        </p:nvGraphicFramePr>
        <p:xfrm>
          <a:off x="3602308" y="2533945"/>
          <a:ext cx="2011392" cy="8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5" name="Equation" r:id="rId3" imgW="1117440" imgH="495000" progId="Equation.DSMT4">
                  <p:embed/>
                </p:oleObj>
              </mc:Choice>
              <mc:Fallback>
                <p:oleObj name="Equation" r:id="rId3" imgW="1117440" imgH="4950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308" y="2533945"/>
                        <a:ext cx="2011392" cy="8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265646"/>
              </p:ext>
            </p:extLst>
          </p:nvPr>
        </p:nvGraphicFramePr>
        <p:xfrm>
          <a:off x="899592" y="3460254"/>
          <a:ext cx="351655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6" name="Equation" r:id="rId5" imgW="2705040" imgH="431640" progId="Equation.DSMT4">
                  <p:embed/>
                </p:oleObj>
              </mc:Choice>
              <mc:Fallback>
                <p:oleObj name="Equation" r:id="rId5" imgW="2705040" imgH="43164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460254"/>
                        <a:ext cx="351655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171002"/>
              </p:ext>
            </p:extLst>
          </p:nvPr>
        </p:nvGraphicFramePr>
        <p:xfrm>
          <a:off x="900212" y="4092004"/>
          <a:ext cx="351655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7" name="Equation" r:id="rId7" imgW="2705040" imgH="431640" progId="Equation.DSMT4">
                  <p:embed/>
                </p:oleObj>
              </mc:Choice>
              <mc:Fallback>
                <p:oleObj name="Equation" r:id="rId7" imgW="27050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212" y="4092004"/>
                        <a:ext cx="351655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3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77516"/>
              </p:ext>
            </p:extLst>
          </p:nvPr>
        </p:nvGraphicFramePr>
        <p:xfrm>
          <a:off x="5220767" y="3460783"/>
          <a:ext cx="353293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8" name="Equation" r:id="rId9" imgW="2717640" imgH="431640" progId="Equation.DSMT4">
                  <p:embed/>
                </p:oleObj>
              </mc:Choice>
              <mc:Fallback>
                <p:oleObj name="Equation" r:id="rId9" imgW="2717640" imgH="43164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767" y="3460783"/>
                        <a:ext cx="353293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4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714406"/>
              </p:ext>
            </p:extLst>
          </p:nvPr>
        </p:nvGraphicFramePr>
        <p:xfrm>
          <a:off x="5199772" y="4090783"/>
          <a:ext cx="3549312" cy="56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89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772" y="4090783"/>
                        <a:ext cx="3549312" cy="561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1"/>
              <p:cNvSpPr txBox="1">
                <a:spLocks noChangeArrowheads="1"/>
              </p:cNvSpPr>
              <p:nvPr/>
            </p:nvSpPr>
            <p:spPr bwMode="auto">
              <a:xfrm>
                <a:off x="251520" y="836712"/>
                <a:ext cx="8640960" cy="5644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185738" lvl="1" indent="-185738">
                  <a:lnSpc>
                    <a:spcPct val="110000"/>
                  </a:lnSpc>
                  <a:spcBef>
                    <a:spcPts val="600"/>
                  </a:spcBef>
                  <a:buClr>
                    <a:schemeClr val="tx1"/>
                  </a:buClr>
                  <a:buSzPct val="40000"/>
                  <a:buFont typeface="Wingdings" pitchFamily="2" charset="2"/>
                  <a:buChar char="l"/>
                  <a:defRPr/>
                </a:pPr>
                <a:r>
                  <a:rPr lang="en-US" altLang="zh-TW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Questionnaire (</a:t>
                </a:r>
                <a:r>
                  <a:rPr lang="zh-TW" altLang="en-US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問卷</a:t>
                </a:r>
                <a:r>
                  <a:rPr lang="en-US" altLang="zh-TW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)</a:t>
                </a:r>
                <a:r>
                  <a:rPr lang="zh-TW" altLang="en-US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+mn-lt"/>
                    <a:ea typeface="新細明體" pitchFamily="18" charset="-120"/>
                  </a:rPr>
                  <a:t>analysis: salary vs. personality and learned-courses information</a:t>
                </a:r>
              </a:p>
              <a:p>
                <a:pPr marL="360363" indent="-360363">
                  <a:spcBef>
                    <a:spcPts val="600"/>
                  </a:spcBef>
                  <a:defRPr/>
                </a:pPr>
                <a:r>
                  <a:rPr lang="en-US" altLang="zh-TW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 </a:t>
                </a:r>
                <a:r>
                  <a:rPr lang="en-US" altLang="zh-TW" sz="2200" dirty="0" err="1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i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. If there are five variables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(the results of five problems),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1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to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5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,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1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to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3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are about personality information of the respondent (</a:t>
                </a:r>
                <a:r>
                  <a:rPr lang="zh-TW" altLang="en-US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作答者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), and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4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and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5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are about the course information which this respondent had learned</a:t>
                </a:r>
              </a:p>
              <a:p>
                <a:pPr marL="360363" indent="-360363">
                  <a:spcBef>
                    <a:spcPts val="600"/>
                  </a:spcBef>
                  <a:defRPr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 ii. Suppose there are two more important principal components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3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4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5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are less important principal components), and the principal component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is highly correlated with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1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to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3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and the principal component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is highly correlated with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4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and </a:t>
                </a:r>
                <a:r>
                  <a:rPr lang="en-US" altLang="zh-TW" sz="2200" i="1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x</a:t>
                </a:r>
                <a:r>
                  <a:rPr lang="en-US" altLang="zh-TW" sz="2200" baseline="-250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5</a:t>
                </a:r>
              </a:p>
              <a:p>
                <a:pPr marL="360363" indent="-360363">
                  <a:spcBef>
                    <a:spcPts val="600"/>
                  </a:spcBef>
                  <a:defRPr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 iii.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can be interpreted as a general index to represent the personal characteristic,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can be interpreted as a general index associated with the course profile that the respondent had learned</a:t>
                </a:r>
              </a:p>
              <a:p>
                <a:pPr marL="360363" indent="-360363">
                  <a:spcBef>
                    <a:spcPts val="600"/>
                  </a:spcBef>
                  <a:defRPr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 iv. Study the relationship between the salary level and the personal-characteristic index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n-lt"/>
                    <a:ea typeface="新細明體" pitchFamily="18" charset="-120"/>
                  </a:rPr>
                  <a:t> and education index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2</m:t>
                        </m:r>
                      </m:sub>
                      <m:sup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新細明體" pitchFamily="18" charset="-120"/>
                          </a:rPr>
                          <m:t>′</m:t>
                        </m:r>
                      </m:sup>
                    </m:sSubSup>
                  </m:oMath>
                </a14:m>
                <a:endParaRPr lang="en-US" altLang="zh-TW" dirty="0">
                  <a:solidFill>
                    <a:schemeClr val="tx1"/>
                  </a:solidFill>
                  <a:latin typeface="+mn-lt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1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836712"/>
                <a:ext cx="8640960" cy="5644622"/>
              </a:xfrm>
              <a:prstGeom prst="rect">
                <a:avLst/>
              </a:prstGeom>
              <a:blipFill>
                <a:blip r:embed="rId2"/>
                <a:stretch>
                  <a:fillRect t="-648" b="-129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42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857250"/>
            <a:ext cx="7924800" cy="533400"/>
          </a:xfrm>
        </p:spPr>
        <p:txBody>
          <a:bodyPr/>
          <a:lstStyle/>
          <a:p>
            <a:pPr eaLnBrk="1" hangingPunct="1"/>
            <a:r>
              <a:rPr lang="en-US" altLang="zh-TW"/>
              <a:t>Ex 4: Finding eigenvalues and eigenvectors</a:t>
            </a: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928938" y="1443038"/>
          <a:ext cx="180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4" name="Equation" r:id="rId3" imgW="901440" imgH="457200" progId="Equation.3">
                  <p:embed/>
                </p:oleObj>
              </mc:Choice>
              <mc:Fallback>
                <p:oleObj name="Equation" r:id="rId3" imgW="90144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1443038"/>
                        <a:ext cx="180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395288" y="262890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>
              <a:spcBef>
                <a:spcPct val="20000"/>
              </a:spcBef>
              <a:buClr>
                <a:schemeClr val="tx1"/>
              </a:buClr>
              <a:buSzPct val="40000"/>
              <a:buFont typeface="Wingdings" pitchFamily="2" charset="2"/>
              <a:buNone/>
            </a:pPr>
            <a:r>
              <a:rPr lang="en-US" altLang="zh-TW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>
                <a:solidFill>
                  <a:schemeClr val="hlink"/>
                </a:solidFill>
                <a:latin typeface="Times New Roman" pitchFamily="18" charset="0"/>
              </a:rPr>
              <a:t>Sol: </a:t>
            </a:r>
            <a:r>
              <a:rPr lang="en-US" altLang="zh-TW">
                <a:latin typeface="Times New Roman" pitchFamily="18" charset="0"/>
              </a:rPr>
              <a:t>Characteristic equation:</a:t>
            </a:r>
            <a:endParaRPr lang="en-US" altLang="zh-TW">
              <a:latin typeface="Times New Roman" pitchFamily="18" charset="0"/>
              <a:ea typeface="標楷體" pitchFamily="65" charset="-120"/>
            </a:endParaRPr>
          </a:p>
        </p:txBody>
      </p:sp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1214438" y="3124200"/>
          <a:ext cx="5461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5" name="Equation" r:id="rId5" imgW="2730240" imgH="711000" progId="Equation.DSMT4">
                  <p:embed/>
                </p:oleObj>
              </mc:Choice>
              <mc:Fallback>
                <p:oleObj name="Equation" r:id="rId5" imgW="2730240" imgH="711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124200"/>
                        <a:ext cx="546100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6" name="Group 22"/>
          <p:cNvGrpSpPr>
            <a:grpSpLocks/>
          </p:cNvGrpSpPr>
          <p:nvPr/>
        </p:nvGrpSpPr>
        <p:grpSpPr bwMode="auto">
          <a:xfrm>
            <a:off x="1214438" y="5324475"/>
            <a:ext cx="3606800" cy="533400"/>
            <a:chOff x="912" y="3168"/>
            <a:chExt cx="2272" cy="336"/>
          </a:xfrm>
        </p:grpSpPr>
        <p:sp>
          <p:nvSpPr>
            <p:cNvPr id="7177" name="Rectangle 16"/>
            <p:cNvSpPr>
              <a:spLocks noChangeArrowheads="1"/>
            </p:cNvSpPr>
            <p:nvPr/>
          </p:nvSpPr>
          <p:spPr bwMode="auto">
            <a:xfrm>
              <a:off x="912" y="3168"/>
              <a:ext cx="110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96850" indent="-19685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40000"/>
                <a:buFont typeface="Wingdings" pitchFamily="2" charset="2"/>
                <a:buNone/>
              </a:pPr>
              <a:r>
                <a:rPr lang="en-US" altLang="zh-TW">
                  <a:latin typeface="Times New Roman" pitchFamily="18" charset="0"/>
                  <a:ea typeface="標楷體" pitchFamily="65" charset="-120"/>
                </a:rPr>
                <a:t>Eigenvalue:</a:t>
              </a:r>
              <a:endParaRPr lang="en-US" altLang="zh-TW">
                <a:latin typeface="Times New Roman" pitchFamily="18" charset="0"/>
                <a:ea typeface="標楷體" pitchFamily="65" charset="-120"/>
                <a:sym typeface="Symbol" pitchFamily="18" charset="2"/>
              </a:endParaRPr>
            </a:p>
          </p:txBody>
        </p:sp>
        <p:graphicFrame>
          <p:nvGraphicFramePr>
            <p:cNvPr id="7173" name="Object 17"/>
            <p:cNvGraphicFramePr>
              <a:graphicFrameLocks noChangeAspect="1"/>
            </p:cNvGraphicFramePr>
            <p:nvPr/>
          </p:nvGraphicFramePr>
          <p:xfrm>
            <a:off x="1936" y="3168"/>
            <a:ext cx="124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236" name="Equation" r:id="rId7" imgW="990360" imgH="215640" progId="Equation.3">
                    <p:embed/>
                  </p:oleObj>
                </mc:Choice>
                <mc:Fallback>
                  <p:oleObj name="Equation" r:id="rId7" imgW="990360" imgH="2156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6" y="3168"/>
                          <a:ext cx="124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2" name="Object 21"/>
          <p:cNvGraphicFramePr>
            <a:graphicFrameLocks noChangeAspect="1"/>
          </p:cNvGraphicFramePr>
          <p:nvPr/>
        </p:nvGraphicFramePr>
        <p:xfrm>
          <a:off x="1211263" y="4724400"/>
          <a:ext cx="1828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237" name="Equation" r:id="rId9" imgW="914400" imgH="203040" progId="Equation.3">
                  <p:embed/>
                </p:oleObj>
              </mc:Choice>
              <mc:Fallback>
                <p:oleObj name="Equation" r:id="rId9" imgW="914400" imgH="2030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1263" y="4724400"/>
                        <a:ext cx="1828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線性代數樣版">
  <a:themeElements>
    <a:clrScheme name="線性代數樣版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線性代數樣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線性代數樣版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線性代數樣版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線性代數樣版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G:\Jacky\book\線代\投影片\線性代數樣版.pot</Template>
  <TotalTime>12135</TotalTime>
  <Words>6986</Words>
  <Application>Microsoft Office PowerPoint</Application>
  <PresentationFormat>如螢幕大小 (4:3)</PresentationFormat>
  <Paragraphs>588</Paragraphs>
  <Slides>84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84</vt:i4>
      </vt:variant>
    </vt:vector>
  </HeadingPairs>
  <TitlesOfParts>
    <vt:vector size="96" baseType="lpstr">
      <vt:lpstr>新細明體</vt:lpstr>
      <vt:lpstr>標楷體</vt:lpstr>
      <vt:lpstr>Calibri</vt:lpstr>
      <vt:lpstr>Cambria Math</vt:lpstr>
      <vt:lpstr>Tahoma</vt:lpstr>
      <vt:lpstr>Times New Roman</vt:lpstr>
      <vt:lpstr>Wingdings</vt:lpstr>
      <vt:lpstr>線性代數樣版</vt:lpstr>
      <vt:lpstr>Equation</vt:lpstr>
      <vt:lpstr>Equation.3</vt:lpstr>
      <vt:lpstr>方程式</vt:lpstr>
      <vt:lpstr>Microsoft Visio 繪圖</vt:lpstr>
      <vt:lpstr>  Chapter 7  Eigenvalues and Eigenvectors</vt:lpstr>
      <vt:lpstr>7.1 Eigenvalues and Eigenvectors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7.1:</vt:lpstr>
      <vt:lpstr>7.2 Diagonalization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7.2:</vt:lpstr>
      <vt:lpstr>7.3 Symmetric Matrices and Orthogonal Diagonalization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 of Sections 7.2 and 7.3:</vt:lpstr>
      <vt:lpstr>Keywords in Section 7.3:</vt:lpstr>
      <vt:lpstr>7.4 Applications of Eigenvalues and Eigenvectors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Keywords in Section 7.4:</vt:lpstr>
      <vt:lpstr>7.5 Principal Component Analysis (主成分分析)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  Eigenvalues and Eigenvectors</dc:title>
  <dc:creator>Jr-Yan Wang</dc:creator>
  <cp:lastModifiedBy>Jr-Yan</cp:lastModifiedBy>
  <cp:revision>1335</cp:revision>
  <dcterms:created xsi:type="dcterms:W3CDTF">2003-07-07T10:07:20Z</dcterms:created>
  <dcterms:modified xsi:type="dcterms:W3CDTF">2024-03-11T07:27:12Z</dcterms:modified>
</cp:coreProperties>
</file>