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87"/>
  </p:notesMasterIdLst>
  <p:handoutMasterIdLst>
    <p:handoutMasterId r:id="rId88"/>
  </p:handoutMasterIdLst>
  <p:sldIdLst>
    <p:sldId id="258" r:id="rId2"/>
    <p:sldId id="344" r:id="rId3"/>
    <p:sldId id="285" r:id="rId4"/>
    <p:sldId id="259" r:id="rId5"/>
    <p:sldId id="305" r:id="rId6"/>
    <p:sldId id="345" r:id="rId7"/>
    <p:sldId id="306" r:id="rId8"/>
    <p:sldId id="346" r:id="rId9"/>
    <p:sldId id="347" r:id="rId10"/>
    <p:sldId id="307" r:id="rId11"/>
    <p:sldId id="348" r:id="rId12"/>
    <p:sldId id="349" r:id="rId13"/>
    <p:sldId id="350" r:id="rId14"/>
    <p:sldId id="352" r:id="rId15"/>
    <p:sldId id="353" r:id="rId16"/>
    <p:sldId id="354" r:id="rId17"/>
    <p:sldId id="356" r:id="rId18"/>
    <p:sldId id="357" r:id="rId19"/>
    <p:sldId id="359" r:id="rId20"/>
    <p:sldId id="358" r:id="rId21"/>
    <p:sldId id="360" r:id="rId22"/>
    <p:sldId id="361" r:id="rId23"/>
    <p:sldId id="362" r:id="rId24"/>
    <p:sldId id="364" r:id="rId25"/>
    <p:sldId id="365" r:id="rId26"/>
    <p:sldId id="366" r:id="rId27"/>
    <p:sldId id="367" r:id="rId28"/>
    <p:sldId id="420" r:id="rId29"/>
    <p:sldId id="368" r:id="rId30"/>
    <p:sldId id="369" r:id="rId31"/>
    <p:sldId id="421" r:id="rId32"/>
    <p:sldId id="425" r:id="rId33"/>
    <p:sldId id="370" r:id="rId34"/>
    <p:sldId id="419" r:id="rId35"/>
    <p:sldId id="371" r:id="rId36"/>
    <p:sldId id="372" r:id="rId37"/>
    <p:sldId id="426" r:id="rId38"/>
    <p:sldId id="373" r:id="rId39"/>
    <p:sldId id="374" r:id="rId40"/>
    <p:sldId id="375" r:id="rId41"/>
    <p:sldId id="377" r:id="rId42"/>
    <p:sldId id="378" r:id="rId43"/>
    <p:sldId id="376" r:id="rId44"/>
    <p:sldId id="379" r:id="rId45"/>
    <p:sldId id="380" r:id="rId46"/>
    <p:sldId id="381" r:id="rId47"/>
    <p:sldId id="382" r:id="rId48"/>
    <p:sldId id="422" r:id="rId49"/>
    <p:sldId id="383" r:id="rId50"/>
    <p:sldId id="384" r:id="rId51"/>
    <p:sldId id="385" r:id="rId52"/>
    <p:sldId id="386" r:id="rId53"/>
    <p:sldId id="387" r:id="rId54"/>
    <p:sldId id="388" r:id="rId55"/>
    <p:sldId id="389" r:id="rId56"/>
    <p:sldId id="390" r:id="rId57"/>
    <p:sldId id="391" r:id="rId58"/>
    <p:sldId id="392" r:id="rId59"/>
    <p:sldId id="393" r:id="rId60"/>
    <p:sldId id="394" r:id="rId61"/>
    <p:sldId id="395" r:id="rId62"/>
    <p:sldId id="396" r:id="rId63"/>
    <p:sldId id="397" r:id="rId64"/>
    <p:sldId id="398" r:id="rId65"/>
    <p:sldId id="399" r:id="rId66"/>
    <p:sldId id="400" r:id="rId67"/>
    <p:sldId id="401" r:id="rId68"/>
    <p:sldId id="402" r:id="rId69"/>
    <p:sldId id="403" r:id="rId70"/>
    <p:sldId id="404" r:id="rId71"/>
    <p:sldId id="405" r:id="rId72"/>
    <p:sldId id="406" r:id="rId73"/>
    <p:sldId id="423" r:id="rId74"/>
    <p:sldId id="408" r:id="rId75"/>
    <p:sldId id="409" r:id="rId76"/>
    <p:sldId id="410" r:id="rId77"/>
    <p:sldId id="411" r:id="rId78"/>
    <p:sldId id="412" r:id="rId79"/>
    <p:sldId id="413" r:id="rId80"/>
    <p:sldId id="414" r:id="rId81"/>
    <p:sldId id="415" r:id="rId82"/>
    <p:sldId id="416" r:id="rId83"/>
    <p:sldId id="417" r:id="rId84"/>
    <p:sldId id="418" r:id="rId85"/>
    <p:sldId id="424" r:id="rId86"/>
  </p:sldIdLst>
  <p:sldSz cx="9144000" cy="6858000" type="screen4x3"/>
  <p:notesSz cx="9874250" cy="67976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CC"/>
    <a:srgbClr val="C0C0C0"/>
    <a:srgbClr val="CC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84" autoAdjust="0"/>
  </p:normalViewPr>
  <p:slideViewPr>
    <p:cSldViewPr>
      <p:cViewPr varScale="1">
        <p:scale>
          <a:sx n="105" d="100"/>
          <a:sy n="105" d="100"/>
        </p:scale>
        <p:origin x="-17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1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51.xml"/><Relationship Id="rId13" Type="http://schemas.openxmlformats.org/officeDocument/2006/relationships/slide" Target="slides/slide62.xml"/><Relationship Id="rId18" Type="http://schemas.openxmlformats.org/officeDocument/2006/relationships/slide" Target="slides/slide74.xml"/><Relationship Id="rId3" Type="http://schemas.openxmlformats.org/officeDocument/2006/relationships/slide" Target="slides/slide10.xml"/><Relationship Id="rId21" Type="http://schemas.openxmlformats.org/officeDocument/2006/relationships/slide" Target="slides/slide79.xml"/><Relationship Id="rId7" Type="http://schemas.openxmlformats.org/officeDocument/2006/relationships/slide" Target="slides/slide29.xml"/><Relationship Id="rId12" Type="http://schemas.openxmlformats.org/officeDocument/2006/relationships/slide" Target="slides/slide60.xml"/><Relationship Id="rId17" Type="http://schemas.openxmlformats.org/officeDocument/2006/relationships/slide" Target="slides/slide73.xml"/><Relationship Id="rId2" Type="http://schemas.openxmlformats.org/officeDocument/2006/relationships/slide" Target="slides/slide5.xml"/><Relationship Id="rId16" Type="http://schemas.openxmlformats.org/officeDocument/2006/relationships/slide" Target="slides/slide70.xml"/><Relationship Id="rId20" Type="http://schemas.openxmlformats.org/officeDocument/2006/relationships/slide" Target="slides/slide77.xml"/><Relationship Id="rId1" Type="http://schemas.openxmlformats.org/officeDocument/2006/relationships/slide" Target="slides/slide3.xml"/><Relationship Id="rId6" Type="http://schemas.openxmlformats.org/officeDocument/2006/relationships/slide" Target="slides/slide28.xml"/><Relationship Id="rId11" Type="http://schemas.openxmlformats.org/officeDocument/2006/relationships/slide" Target="slides/slide59.xml"/><Relationship Id="rId5" Type="http://schemas.openxmlformats.org/officeDocument/2006/relationships/slide" Target="slides/slide27.xml"/><Relationship Id="rId15" Type="http://schemas.openxmlformats.org/officeDocument/2006/relationships/slide" Target="slides/slide66.xml"/><Relationship Id="rId23" Type="http://schemas.openxmlformats.org/officeDocument/2006/relationships/slide" Target="slides/slide85.xml"/><Relationship Id="rId10" Type="http://schemas.openxmlformats.org/officeDocument/2006/relationships/slide" Target="slides/slide57.xml"/><Relationship Id="rId19" Type="http://schemas.openxmlformats.org/officeDocument/2006/relationships/slide" Target="slides/slide76.xml"/><Relationship Id="rId4" Type="http://schemas.openxmlformats.org/officeDocument/2006/relationships/slide" Target="slides/slide20.xml"/><Relationship Id="rId9" Type="http://schemas.openxmlformats.org/officeDocument/2006/relationships/slide" Target="slides/slide55.xml"/><Relationship Id="rId14" Type="http://schemas.openxmlformats.org/officeDocument/2006/relationships/slide" Target="slides/slide63.xml"/><Relationship Id="rId2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53.wmf"/><Relationship Id="rId7" Type="http://schemas.openxmlformats.org/officeDocument/2006/relationships/image" Target="../media/image57.e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10" Type="http://schemas.openxmlformats.org/officeDocument/2006/relationships/image" Target="../media/image60.wmf"/><Relationship Id="rId4" Type="http://schemas.openxmlformats.org/officeDocument/2006/relationships/image" Target="../media/image54.wmf"/><Relationship Id="rId9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6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4" Type="http://schemas.openxmlformats.org/officeDocument/2006/relationships/image" Target="../media/image7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39.wmf"/><Relationship Id="rId4" Type="http://schemas.openxmlformats.org/officeDocument/2006/relationships/image" Target="../media/image8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39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emf"/><Relationship Id="rId3" Type="http://schemas.openxmlformats.org/officeDocument/2006/relationships/image" Target="../media/image99.wmf"/><Relationship Id="rId7" Type="http://schemas.openxmlformats.org/officeDocument/2006/relationships/image" Target="../media/image103.wmf"/><Relationship Id="rId2" Type="http://schemas.openxmlformats.org/officeDocument/2006/relationships/image" Target="../media/image98.wmf"/><Relationship Id="rId1" Type="http://schemas.openxmlformats.org/officeDocument/2006/relationships/image" Target="../media/image39.w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Relationship Id="rId9" Type="http://schemas.openxmlformats.org/officeDocument/2006/relationships/image" Target="../media/image105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image" Target="../media/image108.wmf"/><Relationship Id="rId5" Type="http://schemas.openxmlformats.org/officeDocument/2006/relationships/image" Target="../media/image112.wmf"/><Relationship Id="rId4" Type="http://schemas.openxmlformats.org/officeDocument/2006/relationships/image" Target="../media/image11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emf"/><Relationship Id="rId3" Type="http://schemas.openxmlformats.org/officeDocument/2006/relationships/image" Target="../media/image120.wmf"/><Relationship Id="rId7" Type="http://schemas.openxmlformats.org/officeDocument/2006/relationships/image" Target="../media/image124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6" Type="http://schemas.openxmlformats.org/officeDocument/2006/relationships/image" Target="../media/image123.wmf"/><Relationship Id="rId11" Type="http://schemas.openxmlformats.org/officeDocument/2006/relationships/image" Target="../media/image128.wmf"/><Relationship Id="rId5" Type="http://schemas.openxmlformats.org/officeDocument/2006/relationships/image" Target="../media/image122.wmf"/><Relationship Id="rId10" Type="http://schemas.openxmlformats.org/officeDocument/2006/relationships/image" Target="../media/image127.wmf"/><Relationship Id="rId4" Type="http://schemas.openxmlformats.org/officeDocument/2006/relationships/image" Target="../media/image121.wmf"/><Relationship Id="rId9" Type="http://schemas.openxmlformats.org/officeDocument/2006/relationships/image" Target="../media/image126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4" Type="http://schemas.openxmlformats.org/officeDocument/2006/relationships/image" Target="../media/image135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wmf"/><Relationship Id="rId1" Type="http://schemas.openxmlformats.org/officeDocument/2006/relationships/image" Target="../media/image13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emf"/><Relationship Id="rId2" Type="http://schemas.openxmlformats.org/officeDocument/2006/relationships/image" Target="../media/image140.emf"/><Relationship Id="rId1" Type="http://schemas.openxmlformats.org/officeDocument/2006/relationships/image" Target="../media/image139.wmf"/><Relationship Id="rId4" Type="http://schemas.openxmlformats.org/officeDocument/2006/relationships/image" Target="../media/image142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Relationship Id="rId4" Type="http://schemas.openxmlformats.org/officeDocument/2006/relationships/image" Target="../media/image146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7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Relationship Id="rId4" Type="http://schemas.openxmlformats.org/officeDocument/2006/relationships/image" Target="../media/image151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wmf"/><Relationship Id="rId1" Type="http://schemas.openxmlformats.org/officeDocument/2006/relationships/image" Target="../media/image152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Relationship Id="rId4" Type="http://schemas.openxmlformats.org/officeDocument/2006/relationships/image" Target="../media/image157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8.w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wmf"/><Relationship Id="rId3" Type="http://schemas.openxmlformats.org/officeDocument/2006/relationships/image" Target="../media/image162.wmf"/><Relationship Id="rId7" Type="http://schemas.openxmlformats.org/officeDocument/2006/relationships/image" Target="../media/image166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Relationship Id="rId6" Type="http://schemas.openxmlformats.org/officeDocument/2006/relationships/image" Target="../media/image165.wmf"/><Relationship Id="rId5" Type="http://schemas.openxmlformats.org/officeDocument/2006/relationships/image" Target="../media/image164.wmf"/><Relationship Id="rId4" Type="http://schemas.openxmlformats.org/officeDocument/2006/relationships/image" Target="../media/image163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wmf"/><Relationship Id="rId1" Type="http://schemas.openxmlformats.org/officeDocument/2006/relationships/image" Target="../media/image16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wmf"/><Relationship Id="rId1" Type="http://schemas.openxmlformats.org/officeDocument/2006/relationships/image" Target="../media/image170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wmf"/><Relationship Id="rId7" Type="http://schemas.openxmlformats.org/officeDocument/2006/relationships/image" Target="../media/image178.wmf"/><Relationship Id="rId2" Type="http://schemas.openxmlformats.org/officeDocument/2006/relationships/image" Target="../media/image173.wmf"/><Relationship Id="rId1" Type="http://schemas.openxmlformats.org/officeDocument/2006/relationships/image" Target="../media/image172.wmf"/><Relationship Id="rId6" Type="http://schemas.openxmlformats.org/officeDocument/2006/relationships/image" Target="../media/image177.wmf"/><Relationship Id="rId5" Type="http://schemas.openxmlformats.org/officeDocument/2006/relationships/image" Target="../media/image176.wmf"/><Relationship Id="rId4" Type="http://schemas.openxmlformats.org/officeDocument/2006/relationships/image" Target="../media/image175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wmf"/><Relationship Id="rId2" Type="http://schemas.openxmlformats.org/officeDocument/2006/relationships/image" Target="../media/image180.wmf"/><Relationship Id="rId1" Type="http://schemas.openxmlformats.org/officeDocument/2006/relationships/image" Target="../media/image179.wmf"/><Relationship Id="rId5" Type="http://schemas.openxmlformats.org/officeDocument/2006/relationships/image" Target="../media/image183.wmf"/><Relationship Id="rId4" Type="http://schemas.openxmlformats.org/officeDocument/2006/relationships/image" Target="../media/image182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wmf"/><Relationship Id="rId2" Type="http://schemas.openxmlformats.org/officeDocument/2006/relationships/image" Target="../media/image185.wmf"/><Relationship Id="rId1" Type="http://schemas.openxmlformats.org/officeDocument/2006/relationships/image" Target="../media/image184.wmf"/><Relationship Id="rId5" Type="http://schemas.openxmlformats.org/officeDocument/2006/relationships/image" Target="../media/image188.wmf"/><Relationship Id="rId4" Type="http://schemas.openxmlformats.org/officeDocument/2006/relationships/image" Target="../media/image187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wmf"/><Relationship Id="rId7" Type="http://schemas.openxmlformats.org/officeDocument/2006/relationships/image" Target="../media/image195.wmf"/><Relationship Id="rId2" Type="http://schemas.openxmlformats.org/officeDocument/2006/relationships/image" Target="../media/image190.wmf"/><Relationship Id="rId1" Type="http://schemas.openxmlformats.org/officeDocument/2006/relationships/image" Target="../media/image189.wmf"/><Relationship Id="rId6" Type="http://schemas.openxmlformats.org/officeDocument/2006/relationships/image" Target="../media/image194.wmf"/><Relationship Id="rId5" Type="http://schemas.openxmlformats.org/officeDocument/2006/relationships/image" Target="../media/image193.wmf"/><Relationship Id="rId4" Type="http://schemas.openxmlformats.org/officeDocument/2006/relationships/image" Target="../media/image192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wmf"/><Relationship Id="rId2" Type="http://schemas.openxmlformats.org/officeDocument/2006/relationships/image" Target="../media/image197.wmf"/><Relationship Id="rId1" Type="http://schemas.openxmlformats.org/officeDocument/2006/relationships/image" Target="../media/image196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wmf"/><Relationship Id="rId2" Type="http://schemas.openxmlformats.org/officeDocument/2006/relationships/image" Target="../media/image200.wmf"/><Relationship Id="rId1" Type="http://schemas.openxmlformats.org/officeDocument/2006/relationships/image" Target="../media/image199.wmf"/><Relationship Id="rId5" Type="http://schemas.openxmlformats.org/officeDocument/2006/relationships/image" Target="../media/image203.wmf"/><Relationship Id="rId4" Type="http://schemas.openxmlformats.org/officeDocument/2006/relationships/image" Target="../media/image202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5.wmf"/><Relationship Id="rId1" Type="http://schemas.openxmlformats.org/officeDocument/2006/relationships/image" Target="../media/image204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wmf"/><Relationship Id="rId2" Type="http://schemas.openxmlformats.org/officeDocument/2006/relationships/image" Target="../media/image207.wmf"/><Relationship Id="rId1" Type="http://schemas.openxmlformats.org/officeDocument/2006/relationships/image" Target="../media/image206.wmf"/><Relationship Id="rId5" Type="http://schemas.openxmlformats.org/officeDocument/2006/relationships/image" Target="../media/image210.wmf"/><Relationship Id="rId4" Type="http://schemas.openxmlformats.org/officeDocument/2006/relationships/image" Target="../media/image209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wmf"/><Relationship Id="rId2" Type="http://schemas.openxmlformats.org/officeDocument/2006/relationships/image" Target="../media/image212.wmf"/><Relationship Id="rId1" Type="http://schemas.openxmlformats.org/officeDocument/2006/relationships/image" Target="../media/image211.wmf"/><Relationship Id="rId4" Type="http://schemas.openxmlformats.org/officeDocument/2006/relationships/image" Target="../media/image2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5.wmf"/><Relationship Id="rId4" Type="http://schemas.openxmlformats.org/officeDocument/2006/relationships/image" Target="../media/image20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6.wmf"/><Relationship Id="rId1" Type="http://schemas.openxmlformats.org/officeDocument/2006/relationships/image" Target="../media/image215.wmf"/></Relationships>
</file>

<file path=ppt/drawings/_rels/vmlDrawing5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wmf"/><Relationship Id="rId3" Type="http://schemas.openxmlformats.org/officeDocument/2006/relationships/image" Target="../media/image219.wmf"/><Relationship Id="rId7" Type="http://schemas.openxmlformats.org/officeDocument/2006/relationships/image" Target="../media/image223.wmf"/><Relationship Id="rId2" Type="http://schemas.openxmlformats.org/officeDocument/2006/relationships/image" Target="../media/image218.wmf"/><Relationship Id="rId1" Type="http://schemas.openxmlformats.org/officeDocument/2006/relationships/image" Target="../media/image217.wmf"/><Relationship Id="rId6" Type="http://schemas.openxmlformats.org/officeDocument/2006/relationships/image" Target="../media/image222.wmf"/><Relationship Id="rId5" Type="http://schemas.openxmlformats.org/officeDocument/2006/relationships/image" Target="../media/image221.wmf"/><Relationship Id="rId4" Type="http://schemas.openxmlformats.org/officeDocument/2006/relationships/image" Target="../media/image220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wmf"/><Relationship Id="rId2" Type="http://schemas.openxmlformats.org/officeDocument/2006/relationships/image" Target="../media/image226.wmf"/><Relationship Id="rId1" Type="http://schemas.openxmlformats.org/officeDocument/2006/relationships/image" Target="../media/image225.wmf"/><Relationship Id="rId4" Type="http://schemas.openxmlformats.org/officeDocument/2006/relationships/image" Target="../media/image228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wmf"/><Relationship Id="rId2" Type="http://schemas.openxmlformats.org/officeDocument/2006/relationships/image" Target="../media/image230.wmf"/><Relationship Id="rId1" Type="http://schemas.openxmlformats.org/officeDocument/2006/relationships/image" Target="../media/image229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wmf"/><Relationship Id="rId2" Type="http://schemas.openxmlformats.org/officeDocument/2006/relationships/image" Target="../media/image233.wmf"/><Relationship Id="rId1" Type="http://schemas.openxmlformats.org/officeDocument/2006/relationships/image" Target="../media/image232.wmf"/><Relationship Id="rId5" Type="http://schemas.openxmlformats.org/officeDocument/2006/relationships/image" Target="../media/image236.wmf"/><Relationship Id="rId4" Type="http://schemas.openxmlformats.org/officeDocument/2006/relationships/image" Target="../media/image235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wmf"/><Relationship Id="rId2" Type="http://schemas.openxmlformats.org/officeDocument/2006/relationships/image" Target="../media/image239.wmf"/><Relationship Id="rId1" Type="http://schemas.openxmlformats.org/officeDocument/2006/relationships/image" Target="../media/image238.wmf"/><Relationship Id="rId6" Type="http://schemas.openxmlformats.org/officeDocument/2006/relationships/image" Target="../media/image243.wmf"/><Relationship Id="rId5" Type="http://schemas.openxmlformats.org/officeDocument/2006/relationships/image" Target="../media/image242.wmf"/><Relationship Id="rId4" Type="http://schemas.openxmlformats.org/officeDocument/2006/relationships/image" Target="../media/image241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wmf"/><Relationship Id="rId2" Type="http://schemas.openxmlformats.org/officeDocument/2006/relationships/image" Target="../media/image245.wmf"/><Relationship Id="rId1" Type="http://schemas.openxmlformats.org/officeDocument/2006/relationships/image" Target="../media/image244.wmf"/><Relationship Id="rId6" Type="http://schemas.openxmlformats.org/officeDocument/2006/relationships/image" Target="../media/image249.wmf"/><Relationship Id="rId5" Type="http://schemas.openxmlformats.org/officeDocument/2006/relationships/image" Target="../media/image248.wmf"/><Relationship Id="rId4" Type="http://schemas.openxmlformats.org/officeDocument/2006/relationships/image" Target="../media/image247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wmf"/><Relationship Id="rId2" Type="http://schemas.openxmlformats.org/officeDocument/2006/relationships/image" Target="../media/image251.wmf"/><Relationship Id="rId1" Type="http://schemas.openxmlformats.org/officeDocument/2006/relationships/image" Target="../media/image250.wmf"/><Relationship Id="rId4" Type="http://schemas.openxmlformats.org/officeDocument/2006/relationships/image" Target="../media/image253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wmf"/><Relationship Id="rId2" Type="http://schemas.openxmlformats.org/officeDocument/2006/relationships/image" Target="../media/image255.wmf"/><Relationship Id="rId1" Type="http://schemas.openxmlformats.org/officeDocument/2006/relationships/image" Target="../media/image254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wmf"/><Relationship Id="rId2" Type="http://schemas.openxmlformats.org/officeDocument/2006/relationships/image" Target="../media/image259.wmf"/><Relationship Id="rId1" Type="http://schemas.openxmlformats.org/officeDocument/2006/relationships/image" Target="../media/image258.wmf"/><Relationship Id="rId5" Type="http://schemas.openxmlformats.org/officeDocument/2006/relationships/image" Target="../media/image262.wmf"/><Relationship Id="rId4" Type="http://schemas.openxmlformats.org/officeDocument/2006/relationships/image" Target="../media/image261.e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wmf"/><Relationship Id="rId2" Type="http://schemas.openxmlformats.org/officeDocument/2006/relationships/image" Target="../media/image264.wmf"/><Relationship Id="rId1" Type="http://schemas.openxmlformats.org/officeDocument/2006/relationships/image" Target="../media/image263.wmf"/><Relationship Id="rId5" Type="http://schemas.openxmlformats.org/officeDocument/2006/relationships/image" Target="../media/image267.wmf"/><Relationship Id="rId4" Type="http://schemas.openxmlformats.org/officeDocument/2006/relationships/image" Target="../media/image266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wmf"/><Relationship Id="rId2" Type="http://schemas.openxmlformats.org/officeDocument/2006/relationships/image" Target="../media/image269.wmf"/><Relationship Id="rId1" Type="http://schemas.openxmlformats.org/officeDocument/2006/relationships/image" Target="../media/image268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3.wmf"/><Relationship Id="rId2" Type="http://schemas.openxmlformats.org/officeDocument/2006/relationships/image" Target="../media/image272.wmf"/><Relationship Id="rId1" Type="http://schemas.openxmlformats.org/officeDocument/2006/relationships/image" Target="../media/image271.wmf"/><Relationship Id="rId4" Type="http://schemas.openxmlformats.org/officeDocument/2006/relationships/image" Target="../media/image274.wmf"/></Relationships>
</file>

<file path=ppt/drawings/_rels/vmlDrawing6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6.wmf"/><Relationship Id="rId1" Type="http://schemas.openxmlformats.org/officeDocument/2006/relationships/image" Target="../media/image275.w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wmf"/><Relationship Id="rId7" Type="http://schemas.openxmlformats.org/officeDocument/2006/relationships/image" Target="../media/image283.wmf"/><Relationship Id="rId2" Type="http://schemas.openxmlformats.org/officeDocument/2006/relationships/image" Target="../media/image278.wmf"/><Relationship Id="rId1" Type="http://schemas.openxmlformats.org/officeDocument/2006/relationships/image" Target="../media/image277.wmf"/><Relationship Id="rId6" Type="http://schemas.openxmlformats.org/officeDocument/2006/relationships/image" Target="../media/image282.wmf"/><Relationship Id="rId5" Type="http://schemas.openxmlformats.org/officeDocument/2006/relationships/image" Target="../media/image281.wmf"/><Relationship Id="rId4" Type="http://schemas.openxmlformats.org/officeDocument/2006/relationships/image" Target="../media/image280.wmf"/></Relationships>
</file>

<file path=ppt/drawings/_rels/vmlDrawing6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wmf"/><Relationship Id="rId3" Type="http://schemas.openxmlformats.org/officeDocument/2006/relationships/image" Target="../media/image286.wmf"/><Relationship Id="rId7" Type="http://schemas.openxmlformats.org/officeDocument/2006/relationships/image" Target="../media/image290.emf"/><Relationship Id="rId2" Type="http://schemas.openxmlformats.org/officeDocument/2006/relationships/image" Target="../media/image285.wmf"/><Relationship Id="rId1" Type="http://schemas.openxmlformats.org/officeDocument/2006/relationships/image" Target="../media/image284.wmf"/><Relationship Id="rId6" Type="http://schemas.openxmlformats.org/officeDocument/2006/relationships/image" Target="../media/image289.emf"/><Relationship Id="rId5" Type="http://schemas.openxmlformats.org/officeDocument/2006/relationships/image" Target="../media/image288.wmf"/><Relationship Id="rId4" Type="http://schemas.openxmlformats.org/officeDocument/2006/relationships/image" Target="../media/image287.wmf"/></Relationships>
</file>

<file path=ppt/drawings/_rels/vmlDrawing6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3.wmf"/><Relationship Id="rId1" Type="http://schemas.openxmlformats.org/officeDocument/2006/relationships/image" Target="../media/image292.wmf"/></Relationships>
</file>

<file path=ppt/drawings/_rels/vmlDrawing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wmf"/><Relationship Id="rId7" Type="http://schemas.openxmlformats.org/officeDocument/2006/relationships/image" Target="../media/image300.wmf"/><Relationship Id="rId2" Type="http://schemas.openxmlformats.org/officeDocument/2006/relationships/image" Target="../media/image295.wmf"/><Relationship Id="rId1" Type="http://schemas.openxmlformats.org/officeDocument/2006/relationships/image" Target="../media/image294.wmf"/><Relationship Id="rId6" Type="http://schemas.openxmlformats.org/officeDocument/2006/relationships/image" Target="../media/image299.wmf"/><Relationship Id="rId5" Type="http://schemas.openxmlformats.org/officeDocument/2006/relationships/image" Target="../media/image298.wmf"/><Relationship Id="rId4" Type="http://schemas.openxmlformats.org/officeDocument/2006/relationships/image" Target="../media/image297.wmf"/></Relationships>
</file>

<file path=ppt/drawings/_rels/vmlDrawing6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3.emf"/><Relationship Id="rId2" Type="http://schemas.openxmlformats.org/officeDocument/2006/relationships/image" Target="../media/image302.emf"/><Relationship Id="rId1" Type="http://schemas.openxmlformats.org/officeDocument/2006/relationships/image" Target="../media/image301.wmf"/><Relationship Id="rId6" Type="http://schemas.openxmlformats.org/officeDocument/2006/relationships/image" Target="../media/image306.emf"/><Relationship Id="rId5" Type="http://schemas.openxmlformats.org/officeDocument/2006/relationships/image" Target="../media/image305.emf"/><Relationship Id="rId4" Type="http://schemas.openxmlformats.org/officeDocument/2006/relationships/image" Target="../media/image30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drawings/_rels/vmlDrawing7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wmf"/><Relationship Id="rId7" Type="http://schemas.openxmlformats.org/officeDocument/2006/relationships/image" Target="../media/image314.wmf"/><Relationship Id="rId2" Type="http://schemas.openxmlformats.org/officeDocument/2006/relationships/image" Target="../media/image309.wmf"/><Relationship Id="rId1" Type="http://schemas.openxmlformats.org/officeDocument/2006/relationships/image" Target="../media/image308.wmf"/><Relationship Id="rId6" Type="http://schemas.openxmlformats.org/officeDocument/2006/relationships/image" Target="../media/image313.wmf"/><Relationship Id="rId5" Type="http://schemas.openxmlformats.org/officeDocument/2006/relationships/image" Target="../media/image312.wmf"/><Relationship Id="rId4" Type="http://schemas.openxmlformats.org/officeDocument/2006/relationships/image" Target="../media/image311.wmf"/></Relationships>
</file>

<file path=ppt/drawings/_rels/vmlDrawing7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7.wmf"/><Relationship Id="rId2" Type="http://schemas.openxmlformats.org/officeDocument/2006/relationships/image" Target="../media/image316.wmf"/><Relationship Id="rId1" Type="http://schemas.openxmlformats.org/officeDocument/2006/relationships/image" Target="../media/image315.wmf"/><Relationship Id="rId5" Type="http://schemas.openxmlformats.org/officeDocument/2006/relationships/image" Target="../media/image319.wmf"/><Relationship Id="rId4" Type="http://schemas.openxmlformats.org/officeDocument/2006/relationships/image" Target="../media/image318.wmf"/></Relationships>
</file>

<file path=ppt/drawings/_rels/vmlDrawing7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2.wmf"/><Relationship Id="rId2" Type="http://schemas.openxmlformats.org/officeDocument/2006/relationships/image" Target="../media/image321.wmf"/><Relationship Id="rId1" Type="http://schemas.openxmlformats.org/officeDocument/2006/relationships/image" Target="../media/image320.wmf"/><Relationship Id="rId5" Type="http://schemas.openxmlformats.org/officeDocument/2006/relationships/image" Target="../media/image324.wmf"/><Relationship Id="rId4" Type="http://schemas.openxmlformats.org/officeDocument/2006/relationships/image" Target="../media/image323.wmf"/></Relationships>
</file>

<file path=ppt/drawings/_rels/vmlDrawing7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7.wmf"/><Relationship Id="rId2" Type="http://schemas.openxmlformats.org/officeDocument/2006/relationships/image" Target="../media/image326.wmf"/><Relationship Id="rId1" Type="http://schemas.openxmlformats.org/officeDocument/2006/relationships/image" Target="../media/image325.wmf"/><Relationship Id="rId5" Type="http://schemas.openxmlformats.org/officeDocument/2006/relationships/image" Target="../media/image329.wmf"/><Relationship Id="rId4" Type="http://schemas.openxmlformats.org/officeDocument/2006/relationships/image" Target="../media/image328.wmf"/></Relationships>
</file>

<file path=ppt/drawings/_rels/vmlDrawing7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1.wmf"/><Relationship Id="rId1" Type="http://schemas.openxmlformats.org/officeDocument/2006/relationships/image" Target="../media/image330.wmf"/></Relationships>
</file>

<file path=ppt/drawings/_rels/vmlDrawing7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4.wmf"/><Relationship Id="rId2" Type="http://schemas.openxmlformats.org/officeDocument/2006/relationships/image" Target="../media/image333.wmf"/><Relationship Id="rId1" Type="http://schemas.openxmlformats.org/officeDocument/2006/relationships/image" Target="../media/image332.wmf"/><Relationship Id="rId4" Type="http://schemas.openxmlformats.org/officeDocument/2006/relationships/image" Target="../media/image335.wmf"/></Relationships>
</file>

<file path=ppt/drawings/_rels/vmlDrawing7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8.wmf"/><Relationship Id="rId2" Type="http://schemas.openxmlformats.org/officeDocument/2006/relationships/image" Target="../media/image337.wmf"/><Relationship Id="rId1" Type="http://schemas.openxmlformats.org/officeDocument/2006/relationships/image" Target="../media/image336.w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9.wmf"/></Relationships>
</file>

<file path=ppt/drawings/_rels/vmlDrawing7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wmf"/><Relationship Id="rId2" Type="http://schemas.openxmlformats.org/officeDocument/2006/relationships/image" Target="../media/image341.wmf"/><Relationship Id="rId1" Type="http://schemas.openxmlformats.org/officeDocument/2006/relationships/image" Target="../media/image340.wmf"/><Relationship Id="rId4" Type="http://schemas.openxmlformats.org/officeDocument/2006/relationships/image" Target="../media/image34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Relationship Id="rId9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defTabSz="915988">
              <a:defRPr sz="1100">
                <a:latin typeface="Tahom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5938" y="0"/>
            <a:ext cx="4278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 defTabSz="915988">
              <a:defRPr sz="1100">
                <a:latin typeface="Tahom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EA91D1A8-E64F-409B-B703-23FCEA7E7FF7}" type="datetime1">
              <a:rPr lang="zh-TW" altLang="en-US"/>
              <a:pPr>
                <a:defRPr/>
              </a:pPr>
              <a:t>2011/9/20</a:t>
            </a:fld>
            <a:endParaRPr lang="en-US" altLang="zh-TW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9538"/>
            <a:ext cx="4278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defTabSz="915988">
              <a:defRPr sz="1100">
                <a:latin typeface="Tahom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5938" y="6459538"/>
            <a:ext cx="42783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100">
                <a:latin typeface="Tahom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DA2BE76-6F36-479B-A45F-7B63B14C46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5626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defTabSz="915988">
              <a:defRPr sz="1100">
                <a:latin typeface="Tahom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5938" y="0"/>
            <a:ext cx="4278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 defTabSz="915988">
              <a:defRPr sz="1100">
                <a:latin typeface="Tahom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2BBE7204-DF6F-48AD-91A1-A01A77F8FF6C}" type="datetime1">
              <a:rPr lang="zh-TW" altLang="en-US"/>
              <a:pPr>
                <a:defRPr/>
              </a:pPr>
              <a:t>2011/9/20</a:t>
            </a:fld>
            <a:endParaRPr lang="en-US" altLang="zh-TW"/>
          </a:p>
        </p:txBody>
      </p:sp>
      <p:sp>
        <p:nvSpPr>
          <p:cNvPr id="901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3240088" y="509588"/>
            <a:ext cx="3402012" cy="2551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6038" y="3230563"/>
            <a:ext cx="72421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9538"/>
            <a:ext cx="4278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defTabSz="915988">
              <a:defRPr sz="1100">
                <a:latin typeface="Tahom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5938" y="6459538"/>
            <a:ext cx="42783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100">
                <a:latin typeface="Tahom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9A1EFEFE-5E89-4032-A8BD-9182CCED4F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307756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defTabSz="91598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defTabSz="91598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defTabSz="91598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defTabSz="91598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DE214038-3EB7-4184-A64C-3A546A4CE9A1}" type="datetime1">
              <a:rPr lang="zh-TW" altLang="en-US" sz="1100" smtClean="0">
                <a:latin typeface="Tahoma" pitchFamily="34" charset="0"/>
                <a:ea typeface="新細明體" charset="-120"/>
              </a:rPr>
              <a:pPr eaLnBrk="1" hangingPunct="1"/>
              <a:t>2011/9/20</a:t>
            </a:fld>
            <a:endParaRPr lang="en-US" altLang="zh-TW" sz="1100" smtClean="0">
              <a:latin typeface="Tahoma" pitchFamily="34" charset="0"/>
              <a:ea typeface="新細明體" charset="-120"/>
            </a:endParaRPr>
          </a:p>
        </p:txBody>
      </p:sp>
      <p:sp>
        <p:nvSpPr>
          <p:cNvPr id="911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defTabSz="91598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defTabSz="91598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defTabSz="91598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defTabSz="91598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2FCA565E-41D0-4548-8B4C-492542D650BF}" type="slidenum">
              <a:rPr lang="en-US" altLang="zh-TW" sz="1100" smtClean="0">
                <a:latin typeface="Tahoma" pitchFamily="34" charset="0"/>
                <a:ea typeface="新細明體" charset="-120"/>
              </a:rPr>
              <a:pPr eaLnBrk="1" hangingPunct="1"/>
              <a:t>1</a:t>
            </a:fld>
            <a:endParaRPr lang="en-US" altLang="zh-TW" sz="1100" smtClean="0">
              <a:latin typeface="Tahoma" pitchFamily="34" charset="0"/>
              <a:ea typeface="新細明體" charset="-120"/>
            </a:endParaRPr>
          </a:p>
        </p:txBody>
      </p:sp>
      <p:sp>
        <p:nvSpPr>
          <p:cNvPr id="9114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2860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2209800"/>
            <a:ext cx="7391400" cy="8382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zh-TW" altLang="en-US"/>
              <a:t>按一下以編輯母片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066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4" name="Rectangle 1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7738" y="6500813"/>
            <a:ext cx="576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6.</a:t>
            </a:r>
            <a:fld id="{AC5544A5-46D8-463A-8CEB-0F1EEDF8D4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610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6.</a:t>
            </a:r>
            <a:fld id="{A7FECF22-FEBA-4A5B-BEE5-29F0B69580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6082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77000" y="76200"/>
            <a:ext cx="1981200" cy="60563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76200"/>
            <a:ext cx="5791200" cy="60563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6.</a:t>
            </a:r>
            <a:fld id="{F88F34C8-6C53-4EF4-AC3D-B9AF68F633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025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6.</a:t>
            </a:r>
            <a:fld id="{1168CF3B-6FF9-493D-8A64-B131CD06A8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724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6.</a:t>
            </a:r>
            <a:fld id="{1E7496FC-30A4-4165-81D8-1E0BC954191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192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0" y="914400"/>
            <a:ext cx="388620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0" y="914400"/>
            <a:ext cx="388620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6.</a:t>
            </a:r>
            <a:fld id="{4C986D1E-1521-4802-9A6C-C9AD299AA9E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70258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6.</a:t>
            </a:r>
            <a:fld id="{76B19DDA-0365-403A-9667-906AFE4423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90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6.</a:t>
            </a:r>
            <a:fld id="{70534B64-0986-46E1-9A12-729365F17C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735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6.</a:t>
            </a:r>
            <a:fld id="{74BF1DF8-6E1E-4102-AB01-1DE1D49F18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87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6.</a:t>
            </a:r>
            <a:fld id="{64490D03-3829-40F9-9B9C-1949A4CF87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731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6.</a:t>
            </a:r>
            <a:fld id="{285872F6-CACD-404C-9FE7-DAFEF29092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611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57200" y="762000"/>
            <a:ext cx="8228013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089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76200"/>
            <a:ext cx="79248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8090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914400"/>
            <a:ext cx="7924800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00" y="6500813"/>
            <a:ext cx="5715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6.</a:t>
            </a:r>
            <a:fld id="{15D1A415-8E92-47C1-B405-F13B79A241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9pPr>
    </p:titleStyle>
    <p:bodyStyle>
      <a:lvl1pPr marL="196850" indent="-1968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40000"/>
        <a:buFont typeface="Wingdings" pitchFamily="2" charset="2"/>
        <a:buChar char="n"/>
        <a:defRPr kumimoji="1" sz="2400">
          <a:solidFill>
            <a:schemeClr val="hlink"/>
          </a:solidFill>
          <a:latin typeface="+mn-lt"/>
          <a:ea typeface="+mn-ea"/>
          <a:cs typeface="+mn-cs"/>
        </a:defRPr>
      </a:lvl1pPr>
      <a:lvl2pPr marL="571500" indent="-1143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chemeClr val="hlink"/>
        </a:buClr>
        <a:buSzPct val="4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2pPr>
      <a:lvl3pPr marL="1177925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Tahoma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Tahoma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Tahoma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Tahoma" pitchFamily="34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Tahoma" pitchFamily="34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Tahoma" pitchFamily="34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Tahoma" pitchFamily="34" charset="0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42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wmf"/><Relationship Id="rId20" Type="http://schemas.openxmlformats.org/officeDocument/2006/relationships/image" Target="../media/image43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38.wmf"/><Relationship Id="rId19" Type="http://schemas.openxmlformats.org/officeDocument/2006/relationships/oleObject" Target="../embeddings/oleObject44.bin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4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50.bin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4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57.bin"/><Relationship Id="rId18" Type="http://schemas.openxmlformats.org/officeDocument/2006/relationships/image" Target="../media/image58.emf"/><Relationship Id="rId3" Type="http://schemas.openxmlformats.org/officeDocument/2006/relationships/oleObject" Target="../embeddings/oleObject52.bin"/><Relationship Id="rId21" Type="http://schemas.openxmlformats.org/officeDocument/2006/relationships/oleObject" Target="../embeddings/oleObject61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55.wmf"/><Relationship Id="rId1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7.emf"/><Relationship Id="rId20" Type="http://schemas.openxmlformats.org/officeDocument/2006/relationships/image" Target="../media/image59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54.wmf"/><Relationship Id="rId19" Type="http://schemas.openxmlformats.org/officeDocument/2006/relationships/oleObject" Target="../embeddings/oleObject60.bin"/><Relationship Id="rId4" Type="http://schemas.openxmlformats.org/officeDocument/2006/relationships/image" Target="../media/image51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56.wmf"/><Relationship Id="rId22" Type="http://schemas.openxmlformats.org/officeDocument/2006/relationships/image" Target="../media/image6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67.bin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6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64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6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image" Target="../media/image71.jpeg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0" Type="http://schemas.openxmlformats.org/officeDocument/2006/relationships/oleObject" Target="../embeddings/oleObject71.bin"/><Relationship Id="rId4" Type="http://schemas.openxmlformats.org/officeDocument/2006/relationships/oleObject" Target="../embeddings/oleObject68.bin"/><Relationship Id="rId9" Type="http://schemas.openxmlformats.org/officeDocument/2006/relationships/image" Target="../media/image6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7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oleObject" Target="../embeddings/oleObject73.bin"/><Relationship Id="rId7" Type="http://schemas.openxmlformats.org/officeDocument/2006/relationships/image" Target="../media/image7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73.wmf"/><Relationship Id="rId9" Type="http://schemas.openxmlformats.org/officeDocument/2006/relationships/image" Target="../media/image7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77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79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1.wmf"/><Relationship Id="rId11" Type="http://schemas.openxmlformats.org/officeDocument/2006/relationships/image" Target="../media/image84.jpeg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83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8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oleObject" Target="../embeddings/oleObject89.bin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8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5.bin"/><Relationship Id="rId10" Type="http://schemas.openxmlformats.org/officeDocument/2006/relationships/image" Target="../media/image87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8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9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1.bin"/><Relationship Id="rId10" Type="http://schemas.openxmlformats.org/officeDocument/2006/relationships/image" Target="../media/image93.wmf"/><Relationship Id="rId4" Type="http://schemas.openxmlformats.org/officeDocument/2006/relationships/image" Target="../media/image90.wmf"/><Relationship Id="rId9" Type="http://schemas.openxmlformats.org/officeDocument/2006/relationships/oleObject" Target="../embeddings/oleObject9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96.bin"/><Relationship Id="rId4" Type="http://schemas.openxmlformats.org/officeDocument/2006/relationships/image" Target="../media/image9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oleObject" Target="../embeddings/oleObject103.bin"/><Relationship Id="rId18" Type="http://schemas.openxmlformats.org/officeDocument/2006/relationships/image" Target="../media/image104.emf"/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100.bin"/><Relationship Id="rId12" Type="http://schemas.openxmlformats.org/officeDocument/2006/relationships/image" Target="../media/image101.wmf"/><Relationship Id="rId17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3.wmf"/><Relationship Id="rId20" Type="http://schemas.openxmlformats.org/officeDocument/2006/relationships/image" Target="../media/image105.e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102.bin"/><Relationship Id="rId5" Type="http://schemas.openxmlformats.org/officeDocument/2006/relationships/oleObject" Target="../embeddings/oleObject99.bin"/><Relationship Id="rId15" Type="http://schemas.openxmlformats.org/officeDocument/2006/relationships/oleObject" Target="../embeddings/oleObject104.bin"/><Relationship Id="rId10" Type="http://schemas.openxmlformats.org/officeDocument/2006/relationships/image" Target="../media/image100.wmf"/><Relationship Id="rId19" Type="http://schemas.openxmlformats.org/officeDocument/2006/relationships/oleObject" Target="../embeddings/oleObject106.bin"/><Relationship Id="rId4" Type="http://schemas.openxmlformats.org/officeDocument/2006/relationships/image" Target="../media/image39.wmf"/><Relationship Id="rId9" Type="http://schemas.openxmlformats.org/officeDocument/2006/relationships/oleObject" Target="../embeddings/oleObject101.bin"/><Relationship Id="rId14" Type="http://schemas.openxmlformats.org/officeDocument/2006/relationships/image" Target="../media/image10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7.wmf"/><Relationship Id="rId5" Type="http://schemas.openxmlformats.org/officeDocument/2006/relationships/oleObject" Target="../embeddings/oleObject108.bin"/><Relationship Id="rId4" Type="http://schemas.openxmlformats.org/officeDocument/2006/relationships/image" Target="../media/image10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12" Type="http://schemas.openxmlformats.org/officeDocument/2006/relationships/image" Target="../media/image1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9.emf"/><Relationship Id="rId11" Type="http://schemas.openxmlformats.org/officeDocument/2006/relationships/oleObject" Target="../embeddings/oleObject113.bin"/><Relationship Id="rId5" Type="http://schemas.openxmlformats.org/officeDocument/2006/relationships/oleObject" Target="../embeddings/oleObject110.bin"/><Relationship Id="rId10" Type="http://schemas.openxmlformats.org/officeDocument/2006/relationships/image" Target="../media/image111.wmf"/><Relationship Id="rId4" Type="http://schemas.openxmlformats.org/officeDocument/2006/relationships/image" Target="../media/image108.wmf"/><Relationship Id="rId9" Type="http://schemas.openxmlformats.org/officeDocument/2006/relationships/oleObject" Target="../embeddings/oleObject11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4.wmf"/><Relationship Id="rId5" Type="http://schemas.openxmlformats.org/officeDocument/2006/relationships/oleObject" Target="../embeddings/oleObject115.bin"/><Relationship Id="rId4" Type="http://schemas.openxmlformats.org/officeDocument/2006/relationships/image" Target="../media/image11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7" Type="http://schemas.openxmlformats.org/officeDocument/2006/relationships/image" Target="../media/image1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117.bin"/><Relationship Id="rId4" Type="http://schemas.openxmlformats.org/officeDocument/2006/relationships/image" Target="../media/image115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13" Type="http://schemas.openxmlformats.org/officeDocument/2006/relationships/oleObject" Target="../embeddings/oleObject123.bin"/><Relationship Id="rId18" Type="http://schemas.openxmlformats.org/officeDocument/2006/relationships/image" Target="../media/image125.emf"/><Relationship Id="rId3" Type="http://schemas.openxmlformats.org/officeDocument/2006/relationships/oleObject" Target="../embeddings/oleObject118.bin"/><Relationship Id="rId21" Type="http://schemas.openxmlformats.org/officeDocument/2006/relationships/oleObject" Target="../embeddings/oleObject127.bin"/><Relationship Id="rId7" Type="http://schemas.openxmlformats.org/officeDocument/2006/relationships/oleObject" Target="../embeddings/oleObject120.bin"/><Relationship Id="rId12" Type="http://schemas.openxmlformats.org/officeDocument/2006/relationships/image" Target="../media/image122.wmf"/><Relationship Id="rId17" Type="http://schemas.openxmlformats.org/officeDocument/2006/relationships/oleObject" Target="../embeddings/oleObject12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4.wmf"/><Relationship Id="rId20" Type="http://schemas.openxmlformats.org/officeDocument/2006/relationships/image" Target="../media/image126.e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19.wmf"/><Relationship Id="rId11" Type="http://schemas.openxmlformats.org/officeDocument/2006/relationships/oleObject" Target="../embeddings/oleObject122.bin"/><Relationship Id="rId24" Type="http://schemas.openxmlformats.org/officeDocument/2006/relationships/image" Target="../media/image128.wmf"/><Relationship Id="rId5" Type="http://schemas.openxmlformats.org/officeDocument/2006/relationships/oleObject" Target="../embeddings/oleObject119.bin"/><Relationship Id="rId15" Type="http://schemas.openxmlformats.org/officeDocument/2006/relationships/oleObject" Target="../embeddings/oleObject124.bin"/><Relationship Id="rId23" Type="http://schemas.openxmlformats.org/officeDocument/2006/relationships/oleObject" Target="../embeddings/oleObject128.bin"/><Relationship Id="rId10" Type="http://schemas.openxmlformats.org/officeDocument/2006/relationships/image" Target="../media/image121.wmf"/><Relationship Id="rId19" Type="http://schemas.openxmlformats.org/officeDocument/2006/relationships/oleObject" Target="../embeddings/oleObject126.bin"/><Relationship Id="rId4" Type="http://schemas.openxmlformats.org/officeDocument/2006/relationships/image" Target="../media/image118.wmf"/><Relationship Id="rId9" Type="http://schemas.openxmlformats.org/officeDocument/2006/relationships/oleObject" Target="../embeddings/oleObject121.bin"/><Relationship Id="rId14" Type="http://schemas.openxmlformats.org/officeDocument/2006/relationships/image" Target="../media/image123.wmf"/><Relationship Id="rId22" Type="http://schemas.openxmlformats.org/officeDocument/2006/relationships/image" Target="../media/image12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3" Type="http://schemas.openxmlformats.org/officeDocument/2006/relationships/oleObject" Target="../embeddings/oleObject129.bin"/><Relationship Id="rId7" Type="http://schemas.openxmlformats.org/officeDocument/2006/relationships/oleObject" Target="../embeddings/oleObject1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30.wmf"/><Relationship Id="rId5" Type="http://schemas.openxmlformats.org/officeDocument/2006/relationships/oleObject" Target="../embeddings/oleObject130.bin"/><Relationship Id="rId4" Type="http://schemas.openxmlformats.org/officeDocument/2006/relationships/image" Target="../media/image129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3" Type="http://schemas.openxmlformats.org/officeDocument/2006/relationships/oleObject" Target="../embeddings/oleObject132.bin"/><Relationship Id="rId7" Type="http://schemas.openxmlformats.org/officeDocument/2006/relationships/oleObject" Target="../embeddings/oleObject1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33.wmf"/><Relationship Id="rId5" Type="http://schemas.openxmlformats.org/officeDocument/2006/relationships/oleObject" Target="../embeddings/oleObject133.bin"/><Relationship Id="rId10" Type="http://schemas.openxmlformats.org/officeDocument/2006/relationships/image" Target="../media/image135.wmf"/><Relationship Id="rId4" Type="http://schemas.openxmlformats.org/officeDocument/2006/relationships/image" Target="../media/image132.wmf"/><Relationship Id="rId9" Type="http://schemas.openxmlformats.org/officeDocument/2006/relationships/oleObject" Target="../embeddings/oleObject13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37.wmf"/><Relationship Id="rId5" Type="http://schemas.openxmlformats.org/officeDocument/2006/relationships/oleObject" Target="../embeddings/oleObject137.bin"/><Relationship Id="rId4" Type="http://schemas.openxmlformats.org/officeDocument/2006/relationships/image" Target="../media/image13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38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emf"/><Relationship Id="rId3" Type="http://schemas.openxmlformats.org/officeDocument/2006/relationships/oleObject" Target="../embeddings/oleObject139.bin"/><Relationship Id="rId7" Type="http://schemas.openxmlformats.org/officeDocument/2006/relationships/oleObject" Target="../embeddings/oleObject1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40.emf"/><Relationship Id="rId5" Type="http://schemas.openxmlformats.org/officeDocument/2006/relationships/oleObject" Target="../embeddings/oleObject140.bin"/><Relationship Id="rId10" Type="http://schemas.openxmlformats.org/officeDocument/2006/relationships/image" Target="../media/image142.wmf"/><Relationship Id="rId4" Type="http://schemas.openxmlformats.org/officeDocument/2006/relationships/image" Target="../media/image139.wmf"/><Relationship Id="rId9" Type="http://schemas.openxmlformats.org/officeDocument/2006/relationships/oleObject" Target="../embeddings/oleObject142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3" Type="http://schemas.openxmlformats.org/officeDocument/2006/relationships/oleObject" Target="../embeddings/oleObject143.bin"/><Relationship Id="rId7" Type="http://schemas.openxmlformats.org/officeDocument/2006/relationships/oleObject" Target="../embeddings/oleObject1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44.wmf"/><Relationship Id="rId5" Type="http://schemas.openxmlformats.org/officeDocument/2006/relationships/oleObject" Target="../embeddings/oleObject144.bin"/><Relationship Id="rId10" Type="http://schemas.openxmlformats.org/officeDocument/2006/relationships/image" Target="../media/image146.wmf"/><Relationship Id="rId4" Type="http://schemas.openxmlformats.org/officeDocument/2006/relationships/image" Target="../media/image143.wmf"/><Relationship Id="rId9" Type="http://schemas.openxmlformats.org/officeDocument/2006/relationships/oleObject" Target="../embeddings/oleObject14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17.jpeg"/><Relationship Id="rId4" Type="http://schemas.openxmlformats.org/officeDocument/2006/relationships/image" Target="../media/image147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3" Type="http://schemas.openxmlformats.org/officeDocument/2006/relationships/oleObject" Target="../embeddings/oleObject148.bin"/><Relationship Id="rId7" Type="http://schemas.openxmlformats.org/officeDocument/2006/relationships/oleObject" Target="../embeddings/oleObject1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49.wmf"/><Relationship Id="rId5" Type="http://schemas.openxmlformats.org/officeDocument/2006/relationships/oleObject" Target="../embeddings/oleObject149.bin"/><Relationship Id="rId10" Type="http://schemas.openxmlformats.org/officeDocument/2006/relationships/image" Target="../media/image151.wmf"/><Relationship Id="rId4" Type="http://schemas.openxmlformats.org/officeDocument/2006/relationships/image" Target="../media/image148.wmf"/><Relationship Id="rId9" Type="http://schemas.openxmlformats.org/officeDocument/2006/relationships/oleObject" Target="../embeddings/oleObject15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53.wmf"/><Relationship Id="rId5" Type="http://schemas.openxmlformats.org/officeDocument/2006/relationships/oleObject" Target="../embeddings/oleObject153.bin"/><Relationship Id="rId4" Type="http://schemas.openxmlformats.org/officeDocument/2006/relationships/image" Target="../media/image152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3" Type="http://schemas.openxmlformats.org/officeDocument/2006/relationships/oleObject" Target="../embeddings/oleObject154.bin"/><Relationship Id="rId7" Type="http://schemas.openxmlformats.org/officeDocument/2006/relationships/oleObject" Target="../embeddings/oleObject1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55.wmf"/><Relationship Id="rId5" Type="http://schemas.openxmlformats.org/officeDocument/2006/relationships/oleObject" Target="../embeddings/oleObject155.bin"/><Relationship Id="rId10" Type="http://schemas.openxmlformats.org/officeDocument/2006/relationships/image" Target="../media/image157.wmf"/><Relationship Id="rId4" Type="http://schemas.openxmlformats.org/officeDocument/2006/relationships/image" Target="../media/image154.wmf"/><Relationship Id="rId9" Type="http://schemas.openxmlformats.org/officeDocument/2006/relationships/oleObject" Target="../embeddings/oleObject15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1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9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59.png"/><Relationship Id="rId4" Type="http://schemas.openxmlformats.org/officeDocument/2006/relationships/image" Target="../media/image158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wmf"/><Relationship Id="rId13" Type="http://schemas.openxmlformats.org/officeDocument/2006/relationships/oleObject" Target="../embeddings/oleObject164.bin"/><Relationship Id="rId18" Type="http://schemas.openxmlformats.org/officeDocument/2006/relationships/image" Target="../media/image167.wmf"/><Relationship Id="rId3" Type="http://schemas.openxmlformats.org/officeDocument/2006/relationships/oleObject" Target="../embeddings/oleObject159.bin"/><Relationship Id="rId7" Type="http://schemas.openxmlformats.org/officeDocument/2006/relationships/oleObject" Target="../embeddings/oleObject161.bin"/><Relationship Id="rId12" Type="http://schemas.openxmlformats.org/officeDocument/2006/relationships/image" Target="../media/image164.wmf"/><Relationship Id="rId17" Type="http://schemas.openxmlformats.org/officeDocument/2006/relationships/oleObject" Target="../embeddings/oleObject16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6.wmf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61.wmf"/><Relationship Id="rId11" Type="http://schemas.openxmlformats.org/officeDocument/2006/relationships/oleObject" Target="../embeddings/oleObject163.bin"/><Relationship Id="rId5" Type="http://schemas.openxmlformats.org/officeDocument/2006/relationships/oleObject" Target="../embeddings/oleObject160.bin"/><Relationship Id="rId15" Type="http://schemas.openxmlformats.org/officeDocument/2006/relationships/oleObject" Target="../embeddings/oleObject165.bin"/><Relationship Id="rId10" Type="http://schemas.openxmlformats.org/officeDocument/2006/relationships/image" Target="../media/image163.wmf"/><Relationship Id="rId4" Type="http://schemas.openxmlformats.org/officeDocument/2006/relationships/image" Target="../media/image160.wmf"/><Relationship Id="rId9" Type="http://schemas.openxmlformats.org/officeDocument/2006/relationships/oleObject" Target="../embeddings/oleObject162.bin"/><Relationship Id="rId14" Type="http://schemas.openxmlformats.org/officeDocument/2006/relationships/image" Target="../media/image165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69.wmf"/><Relationship Id="rId5" Type="http://schemas.openxmlformats.org/officeDocument/2006/relationships/oleObject" Target="../embeddings/oleObject168.bin"/><Relationship Id="rId4" Type="http://schemas.openxmlformats.org/officeDocument/2006/relationships/image" Target="../media/image168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71.wmf"/><Relationship Id="rId5" Type="http://schemas.openxmlformats.org/officeDocument/2006/relationships/oleObject" Target="../embeddings/oleObject170.bin"/><Relationship Id="rId4" Type="http://schemas.openxmlformats.org/officeDocument/2006/relationships/image" Target="../media/image170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wmf"/><Relationship Id="rId13" Type="http://schemas.openxmlformats.org/officeDocument/2006/relationships/oleObject" Target="../embeddings/oleObject176.bin"/><Relationship Id="rId3" Type="http://schemas.openxmlformats.org/officeDocument/2006/relationships/oleObject" Target="../embeddings/oleObject171.bin"/><Relationship Id="rId7" Type="http://schemas.openxmlformats.org/officeDocument/2006/relationships/oleObject" Target="../embeddings/oleObject173.bin"/><Relationship Id="rId12" Type="http://schemas.openxmlformats.org/officeDocument/2006/relationships/image" Target="../media/image17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8.wmf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73.wmf"/><Relationship Id="rId11" Type="http://schemas.openxmlformats.org/officeDocument/2006/relationships/oleObject" Target="../embeddings/oleObject175.bin"/><Relationship Id="rId5" Type="http://schemas.openxmlformats.org/officeDocument/2006/relationships/oleObject" Target="../embeddings/oleObject172.bin"/><Relationship Id="rId15" Type="http://schemas.openxmlformats.org/officeDocument/2006/relationships/oleObject" Target="../embeddings/oleObject177.bin"/><Relationship Id="rId10" Type="http://schemas.openxmlformats.org/officeDocument/2006/relationships/image" Target="../media/image175.wmf"/><Relationship Id="rId4" Type="http://schemas.openxmlformats.org/officeDocument/2006/relationships/image" Target="../media/image172.wmf"/><Relationship Id="rId9" Type="http://schemas.openxmlformats.org/officeDocument/2006/relationships/oleObject" Target="../embeddings/oleObject174.bin"/><Relationship Id="rId14" Type="http://schemas.openxmlformats.org/officeDocument/2006/relationships/image" Target="../media/image177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wmf"/><Relationship Id="rId3" Type="http://schemas.openxmlformats.org/officeDocument/2006/relationships/oleObject" Target="../embeddings/oleObject178.bin"/><Relationship Id="rId7" Type="http://schemas.openxmlformats.org/officeDocument/2006/relationships/oleObject" Target="../embeddings/oleObject180.bin"/><Relationship Id="rId12" Type="http://schemas.openxmlformats.org/officeDocument/2006/relationships/image" Target="../media/image18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80.wmf"/><Relationship Id="rId11" Type="http://schemas.openxmlformats.org/officeDocument/2006/relationships/oleObject" Target="../embeddings/oleObject182.bin"/><Relationship Id="rId5" Type="http://schemas.openxmlformats.org/officeDocument/2006/relationships/oleObject" Target="../embeddings/oleObject179.bin"/><Relationship Id="rId10" Type="http://schemas.openxmlformats.org/officeDocument/2006/relationships/image" Target="../media/image182.wmf"/><Relationship Id="rId4" Type="http://schemas.openxmlformats.org/officeDocument/2006/relationships/image" Target="../media/image179.wmf"/><Relationship Id="rId9" Type="http://schemas.openxmlformats.org/officeDocument/2006/relationships/oleObject" Target="../embeddings/oleObject181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wmf"/><Relationship Id="rId3" Type="http://schemas.openxmlformats.org/officeDocument/2006/relationships/oleObject" Target="../embeddings/oleObject183.bin"/><Relationship Id="rId7" Type="http://schemas.openxmlformats.org/officeDocument/2006/relationships/oleObject" Target="../embeddings/oleObject185.bin"/><Relationship Id="rId12" Type="http://schemas.openxmlformats.org/officeDocument/2006/relationships/image" Target="../media/image18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85.wmf"/><Relationship Id="rId11" Type="http://schemas.openxmlformats.org/officeDocument/2006/relationships/oleObject" Target="../embeddings/oleObject187.bin"/><Relationship Id="rId5" Type="http://schemas.openxmlformats.org/officeDocument/2006/relationships/oleObject" Target="../embeddings/oleObject184.bin"/><Relationship Id="rId10" Type="http://schemas.openxmlformats.org/officeDocument/2006/relationships/image" Target="../media/image187.wmf"/><Relationship Id="rId4" Type="http://schemas.openxmlformats.org/officeDocument/2006/relationships/image" Target="../media/image184.wmf"/><Relationship Id="rId9" Type="http://schemas.openxmlformats.org/officeDocument/2006/relationships/oleObject" Target="../embeddings/oleObject186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wmf"/><Relationship Id="rId13" Type="http://schemas.openxmlformats.org/officeDocument/2006/relationships/oleObject" Target="../embeddings/oleObject193.bin"/><Relationship Id="rId3" Type="http://schemas.openxmlformats.org/officeDocument/2006/relationships/oleObject" Target="../embeddings/oleObject188.bin"/><Relationship Id="rId7" Type="http://schemas.openxmlformats.org/officeDocument/2006/relationships/oleObject" Target="../embeddings/oleObject190.bin"/><Relationship Id="rId12" Type="http://schemas.openxmlformats.org/officeDocument/2006/relationships/image" Target="../media/image19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5.wmf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90.wmf"/><Relationship Id="rId11" Type="http://schemas.openxmlformats.org/officeDocument/2006/relationships/oleObject" Target="../embeddings/oleObject192.bin"/><Relationship Id="rId5" Type="http://schemas.openxmlformats.org/officeDocument/2006/relationships/oleObject" Target="../embeddings/oleObject189.bin"/><Relationship Id="rId15" Type="http://schemas.openxmlformats.org/officeDocument/2006/relationships/oleObject" Target="../embeddings/oleObject194.bin"/><Relationship Id="rId10" Type="http://schemas.openxmlformats.org/officeDocument/2006/relationships/image" Target="../media/image192.wmf"/><Relationship Id="rId4" Type="http://schemas.openxmlformats.org/officeDocument/2006/relationships/image" Target="../media/image189.wmf"/><Relationship Id="rId9" Type="http://schemas.openxmlformats.org/officeDocument/2006/relationships/oleObject" Target="../embeddings/oleObject191.bin"/><Relationship Id="rId14" Type="http://schemas.openxmlformats.org/officeDocument/2006/relationships/image" Target="../media/image194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wmf"/><Relationship Id="rId3" Type="http://schemas.openxmlformats.org/officeDocument/2006/relationships/oleObject" Target="../embeddings/oleObject195.bin"/><Relationship Id="rId7" Type="http://schemas.openxmlformats.org/officeDocument/2006/relationships/oleObject" Target="../embeddings/oleObject1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97.wmf"/><Relationship Id="rId5" Type="http://schemas.openxmlformats.org/officeDocument/2006/relationships/oleObject" Target="../embeddings/oleObject196.bin"/><Relationship Id="rId4" Type="http://schemas.openxmlformats.org/officeDocument/2006/relationships/image" Target="../media/image196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wmf"/><Relationship Id="rId3" Type="http://schemas.openxmlformats.org/officeDocument/2006/relationships/oleObject" Target="../embeddings/oleObject198.bin"/><Relationship Id="rId7" Type="http://schemas.openxmlformats.org/officeDocument/2006/relationships/oleObject" Target="../embeddings/oleObject200.bin"/><Relationship Id="rId12" Type="http://schemas.openxmlformats.org/officeDocument/2006/relationships/image" Target="../media/image20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00.wmf"/><Relationship Id="rId11" Type="http://schemas.openxmlformats.org/officeDocument/2006/relationships/oleObject" Target="../embeddings/oleObject202.bin"/><Relationship Id="rId5" Type="http://schemas.openxmlformats.org/officeDocument/2006/relationships/oleObject" Target="../embeddings/oleObject199.bin"/><Relationship Id="rId10" Type="http://schemas.openxmlformats.org/officeDocument/2006/relationships/image" Target="../media/image202.wmf"/><Relationship Id="rId4" Type="http://schemas.openxmlformats.org/officeDocument/2006/relationships/image" Target="../media/image199.wmf"/><Relationship Id="rId9" Type="http://schemas.openxmlformats.org/officeDocument/2006/relationships/oleObject" Target="../embeddings/oleObject20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05.wmf"/><Relationship Id="rId5" Type="http://schemas.openxmlformats.org/officeDocument/2006/relationships/oleObject" Target="../embeddings/oleObject204.bin"/><Relationship Id="rId4" Type="http://schemas.openxmlformats.org/officeDocument/2006/relationships/image" Target="../media/image204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wmf"/><Relationship Id="rId3" Type="http://schemas.openxmlformats.org/officeDocument/2006/relationships/oleObject" Target="../embeddings/oleObject205.bin"/><Relationship Id="rId7" Type="http://schemas.openxmlformats.org/officeDocument/2006/relationships/oleObject" Target="../embeddings/oleObject207.bin"/><Relationship Id="rId12" Type="http://schemas.openxmlformats.org/officeDocument/2006/relationships/image" Target="../media/image2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07.wmf"/><Relationship Id="rId11" Type="http://schemas.openxmlformats.org/officeDocument/2006/relationships/oleObject" Target="../embeddings/oleObject209.bin"/><Relationship Id="rId5" Type="http://schemas.openxmlformats.org/officeDocument/2006/relationships/oleObject" Target="../embeddings/oleObject206.bin"/><Relationship Id="rId10" Type="http://schemas.openxmlformats.org/officeDocument/2006/relationships/image" Target="../media/image209.wmf"/><Relationship Id="rId4" Type="http://schemas.openxmlformats.org/officeDocument/2006/relationships/image" Target="../media/image206.wmf"/><Relationship Id="rId9" Type="http://schemas.openxmlformats.org/officeDocument/2006/relationships/oleObject" Target="../embeddings/oleObject208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wmf"/><Relationship Id="rId3" Type="http://schemas.openxmlformats.org/officeDocument/2006/relationships/oleObject" Target="../embeddings/oleObject210.bin"/><Relationship Id="rId7" Type="http://schemas.openxmlformats.org/officeDocument/2006/relationships/oleObject" Target="../embeddings/oleObject2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12.wmf"/><Relationship Id="rId5" Type="http://schemas.openxmlformats.org/officeDocument/2006/relationships/oleObject" Target="../embeddings/oleObject211.bin"/><Relationship Id="rId10" Type="http://schemas.openxmlformats.org/officeDocument/2006/relationships/image" Target="../media/image214.wmf"/><Relationship Id="rId4" Type="http://schemas.openxmlformats.org/officeDocument/2006/relationships/image" Target="../media/image211.wmf"/><Relationship Id="rId9" Type="http://schemas.openxmlformats.org/officeDocument/2006/relationships/oleObject" Target="../embeddings/oleObject213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16.wmf"/><Relationship Id="rId5" Type="http://schemas.openxmlformats.org/officeDocument/2006/relationships/oleObject" Target="../embeddings/oleObject215.bin"/><Relationship Id="rId4" Type="http://schemas.openxmlformats.org/officeDocument/2006/relationships/image" Target="../media/image215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wmf"/><Relationship Id="rId13" Type="http://schemas.openxmlformats.org/officeDocument/2006/relationships/oleObject" Target="../embeddings/oleObject221.bin"/><Relationship Id="rId18" Type="http://schemas.openxmlformats.org/officeDocument/2006/relationships/image" Target="../media/image224.wmf"/><Relationship Id="rId3" Type="http://schemas.openxmlformats.org/officeDocument/2006/relationships/oleObject" Target="../embeddings/oleObject216.bin"/><Relationship Id="rId7" Type="http://schemas.openxmlformats.org/officeDocument/2006/relationships/oleObject" Target="../embeddings/oleObject218.bin"/><Relationship Id="rId12" Type="http://schemas.openxmlformats.org/officeDocument/2006/relationships/image" Target="../media/image221.wmf"/><Relationship Id="rId17" Type="http://schemas.openxmlformats.org/officeDocument/2006/relationships/oleObject" Target="../embeddings/oleObject22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3.wmf"/><Relationship Id="rId1" Type="http://schemas.openxmlformats.org/officeDocument/2006/relationships/vmlDrawing" Target="../drawings/vmlDrawing51.vml"/><Relationship Id="rId6" Type="http://schemas.openxmlformats.org/officeDocument/2006/relationships/image" Target="../media/image218.wmf"/><Relationship Id="rId11" Type="http://schemas.openxmlformats.org/officeDocument/2006/relationships/oleObject" Target="../embeddings/oleObject220.bin"/><Relationship Id="rId5" Type="http://schemas.openxmlformats.org/officeDocument/2006/relationships/oleObject" Target="../embeddings/oleObject217.bin"/><Relationship Id="rId15" Type="http://schemas.openxmlformats.org/officeDocument/2006/relationships/oleObject" Target="../embeddings/oleObject222.bin"/><Relationship Id="rId10" Type="http://schemas.openxmlformats.org/officeDocument/2006/relationships/image" Target="../media/image220.wmf"/><Relationship Id="rId4" Type="http://schemas.openxmlformats.org/officeDocument/2006/relationships/image" Target="../media/image217.wmf"/><Relationship Id="rId9" Type="http://schemas.openxmlformats.org/officeDocument/2006/relationships/oleObject" Target="../embeddings/oleObject219.bin"/><Relationship Id="rId14" Type="http://schemas.openxmlformats.org/officeDocument/2006/relationships/image" Target="../media/image222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wmf"/><Relationship Id="rId3" Type="http://schemas.openxmlformats.org/officeDocument/2006/relationships/oleObject" Target="../embeddings/oleObject224.bin"/><Relationship Id="rId7" Type="http://schemas.openxmlformats.org/officeDocument/2006/relationships/oleObject" Target="../embeddings/oleObject2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26.wmf"/><Relationship Id="rId5" Type="http://schemas.openxmlformats.org/officeDocument/2006/relationships/oleObject" Target="../embeddings/oleObject225.bin"/><Relationship Id="rId10" Type="http://schemas.openxmlformats.org/officeDocument/2006/relationships/image" Target="../media/image228.wmf"/><Relationship Id="rId4" Type="http://schemas.openxmlformats.org/officeDocument/2006/relationships/image" Target="../media/image225.wmf"/><Relationship Id="rId9" Type="http://schemas.openxmlformats.org/officeDocument/2006/relationships/oleObject" Target="../embeddings/oleObject227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wmf"/><Relationship Id="rId3" Type="http://schemas.openxmlformats.org/officeDocument/2006/relationships/oleObject" Target="../embeddings/oleObject228.bin"/><Relationship Id="rId7" Type="http://schemas.openxmlformats.org/officeDocument/2006/relationships/oleObject" Target="../embeddings/oleObject2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30.wmf"/><Relationship Id="rId5" Type="http://schemas.openxmlformats.org/officeDocument/2006/relationships/oleObject" Target="../embeddings/oleObject229.bin"/><Relationship Id="rId4" Type="http://schemas.openxmlformats.org/officeDocument/2006/relationships/image" Target="../media/image229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wmf"/><Relationship Id="rId13" Type="http://schemas.openxmlformats.org/officeDocument/2006/relationships/image" Target="../media/image237.jpeg"/><Relationship Id="rId3" Type="http://schemas.openxmlformats.org/officeDocument/2006/relationships/oleObject" Target="../embeddings/oleObject231.bin"/><Relationship Id="rId7" Type="http://schemas.openxmlformats.org/officeDocument/2006/relationships/oleObject" Target="../embeddings/oleObject233.bin"/><Relationship Id="rId12" Type="http://schemas.openxmlformats.org/officeDocument/2006/relationships/image" Target="../media/image2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33.wmf"/><Relationship Id="rId11" Type="http://schemas.openxmlformats.org/officeDocument/2006/relationships/oleObject" Target="../embeddings/oleObject235.bin"/><Relationship Id="rId5" Type="http://schemas.openxmlformats.org/officeDocument/2006/relationships/oleObject" Target="../embeddings/oleObject232.bin"/><Relationship Id="rId10" Type="http://schemas.openxmlformats.org/officeDocument/2006/relationships/image" Target="../media/image235.wmf"/><Relationship Id="rId4" Type="http://schemas.openxmlformats.org/officeDocument/2006/relationships/image" Target="../media/image232.wmf"/><Relationship Id="rId9" Type="http://schemas.openxmlformats.org/officeDocument/2006/relationships/oleObject" Target="../embeddings/oleObject234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wmf"/><Relationship Id="rId13" Type="http://schemas.openxmlformats.org/officeDocument/2006/relationships/oleObject" Target="../embeddings/oleObject241.bin"/><Relationship Id="rId3" Type="http://schemas.openxmlformats.org/officeDocument/2006/relationships/oleObject" Target="../embeddings/oleObject236.bin"/><Relationship Id="rId7" Type="http://schemas.openxmlformats.org/officeDocument/2006/relationships/oleObject" Target="../embeddings/oleObject238.bin"/><Relationship Id="rId12" Type="http://schemas.openxmlformats.org/officeDocument/2006/relationships/image" Target="../media/image2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39.wmf"/><Relationship Id="rId11" Type="http://schemas.openxmlformats.org/officeDocument/2006/relationships/oleObject" Target="../embeddings/oleObject240.bin"/><Relationship Id="rId5" Type="http://schemas.openxmlformats.org/officeDocument/2006/relationships/oleObject" Target="../embeddings/oleObject237.bin"/><Relationship Id="rId10" Type="http://schemas.openxmlformats.org/officeDocument/2006/relationships/image" Target="../media/image241.wmf"/><Relationship Id="rId4" Type="http://schemas.openxmlformats.org/officeDocument/2006/relationships/image" Target="../media/image238.wmf"/><Relationship Id="rId9" Type="http://schemas.openxmlformats.org/officeDocument/2006/relationships/oleObject" Target="../embeddings/oleObject239.bin"/><Relationship Id="rId14" Type="http://schemas.openxmlformats.org/officeDocument/2006/relationships/image" Target="../media/image24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5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wmf"/><Relationship Id="rId13" Type="http://schemas.openxmlformats.org/officeDocument/2006/relationships/oleObject" Target="../embeddings/oleObject247.bin"/><Relationship Id="rId3" Type="http://schemas.openxmlformats.org/officeDocument/2006/relationships/oleObject" Target="../embeddings/oleObject242.bin"/><Relationship Id="rId7" Type="http://schemas.openxmlformats.org/officeDocument/2006/relationships/oleObject" Target="../embeddings/oleObject244.bin"/><Relationship Id="rId12" Type="http://schemas.openxmlformats.org/officeDocument/2006/relationships/image" Target="../media/image2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245.wmf"/><Relationship Id="rId11" Type="http://schemas.openxmlformats.org/officeDocument/2006/relationships/oleObject" Target="../embeddings/oleObject246.bin"/><Relationship Id="rId5" Type="http://schemas.openxmlformats.org/officeDocument/2006/relationships/oleObject" Target="../embeddings/oleObject243.bin"/><Relationship Id="rId10" Type="http://schemas.openxmlformats.org/officeDocument/2006/relationships/image" Target="../media/image247.wmf"/><Relationship Id="rId4" Type="http://schemas.openxmlformats.org/officeDocument/2006/relationships/image" Target="../media/image244.wmf"/><Relationship Id="rId9" Type="http://schemas.openxmlformats.org/officeDocument/2006/relationships/oleObject" Target="../embeddings/oleObject245.bin"/><Relationship Id="rId14" Type="http://schemas.openxmlformats.org/officeDocument/2006/relationships/image" Target="../media/image249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wmf"/><Relationship Id="rId3" Type="http://schemas.openxmlformats.org/officeDocument/2006/relationships/oleObject" Target="../embeddings/oleObject248.bin"/><Relationship Id="rId7" Type="http://schemas.openxmlformats.org/officeDocument/2006/relationships/oleObject" Target="../embeddings/oleObject2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51.wmf"/><Relationship Id="rId5" Type="http://schemas.openxmlformats.org/officeDocument/2006/relationships/oleObject" Target="../embeddings/oleObject249.bin"/><Relationship Id="rId10" Type="http://schemas.openxmlformats.org/officeDocument/2006/relationships/image" Target="../media/image253.wmf"/><Relationship Id="rId4" Type="http://schemas.openxmlformats.org/officeDocument/2006/relationships/image" Target="../media/image250.wmf"/><Relationship Id="rId9" Type="http://schemas.openxmlformats.org/officeDocument/2006/relationships/oleObject" Target="../embeddings/oleObject251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wmf"/><Relationship Id="rId3" Type="http://schemas.openxmlformats.org/officeDocument/2006/relationships/oleObject" Target="../embeddings/oleObject252.bin"/><Relationship Id="rId7" Type="http://schemas.openxmlformats.org/officeDocument/2006/relationships/oleObject" Target="../embeddings/oleObject2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55.wmf"/><Relationship Id="rId5" Type="http://schemas.openxmlformats.org/officeDocument/2006/relationships/oleObject" Target="../embeddings/oleObject253.bin"/><Relationship Id="rId4" Type="http://schemas.openxmlformats.org/officeDocument/2006/relationships/image" Target="../media/image254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4" Type="http://schemas.openxmlformats.org/officeDocument/2006/relationships/image" Target="../media/image257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wmf"/><Relationship Id="rId3" Type="http://schemas.openxmlformats.org/officeDocument/2006/relationships/oleObject" Target="../embeddings/oleObject256.bin"/><Relationship Id="rId7" Type="http://schemas.openxmlformats.org/officeDocument/2006/relationships/oleObject" Target="../embeddings/oleObject258.bin"/><Relationship Id="rId12" Type="http://schemas.openxmlformats.org/officeDocument/2006/relationships/image" Target="../media/image2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59.wmf"/><Relationship Id="rId11" Type="http://schemas.openxmlformats.org/officeDocument/2006/relationships/oleObject" Target="../embeddings/oleObject260.bin"/><Relationship Id="rId5" Type="http://schemas.openxmlformats.org/officeDocument/2006/relationships/oleObject" Target="../embeddings/oleObject257.bin"/><Relationship Id="rId10" Type="http://schemas.openxmlformats.org/officeDocument/2006/relationships/image" Target="../media/image261.emf"/><Relationship Id="rId4" Type="http://schemas.openxmlformats.org/officeDocument/2006/relationships/image" Target="../media/image258.wmf"/><Relationship Id="rId9" Type="http://schemas.openxmlformats.org/officeDocument/2006/relationships/oleObject" Target="../embeddings/oleObject259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wmf"/><Relationship Id="rId3" Type="http://schemas.openxmlformats.org/officeDocument/2006/relationships/oleObject" Target="../embeddings/oleObject261.bin"/><Relationship Id="rId7" Type="http://schemas.openxmlformats.org/officeDocument/2006/relationships/oleObject" Target="../embeddings/oleObject263.bin"/><Relationship Id="rId12" Type="http://schemas.openxmlformats.org/officeDocument/2006/relationships/image" Target="../media/image26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264.wmf"/><Relationship Id="rId11" Type="http://schemas.openxmlformats.org/officeDocument/2006/relationships/oleObject" Target="../embeddings/oleObject265.bin"/><Relationship Id="rId5" Type="http://schemas.openxmlformats.org/officeDocument/2006/relationships/oleObject" Target="../embeddings/oleObject262.bin"/><Relationship Id="rId10" Type="http://schemas.openxmlformats.org/officeDocument/2006/relationships/image" Target="../media/image266.wmf"/><Relationship Id="rId4" Type="http://schemas.openxmlformats.org/officeDocument/2006/relationships/image" Target="../media/image263.wmf"/><Relationship Id="rId9" Type="http://schemas.openxmlformats.org/officeDocument/2006/relationships/oleObject" Target="../embeddings/oleObject264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wmf"/><Relationship Id="rId3" Type="http://schemas.openxmlformats.org/officeDocument/2006/relationships/oleObject" Target="../embeddings/oleObject266.bin"/><Relationship Id="rId7" Type="http://schemas.openxmlformats.org/officeDocument/2006/relationships/oleObject" Target="../embeddings/oleObject2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69.wmf"/><Relationship Id="rId5" Type="http://schemas.openxmlformats.org/officeDocument/2006/relationships/oleObject" Target="../embeddings/oleObject267.bin"/><Relationship Id="rId4" Type="http://schemas.openxmlformats.org/officeDocument/2006/relationships/image" Target="../media/image268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wmf"/><Relationship Id="rId3" Type="http://schemas.openxmlformats.org/officeDocument/2006/relationships/oleObject" Target="../embeddings/oleObject269.bin"/><Relationship Id="rId7" Type="http://schemas.openxmlformats.org/officeDocument/2006/relationships/oleObject" Target="../embeddings/oleObject2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272.wmf"/><Relationship Id="rId5" Type="http://schemas.openxmlformats.org/officeDocument/2006/relationships/oleObject" Target="../embeddings/oleObject270.bin"/><Relationship Id="rId10" Type="http://schemas.openxmlformats.org/officeDocument/2006/relationships/image" Target="../media/image274.wmf"/><Relationship Id="rId4" Type="http://schemas.openxmlformats.org/officeDocument/2006/relationships/image" Target="../media/image271.wmf"/><Relationship Id="rId9" Type="http://schemas.openxmlformats.org/officeDocument/2006/relationships/oleObject" Target="../embeddings/oleObject272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276.wmf"/><Relationship Id="rId5" Type="http://schemas.openxmlformats.org/officeDocument/2006/relationships/oleObject" Target="../embeddings/oleObject274.bin"/><Relationship Id="rId4" Type="http://schemas.openxmlformats.org/officeDocument/2006/relationships/image" Target="../media/image275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wmf"/><Relationship Id="rId13" Type="http://schemas.openxmlformats.org/officeDocument/2006/relationships/oleObject" Target="../embeddings/oleObject280.bin"/><Relationship Id="rId3" Type="http://schemas.openxmlformats.org/officeDocument/2006/relationships/oleObject" Target="../embeddings/oleObject275.bin"/><Relationship Id="rId7" Type="http://schemas.openxmlformats.org/officeDocument/2006/relationships/oleObject" Target="../embeddings/oleObject277.bin"/><Relationship Id="rId12" Type="http://schemas.openxmlformats.org/officeDocument/2006/relationships/image" Target="../media/image28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3.wmf"/><Relationship Id="rId1" Type="http://schemas.openxmlformats.org/officeDocument/2006/relationships/vmlDrawing" Target="../drawings/vmlDrawing65.vml"/><Relationship Id="rId6" Type="http://schemas.openxmlformats.org/officeDocument/2006/relationships/image" Target="../media/image278.wmf"/><Relationship Id="rId11" Type="http://schemas.openxmlformats.org/officeDocument/2006/relationships/oleObject" Target="../embeddings/oleObject279.bin"/><Relationship Id="rId5" Type="http://schemas.openxmlformats.org/officeDocument/2006/relationships/oleObject" Target="../embeddings/oleObject276.bin"/><Relationship Id="rId15" Type="http://schemas.openxmlformats.org/officeDocument/2006/relationships/oleObject" Target="../embeddings/oleObject281.bin"/><Relationship Id="rId10" Type="http://schemas.openxmlformats.org/officeDocument/2006/relationships/image" Target="../media/image280.wmf"/><Relationship Id="rId4" Type="http://schemas.openxmlformats.org/officeDocument/2006/relationships/image" Target="../media/image277.wmf"/><Relationship Id="rId9" Type="http://schemas.openxmlformats.org/officeDocument/2006/relationships/oleObject" Target="../embeddings/oleObject278.bin"/><Relationship Id="rId14" Type="http://schemas.openxmlformats.org/officeDocument/2006/relationships/image" Target="../media/image28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0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20.bin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wmf"/><Relationship Id="rId13" Type="http://schemas.openxmlformats.org/officeDocument/2006/relationships/oleObject" Target="../embeddings/oleObject287.bin"/><Relationship Id="rId18" Type="http://schemas.openxmlformats.org/officeDocument/2006/relationships/image" Target="../media/image291.wmf"/><Relationship Id="rId3" Type="http://schemas.openxmlformats.org/officeDocument/2006/relationships/oleObject" Target="../embeddings/oleObject282.bin"/><Relationship Id="rId7" Type="http://schemas.openxmlformats.org/officeDocument/2006/relationships/oleObject" Target="../embeddings/oleObject284.bin"/><Relationship Id="rId12" Type="http://schemas.openxmlformats.org/officeDocument/2006/relationships/image" Target="../media/image288.wmf"/><Relationship Id="rId17" Type="http://schemas.openxmlformats.org/officeDocument/2006/relationships/oleObject" Target="../embeddings/oleObject28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0.emf"/><Relationship Id="rId1" Type="http://schemas.openxmlformats.org/officeDocument/2006/relationships/vmlDrawing" Target="../drawings/vmlDrawing66.vml"/><Relationship Id="rId6" Type="http://schemas.openxmlformats.org/officeDocument/2006/relationships/image" Target="../media/image285.wmf"/><Relationship Id="rId11" Type="http://schemas.openxmlformats.org/officeDocument/2006/relationships/oleObject" Target="../embeddings/oleObject286.bin"/><Relationship Id="rId5" Type="http://schemas.openxmlformats.org/officeDocument/2006/relationships/oleObject" Target="../embeddings/oleObject283.bin"/><Relationship Id="rId15" Type="http://schemas.openxmlformats.org/officeDocument/2006/relationships/oleObject" Target="../embeddings/oleObject288.bin"/><Relationship Id="rId10" Type="http://schemas.openxmlformats.org/officeDocument/2006/relationships/image" Target="../media/image287.wmf"/><Relationship Id="rId4" Type="http://schemas.openxmlformats.org/officeDocument/2006/relationships/image" Target="../media/image284.wmf"/><Relationship Id="rId9" Type="http://schemas.openxmlformats.org/officeDocument/2006/relationships/oleObject" Target="../embeddings/oleObject285.bin"/><Relationship Id="rId14" Type="http://schemas.openxmlformats.org/officeDocument/2006/relationships/image" Target="../media/image289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293.wmf"/><Relationship Id="rId5" Type="http://schemas.openxmlformats.org/officeDocument/2006/relationships/oleObject" Target="../embeddings/oleObject291.bin"/><Relationship Id="rId4" Type="http://schemas.openxmlformats.org/officeDocument/2006/relationships/image" Target="../media/image292.w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6.wmf"/><Relationship Id="rId13" Type="http://schemas.openxmlformats.org/officeDocument/2006/relationships/oleObject" Target="../embeddings/oleObject297.bin"/><Relationship Id="rId3" Type="http://schemas.openxmlformats.org/officeDocument/2006/relationships/oleObject" Target="../embeddings/oleObject292.bin"/><Relationship Id="rId7" Type="http://schemas.openxmlformats.org/officeDocument/2006/relationships/oleObject" Target="../embeddings/oleObject294.bin"/><Relationship Id="rId12" Type="http://schemas.openxmlformats.org/officeDocument/2006/relationships/image" Target="../media/image29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0.wmf"/><Relationship Id="rId1" Type="http://schemas.openxmlformats.org/officeDocument/2006/relationships/vmlDrawing" Target="../drawings/vmlDrawing68.vml"/><Relationship Id="rId6" Type="http://schemas.openxmlformats.org/officeDocument/2006/relationships/image" Target="../media/image295.wmf"/><Relationship Id="rId11" Type="http://schemas.openxmlformats.org/officeDocument/2006/relationships/oleObject" Target="../embeddings/oleObject296.bin"/><Relationship Id="rId5" Type="http://schemas.openxmlformats.org/officeDocument/2006/relationships/oleObject" Target="../embeddings/oleObject293.bin"/><Relationship Id="rId15" Type="http://schemas.openxmlformats.org/officeDocument/2006/relationships/oleObject" Target="../embeddings/oleObject298.bin"/><Relationship Id="rId10" Type="http://schemas.openxmlformats.org/officeDocument/2006/relationships/image" Target="../media/image297.wmf"/><Relationship Id="rId4" Type="http://schemas.openxmlformats.org/officeDocument/2006/relationships/image" Target="../media/image294.wmf"/><Relationship Id="rId9" Type="http://schemas.openxmlformats.org/officeDocument/2006/relationships/oleObject" Target="../embeddings/oleObject295.bin"/><Relationship Id="rId14" Type="http://schemas.openxmlformats.org/officeDocument/2006/relationships/image" Target="../media/image299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3.emf"/><Relationship Id="rId13" Type="http://schemas.openxmlformats.org/officeDocument/2006/relationships/image" Target="../media/image305.emf"/><Relationship Id="rId3" Type="http://schemas.openxmlformats.org/officeDocument/2006/relationships/oleObject" Target="../embeddings/oleObject299.bin"/><Relationship Id="rId7" Type="http://schemas.openxmlformats.org/officeDocument/2006/relationships/oleObject" Target="../embeddings/oleObject301.bin"/><Relationship Id="rId12" Type="http://schemas.openxmlformats.org/officeDocument/2006/relationships/oleObject" Target="../embeddings/oleObject3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302.emf"/><Relationship Id="rId11" Type="http://schemas.openxmlformats.org/officeDocument/2006/relationships/image" Target="../media/image307.jpeg"/><Relationship Id="rId5" Type="http://schemas.openxmlformats.org/officeDocument/2006/relationships/oleObject" Target="../embeddings/oleObject300.bin"/><Relationship Id="rId15" Type="http://schemas.openxmlformats.org/officeDocument/2006/relationships/image" Target="../media/image306.emf"/><Relationship Id="rId10" Type="http://schemas.openxmlformats.org/officeDocument/2006/relationships/image" Target="../media/image304.wmf"/><Relationship Id="rId4" Type="http://schemas.openxmlformats.org/officeDocument/2006/relationships/image" Target="../media/image301.wmf"/><Relationship Id="rId9" Type="http://schemas.openxmlformats.org/officeDocument/2006/relationships/oleObject" Target="../embeddings/oleObject302.bin"/><Relationship Id="rId14" Type="http://schemas.openxmlformats.org/officeDocument/2006/relationships/oleObject" Target="../embeddings/oleObject304.bin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wmf"/><Relationship Id="rId13" Type="http://schemas.openxmlformats.org/officeDocument/2006/relationships/oleObject" Target="../embeddings/oleObject310.bin"/><Relationship Id="rId3" Type="http://schemas.openxmlformats.org/officeDocument/2006/relationships/oleObject" Target="../embeddings/oleObject305.bin"/><Relationship Id="rId7" Type="http://schemas.openxmlformats.org/officeDocument/2006/relationships/oleObject" Target="../embeddings/oleObject307.bin"/><Relationship Id="rId12" Type="http://schemas.openxmlformats.org/officeDocument/2006/relationships/image" Target="../media/image31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4.wmf"/><Relationship Id="rId1" Type="http://schemas.openxmlformats.org/officeDocument/2006/relationships/vmlDrawing" Target="../drawings/vmlDrawing70.vml"/><Relationship Id="rId6" Type="http://schemas.openxmlformats.org/officeDocument/2006/relationships/image" Target="../media/image309.wmf"/><Relationship Id="rId11" Type="http://schemas.openxmlformats.org/officeDocument/2006/relationships/oleObject" Target="../embeddings/oleObject309.bin"/><Relationship Id="rId5" Type="http://schemas.openxmlformats.org/officeDocument/2006/relationships/oleObject" Target="../embeddings/oleObject306.bin"/><Relationship Id="rId15" Type="http://schemas.openxmlformats.org/officeDocument/2006/relationships/oleObject" Target="../embeddings/oleObject311.bin"/><Relationship Id="rId10" Type="http://schemas.openxmlformats.org/officeDocument/2006/relationships/image" Target="../media/image311.wmf"/><Relationship Id="rId4" Type="http://schemas.openxmlformats.org/officeDocument/2006/relationships/image" Target="../media/image308.wmf"/><Relationship Id="rId9" Type="http://schemas.openxmlformats.org/officeDocument/2006/relationships/oleObject" Target="../embeddings/oleObject308.bin"/><Relationship Id="rId14" Type="http://schemas.openxmlformats.org/officeDocument/2006/relationships/image" Target="../media/image313.w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7.wmf"/><Relationship Id="rId3" Type="http://schemas.openxmlformats.org/officeDocument/2006/relationships/oleObject" Target="../embeddings/oleObject312.bin"/><Relationship Id="rId7" Type="http://schemas.openxmlformats.org/officeDocument/2006/relationships/oleObject" Target="../embeddings/oleObject314.bin"/><Relationship Id="rId12" Type="http://schemas.openxmlformats.org/officeDocument/2006/relationships/image" Target="../media/image3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316.wmf"/><Relationship Id="rId11" Type="http://schemas.openxmlformats.org/officeDocument/2006/relationships/oleObject" Target="../embeddings/oleObject316.bin"/><Relationship Id="rId5" Type="http://schemas.openxmlformats.org/officeDocument/2006/relationships/oleObject" Target="../embeddings/oleObject313.bin"/><Relationship Id="rId10" Type="http://schemas.openxmlformats.org/officeDocument/2006/relationships/image" Target="../media/image318.wmf"/><Relationship Id="rId4" Type="http://schemas.openxmlformats.org/officeDocument/2006/relationships/image" Target="../media/image315.wmf"/><Relationship Id="rId9" Type="http://schemas.openxmlformats.org/officeDocument/2006/relationships/oleObject" Target="../embeddings/oleObject315.bin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2.wmf"/><Relationship Id="rId3" Type="http://schemas.openxmlformats.org/officeDocument/2006/relationships/oleObject" Target="../embeddings/oleObject317.bin"/><Relationship Id="rId7" Type="http://schemas.openxmlformats.org/officeDocument/2006/relationships/oleObject" Target="../embeddings/oleObject319.bin"/><Relationship Id="rId12" Type="http://schemas.openxmlformats.org/officeDocument/2006/relationships/image" Target="../media/image3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321.wmf"/><Relationship Id="rId11" Type="http://schemas.openxmlformats.org/officeDocument/2006/relationships/oleObject" Target="../embeddings/oleObject321.bin"/><Relationship Id="rId5" Type="http://schemas.openxmlformats.org/officeDocument/2006/relationships/oleObject" Target="../embeddings/oleObject318.bin"/><Relationship Id="rId10" Type="http://schemas.openxmlformats.org/officeDocument/2006/relationships/image" Target="../media/image323.wmf"/><Relationship Id="rId4" Type="http://schemas.openxmlformats.org/officeDocument/2006/relationships/image" Target="../media/image320.wmf"/><Relationship Id="rId9" Type="http://schemas.openxmlformats.org/officeDocument/2006/relationships/oleObject" Target="../embeddings/oleObject320.bin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7.wmf"/><Relationship Id="rId3" Type="http://schemas.openxmlformats.org/officeDocument/2006/relationships/oleObject" Target="../embeddings/oleObject322.bin"/><Relationship Id="rId7" Type="http://schemas.openxmlformats.org/officeDocument/2006/relationships/oleObject" Target="../embeddings/oleObject324.bin"/><Relationship Id="rId12" Type="http://schemas.openxmlformats.org/officeDocument/2006/relationships/image" Target="../media/image3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326.wmf"/><Relationship Id="rId11" Type="http://schemas.openxmlformats.org/officeDocument/2006/relationships/oleObject" Target="../embeddings/oleObject326.bin"/><Relationship Id="rId5" Type="http://schemas.openxmlformats.org/officeDocument/2006/relationships/oleObject" Target="../embeddings/oleObject323.bin"/><Relationship Id="rId10" Type="http://schemas.openxmlformats.org/officeDocument/2006/relationships/image" Target="../media/image328.wmf"/><Relationship Id="rId4" Type="http://schemas.openxmlformats.org/officeDocument/2006/relationships/image" Target="../media/image325.wmf"/><Relationship Id="rId9" Type="http://schemas.openxmlformats.org/officeDocument/2006/relationships/oleObject" Target="../embeddings/oleObject325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331.wmf"/><Relationship Id="rId5" Type="http://schemas.openxmlformats.org/officeDocument/2006/relationships/oleObject" Target="../embeddings/oleObject328.bin"/><Relationship Id="rId4" Type="http://schemas.openxmlformats.org/officeDocument/2006/relationships/image" Target="../media/image33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1.wmf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4.wmf"/><Relationship Id="rId3" Type="http://schemas.openxmlformats.org/officeDocument/2006/relationships/oleObject" Target="../embeddings/oleObject329.bin"/><Relationship Id="rId7" Type="http://schemas.openxmlformats.org/officeDocument/2006/relationships/oleObject" Target="../embeddings/oleObject3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333.wmf"/><Relationship Id="rId5" Type="http://schemas.openxmlformats.org/officeDocument/2006/relationships/oleObject" Target="../embeddings/oleObject330.bin"/><Relationship Id="rId10" Type="http://schemas.openxmlformats.org/officeDocument/2006/relationships/image" Target="../media/image335.wmf"/><Relationship Id="rId4" Type="http://schemas.openxmlformats.org/officeDocument/2006/relationships/image" Target="../media/image332.wmf"/><Relationship Id="rId9" Type="http://schemas.openxmlformats.org/officeDocument/2006/relationships/oleObject" Target="../embeddings/oleObject332.bin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8.wmf"/><Relationship Id="rId3" Type="http://schemas.openxmlformats.org/officeDocument/2006/relationships/oleObject" Target="../embeddings/oleObject333.bin"/><Relationship Id="rId7" Type="http://schemas.openxmlformats.org/officeDocument/2006/relationships/oleObject" Target="../embeddings/oleObject3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337.wmf"/><Relationship Id="rId5" Type="http://schemas.openxmlformats.org/officeDocument/2006/relationships/oleObject" Target="../embeddings/oleObject334.bin"/><Relationship Id="rId4" Type="http://schemas.openxmlformats.org/officeDocument/2006/relationships/image" Target="../media/image336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7.vml"/><Relationship Id="rId4" Type="http://schemas.openxmlformats.org/officeDocument/2006/relationships/image" Target="../media/image339.w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2.wmf"/><Relationship Id="rId3" Type="http://schemas.openxmlformats.org/officeDocument/2006/relationships/oleObject" Target="../embeddings/oleObject337.bin"/><Relationship Id="rId7" Type="http://schemas.openxmlformats.org/officeDocument/2006/relationships/oleObject" Target="../embeddings/oleObject3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341.wmf"/><Relationship Id="rId5" Type="http://schemas.openxmlformats.org/officeDocument/2006/relationships/oleObject" Target="../embeddings/oleObject338.bin"/><Relationship Id="rId10" Type="http://schemas.openxmlformats.org/officeDocument/2006/relationships/image" Target="../media/image343.wmf"/><Relationship Id="rId4" Type="http://schemas.openxmlformats.org/officeDocument/2006/relationships/image" Target="../media/image340.wmf"/><Relationship Id="rId9" Type="http://schemas.openxmlformats.org/officeDocument/2006/relationships/oleObject" Target="../embeddings/oleObject340.bin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30.wmf"/><Relationship Id="rId3" Type="http://schemas.openxmlformats.org/officeDocument/2006/relationships/oleObject" Target="../embeddings/oleObject23.bin"/><Relationship Id="rId21" Type="http://schemas.openxmlformats.org/officeDocument/2006/relationships/oleObject" Target="../embeddings/oleObject32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wmf"/><Relationship Id="rId20" Type="http://schemas.openxmlformats.org/officeDocument/2006/relationships/image" Target="../media/image31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7.bin"/><Relationship Id="rId24" Type="http://schemas.openxmlformats.org/officeDocument/2006/relationships/image" Target="../media/image33.wmf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23" Type="http://schemas.openxmlformats.org/officeDocument/2006/relationships/oleObject" Target="../embeddings/oleObject33.bin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31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28.wmf"/><Relationship Id="rId22" Type="http://schemas.openxmlformats.org/officeDocument/2006/relationships/image" Target="../media/image3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681038"/>
            <a:ext cx="7262812" cy="2062162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TW" sz="3200" smtClean="0"/>
              <a:t/>
            </a:r>
            <a:br>
              <a:rPr lang="en-US" altLang="zh-TW" sz="3200" smtClean="0"/>
            </a:br>
            <a:r>
              <a:rPr lang="en-US" altLang="zh-TW" sz="4400" smtClean="0"/>
              <a:t>Chapter 6</a:t>
            </a:r>
            <a:br>
              <a:rPr lang="en-US" altLang="zh-TW" sz="4400" smtClean="0"/>
            </a:br>
            <a:r>
              <a:rPr lang="en-US" altLang="zh-TW" sz="4400" smtClean="0"/>
              <a:t>Linear Transformations</a:t>
            </a:r>
          </a:p>
        </p:txBody>
      </p:sp>
      <p:sp>
        <p:nvSpPr>
          <p:cNvPr id="8294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3657600"/>
            <a:ext cx="6985000" cy="2843213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altLang="zh-TW" sz="2400" smtClean="0"/>
              <a:t>6.1  Introduction to Linear Transformations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TW" sz="2400" smtClean="0"/>
              <a:t>6.2 The Kernel and Range of a Linear Transformation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TW" sz="2400" smtClean="0"/>
              <a:t>6.3 Matrices for Linear Transformations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TW" sz="2400" smtClean="0"/>
              <a:t>6.4 Transition Matrices and Similarity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TW" sz="2400" smtClean="0"/>
              <a:t>6.5 Applications of Linear Transformations</a:t>
            </a:r>
          </a:p>
        </p:txBody>
      </p:sp>
      <p:sp>
        <p:nvSpPr>
          <p:cNvPr id="82948" name="Rectangle 10"/>
          <p:cNvSpPr>
            <a:spLocks noChangeArrowheads="1"/>
          </p:cNvSpPr>
          <p:nvPr/>
        </p:nvSpPr>
        <p:spPr bwMode="auto">
          <a:xfrm>
            <a:off x="8558213" y="6524625"/>
            <a:ext cx="5857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altLang="zh-TW" sz="1400">
                <a:ea typeface="新細明體" charset="-120"/>
              </a:rPr>
              <a:t>6.</a:t>
            </a:r>
            <a:fld id="{48484897-82F0-4B64-9D45-8970B4CCA705}" type="slidenum">
              <a:rPr lang="en-US" altLang="zh-TW" sz="1400">
                <a:ea typeface="新細明體" charset="-120"/>
              </a:rPr>
              <a:pPr algn="r"/>
              <a:t>1</a:t>
            </a:fld>
            <a:endParaRPr lang="en-US" altLang="zh-TW" sz="140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2B598D1C-78EC-4665-9AE5-EFF35BF6FA23}" type="slidenum">
              <a:rPr lang="en-US" altLang="zh-TW" sz="1400" smtClean="0">
                <a:ea typeface="新細明體" charset="-120"/>
              </a:rPr>
              <a:pPr eaLnBrk="1" hangingPunct="1"/>
              <a:t>10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395288" y="91440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Notes: Two uses of the term “linear”.</a:t>
            </a:r>
          </a:p>
        </p:txBody>
      </p:sp>
      <p:sp>
        <p:nvSpPr>
          <p:cNvPr id="8198" name="Rectangle 13"/>
          <p:cNvSpPr>
            <a:spLocks noChangeArrowheads="1"/>
          </p:cNvSpPr>
          <p:nvPr/>
        </p:nvSpPr>
        <p:spPr bwMode="auto">
          <a:xfrm>
            <a:off x="857250" y="1541463"/>
            <a:ext cx="7467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76238" indent="-376238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/>
              <a:t>(1)                      is called a linear function because its graph is a line</a:t>
            </a:r>
            <a:endParaRPr lang="en-US" altLang="zh-TW">
              <a:latin typeface="標楷體" pitchFamily="65" charset="-120"/>
            </a:endParaRPr>
          </a:p>
        </p:txBody>
      </p:sp>
      <p:graphicFrame>
        <p:nvGraphicFramePr>
          <p:cNvPr id="8194" name="Object 1024"/>
          <p:cNvGraphicFramePr>
            <a:graphicFrameLocks noChangeAspect="1"/>
          </p:cNvGraphicFramePr>
          <p:nvPr/>
        </p:nvGraphicFramePr>
        <p:xfrm>
          <a:off x="1325563" y="1643063"/>
          <a:ext cx="15271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3" imgW="749160" imgH="203040" progId="Equation.3">
                  <p:embed/>
                </p:oleObj>
              </mc:Choice>
              <mc:Fallback>
                <p:oleObj name="Equation" r:id="rId3" imgW="749160" imgH="20304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1643063"/>
                        <a:ext cx="152717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15"/>
          <p:cNvSpPr>
            <a:spLocks noChangeArrowheads="1"/>
          </p:cNvSpPr>
          <p:nvPr/>
        </p:nvSpPr>
        <p:spPr bwMode="auto">
          <a:xfrm>
            <a:off x="857250" y="2620963"/>
            <a:ext cx="7612063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76238" indent="-376238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/>
              <a:t>(2)                      is not a linear transformation from a vector space </a:t>
            </a:r>
            <a:r>
              <a:rPr lang="en-US" altLang="zh-TW" i="1"/>
              <a:t>R </a:t>
            </a:r>
            <a:r>
              <a:rPr lang="en-US" altLang="zh-TW"/>
              <a:t>into</a:t>
            </a:r>
            <a:r>
              <a:rPr lang="en-US" altLang="zh-TW" i="1"/>
              <a:t> R </a:t>
            </a:r>
            <a:r>
              <a:rPr lang="en-US" altLang="zh-TW"/>
              <a:t>because it preserves neither vector addition nor scalar multiplication</a:t>
            </a:r>
            <a:endParaRPr lang="en-US" altLang="zh-TW">
              <a:latin typeface="標楷體" pitchFamily="65" charset="-120"/>
            </a:endParaRPr>
          </a:p>
        </p:txBody>
      </p:sp>
      <p:graphicFrame>
        <p:nvGraphicFramePr>
          <p:cNvPr id="8195" name="Object 1025"/>
          <p:cNvGraphicFramePr>
            <a:graphicFrameLocks noChangeAspect="1"/>
          </p:cNvGraphicFramePr>
          <p:nvPr/>
        </p:nvGraphicFramePr>
        <p:xfrm>
          <a:off x="1339850" y="2757488"/>
          <a:ext cx="152876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5" imgW="749160" imgH="203040" progId="Equation.3">
                  <p:embed/>
                </p:oleObj>
              </mc:Choice>
              <mc:Fallback>
                <p:oleObj name="Equation" r:id="rId5" imgW="749160" imgH="20304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50" y="2757488"/>
                        <a:ext cx="1528763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57B83914-7099-4B76-AE26-3E586A468777}" type="slidenum">
              <a:rPr lang="en-US" altLang="zh-TW" sz="1400" smtClean="0">
                <a:ea typeface="新細明體" charset="-120"/>
              </a:rPr>
              <a:pPr eaLnBrk="1" hangingPunct="1"/>
              <a:t>11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9228" name="Rectangle 3"/>
          <p:cNvSpPr>
            <a:spLocks noChangeArrowheads="1"/>
          </p:cNvSpPr>
          <p:nvPr/>
        </p:nvSpPr>
        <p:spPr bwMode="auto">
          <a:xfrm>
            <a:off x="395288" y="785813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Zero transformation (</a:t>
            </a:r>
            <a:r>
              <a:rPr lang="zh-TW" altLang="en-US">
                <a:solidFill>
                  <a:schemeClr val="hlink"/>
                </a:solidFill>
              </a:rPr>
              <a:t>零轉換</a:t>
            </a:r>
            <a:r>
              <a:rPr lang="en-US" altLang="zh-TW">
                <a:solidFill>
                  <a:schemeClr val="hlink"/>
                </a:solidFill>
              </a:rPr>
              <a:t>):</a:t>
            </a:r>
          </a:p>
        </p:txBody>
      </p:sp>
      <p:graphicFrame>
        <p:nvGraphicFramePr>
          <p:cNvPr id="9218" name="Object 1024"/>
          <p:cNvGraphicFramePr>
            <a:graphicFrameLocks noChangeAspect="1"/>
          </p:cNvGraphicFramePr>
          <p:nvPr/>
        </p:nvGraphicFramePr>
        <p:xfrm>
          <a:off x="1219200" y="3330575"/>
          <a:ext cx="2590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3" imgW="1295280" imgH="203040" progId="Equation.3">
                  <p:embed/>
                </p:oleObj>
              </mc:Choice>
              <mc:Fallback>
                <p:oleObj name="Equation" r:id="rId3" imgW="1295280" imgH="20304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330575"/>
                        <a:ext cx="2590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1025"/>
          <p:cNvGraphicFramePr>
            <a:graphicFrameLocks noChangeAspect="1"/>
          </p:cNvGraphicFramePr>
          <p:nvPr/>
        </p:nvGraphicFramePr>
        <p:xfrm>
          <a:off x="3389313" y="1319213"/>
          <a:ext cx="2260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5" imgW="1130040" imgH="203040" progId="Equation.DSMT4">
                  <p:embed/>
                </p:oleObj>
              </mc:Choice>
              <mc:Fallback>
                <p:oleObj name="Equation" r:id="rId5" imgW="1130040" imgH="203040" progId="Equation.DSMT4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9313" y="1319213"/>
                        <a:ext cx="2260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395288" y="1776413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Identity transformation (</a:t>
            </a:r>
            <a:r>
              <a:rPr lang="zh-TW" altLang="en-US">
                <a:solidFill>
                  <a:schemeClr val="hlink"/>
                </a:solidFill>
              </a:rPr>
              <a:t>相等轉換</a:t>
            </a:r>
            <a:r>
              <a:rPr lang="en-US" altLang="zh-TW">
                <a:solidFill>
                  <a:schemeClr val="hlink"/>
                </a:solidFill>
              </a:rPr>
              <a:t>):</a:t>
            </a:r>
          </a:p>
        </p:txBody>
      </p:sp>
      <p:graphicFrame>
        <p:nvGraphicFramePr>
          <p:cNvPr id="9220" name="Object 1026"/>
          <p:cNvGraphicFramePr>
            <a:graphicFrameLocks noChangeAspect="1"/>
          </p:cNvGraphicFramePr>
          <p:nvPr/>
        </p:nvGraphicFramePr>
        <p:xfrm>
          <a:off x="1219200" y="2309813"/>
          <a:ext cx="12954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7" imgW="647640" imgH="177480" progId="Equation.3">
                  <p:embed/>
                </p:oleObj>
              </mc:Choice>
              <mc:Fallback>
                <p:oleObj name="Equation" r:id="rId7" imgW="647640" imgH="177480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309813"/>
                        <a:ext cx="12954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1027"/>
          <p:cNvGraphicFramePr>
            <a:graphicFrameLocks noChangeAspect="1"/>
          </p:cNvGraphicFramePr>
          <p:nvPr/>
        </p:nvGraphicFramePr>
        <p:xfrm>
          <a:off x="3429000" y="2309813"/>
          <a:ext cx="2209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9" imgW="1104840" imgH="203040" progId="Equation.3">
                  <p:embed/>
                </p:oleObj>
              </mc:Choice>
              <mc:Fallback>
                <p:oleObj name="Equation" r:id="rId9" imgW="1104840" imgH="20304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309813"/>
                        <a:ext cx="2209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0" name="Rectangle 13"/>
          <p:cNvSpPr>
            <a:spLocks noChangeArrowheads="1"/>
          </p:cNvSpPr>
          <p:nvPr/>
        </p:nvSpPr>
        <p:spPr bwMode="auto">
          <a:xfrm>
            <a:off x="395288" y="2767013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Theorem 6.1: Properties of linear transformations</a:t>
            </a:r>
          </a:p>
        </p:txBody>
      </p:sp>
      <p:graphicFrame>
        <p:nvGraphicFramePr>
          <p:cNvPr id="9222" name="Object 1028"/>
          <p:cNvGraphicFramePr>
            <a:graphicFrameLocks noChangeAspect="1"/>
          </p:cNvGraphicFramePr>
          <p:nvPr/>
        </p:nvGraphicFramePr>
        <p:xfrm>
          <a:off x="1219200" y="1319213"/>
          <a:ext cx="13716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Equation" r:id="rId11" imgW="685800" imgH="177480" progId="Equation.3">
                  <p:embed/>
                </p:oleObj>
              </mc:Choice>
              <mc:Fallback>
                <p:oleObj name="Equation" r:id="rId11" imgW="685800" imgH="177480" progId="Equation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319213"/>
                        <a:ext cx="13716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1029"/>
          <p:cNvGraphicFramePr>
            <a:graphicFrameLocks noChangeAspect="1"/>
          </p:cNvGraphicFramePr>
          <p:nvPr/>
        </p:nvGraphicFramePr>
        <p:xfrm>
          <a:off x="1220788" y="3762375"/>
          <a:ext cx="1498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Equation" r:id="rId13" imgW="749160" imgH="203040" progId="Equation.3">
                  <p:embed/>
                </p:oleObj>
              </mc:Choice>
              <mc:Fallback>
                <p:oleObj name="Equation" r:id="rId13" imgW="749160" imgH="203040" progId="Equation.3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788" y="3762375"/>
                        <a:ext cx="1498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1030"/>
          <p:cNvGraphicFramePr>
            <a:graphicFrameLocks noChangeAspect="1"/>
          </p:cNvGraphicFramePr>
          <p:nvPr/>
        </p:nvGraphicFramePr>
        <p:xfrm>
          <a:off x="1217613" y="4194175"/>
          <a:ext cx="2311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Equation" r:id="rId15" imgW="1155600" imgH="203040" progId="Equation.3">
                  <p:embed/>
                </p:oleObj>
              </mc:Choice>
              <mc:Fallback>
                <p:oleObj name="Equation" r:id="rId15" imgW="1155600" imgH="203040" progId="Equation.3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4194175"/>
                        <a:ext cx="2311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1031"/>
          <p:cNvGraphicFramePr>
            <a:graphicFrameLocks noChangeAspect="1"/>
          </p:cNvGraphicFramePr>
          <p:nvPr/>
        </p:nvGraphicFramePr>
        <p:xfrm>
          <a:off x="1217613" y="4625975"/>
          <a:ext cx="3225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Equation" r:id="rId17" imgW="1612800" imgH="203040" progId="Equation.3">
                  <p:embed/>
                </p:oleObj>
              </mc:Choice>
              <mc:Fallback>
                <p:oleObj name="Equation" r:id="rId17" imgW="1612800" imgH="203040" progId="Equation.3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4625975"/>
                        <a:ext cx="3225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032"/>
          <p:cNvGraphicFramePr>
            <a:graphicFrameLocks noChangeAspect="1"/>
          </p:cNvGraphicFramePr>
          <p:nvPr/>
        </p:nvGraphicFramePr>
        <p:xfrm>
          <a:off x="1219200" y="5100638"/>
          <a:ext cx="5638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19" imgW="2819160" imgH="685800" progId="Equation.3">
                  <p:embed/>
                </p:oleObj>
              </mc:Choice>
              <mc:Fallback>
                <p:oleObj name="Equation" r:id="rId19" imgW="2819160" imgH="685800" progId="Equation.3">
                  <p:embed/>
                  <p:pic>
                    <p:nvPicPr>
                      <p:cNvPr id="0" name="Object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00638"/>
                        <a:ext cx="56388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1" name="文字方塊 14"/>
          <p:cNvSpPr txBox="1">
            <a:spLocks noChangeArrowheads="1"/>
          </p:cNvSpPr>
          <p:nvPr/>
        </p:nvSpPr>
        <p:spPr bwMode="auto">
          <a:xfrm>
            <a:off x="3571875" y="4186238"/>
            <a:ext cx="3643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3333CC"/>
                </a:solidFill>
              </a:rPr>
              <a:t>(</a:t>
            </a:r>
            <a:r>
              <a:rPr lang="en-US" altLang="zh-TW" sz="2000" i="1">
                <a:solidFill>
                  <a:srgbClr val="3333CC"/>
                </a:solidFill>
              </a:rPr>
              <a:t>T</a:t>
            </a:r>
            <a:r>
              <a:rPr lang="en-US" altLang="zh-TW" sz="2000">
                <a:solidFill>
                  <a:srgbClr val="3333CC"/>
                </a:solidFill>
              </a:rPr>
              <a:t>(</a:t>
            </a:r>
            <a:r>
              <a:rPr lang="en-US" altLang="zh-TW" sz="2000" i="1">
                <a:solidFill>
                  <a:srgbClr val="3333CC"/>
                </a:solidFill>
              </a:rPr>
              <a:t>c</a:t>
            </a:r>
            <a:r>
              <a:rPr lang="en-US" altLang="zh-TW" sz="2000" b="1">
                <a:solidFill>
                  <a:srgbClr val="3333CC"/>
                </a:solidFill>
              </a:rPr>
              <a:t>v</a:t>
            </a:r>
            <a:r>
              <a:rPr lang="en-US" altLang="zh-TW" sz="2000">
                <a:solidFill>
                  <a:srgbClr val="3333CC"/>
                </a:solidFill>
              </a:rPr>
              <a:t>) = </a:t>
            </a:r>
            <a:r>
              <a:rPr lang="en-US" altLang="zh-TW" sz="2000" i="1">
                <a:solidFill>
                  <a:srgbClr val="3333CC"/>
                </a:solidFill>
              </a:rPr>
              <a:t>cT</a:t>
            </a:r>
            <a:r>
              <a:rPr lang="en-US" altLang="zh-TW" sz="2000">
                <a:solidFill>
                  <a:srgbClr val="3333CC"/>
                </a:solidFill>
              </a:rPr>
              <a:t>(</a:t>
            </a:r>
            <a:r>
              <a:rPr lang="en-US" altLang="zh-TW" sz="2000" b="1">
                <a:solidFill>
                  <a:srgbClr val="3333CC"/>
                </a:solidFill>
              </a:rPr>
              <a:t>v</a:t>
            </a:r>
            <a:r>
              <a:rPr lang="en-US" altLang="zh-TW" sz="2000">
                <a:solidFill>
                  <a:srgbClr val="3333CC"/>
                </a:solidFill>
              </a:rPr>
              <a:t>) for </a:t>
            </a:r>
            <a:r>
              <a:rPr lang="en-US" altLang="zh-TW" sz="2000" i="1">
                <a:solidFill>
                  <a:srgbClr val="3333CC"/>
                </a:solidFill>
              </a:rPr>
              <a:t>c</a:t>
            </a:r>
            <a:r>
              <a:rPr lang="en-US" altLang="zh-TW" sz="2000">
                <a:solidFill>
                  <a:srgbClr val="3333CC"/>
                </a:solidFill>
              </a:rPr>
              <a:t>=-1)</a:t>
            </a:r>
            <a:endParaRPr lang="zh-TW" altLang="en-US" sz="2000">
              <a:solidFill>
                <a:srgbClr val="3333CC"/>
              </a:solidFill>
            </a:endParaRPr>
          </a:p>
        </p:txBody>
      </p:sp>
      <p:sp>
        <p:nvSpPr>
          <p:cNvPr id="9232" name="文字方塊 15"/>
          <p:cNvSpPr txBox="1">
            <a:spLocks noChangeArrowheads="1"/>
          </p:cNvSpPr>
          <p:nvPr/>
        </p:nvSpPr>
        <p:spPr bwMode="auto">
          <a:xfrm>
            <a:off x="4429125" y="4614863"/>
            <a:ext cx="4714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3333CC"/>
                </a:solidFill>
              </a:rPr>
              <a:t>(</a:t>
            </a:r>
            <a:r>
              <a:rPr lang="en-US" altLang="zh-TW" sz="2000" i="1">
                <a:solidFill>
                  <a:srgbClr val="3333CC"/>
                </a:solidFill>
              </a:rPr>
              <a:t>T</a:t>
            </a:r>
            <a:r>
              <a:rPr lang="en-US" altLang="zh-TW" sz="2000">
                <a:solidFill>
                  <a:srgbClr val="3333CC"/>
                </a:solidFill>
              </a:rPr>
              <a:t>(</a:t>
            </a:r>
            <a:r>
              <a:rPr lang="en-US" altLang="zh-TW" sz="2000" b="1">
                <a:solidFill>
                  <a:srgbClr val="3333CC"/>
                </a:solidFill>
              </a:rPr>
              <a:t>u</a:t>
            </a:r>
            <a:r>
              <a:rPr lang="en-US" altLang="zh-TW" sz="2000">
                <a:solidFill>
                  <a:srgbClr val="3333CC"/>
                </a:solidFill>
              </a:rPr>
              <a:t>+(-</a:t>
            </a:r>
            <a:r>
              <a:rPr lang="en-US" altLang="zh-TW" sz="2000" b="1">
                <a:solidFill>
                  <a:srgbClr val="3333CC"/>
                </a:solidFill>
              </a:rPr>
              <a:t>v)</a:t>
            </a:r>
            <a:r>
              <a:rPr lang="en-US" altLang="zh-TW" sz="2000">
                <a:solidFill>
                  <a:srgbClr val="3333CC"/>
                </a:solidFill>
              </a:rPr>
              <a:t>)=</a:t>
            </a:r>
            <a:r>
              <a:rPr lang="en-US" altLang="zh-TW" sz="2000" i="1">
                <a:solidFill>
                  <a:srgbClr val="3333CC"/>
                </a:solidFill>
              </a:rPr>
              <a:t>T</a:t>
            </a:r>
            <a:r>
              <a:rPr lang="en-US" altLang="zh-TW" sz="2000">
                <a:solidFill>
                  <a:srgbClr val="3333CC"/>
                </a:solidFill>
              </a:rPr>
              <a:t>(</a:t>
            </a:r>
            <a:r>
              <a:rPr lang="en-US" altLang="zh-TW" sz="2000" b="1">
                <a:solidFill>
                  <a:srgbClr val="3333CC"/>
                </a:solidFill>
              </a:rPr>
              <a:t>u</a:t>
            </a:r>
            <a:r>
              <a:rPr lang="en-US" altLang="zh-TW" sz="2000">
                <a:solidFill>
                  <a:srgbClr val="3333CC"/>
                </a:solidFill>
              </a:rPr>
              <a:t>)+</a:t>
            </a:r>
            <a:r>
              <a:rPr lang="en-US" altLang="zh-TW" sz="2000" i="1">
                <a:solidFill>
                  <a:srgbClr val="3333CC"/>
                </a:solidFill>
              </a:rPr>
              <a:t>T</a:t>
            </a:r>
            <a:r>
              <a:rPr lang="en-US" altLang="zh-TW" sz="2000">
                <a:solidFill>
                  <a:srgbClr val="3333CC"/>
                </a:solidFill>
              </a:rPr>
              <a:t>(-</a:t>
            </a:r>
            <a:r>
              <a:rPr lang="en-US" altLang="zh-TW" sz="2000" b="1">
                <a:solidFill>
                  <a:srgbClr val="3333CC"/>
                </a:solidFill>
              </a:rPr>
              <a:t>v</a:t>
            </a:r>
            <a:r>
              <a:rPr lang="en-US" altLang="zh-TW" sz="2000">
                <a:solidFill>
                  <a:srgbClr val="3333CC"/>
                </a:solidFill>
              </a:rPr>
              <a:t>) and property (2))</a:t>
            </a:r>
            <a:endParaRPr lang="zh-TW" altLang="en-US" sz="2000">
              <a:solidFill>
                <a:srgbClr val="3333CC"/>
              </a:solidFill>
            </a:endParaRPr>
          </a:p>
        </p:txBody>
      </p:sp>
      <p:sp>
        <p:nvSpPr>
          <p:cNvPr id="9233" name="文字方塊 16"/>
          <p:cNvSpPr txBox="1">
            <a:spLocks noChangeArrowheads="1"/>
          </p:cNvSpPr>
          <p:nvPr/>
        </p:nvSpPr>
        <p:spPr bwMode="auto">
          <a:xfrm>
            <a:off x="2714625" y="3729038"/>
            <a:ext cx="4714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3333CC"/>
                </a:solidFill>
              </a:rPr>
              <a:t>(</a:t>
            </a:r>
            <a:r>
              <a:rPr lang="en-US" altLang="zh-TW" sz="2000" i="1">
                <a:solidFill>
                  <a:srgbClr val="3333CC"/>
                </a:solidFill>
              </a:rPr>
              <a:t>T</a:t>
            </a:r>
            <a:r>
              <a:rPr lang="en-US" altLang="zh-TW" sz="2000">
                <a:solidFill>
                  <a:srgbClr val="3333CC"/>
                </a:solidFill>
              </a:rPr>
              <a:t>(</a:t>
            </a:r>
            <a:r>
              <a:rPr lang="en-US" altLang="zh-TW" sz="2000" i="1">
                <a:solidFill>
                  <a:srgbClr val="3333CC"/>
                </a:solidFill>
              </a:rPr>
              <a:t>c</a:t>
            </a:r>
            <a:r>
              <a:rPr lang="en-US" altLang="zh-TW" sz="2000" b="1">
                <a:solidFill>
                  <a:srgbClr val="3333CC"/>
                </a:solidFill>
              </a:rPr>
              <a:t>v</a:t>
            </a:r>
            <a:r>
              <a:rPr lang="en-US" altLang="zh-TW" sz="2000">
                <a:solidFill>
                  <a:srgbClr val="3333CC"/>
                </a:solidFill>
              </a:rPr>
              <a:t>) = </a:t>
            </a:r>
            <a:r>
              <a:rPr lang="en-US" altLang="zh-TW" sz="2000" i="1">
                <a:solidFill>
                  <a:srgbClr val="3333CC"/>
                </a:solidFill>
              </a:rPr>
              <a:t>cT</a:t>
            </a:r>
            <a:r>
              <a:rPr lang="en-US" altLang="zh-TW" sz="2000">
                <a:solidFill>
                  <a:srgbClr val="3333CC"/>
                </a:solidFill>
              </a:rPr>
              <a:t>(</a:t>
            </a:r>
            <a:r>
              <a:rPr lang="en-US" altLang="zh-TW" sz="2000" b="1">
                <a:solidFill>
                  <a:srgbClr val="3333CC"/>
                </a:solidFill>
              </a:rPr>
              <a:t>v</a:t>
            </a:r>
            <a:r>
              <a:rPr lang="en-US" altLang="zh-TW" sz="2000">
                <a:solidFill>
                  <a:srgbClr val="3333CC"/>
                </a:solidFill>
              </a:rPr>
              <a:t>) for </a:t>
            </a:r>
            <a:r>
              <a:rPr lang="en-US" altLang="zh-TW" sz="2000" i="1">
                <a:solidFill>
                  <a:srgbClr val="3333CC"/>
                </a:solidFill>
              </a:rPr>
              <a:t>c</a:t>
            </a:r>
            <a:r>
              <a:rPr lang="en-US" altLang="zh-TW" sz="2000">
                <a:solidFill>
                  <a:srgbClr val="3333CC"/>
                </a:solidFill>
              </a:rPr>
              <a:t>=0)</a:t>
            </a:r>
            <a:endParaRPr lang="zh-TW" altLang="en-US" sz="2000">
              <a:solidFill>
                <a:srgbClr val="3333CC"/>
              </a:solidFill>
            </a:endParaRPr>
          </a:p>
        </p:txBody>
      </p:sp>
      <p:sp>
        <p:nvSpPr>
          <p:cNvPr id="9234" name="文字方塊 17"/>
          <p:cNvSpPr txBox="1">
            <a:spLocks noChangeArrowheads="1"/>
          </p:cNvSpPr>
          <p:nvPr/>
        </p:nvSpPr>
        <p:spPr bwMode="auto">
          <a:xfrm>
            <a:off x="1571625" y="6386513"/>
            <a:ext cx="7000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3333CC"/>
                </a:solidFill>
              </a:rPr>
              <a:t>(Iteratively using </a:t>
            </a:r>
            <a:r>
              <a:rPr lang="en-US" altLang="zh-TW" sz="2000" i="1">
                <a:solidFill>
                  <a:srgbClr val="3333CC"/>
                </a:solidFill>
              </a:rPr>
              <a:t>T</a:t>
            </a:r>
            <a:r>
              <a:rPr lang="en-US" altLang="zh-TW" sz="2000">
                <a:solidFill>
                  <a:srgbClr val="3333CC"/>
                </a:solidFill>
              </a:rPr>
              <a:t>(</a:t>
            </a:r>
            <a:r>
              <a:rPr lang="en-US" altLang="zh-TW" sz="2000" b="1">
                <a:solidFill>
                  <a:srgbClr val="3333CC"/>
                </a:solidFill>
              </a:rPr>
              <a:t>u</a:t>
            </a:r>
            <a:r>
              <a:rPr lang="en-US" altLang="zh-TW" sz="2000">
                <a:solidFill>
                  <a:srgbClr val="3333CC"/>
                </a:solidFill>
              </a:rPr>
              <a:t>+</a:t>
            </a:r>
            <a:r>
              <a:rPr lang="en-US" altLang="zh-TW" sz="2000" b="1">
                <a:solidFill>
                  <a:srgbClr val="3333CC"/>
                </a:solidFill>
              </a:rPr>
              <a:t>v</a:t>
            </a:r>
            <a:r>
              <a:rPr lang="en-US" altLang="zh-TW" sz="2000">
                <a:solidFill>
                  <a:srgbClr val="3333CC"/>
                </a:solidFill>
              </a:rPr>
              <a:t>)=</a:t>
            </a:r>
            <a:r>
              <a:rPr lang="en-US" altLang="zh-TW" sz="2000" i="1">
                <a:solidFill>
                  <a:srgbClr val="3333CC"/>
                </a:solidFill>
              </a:rPr>
              <a:t>T</a:t>
            </a:r>
            <a:r>
              <a:rPr lang="en-US" altLang="zh-TW" sz="2000">
                <a:solidFill>
                  <a:srgbClr val="3333CC"/>
                </a:solidFill>
              </a:rPr>
              <a:t>(</a:t>
            </a:r>
            <a:r>
              <a:rPr lang="en-US" altLang="zh-TW" sz="2000" b="1">
                <a:solidFill>
                  <a:srgbClr val="3333CC"/>
                </a:solidFill>
              </a:rPr>
              <a:t>u</a:t>
            </a:r>
            <a:r>
              <a:rPr lang="en-US" altLang="zh-TW" sz="2000">
                <a:solidFill>
                  <a:srgbClr val="3333CC"/>
                </a:solidFill>
              </a:rPr>
              <a:t>)+</a:t>
            </a:r>
            <a:r>
              <a:rPr lang="en-US" altLang="zh-TW" sz="2000" i="1">
                <a:solidFill>
                  <a:srgbClr val="3333CC"/>
                </a:solidFill>
              </a:rPr>
              <a:t>T</a:t>
            </a:r>
            <a:r>
              <a:rPr lang="en-US" altLang="zh-TW" sz="2000">
                <a:solidFill>
                  <a:srgbClr val="3333CC"/>
                </a:solidFill>
              </a:rPr>
              <a:t>(</a:t>
            </a:r>
            <a:r>
              <a:rPr lang="en-US" altLang="zh-TW" sz="2000" b="1">
                <a:solidFill>
                  <a:srgbClr val="3333CC"/>
                </a:solidFill>
              </a:rPr>
              <a:t>v</a:t>
            </a:r>
            <a:r>
              <a:rPr lang="en-US" altLang="zh-TW" sz="2000">
                <a:solidFill>
                  <a:srgbClr val="3333CC"/>
                </a:solidFill>
              </a:rPr>
              <a:t>) and </a:t>
            </a:r>
            <a:r>
              <a:rPr lang="en-US" altLang="zh-TW" sz="2000" i="1">
                <a:solidFill>
                  <a:srgbClr val="3333CC"/>
                </a:solidFill>
              </a:rPr>
              <a:t>T</a:t>
            </a:r>
            <a:r>
              <a:rPr lang="en-US" altLang="zh-TW" sz="2000">
                <a:solidFill>
                  <a:srgbClr val="3333CC"/>
                </a:solidFill>
              </a:rPr>
              <a:t>(</a:t>
            </a:r>
            <a:r>
              <a:rPr lang="en-US" altLang="zh-TW" sz="2000" i="1">
                <a:solidFill>
                  <a:srgbClr val="3333CC"/>
                </a:solidFill>
              </a:rPr>
              <a:t>c</a:t>
            </a:r>
            <a:r>
              <a:rPr lang="en-US" altLang="zh-TW" sz="2000" b="1">
                <a:solidFill>
                  <a:srgbClr val="3333CC"/>
                </a:solidFill>
              </a:rPr>
              <a:t>v</a:t>
            </a:r>
            <a:r>
              <a:rPr lang="en-US" altLang="zh-TW" sz="2000">
                <a:solidFill>
                  <a:srgbClr val="3333CC"/>
                </a:solidFill>
              </a:rPr>
              <a:t>) = </a:t>
            </a:r>
            <a:r>
              <a:rPr lang="en-US" altLang="zh-TW" sz="2000" i="1">
                <a:solidFill>
                  <a:srgbClr val="3333CC"/>
                </a:solidFill>
              </a:rPr>
              <a:t>cT</a:t>
            </a:r>
            <a:r>
              <a:rPr lang="en-US" altLang="zh-TW" sz="2000">
                <a:solidFill>
                  <a:srgbClr val="3333CC"/>
                </a:solidFill>
              </a:rPr>
              <a:t>(</a:t>
            </a:r>
            <a:r>
              <a:rPr lang="en-US" altLang="zh-TW" sz="2000" b="1">
                <a:solidFill>
                  <a:srgbClr val="3333CC"/>
                </a:solidFill>
              </a:rPr>
              <a:t>v</a:t>
            </a:r>
            <a:r>
              <a:rPr lang="en-US" altLang="zh-TW" sz="2000">
                <a:solidFill>
                  <a:srgbClr val="3333CC"/>
                </a:solidFill>
              </a:rPr>
              <a:t>))</a:t>
            </a:r>
            <a:endParaRPr lang="zh-TW" altLang="en-US" sz="200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66A9DDA1-3F35-45F9-9C0B-CB7626019225}" type="slidenum">
              <a:rPr lang="en-US" altLang="zh-TW" sz="1400" smtClean="0">
                <a:ea typeface="新細明體" charset="-120"/>
              </a:rPr>
              <a:pPr eaLnBrk="1" hangingPunct="1"/>
              <a:t>12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10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8105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Ex 4: Linear transformations and bases</a:t>
            </a:r>
            <a:endParaRPr lang="en-US" altLang="zh-TW" smtClean="0">
              <a:latin typeface="標楷體" pitchFamily="65" charset="-120"/>
            </a:endParaRPr>
          </a:p>
        </p:txBody>
      </p:sp>
      <p:sp>
        <p:nvSpPr>
          <p:cNvPr id="10251" name="Rectangle 21"/>
          <p:cNvSpPr>
            <a:spLocks noChangeArrowheads="1"/>
          </p:cNvSpPr>
          <p:nvPr/>
        </p:nvSpPr>
        <p:spPr bwMode="auto">
          <a:xfrm>
            <a:off x="1058863" y="1289050"/>
            <a:ext cx="747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76238" indent="-376238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/>
              <a:t>Let                       be a linear transformation such that</a:t>
            </a:r>
            <a:r>
              <a:rPr lang="en-US" altLang="zh-TW">
                <a:latin typeface="標楷體" pitchFamily="65" charset="-120"/>
              </a:rPr>
              <a:t> </a:t>
            </a:r>
          </a:p>
        </p:txBody>
      </p:sp>
      <p:graphicFrame>
        <p:nvGraphicFramePr>
          <p:cNvPr id="10242" name="Object 1024"/>
          <p:cNvGraphicFramePr>
            <a:graphicFrameLocks noChangeAspect="1"/>
          </p:cNvGraphicFramePr>
          <p:nvPr/>
        </p:nvGraphicFramePr>
        <p:xfrm>
          <a:off x="1687513" y="1301750"/>
          <a:ext cx="151606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Equation" r:id="rId3" imgW="761760" imgH="203040" progId="Equation.3">
                  <p:embed/>
                </p:oleObj>
              </mc:Choice>
              <mc:Fallback>
                <p:oleObj name="Equation" r:id="rId3" imgW="761760" imgH="20304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13" y="1301750"/>
                        <a:ext cx="151606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1025"/>
          <p:cNvGraphicFramePr>
            <a:graphicFrameLocks noChangeAspect="1"/>
          </p:cNvGraphicFramePr>
          <p:nvPr/>
        </p:nvGraphicFramePr>
        <p:xfrm>
          <a:off x="1638300" y="1798638"/>
          <a:ext cx="2133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r:id="rId5" imgW="1066800" imgH="190500" progId="Equation.3">
                  <p:embed/>
                </p:oleObj>
              </mc:Choice>
              <mc:Fallback>
                <p:oleObj r:id="rId5" imgW="1066800" imgH="19050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1798638"/>
                        <a:ext cx="21336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1026"/>
          <p:cNvGraphicFramePr>
            <a:graphicFrameLocks noChangeAspect="1"/>
          </p:cNvGraphicFramePr>
          <p:nvPr/>
        </p:nvGraphicFramePr>
        <p:xfrm>
          <a:off x="1643063" y="2259013"/>
          <a:ext cx="2108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r:id="rId7" imgW="1054100" imgH="190500" progId="Equation.3">
                  <p:embed/>
                </p:oleObj>
              </mc:Choice>
              <mc:Fallback>
                <p:oleObj r:id="rId7" imgW="1054100" imgH="190500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2259013"/>
                        <a:ext cx="21082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1027"/>
          <p:cNvGraphicFramePr>
            <a:graphicFrameLocks noChangeAspect="1"/>
          </p:cNvGraphicFramePr>
          <p:nvPr/>
        </p:nvGraphicFramePr>
        <p:xfrm>
          <a:off x="1609725" y="2733675"/>
          <a:ext cx="1930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r:id="rId9" imgW="965200" imgH="190500" progId="Equation.3">
                  <p:embed/>
                </p:oleObj>
              </mc:Choice>
              <mc:Fallback>
                <p:oleObj r:id="rId9" imgW="965200" imgH="19050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725" y="2733675"/>
                        <a:ext cx="19304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Rectangle 31"/>
          <p:cNvSpPr>
            <a:spLocks noChangeArrowheads="1"/>
          </p:cNvSpPr>
          <p:nvPr/>
        </p:nvSpPr>
        <p:spPr bwMode="auto">
          <a:xfrm>
            <a:off x="457200" y="3429000"/>
            <a:ext cx="137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Sol:</a:t>
            </a:r>
            <a:endParaRPr lang="en-US" altLang="zh-TW"/>
          </a:p>
        </p:txBody>
      </p:sp>
      <p:graphicFrame>
        <p:nvGraphicFramePr>
          <p:cNvPr id="10246" name="Object 1028"/>
          <p:cNvGraphicFramePr>
            <a:graphicFrameLocks noChangeAspect="1"/>
          </p:cNvGraphicFramePr>
          <p:nvPr/>
        </p:nvGraphicFramePr>
        <p:xfrm>
          <a:off x="990600" y="3886200"/>
          <a:ext cx="4622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11" imgW="2311200" imgH="203040" progId="Equation.3">
                  <p:embed/>
                </p:oleObj>
              </mc:Choice>
              <mc:Fallback>
                <p:oleObj name="Equation" r:id="rId11" imgW="2311200" imgH="203040" progId="Equation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886200"/>
                        <a:ext cx="4622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1029"/>
          <p:cNvGraphicFramePr>
            <a:graphicFrameLocks noChangeAspect="1"/>
          </p:cNvGraphicFramePr>
          <p:nvPr/>
        </p:nvGraphicFramePr>
        <p:xfrm>
          <a:off x="1000125" y="5394325"/>
          <a:ext cx="53848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13" imgW="2692080" imgH="660240" progId="Equation.3">
                  <p:embed/>
                </p:oleObj>
              </mc:Choice>
              <mc:Fallback>
                <p:oleObj name="Equation" r:id="rId13" imgW="2692080" imgH="660240" progId="Equation.3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5394325"/>
                        <a:ext cx="5384800" cy="132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Text Box 37"/>
          <p:cNvSpPr txBox="1">
            <a:spLocks noChangeArrowheads="1"/>
          </p:cNvSpPr>
          <p:nvPr/>
        </p:nvSpPr>
        <p:spPr bwMode="auto">
          <a:xfrm>
            <a:off x="1116013" y="3114675"/>
            <a:ext cx="3097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Find </a:t>
            </a:r>
            <a:r>
              <a:rPr lang="en-US" altLang="zh-TW" i="1"/>
              <a:t>T</a:t>
            </a:r>
            <a:r>
              <a:rPr lang="en-US" altLang="zh-TW"/>
              <a:t>(2, 3, -2)</a:t>
            </a:r>
          </a:p>
        </p:txBody>
      </p:sp>
      <p:graphicFrame>
        <p:nvGraphicFramePr>
          <p:cNvPr id="10248" name="Object 1032"/>
          <p:cNvGraphicFramePr>
            <a:graphicFrameLocks noChangeAspect="1"/>
          </p:cNvGraphicFramePr>
          <p:nvPr/>
        </p:nvGraphicFramePr>
        <p:xfrm>
          <a:off x="869950" y="4429125"/>
          <a:ext cx="5999163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15" imgW="3746160" imgH="482400" progId="Equation.DSMT4">
                  <p:embed/>
                </p:oleObj>
              </mc:Choice>
              <mc:Fallback>
                <p:oleObj name="Equation" r:id="rId15" imgW="3746160" imgH="482400" progId="Equation.DSMT4">
                  <p:embed/>
                  <p:pic>
                    <p:nvPicPr>
                      <p:cNvPr id="0" name="Object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4429125"/>
                        <a:ext cx="5999163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7A92C6C4-504B-49AF-BE10-9DB886015F81}" type="slidenum">
              <a:rPr lang="en-US" altLang="zh-TW" sz="1400" smtClean="0">
                <a:ea typeface="新細明體" charset="-120"/>
              </a:rPr>
              <a:pPr eaLnBrk="1" hangingPunct="1"/>
              <a:t>13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11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85813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Ex 5: A linear transformation defined by a matrix</a:t>
            </a:r>
            <a:endParaRPr lang="en-US" altLang="zh-TW" smtClean="0">
              <a:latin typeface="標楷體" pitchFamily="65" charset="-120"/>
            </a:endParaRPr>
          </a:p>
        </p:txBody>
      </p:sp>
      <p:sp>
        <p:nvSpPr>
          <p:cNvPr id="11278" name="Rectangle 8"/>
          <p:cNvSpPr>
            <a:spLocks noChangeArrowheads="1"/>
          </p:cNvSpPr>
          <p:nvPr/>
        </p:nvSpPr>
        <p:spPr bwMode="auto">
          <a:xfrm>
            <a:off x="714375" y="13589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76238" indent="-376238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/>
              <a:t>The function                     is defined as</a:t>
            </a:r>
            <a:endParaRPr lang="en-US" altLang="zh-TW">
              <a:latin typeface="標楷體" pitchFamily="65" charset="-120"/>
            </a:endParaRPr>
          </a:p>
        </p:txBody>
      </p:sp>
      <p:graphicFrame>
        <p:nvGraphicFramePr>
          <p:cNvPr id="11266" name="Object 1024"/>
          <p:cNvGraphicFramePr>
            <a:graphicFrameLocks noChangeAspect="1"/>
          </p:cNvGraphicFramePr>
          <p:nvPr/>
        </p:nvGraphicFramePr>
        <p:xfrm>
          <a:off x="2411413" y="1357313"/>
          <a:ext cx="1524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3" imgW="761760" imgH="203040" progId="Equation.3">
                  <p:embed/>
                </p:oleObj>
              </mc:Choice>
              <mc:Fallback>
                <p:oleObj name="Equation" r:id="rId3" imgW="761760" imgH="20304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357313"/>
                        <a:ext cx="1524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1025"/>
          <p:cNvGraphicFramePr>
            <a:graphicFrameLocks noChangeAspect="1"/>
          </p:cNvGraphicFramePr>
          <p:nvPr/>
        </p:nvGraphicFramePr>
        <p:xfrm>
          <a:off x="5580063" y="987425"/>
          <a:ext cx="3398837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Equation" r:id="rId5" imgW="1701720" imgH="634680" progId="Equation.3">
                  <p:embed/>
                </p:oleObj>
              </mc:Choice>
              <mc:Fallback>
                <p:oleObj name="Equation" r:id="rId5" imgW="1701720" imgH="63468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987425"/>
                        <a:ext cx="3398837" cy="126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1026"/>
          <p:cNvGraphicFramePr>
            <a:graphicFrameLocks noChangeAspect="1"/>
          </p:cNvGraphicFramePr>
          <p:nvPr/>
        </p:nvGraphicFramePr>
        <p:xfrm>
          <a:off x="928688" y="2000250"/>
          <a:ext cx="71072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Equation" r:id="rId7" imgW="3555720" imgH="457200" progId="Equation.DSMT4">
                  <p:embed/>
                </p:oleObj>
              </mc:Choice>
              <mc:Fallback>
                <p:oleObj name="Equation" r:id="rId7" imgW="3555720" imgH="457200" progId="Equation.DSMT4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2000250"/>
                        <a:ext cx="710723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9" name="Rectangle 19"/>
          <p:cNvSpPr>
            <a:spLocks noChangeArrowheads="1"/>
          </p:cNvSpPr>
          <p:nvPr/>
        </p:nvSpPr>
        <p:spPr bwMode="auto">
          <a:xfrm>
            <a:off x="500063" y="2895600"/>
            <a:ext cx="137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Sol:</a:t>
            </a:r>
            <a:endParaRPr lang="en-US" altLang="zh-TW"/>
          </a:p>
        </p:txBody>
      </p:sp>
      <p:graphicFrame>
        <p:nvGraphicFramePr>
          <p:cNvPr id="11269" name="Object 1027"/>
          <p:cNvGraphicFramePr>
            <a:graphicFrameLocks noChangeAspect="1"/>
          </p:cNvGraphicFramePr>
          <p:nvPr/>
        </p:nvGraphicFramePr>
        <p:xfrm>
          <a:off x="1214438" y="3362325"/>
          <a:ext cx="1778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Equation" r:id="rId9" imgW="888840" imgH="203040" progId="Equation.DSMT4">
                  <p:embed/>
                </p:oleObj>
              </mc:Choice>
              <mc:Fallback>
                <p:oleObj name="Equation" r:id="rId9" imgW="888840" imgH="203040" progId="Equation.DSMT4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3362325"/>
                        <a:ext cx="1778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1028"/>
          <p:cNvGraphicFramePr>
            <a:graphicFrameLocks noChangeAspect="1"/>
          </p:cNvGraphicFramePr>
          <p:nvPr/>
        </p:nvGraphicFramePr>
        <p:xfrm>
          <a:off x="1622425" y="3895725"/>
          <a:ext cx="4186238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Equation" r:id="rId11" imgW="2095200" imgH="634680" progId="Equation.3">
                  <p:embed/>
                </p:oleObj>
              </mc:Choice>
              <mc:Fallback>
                <p:oleObj name="Equation" r:id="rId11" imgW="2095200" imgH="634680" progId="Equation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425" y="3895725"/>
                        <a:ext cx="4186238" cy="126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1029"/>
          <p:cNvGraphicFramePr>
            <a:graphicFrameLocks noChangeAspect="1"/>
          </p:cNvGraphicFramePr>
          <p:nvPr/>
        </p:nvGraphicFramePr>
        <p:xfrm>
          <a:off x="1600200" y="5191125"/>
          <a:ext cx="2362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Equation" r:id="rId13" imgW="1180800" imgH="203040" progId="Equation.3">
                  <p:embed/>
                </p:oleObj>
              </mc:Choice>
              <mc:Fallback>
                <p:oleObj name="Equation" r:id="rId13" imgW="1180800" imgH="203040" progId="Equation.3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191125"/>
                        <a:ext cx="2362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80" name="Group 37"/>
          <p:cNvGrpSpPr>
            <a:grpSpLocks/>
          </p:cNvGrpSpPr>
          <p:nvPr/>
        </p:nvGrpSpPr>
        <p:grpSpPr bwMode="auto">
          <a:xfrm>
            <a:off x="3943350" y="3278188"/>
            <a:ext cx="2212975" cy="681037"/>
            <a:chOff x="2484" y="1867"/>
            <a:chExt cx="1394" cy="429"/>
          </a:xfrm>
        </p:grpSpPr>
        <p:graphicFrame>
          <p:nvGraphicFramePr>
            <p:cNvPr id="11274" name="Object 1032"/>
            <p:cNvGraphicFramePr>
              <a:graphicFrameLocks noChangeAspect="1"/>
            </p:cNvGraphicFramePr>
            <p:nvPr/>
          </p:nvGraphicFramePr>
          <p:xfrm>
            <a:off x="2484" y="1867"/>
            <a:ext cx="759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1" name="方程式" r:id="rId15" imgW="1206360" imgH="342720" progId="Equation.3">
                    <p:embed/>
                  </p:oleObj>
                </mc:Choice>
                <mc:Fallback>
                  <p:oleObj name="方程式" r:id="rId15" imgW="1206360" imgH="342720" progId="Equation.3">
                    <p:embed/>
                    <p:pic>
                      <p:nvPicPr>
                        <p:cNvPr id="0" name="Object 10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4" y="1867"/>
                          <a:ext cx="759" cy="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5" name="Object 1033"/>
            <p:cNvGraphicFramePr>
              <a:graphicFrameLocks noChangeAspect="1"/>
            </p:cNvGraphicFramePr>
            <p:nvPr/>
          </p:nvGraphicFramePr>
          <p:xfrm>
            <a:off x="3253" y="1880"/>
            <a:ext cx="625" cy="1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2" name="方程式" r:id="rId17" imgW="1193760" imgH="342720" progId="Equation.3">
                    <p:embed/>
                  </p:oleObj>
                </mc:Choice>
                <mc:Fallback>
                  <p:oleObj name="方程式" r:id="rId17" imgW="1193760" imgH="342720" progId="Equation.3">
                    <p:embed/>
                    <p:pic>
                      <p:nvPicPr>
                        <p:cNvPr id="0" name="Object 10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3" y="1880"/>
                          <a:ext cx="625" cy="1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83" name="Line 25"/>
            <p:cNvSpPr>
              <a:spLocks noChangeShapeType="1"/>
            </p:cNvSpPr>
            <p:nvPr/>
          </p:nvSpPr>
          <p:spPr bwMode="auto">
            <a:xfrm flipH="1">
              <a:off x="2971" y="2115"/>
              <a:ext cx="0" cy="181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1284" name="Line 26"/>
            <p:cNvSpPr>
              <a:spLocks noChangeShapeType="1"/>
            </p:cNvSpPr>
            <p:nvPr/>
          </p:nvSpPr>
          <p:spPr bwMode="auto">
            <a:xfrm>
              <a:off x="3470" y="2069"/>
              <a:ext cx="0" cy="181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aphicFrame>
        <p:nvGraphicFramePr>
          <p:cNvPr id="11272" name="Object 1030"/>
          <p:cNvGraphicFramePr>
            <a:graphicFrameLocks noChangeAspect="1"/>
          </p:cNvGraphicFramePr>
          <p:nvPr/>
        </p:nvGraphicFramePr>
        <p:xfrm>
          <a:off x="1195388" y="5800725"/>
          <a:ext cx="580548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Equation" r:id="rId19" imgW="2984400" imgH="203040" progId="Equation.DSMT4">
                  <p:embed/>
                </p:oleObj>
              </mc:Choice>
              <mc:Fallback>
                <p:oleObj name="Equation" r:id="rId19" imgW="2984400" imgH="203040" progId="Equation.DSMT4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5800725"/>
                        <a:ext cx="5805487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1031"/>
          <p:cNvGraphicFramePr>
            <a:graphicFrameLocks noChangeAspect="1"/>
          </p:cNvGraphicFramePr>
          <p:nvPr/>
        </p:nvGraphicFramePr>
        <p:xfrm>
          <a:off x="1601788" y="6283325"/>
          <a:ext cx="3581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r:id="rId21" imgW="1790700" imgH="190500" progId="Equation.3">
                  <p:embed/>
                </p:oleObj>
              </mc:Choice>
              <mc:Fallback>
                <p:oleObj r:id="rId21" imgW="1790700" imgH="190500" progId="Equation.3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6283325"/>
                        <a:ext cx="35814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1" name="Rectangle 34"/>
          <p:cNvSpPr>
            <a:spLocks noChangeArrowheads="1"/>
          </p:cNvSpPr>
          <p:nvPr/>
        </p:nvSpPr>
        <p:spPr bwMode="auto">
          <a:xfrm>
            <a:off x="7010400" y="5762625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76238" indent="-376238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sz="1800">
                <a:solidFill>
                  <a:schemeClr val="hlink"/>
                </a:solidFill>
              </a:rPr>
              <a:t>(vector addition)</a:t>
            </a:r>
            <a:endParaRPr lang="en-US" altLang="zh-TW" sz="1800">
              <a:solidFill>
                <a:schemeClr val="hlink"/>
              </a:solidFill>
              <a:latin typeface="標楷體" pitchFamily="65" charset="-120"/>
            </a:endParaRPr>
          </a:p>
        </p:txBody>
      </p:sp>
      <p:sp>
        <p:nvSpPr>
          <p:cNvPr id="11282" name="Rectangle 35"/>
          <p:cNvSpPr>
            <a:spLocks noChangeArrowheads="1"/>
          </p:cNvSpPr>
          <p:nvPr/>
        </p:nvSpPr>
        <p:spPr bwMode="auto">
          <a:xfrm>
            <a:off x="7010400" y="6257925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76238" indent="-376238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sz="1800">
                <a:solidFill>
                  <a:schemeClr val="hlink"/>
                </a:solidFill>
              </a:rPr>
              <a:t>(scalar multiplication)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F5A4BB86-9AB5-4B5C-8285-8A0B108DDCCE}" type="slidenum">
              <a:rPr lang="en-US" altLang="zh-TW" sz="1400" smtClean="0">
                <a:ea typeface="新細明體" charset="-120"/>
              </a:rPr>
              <a:pPr eaLnBrk="1" hangingPunct="1"/>
              <a:t>14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12297" name="Rectangle 14"/>
          <p:cNvSpPr>
            <a:spLocks noChangeArrowheads="1"/>
          </p:cNvSpPr>
          <p:nvPr/>
        </p:nvSpPr>
        <p:spPr bwMode="auto">
          <a:xfrm>
            <a:off x="395288" y="814388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Theorem 6.2: The linear transformation defined by a matrix</a:t>
            </a:r>
          </a:p>
        </p:txBody>
      </p:sp>
      <p:sp>
        <p:nvSpPr>
          <p:cNvPr id="12298" name="Rectangle 15"/>
          <p:cNvSpPr>
            <a:spLocks noChangeArrowheads="1"/>
          </p:cNvSpPr>
          <p:nvPr/>
        </p:nvSpPr>
        <p:spPr bwMode="auto">
          <a:xfrm>
            <a:off x="1219200" y="1271588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76238" indent="-376238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/>
              <a:t>Let </a:t>
            </a:r>
            <a:r>
              <a:rPr lang="en-US" altLang="zh-TW" i="1"/>
              <a:t>A</a:t>
            </a:r>
            <a:r>
              <a:rPr lang="en-US" altLang="zh-TW"/>
              <a:t> be an </a:t>
            </a:r>
            <a:r>
              <a:rPr lang="en-US" altLang="zh-TW" i="1"/>
              <a:t>m</a:t>
            </a:r>
            <a:r>
              <a:rPr lang="en-US" altLang="zh-TW">
                <a:sym typeface="Symbol" pitchFamily="18" charset="2"/>
              </a:rPr>
              <a:t></a:t>
            </a:r>
            <a:r>
              <a:rPr lang="en-US" altLang="zh-TW" i="1"/>
              <a:t>n</a:t>
            </a:r>
            <a:r>
              <a:rPr lang="en-US" altLang="zh-TW"/>
              <a:t> matrix. The function </a:t>
            </a:r>
            <a:r>
              <a:rPr lang="en-US" altLang="zh-TW" i="1"/>
              <a:t>T </a:t>
            </a:r>
            <a:r>
              <a:rPr lang="en-US" altLang="zh-TW"/>
              <a:t>defined by</a:t>
            </a:r>
          </a:p>
        </p:txBody>
      </p:sp>
      <p:graphicFrame>
        <p:nvGraphicFramePr>
          <p:cNvPr id="12290" name="Object 16"/>
          <p:cNvGraphicFramePr>
            <a:graphicFrameLocks noChangeAspect="1"/>
          </p:cNvGraphicFramePr>
          <p:nvPr/>
        </p:nvGraphicFramePr>
        <p:xfrm>
          <a:off x="3429000" y="1828800"/>
          <a:ext cx="1295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Equation" r:id="rId3" imgW="672840" imgH="203040" progId="Equation.3">
                  <p:embed/>
                </p:oleObj>
              </mc:Choice>
              <mc:Fallback>
                <p:oleObj name="Equation" r:id="rId3" imgW="672840" imgH="2030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828800"/>
                        <a:ext cx="1295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Rectangle 17"/>
          <p:cNvSpPr>
            <a:spLocks noChangeArrowheads="1"/>
          </p:cNvSpPr>
          <p:nvPr/>
        </p:nvSpPr>
        <p:spPr bwMode="auto">
          <a:xfrm>
            <a:off x="1219200" y="2185988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76238" indent="-376238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/>
              <a:t>is a linear transformation from </a:t>
            </a:r>
            <a:r>
              <a:rPr lang="en-US" altLang="zh-TW" i="1"/>
              <a:t>R</a:t>
            </a:r>
            <a:r>
              <a:rPr lang="en-US" altLang="zh-TW" i="1" baseline="30000"/>
              <a:t>n </a:t>
            </a:r>
            <a:r>
              <a:rPr lang="en-US" altLang="zh-TW"/>
              <a:t>into </a:t>
            </a:r>
            <a:r>
              <a:rPr lang="en-US" altLang="zh-TW" i="1"/>
              <a:t>R</a:t>
            </a:r>
            <a:r>
              <a:rPr lang="en-US" altLang="zh-TW" i="1" baseline="30000"/>
              <a:t>m</a:t>
            </a:r>
            <a:endParaRPr lang="en-US" altLang="zh-TW">
              <a:latin typeface="標楷體" pitchFamily="65" charset="-120"/>
            </a:endParaRPr>
          </a:p>
        </p:txBody>
      </p:sp>
      <p:sp>
        <p:nvSpPr>
          <p:cNvPr id="12300" name="Rectangle 18"/>
          <p:cNvSpPr>
            <a:spLocks noChangeArrowheads="1"/>
          </p:cNvSpPr>
          <p:nvPr/>
        </p:nvSpPr>
        <p:spPr bwMode="auto">
          <a:xfrm>
            <a:off x="395288" y="2805113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Note:</a:t>
            </a:r>
          </a:p>
        </p:txBody>
      </p:sp>
      <p:graphicFrame>
        <p:nvGraphicFramePr>
          <p:cNvPr id="12291" name="Object 19"/>
          <p:cNvGraphicFramePr>
            <a:graphicFrameLocks noChangeAspect="1"/>
          </p:cNvGraphicFramePr>
          <p:nvPr/>
        </p:nvGraphicFramePr>
        <p:xfrm>
          <a:off x="1295400" y="3448050"/>
          <a:ext cx="7354888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5" imgW="3720960" imgH="812520" progId="Equation.3">
                  <p:embed/>
                </p:oleObj>
              </mc:Choice>
              <mc:Fallback>
                <p:oleObj name="Equation" r:id="rId5" imgW="3720960" imgH="81252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448050"/>
                        <a:ext cx="7354888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24"/>
          <p:cNvGraphicFramePr>
            <a:graphicFrameLocks noChangeAspect="1"/>
          </p:cNvGraphicFramePr>
          <p:nvPr/>
        </p:nvGraphicFramePr>
        <p:xfrm>
          <a:off x="1981200" y="5310188"/>
          <a:ext cx="133191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Equation" r:id="rId7" imgW="672840" imgH="203040" progId="Equation.3">
                  <p:embed/>
                </p:oleObj>
              </mc:Choice>
              <mc:Fallback>
                <p:oleObj name="Equation" r:id="rId7" imgW="672840" imgH="20304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310188"/>
                        <a:ext cx="1331913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25"/>
          <p:cNvGraphicFramePr>
            <a:graphicFrameLocks noChangeAspect="1"/>
          </p:cNvGraphicFramePr>
          <p:nvPr/>
        </p:nvGraphicFramePr>
        <p:xfrm>
          <a:off x="3736975" y="5291138"/>
          <a:ext cx="1906588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Equation" r:id="rId9" imgW="965160" imgH="203040" progId="Equation.3">
                  <p:embed/>
                </p:oleObj>
              </mc:Choice>
              <mc:Fallback>
                <p:oleObj name="Equation" r:id="rId9" imgW="965160" imgH="20304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975" y="5291138"/>
                        <a:ext cx="1906588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301" name="Group 30"/>
          <p:cNvGrpSpPr>
            <a:grpSpLocks/>
          </p:cNvGrpSpPr>
          <p:nvPr/>
        </p:nvGrpSpPr>
        <p:grpSpPr bwMode="auto">
          <a:xfrm>
            <a:off x="4117975" y="2882900"/>
            <a:ext cx="3300413" cy="600075"/>
            <a:chOff x="2594" y="1873"/>
            <a:chExt cx="2079" cy="378"/>
          </a:xfrm>
        </p:grpSpPr>
        <p:graphicFrame>
          <p:nvGraphicFramePr>
            <p:cNvPr id="12294" name="Object 20"/>
            <p:cNvGraphicFramePr>
              <a:graphicFrameLocks noChangeAspect="1"/>
            </p:cNvGraphicFramePr>
            <p:nvPr/>
          </p:nvGraphicFramePr>
          <p:xfrm>
            <a:off x="2594" y="1873"/>
            <a:ext cx="815" cy="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9" name="方程式" r:id="rId11" imgW="634680" imgH="203040" progId="Equation.3">
                    <p:embed/>
                  </p:oleObj>
                </mc:Choice>
                <mc:Fallback>
                  <p:oleObj name="方程式" r:id="rId11" imgW="634680" imgH="20304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4" y="1873"/>
                          <a:ext cx="815" cy="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5" name="Object 21"/>
            <p:cNvGraphicFramePr>
              <a:graphicFrameLocks noChangeAspect="1"/>
            </p:cNvGraphicFramePr>
            <p:nvPr/>
          </p:nvGraphicFramePr>
          <p:xfrm>
            <a:off x="3842" y="1873"/>
            <a:ext cx="831" cy="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0" name="方程式" r:id="rId13" imgW="647640" imgH="203040" progId="Equation.3">
                    <p:embed/>
                  </p:oleObj>
                </mc:Choice>
                <mc:Fallback>
                  <p:oleObj name="方程式" r:id="rId13" imgW="647640" imgH="203040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2" y="1873"/>
                          <a:ext cx="831" cy="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3" name="Line 26"/>
            <p:cNvSpPr>
              <a:spLocks noChangeShapeType="1"/>
            </p:cNvSpPr>
            <p:nvPr/>
          </p:nvSpPr>
          <p:spPr bwMode="auto">
            <a:xfrm>
              <a:off x="3023" y="2106"/>
              <a:ext cx="0" cy="145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2304" name="Line 27"/>
            <p:cNvSpPr>
              <a:spLocks noChangeShapeType="1"/>
            </p:cNvSpPr>
            <p:nvPr/>
          </p:nvSpPr>
          <p:spPr bwMode="auto">
            <a:xfrm>
              <a:off x="4224" y="2105"/>
              <a:ext cx="0" cy="145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sp>
        <p:nvSpPr>
          <p:cNvPr id="12302" name="Text Box 20"/>
          <p:cNvSpPr txBox="1">
            <a:spLocks noChangeArrowheads="1"/>
          </p:cNvSpPr>
          <p:nvPr/>
        </p:nvSpPr>
        <p:spPr bwMode="auto">
          <a:xfrm>
            <a:off x="714375" y="5786438"/>
            <a:ext cx="75723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2200">
                <a:solidFill>
                  <a:srgbClr val="3333CC"/>
                </a:solidFill>
              </a:rPr>
              <a:t>※ If </a:t>
            </a:r>
            <a:r>
              <a:rPr lang="en-US" altLang="zh-TW" sz="2200" i="1">
                <a:solidFill>
                  <a:srgbClr val="3333CC"/>
                </a:solidFill>
              </a:rPr>
              <a:t>T</a:t>
            </a:r>
            <a:r>
              <a:rPr lang="en-US" altLang="zh-TW" sz="2200">
                <a:solidFill>
                  <a:srgbClr val="3333CC"/>
                </a:solidFill>
              </a:rPr>
              <a:t>(</a:t>
            </a:r>
            <a:r>
              <a:rPr lang="en-US" altLang="zh-TW" sz="2200" b="1">
                <a:solidFill>
                  <a:srgbClr val="3333CC"/>
                </a:solidFill>
              </a:rPr>
              <a:t>v</a:t>
            </a:r>
            <a:r>
              <a:rPr lang="en-US" altLang="zh-TW" sz="2200">
                <a:solidFill>
                  <a:srgbClr val="3333CC"/>
                </a:solidFill>
              </a:rPr>
              <a:t>) can represented by </a:t>
            </a:r>
            <a:r>
              <a:rPr lang="en-US" altLang="zh-TW" sz="2200" i="1">
                <a:solidFill>
                  <a:srgbClr val="3333CC"/>
                </a:solidFill>
              </a:rPr>
              <a:t>A</a:t>
            </a:r>
            <a:r>
              <a:rPr lang="en-US" altLang="zh-TW" sz="2200" b="1">
                <a:solidFill>
                  <a:srgbClr val="3333CC"/>
                </a:solidFill>
              </a:rPr>
              <a:t>v</a:t>
            </a:r>
            <a:r>
              <a:rPr lang="en-US" altLang="zh-TW" sz="2200">
                <a:solidFill>
                  <a:srgbClr val="3333CC"/>
                </a:solidFill>
              </a:rPr>
              <a:t>, then </a:t>
            </a:r>
            <a:r>
              <a:rPr lang="en-US" altLang="zh-TW" sz="2200" i="1">
                <a:solidFill>
                  <a:srgbClr val="3333CC"/>
                </a:solidFill>
              </a:rPr>
              <a:t>T</a:t>
            </a:r>
            <a:r>
              <a:rPr lang="en-US" altLang="zh-TW" sz="2200">
                <a:solidFill>
                  <a:srgbClr val="3333CC"/>
                </a:solidFill>
              </a:rPr>
              <a:t> is a linear transformation</a:t>
            </a:r>
          </a:p>
          <a:p>
            <a:pPr eaLnBrk="1" hangingPunct="1"/>
            <a:r>
              <a:rPr lang="en-US" altLang="zh-TW" sz="2200">
                <a:solidFill>
                  <a:srgbClr val="3333CC"/>
                </a:solidFill>
              </a:rPr>
              <a:t>※ If the size of </a:t>
            </a:r>
            <a:r>
              <a:rPr lang="en-US" altLang="zh-TW" sz="2200" i="1">
                <a:solidFill>
                  <a:srgbClr val="3333CC"/>
                </a:solidFill>
              </a:rPr>
              <a:t>A</a:t>
            </a:r>
            <a:r>
              <a:rPr lang="en-US" altLang="zh-TW" sz="2200">
                <a:solidFill>
                  <a:srgbClr val="3333CC"/>
                </a:solidFill>
              </a:rPr>
              <a:t> is </a:t>
            </a:r>
            <a:r>
              <a:rPr lang="en-US" altLang="zh-TW" sz="2200" i="1">
                <a:solidFill>
                  <a:srgbClr val="3333CC"/>
                </a:solidFill>
              </a:rPr>
              <a:t>m</a:t>
            </a:r>
            <a:r>
              <a:rPr lang="en-US" altLang="zh-TW" sz="2200">
                <a:solidFill>
                  <a:srgbClr val="3333CC"/>
                </a:solidFill>
              </a:rPr>
              <a:t>×</a:t>
            </a:r>
            <a:r>
              <a:rPr lang="en-US" altLang="zh-TW" sz="2200" i="1">
                <a:solidFill>
                  <a:srgbClr val="3333CC"/>
                </a:solidFill>
              </a:rPr>
              <a:t>n</a:t>
            </a:r>
            <a:r>
              <a:rPr lang="en-US" altLang="zh-TW" sz="2200">
                <a:solidFill>
                  <a:srgbClr val="3333CC"/>
                </a:solidFill>
              </a:rPr>
              <a:t>, then the domain of </a:t>
            </a:r>
            <a:r>
              <a:rPr lang="en-US" altLang="zh-TW" sz="2200" i="1">
                <a:solidFill>
                  <a:srgbClr val="3333CC"/>
                </a:solidFill>
              </a:rPr>
              <a:t>T</a:t>
            </a:r>
            <a:r>
              <a:rPr lang="en-US" altLang="zh-TW" sz="2200">
                <a:solidFill>
                  <a:srgbClr val="3333CC"/>
                </a:solidFill>
              </a:rPr>
              <a:t> is </a:t>
            </a:r>
            <a:r>
              <a:rPr lang="en-US" altLang="zh-TW" sz="2200" i="1">
                <a:solidFill>
                  <a:srgbClr val="3333CC"/>
                </a:solidFill>
              </a:rPr>
              <a:t>R</a:t>
            </a:r>
            <a:r>
              <a:rPr lang="en-US" altLang="zh-TW" sz="2200" i="1" baseline="30000">
                <a:solidFill>
                  <a:srgbClr val="3333CC"/>
                </a:solidFill>
              </a:rPr>
              <a:t>n</a:t>
            </a:r>
            <a:r>
              <a:rPr lang="en-US" altLang="zh-TW" sz="2200">
                <a:solidFill>
                  <a:srgbClr val="3333CC"/>
                </a:solidFill>
              </a:rPr>
              <a:t> and the codomain of </a:t>
            </a:r>
            <a:r>
              <a:rPr lang="en-US" altLang="zh-TW" sz="2200" i="1">
                <a:solidFill>
                  <a:srgbClr val="3333CC"/>
                </a:solidFill>
              </a:rPr>
              <a:t>T</a:t>
            </a:r>
            <a:r>
              <a:rPr lang="en-US" altLang="zh-TW" sz="2200">
                <a:solidFill>
                  <a:srgbClr val="3333CC"/>
                </a:solidFill>
              </a:rPr>
              <a:t> is </a:t>
            </a:r>
            <a:r>
              <a:rPr lang="en-US" altLang="zh-TW" sz="2200" i="1">
                <a:solidFill>
                  <a:srgbClr val="3333CC"/>
                </a:solidFill>
              </a:rPr>
              <a:t>R</a:t>
            </a:r>
            <a:r>
              <a:rPr lang="en-US" altLang="zh-TW" sz="2200" i="1" baseline="30000">
                <a:solidFill>
                  <a:srgbClr val="3333CC"/>
                </a:solidFill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2D7BB94A-D130-46CA-9FAE-466911E61604}" type="slidenum">
              <a:rPr lang="en-US" altLang="zh-TW" sz="1400" smtClean="0">
                <a:ea typeface="新細明體" charset="-120"/>
              </a:rPr>
              <a:pPr eaLnBrk="1" hangingPunct="1"/>
              <a:t>15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13319" name="Rectangle 25"/>
          <p:cNvSpPr>
            <a:spLocks noChangeArrowheads="1"/>
          </p:cNvSpPr>
          <p:nvPr/>
        </p:nvSpPr>
        <p:spPr bwMode="auto">
          <a:xfrm>
            <a:off x="1116013" y="1341438"/>
            <a:ext cx="71278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/>
              <a:t>Show that the L.T.                      given by the matrix</a:t>
            </a:r>
          </a:p>
        </p:txBody>
      </p:sp>
      <p:pic>
        <p:nvPicPr>
          <p:cNvPr id="13320" name="Picture 23" descr="fig6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5657850" y="4673600"/>
            <a:ext cx="251460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Rectangle 16"/>
          <p:cNvSpPr>
            <a:spLocks noChangeArrowheads="1"/>
          </p:cNvSpPr>
          <p:nvPr/>
        </p:nvSpPr>
        <p:spPr bwMode="auto">
          <a:xfrm>
            <a:off x="1149350" y="2852738"/>
            <a:ext cx="7239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/>
              <a:t>has the property that it rotates every vector in </a:t>
            </a:r>
            <a:r>
              <a:rPr lang="en-US" altLang="zh-TW" i="1"/>
              <a:t>R</a:t>
            </a:r>
            <a:r>
              <a:rPr lang="en-US" altLang="zh-TW" baseline="30000"/>
              <a:t>2 </a:t>
            </a:r>
            <a:r>
              <a:rPr lang="en-US" altLang="zh-TW"/>
              <a:t>counterclockwise about the origin through the angle </a:t>
            </a:r>
            <a:r>
              <a:rPr lang="en-US" altLang="zh-TW" i="1">
                <a:sym typeface="Symbol" pitchFamily="18" charset="2"/>
              </a:rPr>
              <a:t></a:t>
            </a:r>
            <a:r>
              <a:rPr lang="en-US" altLang="zh-TW"/>
              <a:t> </a:t>
            </a:r>
          </a:p>
        </p:txBody>
      </p:sp>
      <p:sp>
        <p:nvSpPr>
          <p:cNvPr id="13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1440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Ex 7: Rotation in the plane</a:t>
            </a:r>
            <a:endParaRPr lang="en-US" altLang="zh-TW" smtClean="0">
              <a:latin typeface="標楷體" pitchFamily="65" charset="-120"/>
            </a:endParaRPr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3522663" y="1366838"/>
          <a:ext cx="154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Equation" r:id="rId4" imgW="774360" imgH="203040" progId="Equation.3">
                  <p:embed/>
                </p:oleObj>
              </mc:Choice>
              <mc:Fallback>
                <p:oleObj name="Equation" r:id="rId4" imgW="77436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663" y="1366838"/>
                        <a:ext cx="154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6"/>
          <p:cNvGraphicFramePr>
            <a:graphicFrameLocks noChangeAspect="1"/>
          </p:cNvGraphicFramePr>
          <p:nvPr/>
        </p:nvGraphicFramePr>
        <p:xfrm>
          <a:off x="1862138" y="1989138"/>
          <a:ext cx="2565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Equation" r:id="rId6" imgW="1282680" imgH="431640" progId="Equation.3">
                  <p:embed/>
                </p:oleObj>
              </mc:Choice>
              <mc:Fallback>
                <p:oleObj name="Equation" r:id="rId6" imgW="128268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8" y="1989138"/>
                        <a:ext cx="25654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Rectangle 8"/>
          <p:cNvSpPr>
            <a:spLocks noChangeArrowheads="1"/>
          </p:cNvSpPr>
          <p:nvPr/>
        </p:nvSpPr>
        <p:spPr bwMode="auto">
          <a:xfrm>
            <a:off x="533400" y="3903663"/>
            <a:ext cx="137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Sol:</a:t>
            </a:r>
            <a:endParaRPr lang="en-US" altLang="zh-TW"/>
          </a:p>
        </p:txBody>
      </p:sp>
      <p:graphicFrame>
        <p:nvGraphicFramePr>
          <p:cNvPr id="13316" name="Object 19"/>
          <p:cNvGraphicFramePr>
            <a:graphicFrameLocks noChangeAspect="1"/>
          </p:cNvGraphicFramePr>
          <p:nvPr/>
        </p:nvGraphicFramePr>
        <p:xfrm>
          <a:off x="1058863" y="4294188"/>
          <a:ext cx="3454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Equation" r:id="rId8" imgW="1726920" imgH="203040" progId="Equation.DSMT4">
                  <p:embed/>
                </p:oleObj>
              </mc:Choice>
              <mc:Fallback>
                <p:oleObj name="Equation" r:id="rId8" imgW="1726920" imgH="2030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4294188"/>
                        <a:ext cx="3454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4" name="Text Box 20"/>
          <p:cNvSpPr txBox="1">
            <a:spLocks noChangeArrowheads="1"/>
          </p:cNvSpPr>
          <p:nvPr/>
        </p:nvSpPr>
        <p:spPr bwMode="auto">
          <a:xfrm>
            <a:off x="4429125" y="4140200"/>
            <a:ext cx="4500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800">
                <a:solidFill>
                  <a:srgbClr val="3333CC"/>
                </a:solidFill>
              </a:rPr>
              <a:t>(Polar coordinates: for every point on the </a:t>
            </a:r>
            <a:r>
              <a:rPr lang="en-US" altLang="zh-TW" sz="1800" i="1">
                <a:solidFill>
                  <a:srgbClr val="3333CC"/>
                </a:solidFill>
              </a:rPr>
              <a:t>xy</a:t>
            </a:r>
            <a:r>
              <a:rPr lang="en-US" altLang="zh-TW" sz="1800">
                <a:solidFill>
                  <a:srgbClr val="3333CC"/>
                </a:solidFill>
              </a:rPr>
              <a:t>-plane, it can be represented by a set of (</a:t>
            </a:r>
            <a:r>
              <a:rPr lang="en-US" altLang="zh-TW" sz="1800" i="1">
                <a:solidFill>
                  <a:srgbClr val="3333CC"/>
                </a:solidFill>
              </a:rPr>
              <a:t>r</a:t>
            </a:r>
            <a:r>
              <a:rPr lang="en-US" altLang="zh-TW" sz="1800">
                <a:solidFill>
                  <a:srgbClr val="3333CC"/>
                </a:solidFill>
              </a:rPr>
              <a:t>, </a:t>
            </a:r>
            <a:r>
              <a:rPr lang="el-GR" altLang="zh-TW" sz="1800" i="1">
                <a:solidFill>
                  <a:srgbClr val="3333CC"/>
                </a:solidFill>
              </a:rPr>
              <a:t>α</a:t>
            </a:r>
            <a:r>
              <a:rPr lang="en-US" altLang="zh-TW" sz="1800">
                <a:solidFill>
                  <a:srgbClr val="3333CC"/>
                </a:solidFill>
              </a:rPr>
              <a:t>))</a:t>
            </a:r>
          </a:p>
        </p:txBody>
      </p:sp>
      <p:sp>
        <p:nvSpPr>
          <p:cNvPr id="13325" name="Text Box 22"/>
          <p:cNvSpPr txBox="1">
            <a:spLocks noChangeArrowheads="1"/>
          </p:cNvSpPr>
          <p:nvPr/>
        </p:nvSpPr>
        <p:spPr bwMode="auto">
          <a:xfrm>
            <a:off x="928688" y="4727575"/>
            <a:ext cx="4214812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76250" indent="-4762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TW" i="1"/>
              <a:t> r</a:t>
            </a:r>
            <a:r>
              <a:rPr lang="zh-TW" altLang="en-US"/>
              <a:t>：</a:t>
            </a:r>
            <a:r>
              <a:rPr lang="en-US" altLang="zh-TW"/>
              <a:t>the length of </a:t>
            </a:r>
            <a:r>
              <a:rPr lang="en-US" altLang="zh-TW" b="1"/>
              <a:t>v</a:t>
            </a:r>
            <a:r>
              <a:rPr lang="en-US" altLang="zh-TW" i="1"/>
              <a:t> </a:t>
            </a:r>
            <a:r>
              <a:rPr lang="en-US" altLang="zh-TW"/>
              <a:t>(                  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i="1">
                <a:sym typeface="Symbol" pitchFamily="18" charset="2"/>
              </a:rPr>
              <a:t></a:t>
            </a:r>
            <a:r>
              <a:rPr lang="zh-TW" altLang="en-US">
                <a:sym typeface="Symbol" pitchFamily="18" charset="2"/>
              </a:rPr>
              <a:t>：</a:t>
            </a:r>
            <a:r>
              <a:rPr lang="en-US" altLang="zh-TW">
                <a:sym typeface="Symbol" pitchFamily="18" charset="2"/>
              </a:rPr>
              <a:t>the angle from the positive </a:t>
            </a:r>
            <a:r>
              <a:rPr lang="en-US" altLang="zh-TW" i="1">
                <a:sym typeface="Symbol" pitchFamily="18" charset="2"/>
              </a:rPr>
              <a:t>x</a:t>
            </a:r>
            <a:r>
              <a:rPr lang="en-US" altLang="zh-TW">
                <a:sym typeface="Symbol" pitchFamily="18" charset="2"/>
              </a:rPr>
              <a:t>-axis counterclockwise to the vector</a:t>
            </a:r>
            <a:r>
              <a:rPr lang="en-US" altLang="zh-TW" i="1">
                <a:sym typeface="Symbol" pitchFamily="18" charset="2"/>
              </a:rPr>
              <a:t> </a:t>
            </a:r>
            <a:r>
              <a:rPr lang="en-US" altLang="zh-TW" b="1">
                <a:sym typeface="Symbol" pitchFamily="18" charset="2"/>
              </a:rPr>
              <a:t>v</a:t>
            </a:r>
            <a:r>
              <a:rPr lang="en-US" altLang="zh-TW">
                <a:sym typeface="Symbol" pitchFamily="18" charset="2"/>
              </a:rPr>
              <a:t> </a:t>
            </a:r>
          </a:p>
        </p:txBody>
      </p:sp>
      <p:graphicFrame>
        <p:nvGraphicFramePr>
          <p:cNvPr id="13317" name="Object 13"/>
          <p:cNvGraphicFramePr>
            <a:graphicFrameLocks noChangeAspect="1"/>
          </p:cNvGraphicFramePr>
          <p:nvPr/>
        </p:nvGraphicFramePr>
        <p:xfrm>
          <a:off x="3571875" y="4749800"/>
          <a:ext cx="128111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Equation" r:id="rId10" imgW="711000" imgH="279360" progId="Equation.DSMT4">
                  <p:embed/>
                </p:oleObj>
              </mc:Choice>
              <mc:Fallback>
                <p:oleObj name="Equation" r:id="rId10" imgW="711000" imgH="2793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4749800"/>
                        <a:ext cx="1281113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326" name="直線單箭頭接點 14"/>
          <p:cNvCxnSpPr>
            <a:cxnSpLocks noChangeShapeType="1"/>
          </p:cNvCxnSpPr>
          <p:nvPr/>
        </p:nvCxnSpPr>
        <p:spPr bwMode="auto">
          <a:xfrm rot="10800000" flipV="1">
            <a:off x="7643813" y="5500688"/>
            <a:ext cx="357187" cy="142875"/>
          </a:xfrm>
          <a:prstGeom prst="straightConnector1">
            <a:avLst/>
          </a:prstGeom>
          <a:noFill/>
          <a:ln w="25400" algn="ctr">
            <a:solidFill>
              <a:srgbClr val="3333CC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7" name="直線單箭頭接點 15"/>
          <p:cNvCxnSpPr>
            <a:cxnSpLocks noChangeShapeType="1"/>
          </p:cNvCxnSpPr>
          <p:nvPr/>
        </p:nvCxnSpPr>
        <p:spPr bwMode="auto">
          <a:xfrm rot="10800000" flipV="1">
            <a:off x="6929438" y="5072063"/>
            <a:ext cx="357187" cy="142875"/>
          </a:xfrm>
          <a:prstGeom prst="straightConnector1">
            <a:avLst/>
          </a:prstGeom>
          <a:noFill/>
          <a:ln w="25400" algn="ctr">
            <a:solidFill>
              <a:srgbClr val="3333CC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8" name="文字方塊 16"/>
          <p:cNvSpPr txBox="1">
            <a:spLocks noChangeArrowheads="1"/>
          </p:cNvSpPr>
          <p:nvPr/>
        </p:nvSpPr>
        <p:spPr bwMode="auto">
          <a:xfrm>
            <a:off x="8001000" y="5286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3333CC"/>
                </a:solidFill>
              </a:rPr>
              <a:t>v</a:t>
            </a:r>
            <a:endParaRPr lang="zh-TW" altLang="en-US" sz="1800" b="1">
              <a:solidFill>
                <a:srgbClr val="3333CC"/>
              </a:solidFill>
            </a:endParaRPr>
          </a:p>
        </p:txBody>
      </p:sp>
      <p:sp>
        <p:nvSpPr>
          <p:cNvPr id="13329" name="文字方塊 17"/>
          <p:cNvSpPr txBox="1">
            <a:spLocks noChangeArrowheads="1"/>
          </p:cNvSpPr>
          <p:nvPr/>
        </p:nvSpPr>
        <p:spPr bwMode="auto">
          <a:xfrm>
            <a:off x="7286625" y="4786313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800" i="1">
                <a:solidFill>
                  <a:srgbClr val="3333CC"/>
                </a:solidFill>
              </a:rPr>
              <a:t>T</a:t>
            </a:r>
            <a:r>
              <a:rPr lang="en-US" altLang="zh-TW" sz="1800">
                <a:solidFill>
                  <a:srgbClr val="3333CC"/>
                </a:solidFill>
              </a:rPr>
              <a:t>(</a:t>
            </a:r>
            <a:r>
              <a:rPr lang="en-US" altLang="zh-TW" sz="1800" b="1">
                <a:solidFill>
                  <a:srgbClr val="3333CC"/>
                </a:solidFill>
              </a:rPr>
              <a:t>v</a:t>
            </a:r>
            <a:r>
              <a:rPr lang="en-US" altLang="zh-TW" sz="1800">
                <a:solidFill>
                  <a:srgbClr val="3333CC"/>
                </a:solidFill>
              </a:rPr>
              <a:t>)</a:t>
            </a:r>
            <a:endParaRPr lang="zh-TW" altLang="en-US" sz="1800">
              <a:solidFill>
                <a:srgbClr val="3333CC"/>
              </a:solidFill>
            </a:endParaRPr>
          </a:p>
        </p:txBody>
      </p:sp>
      <p:cxnSp>
        <p:nvCxnSpPr>
          <p:cNvPr id="13330" name="直線接點 18"/>
          <p:cNvCxnSpPr>
            <a:cxnSpLocks noChangeShapeType="1"/>
          </p:cNvCxnSpPr>
          <p:nvPr/>
        </p:nvCxnSpPr>
        <p:spPr bwMode="auto">
          <a:xfrm rot="5280000">
            <a:off x="6930231" y="6144419"/>
            <a:ext cx="714375" cy="1588"/>
          </a:xfrm>
          <a:prstGeom prst="line">
            <a:avLst/>
          </a:prstGeom>
          <a:noFill/>
          <a:ln w="25400" algn="ctr">
            <a:solidFill>
              <a:srgbClr val="3333CC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DA258925-A4D7-4640-8022-D249E686C391}" type="slidenum">
              <a:rPr lang="en-US" altLang="zh-TW" sz="1400" smtClean="0">
                <a:ea typeface="新細明體" charset="-120"/>
              </a:rPr>
              <a:pPr eaLnBrk="1" hangingPunct="1"/>
              <a:t>16</a:t>
            </a:fld>
            <a:endParaRPr lang="en-US" altLang="zh-TW" sz="1400" smtClean="0">
              <a:ea typeface="新細明體" charset="-120"/>
            </a:endParaRPr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958850" y="960438"/>
          <a:ext cx="7408863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3" imgW="3695400" imgH="1320480" progId="Equation.3">
                  <p:embed/>
                </p:oleObj>
              </mc:Choice>
              <mc:Fallback>
                <p:oleObj name="Equation" r:id="rId3" imgW="3695400" imgH="1320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960438"/>
                        <a:ext cx="7408863" cy="2647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571500" y="3627438"/>
            <a:ext cx="8143875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76250" indent="-4762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TW" i="1"/>
              <a:t>       r</a:t>
            </a:r>
            <a:r>
              <a:rPr lang="zh-TW" altLang="en-US"/>
              <a:t>：</a:t>
            </a:r>
            <a:r>
              <a:rPr lang="en-US" altLang="zh-TW"/>
              <a:t>remain the same, that means the length of </a:t>
            </a:r>
            <a:r>
              <a:rPr lang="en-US" altLang="zh-TW" i="1"/>
              <a:t>T</a:t>
            </a:r>
            <a:r>
              <a:rPr lang="en-US" altLang="zh-TW"/>
              <a:t>(</a:t>
            </a:r>
            <a:r>
              <a:rPr lang="en-US" altLang="zh-TW" b="1"/>
              <a:t>v</a:t>
            </a:r>
            <a:r>
              <a:rPr lang="en-US" altLang="zh-TW"/>
              <a:t>) equals the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/>
              <a:t>             length of </a:t>
            </a:r>
            <a:r>
              <a:rPr lang="en-US" altLang="zh-TW" b="1"/>
              <a:t>v</a:t>
            </a:r>
            <a:r>
              <a:rPr lang="en-US" altLang="zh-TW" i="1"/>
              <a:t> </a:t>
            </a:r>
            <a:endParaRPr lang="en-US" altLang="zh-TW"/>
          </a:p>
          <a:p>
            <a:pPr eaLnBrk="1" hangingPunct="1">
              <a:lnSpc>
                <a:spcPct val="120000"/>
              </a:lnSpc>
            </a:pPr>
            <a:r>
              <a:rPr lang="en-US" altLang="zh-TW" i="1">
                <a:latin typeface="標楷體" pitchFamily="65" charset="-120"/>
                <a:sym typeface="Symbol" pitchFamily="18" charset="2"/>
              </a:rPr>
              <a:t></a:t>
            </a:r>
            <a:r>
              <a:rPr lang="en-US" altLang="zh-TW" i="1">
                <a:sym typeface="Symbol" pitchFamily="18" charset="2"/>
              </a:rPr>
              <a:t> +</a:t>
            </a:r>
            <a:r>
              <a:rPr lang="zh-TW" altLang="en-US">
                <a:sym typeface="Symbol" pitchFamily="18" charset="2"/>
              </a:rPr>
              <a:t>：</a:t>
            </a:r>
            <a:r>
              <a:rPr lang="en-US" altLang="zh-TW">
                <a:sym typeface="Symbol" pitchFamily="18" charset="2"/>
              </a:rPr>
              <a:t>the angle from the positive </a:t>
            </a:r>
            <a:r>
              <a:rPr lang="en-US" altLang="zh-TW" i="1">
                <a:sym typeface="Symbol" pitchFamily="18" charset="2"/>
              </a:rPr>
              <a:t>x</a:t>
            </a:r>
            <a:r>
              <a:rPr lang="en-US" altLang="zh-TW">
                <a:sym typeface="Symbol" pitchFamily="18" charset="2"/>
              </a:rPr>
              <a:t>-axis counterclockwise to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>
                <a:sym typeface="Symbol" pitchFamily="18" charset="2"/>
              </a:rPr>
              <a:t>             the vector</a:t>
            </a:r>
            <a:r>
              <a:rPr lang="en-US" altLang="zh-TW" i="1">
                <a:sym typeface="Symbol" pitchFamily="18" charset="2"/>
              </a:rPr>
              <a:t> T</a:t>
            </a:r>
            <a:r>
              <a:rPr lang="en-US" altLang="zh-TW">
                <a:sym typeface="Symbol" pitchFamily="18" charset="2"/>
              </a:rPr>
              <a:t>(</a:t>
            </a:r>
            <a:r>
              <a:rPr lang="en-US" altLang="zh-TW" b="1"/>
              <a:t>v</a:t>
            </a:r>
            <a:r>
              <a:rPr lang="en-US" altLang="zh-TW">
                <a:sym typeface="Symbol" pitchFamily="18" charset="2"/>
              </a:rPr>
              <a:t>)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960438" y="5521325"/>
            <a:ext cx="7673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TW"/>
              <a:t>Thus, </a:t>
            </a:r>
            <a:r>
              <a:rPr lang="en-US" altLang="zh-TW" i="1">
                <a:sym typeface="Symbol" pitchFamily="18" charset="2"/>
              </a:rPr>
              <a:t>T</a:t>
            </a:r>
            <a:r>
              <a:rPr lang="en-US" altLang="zh-TW">
                <a:sym typeface="Symbol" pitchFamily="18" charset="2"/>
              </a:rPr>
              <a:t>(</a:t>
            </a:r>
            <a:r>
              <a:rPr lang="en-US" altLang="zh-TW" b="1"/>
              <a:t>v</a:t>
            </a:r>
            <a:r>
              <a:rPr lang="en-US" altLang="zh-TW">
                <a:sym typeface="Symbol" pitchFamily="18" charset="2"/>
              </a:rPr>
              <a:t>) is the vector that results from rotating the vector </a:t>
            </a:r>
            <a:r>
              <a:rPr lang="en-US" altLang="zh-TW" b="1"/>
              <a:t>v </a:t>
            </a:r>
            <a:r>
              <a:rPr lang="en-US" altLang="zh-TW"/>
              <a:t>counterclockwise through the angle </a:t>
            </a:r>
            <a:r>
              <a:rPr lang="en-US" altLang="zh-TW" i="1">
                <a:sym typeface="Symbol" pitchFamily="18" charset="2"/>
              </a:rPr>
              <a:t></a:t>
            </a:r>
            <a:endParaRPr lang="en-US" altLang="zh-TW"/>
          </a:p>
        </p:txBody>
      </p:sp>
      <p:sp>
        <p:nvSpPr>
          <p:cNvPr id="14342" name="文字方塊 5"/>
          <p:cNvSpPr txBox="1">
            <a:spLocks noChangeArrowheads="1"/>
          </p:cNvSpPr>
          <p:nvPr/>
        </p:nvSpPr>
        <p:spPr bwMode="auto">
          <a:xfrm>
            <a:off x="6000750" y="2286000"/>
            <a:ext cx="3071813" cy="923925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800">
                <a:solidFill>
                  <a:srgbClr val="3333CC"/>
                </a:solidFill>
              </a:rPr>
              <a:t>according to the addition formula of trigonometric identities (</a:t>
            </a:r>
            <a:r>
              <a:rPr lang="zh-TW" altLang="en-US" sz="1800">
                <a:solidFill>
                  <a:srgbClr val="3333CC"/>
                </a:solidFill>
              </a:rPr>
              <a:t>三角函數合角公式</a:t>
            </a:r>
            <a:r>
              <a:rPr lang="en-US" altLang="zh-TW" sz="1800">
                <a:solidFill>
                  <a:srgbClr val="3333CC"/>
                </a:solidFill>
              </a:rPr>
              <a:t>)</a:t>
            </a:r>
            <a:endParaRPr lang="zh-TW" altLang="en-US" sz="180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46BFD8DD-1128-4272-B546-267CF638BE94}" type="slidenum">
              <a:rPr lang="en-US" altLang="zh-TW" sz="1400" smtClean="0">
                <a:ea typeface="新細明體" charset="-120"/>
              </a:rPr>
              <a:pPr eaLnBrk="1" hangingPunct="1"/>
              <a:t>17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15366" name="Rectangle 2"/>
          <p:cNvSpPr>
            <a:spLocks noChangeArrowheads="1"/>
          </p:cNvSpPr>
          <p:nvPr/>
        </p:nvSpPr>
        <p:spPr bwMode="auto">
          <a:xfrm>
            <a:off x="714375" y="3332163"/>
            <a:ext cx="5233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/>
              <a:t>is called a projection in </a:t>
            </a:r>
            <a:r>
              <a:rPr lang="en-US" altLang="zh-TW" i="1"/>
              <a:t>R</a:t>
            </a:r>
            <a:r>
              <a:rPr lang="en-US" altLang="zh-TW" baseline="30000"/>
              <a:t>3</a:t>
            </a:r>
            <a:endParaRPr lang="en-US" altLang="zh-TW"/>
          </a:p>
        </p:txBody>
      </p:sp>
      <p:sp>
        <p:nvSpPr>
          <p:cNvPr id="1536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91440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Ex 8: A projection in </a:t>
            </a:r>
            <a:r>
              <a:rPr lang="en-US" altLang="zh-TW" i="1" smtClean="0"/>
              <a:t>R</a:t>
            </a:r>
            <a:r>
              <a:rPr lang="en-US" altLang="zh-TW" baseline="30000" smtClean="0"/>
              <a:t>3</a:t>
            </a:r>
            <a:endParaRPr lang="en-US" altLang="zh-TW" smtClean="0">
              <a:latin typeface="標楷體" pitchFamily="65" charset="-120"/>
            </a:endParaRPr>
          </a:p>
        </p:txBody>
      </p:sp>
      <p:sp>
        <p:nvSpPr>
          <p:cNvPr id="15368" name="Rectangle 5"/>
          <p:cNvSpPr>
            <a:spLocks noChangeArrowheads="1"/>
          </p:cNvSpPr>
          <p:nvPr/>
        </p:nvSpPr>
        <p:spPr bwMode="auto">
          <a:xfrm>
            <a:off x="714375" y="1458913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76238" indent="-376238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/>
              <a:t>The linear transformation                        is given by</a:t>
            </a:r>
            <a:endParaRPr lang="en-US" altLang="zh-TW">
              <a:latin typeface="標楷體" pitchFamily="65" charset="-120"/>
            </a:endParaRPr>
          </a:p>
        </p:txBody>
      </p:sp>
      <p:graphicFrame>
        <p:nvGraphicFramePr>
          <p:cNvPr id="15362" name="Object 6"/>
          <p:cNvGraphicFramePr>
            <a:graphicFrameLocks noChangeAspect="1"/>
          </p:cNvGraphicFramePr>
          <p:nvPr/>
        </p:nvGraphicFramePr>
        <p:xfrm>
          <a:off x="4052888" y="1484313"/>
          <a:ext cx="1524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Equation" r:id="rId3" imgW="761760" imgH="203040" progId="Equation.3">
                  <p:embed/>
                </p:oleObj>
              </mc:Choice>
              <mc:Fallback>
                <p:oleObj name="Equation" r:id="rId3" imgW="76176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888" y="1484313"/>
                        <a:ext cx="1524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7"/>
          <p:cNvGraphicFramePr>
            <a:graphicFrameLocks noChangeAspect="1"/>
          </p:cNvGraphicFramePr>
          <p:nvPr/>
        </p:nvGraphicFramePr>
        <p:xfrm>
          <a:off x="2692400" y="1943100"/>
          <a:ext cx="18796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Equation" r:id="rId5" imgW="939600" imgH="634680" progId="Equation.3">
                  <p:embed/>
                </p:oleObj>
              </mc:Choice>
              <mc:Fallback>
                <p:oleObj name="Equation" r:id="rId5" imgW="939600" imgH="6346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400" y="1943100"/>
                        <a:ext cx="18796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69" name="群組 10"/>
          <p:cNvGrpSpPr>
            <a:grpSpLocks/>
          </p:cNvGrpSpPr>
          <p:nvPr/>
        </p:nvGrpSpPr>
        <p:grpSpPr bwMode="auto">
          <a:xfrm>
            <a:off x="5895975" y="3643313"/>
            <a:ext cx="2819400" cy="2811462"/>
            <a:chOff x="1752600" y="3786190"/>
            <a:chExt cx="2819400" cy="2811460"/>
          </a:xfrm>
        </p:grpSpPr>
        <p:pic>
          <p:nvPicPr>
            <p:cNvPr id="15371" name="Picture 13" descr="fig6-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3835400"/>
              <a:ext cx="2819400" cy="276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2" name="矩形 8"/>
            <p:cNvSpPr>
              <a:spLocks noChangeArrowheads="1"/>
            </p:cNvSpPr>
            <p:nvPr/>
          </p:nvSpPr>
          <p:spPr bwMode="auto">
            <a:xfrm>
              <a:off x="2928926" y="3786190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 type="triangle" w="med" len="med"/>
                </a14:hiddenLine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aphicFrame>
        <p:nvGraphicFramePr>
          <p:cNvPr id="15364" name="Object 9"/>
          <p:cNvGraphicFramePr>
            <a:graphicFrameLocks noChangeAspect="1"/>
          </p:cNvGraphicFramePr>
          <p:nvPr/>
        </p:nvGraphicFramePr>
        <p:xfrm>
          <a:off x="773113" y="4143375"/>
          <a:ext cx="51562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Equation" r:id="rId8" imgW="2577960" imgH="711000" progId="Equation.DSMT4">
                  <p:embed/>
                </p:oleObj>
              </mc:Choice>
              <mc:Fallback>
                <p:oleObj name="Equation" r:id="rId8" imgW="2577960" imgH="711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4143375"/>
                        <a:ext cx="51562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" name="Text Box 20"/>
          <p:cNvSpPr txBox="1">
            <a:spLocks noChangeArrowheads="1"/>
          </p:cNvSpPr>
          <p:nvPr/>
        </p:nvSpPr>
        <p:spPr bwMode="auto">
          <a:xfrm>
            <a:off x="642938" y="5678488"/>
            <a:ext cx="53578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2200">
                <a:solidFill>
                  <a:srgbClr val="3333CC"/>
                </a:solidFill>
              </a:rPr>
              <a:t>※ In other words, </a:t>
            </a:r>
            <a:r>
              <a:rPr lang="en-US" altLang="zh-TW" sz="2200" i="1">
                <a:solidFill>
                  <a:srgbClr val="3333CC"/>
                </a:solidFill>
              </a:rPr>
              <a:t>T</a:t>
            </a:r>
            <a:r>
              <a:rPr lang="en-US" altLang="zh-TW" sz="2200">
                <a:solidFill>
                  <a:srgbClr val="3333CC"/>
                </a:solidFill>
              </a:rPr>
              <a:t> maps every vector in </a:t>
            </a:r>
            <a:r>
              <a:rPr lang="en-US" altLang="zh-TW" sz="2200" i="1">
                <a:solidFill>
                  <a:srgbClr val="3333CC"/>
                </a:solidFill>
              </a:rPr>
              <a:t>R</a:t>
            </a:r>
            <a:r>
              <a:rPr lang="en-US" altLang="zh-TW" sz="2200" baseline="30000">
                <a:solidFill>
                  <a:srgbClr val="3333CC"/>
                </a:solidFill>
              </a:rPr>
              <a:t>3</a:t>
            </a:r>
            <a:r>
              <a:rPr lang="en-US" altLang="zh-TW" sz="2200">
                <a:solidFill>
                  <a:srgbClr val="3333CC"/>
                </a:solidFill>
              </a:rPr>
              <a:t> to its orthogonal projection in the </a:t>
            </a:r>
            <a:r>
              <a:rPr lang="en-US" altLang="zh-TW" sz="2200" i="1">
                <a:solidFill>
                  <a:srgbClr val="3333CC"/>
                </a:solidFill>
              </a:rPr>
              <a:t>xy</a:t>
            </a:r>
            <a:r>
              <a:rPr lang="en-US" altLang="zh-TW" sz="2200">
                <a:solidFill>
                  <a:srgbClr val="3333CC"/>
                </a:solidFill>
              </a:rPr>
              <a:t>-plane, as shown in the right figure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3E7B9E38-8361-4763-B1A4-AD3A58305D97}" type="slidenum">
              <a:rPr lang="en-US" altLang="zh-TW" sz="1400" smtClean="0">
                <a:ea typeface="新細明體" charset="-120"/>
              </a:rPr>
              <a:pPr eaLnBrk="1" hangingPunct="1"/>
              <a:t>18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16391" name="Rectangle 2"/>
          <p:cNvSpPr>
            <a:spLocks noChangeArrowheads="1"/>
          </p:cNvSpPr>
          <p:nvPr/>
        </p:nvSpPr>
        <p:spPr bwMode="auto">
          <a:xfrm>
            <a:off x="914400" y="2371725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/>
              <a:t>Show that </a:t>
            </a:r>
            <a:r>
              <a:rPr lang="en-US" altLang="zh-TW" i="1"/>
              <a:t>T </a:t>
            </a:r>
            <a:r>
              <a:rPr lang="en-US" altLang="zh-TW"/>
              <a:t>is a linear transformation</a:t>
            </a:r>
          </a:p>
        </p:txBody>
      </p:sp>
      <p:sp>
        <p:nvSpPr>
          <p:cNvPr id="163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914400"/>
            <a:ext cx="7820025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Ex 9: The transpose function is a linear transformation from  </a:t>
            </a:r>
            <a:r>
              <a:rPr lang="en-US" altLang="zh-TW" i="1" smtClean="0"/>
              <a:t>M</a:t>
            </a:r>
            <a:r>
              <a:rPr lang="en-US" altLang="zh-TW" i="1" baseline="-25000" smtClean="0"/>
              <a:t>m</a:t>
            </a:r>
            <a:r>
              <a:rPr lang="en-US" altLang="zh-TW" baseline="-25000" smtClean="0">
                <a:sym typeface="Symbol" pitchFamily="18" charset="2"/>
              </a:rPr>
              <a:t></a:t>
            </a:r>
            <a:r>
              <a:rPr lang="en-US" altLang="zh-TW" i="1" baseline="-25000" smtClean="0"/>
              <a:t>n  </a:t>
            </a:r>
            <a:r>
              <a:rPr lang="en-US" altLang="zh-TW" smtClean="0"/>
              <a:t>into </a:t>
            </a:r>
            <a:r>
              <a:rPr lang="en-US" altLang="zh-TW" i="1" smtClean="0"/>
              <a:t>M</a:t>
            </a:r>
            <a:r>
              <a:rPr lang="en-US" altLang="zh-TW" i="1" baseline="-25000" smtClean="0"/>
              <a:t>n</a:t>
            </a:r>
            <a:r>
              <a:rPr lang="en-US" altLang="zh-TW" baseline="-25000" smtClean="0"/>
              <a:t> </a:t>
            </a:r>
            <a:r>
              <a:rPr lang="en-US" altLang="zh-TW" baseline="-25000" smtClean="0">
                <a:sym typeface="Symbol" pitchFamily="18" charset="2"/>
              </a:rPr>
              <a:t></a:t>
            </a:r>
            <a:r>
              <a:rPr lang="en-US" altLang="zh-TW" i="1" baseline="-25000" smtClean="0"/>
              <a:t>m </a:t>
            </a:r>
            <a:endParaRPr lang="en-US" altLang="zh-TW" smtClean="0"/>
          </a:p>
        </p:txBody>
      </p:sp>
      <p:graphicFrame>
        <p:nvGraphicFramePr>
          <p:cNvPr id="16386" name="Object 6"/>
          <p:cNvGraphicFramePr>
            <a:graphicFrameLocks noChangeAspect="1"/>
          </p:cNvGraphicFramePr>
          <p:nvPr/>
        </p:nvGraphicFramePr>
        <p:xfrm>
          <a:off x="2143125" y="1838325"/>
          <a:ext cx="3962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3" imgW="1981080" imgH="241200" progId="Equation.3">
                  <p:embed/>
                </p:oleObj>
              </mc:Choice>
              <mc:Fallback>
                <p:oleObj name="Equation" r:id="rId3" imgW="198108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1838325"/>
                        <a:ext cx="3962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457200" y="2828925"/>
            <a:ext cx="137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Sol:</a:t>
            </a:r>
            <a:endParaRPr lang="en-US" altLang="zh-TW"/>
          </a:p>
        </p:txBody>
      </p:sp>
      <p:graphicFrame>
        <p:nvGraphicFramePr>
          <p:cNvPr id="16387" name="Object 10"/>
          <p:cNvGraphicFramePr>
            <a:graphicFrameLocks noChangeAspect="1"/>
          </p:cNvGraphicFramePr>
          <p:nvPr/>
        </p:nvGraphicFramePr>
        <p:xfrm>
          <a:off x="990600" y="3306763"/>
          <a:ext cx="1524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Equation" r:id="rId5" imgW="761760" imgH="228600" progId="Equation.3">
                  <p:embed/>
                </p:oleObj>
              </mc:Choice>
              <mc:Fallback>
                <p:oleObj name="Equation" r:id="rId5" imgW="76176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306763"/>
                        <a:ext cx="1524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11"/>
          <p:cNvGraphicFramePr>
            <a:graphicFrameLocks noChangeAspect="1"/>
          </p:cNvGraphicFramePr>
          <p:nvPr/>
        </p:nvGraphicFramePr>
        <p:xfrm>
          <a:off x="1004888" y="3840163"/>
          <a:ext cx="56324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Equation" r:id="rId7" imgW="2819160" imgH="228600" progId="Equation.3">
                  <p:embed/>
                </p:oleObj>
              </mc:Choice>
              <mc:Fallback>
                <p:oleObj name="Equation" r:id="rId7" imgW="281916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3840163"/>
                        <a:ext cx="56324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12"/>
          <p:cNvGraphicFramePr>
            <a:graphicFrameLocks noChangeAspect="1"/>
          </p:cNvGraphicFramePr>
          <p:nvPr/>
        </p:nvGraphicFramePr>
        <p:xfrm>
          <a:off x="973138" y="4449763"/>
          <a:ext cx="3632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Equation" r:id="rId9" imgW="1815840" imgH="228600" progId="Equation.3">
                  <p:embed/>
                </p:oleObj>
              </mc:Choice>
              <mc:Fallback>
                <p:oleObj name="Equation" r:id="rId9" imgW="181584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4449763"/>
                        <a:ext cx="3632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Rectangle 13"/>
          <p:cNvSpPr>
            <a:spLocks noChangeArrowheads="1"/>
          </p:cNvSpPr>
          <p:nvPr/>
        </p:nvSpPr>
        <p:spPr bwMode="auto">
          <a:xfrm>
            <a:off x="820738" y="5114925"/>
            <a:ext cx="799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/>
              <a:t>Therefore, </a:t>
            </a:r>
            <a:r>
              <a:rPr lang="en-US" altLang="zh-TW" i="1"/>
              <a:t>T </a:t>
            </a:r>
            <a:r>
              <a:rPr lang="en-US" altLang="zh-TW"/>
              <a:t>(the transpose function) is a linear transformation from </a:t>
            </a:r>
            <a:r>
              <a:rPr lang="en-US" altLang="zh-TW" i="1"/>
              <a:t>M</a:t>
            </a:r>
            <a:r>
              <a:rPr lang="en-US" altLang="zh-TW" i="1" baseline="-25000"/>
              <a:t>m</a:t>
            </a:r>
            <a:r>
              <a:rPr lang="en-US" altLang="zh-TW" baseline="-25000">
                <a:sym typeface="Symbol" pitchFamily="18" charset="2"/>
              </a:rPr>
              <a:t></a:t>
            </a:r>
            <a:r>
              <a:rPr lang="en-US" altLang="zh-TW" i="1" baseline="-25000"/>
              <a:t>n </a:t>
            </a:r>
            <a:r>
              <a:rPr lang="en-US" altLang="zh-TW"/>
              <a:t>into </a:t>
            </a:r>
            <a:r>
              <a:rPr lang="en-US" altLang="zh-TW" i="1"/>
              <a:t>M</a:t>
            </a:r>
            <a:r>
              <a:rPr lang="en-US" altLang="zh-TW" i="1" baseline="-25000"/>
              <a:t>n</a:t>
            </a:r>
            <a:r>
              <a:rPr lang="en-US" altLang="zh-TW" baseline="-25000">
                <a:sym typeface="Symbol" pitchFamily="18" charset="2"/>
              </a:rPr>
              <a:t></a:t>
            </a:r>
            <a:r>
              <a:rPr lang="en-US" altLang="zh-TW" i="1" baseline="-25000"/>
              <a:t>m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75CC0281-71E3-47C8-B715-5E70E772404F}" type="slidenum">
              <a:rPr lang="en-US" altLang="zh-TW" sz="1400" smtClean="0">
                <a:ea typeface="新細明體" charset="-120"/>
              </a:rPr>
              <a:pPr eaLnBrk="1" hangingPunct="1"/>
              <a:t>19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Keywords in Section 6.1: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function:  </a:t>
            </a:r>
            <a:r>
              <a:rPr lang="zh-TW" altLang="en-US" smtClean="0">
                <a:solidFill>
                  <a:schemeClr val="tx1"/>
                </a:solidFill>
              </a:rPr>
              <a:t>函數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domain:  </a:t>
            </a:r>
            <a:r>
              <a:rPr lang="zh-TW" altLang="en-US" smtClean="0">
                <a:solidFill>
                  <a:schemeClr val="tx1"/>
                </a:solidFill>
              </a:rPr>
              <a:t>定義域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codomain:  </a:t>
            </a:r>
            <a:r>
              <a:rPr lang="zh-TW" altLang="en-US" smtClean="0">
                <a:solidFill>
                  <a:schemeClr val="tx1"/>
                </a:solidFill>
              </a:rPr>
              <a:t>對應域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image of </a:t>
            </a:r>
            <a:r>
              <a:rPr lang="en-US" altLang="zh-TW" i="1" smtClean="0">
                <a:solidFill>
                  <a:schemeClr val="tx1"/>
                </a:solidFill>
              </a:rPr>
              <a:t>v</a:t>
            </a:r>
            <a:r>
              <a:rPr lang="en-US" altLang="zh-TW" smtClean="0">
                <a:solidFill>
                  <a:schemeClr val="tx1"/>
                </a:solidFill>
              </a:rPr>
              <a:t> under </a:t>
            </a:r>
            <a:r>
              <a:rPr lang="en-US" altLang="zh-TW" i="1" smtClean="0">
                <a:solidFill>
                  <a:schemeClr val="tx1"/>
                </a:solidFill>
              </a:rPr>
              <a:t>T</a:t>
            </a:r>
            <a:r>
              <a:rPr lang="en-US" altLang="zh-TW" smtClean="0">
                <a:solidFill>
                  <a:schemeClr val="tx1"/>
                </a:solidFill>
              </a:rPr>
              <a:t>:  </a:t>
            </a:r>
            <a:r>
              <a:rPr lang="zh-TW" altLang="en-US" smtClean="0">
                <a:solidFill>
                  <a:schemeClr val="tx1"/>
                </a:solidFill>
              </a:rPr>
              <a:t>在</a:t>
            </a:r>
            <a:r>
              <a:rPr lang="en-US" altLang="zh-TW" i="1" smtClean="0">
                <a:solidFill>
                  <a:schemeClr val="tx1"/>
                </a:solidFill>
              </a:rPr>
              <a:t>T</a:t>
            </a:r>
            <a:r>
              <a:rPr lang="zh-TW" altLang="en-US" smtClean="0">
                <a:solidFill>
                  <a:schemeClr val="tx1"/>
                </a:solidFill>
              </a:rPr>
              <a:t>映射下</a:t>
            </a:r>
            <a:r>
              <a:rPr lang="en-US" altLang="zh-TW" i="1" smtClean="0">
                <a:solidFill>
                  <a:schemeClr val="tx1"/>
                </a:solidFill>
              </a:rPr>
              <a:t>v</a:t>
            </a:r>
            <a:r>
              <a:rPr lang="zh-TW" altLang="en-US" smtClean="0">
                <a:solidFill>
                  <a:schemeClr val="tx1"/>
                </a:solidFill>
              </a:rPr>
              <a:t>的像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range of </a:t>
            </a:r>
            <a:r>
              <a:rPr lang="en-US" altLang="zh-TW" i="1" smtClean="0">
                <a:solidFill>
                  <a:schemeClr val="tx1"/>
                </a:solidFill>
              </a:rPr>
              <a:t>T</a:t>
            </a:r>
            <a:r>
              <a:rPr lang="en-US" altLang="zh-TW" smtClean="0">
                <a:solidFill>
                  <a:schemeClr val="tx1"/>
                </a:solidFill>
              </a:rPr>
              <a:t>:  </a:t>
            </a:r>
            <a:r>
              <a:rPr lang="en-US" altLang="zh-TW" i="1" smtClean="0">
                <a:solidFill>
                  <a:schemeClr val="tx1"/>
                </a:solidFill>
              </a:rPr>
              <a:t>T</a:t>
            </a:r>
            <a:r>
              <a:rPr lang="zh-TW" altLang="en-US" smtClean="0">
                <a:solidFill>
                  <a:schemeClr val="tx1"/>
                </a:solidFill>
              </a:rPr>
              <a:t>的值域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preimage of </a:t>
            </a:r>
            <a:r>
              <a:rPr lang="en-US" altLang="zh-TW" i="1" smtClean="0">
                <a:solidFill>
                  <a:schemeClr val="tx1"/>
                </a:solidFill>
              </a:rPr>
              <a:t>w</a:t>
            </a:r>
            <a:r>
              <a:rPr lang="en-US" altLang="zh-TW" smtClean="0">
                <a:solidFill>
                  <a:schemeClr val="tx1"/>
                </a:solidFill>
              </a:rPr>
              <a:t>:  </a:t>
            </a:r>
            <a:r>
              <a:rPr lang="en-US" altLang="zh-TW" i="1" smtClean="0">
                <a:solidFill>
                  <a:schemeClr val="tx1"/>
                </a:solidFill>
              </a:rPr>
              <a:t>w</a:t>
            </a:r>
            <a:r>
              <a:rPr lang="zh-TW" altLang="en-US" smtClean="0">
                <a:solidFill>
                  <a:schemeClr val="tx1"/>
                </a:solidFill>
              </a:rPr>
              <a:t>的反像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linear transformation:  </a:t>
            </a:r>
            <a:r>
              <a:rPr lang="zh-TW" altLang="en-US" smtClean="0">
                <a:solidFill>
                  <a:schemeClr val="tx1"/>
                </a:solidFill>
              </a:rPr>
              <a:t>線性轉換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linear operator:  </a:t>
            </a:r>
            <a:r>
              <a:rPr lang="zh-TW" altLang="en-US" smtClean="0">
                <a:solidFill>
                  <a:schemeClr val="tx1"/>
                </a:solidFill>
              </a:rPr>
              <a:t>線性運算子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zero transformation:  </a:t>
            </a:r>
            <a:r>
              <a:rPr lang="zh-TW" altLang="en-US" smtClean="0">
                <a:solidFill>
                  <a:schemeClr val="tx1"/>
                </a:solidFill>
              </a:rPr>
              <a:t>零轉換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identity transformation:  </a:t>
            </a:r>
            <a:r>
              <a:rPr lang="zh-TW" altLang="en-US" smtClean="0">
                <a:solidFill>
                  <a:schemeClr val="tx1"/>
                </a:solidFill>
              </a:rPr>
              <a:t>相等轉換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A349D954-0EAF-4883-86AB-E27D1EE1AA2A}" type="slidenum">
              <a:rPr lang="en-US" altLang="zh-TW" sz="1400" smtClean="0">
                <a:ea typeface="新細明體" charset="-120"/>
              </a:rPr>
              <a:pPr eaLnBrk="1" hangingPunct="1"/>
              <a:t>2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102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6.1 Introduction to Linear Transformations</a:t>
            </a:r>
          </a:p>
        </p:txBody>
      </p:sp>
      <p:sp>
        <p:nvSpPr>
          <p:cNvPr id="103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95288" y="785813"/>
            <a:ext cx="8177212" cy="642937"/>
          </a:xfrm>
          <a:noFill/>
        </p:spPr>
        <p:txBody>
          <a:bodyPr/>
          <a:lstStyle/>
          <a:p>
            <a:pPr eaLnBrk="1" hangingPunct="1"/>
            <a:r>
              <a:rPr lang="en-US" altLang="zh-TW" smtClean="0"/>
              <a:t>A function </a:t>
            </a:r>
            <a:r>
              <a:rPr lang="en-US" altLang="zh-TW" i="1" smtClean="0"/>
              <a:t>T</a:t>
            </a:r>
            <a:r>
              <a:rPr lang="en-US" altLang="zh-TW" smtClean="0"/>
              <a:t> that maps a vector space </a:t>
            </a:r>
            <a:r>
              <a:rPr lang="en-US" altLang="zh-TW" i="1" smtClean="0"/>
              <a:t>V</a:t>
            </a:r>
            <a:r>
              <a:rPr lang="en-US" altLang="zh-TW" smtClean="0"/>
              <a:t> into a vector space </a:t>
            </a:r>
            <a:r>
              <a:rPr lang="en-US" altLang="zh-TW" i="1" smtClean="0"/>
              <a:t>W</a:t>
            </a:r>
            <a:r>
              <a:rPr lang="en-US" altLang="zh-TW" smtClean="0"/>
              <a:t>:</a:t>
            </a:r>
          </a:p>
        </p:txBody>
      </p:sp>
      <p:graphicFrame>
        <p:nvGraphicFramePr>
          <p:cNvPr id="1026" name="Object 1028"/>
          <p:cNvGraphicFramePr>
            <a:graphicFrameLocks noChangeAspect="1"/>
          </p:cNvGraphicFramePr>
          <p:nvPr/>
        </p:nvGraphicFramePr>
        <p:xfrm>
          <a:off x="863600" y="1285875"/>
          <a:ext cx="52800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3" imgW="2590560" imgH="228600" progId="Equation.DSMT4">
                  <p:embed/>
                </p:oleObj>
              </mc:Choice>
              <mc:Fallback>
                <p:oleObj name="Equation" r:id="rId3" imgW="2590560" imgH="228600" progId="Equation.DSMT4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1285875"/>
                        <a:ext cx="528002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1041"/>
          <p:cNvSpPr txBox="1">
            <a:spLocks noChangeArrowheads="1"/>
          </p:cNvSpPr>
          <p:nvPr/>
        </p:nvSpPr>
        <p:spPr bwMode="auto">
          <a:xfrm>
            <a:off x="785813" y="1857375"/>
            <a:ext cx="7858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300" i="1"/>
              <a:t>V</a:t>
            </a:r>
            <a:r>
              <a:rPr lang="en-US" altLang="zh-TW" sz="2300"/>
              <a:t>: the domain (</a:t>
            </a:r>
            <a:r>
              <a:rPr lang="zh-TW" altLang="en-US" sz="2300"/>
              <a:t>定義域</a:t>
            </a:r>
            <a:r>
              <a:rPr lang="en-US" altLang="zh-TW" sz="2300"/>
              <a:t>) of </a:t>
            </a:r>
            <a:r>
              <a:rPr lang="en-US" altLang="zh-TW" sz="2300" i="1"/>
              <a:t>T         W</a:t>
            </a:r>
            <a:r>
              <a:rPr lang="en-US" altLang="zh-TW" sz="2300"/>
              <a:t>: the codomain (</a:t>
            </a:r>
            <a:r>
              <a:rPr lang="zh-TW" altLang="en-US" sz="2300"/>
              <a:t>對應域</a:t>
            </a:r>
            <a:r>
              <a:rPr lang="en-US" altLang="zh-TW" sz="2300"/>
              <a:t>) of </a:t>
            </a:r>
            <a:r>
              <a:rPr lang="en-US" altLang="zh-TW" sz="2300" i="1"/>
              <a:t>T</a:t>
            </a:r>
          </a:p>
        </p:txBody>
      </p:sp>
      <p:sp>
        <p:nvSpPr>
          <p:cNvPr id="1032" name="Rectangle 1052"/>
          <p:cNvSpPr>
            <a:spLocks noChangeArrowheads="1"/>
          </p:cNvSpPr>
          <p:nvPr/>
        </p:nvSpPr>
        <p:spPr bwMode="auto">
          <a:xfrm>
            <a:off x="395288" y="2554288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Image of </a:t>
            </a:r>
            <a:r>
              <a:rPr lang="en-US" altLang="zh-TW" b="1">
                <a:solidFill>
                  <a:schemeClr val="hlink"/>
                </a:solidFill>
              </a:rPr>
              <a:t>v</a:t>
            </a:r>
            <a:r>
              <a:rPr lang="en-US" altLang="zh-TW">
                <a:solidFill>
                  <a:schemeClr val="hlink"/>
                </a:solidFill>
              </a:rPr>
              <a:t> under </a:t>
            </a:r>
            <a:r>
              <a:rPr lang="en-US" altLang="zh-TW" i="1">
                <a:solidFill>
                  <a:schemeClr val="hlink"/>
                </a:solidFill>
              </a:rPr>
              <a:t>T </a:t>
            </a:r>
            <a:r>
              <a:rPr lang="en-US" altLang="zh-TW">
                <a:solidFill>
                  <a:schemeClr val="hlink"/>
                </a:solidFill>
              </a:rPr>
              <a:t>(</a:t>
            </a:r>
            <a:r>
              <a:rPr lang="zh-TW" altLang="en-US">
                <a:solidFill>
                  <a:schemeClr val="hlink"/>
                </a:solidFill>
              </a:rPr>
              <a:t>在</a:t>
            </a:r>
            <a:r>
              <a:rPr lang="en-US" altLang="zh-TW" i="1">
                <a:solidFill>
                  <a:schemeClr val="hlink"/>
                </a:solidFill>
              </a:rPr>
              <a:t>T</a:t>
            </a:r>
            <a:r>
              <a:rPr lang="zh-TW" altLang="en-US">
                <a:solidFill>
                  <a:schemeClr val="hlink"/>
                </a:solidFill>
              </a:rPr>
              <a:t>映射下</a:t>
            </a:r>
            <a:r>
              <a:rPr lang="en-US" altLang="zh-TW" b="1">
                <a:solidFill>
                  <a:schemeClr val="hlink"/>
                </a:solidFill>
              </a:rPr>
              <a:t>v</a:t>
            </a:r>
            <a:r>
              <a:rPr lang="zh-TW" altLang="en-US">
                <a:solidFill>
                  <a:schemeClr val="hlink"/>
                </a:solidFill>
              </a:rPr>
              <a:t>的像</a:t>
            </a:r>
            <a:r>
              <a:rPr lang="en-US" altLang="zh-TW">
                <a:solidFill>
                  <a:schemeClr val="hlink"/>
                </a:solidFill>
              </a:rPr>
              <a:t>):</a:t>
            </a:r>
          </a:p>
        </p:txBody>
      </p:sp>
      <p:sp>
        <p:nvSpPr>
          <p:cNvPr id="1033" name="Rectangle 1053"/>
          <p:cNvSpPr>
            <a:spLocks noChangeArrowheads="1"/>
          </p:cNvSpPr>
          <p:nvPr/>
        </p:nvSpPr>
        <p:spPr bwMode="auto">
          <a:xfrm>
            <a:off x="1077913" y="3106738"/>
            <a:ext cx="723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/>
              <a:t>If </a:t>
            </a:r>
            <a:r>
              <a:rPr lang="en-US" altLang="zh-TW" b="1"/>
              <a:t>v </a:t>
            </a:r>
            <a:r>
              <a:rPr lang="en-US" altLang="zh-TW"/>
              <a:t>is a vector in </a:t>
            </a:r>
            <a:r>
              <a:rPr lang="en-US" altLang="zh-TW" i="1"/>
              <a:t>V</a:t>
            </a:r>
            <a:r>
              <a:rPr lang="en-US" altLang="zh-TW"/>
              <a:t> and</a:t>
            </a:r>
            <a:r>
              <a:rPr lang="en-US" altLang="zh-TW" b="1"/>
              <a:t> w </a:t>
            </a:r>
            <a:r>
              <a:rPr lang="en-US" altLang="zh-TW"/>
              <a:t>is a vector in </a:t>
            </a:r>
            <a:r>
              <a:rPr lang="en-US" altLang="zh-TW" i="1"/>
              <a:t>W</a:t>
            </a:r>
            <a:r>
              <a:rPr lang="en-US" altLang="zh-TW"/>
              <a:t> such that</a:t>
            </a:r>
          </a:p>
        </p:txBody>
      </p:sp>
      <p:graphicFrame>
        <p:nvGraphicFramePr>
          <p:cNvPr id="1027" name="Object 1024"/>
          <p:cNvGraphicFramePr>
            <a:graphicFrameLocks noChangeAspect="1"/>
          </p:cNvGraphicFramePr>
          <p:nvPr/>
        </p:nvGraphicFramePr>
        <p:xfrm>
          <a:off x="3475038" y="3713163"/>
          <a:ext cx="12700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5" imgW="634680" imgH="203040" progId="Equation.DSMT4">
                  <p:embed/>
                </p:oleObj>
              </mc:Choice>
              <mc:Fallback>
                <p:oleObj name="Equation" r:id="rId5" imgW="634680" imgH="20304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038" y="3713163"/>
                        <a:ext cx="127000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1056"/>
          <p:cNvSpPr>
            <a:spLocks noChangeArrowheads="1"/>
          </p:cNvSpPr>
          <p:nvPr/>
        </p:nvSpPr>
        <p:spPr bwMode="auto">
          <a:xfrm>
            <a:off x="1042988" y="4146550"/>
            <a:ext cx="72390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hlink"/>
              </a:buClr>
              <a:buSzPct val="40000"/>
              <a:buFont typeface="Wingdings" pitchFamily="2" charset="2"/>
              <a:buNone/>
            </a:pPr>
            <a:r>
              <a:rPr lang="en-US" altLang="zh-TW"/>
              <a:t>then </a:t>
            </a:r>
            <a:r>
              <a:rPr lang="en-US" altLang="zh-TW" b="1"/>
              <a:t>w </a:t>
            </a:r>
            <a:r>
              <a:rPr lang="en-US" altLang="zh-TW"/>
              <a:t>is called the image of </a:t>
            </a:r>
            <a:r>
              <a:rPr lang="en-US" altLang="zh-TW" b="1"/>
              <a:t>v</a:t>
            </a:r>
            <a:r>
              <a:rPr lang="en-US" altLang="zh-TW"/>
              <a:t> under </a:t>
            </a:r>
            <a:r>
              <a:rPr lang="en-US" altLang="zh-TW" i="1"/>
              <a:t>T </a:t>
            </a:r>
          </a:p>
          <a:p>
            <a:pPr marL="196850" indent="-196850">
              <a:spcBef>
                <a:spcPct val="20000"/>
              </a:spcBef>
              <a:buClr>
                <a:schemeClr val="hlink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rgbClr val="3333CC"/>
                </a:solidFill>
              </a:rPr>
              <a:t>(For each </a:t>
            </a:r>
            <a:r>
              <a:rPr lang="en-US" altLang="zh-TW" b="1">
                <a:solidFill>
                  <a:srgbClr val="3333CC"/>
                </a:solidFill>
              </a:rPr>
              <a:t>v</a:t>
            </a:r>
            <a:r>
              <a:rPr lang="en-US" altLang="zh-TW">
                <a:solidFill>
                  <a:srgbClr val="3333CC"/>
                </a:solidFill>
              </a:rPr>
              <a:t>, there is only one </a:t>
            </a:r>
            <a:r>
              <a:rPr lang="en-US" altLang="zh-TW" b="1">
                <a:solidFill>
                  <a:srgbClr val="3333CC"/>
                </a:solidFill>
              </a:rPr>
              <a:t>w)</a:t>
            </a:r>
          </a:p>
        </p:txBody>
      </p:sp>
      <p:sp>
        <p:nvSpPr>
          <p:cNvPr id="1035" name="Rectangle 1067"/>
          <p:cNvSpPr>
            <a:spLocks noChangeArrowheads="1"/>
          </p:cNvSpPr>
          <p:nvPr/>
        </p:nvSpPr>
        <p:spPr bwMode="auto">
          <a:xfrm>
            <a:off x="463550" y="5268913"/>
            <a:ext cx="7996238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The range of  </a:t>
            </a:r>
            <a:r>
              <a:rPr lang="en-US" altLang="zh-TW" i="1">
                <a:solidFill>
                  <a:schemeClr val="hlink"/>
                </a:solidFill>
              </a:rPr>
              <a:t>T </a:t>
            </a:r>
            <a:r>
              <a:rPr lang="en-US" altLang="zh-TW">
                <a:solidFill>
                  <a:schemeClr val="hlink"/>
                </a:solidFill>
              </a:rPr>
              <a:t>(</a:t>
            </a:r>
            <a:r>
              <a:rPr lang="en-US" altLang="zh-TW" i="1">
                <a:solidFill>
                  <a:schemeClr val="hlink"/>
                </a:solidFill>
              </a:rPr>
              <a:t>T</a:t>
            </a:r>
            <a:r>
              <a:rPr lang="zh-TW" altLang="en-US">
                <a:solidFill>
                  <a:schemeClr val="hlink"/>
                </a:solidFill>
              </a:rPr>
              <a:t>的值域</a:t>
            </a:r>
            <a:r>
              <a:rPr lang="en-US" altLang="zh-TW">
                <a:solidFill>
                  <a:schemeClr val="hlink"/>
                </a:solidFill>
              </a:rPr>
              <a:t>):</a:t>
            </a:r>
          </a:p>
          <a:p>
            <a:pPr marL="177800" indent="-17780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        </a:t>
            </a:r>
            <a:r>
              <a:rPr lang="en-US" altLang="zh-TW"/>
              <a:t>The set of all images of vectors in </a:t>
            </a:r>
            <a:r>
              <a:rPr lang="en-US" altLang="zh-TW" i="1"/>
              <a:t>V </a:t>
            </a:r>
            <a:r>
              <a:rPr lang="en-US" altLang="zh-TW"/>
              <a:t>(see the figure on the next slide)</a:t>
            </a:r>
            <a:endParaRPr lang="en-US" altLang="zh-TW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549CBC2F-76D9-4CDF-A246-CA1E0572AFF4}" type="slidenum">
              <a:rPr lang="en-US" altLang="zh-TW" sz="1400" smtClean="0">
                <a:ea typeface="新細明體" charset="-120"/>
              </a:rPr>
              <a:pPr eaLnBrk="1" hangingPunct="1"/>
              <a:t>20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174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76200"/>
            <a:ext cx="9036050" cy="601663"/>
          </a:xfrm>
        </p:spPr>
        <p:txBody>
          <a:bodyPr/>
          <a:lstStyle/>
          <a:p>
            <a:pPr eaLnBrk="1" hangingPunct="1"/>
            <a:r>
              <a:rPr lang="en-US" altLang="zh-TW" smtClean="0"/>
              <a:t>6.2 The Kernel and Range of a Linear Transformation</a:t>
            </a:r>
          </a:p>
        </p:txBody>
      </p:sp>
      <p:sp>
        <p:nvSpPr>
          <p:cNvPr id="174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91440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Kernel of a linear transformation </a:t>
            </a:r>
            <a:r>
              <a:rPr lang="en-US" altLang="zh-TW" i="1" smtClean="0"/>
              <a:t>T </a:t>
            </a:r>
            <a:r>
              <a:rPr lang="en-US" altLang="zh-TW" smtClean="0"/>
              <a:t>(</a:t>
            </a:r>
            <a:r>
              <a:rPr lang="zh-TW" altLang="en-US" smtClean="0"/>
              <a:t>線性轉換</a:t>
            </a:r>
            <a:r>
              <a:rPr lang="en-US" altLang="zh-TW" i="1" smtClean="0"/>
              <a:t>T</a:t>
            </a:r>
            <a:r>
              <a:rPr lang="zh-TW" altLang="en-US" smtClean="0"/>
              <a:t>的核空間</a:t>
            </a:r>
            <a:r>
              <a:rPr lang="en-US" altLang="zh-TW" smtClean="0"/>
              <a:t>):</a:t>
            </a:r>
          </a:p>
        </p:txBody>
      </p:sp>
      <p:sp>
        <p:nvSpPr>
          <p:cNvPr id="17417" name="Rectangle 4"/>
          <p:cNvSpPr>
            <a:spLocks noChangeArrowheads="1"/>
          </p:cNvSpPr>
          <p:nvPr/>
        </p:nvSpPr>
        <p:spPr bwMode="auto">
          <a:xfrm>
            <a:off x="1077913" y="1382713"/>
            <a:ext cx="723900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</a:pPr>
            <a:r>
              <a:rPr lang="en-US" altLang="zh-TW"/>
              <a:t>Let                   be a linear transformation. Then the set of all vectors </a:t>
            </a:r>
            <a:r>
              <a:rPr lang="en-US" altLang="zh-TW" b="1"/>
              <a:t>v</a:t>
            </a:r>
            <a:r>
              <a:rPr lang="en-US" altLang="zh-TW"/>
              <a:t> in </a:t>
            </a:r>
            <a:r>
              <a:rPr lang="en-US" altLang="zh-TW" i="1"/>
              <a:t>V</a:t>
            </a:r>
            <a:r>
              <a:rPr lang="en-US" altLang="zh-TW"/>
              <a:t> that satisfy                is called the kernel of </a:t>
            </a:r>
            <a:r>
              <a:rPr lang="en-US" altLang="zh-TW" i="1"/>
              <a:t>T</a:t>
            </a:r>
            <a:r>
              <a:rPr lang="en-US" altLang="zh-TW"/>
              <a:t> and is denoted by ker(</a:t>
            </a:r>
            <a:r>
              <a:rPr lang="en-US" altLang="zh-TW" i="1"/>
              <a:t>T</a:t>
            </a:r>
            <a:r>
              <a:rPr lang="en-US" altLang="zh-TW"/>
              <a:t>)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/>
          </a:p>
        </p:txBody>
      </p:sp>
      <p:graphicFrame>
        <p:nvGraphicFramePr>
          <p:cNvPr id="17410" name="Object 5"/>
          <p:cNvGraphicFramePr>
            <a:graphicFrameLocks noChangeAspect="1"/>
          </p:cNvGraphicFramePr>
          <p:nvPr/>
        </p:nvGraphicFramePr>
        <p:xfrm>
          <a:off x="1616075" y="1504950"/>
          <a:ext cx="13716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Equation" r:id="rId3" imgW="685800" imgH="177480" progId="Equation.3">
                  <p:embed/>
                </p:oleObj>
              </mc:Choice>
              <mc:Fallback>
                <p:oleObj name="Equation" r:id="rId3" imgW="685800" imgH="177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5" y="1504950"/>
                        <a:ext cx="13716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7"/>
          <p:cNvGraphicFramePr>
            <a:graphicFrameLocks noChangeAspect="1"/>
          </p:cNvGraphicFramePr>
          <p:nvPr/>
        </p:nvGraphicFramePr>
        <p:xfrm>
          <a:off x="4670425" y="1928813"/>
          <a:ext cx="11223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Equation" r:id="rId5" imgW="558720" imgH="203040" progId="Equation.3">
                  <p:embed/>
                </p:oleObj>
              </mc:Choice>
              <mc:Fallback>
                <p:oleObj name="Equation" r:id="rId5" imgW="55872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0425" y="1928813"/>
                        <a:ext cx="112236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8"/>
          <p:cNvGraphicFramePr>
            <a:graphicFrameLocks noChangeAspect="1"/>
          </p:cNvGraphicFramePr>
          <p:nvPr/>
        </p:nvGraphicFramePr>
        <p:xfrm>
          <a:off x="2857500" y="2954338"/>
          <a:ext cx="37592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Equation" r:id="rId7" imgW="1879560" imgH="203040" progId="Equation.3">
                  <p:embed/>
                </p:oleObj>
              </mc:Choice>
              <mc:Fallback>
                <p:oleObj name="Equation" r:id="rId7" imgW="187956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2954338"/>
                        <a:ext cx="37592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8" name="文字方塊 14"/>
          <p:cNvSpPr txBox="1">
            <a:spLocks noChangeArrowheads="1"/>
          </p:cNvSpPr>
          <p:nvPr/>
        </p:nvSpPr>
        <p:spPr bwMode="auto">
          <a:xfrm>
            <a:off x="571500" y="3716338"/>
            <a:ext cx="557212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2200">
                <a:solidFill>
                  <a:srgbClr val="3333CC"/>
                </a:solidFill>
              </a:rPr>
              <a:t>※ For example, </a:t>
            </a:r>
            <a:r>
              <a:rPr lang="en-US" altLang="zh-TW" sz="2200" i="1">
                <a:solidFill>
                  <a:srgbClr val="3333CC"/>
                </a:solidFill>
              </a:rPr>
              <a:t>V</a:t>
            </a:r>
            <a:r>
              <a:rPr lang="en-US" altLang="zh-TW" sz="2200">
                <a:solidFill>
                  <a:srgbClr val="3333CC"/>
                </a:solidFill>
              </a:rPr>
              <a:t> is </a:t>
            </a:r>
            <a:r>
              <a:rPr lang="en-US" altLang="zh-TW" sz="2200" i="1">
                <a:solidFill>
                  <a:srgbClr val="3333CC"/>
                </a:solidFill>
              </a:rPr>
              <a:t>R</a:t>
            </a:r>
            <a:r>
              <a:rPr lang="en-US" altLang="zh-TW" sz="2200" baseline="30000">
                <a:solidFill>
                  <a:srgbClr val="3333CC"/>
                </a:solidFill>
              </a:rPr>
              <a:t>3</a:t>
            </a:r>
            <a:r>
              <a:rPr lang="en-US" altLang="zh-TW" sz="2200">
                <a:solidFill>
                  <a:srgbClr val="3333CC"/>
                </a:solidFill>
              </a:rPr>
              <a:t>, </a:t>
            </a:r>
            <a:r>
              <a:rPr lang="en-US" altLang="zh-TW" sz="2200" i="1">
                <a:solidFill>
                  <a:srgbClr val="3333CC"/>
                </a:solidFill>
              </a:rPr>
              <a:t>W</a:t>
            </a:r>
            <a:r>
              <a:rPr lang="en-US" altLang="zh-TW" sz="2200">
                <a:solidFill>
                  <a:srgbClr val="3333CC"/>
                </a:solidFill>
              </a:rPr>
              <a:t> is </a:t>
            </a:r>
            <a:r>
              <a:rPr lang="en-US" altLang="zh-TW" sz="2200" i="1">
                <a:solidFill>
                  <a:srgbClr val="3333CC"/>
                </a:solidFill>
              </a:rPr>
              <a:t>R</a:t>
            </a:r>
            <a:r>
              <a:rPr lang="en-US" altLang="zh-TW" sz="2200" baseline="30000">
                <a:solidFill>
                  <a:srgbClr val="3333CC"/>
                </a:solidFill>
              </a:rPr>
              <a:t>3</a:t>
            </a:r>
            <a:r>
              <a:rPr lang="en-US" altLang="zh-TW" sz="2200">
                <a:solidFill>
                  <a:srgbClr val="3333CC"/>
                </a:solidFill>
              </a:rPr>
              <a:t>,  and </a:t>
            </a:r>
            <a:r>
              <a:rPr lang="en-US" altLang="zh-TW" sz="2200" i="1">
                <a:solidFill>
                  <a:srgbClr val="3333CC"/>
                </a:solidFill>
              </a:rPr>
              <a:t>T</a:t>
            </a:r>
            <a:r>
              <a:rPr lang="en-US" altLang="zh-TW" sz="2200">
                <a:solidFill>
                  <a:srgbClr val="3333CC"/>
                </a:solidFill>
              </a:rPr>
              <a:t> is the orthogonal projection of any vector (</a:t>
            </a:r>
            <a:r>
              <a:rPr lang="en-US" altLang="zh-TW" sz="2200" i="1">
                <a:solidFill>
                  <a:srgbClr val="3333CC"/>
                </a:solidFill>
              </a:rPr>
              <a:t>x</a:t>
            </a:r>
            <a:r>
              <a:rPr lang="en-US" altLang="zh-TW" sz="2200">
                <a:solidFill>
                  <a:srgbClr val="3333CC"/>
                </a:solidFill>
              </a:rPr>
              <a:t>, </a:t>
            </a:r>
            <a:r>
              <a:rPr lang="en-US" altLang="zh-TW" sz="2200" i="1">
                <a:solidFill>
                  <a:srgbClr val="3333CC"/>
                </a:solidFill>
              </a:rPr>
              <a:t>y</a:t>
            </a:r>
            <a:r>
              <a:rPr lang="en-US" altLang="zh-TW" sz="2200">
                <a:solidFill>
                  <a:srgbClr val="3333CC"/>
                </a:solidFill>
              </a:rPr>
              <a:t>, </a:t>
            </a:r>
            <a:r>
              <a:rPr lang="en-US" altLang="zh-TW" sz="2200" i="1">
                <a:solidFill>
                  <a:srgbClr val="3333CC"/>
                </a:solidFill>
              </a:rPr>
              <a:t>z</a:t>
            </a:r>
            <a:r>
              <a:rPr lang="en-US" altLang="zh-TW" sz="2200">
                <a:solidFill>
                  <a:srgbClr val="3333CC"/>
                </a:solidFill>
              </a:rPr>
              <a:t>) onto the </a:t>
            </a:r>
            <a:r>
              <a:rPr lang="en-US" altLang="zh-TW" sz="2200" i="1">
                <a:solidFill>
                  <a:srgbClr val="3333CC"/>
                </a:solidFill>
              </a:rPr>
              <a:t>xy</a:t>
            </a:r>
            <a:r>
              <a:rPr lang="en-US" altLang="zh-TW" sz="2200">
                <a:solidFill>
                  <a:srgbClr val="3333CC"/>
                </a:solidFill>
              </a:rPr>
              <a:t>-plane, i.e. </a:t>
            </a:r>
            <a:r>
              <a:rPr lang="en-US" altLang="zh-TW" sz="2200" i="1">
                <a:solidFill>
                  <a:srgbClr val="3333CC"/>
                </a:solidFill>
              </a:rPr>
              <a:t>T</a:t>
            </a:r>
            <a:r>
              <a:rPr lang="en-US" altLang="zh-TW" sz="2200">
                <a:solidFill>
                  <a:srgbClr val="3333CC"/>
                </a:solidFill>
              </a:rPr>
              <a:t>(</a:t>
            </a:r>
            <a:r>
              <a:rPr lang="en-US" altLang="zh-TW" sz="2200" i="1">
                <a:solidFill>
                  <a:srgbClr val="3333CC"/>
                </a:solidFill>
              </a:rPr>
              <a:t>x</a:t>
            </a:r>
            <a:r>
              <a:rPr lang="en-US" altLang="zh-TW" sz="2200">
                <a:solidFill>
                  <a:srgbClr val="3333CC"/>
                </a:solidFill>
              </a:rPr>
              <a:t>, </a:t>
            </a:r>
            <a:r>
              <a:rPr lang="en-US" altLang="zh-TW" sz="2200" i="1">
                <a:solidFill>
                  <a:srgbClr val="3333CC"/>
                </a:solidFill>
              </a:rPr>
              <a:t>y</a:t>
            </a:r>
            <a:r>
              <a:rPr lang="en-US" altLang="zh-TW" sz="2200">
                <a:solidFill>
                  <a:srgbClr val="3333CC"/>
                </a:solidFill>
              </a:rPr>
              <a:t>, </a:t>
            </a:r>
            <a:r>
              <a:rPr lang="en-US" altLang="zh-TW" sz="2200" i="1">
                <a:solidFill>
                  <a:srgbClr val="3333CC"/>
                </a:solidFill>
              </a:rPr>
              <a:t>z</a:t>
            </a:r>
            <a:r>
              <a:rPr lang="en-US" altLang="zh-TW" sz="2200">
                <a:solidFill>
                  <a:srgbClr val="3333CC"/>
                </a:solidFill>
              </a:rPr>
              <a:t>) = (</a:t>
            </a:r>
            <a:r>
              <a:rPr lang="en-US" altLang="zh-TW" sz="2200" i="1">
                <a:solidFill>
                  <a:srgbClr val="3333CC"/>
                </a:solidFill>
              </a:rPr>
              <a:t>x</a:t>
            </a:r>
            <a:r>
              <a:rPr lang="en-US" altLang="zh-TW" sz="2200">
                <a:solidFill>
                  <a:srgbClr val="3333CC"/>
                </a:solidFill>
              </a:rPr>
              <a:t>, </a:t>
            </a:r>
            <a:r>
              <a:rPr lang="en-US" altLang="zh-TW" sz="2200" i="1">
                <a:solidFill>
                  <a:srgbClr val="3333CC"/>
                </a:solidFill>
              </a:rPr>
              <a:t>y</a:t>
            </a:r>
            <a:r>
              <a:rPr lang="en-US" altLang="zh-TW" sz="2200">
                <a:solidFill>
                  <a:srgbClr val="3333CC"/>
                </a:solidFill>
              </a:rPr>
              <a:t>, 0) </a:t>
            </a:r>
          </a:p>
          <a:p>
            <a:pPr eaLnBrk="1" hangingPunct="1"/>
            <a:r>
              <a:rPr lang="en-US" altLang="zh-TW" sz="2200">
                <a:solidFill>
                  <a:srgbClr val="3333CC"/>
                </a:solidFill>
              </a:rPr>
              <a:t>※ Then the kernel of </a:t>
            </a:r>
            <a:r>
              <a:rPr lang="en-US" altLang="zh-TW" sz="2200" i="1">
                <a:solidFill>
                  <a:srgbClr val="3333CC"/>
                </a:solidFill>
              </a:rPr>
              <a:t>T</a:t>
            </a:r>
            <a:r>
              <a:rPr lang="en-US" altLang="zh-TW" sz="2200">
                <a:solidFill>
                  <a:srgbClr val="3333CC"/>
                </a:solidFill>
              </a:rPr>
              <a:t> is the set consisting of (0, 0, </a:t>
            </a:r>
            <a:r>
              <a:rPr lang="en-US" altLang="zh-TW" sz="2200" i="1">
                <a:solidFill>
                  <a:srgbClr val="3333CC"/>
                </a:solidFill>
              </a:rPr>
              <a:t>s</a:t>
            </a:r>
            <a:r>
              <a:rPr lang="en-US" altLang="zh-TW" sz="2200">
                <a:solidFill>
                  <a:srgbClr val="3333CC"/>
                </a:solidFill>
              </a:rPr>
              <a:t>), where s is a real number, i.e. </a:t>
            </a:r>
            <a:endParaRPr lang="zh-TW" altLang="en-US" sz="2200" i="1">
              <a:solidFill>
                <a:srgbClr val="3333CC"/>
              </a:solidFill>
            </a:endParaRPr>
          </a:p>
        </p:txBody>
      </p:sp>
      <p:graphicFrame>
        <p:nvGraphicFramePr>
          <p:cNvPr id="17413" name="Object 17"/>
          <p:cNvGraphicFramePr>
            <a:graphicFrameLocks noChangeAspect="1"/>
          </p:cNvGraphicFramePr>
          <p:nvPr/>
        </p:nvGraphicFramePr>
        <p:xfrm>
          <a:off x="1071563" y="5526088"/>
          <a:ext cx="45466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Equation" r:id="rId9" imgW="2273040" imgH="203040" progId="Equation.DSMT4">
                  <p:embed/>
                </p:oleObj>
              </mc:Choice>
              <mc:Fallback>
                <p:oleObj name="Equation" r:id="rId9" imgW="2273040" imgH="2030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5526088"/>
                        <a:ext cx="45466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9" name="Picture 18" descr="FIG6-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929063"/>
            <a:ext cx="2743200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960336BA-F78B-4638-856F-5F72FE85C413}" type="slidenum">
              <a:rPr lang="en-US" altLang="zh-TW" sz="1400" smtClean="0">
                <a:ea typeface="新細明體" charset="-120"/>
              </a:rPr>
              <a:pPr eaLnBrk="1" hangingPunct="1"/>
              <a:t>21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18441" name="Rectangle 2"/>
          <p:cNvSpPr>
            <a:spLocks noChangeArrowheads="1"/>
          </p:cNvSpPr>
          <p:nvPr/>
        </p:nvSpPr>
        <p:spPr bwMode="auto">
          <a:xfrm>
            <a:off x="395288" y="3995738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Ex 2: The kernel of the zero and identity transformations</a:t>
            </a:r>
            <a:endParaRPr lang="en-US" altLang="zh-TW">
              <a:solidFill>
                <a:schemeClr val="hlink"/>
              </a:solidFill>
              <a:latin typeface="標楷體" pitchFamily="65" charset="-120"/>
            </a:endParaRPr>
          </a:p>
        </p:txBody>
      </p:sp>
      <p:sp>
        <p:nvSpPr>
          <p:cNvPr id="19467" name="Rectangle 3"/>
          <p:cNvSpPr>
            <a:spLocks noChangeArrowheads="1"/>
          </p:cNvSpPr>
          <p:nvPr/>
        </p:nvSpPr>
        <p:spPr bwMode="auto">
          <a:xfrm>
            <a:off x="717550" y="4506913"/>
            <a:ext cx="7239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76250" indent="-4762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latin typeface="+mn-lt"/>
              </a:rPr>
              <a:t>(a) If </a:t>
            </a:r>
            <a:r>
              <a:rPr lang="en-US" altLang="zh-TW" i="1" dirty="0"/>
              <a:t>T</a:t>
            </a:r>
            <a:r>
              <a:rPr lang="en-US" altLang="zh-TW" dirty="0"/>
              <a:t>(</a:t>
            </a:r>
            <a:r>
              <a:rPr lang="en-US" altLang="zh-TW" b="1" dirty="0"/>
              <a:t>v</a:t>
            </a:r>
            <a:r>
              <a:rPr lang="en-US" altLang="zh-TW" dirty="0"/>
              <a:t>) = </a:t>
            </a:r>
            <a:r>
              <a:rPr lang="en-US" altLang="zh-TW" b="1" dirty="0"/>
              <a:t>0</a:t>
            </a:r>
            <a:r>
              <a:rPr lang="en-US" altLang="zh-TW" dirty="0"/>
              <a:t> (the zero transformation                   ), then</a:t>
            </a:r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5629275" y="4583113"/>
          <a:ext cx="13716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Equation" r:id="rId3" imgW="685800" imgH="177480" progId="Equation.3">
                  <p:embed/>
                </p:oleObj>
              </mc:Choice>
              <mc:Fallback>
                <p:oleObj name="Equation" r:id="rId3" imgW="68580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9275" y="4583113"/>
                        <a:ext cx="13716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5"/>
          <p:cNvGraphicFramePr>
            <a:graphicFrameLocks noChangeAspect="1"/>
          </p:cNvGraphicFramePr>
          <p:nvPr/>
        </p:nvGraphicFramePr>
        <p:xfrm>
          <a:off x="1214438" y="5040313"/>
          <a:ext cx="13970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Equation" r:id="rId5" imgW="698400" imgH="203040" progId="Equation.3">
                  <p:embed/>
                </p:oleObj>
              </mc:Choice>
              <mc:Fallback>
                <p:oleObj name="Equation" r:id="rId5" imgW="69840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5040313"/>
                        <a:ext cx="13970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8" name="Rectangle 6"/>
          <p:cNvSpPr>
            <a:spLocks noChangeArrowheads="1"/>
          </p:cNvSpPr>
          <p:nvPr/>
        </p:nvSpPr>
        <p:spPr bwMode="auto">
          <a:xfrm>
            <a:off x="685800" y="5586413"/>
            <a:ext cx="76009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76250" indent="-4762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latin typeface="+mn-lt"/>
              </a:rPr>
              <a:t>(b) If </a:t>
            </a:r>
            <a:r>
              <a:rPr lang="en-US" altLang="zh-TW" i="1" dirty="0"/>
              <a:t>T</a:t>
            </a:r>
            <a:r>
              <a:rPr lang="en-US" altLang="zh-TW" dirty="0"/>
              <a:t>(</a:t>
            </a:r>
            <a:r>
              <a:rPr lang="en-US" altLang="zh-TW" b="1" dirty="0"/>
              <a:t>v</a:t>
            </a:r>
            <a:r>
              <a:rPr lang="en-US" altLang="zh-TW" dirty="0"/>
              <a:t>) = </a:t>
            </a:r>
            <a:r>
              <a:rPr lang="en-US" altLang="zh-TW" b="1" dirty="0"/>
              <a:t>v</a:t>
            </a:r>
            <a:r>
              <a:rPr lang="en-US" altLang="zh-TW" dirty="0"/>
              <a:t> (the identity transformation                  ), then</a:t>
            </a:r>
          </a:p>
        </p:txBody>
      </p:sp>
      <p:graphicFrame>
        <p:nvGraphicFramePr>
          <p:cNvPr id="18436" name="Object 7"/>
          <p:cNvGraphicFramePr>
            <a:graphicFrameLocks noChangeAspect="1"/>
          </p:cNvGraphicFramePr>
          <p:nvPr/>
        </p:nvGraphicFramePr>
        <p:xfrm>
          <a:off x="5991225" y="5657850"/>
          <a:ext cx="12954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Equation" r:id="rId7" imgW="647640" imgH="177480" progId="Equation.3">
                  <p:embed/>
                </p:oleObj>
              </mc:Choice>
              <mc:Fallback>
                <p:oleObj name="Equation" r:id="rId7" imgW="647640" imgH="177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1225" y="5657850"/>
                        <a:ext cx="12954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8"/>
          <p:cNvGraphicFramePr>
            <a:graphicFrameLocks noChangeAspect="1"/>
          </p:cNvGraphicFramePr>
          <p:nvPr/>
        </p:nvGraphicFramePr>
        <p:xfrm>
          <a:off x="1214438" y="6157913"/>
          <a:ext cx="149701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方程式" r:id="rId9" imgW="1498320" imgH="342720" progId="Equation.3">
                  <p:embed/>
                </p:oleObj>
              </mc:Choice>
              <mc:Fallback>
                <p:oleObj name="方程式" r:id="rId9" imgW="1498320" imgH="3427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6157913"/>
                        <a:ext cx="1497012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44" name="Group 20"/>
          <p:cNvGrpSpPr>
            <a:grpSpLocks/>
          </p:cNvGrpSpPr>
          <p:nvPr/>
        </p:nvGrpSpPr>
        <p:grpSpPr bwMode="auto">
          <a:xfrm>
            <a:off x="395288" y="942975"/>
            <a:ext cx="7924800" cy="1620838"/>
            <a:chOff x="249" y="2243"/>
            <a:chExt cx="4992" cy="1021"/>
          </a:xfrm>
        </p:grpSpPr>
        <p:grpSp>
          <p:nvGrpSpPr>
            <p:cNvPr id="18445" name="Group 19"/>
            <p:cNvGrpSpPr>
              <a:grpSpLocks/>
            </p:cNvGrpSpPr>
            <p:nvPr/>
          </p:nvGrpSpPr>
          <p:grpSpPr bwMode="auto">
            <a:xfrm>
              <a:off x="249" y="2243"/>
              <a:ext cx="4992" cy="637"/>
              <a:chOff x="336" y="2243"/>
              <a:chExt cx="4992" cy="637"/>
            </a:xfrm>
          </p:grpSpPr>
          <p:sp>
            <p:nvSpPr>
              <p:cNvPr id="18447" name="Rectangle 9"/>
              <p:cNvSpPr>
                <a:spLocks noChangeArrowheads="1"/>
              </p:cNvSpPr>
              <p:nvPr/>
            </p:nvSpPr>
            <p:spPr bwMode="auto">
              <a:xfrm>
                <a:off x="336" y="2243"/>
                <a:ext cx="499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196850" indent="-196850">
                  <a:spcBef>
                    <a:spcPct val="20000"/>
                  </a:spcBef>
                  <a:buClr>
                    <a:schemeClr val="tx1"/>
                  </a:buClr>
                  <a:buSzPct val="40000"/>
                  <a:buFont typeface="Wingdings" pitchFamily="2" charset="2"/>
                  <a:buChar char="n"/>
                </a:pPr>
                <a:r>
                  <a:rPr lang="en-US" altLang="zh-TW">
                    <a:solidFill>
                      <a:schemeClr val="hlink"/>
                    </a:solidFill>
                  </a:rPr>
                  <a:t>Ex 1: Finding the kernel of a linear transformation</a:t>
                </a:r>
                <a:endParaRPr lang="en-US" altLang="zh-TW">
                  <a:solidFill>
                    <a:schemeClr val="hlink"/>
                  </a:solidFill>
                  <a:latin typeface="標楷體" pitchFamily="65" charset="-120"/>
                </a:endParaRPr>
              </a:p>
            </p:txBody>
          </p:sp>
          <p:graphicFrame>
            <p:nvGraphicFramePr>
              <p:cNvPr id="18439" name="Object 10"/>
              <p:cNvGraphicFramePr>
                <a:graphicFrameLocks noChangeAspect="1"/>
              </p:cNvGraphicFramePr>
              <p:nvPr/>
            </p:nvGraphicFramePr>
            <p:xfrm>
              <a:off x="768" y="2579"/>
              <a:ext cx="2384" cy="30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52" name="Equation" r:id="rId11" imgW="1892160" imgH="241200" progId="Equation.3">
                      <p:embed/>
                    </p:oleObj>
                  </mc:Choice>
                  <mc:Fallback>
                    <p:oleObj name="Equation" r:id="rId11" imgW="1892160" imgH="241200" progId="Equation.3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8" y="2579"/>
                            <a:ext cx="2384" cy="30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8446" name="Rectangle 11"/>
            <p:cNvSpPr>
              <a:spLocks noChangeArrowheads="1"/>
            </p:cNvSpPr>
            <p:nvPr/>
          </p:nvSpPr>
          <p:spPr bwMode="auto">
            <a:xfrm>
              <a:off x="383" y="2928"/>
              <a:ext cx="86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solidFill>
                    <a:schemeClr val="hlink"/>
                  </a:solidFill>
                </a:rPr>
                <a:t>Sol:</a:t>
              </a:r>
              <a:endParaRPr lang="en-US" altLang="zh-TW"/>
            </a:p>
          </p:txBody>
        </p:sp>
      </p:grpSp>
      <p:graphicFrame>
        <p:nvGraphicFramePr>
          <p:cNvPr id="18438" name="Object 12"/>
          <p:cNvGraphicFramePr>
            <a:graphicFrameLocks noChangeAspect="1"/>
          </p:cNvGraphicFramePr>
          <p:nvPr/>
        </p:nvGraphicFramePr>
        <p:xfrm>
          <a:off x="1316038" y="2487613"/>
          <a:ext cx="203200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Equation" r:id="rId13" imgW="1015920" imgH="634680" progId="Equation.3">
                  <p:embed/>
                </p:oleObj>
              </mc:Choice>
              <mc:Fallback>
                <p:oleObj name="Equation" r:id="rId13" imgW="1015920" imgH="6346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038" y="2487613"/>
                        <a:ext cx="2032000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2E3F0BAA-88B9-4046-9D90-1133FD0CF95F}" type="slidenum">
              <a:rPr lang="en-US" altLang="zh-TW" sz="1400" smtClean="0">
                <a:ea typeface="新細明體" charset="-120"/>
              </a:rPr>
              <a:pPr eaLnBrk="1" hangingPunct="1"/>
              <a:t>22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19464" name="Rectangle 2"/>
          <p:cNvSpPr>
            <a:spLocks noChangeArrowheads="1"/>
          </p:cNvSpPr>
          <p:nvPr/>
        </p:nvSpPr>
        <p:spPr bwMode="auto">
          <a:xfrm>
            <a:off x="392113" y="950913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Ex 5: Finding the kernel of a linear transformation</a:t>
            </a:r>
          </a:p>
        </p:txBody>
      </p:sp>
      <p:graphicFrame>
        <p:nvGraphicFramePr>
          <p:cNvPr id="19458" name="Object 14"/>
          <p:cNvGraphicFramePr>
            <a:graphicFrameLocks noChangeAspect="1"/>
          </p:cNvGraphicFramePr>
          <p:nvPr/>
        </p:nvGraphicFramePr>
        <p:xfrm>
          <a:off x="1397000" y="1371600"/>
          <a:ext cx="6070600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Equation" r:id="rId3" imgW="3035160" imgH="711000" progId="Equation.DSMT4">
                  <p:embed/>
                </p:oleObj>
              </mc:Choice>
              <mc:Fallback>
                <p:oleObj name="Equation" r:id="rId3" imgW="3035160" imgH="7110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1371600"/>
                        <a:ext cx="6070600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15"/>
          <p:cNvGraphicFramePr>
            <a:graphicFrameLocks noChangeAspect="1"/>
          </p:cNvGraphicFramePr>
          <p:nvPr/>
        </p:nvGraphicFramePr>
        <p:xfrm>
          <a:off x="1393825" y="2643188"/>
          <a:ext cx="13208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Equation" r:id="rId5" imgW="660240" imgH="203040" progId="Equation.3">
                  <p:embed/>
                </p:oleObj>
              </mc:Choice>
              <mc:Fallback>
                <p:oleObj name="Equation" r:id="rId5" imgW="660240" imgH="2030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825" y="2643188"/>
                        <a:ext cx="13208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Rectangle 16"/>
          <p:cNvSpPr>
            <a:spLocks noChangeArrowheads="1"/>
          </p:cNvSpPr>
          <p:nvPr/>
        </p:nvSpPr>
        <p:spPr bwMode="auto">
          <a:xfrm>
            <a:off x="608013" y="3038475"/>
            <a:ext cx="137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Sol:</a:t>
            </a:r>
            <a:endParaRPr lang="en-US" altLang="zh-TW"/>
          </a:p>
        </p:txBody>
      </p:sp>
      <p:graphicFrame>
        <p:nvGraphicFramePr>
          <p:cNvPr id="19460" name="Object 17"/>
          <p:cNvGraphicFramePr>
            <a:graphicFrameLocks noChangeAspect="1"/>
          </p:cNvGraphicFramePr>
          <p:nvPr/>
        </p:nvGraphicFramePr>
        <p:xfrm>
          <a:off x="1155700" y="3649663"/>
          <a:ext cx="76200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Equation" r:id="rId7" imgW="3809880" imgH="241200" progId="Equation.DSMT4">
                  <p:embed/>
                </p:oleObj>
              </mc:Choice>
              <mc:Fallback>
                <p:oleObj name="Equation" r:id="rId7" imgW="3809880" imgH="2412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3649663"/>
                        <a:ext cx="76200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23"/>
          <p:cNvGraphicFramePr>
            <a:graphicFrameLocks noChangeAspect="1"/>
          </p:cNvGraphicFramePr>
          <p:nvPr/>
        </p:nvGraphicFramePr>
        <p:xfrm>
          <a:off x="1219200" y="4322763"/>
          <a:ext cx="23876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Equation" r:id="rId9" imgW="1193760" imgH="228600" progId="Equation.3">
                  <p:embed/>
                </p:oleObj>
              </mc:Choice>
              <mc:Fallback>
                <p:oleObj name="Equation" r:id="rId9" imgW="1193760" imgH="2286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322763"/>
                        <a:ext cx="23876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24"/>
          <p:cNvGraphicFramePr>
            <a:graphicFrameLocks noChangeAspect="1"/>
          </p:cNvGraphicFramePr>
          <p:nvPr/>
        </p:nvGraphicFramePr>
        <p:xfrm>
          <a:off x="1219200" y="4811713"/>
          <a:ext cx="317500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Equation" r:id="rId11" imgW="1587240" imgH="634680" progId="Equation.3">
                  <p:embed/>
                </p:oleObj>
              </mc:Choice>
              <mc:Fallback>
                <p:oleObj name="Equation" r:id="rId11" imgW="1587240" imgH="6346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811713"/>
                        <a:ext cx="3175000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C1BA0FAB-7F90-4F21-94B6-22434E262AE2}" type="slidenum">
              <a:rPr lang="en-US" altLang="zh-TW" sz="1400" smtClean="0">
                <a:ea typeface="新細明體" charset="-120"/>
              </a:rPr>
              <a:pPr eaLnBrk="1" hangingPunct="1"/>
              <a:t>23</a:t>
            </a:fld>
            <a:endParaRPr lang="en-US" altLang="zh-TW" sz="1400" smtClean="0">
              <a:ea typeface="新細明體" charset="-120"/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219200" y="2239963"/>
          <a:ext cx="284480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Equation" r:id="rId3" imgW="1422360" imgH="634680" progId="Equation.3">
                  <p:embed/>
                </p:oleObj>
              </mc:Choice>
              <mc:Fallback>
                <p:oleObj name="Equation" r:id="rId3" imgW="1422360" imgH="6346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39963"/>
                        <a:ext cx="2844800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685800" y="3792538"/>
          <a:ext cx="49530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方程式" r:id="rId5" imgW="2476440" imgH="431640" progId="Equation.3">
                  <p:embed/>
                </p:oleObj>
              </mc:Choice>
              <mc:Fallback>
                <p:oleObj name="方程式" r:id="rId5" imgW="247644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792538"/>
                        <a:ext cx="4953000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8"/>
          <p:cNvGraphicFramePr>
            <a:graphicFrameLocks noChangeAspect="1"/>
          </p:cNvGraphicFramePr>
          <p:nvPr/>
        </p:nvGraphicFramePr>
        <p:xfrm>
          <a:off x="1206500" y="1179513"/>
          <a:ext cx="53848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Equation" r:id="rId7" imgW="2692080" imgH="457200" progId="Equation.DSMT4">
                  <p:embed/>
                </p:oleObj>
              </mc:Choice>
              <mc:Fallback>
                <p:oleObj name="Equation" r:id="rId7" imgW="269208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1179513"/>
                        <a:ext cx="5384800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5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15EFED4F-A8C7-41A9-860C-86190895E3E2}" type="slidenum">
              <a:rPr lang="en-US" altLang="zh-TW" sz="1400" smtClean="0">
                <a:ea typeface="新細明體" charset="-120"/>
              </a:rPr>
              <a:pPr eaLnBrk="1" hangingPunct="1"/>
              <a:t>24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21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52475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Theorem 6.3: The kernel is a subspace of </a:t>
            </a:r>
            <a:r>
              <a:rPr lang="en-US" altLang="zh-TW" i="1" smtClean="0"/>
              <a:t>V</a:t>
            </a:r>
            <a:endParaRPr lang="en-US" altLang="zh-TW" smtClean="0"/>
          </a:p>
        </p:txBody>
      </p:sp>
      <p:sp>
        <p:nvSpPr>
          <p:cNvPr id="21517" name="Rectangle 4"/>
          <p:cNvSpPr>
            <a:spLocks noChangeArrowheads="1"/>
          </p:cNvSpPr>
          <p:nvPr/>
        </p:nvSpPr>
        <p:spPr bwMode="auto">
          <a:xfrm>
            <a:off x="1066800" y="1141413"/>
            <a:ext cx="73215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/>
              <a:t>The kernel of a linear transformation                     is a subspace of the domain </a:t>
            </a:r>
            <a:r>
              <a:rPr lang="en-US" altLang="zh-TW" i="1"/>
              <a:t>V</a:t>
            </a:r>
            <a:endParaRPr lang="en-US" altLang="zh-TW"/>
          </a:p>
        </p:txBody>
      </p:sp>
      <p:graphicFrame>
        <p:nvGraphicFramePr>
          <p:cNvPr id="21506" name="Object 5"/>
          <p:cNvGraphicFramePr>
            <a:graphicFrameLocks noChangeAspect="1"/>
          </p:cNvGraphicFramePr>
          <p:nvPr/>
        </p:nvGraphicFramePr>
        <p:xfrm>
          <a:off x="5792788" y="1284288"/>
          <a:ext cx="13716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Equation" r:id="rId3" imgW="685800" imgH="177480" progId="Equation.3">
                  <p:embed/>
                </p:oleObj>
              </mc:Choice>
              <mc:Fallback>
                <p:oleObj name="Equation" r:id="rId3" imgW="685800" imgH="177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88" y="1284288"/>
                        <a:ext cx="13716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7"/>
          <p:cNvGraphicFramePr>
            <a:graphicFrameLocks noChangeAspect="1"/>
          </p:cNvGraphicFramePr>
          <p:nvPr/>
        </p:nvGraphicFramePr>
        <p:xfrm>
          <a:off x="1071563" y="2571750"/>
          <a:ext cx="34893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Equation" r:id="rId5" imgW="1815840" imgH="203040" progId="Equation.3">
                  <p:embed/>
                </p:oleObj>
              </mc:Choice>
              <mc:Fallback>
                <p:oleObj name="Equation" r:id="rId5" imgW="181584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2571750"/>
                        <a:ext cx="348932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9"/>
          <p:cNvSpPr>
            <a:spLocks noChangeArrowheads="1"/>
          </p:cNvSpPr>
          <p:nvPr/>
        </p:nvSpPr>
        <p:spPr bwMode="auto">
          <a:xfrm>
            <a:off x="614363" y="2143125"/>
            <a:ext cx="129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Pf:</a:t>
            </a:r>
            <a:endParaRPr lang="en-US" altLang="zh-TW">
              <a:solidFill>
                <a:schemeClr val="hlink"/>
              </a:solidFill>
              <a:latin typeface="標楷體" pitchFamily="65" charset="-120"/>
            </a:endParaRPr>
          </a:p>
        </p:txBody>
      </p:sp>
      <p:graphicFrame>
        <p:nvGraphicFramePr>
          <p:cNvPr id="21508" name="Object 12"/>
          <p:cNvGraphicFramePr>
            <a:graphicFrameLocks noChangeAspect="1"/>
          </p:cNvGraphicFramePr>
          <p:nvPr/>
        </p:nvGraphicFramePr>
        <p:xfrm>
          <a:off x="4643438" y="2571750"/>
          <a:ext cx="4056062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" name="方程式" r:id="rId7" imgW="2145960" imgH="203040" progId="Equation.3">
                  <p:embed/>
                </p:oleObj>
              </mc:Choice>
              <mc:Fallback>
                <p:oleObj name="方程式" r:id="rId7" imgW="2145960" imgH="2030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571750"/>
                        <a:ext cx="4056062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19"/>
          <p:cNvGraphicFramePr>
            <a:graphicFrameLocks noChangeAspect="1"/>
          </p:cNvGraphicFramePr>
          <p:nvPr/>
        </p:nvGraphicFramePr>
        <p:xfrm>
          <a:off x="1143000" y="3071813"/>
          <a:ext cx="56388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Equation" r:id="rId9" imgW="2819160" imgH="177480" progId="Equation.3">
                  <p:embed/>
                </p:oleObj>
              </mc:Choice>
              <mc:Fallback>
                <p:oleObj name="Equation" r:id="rId9" imgW="2819160" imgH="1774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071813"/>
                        <a:ext cx="56388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20"/>
          <p:cNvGraphicFramePr>
            <a:graphicFrameLocks noChangeAspect="1"/>
          </p:cNvGraphicFramePr>
          <p:nvPr/>
        </p:nvGraphicFramePr>
        <p:xfrm>
          <a:off x="1357313" y="3573463"/>
          <a:ext cx="41656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Equation" r:id="rId11" imgW="2082600" imgH="203040" progId="Equation.3">
                  <p:embed/>
                </p:oleObj>
              </mc:Choice>
              <mc:Fallback>
                <p:oleObj name="Equation" r:id="rId11" imgW="2082600" imgH="20304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3573463"/>
                        <a:ext cx="41656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21"/>
          <p:cNvGraphicFramePr>
            <a:graphicFrameLocks noChangeAspect="1"/>
          </p:cNvGraphicFramePr>
          <p:nvPr/>
        </p:nvGraphicFramePr>
        <p:xfrm>
          <a:off x="1357313" y="4097338"/>
          <a:ext cx="28702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" name="Equation" r:id="rId13" imgW="1434960" imgH="203040" progId="Equation.3">
                  <p:embed/>
                </p:oleObj>
              </mc:Choice>
              <mc:Fallback>
                <p:oleObj name="Equation" r:id="rId13" imgW="1434960" imgH="20304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4097338"/>
                        <a:ext cx="28702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24"/>
          <p:cNvGraphicFramePr>
            <a:graphicFrameLocks noChangeAspect="1"/>
          </p:cNvGraphicFramePr>
          <p:nvPr/>
        </p:nvGraphicFramePr>
        <p:xfrm>
          <a:off x="1084263" y="4643438"/>
          <a:ext cx="7715250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9" name="Equation" r:id="rId15" imgW="3822480" imgH="660240" progId="Equation.DSMT4">
                  <p:embed/>
                </p:oleObj>
              </mc:Choice>
              <mc:Fallback>
                <p:oleObj name="Equation" r:id="rId15" imgW="3822480" imgH="66024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3" y="4643438"/>
                        <a:ext cx="7715250" cy="131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519" name="直線接點 20"/>
          <p:cNvCxnSpPr>
            <a:cxnSpLocks noChangeShapeType="1"/>
          </p:cNvCxnSpPr>
          <p:nvPr/>
        </p:nvCxnSpPr>
        <p:spPr bwMode="auto">
          <a:xfrm rot="5400000">
            <a:off x="2513012" y="3954463"/>
            <a:ext cx="142875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0" name="直線單箭頭接點 22"/>
          <p:cNvCxnSpPr>
            <a:cxnSpLocks noChangeShapeType="1"/>
          </p:cNvCxnSpPr>
          <p:nvPr/>
        </p:nvCxnSpPr>
        <p:spPr bwMode="auto">
          <a:xfrm>
            <a:off x="2290763" y="4025900"/>
            <a:ext cx="1008062" cy="158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1" name="直線接點 27"/>
          <p:cNvCxnSpPr>
            <a:cxnSpLocks noChangeShapeType="1"/>
          </p:cNvCxnSpPr>
          <p:nvPr/>
        </p:nvCxnSpPr>
        <p:spPr bwMode="auto">
          <a:xfrm rot="16200000" flipV="1">
            <a:off x="2229644" y="4085432"/>
            <a:ext cx="115887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2" name="文字方塊 28"/>
          <p:cNvSpPr txBox="1">
            <a:spLocks noChangeArrowheads="1"/>
          </p:cNvSpPr>
          <p:nvPr/>
        </p:nvSpPr>
        <p:spPr bwMode="auto">
          <a:xfrm>
            <a:off x="3298825" y="3857625"/>
            <a:ext cx="2428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600" i="1">
                <a:solidFill>
                  <a:srgbClr val="FF0000"/>
                </a:solidFill>
              </a:rPr>
              <a:t>T</a:t>
            </a:r>
            <a:r>
              <a:rPr lang="en-US" altLang="zh-TW" sz="1600">
                <a:solidFill>
                  <a:srgbClr val="FF0000"/>
                </a:solidFill>
              </a:rPr>
              <a:t> is a linear transformation</a:t>
            </a:r>
            <a:endParaRPr lang="zh-TW" altLang="en-US" sz="1600">
              <a:solidFill>
                <a:srgbClr val="FF0000"/>
              </a:solidFill>
            </a:endParaRPr>
          </a:p>
        </p:txBody>
      </p:sp>
      <p:graphicFrame>
        <p:nvGraphicFramePr>
          <p:cNvPr id="21513" name="Object 15"/>
          <p:cNvGraphicFramePr>
            <a:graphicFrameLocks noChangeAspect="1"/>
          </p:cNvGraphicFramePr>
          <p:nvPr/>
        </p:nvGraphicFramePr>
        <p:xfrm>
          <a:off x="5599113" y="3644900"/>
          <a:ext cx="3546475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Equation" r:id="rId17" imgW="2514600" imgH="203040" progId="Equation.DSMT4">
                  <p:embed/>
                </p:oleObj>
              </mc:Choice>
              <mc:Fallback>
                <p:oleObj name="Equation" r:id="rId17" imgW="2514600" imgH="2030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113" y="3644900"/>
                        <a:ext cx="3546475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25"/>
          <p:cNvGraphicFramePr>
            <a:graphicFrameLocks noChangeAspect="1"/>
          </p:cNvGraphicFramePr>
          <p:nvPr/>
        </p:nvGraphicFramePr>
        <p:xfrm>
          <a:off x="5637213" y="4144963"/>
          <a:ext cx="2363787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" name="Equation" r:id="rId19" imgW="1676160" imgH="203040" progId="Equation.DSMT4">
                  <p:embed/>
                </p:oleObj>
              </mc:Choice>
              <mc:Fallback>
                <p:oleObj name="Equation" r:id="rId19" imgW="1676160" imgH="2030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7213" y="4144963"/>
                        <a:ext cx="2363787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D183AE61-6144-4C38-949F-000B7715E4A2}" type="slidenum">
              <a:rPr lang="en-US" altLang="zh-TW" sz="1400" smtClean="0">
                <a:ea typeface="新細明體" charset="-120"/>
              </a:rPr>
              <a:pPr eaLnBrk="1" hangingPunct="1"/>
              <a:t>25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22533" name="Rectangle 1026"/>
          <p:cNvSpPr>
            <a:spLocks noChangeArrowheads="1"/>
          </p:cNvSpPr>
          <p:nvPr/>
        </p:nvSpPr>
        <p:spPr bwMode="auto">
          <a:xfrm>
            <a:off x="395288" y="950913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Ex 6: Finding a basis for the kernel</a:t>
            </a:r>
          </a:p>
        </p:txBody>
      </p:sp>
      <p:graphicFrame>
        <p:nvGraphicFramePr>
          <p:cNvPr id="22530" name="Object 1024"/>
          <p:cNvGraphicFramePr>
            <a:graphicFrameLocks noChangeAspect="1"/>
          </p:cNvGraphicFramePr>
          <p:nvPr/>
        </p:nvGraphicFramePr>
        <p:xfrm>
          <a:off x="838200" y="1498600"/>
          <a:ext cx="7543800" cy="231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Equation" r:id="rId3" imgW="3771720" imgH="1168200" progId="Equation.3">
                  <p:embed/>
                </p:oleObj>
              </mc:Choice>
              <mc:Fallback>
                <p:oleObj name="Equation" r:id="rId3" imgW="3771720" imgH="11682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98600"/>
                        <a:ext cx="7543800" cy="231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Text Box 1038"/>
          <p:cNvSpPr txBox="1">
            <a:spLocks noChangeArrowheads="1"/>
          </p:cNvSpPr>
          <p:nvPr/>
        </p:nvSpPr>
        <p:spPr bwMode="auto">
          <a:xfrm>
            <a:off x="928688" y="3971925"/>
            <a:ext cx="604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Find a basis for ker(</a:t>
            </a:r>
            <a:r>
              <a:rPr lang="en-US" altLang="zh-TW" i="1"/>
              <a:t>T</a:t>
            </a:r>
            <a:r>
              <a:rPr lang="en-US" altLang="zh-TW"/>
              <a:t>) as a subspace of </a:t>
            </a:r>
            <a:r>
              <a:rPr lang="en-US" altLang="zh-TW" i="1"/>
              <a:t>R</a:t>
            </a:r>
            <a:r>
              <a:rPr lang="en-US" altLang="zh-TW" baseline="30000"/>
              <a:t>5</a:t>
            </a:r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500063" y="4500563"/>
            <a:ext cx="137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Sol:</a:t>
            </a:r>
            <a:endParaRPr lang="en-US" altLang="zh-TW"/>
          </a:p>
        </p:txBody>
      </p:sp>
      <p:sp>
        <p:nvSpPr>
          <p:cNvPr id="22536" name="Text Box 1038"/>
          <p:cNvSpPr txBox="1">
            <a:spLocks noChangeArrowheads="1"/>
          </p:cNvSpPr>
          <p:nvPr/>
        </p:nvSpPr>
        <p:spPr bwMode="auto">
          <a:xfrm>
            <a:off x="928688" y="5043488"/>
            <a:ext cx="7358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To find ker(</a:t>
            </a:r>
            <a:r>
              <a:rPr lang="en-US" altLang="zh-TW" i="1"/>
              <a:t>T</a:t>
            </a:r>
            <a:r>
              <a:rPr lang="en-US" altLang="zh-TW"/>
              <a:t>) means to find all </a:t>
            </a:r>
            <a:r>
              <a:rPr lang="en-US" altLang="zh-TW" b="1"/>
              <a:t>x </a:t>
            </a:r>
            <a:r>
              <a:rPr lang="en-US" altLang="zh-TW"/>
              <a:t>satisfying </a:t>
            </a:r>
            <a:r>
              <a:rPr lang="en-US" altLang="zh-TW" i="1"/>
              <a:t>T</a:t>
            </a:r>
            <a:r>
              <a:rPr lang="en-US" altLang="zh-TW"/>
              <a:t>(</a:t>
            </a:r>
            <a:r>
              <a:rPr lang="en-US" altLang="zh-TW" b="1"/>
              <a:t>x</a:t>
            </a:r>
            <a:r>
              <a:rPr lang="en-US" altLang="zh-TW"/>
              <a:t>) = </a:t>
            </a:r>
            <a:r>
              <a:rPr lang="en-US" altLang="zh-TW" i="1"/>
              <a:t>A</a:t>
            </a:r>
            <a:r>
              <a:rPr lang="en-US" altLang="zh-TW" b="1"/>
              <a:t>x</a:t>
            </a:r>
            <a:r>
              <a:rPr lang="en-US" altLang="zh-TW"/>
              <a:t> = </a:t>
            </a:r>
            <a:r>
              <a:rPr lang="en-US" altLang="zh-TW" b="1"/>
              <a:t>0</a:t>
            </a:r>
            <a:r>
              <a:rPr lang="en-US" altLang="zh-TW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/>
              <a:t>Thus we need to form the augmented matrix             first </a:t>
            </a:r>
          </a:p>
        </p:txBody>
      </p:sp>
      <p:graphicFrame>
        <p:nvGraphicFramePr>
          <p:cNvPr id="22531" name="Object 9"/>
          <p:cNvGraphicFramePr>
            <a:graphicFrameLocks noChangeAspect="1"/>
          </p:cNvGraphicFramePr>
          <p:nvPr/>
        </p:nvGraphicFramePr>
        <p:xfrm>
          <a:off x="6500813" y="5616575"/>
          <a:ext cx="84931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Equation" r:id="rId5" imgW="469800" imgH="253800" progId="Equation.DSMT4">
                  <p:embed/>
                </p:oleObj>
              </mc:Choice>
              <mc:Fallback>
                <p:oleObj name="Equation" r:id="rId5" imgW="469800" imgH="253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13" y="5616575"/>
                        <a:ext cx="849312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768050C1-EA6F-4A65-8C19-733C0FD0FB3E}" type="slidenum">
              <a:rPr lang="en-US" altLang="zh-TW" sz="1400" smtClean="0">
                <a:ea typeface="新細明體" charset="-120"/>
              </a:rPr>
              <a:pPr eaLnBrk="1" hangingPunct="1"/>
              <a:t>26</a:t>
            </a:fld>
            <a:endParaRPr lang="en-US" altLang="zh-TW" sz="1400" smtClean="0">
              <a:ea typeface="新細明體" charset="-120"/>
            </a:endParaRPr>
          </a:p>
        </p:txBody>
      </p:sp>
      <p:graphicFrame>
        <p:nvGraphicFramePr>
          <p:cNvPr id="23554" name="Object 9"/>
          <p:cNvGraphicFramePr>
            <a:graphicFrameLocks noChangeAspect="1"/>
          </p:cNvGraphicFramePr>
          <p:nvPr/>
        </p:nvGraphicFramePr>
        <p:xfrm>
          <a:off x="1219200" y="1020763"/>
          <a:ext cx="7289800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Equation" r:id="rId3" imgW="3644640" imgH="1193760" progId="Equation.DSMT4">
                  <p:embed/>
                </p:oleObj>
              </mc:Choice>
              <mc:Fallback>
                <p:oleObj name="Equation" r:id="rId3" imgW="3644640" imgH="11937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020763"/>
                        <a:ext cx="7289800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60" name="Group 10"/>
          <p:cNvGrpSpPr>
            <a:grpSpLocks/>
          </p:cNvGrpSpPr>
          <p:nvPr/>
        </p:nvGrpSpPr>
        <p:grpSpPr bwMode="auto">
          <a:xfrm>
            <a:off x="6572250" y="3429000"/>
            <a:ext cx="1244600" cy="303213"/>
            <a:chOff x="4128" y="3984"/>
            <a:chExt cx="784" cy="191"/>
          </a:xfrm>
        </p:grpSpPr>
        <p:graphicFrame>
          <p:nvGraphicFramePr>
            <p:cNvPr id="23557" name="Object 11"/>
            <p:cNvGraphicFramePr>
              <a:graphicFrameLocks noChangeAspect="1"/>
            </p:cNvGraphicFramePr>
            <p:nvPr/>
          </p:nvGraphicFramePr>
          <p:xfrm>
            <a:off x="4128" y="3984"/>
            <a:ext cx="144" cy="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2" name="Equation" r:id="rId5" imgW="114120" imgH="139680" progId="Equation.3">
                    <p:embed/>
                  </p:oleObj>
                </mc:Choice>
                <mc:Fallback>
                  <p:oleObj name="Equation" r:id="rId5" imgW="114120" imgH="13968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8" y="3984"/>
                          <a:ext cx="144" cy="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58" name="Object 12"/>
            <p:cNvGraphicFramePr>
              <a:graphicFrameLocks noChangeAspect="1"/>
            </p:cNvGraphicFramePr>
            <p:nvPr/>
          </p:nvGraphicFramePr>
          <p:xfrm>
            <a:off x="4800" y="3984"/>
            <a:ext cx="112" cy="1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3" name="Equation" r:id="rId7" imgW="88560" imgH="152280" progId="Equation.3">
                    <p:embed/>
                  </p:oleObj>
                </mc:Choice>
                <mc:Fallback>
                  <p:oleObj name="Equation" r:id="rId7" imgW="88560" imgH="15228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" y="3984"/>
                          <a:ext cx="112" cy="1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555" name="Object 13"/>
          <p:cNvGraphicFramePr>
            <a:graphicFrameLocks noChangeAspect="1"/>
          </p:cNvGraphicFramePr>
          <p:nvPr/>
        </p:nvGraphicFramePr>
        <p:xfrm>
          <a:off x="1244600" y="3540125"/>
          <a:ext cx="4572000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Equation" r:id="rId9" imgW="2286000" imgH="1168200" progId="Equation.DSMT4">
                  <p:embed/>
                </p:oleObj>
              </mc:Choice>
              <mc:Fallback>
                <p:oleObj name="Equation" r:id="rId9" imgW="2286000" imgH="1168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3540125"/>
                        <a:ext cx="4572000" cy="231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14"/>
          <p:cNvGraphicFramePr>
            <a:graphicFrameLocks noChangeAspect="1"/>
          </p:cNvGraphicFramePr>
          <p:nvPr/>
        </p:nvGraphicFramePr>
        <p:xfrm>
          <a:off x="1028700" y="6072188"/>
          <a:ext cx="75692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方程式" r:id="rId11" imgW="3784320" imgH="215640" progId="Equation.3">
                  <p:embed/>
                </p:oleObj>
              </mc:Choice>
              <mc:Fallback>
                <p:oleObj name="方程式" r:id="rId11" imgW="3784320" imgH="2156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6072188"/>
                        <a:ext cx="75692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D4B9ADBC-E195-479F-81E5-14389E0B3BB4}" type="slidenum">
              <a:rPr lang="en-US" altLang="zh-TW" sz="1400" smtClean="0">
                <a:ea typeface="新細明體" charset="-120"/>
              </a:rPr>
              <a:pPr eaLnBrk="1" hangingPunct="1"/>
              <a:t>27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1440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Corollary to Theorem 6.3:</a:t>
            </a:r>
          </a:p>
        </p:txBody>
      </p:sp>
      <p:graphicFrame>
        <p:nvGraphicFramePr>
          <p:cNvPr id="24578" name="Object 4"/>
          <p:cNvGraphicFramePr>
            <a:graphicFrameLocks noChangeAspect="1"/>
          </p:cNvGraphicFramePr>
          <p:nvPr/>
        </p:nvGraphicFramePr>
        <p:xfrm>
          <a:off x="660400" y="1484313"/>
          <a:ext cx="805497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Equation" r:id="rId3" imgW="3962160" imgH="457200" progId="Equation.3">
                  <p:embed/>
                </p:oleObj>
              </mc:Choice>
              <mc:Fallback>
                <p:oleObj name="Equation" r:id="rId3" imgW="396216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1484313"/>
                        <a:ext cx="8054975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5"/>
          <p:cNvGraphicFramePr>
            <a:graphicFrameLocks noChangeAspect="1"/>
          </p:cNvGraphicFramePr>
          <p:nvPr/>
        </p:nvGraphicFramePr>
        <p:xfrm>
          <a:off x="1012825" y="2449513"/>
          <a:ext cx="758507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Equation" r:id="rId5" imgW="3759120" imgH="533160" progId="Equation.DSMT4">
                  <p:embed/>
                </p:oleObj>
              </mc:Choice>
              <mc:Fallback>
                <p:oleObj name="Equation" r:id="rId5" imgW="3759120" imgH="533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2449513"/>
                        <a:ext cx="7585075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719138" y="3643313"/>
            <a:ext cx="79248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indent="-358775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rgbClr val="3333CC"/>
                </a:solidFill>
              </a:rPr>
              <a:t>※ The kernel of </a:t>
            </a:r>
            <a:r>
              <a:rPr lang="en-US" altLang="zh-TW" i="1" dirty="0">
                <a:solidFill>
                  <a:srgbClr val="3333CC"/>
                </a:solidFill>
              </a:rPr>
              <a:t>T </a:t>
            </a:r>
            <a:r>
              <a:rPr lang="en-US" altLang="zh-TW" dirty="0">
                <a:solidFill>
                  <a:srgbClr val="3333CC"/>
                </a:solidFill>
              </a:rPr>
              <a:t>equals the </a:t>
            </a:r>
            <a:r>
              <a:rPr lang="en-US" altLang="zh-TW" dirty="0" err="1">
                <a:solidFill>
                  <a:srgbClr val="3333CC"/>
                </a:solidFill>
              </a:rPr>
              <a:t>nullspace</a:t>
            </a:r>
            <a:r>
              <a:rPr lang="en-US" altLang="zh-TW" dirty="0">
                <a:solidFill>
                  <a:srgbClr val="3333CC"/>
                </a:solidFill>
              </a:rPr>
              <a:t> of </a:t>
            </a:r>
            <a:r>
              <a:rPr lang="en-US" altLang="zh-TW" i="1" dirty="0">
                <a:solidFill>
                  <a:srgbClr val="3333CC"/>
                </a:solidFill>
              </a:rPr>
              <a:t>A </a:t>
            </a:r>
            <a:r>
              <a:rPr lang="en-US" altLang="zh-TW" dirty="0">
                <a:solidFill>
                  <a:srgbClr val="3333CC"/>
                </a:solidFill>
              </a:rPr>
              <a:t>(which is defined in Theorem 4.16 on p.239) and these two are both subspaces of </a:t>
            </a:r>
            <a:r>
              <a:rPr lang="en-US" altLang="zh-TW" i="1" dirty="0" err="1">
                <a:solidFill>
                  <a:srgbClr val="3333CC"/>
                </a:solidFill>
              </a:rPr>
              <a:t>R</a:t>
            </a:r>
            <a:r>
              <a:rPr lang="en-US" altLang="zh-TW" i="1" baseline="30000" dirty="0" err="1">
                <a:solidFill>
                  <a:srgbClr val="3333CC"/>
                </a:solidFill>
              </a:rPr>
              <a:t>n</a:t>
            </a:r>
            <a:r>
              <a:rPr lang="en-US" altLang="zh-TW" i="1" dirty="0">
                <a:solidFill>
                  <a:srgbClr val="3333CC"/>
                </a:solidFill>
              </a:rPr>
              <a:t> )</a:t>
            </a:r>
          </a:p>
          <a:p>
            <a:pPr marL="358775" lvl="1" indent="-358775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rgbClr val="3333CC"/>
                </a:solidFill>
              </a:rPr>
              <a:t>※ So, the kernel of</a:t>
            </a:r>
            <a:r>
              <a:rPr lang="en-US" altLang="zh-TW" i="1" dirty="0">
                <a:solidFill>
                  <a:srgbClr val="3333CC"/>
                </a:solidFill>
              </a:rPr>
              <a:t> T </a:t>
            </a:r>
            <a:r>
              <a:rPr lang="en-US" altLang="zh-TW" dirty="0">
                <a:solidFill>
                  <a:srgbClr val="3333CC"/>
                </a:solidFill>
              </a:rPr>
              <a:t>is sometimes called the </a:t>
            </a:r>
            <a:r>
              <a:rPr lang="en-US" altLang="zh-TW" dirty="0" err="1">
                <a:solidFill>
                  <a:srgbClr val="3333CC"/>
                </a:solidFill>
              </a:rPr>
              <a:t>nullspace</a:t>
            </a:r>
            <a:r>
              <a:rPr lang="en-US" altLang="zh-TW" dirty="0">
                <a:solidFill>
                  <a:srgbClr val="3333CC"/>
                </a:solidFill>
              </a:rPr>
              <a:t> of </a:t>
            </a:r>
            <a:r>
              <a:rPr lang="en-US" altLang="zh-TW" i="1" dirty="0">
                <a:solidFill>
                  <a:srgbClr val="3333CC"/>
                </a:solidFill>
              </a:rPr>
              <a:t>T</a:t>
            </a:r>
            <a:r>
              <a:rPr lang="en-US" altLang="zh-TW" dirty="0">
                <a:solidFill>
                  <a:srgbClr val="3333CC"/>
                </a:solidFill>
              </a:rPr>
              <a:t> 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endParaRPr lang="en-US" altLang="zh-TW" i="1" dirty="0">
              <a:solidFill>
                <a:srgbClr val="3333CC"/>
              </a:solidFill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endParaRPr lang="en-US" altLang="zh-TW" i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6CDC160A-BF59-4C31-8064-4156DEABAFAC}" type="slidenum">
              <a:rPr lang="en-US" altLang="zh-TW" sz="1400" smtClean="0">
                <a:ea typeface="新細明體" charset="-120"/>
              </a:rPr>
              <a:pPr eaLnBrk="1" hangingPunct="1"/>
              <a:t>28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395288" y="85725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Range of a linear transformation </a:t>
            </a:r>
            <a:r>
              <a:rPr lang="en-US" altLang="zh-TW" i="1">
                <a:solidFill>
                  <a:schemeClr val="hlink"/>
                </a:solidFill>
              </a:rPr>
              <a:t>T </a:t>
            </a:r>
            <a:r>
              <a:rPr lang="en-US" altLang="zh-TW">
                <a:solidFill>
                  <a:schemeClr val="hlink"/>
                </a:solidFill>
              </a:rPr>
              <a:t>(</a:t>
            </a:r>
            <a:r>
              <a:rPr lang="zh-TW" altLang="en-US">
                <a:solidFill>
                  <a:schemeClr val="hlink"/>
                </a:solidFill>
              </a:rPr>
              <a:t>線性轉換</a:t>
            </a:r>
            <a:r>
              <a:rPr lang="en-US" altLang="zh-TW" i="1">
                <a:solidFill>
                  <a:schemeClr val="hlink"/>
                </a:solidFill>
              </a:rPr>
              <a:t>T</a:t>
            </a:r>
            <a:r>
              <a:rPr lang="zh-TW" altLang="en-US">
                <a:solidFill>
                  <a:schemeClr val="hlink"/>
                </a:solidFill>
              </a:rPr>
              <a:t>的值域</a:t>
            </a:r>
            <a:r>
              <a:rPr lang="en-US" altLang="zh-TW">
                <a:solidFill>
                  <a:schemeClr val="hlink"/>
                </a:solidFill>
              </a:rPr>
              <a:t>):</a:t>
            </a:r>
          </a:p>
        </p:txBody>
      </p:sp>
      <p:graphicFrame>
        <p:nvGraphicFramePr>
          <p:cNvPr id="25602" name="Object 7"/>
          <p:cNvGraphicFramePr>
            <a:graphicFrameLocks noChangeAspect="1"/>
          </p:cNvGraphicFramePr>
          <p:nvPr/>
        </p:nvGraphicFramePr>
        <p:xfrm>
          <a:off x="709613" y="1357313"/>
          <a:ext cx="7505700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Equation" r:id="rId3" imgW="3822480" imgH="660240" progId="Equation.3">
                  <p:embed/>
                </p:oleObj>
              </mc:Choice>
              <mc:Fallback>
                <p:oleObj name="Equation" r:id="rId3" imgW="3822480" imgH="6602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1357313"/>
                        <a:ext cx="7505700" cy="131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8"/>
          <p:cNvGraphicFramePr>
            <a:graphicFrameLocks noChangeAspect="1"/>
          </p:cNvGraphicFramePr>
          <p:nvPr/>
        </p:nvGraphicFramePr>
        <p:xfrm>
          <a:off x="2571750" y="2786063"/>
          <a:ext cx="33020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Equation" r:id="rId5" imgW="1650960" imgH="203040" progId="Equation.3">
                  <p:embed/>
                </p:oleObj>
              </mc:Choice>
              <mc:Fallback>
                <p:oleObj name="Equation" r:id="rId5" imgW="165096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2786063"/>
                        <a:ext cx="33020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6" name="Picture 12" descr="FIG6-6"/>
          <p:cNvPicPr>
            <a:picLocks noChangeAspect="1" noChangeArrowheads="1"/>
          </p:cNvPicPr>
          <p:nvPr/>
        </p:nvPicPr>
        <p:blipFill>
          <a:blip r:embed="rId7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571875"/>
            <a:ext cx="3571875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文字方塊 6"/>
          <p:cNvSpPr txBox="1">
            <a:spLocks noChangeArrowheads="1"/>
          </p:cNvSpPr>
          <p:nvPr/>
        </p:nvSpPr>
        <p:spPr bwMode="auto">
          <a:xfrm>
            <a:off x="4357688" y="3571875"/>
            <a:ext cx="4572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2200">
                <a:solidFill>
                  <a:srgbClr val="0000FF"/>
                </a:solidFill>
              </a:rPr>
              <a:t>※ For the orthogonal projection of any vector (</a:t>
            </a:r>
            <a:r>
              <a:rPr lang="en-US" altLang="zh-TW" sz="2200" i="1">
                <a:solidFill>
                  <a:srgbClr val="0000FF"/>
                </a:solidFill>
              </a:rPr>
              <a:t>x</a:t>
            </a:r>
            <a:r>
              <a:rPr lang="en-US" altLang="zh-TW" sz="2200">
                <a:solidFill>
                  <a:srgbClr val="0000FF"/>
                </a:solidFill>
              </a:rPr>
              <a:t>, </a:t>
            </a:r>
            <a:r>
              <a:rPr lang="en-US" altLang="zh-TW" sz="2200" i="1">
                <a:solidFill>
                  <a:srgbClr val="0000FF"/>
                </a:solidFill>
              </a:rPr>
              <a:t>y</a:t>
            </a:r>
            <a:r>
              <a:rPr lang="en-US" altLang="zh-TW" sz="2200">
                <a:solidFill>
                  <a:srgbClr val="0000FF"/>
                </a:solidFill>
              </a:rPr>
              <a:t>, </a:t>
            </a:r>
            <a:r>
              <a:rPr lang="en-US" altLang="zh-TW" sz="2200" i="1">
                <a:solidFill>
                  <a:srgbClr val="0000FF"/>
                </a:solidFill>
              </a:rPr>
              <a:t>z</a:t>
            </a:r>
            <a:r>
              <a:rPr lang="en-US" altLang="zh-TW" sz="2200">
                <a:solidFill>
                  <a:srgbClr val="0000FF"/>
                </a:solidFill>
              </a:rPr>
              <a:t>) onto the </a:t>
            </a:r>
            <a:r>
              <a:rPr lang="en-US" altLang="zh-TW" sz="2200" i="1">
                <a:solidFill>
                  <a:srgbClr val="0000FF"/>
                </a:solidFill>
              </a:rPr>
              <a:t>xy</a:t>
            </a:r>
            <a:r>
              <a:rPr lang="en-US" altLang="zh-TW" sz="2200">
                <a:solidFill>
                  <a:srgbClr val="0000FF"/>
                </a:solidFill>
              </a:rPr>
              <a:t>-plane, i.e. </a:t>
            </a:r>
            <a:r>
              <a:rPr lang="en-US" altLang="zh-TW" sz="2200" i="1">
                <a:solidFill>
                  <a:srgbClr val="0000FF"/>
                </a:solidFill>
              </a:rPr>
              <a:t>T</a:t>
            </a:r>
            <a:r>
              <a:rPr lang="en-US" altLang="zh-TW" sz="2200">
                <a:solidFill>
                  <a:srgbClr val="0000FF"/>
                </a:solidFill>
              </a:rPr>
              <a:t>(</a:t>
            </a:r>
            <a:r>
              <a:rPr lang="en-US" altLang="zh-TW" sz="2200" i="1">
                <a:solidFill>
                  <a:srgbClr val="0000FF"/>
                </a:solidFill>
              </a:rPr>
              <a:t>x</a:t>
            </a:r>
            <a:r>
              <a:rPr lang="en-US" altLang="zh-TW" sz="2200">
                <a:solidFill>
                  <a:srgbClr val="0000FF"/>
                </a:solidFill>
              </a:rPr>
              <a:t>, </a:t>
            </a:r>
            <a:r>
              <a:rPr lang="en-US" altLang="zh-TW" sz="2200" i="1">
                <a:solidFill>
                  <a:srgbClr val="0000FF"/>
                </a:solidFill>
              </a:rPr>
              <a:t>y</a:t>
            </a:r>
            <a:r>
              <a:rPr lang="en-US" altLang="zh-TW" sz="2200">
                <a:solidFill>
                  <a:srgbClr val="0000FF"/>
                </a:solidFill>
              </a:rPr>
              <a:t>, </a:t>
            </a:r>
            <a:r>
              <a:rPr lang="en-US" altLang="zh-TW" sz="2200" i="1">
                <a:solidFill>
                  <a:srgbClr val="0000FF"/>
                </a:solidFill>
              </a:rPr>
              <a:t>z</a:t>
            </a:r>
            <a:r>
              <a:rPr lang="en-US" altLang="zh-TW" sz="2200">
                <a:solidFill>
                  <a:srgbClr val="0000FF"/>
                </a:solidFill>
              </a:rPr>
              <a:t>) = (</a:t>
            </a:r>
            <a:r>
              <a:rPr lang="en-US" altLang="zh-TW" sz="2200" i="1">
                <a:solidFill>
                  <a:srgbClr val="0000FF"/>
                </a:solidFill>
              </a:rPr>
              <a:t>x</a:t>
            </a:r>
            <a:r>
              <a:rPr lang="en-US" altLang="zh-TW" sz="2200">
                <a:solidFill>
                  <a:srgbClr val="0000FF"/>
                </a:solidFill>
              </a:rPr>
              <a:t>, </a:t>
            </a:r>
            <a:r>
              <a:rPr lang="en-US" altLang="zh-TW" sz="2200" i="1">
                <a:solidFill>
                  <a:srgbClr val="0000FF"/>
                </a:solidFill>
              </a:rPr>
              <a:t>y</a:t>
            </a:r>
            <a:r>
              <a:rPr lang="en-US" altLang="zh-TW" sz="2200">
                <a:solidFill>
                  <a:srgbClr val="0000FF"/>
                </a:solidFill>
              </a:rPr>
              <a:t>, 0) </a:t>
            </a:r>
          </a:p>
          <a:p>
            <a:pPr eaLnBrk="1" hangingPunct="1"/>
            <a:r>
              <a:rPr lang="en-US" altLang="zh-TW" sz="2200">
                <a:solidFill>
                  <a:srgbClr val="0000FF"/>
                </a:solidFill>
              </a:rPr>
              <a:t>※ The domain is </a:t>
            </a:r>
            <a:r>
              <a:rPr lang="en-US" altLang="zh-TW" sz="2200" i="1">
                <a:solidFill>
                  <a:srgbClr val="0000FF"/>
                </a:solidFill>
              </a:rPr>
              <a:t>V</a:t>
            </a:r>
            <a:r>
              <a:rPr lang="en-US" altLang="zh-TW" sz="2200">
                <a:solidFill>
                  <a:srgbClr val="0000FF"/>
                </a:solidFill>
              </a:rPr>
              <a:t>=</a:t>
            </a:r>
            <a:r>
              <a:rPr lang="en-US" altLang="zh-TW" sz="2200" i="1">
                <a:solidFill>
                  <a:srgbClr val="0000FF"/>
                </a:solidFill>
              </a:rPr>
              <a:t>R</a:t>
            </a:r>
            <a:r>
              <a:rPr lang="en-US" altLang="zh-TW" sz="2200" baseline="30000">
                <a:solidFill>
                  <a:srgbClr val="0000FF"/>
                </a:solidFill>
              </a:rPr>
              <a:t>3</a:t>
            </a:r>
            <a:r>
              <a:rPr lang="en-US" altLang="zh-TW" sz="2200">
                <a:solidFill>
                  <a:srgbClr val="0000FF"/>
                </a:solidFill>
              </a:rPr>
              <a:t>, the codomain is </a:t>
            </a:r>
            <a:r>
              <a:rPr lang="en-US" altLang="zh-TW" sz="2200" i="1">
                <a:solidFill>
                  <a:srgbClr val="0000FF"/>
                </a:solidFill>
              </a:rPr>
              <a:t>W</a:t>
            </a:r>
            <a:r>
              <a:rPr lang="en-US" altLang="zh-TW" sz="2200">
                <a:solidFill>
                  <a:srgbClr val="0000FF"/>
                </a:solidFill>
              </a:rPr>
              <a:t>=</a:t>
            </a:r>
            <a:r>
              <a:rPr lang="en-US" altLang="zh-TW" sz="2200" i="1">
                <a:solidFill>
                  <a:srgbClr val="0000FF"/>
                </a:solidFill>
              </a:rPr>
              <a:t>R</a:t>
            </a:r>
            <a:r>
              <a:rPr lang="en-US" altLang="zh-TW" sz="2200" baseline="30000">
                <a:solidFill>
                  <a:srgbClr val="0000FF"/>
                </a:solidFill>
              </a:rPr>
              <a:t>3</a:t>
            </a:r>
            <a:r>
              <a:rPr lang="en-US" altLang="zh-TW" sz="2200">
                <a:solidFill>
                  <a:srgbClr val="0000FF"/>
                </a:solidFill>
              </a:rPr>
              <a:t>, and the range is </a:t>
            </a:r>
            <a:r>
              <a:rPr lang="en-US" altLang="zh-TW" sz="2200" i="1">
                <a:solidFill>
                  <a:srgbClr val="0000FF"/>
                </a:solidFill>
              </a:rPr>
              <a:t>xy</a:t>
            </a:r>
            <a:r>
              <a:rPr lang="en-US" altLang="zh-TW" sz="2200">
                <a:solidFill>
                  <a:srgbClr val="0000FF"/>
                </a:solidFill>
              </a:rPr>
              <a:t>-plane (a subspace of the codomian </a:t>
            </a:r>
            <a:r>
              <a:rPr lang="en-US" altLang="zh-TW" sz="2200" i="1">
                <a:solidFill>
                  <a:srgbClr val="0000FF"/>
                </a:solidFill>
              </a:rPr>
              <a:t>R</a:t>
            </a:r>
            <a:r>
              <a:rPr lang="en-US" altLang="zh-TW" sz="2200" baseline="30000">
                <a:solidFill>
                  <a:srgbClr val="0000FF"/>
                </a:solidFill>
              </a:rPr>
              <a:t>3</a:t>
            </a:r>
            <a:r>
              <a:rPr lang="en-US" altLang="zh-TW" sz="2200">
                <a:solidFill>
                  <a:srgbClr val="0000FF"/>
                </a:solidFill>
              </a:rPr>
              <a:t>)</a:t>
            </a:r>
          </a:p>
          <a:p>
            <a:pPr eaLnBrk="1" hangingPunct="1"/>
            <a:r>
              <a:rPr lang="en-US" altLang="zh-TW" sz="2200">
                <a:solidFill>
                  <a:srgbClr val="0000FF"/>
                </a:solidFill>
              </a:rPr>
              <a:t>※ Since </a:t>
            </a:r>
            <a:r>
              <a:rPr lang="en-US" altLang="zh-TW" sz="2200" i="1">
                <a:solidFill>
                  <a:srgbClr val="0000FF"/>
                </a:solidFill>
              </a:rPr>
              <a:t>T</a:t>
            </a:r>
            <a:r>
              <a:rPr lang="en-US" altLang="zh-TW" sz="2200">
                <a:solidFill>
                  <a:srgbClr val="0000FF"/>
                </a:solidFill>
              </a:rPr>
              <a:t>(0, 0, </a:t>
            </a:r>
            <a:r>
              <a:rPr lang="en-US" altLang="zh-TW" sz="2200" i="1">
                <a:solidFill>
                  <a:srgbClr val="0000FF"/>
                </a:solidFill>
              </a:rPr>
              <a:t>s</a:t>
            </a:r>
            <a:r>
              <a:rPr lang="en-US" altLang="zh-TW" sz="2200">
                <a:solidFill>
                  <a:srgbClr val="0000FF"/>
                </a:solidFill>
              </a:rPr>
              <a:t>) = (0, 0, 0) = </a:t>
            </a:r>
            <a:r>
              <a:rPr lang="en-US" altLang="zh-TW" sz="2200" b="1">
                <a:solidFill>
                  <a:srgbClr val="0000FF"/>
                </a:solidFill>
              </a:rPr>
              <a:t>0</a:t>
            </a:r>
            <a:r>
              <a:rPr lang="en-US" altLang="zh-TW" sz="2200">
                <a:solidFill>
                  <a:srgbClr val="0000FF"/>
                </a:solidFill>
              </a:rPr>
              <a:t>, the kernel of </a:t>
            </a:r>
            <a:r>
              <a:rPr lang="en-US" altLang="zh-TW" sz="2200" i="1">
                <a:solidFill>
                  <a:srgbClr val="0000FF"/>
                </a:solidFill>
              </a:rPr>
              <a:t>T</a:t>
            </a:r>
            <a:r>
              <a:rPr lang="en-US" altLang="zh-TW" sz="2200">
                <a:solidFill>
                  <a:srgbClr val="0000FF"/>
                </a:solidFill>
              </a:rPr>
              <a:t> is the set consisting of (0, 0, </a:t>
            </a:r>
            <a:r>
              <a:rPr lang="en-US" altLang="zh-TW" sz="2200" i="1">
                <a:solidFill>
                  <a:srgbClr val="0000FF"/>
                </a:solidFill>
              </a:rPr>
              <a:t>s</a:t>
            </a:r>
            <a:r>
              <a:rPr lang="en-US" altLang="zh-TW" sz="2200">
                <a:solidFill>
                  <a:srgbClr val="0000FF"/>
                </a:solidFill>
              </a:rPr>
              <a:t>), where </a:t>
            </a:r>
            <a:r>
              <a:rPr lang="en-US" altLang="zh-TW" sz="2200" i="1">
                <a:solidFill>
                  <a:srgbClr val="0000FF"/>
                </a:solidFill>
              </a:rPr>
              <a:t>s</a:t>
            </a:r>
            <a:r>
              <a:rPr lang="en-US" altLang="zh-TW" sz="2200">
                <a:solidFill>
                  <a:srgbClr val="0000FF"/>
                </a:solidFill>
              </a:rPr>
              <a:t> is a real number </a:t>
            </a:r>
            <a:endParaRPr lang="zh-TW" altLang="en-US" sz="2200" i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7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12EB53B4-ED80-4D3E-89F1-61C59A28D229}" type="slidenum">
              <a:rPr lang="en-US" altLang="zh-TW" sz="1400" smtClean="0">
                <a:ea typeface="新細明體" charset="-120"/>
              </a:rPr>
              <a:pPr eaLnBrk="1" hangingPunct="1"/>
              <a:t>29</a:t>
            </a:fld>
            <a:endParaRPr lang="en-US" altLang="zh-TW" sz="1400" smtClean="0">
              <a:ea typeface="新細明體" charset="-120"/>
            </a:endParaRPr>
          </a:p>
        </p:txBody>
      </p:sp>
      <p:graphicFrame>
        <p:nvGraphicFramePr>
          <p:cNvPr id="26626" name="Object 16"/>
          <p:cNvGraphicFramePr>
            <a:graphicFrameLocks noChangeAspect="1"/>
          </p:cNvGraphicFramePr>
          <p:nvPr/>
        </p:nvGraphicFramePr>
        <p:xfrm>
          <a:off x="500063" y="1557338"/>
          <a:ext cx="83089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name="Equation" r:id="rId3" imgW="4051080" imgH="203040" progId="Equation.3">
                  <p:embed/>
                </p:oleObj>
              </mc:Choice>
              <mc:Fallback>
                <p:oleObj name="Equation" r:id="rId3" imgW="4051080" imgH="2030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557338"/>
                        <a:ext cx="830897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8" name="Rectangle 17"/>
          <p:cNvSpPr>
            <a:spLocks noChangeArrowheads="1"/>
          </p:cNvSpPr>
          <p:nvPr/>
        </p:nvSpPr>
        <p:spPr bwMode="auto">
          <a:xfrm>
            <a:off x="395288" y="91440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Theorem 6.4: The range of </a:t>
            </a:r>
            <a:r>
              <a:rPr lang="en-US" altLang="zh-TW" i="1">
                <a:solidFill>
                  <a:schemeClr val="hlink"/>
                </a:solidFill>
              </a:rPr>
              <a:t>T </a:t>
            </a:r>
            <a:r>
              <a:rPr lang="en-US" altLang="zh-TW">
                <a:solidFill>
                  <a:schemeClr val="hlink"/>
                </a:solidFill>
              </a:rPr>
              <a:t>is a subspace of</a:t>
            </a:r>
            <a:r>
              <a:rPr lang="en-US" altLang="zh-TW" i="1">
                <a:solidFill>
                  <a:schemeClr val="hlink"/>
                </a:solidFill>
              </a:rPr>
              <a:t> W</a:t>
            </a:r>
            <a:endParaRPr lang="en-US" altLang="zh-TW">
              <a:solidFill>
                <a:schemeClr val="hlink"/>
              </a:solidFill>
            </a:endParaRPr>
          </a:p>
        </p:txBody>
      </p:sp>
      <p:sp>
        <p:nvSpPr>
          <p:cNvPr id="26639" name="Rectangle 18"/>
          <p:cNvSpPr>
            <a:spLocks noChangeArrowheads="1"/>
          </p:cNvSpPr>
          <p:nvPr/>
        </p:nvSpPr>
        <p:spPr bwMode="auto">
          <a:xfrm>
            <a:off x="588963" y="1989138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Pf:</a:t>
            </a:r>
          </a:p>
        </p:txBody>
      </p:sp>
      <p:graphicFrame>
        <p:nvGraphicFramePr>
          <p:cNvPr id="26627" name="Object 19"/>
          <p:cNvGraphicFramePr>
            <a:graphicFrameLocks noChangeAspect="1"/>
          </p:cNvGraphicFramePr>
          <p:nvPr/>
        </p:nvGraphicFramePr>
        <p:xfrm>
          <a:off x="1141413" y="2459038"/>
          <a:ext cx="31718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7" name="Equation" r:id="rId5" imgW="1650960" imgH="203040" progId="Equation.DSMT4">
                  <p:embed/>
                </p:oleObj>
              </mc:Choice>
              <mc:Fallback>
                <p:oleObj name="Equation" r:id="rId5" imgW="1650960" imgH="2030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3" y="2459038"/>
                        <a:ext cx="317182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20"/>
          <p:cNvGraphicFramePr>
            <a:graphicFrameLocks noChangeAspect="1"/>
          </p:cNvGraphicFramePr>
          <p:nvPr/>
        </p:nvGraphicFramePr>
        <p:xfrm>
          <a:off x="1143000" y="3035300"/>
          <a:ext cx="4495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8" name="Equation" r:id="rId7" imgW="2336760" imgH="203040" progId="Equation.3">
                  <p:embed/>
                </p:oleObj>
              </mc:Choice>
              <mc:Fallback>
                <p:oleObj name="Equation" r:id="rId7" imgW="2336760" imgH="20304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035300"/>
                        <a:ext cx="44958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21"/>
          <p:cNvGraphicFramePr>
            <a:graphicFrameLocks noChangeAspect="1"/>
          </p:cNvGraphicFramePr>
          <p:nvPr/>
        </p:nvGraphicFramePr>
        <p:xfrm>
          <a:off x="1143000" y="3678238"/>
          <a:ext cx="7010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" name="Equation" r:id="rId9" imgW="3466800" imgH="203040" progId="Equation.3">
                  <p:embed/>
                </p:oleObj>
              </mc:Choice>
              <mc:Fallback>
                <p:oleObj name="Equation" r:id="rId9" imgW="3466800" imgH="20304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78238"/>
                        <a:ext cx="7010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22"/>
          <p:cNvGraphicFramePr>
            <a:graphicFrameLocks noChangeAspect="1"/>
          </p:cNvGraphicFramePr>
          <p:nvPr/>
        </p:nvGraphicFramePr>
        <p:xfrm>
          <a:off x="1222375" y="4249738"/>
          <a:ext cx="42164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" name="Equation" r:id="rId11" imgW="2108160" imgH="203040" progId="Equation.3">
                  <p:embed/>
                </p:oleObj>
              </mc:Choice>
              <mc:Fallback>
                <p:oleObj name="Equation" r:id="rId11" imgW="2108160" imgH="20304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5" y="4249738"/>
                        <a:ext cx="42164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23"/>
          <p:cNvGraphicFramePr>
            <a:graphicFrameLocks noChangeAspect="1"/>
          </p:cNvGraphicFramePr>
          <p:nvPr/>
        </p:nvGraphicFramePr>
        <p:xfrm>
          <a:off x="1158875" y="4826000"/>
          <a:ext cx="32004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1" name="Equation" r:id="rId13" imgW="1600200" imgH="203040" progId="Equation.3">
                  <p:embed/>
                </p:oleObj>
              </mc:Choice>
              <mc:Fallback>
                <p:oleObj name="Equation" r:id="rId13" imgW="1600200" imgH="20304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826000"/>
                        <a:ext cx="32004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14"/>
          <p:cNvGraphicFramePr>
            <a:graphicFrameLocks noChangeAspect="1"/>
          </p:cNvGraphicFramePr>
          <p:nvPr/>
        </p:nvGraphicFramePr>
        <p:xfrm>
          <a:off x="1035050" y="5470525"/>
          <a:ext cx="7696200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2" name="Equation" r:id="rId15" imgW="3886200" imgH="660240" progId="Equation.DSMT4">
                  <p:embed/>
                </p:oleObj>
              </mc:Choice>
              <mc:Fallback>
                <p:oleObj name="Equation" r:id="rId15" imgW="3886200" imgH="6602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5470525"/>
                        <a:ext cx="7696200" cy="131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640" name="直線接點 20"/>
          <p:cNvCxnSpPr>
            <a:cxnSpLocks noChangeShapeType="1"/>
          </p:cNvCxnSpPr>
          <p:nvPr/>
        </p:nvCxnSpPr>
        <p:spPr bwMode="auto">
          <a:xfrm rot="5400000">
            <a:off x="2786062" y="4643438"/>
            <a:ext cx="142875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1" name="直線單箭頭接點 22"/>
          <p:cNvCxnSpPr>
            <a:cxnSpLocks noChangeShapeType="1"/>
          </p:cNvCxnSpPr>
          <p:nvPr/>
        </p:nvCxnSpPr>
        <p:spPr bwMode="auto">
          <a:xfrm>
            <a:off x="2071688" y="4714875"/>
            <a:ext cx="1143000" cy="158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2" name="直線接點 27"/>
          <p:cNvCxnSpPr>
            <a:cxnSpLocks noChangeShapeType="1"/>
          </p:cNvCxnSpPr>
          <p:nvPr/>
        </p:nvCxnSpPr>
        <p:spPr bwMode="auto">
          <a:xfrm rot="5400000" flipH="1" flipV="1">
            <a:off x="1999456" y="4787107"/>
            <a:ext cx="142875" cy="1588"/>
          </a:xfrm>
          <a:prstGeom prst="lin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3" name="文字方塊 28"/>
          <p:cNvSpPr txBox="1">
            <a:spLocks noChangeArrowheads="1"/>
          </p:cNvSpPr>
          <p:nvPr/>
        </p:nvSpPr>
        <p:spPr bwMode="auto">
          <a:xfrm>
            <a:off x="3214688" y="4546600"/>
            <a:ext cx="2428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600" i="1">
                <a:solidFill>
                  <a:srgbClr val="FF0000"/>
                </a:solidFill>
              </a:rPr>
              <a:t>T</a:t>
            </a:r>
            <a:r>
              <a:rPr lang="en-US" altLang="zh-TW" sz="1600">
                <a:solidFill>
                  <a:srgbClr val="FF0000"/>
                </a:solidFill>
              </a:rPr>
              <a:t> is a linear transformation</a:t>
            </a:r>
            <a:endParaRPr lang="zh-TW" altLang="en-US" sz="1600">
              <a:solidFill>
                <a:srgbClr val="FF0000"/>
              </a:solidFill>
            </a:endParaRPr>
          </a:p>
        </p:txBody>
      </p:sp>
      <p:graphicFrame>
        <p:nvGraphicFramePr>
          <p:cNvPr id="26633" name="Object 24"/>
          <p:cNvGraphicFramePr>
            <a:graphicFrameLocks noChangeAspect="1"/>
          </p:cNvGraphicFramePr>
          <p:nvPr/>
        </p:nvGraphicFramePr>
        <p:xfrm>
          <a:off x="5567363" y="4148138"/>
          <a:ext cx="3433762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3" name="Equation" r:id="rId17" imgW="2844720" imgH="457200" progId="Equation.DSMT4">
                  <p:embed/>
                </p:oleObj>
              </mc:Choice>
              <mc:Fallback>
                <p:oleObj name="Equation" r:id="rId17" imgW="2844720" imgH="4572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7363" y="4148138"/>
                        <a:ext cx="3433762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4" name="Object 25"/>
          <p:cNvGraphicFramePr>
            <a:graphicFrameLocks noChangeAspect="1"/>
          </p:cNvGraphicFramePr>
          <p:nvPr/>
        </p:nvGraphicFramePr>
        <p:xfrm>
          <a:off x="5519738" y="4829175"/>
          <a:ext cx="3541712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4" name="Equation" r:id="rId19" imgW="2933640" imgH="457200" progId="Equation.DSMT4">
                  <p:embed/>
                </p:oleObj>
              </mc:Choice>
              <mc:Fallback>
                <p:oleObj name="Equation" r:id="rId19" imgW="2933640" imgH="4572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738" y="4829175"/>
                        <a:ext cx="3541712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644" name="直線單箭頭接點 20"/>
          <p:cNvCxnSpPr>
            <a:cxnSpLocks noChangeShapeType="1"/>
          </p:cNvCxnSpPr>
          <p:nvPr/>
        </p:nvCxnSpPr>
        <p:spPr bwMode="auto">
          <a:xfrm rot="5400000" flipH="1" flipV="1">
            <a:off x="4071144" y="4287044"/>
            <a:ext cx="142875" cy="1587"/>
          </a:xfrm>
          <a:prstGeom prst="straightConnector1">
            <a:avLst/>
          </a:prstGeom>
          <a:noFill/>
          <a:ln w="25400" algn="ctr">
            <a:solidFill>
              <a:srgbClr val="3333CC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6635" name="Object 18"/>
          <p:cNvGraphicFramePr>
            <a:graphicFrameLocks noChangeAspect="1"/>
          </p:cNvGraphicFramePr>
          <p:nvPr/>
        </p:nvGraphicFramePr>
        <p:xfrm>
          <a:off x="3440113" y="3965575"/>
          <a:ext cx="1570037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5" name="Equation" r:id="rId21" imgW="1117440" imgH="177480" progId="Equation.DSMT4">
                  <p:embed/>
                </p:oleObj>
              </mc:Choice>
              <mc:Fallback>
                <p:oleObj name="Equation" r:id="rId21" imgW="1117440" imgH="177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113" y="3965575"/>
                        <a:ext cx="1570037" cy="24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645" name="直線單箭頭接點 25"/>
          <p:cNvCxnSpPr>
            <a:cxnSpLocks noChangeShapeType="1"/>
          </p:cNvCxnSpPr>
          <p:nvPr/>
        </p:nvCxnSpPr>
        <p:spPr bwMode="auto">
          <a:xfrm rot="5400000">
            <a:off x="2999581" y="5215732"/>
            <a:ext cx="142875" cy="1588"/>
          </a:xfrm>
          <a:prstGeom prst="straightConnector1">
            <a:avLst/>
          </a:prstGeom>
          <a:noFill/>
          <a:ln w="25400" algn="ctr">
            <a:solidFill>
              <a:srgbClr val="3333CC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6636" name="Object 12"/>
          <p:cNvGraphicFramePr>
            <a:graphicFrameLocks noChangeAspect="1"/>
          </p:cNvGraphicFramePr>
          <p:nvPr/>
        </p:nvGraphicFramePr>
        <p:xfrm>
          <a:off x="2606675" y="5251450"/>
          <a:ext cx="1355725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6" name="Equation" r:id="rId23" imgW="965160" imgH="177480" progId="Equation.DSMT4">
                  <p:embed/>
                </p:oleObj>
              </mc:Choice>
              <mc:Fallback>
                <p:oleObj name="Equation" r:id="rId23" imgW="965160" imgH="177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675" y="5251450"/>
                        <a:ext cx="1355725" cy="24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18D72721-D412-455F-8D5B-69E38EC54E4E}" type="slidenum">
              <a:rPr lang="en-US" altLang="zh-TW" sz="1400" smtClean="0">
                <a:ea typeface="新細明體" charset="-120"/>
              </a:rPr>
              <a:pPr eaLnBrk="1" hangingPunct="1"/>
              <a:t>3</a:t>
            </a:fld>
            <a:endParaRPr lang="en-US" altLang="zh-TW" sz="1400" smtClean="0">
              <a:ea typeface="新細明體" charset="-120"/>
            </a:endParaRPr>
          </a:p>
        </p:txBody>
      </p:sp>
      <p:pic>
        <p:nvPicPr>
          <p:cNvPr id="83971" name="Picture 1038" descr="fig6-1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924175"/>
            <a:ext cx="38163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文字方塊 9"/>
          <p:cNvSpPr txBox="1">
            <a:spLocks noChangeArrowheads="1"/>
          </p:cNvSpPr>
          <p:nvPr/>
        </p:nvSpPr>
        <p:spPr bwMode="auto">
          <a:xfrm>
            <a:off x="4286250" y="2928938"/>
            <a:ext cx="4643438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2100">
                <a:solidFill>
                  <a:srgbClr val="3333CC"/>
                </a:solidFill>
              </a:rPr>
              <a:t>※ For example, </a:t>
            </a:r>
            <a:r>
              <a:rPr lang="en-US" altLang="zh-TW" sz="2100" i="1">
                <a:solidFill>
                  <a:srgbClr val="3333CC"/>
                </a:solidFill>
              </a:rPr>
              <a:t>V</a:t>
            </a:r>
            <a:r>
              <a:rPr lang="en-US" altLang="zh-TW" sz="2100">
                <a:solidFill>
                  <a:srgbClr val="3333CC"/>
                </a:solidFill>
              </a:rPr>
              <a:t> is </a:t>
            </a:r>
            <a:r>
              <a:rPr lang="en-US" altLang="zh-TW" sz="2100" i="1">
                <a:solidFill>
                  <a:srgbClr val="3333CC"/>
                </a:solidFill>
              </a:rPr>
              <a:t>R</a:t>
            </a:r>
            <a:r>
              <a:rPr lang="en-US" altLang="zh-TW" sz="2100" baseline="30000">
                <a:solidFill>
                  <a:srgbClr val="3333CC"/>
                </a:solidFill>
              </a:rPr>
              <a:t>3</a:t>
            </a:r>
            <a:r>
              <a:rPr lang="en-US" altLang="zh-TW" sz="2100">
                <a:solidFill>
                  <a:srgbClr val="3333CC"/>
                </a:solidFill>
              </a:rPr>
              <a:t>, </a:t>
            </a:r>
            <a:r>
              <a:rPr lang="en-US" altLang="zh-TW" sz="2100" i="1">
                <a:solidFill>
                  <a:srgbClr val="3333CC"/>
                </a:solidFill>
              </a:rPr>
              <a:t>W</a:t>
            </a:r>
            <a:r>
              <a:rPr lang="en-US" altLang="zh-TW" sz="2100">
                <a:solidFill>
                  <a:srgbClr val="3333CC"/>
                </a:solidFill>
              </a:rPr>
              <a:t> is </a:t>
            </a:r>
            <a:r>
              <a:rPr lang="en-US" altLang="zh-TW" sz="2100" i="1">
                <a:solidFill>
                  <a:srgbClr val="3333CC"/>
                </a:solidFill>
              </a:rPr>
              <a:t>R</a:t>
            </a:r>
            <a:r>
              <a:rPr lang="en-US" altLang="zh-TW" sz="2100" baseline="30000">
                <a:solidFill>
                  <a:srgbClr val="3333CC"/>
                </a:solidFill>
              </a:rPr>
              <a:t>3</a:t>
            </a:r>
            <a:r>
              <a:rPr lang="en-US" altLang="zh-TW" sz="2100">
                <a:solidFill>
                  <a:srgbClr val="3333CC"/>
                </a:solidFill>
              </a:rPr>
              <a:t>,  and </a:t>
            </a:r>
            <a:r>
              <a:rPr lang="en-US" altLang="zh-TW" sz="2100" i="1">
                <a:solidFill>
                  <a:srgbClr val="3333CC"/>
                </a:solidFill>
              </a:rPr>
              <a:t>T</a:t>
            </a:r>
            <a:r>
              <a:rPr lang="en-US" altLang="zh-TW" sz="2100">
                <a:solidFill>
                  <a:srgbClr val="3333CC"/>
                </a:solidFill>
              </a:rPr>
              <a:t> is the orthogonal projection of any vector (</a:t>
            </a:r>
            <a:r>
              <a:rPr lang="en-US" altLang="zh-TW" sz="2100" i="1">
                <a:solidFill>
                  <a:srgbClr val="3333CC"/>
                </a:solidFill>
              </a:rPr>
              <a:t>x</a:t>
            </a:r>
            <a:r>
              <a:rPr lang="en-US" altLang="zh-TW" sz="2100">
                <a:solidFill>
                  <a:srgbClr val="3333CC"/>
                </a:solidFill>
              </a:rPr>
              <a:t>, </a:t>
            </a:r>
            <a:r>
              <a:rPr lang="en-US" altLang="zh-TW" sz="2100" i="1">
                <a:solidFill>
                  <a:srgbClr val="3333CC"/>
                </a:solidFill>
              </a:rPr>
              <a:t>y</a:t>
            </a:r>
            <a:r>
              <a:rPr lang="en-US" altLang="zh-TW" sz="2100">
                <a:solidFill>
                  <a:srgbClr val="3333CC"/>
                </a:solidFill>
              </a:rPr>
              <a:t>, </a:t>
            </a:r>
            <a:r>
              <a:rPr lang="en-US" altLang="zh-TW" sz="2100" i="1">
                <a:solidFill>
                  <a:srgbClr val="3333CC"/>
                </a:solidFill>
              </a:rPr>
              <a:t>z</a:t>
            </a:r>
            <a:r>
              <a:rPr lang="en-US" altLang="zh-TW" sz="2100">
                <a:solidFill>
                  <a:srgbClr val="3333CC"/>
                </a:solidFill>
              </a:rPr>
              <a:t>) onto the </a:t>
            </a:r>
            <a:r>
              <a:rPr lang="en-US" altLang="zh-TW" sz="2100" i="1">
                <a:solidFill>
                  <a:srgbClr val="3333CC"/>
                </a:solidFill>
              </a:rPr>
              <a:t>xy</a:t>
            </a:r>
            <a:r>
              <a:rPr lang="en-US" altLang="zh-TW" sz="2100">
                <a:solidFill>
                  <a:srgbClr val="3333CC"/>
                </a:solidFill>
              </a:rPr>
              <a:t>-plane, i.e. </a:t>
            </a:r>
            <a:r>
              <a:rPr lang="en-US" altLang="zh-TW" sz="2100" i="1">
                <a:solidFill>
                  <a:srgbClr val="3333CC"/>
                </a:solidFill>
              </a:rPr>
              <a:t>T</a:t>
            </a:r>
            <a:r>
              <a:rPr lang="en-US" altLang="zh-TW" sz="2100">
                <a:solidFill>
                  <a:srgbClr val="3333CC"/>
                </a:solidFill>
              </a:rPr>
              <a:t>(</a:t>
            </a:r>
            <a:r>
              <a:rPr lang="en-US" altLang="zh-TW" sz="2100" i="1">
                <a:solidFill>
                  <a:srgbClr val="3333CC"/>
                </a:solidFill>
              </a:rPr>
              <a:t>x</a:t>
            </a:r>
            <a:r>
              <a:rPr lang="en-US" altLang="zh-TW" sz="2100">
                <a:solidFill>
                  <a:srgbClr val="3333CC"/>
                </a:solidFill>
              </a:rPr>
              <a:t>, </a:t>
            </a:r>
            <a:r>
              <a:rPr lang="en-US" altLang="zh-TW" sz="2100" i="1">
                <a:solidFill>
                  <a:srgbClr val="3333CC"/>
                </a:solidFill>
              </a:rPr>
              <a:t>y</a:t>
            </a:r>
            <a:r>
              <a:rPr lang="en-US" altLang="zh-TW" sz="2100">
                <a:solidFill>
                  <a:srgbClr val="3333CC"/>
                </a:solidFill>
              </a:rPr>
              <a:t>, </a:t>
            </a:r>
            <a:r>
              <a:rPr lang="en-US" altLang="zh-TW" sz="2100" i="1">
                <a:solidFill>
                  <a:srgbClr val="3333CC"/>
                </a:solidFill>
              </a:rPr>
              <a:t>z</a:t>
            </a:r>
            <a:r>
              <a:rPr lang="en-US" altLang="zh-TW" sz="2100">
                <a:solidFill>
                  <a:srgbClr val="3333CC"/>
                </a:solidFill>
              </a:rPr>
              <a:t>) = (</a:t>
            </a:r>
            <a:r>
              <a:rPr lang="en-US" altLang="zh-TW" sz="2100" i="1">
                <a:solidFill>
                  <a:srgbClr val="3333CC"/>
                </a:solidFill>
              </a:rPr>
              <a:t>x</a:t>
            </a:r>
            <a:r>
              <a:rPr lang="en-US" altLang="zh-TW" sz="2100">
                <a:solidFill>
                  <a:srgbClr val="3333CC"/>
                </a:solidFill>
              </a:rPr>
              <a:t>, </a:t>
            </a:r>
            <a:r>
              <a:rPr lang="en-US" altLang="zh-TW" sz="2100" i="1">
                <a:solidFill>
                  <a:srgbClr val="3333CC"/>
                </a:solidFill>
              </a:rPr>
              <a:t>y</a:t>
            </a:r>
            <a:r>
              <a:rPr lang="en-US" altLang="zh-TW" sz="2100">
                <a:solidFill>
                  <a:srgbClr val="3333CC"/>
                </a:solidFill>
              </a:rPr>
              <a:t>, 0) </a:t>
            </a:r>
          </a:p>
          <a:p>
            <a:pPr eaLnBrk="1" hangingPunct="1"/>
            <a:r>
              <a:rPr lang="en-US" altLang="zh-TW" sz="2100">
                <a:solidFill>
                  <a:srgbClr val="3333CC"/>
                </a:solidFill>
              </a:rPr>
              <a:t>	</a:t>
            </a:r>
            <a:r>
              <a:rPr lang="en-US" altLang="zh-TW" sz="2100">
                <a:solidFill>
                  <a:srgbClr val="FF0000"/>
                </a:solidFill>
              </a:rPr>
              <a:t>(we will use the above example many times to explain abstract notions)</a:t>
            </a:r>
            <a:endParaRPr lang="en-US" altLang="zh-TW" sz="2100">
              <a:solidFill>
                <a:srgbClr val="3333CC"/>
              </a:solidFill>
            </a:endParaRPr>
          </a:p>
          <a:p>
            <a:pPr eaLnBrk="1" hangingPunct="1"/>
            <a:r>
              <a:rPr lang="en-US" altLang="zh-TW" sz="2100">
                <a:solidFill>
                  <a:srgbClr val="3333CC"/>
                </a:solidFill>
              </a:rPr>
              <a:t>※ Then the domain is </a:t>
            </a:r>
            <a:r>
              <a:rPr lang="en-US" altLang="zh-TW" sz="2100" i="1">
                <a:solidFill>
                  <a:srgbClr val="3333CC"/>
                </a:solidFill>
              </a:rPr>
              <a:t>R</a:t>
            </a:r>
            <a:r>
              <a:rPr lang="en-US" altLang="zh-TW" sz="2100" baseline="30000">
                <a:solidFill>
                  <a:srgbClr val="3333CC"/>
                </a:solidFill>
              </a:rPr>
              <a:t>3</a:t>
            </a:r>
            <a:r>
              <a:rPr lang="en-US" altLang="zh-TW" sz="2100">
                <a:solidFill>
                  <a:srgbClr val="3333CC"/>
                </a:solidFill>
              </a:rPr>
              <a:t>, the codomain is </a:t>
            </a:r>
            <a:r>
              <a:rPr lang="en-US" altLang="zh-TW" sz="2100" i="1">
                <a:solidFill>
                  <a:srgbClr val="3333CC"/>
                </a:solidFill>
              </a:rPr>
              <a:t>R</a:t>
            </a:r>
            <a:r>
              <a:rPr lang="en-US" altLang="zh-TW" sz="2100" baseline="30000">
                <a:solidFill>
                  <a:srgbClr val="3333CC"/>
                </a:solidFill>
              </a:rPr>
              <a:t>3</a:t>
            </a:r>
            <a:r>
              <a:rPr lang="en-US" altLang="zh-TW" sz="2100">
                <a:solidFill>
                  <a:srgbClr val="3333CC"/>
                </a:solidFill>
              </a:rPr>
              <a:t>, and the range is </a:t>
            </a:r>
            <a:r>
              <a:rPr lang="en-US" altLang="zh-TW" sz="2100" i="1">
                <a:solidFill>
                  <a:srgbClr val="3333CC"/>
                </a:solidFill>
              </a:rPr>
              <a:t>xy</a:t>
            </a:r>
            <a:r>
              <a:rPr lang="en-US" altLang="zh-TW" sz="2100">
                <a:solidFill>
                  <a:srgbClr val="3333CC"/>
                </a:solidFill>
              </a:rPr>
              <a:t>-plane (a subspace of the codomian </a:t>
            </a:r>
            <a:r>
              <a:rPr lang="en-US" altLang="zh-TW" sz="2100" i="1">
                <a:solidFill>
                  <a:srgbClr val="3333CC"/>
                </a:solidFill>
              </a:rPr>
              <a:t>R</a:t>
            </a:r>
            <a:r>
              <a:rPr lang="en-US" altLang="zh-TW" sz="2100" baseline="30000">
                <a:solidFill>
                  <a:srgbClr val="3333CC"/>
                </a:solidFill>
              </a:rPr>
              <a:t>3</a:t>
            </a:r>
            <a:r>
              <a:rPr lang="en-US" altLang="zh-TW" sz="2100">
                <a:solidFill>
                  <a:srgbClr val="3333CC"/>
                </a:solidFill>
              </a:rPr>
              <a:t>)</a:t>
            </a:r>
          </a:p>
          <a:p>
            <a:pPr eaLnBrk="1" hangingPunct="1"/>
            <a:r>
              <a:rPr lang="en-US" altLang="zh-TW" sz="2100">
                <a:solidFill>
                  <a:srgbClr val="3333CC"/>
                </a:solidFill>
              </a:rPr>
              <a:t>※ (2, 1, 0) is the image of (2, 1, 3)</a:t>
            </a:r>
          </a:p>
          <a:p>
            <a:pPr eaLnBrk="1" hangingPunct="1"/>
            <a:r>
              <a:rPr lang="en-US" altLang="zh-TW" sz="2100">
                <a:solidFill>
                  <a:srgbClr val="3333CC"/>
                </a:solidFill>
              </a:rPr>
              <a:t>※ The preimage of (2, 1, 0) is (2, 1, </a:t>
            </a:r>
            <a:r>
              <a:rPr lang="en-US" altLang="zh-TW" sz="2100" i="1">
                <a:solidFill>
                  <a:srgbClr val="3333CC"/>
                </a:solidFill>
              </a:rPr>
              <a:t>s</a:t>
            </a:r>
            <a:r>
              <a:rPr lang="en-US" altLang="zh-TW" sz="2100">
                <a:solidFill>
                  <a:srgbClr val="3333CC"/>
                </a:solidFill>
              </a:rPr>
              <a:t>), where </a:t>
            </a:r>
            <a:r>
              <a:rPr lang="en-US" altLang="zh-TW" sz="2100" i="1">
                <a:solidFill>
                  <a:srgbClr val="3333CC"/>
                </a:solidFill>
              </a:rPr>
              <a:t>s </a:t>
            </a:r>
            <a:r>
              <a:rPr lang="en-US" altLang="zh-TW" sz="2100">
                <a:solidFill>
                  <a:srgbClr val="3333CC"/>
                </a:solidFill>
              </a:rPr>
              <a:t>is any real number</a:t>
            </a:r>
            <a:endParaRPr lang="zh-TW" altLang="en-US" sz="2100" i="1">
              <a:solidFill>
                <a:srgbClr val="3333CC"/>
              </a:solidFill>
            </a:endParaRPr>
          </a:p>
        </p:txBody>
      </p:sp>
      <p:sp>
        <p:nvSpPr>
          <p:cNvPr id="83973" name="Rectangle 1068"/>
          <p:cNvSpPr>
            <a:spLocks noChangeArrowheads="1"/>
          </p:cNvSpPr>
          <p:nvPr/>
        </p:nvSpPr>
        <p:spPr bwMode="auto">
          <a:xfrm>
            <a:off x="468313" y="839788"/>
            <a:ext cx="7996237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The preimage of  </a:t>
            </a:r>
            <a:r>
              <a:rPr lang="en-US" altLang="zh-TW" b="1">
                <a:solidFill>
                  <a:schemeClr val="hlink"/>
                </a:solidFill>
              </a:rPr>
              <a:t>w </a:t>
            </a:r>
            <a:r>
              <a:rPr lang="en-US" altLang="zh-TW">
                <a:solidFill>
                  <a:schemeClr val="hlink"/>
                </a:solidFill>
              </a:rPr>
              <a:t>(</a:t>
            </a:r>
            <a:r>
              <a:rPr lang="en-US" altLang="zh-TW" b="1">
                <a:solidFill>
                  <a:schemeClr val="hlink"/>
                </a:solidFill>
              </a:rPr>
              <a:t>w</a:t>
            </a:r>
            <a:r>
              <a:rPr lang="zh-TW" altLang="en-US">
                <a:solidFill>
                  <a:schemeClr val="hlink"/>
                </a:solidFill>
              </a:rPr>
              <a:t>的反像</a:t>
            </a:r>
            <a:r>
              <a:rPr lang="en-US" altLang="zh-TW">
                <a:solidFill>
                  <a:schemeClr val="hlink"/>
                </a:solidFill>
              </a:rPr>
              <a:t>):</a:t>
            </a:r>
          </a:p>
          <a:p>
            <a:pPr marL="177800" indent="-17780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        </a:t>
            </a:r>
            <a:r>
              <a:rPr lang="en-US" altLang="zh-TW"/>
              <a:t>The set of all </a:t>
            </a:r>
            <a:r>
              <a:rPr lang="en-US" altLang="zh-TW" b="1"/>
              <a:t>v</a:t>
            </a:r>
            <a:r>
              <a:rPr lang="en-US" altLang="zh-TW"/>
              <a:t> in </a:t>
            </a:r>
            <a:r>
              <a:rPr lang="en-US" altLang="zh-TW" i="1"/>
              <a:t>V</a:t>
            </a:r>
            <a:r>
              <a:rPr lang="en-US" altLang="zh-TW"/>
              <a:t> such that </a:t>
            </a:r>
            <a:r>
              <a:rPr lang="en-US" altLang="zh-TW" i="1"/>
              <a:t>T</a:t>
            </a:r>
            <a:r>
              <a:rPr lang="en-US" altLang="zh-TW"/>
              <a:t>(</a:t>
            </a:r>
            <a:r>
              <a:rPr lang="en-US" altLang="zh-TW" b="1"/>
              <a:t>v</a:t>
            </a:r>
            <a:r>
              <a:rPr lang="en-US" altLang="zh-TW"/>
              <a:t>)=</a:t>
            </a:r>
            <a:r>
              <a:rPr lang="en-US" altLang="zh-TW" b="1"/>
              <a:t>w </a:t>
            </a:r>
            <a:endParaRPr lang="en-US" altLang="zh-TW"/>
          </a:p>
          <a:p>
            <a:pPr marL="177800" indent="-17780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/>
              <a:t>         </a:t>
            </a:r>
            <a:r>
              <a:rPr lang="en-US" altLang="zh-TW">
                <a:solidFill>
                  <a:srgbClr val="3333CC"/>
                </a:solidFill>
              </a:rPr>
              <a:t>(For each </a:t>
            </a:r>
            <a:r>
              <a:rPr lang="en-US" altLang="zh-TW" b="1">
                <a:solidFill>
                  <a:srgbClr val="3333CC"/>
                </a:solidFill>
              </a:rPr>
              <a:t>w</a:t>
            </a:r>
            <a:r>
              <a:rPr lang="en-US" altLang="zh-TW">
                <a:solidFill>
                  <a:srgbClr val="3333CC"/>
                </a:solidFill>
              </a:rPr>
              <a:t>, </a:t>
            </a:r>
            <a:r>
              <a:rPr lang="en-US" altLang="zh-TW" b="1">
                <a:solidFill>
                  <a:srgbClr val="3333CC"/>
                </a:solidFill>
              </a:rPr>
              <a:t>v</a:t>
            </a:r>
            <a:r>
              <a:rPr lang="en-US" altLang="zh-TW">
                <a:solidFill>
                  <a:srgbClr val="3333CC"/>
                </a:solidFill>
              </a:rPr>
              <a:t> may not be unique)</a:t>
            </a:r>
          </a:p>
        </p:txBody>
      </p:sp>
      <p:sp>
        <p:nvSpPr>
          <p:cNvPr id="83974" name="Rectangle 1068"/>
          <p:cNvSpPr>
            <a:spLocks noChangeArrowheads="1"/>
          </p:cNvSpPr>
          <p:nvPr/>
        </p:nvSpPr>
        <p:spPr bwMode="auto">
          <a:xfrm>
            <a:off x="504825" y="2268538"/>
            <a:ext cx="84963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The graphical representations of the domain, codomain, and range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B6EE9AA3-0451-464D-A5F3-B2CD165868AB}" type="slidenum">
              <a:rPr lang="en-US" altLang="zh-TW" sz="1400" smtClean="0">
                <a:ea typeface="新細明體" charset="-120"/>
              </a:rPr>
              <a:pPr eaLnBrk="1" hangingPunct="1"/>
              <a:t>30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27654" name="Rectangle 2"/>
          <p:cNvSpPr>
            <a:spLocks noChangeArrowheads="1"/>
          </p:cNvSpPr>
          <p:nvPr/>
        </p:nvSpPr>
        <p:spPr bwMode="auto">
          <a:xfrm>
            <a:off x="395288" y="928688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Notes:</a:t>
            </a:r>
          </a:p>
        </p:txBody>
      </p:sp>
      <p:graphicFrame>
        <p:nvGraphicFramePr>
          <p:cNvPr id="27650" name="Object 10"/>
          <p:cNvGraphicFramePr>
            <a:graphicFrameLocks noChangeAspect="1"/>
          </p:cNvGraphicFramePr>
          <p:nvPr/>
        </p:nvGraphicFramePr>
        <p:xfrm>
          <a:off x="1016000" y="2089150"/>
          <a:ext cx="33528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Equation" r:id="rId3" imgW="1676160" imgH="203040" progId="Equation.3">
                  <p:embed/>
                </p:oleObj>
              </mc:Choice>
              <mc:Fallback>
                <p:oleObj name="Equation" r:id="rId3" imgW="1676160" imgH="203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2089150"/>
                        <a:ext cx="33528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11"/>
          <p:cNvGraphicFramePr>
            <a:graphicFrameLocks noChangeAspect="1"/>
          </p:cNvGraphicFramePr>
          <p:nvPr/>
        </p:nvGraphicFramePr>
        <p:xfrm>
          <a:off x="974725" y="1538288"/>
          <a:ext cx="462438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Equation" r:id="rId5" imgW="2247840" imgH="177480" progId="Equation.DSMT4">
                  <p:embed/>
                </p:oleObj>
              </mc:Choice>
              <mc:Fallback>
                <p:oleObj name="Equation" r:id="rId5" imgW="2247840" imgH="177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1538288"/>
                        <a:ext cx="4624388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16"/>
          <p:cNvGraphicFramePr>
            <a:graphicFrameLocks noChangeAspect="1"/>
          </p:cNvGraphicFramePr>
          <p:nvPr/>
        </p:nvGraphicFramePr>
        <p:xfrm>
          <a:off x="990600" y="2665413"/>
          <a:ext cx="37592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Equation" r:id="rId7" imgW="1879560" imgH="203040" progId="Equation.3">
                  <p:embed/>
                </p:oleObj>
              </mc:Choice>
              <mc:Fallback>
                <p:oleObj name="Equation" r:id="rId7" imgW="1879560" imgH="2030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665413"/>
                        <a:ext cx="37592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286250" y="2038350"/>
            <a:ext cx="2071688" cy="533400"/>
          </a:xfrm>
          <a:prstGeom prst="rect">
            <a:avLst/>
          </a:prstGeom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kern="0" dirty="0">
                <a:solidFill>
                  <a:srgbClr val="3333CC"/>
                </a:solidFill>
                <a:latin typeface="+mn-lt"/>
                <a:ea typeface="+mn-ea"/>
              </a:rPr>
              <a:t>(Theorem 6.3)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643438" y="2609850"/>
            <a:ext cx="2071687" cy="533400"/>
          </a:xfrm>
          <a:prstGeom prst="rect">
            <a:avLst/>
          </a:prstGeom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kern="0" dirty="0">
                <a:solidFill>
                  <a:srgbClr val="3333CC"/>
                </a:solidFill>
                <a:latin typeface="+mn-lt"/>
                <a:ea typeface="+mn-ea"/>
              </a:rPr>
              <a:t>(Theorem 6.4)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274E0C6F-C6C2-4BEE-9065-AC3398AAC6E9}" type="slidenum">
              <a:rPr lang="en-US" altLang="zh-TW" sz="1400" smtClean="0">
                <a:ea typeface="新細明體" charset="-120"/>
              </a:rPr>
              <a:pPr eaLnBrk="1" hangingPunct="1"/>
              <a:t>31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28679" name="Rectangle 14"/>
          <p:cNvSpPr>
            <a:spLocks noChangeArrowheads="1"/>
          </p:cNvSpPr>
          <p:nvPr/>
        </p:nvSpPr>
        <p:spPr bwMode="auto">
          <a:xfrm>
            <a:off x="395288" y="785813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Corollary to Theorem 6.4:</a:t>
            </a:r>
          </a:p>
        </p:txBody>
      </p:sp>
      <p:graphicFrame>
        <p:nvGraphicFramePr>
          <p:cNvPr id="28674" name="Object 15"/>
          <p:cNvGraphicFramePr>
            <a:graphicFrameLocks noChangeAspect="1"/>
          </p:cNvGraphicFramePr>
          <p:nvPr/>
        </p:nvGraphicFramePr>
        <p:xfrm>
          <a:off x="627063" y="1285875"/>
          <a:ext cx="7802562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Equation" r:id="rId3" imgW="4317840" imgH="457200" progId="Equation.3">
                  <p:embed/>
                </p:oleObj>
              </mc:Choice>
              <mc:Fallback>
                <p:oleObj name="Equation" r:id="rId3" imgW="431784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3" y="1285875"/>
                        <a:ext cx="7802562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Rectangle 14"/>
          <p:cNvSpPr>
            <a:spLocks noChangeArrowheads="1"/>
          </p:cNvSpPr>
          <p:nvPr/>
        </p:nvSpPr>
        <p:spPr bwMode="auto">
          <a:xfrm>
            <a:off x="500063" y="2071688"/>
            <a:ext cx="821531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8775" indent="-358775">
              <a:spcBef>
                <a:spcPct val="20000"/>
              </a:spcBef>
              <a:buClr>
                <a:schemeClr val="tx1"/>
              </a:buClr>
              <a:buSzPct val="40000"/>
            </a:pPr>
            <a:r>
              <a:rPr lang="en-US" altLang="zh-TW" sz="2000">
                <a:solidFill>
                  <a:srgbClr val="3333CC"/>
                </a:solidFill>
              </a:rPr>
              <a:t>(1)  According to the definition of the range of </a:t>
            </a:r>
            <a:r>
              <a:rPr lang="en-US" altLang="zh-TW" sz="2000" i="1">
                <a:solidFill>
                  <a:srgbClr val="3333CC"/>
                </a:solidFill>
              </a:rPr>
              <a:t>T</a:t>
            </a:r>
            <a:r>
              <a:rPr lang="en-US" altLang="zh-TW" sz="2000">
                <a:solidFill>
                  <a:srgbClr val="3333CC"/>
                </a:solidFill>
              </a:rPr>
              <a:t>(</a:t>
            </a:r>
            <a:r>
              <a:rPr lang="en-US" altLang="zh-TW" sz="2000" b="1">
                <a:solidFill>
                  <a:srgbClr val="3333CC"/>
                </a:solidFill>
              </a:rPr>
              <a:t>x</a:t>
            </a:r>
            <a:r>
              <a:rPr lang="en-US" altLang="zh-TW" sz="2000">
                <a:solidFill>
                  <a:srgbClr val="3333CC"/>
                </a:solidFill>
              </a:rPr>
              <a:t>) = </a:t>
            </a:r>
            <a:r>
              <a:rPr lang="en-US" altLang="zh-TW" sz="2000" i="1">
                <a:solidFill>
                  <a:srgbClr val="3333CC"/>
                </a:solidFill>
              </a:rPr>
              <a:t>A</a:t>
            </a:r>
            <a:r>
              <a:rPr lang="en-US" altLang="zh-TW" sz="2000" b="1">
                <a:solidFill>
                  <a:srgbClr val="3333CC"/>
                </a:solidFill>
              </a:rPr>
              <a:t>x</a:t>
            </a:r>
            <a:r>
              <a:rPr lang="en-US" altLang="zh-TW" sz="2000">
                <a:solidFill>
                  <a:srgbClr val="3333CC"/>
                </a:solidFill>
              </a:rPr>
              <a:t>, we know that the range of </a:t>
            </a:r>
            <a:r>
              <a:rPr lang="en-US" altLang="zh-TW" sz="2000" i="1">
                <a:solidFill>
                  <a:srgbClr val="3333CC"/>
                </a:solidFill>
              </a:rPr>
              <a:t>T</a:t>
            </a:r>
            <a:r>
              <a:rPr lang="en-US" altLang="zh-TW" sz="2000">
                <a:solidFill>
                  <a:srgbClr val="3333CC"/>
                </a:solidFill>
              </a:rPr>
              <a:t> consists of all vectors </a:t>
            </a:r>
            <a:r>
              <a:rPr lang="en-US" altLang="zh-TW" sz="2000" b="1">
                <a:solidFill>
                  <a:srgbClr val="3333CC"/>
                </a:solidFill>
              </a:rPr>
              <a:t>b</a:t>
            </a:r>
            <a:r>
              <a:rPr lang="en-US" altLang="zh-TW" sz="2000">
                <a:solidFill>
                  <a:srgbClr val="3333CC"/>
                </a:solidFill>
              </a:rPr>
              <a:t> satisfying </a:t>
            </a:r>
            <a:r>
              <a:rPr lang="en-US" altLang="zh-TW" sz="2000" b="1" i="1">
                <a:solidFill>
                  <a:srgbClr val="3333CC"/>
                </a:solidFill>
              </a:rPr>
              <a:t>A</a:t>
            </a:r>
            <a:r>
              <a:rPr lang="en-US" altLang="zh-TW" sz="2000" b="1">
                <a:solidFill>
                  <a:srgbClr val="3333CC"/>
                </a:solidFill>
              </a:rPr>
              <a:t>x=b</a:t>
            </a:r>
            <a:r>
              <a:rPr lang="en-US" altLang="zh-TW" sz="2000">
                <a:solidFill>
                  <a:srgbClr val="3333CC"/>
                </a:solidFill>
              </a:rPr>
              <a:t>, which is equivalent to find all vectors </a:t>
            </a:r>
            <a:r>
              <a:rPr lang="en-US" altLang="zh-TW" sz="2000" b="1">
                <a:solidFill>
                  <a:srgbClr val="3333CC"/>
                </a:solidFill>
              </a:rPr>
              <a:t>b</a:t>
            </a:r>
            <a:r>
              <a:rPr lang="en-US" altLang="zh-TW" sz="2000">
                <a:solidFill>
                  <a:srgbClr val="3333CC"/>
                </a:solidFill>
              </a:rPr>
              <a:t> such that the system </a:t>
            </a:r>
            <a:r>
              <a:rPr lang="en-US" altLang="zh-TW" sz="2000" i="1">
                <a:solidFill>
                  <a:srgbClr val="3333CC"/>
                </a:solidFill>
              </a:rPr>
              <a:t>A</a:t>
            </a:r>
            <a:r>
              <a:rPr lang="en-US" altLang="zh-TW" sz="2000" b="1">
                <a:solidFill>
                  <a:srgbClr val="3333CC"/>
                </a:solidFill>
              </a:rPr>
              <a:t>x</a:t>
            </a:r>
            <a:r>
              <a:rPr lang="en-US" altLang="zh-TW" sz="2000">
                <a:solidFill>
                  <a:srgbClr val="3333CC"/>
                </a:solidFill>
              </a:rPr>
              <a:t>=</a:t>
            </a:r>
            <a:r>
              <a:rPr lang="en-US" altLang="zh-TW" sz="2000" b="1">
                <a:solidFill>
                  <a:srgbClr val="3333CC"/>
                </a:solidFill>
              </a:rPr>
              <a:t>b</a:t>
            </a:r>
            <a:r>
              <a:rPr lang="en-US" altLang="zh-TW" sz="2000">
                <a:solidFill>
                  <a:srgbClr val="3333CC"/>
                </a:solidFill>
              </a:rPr>
              <a:t> is consistent</a:t>
            </a:r>
          </a:p>
        </p:txBody>
      </p:sp>
      <p:sp>
        <p:nvSpPr>
          <p:cNvPr id="28681" name="Rectangle 14"/>
          <p:cNvSpPr>
            <a:spLocks noChangeArrowheads="1"/>
          </p:cNvSpPr>
          <p:nvPr/>
        </p:nvSpPr>
        <p:spPr bwMode="auto">
          <a:xfrm>
            <a:off x="500063" y="3000375"/>
            <a:ext cx="79248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8775" indent="-358775">
              <a:spcBef>
                <a:spcPct val="20000"/>
              </a:spcBef>
              <a:buClr>
                <a:schemeClr val="tx1"/>
              </a:buClr>
              <a:buSzPct val="40000"/>
            </a:pPr>
            <a:r>
              <a:rPr lang="en-US" altLang="zh-TW" sz="2000">
                <a:solidFill>
                  <a:srgbClr val="3333CC"/>
                </a:solidFill>
              </a:rPr>
              <a:t>(2) </a:t>
            </a:r>
            <a:r>
              <a:rPr lang="en-US" altLang="zh-TW" sz="2000" i="1">
                <a:solidFill>
                  <a:srgbClr val="3333CC"/>
                </a:solidFill>
              </a:rPr>
              <a:t>A</a:t>
            </a:r>
            <a:r>
              <a:rPr lang="en-US" altLang="zh-TW" sz="2000" b="1">
                <a:solidFill>
                  <a:srgbClr val="3333CC"/>
                </a:solidFill>
              </a:rPr>
              <a:t>x</a:t>
            </a:r>
            <a:r>
              <a:rPr lang="en-US" altLang="zh-TW" sz="2000">
                <a:solidFill>
                  <a:srgbClr val="3333CC"/>
                </a:solidFill>
              </a:rPr>
              <a:t>=</a:t>
            </a:r>
            <a:r>
              <a:rPr lang="en-US" altLang="zh-TW" sz="2000" b="1">
                <a:solidFill>
                  <a:srgbClr val="3333CC"/>
                </a:solidFill>
              </a:rPr>
              <a:t>b</a:t>
            </a:r>
            <a:r>
              <a:rPr lang="en-US" altLang="zh-TW" sz="2000">
                <a:solidFill>
                  <a:srgbClr val="3333CC"/>
                </a:solidFill>
              </a:rPr>
              <a:t> can be rewritten as</a:t>
            </a:r>
          </a:p>
          <a:p>
            <a:pPr marL="358775" indent="-358775">
              <a:spcBef>
                <a:spcPct val="20000"/>
              </a:spcBef>
              <a:buClr>
                <a:schemeClr val="tx1"/>
              </a:buClr>
              <a:buSzPct val="40000"/>
            </a:pPr>
            <a:endParaRPr lang="en-US" altLang="zh-TW" sz="2000">
              <a:solidFill>
                <a:srgbClr val="3333CC"/>
              </a:solidFill>
            </a:endParaRPr>
          </a:p>
          <a:p>
            <a:pPr marL="358775" indent="-358775">
              <a:spcBef>
                <a:spcPct val="20000"/>
              </a:spcBef>
              <a:buClr>
                <a:schemeClr val="tx1"/>
              </a:buClr>
              <a:buSzPct val="40000"/>
            </a:pPr>
            <a:endParaRPr lang="en-US" altLang="zh-TW" sz="2000">
              <a:solidFill>
                <a:srgbClr val="3333CC"/>
              </a:solidFill>
            </a:endParaRPr>
          </a:p>
          <a:p>
            <a:pPr marL="358775" indent="-358775">
              <a:spcBef>
                <a:spcPct val="20000"/>
              </a:spcBef>
              <a:buClr>
                <a:schemeClr val="tx1"/>
              </a:buClr>
              <a:buSzPct val="40000"/>
            </a:pPr>
            <a:endParaRPr lang="en-US" altLang="zh-TW" sz="2000">
              <a:solidFill>
                <a:srgbClr val="3333CC"/>
              </a:solidFill>
            </a:endParaRPr>
          </a:p>
          <a:p>
            <a:pPr marL="358775" indent="-358775">
              <a:spcBef>
                <a:spcPct val="20000"/>
              </a:spcBef>
              <a:buClr>
                <a:schemeClr val="tx1"/>
              </a:buClr>
              <a:buSzPct val="40000"/>
            </a:pPr>
            <a:endParaRPr lang="en-US" altLang="zh-TW" sz="2000">
              <a:solidFill>
                <a:srgbClr val="3333CC"/>
              </a:solidFill>
            </a:endParaRPr>
          </a:p>
          <a:p>
            <a:pPr marL="358775" indent="-358775">
              <a:spcBef>
                <a:spcPct val="20000"/>
              </a:spcBef>
              <a:buClr>
                <a:schemeClr val="tx1"/>
              </a:buClr>
              <a:buSzPct val="40000"/>
            </a:pPr>
            <a:endParaRPr lang="en-US" altLang="zh-TW" sz="2000">
              <a:solidFill>
                <a:srgbClr val="3333CC"/>
              </a:solidFill>
            </a:endParaRPr>
          </a:p>
          <a:p>
            <a:pPr marL="358775" indent="-358775">
              <a:spcBef>
                <a:spcPct val="20000"/>
              </a:spcBef>
              <a:buClr>
                <a:schemeClr val="tx1"/>
              </a:buClr>
              <a:buSzPct val="40000"/>
            </a:pPr>
            <a:r>
              <a:rPr lang="en-US" altLang="zh-TW" sz="2000">
                <a:solidFill>
                  <a:srgbClr val="3333CC"/>
                </a:solidFill>
              </a:rPr>
              <a:t>   Therefore, the system </a:t>
            </a:r>
            <a:r>
              <a:rPr lang="en-US" altLang="zh-TW" sz="2000" i="1">
                <a:solidFill>
                  <a:srgbClr val="3333CC"/>
                </a:solidFill>
              </a:rPr>
              <a:t>A</a:t>
            </a:r>
            <a:r>
              <a:rPr lang="en-US" altLang="zh-TW" sz="2000" b="1">
                <a:solidFill>
                  <a:srgbClr val="3333CC"/>
                </a:solidFill>
              </a:rPr>
              <a:t>x</a:t>
            </a:r>
            <a:r>
              <a:rPr lang="en-US" altLang="zh-TW" sz="2000">
                <a:solidFill>
                  <a:srgbClr val="3333CC"/>
                </a:solidFill>
              </a:rPr>
              <a:t>=</a:t>
            </a:r>
            <a:r>
              <a:rPr lang="en-US" altLang="zh-TW" sz="2000" b="1">
                <a:solidFill>
                  <a:srgbClr val="3333CC"/>
                </a:solidFill>
              </a:rPr>
              <a:t>b </a:t>
            </a:r>
            <a:r>
              <a:rPr lang="en-US" altLang="zh-TW" sz="2000">
                <a:solidFill>
                  <a:srgbClr val="3333CC"/>
                </a:solidFill>
              </a:rPr>
              <a:t>is consistent iff we can find (</a:t>
            </a:r>
            <a:r>
              <a:rPr lang="en-US" altLang="zh-TW" sz="2000" i="1">
                <a:solidFill>
                  <a:srgbClr val="3333CC"/>
                </a:solidFill>
              </a:rPr>
              <a:t>x</a:t>
            </a:r>
            <a:r>
              <a:rPr lang="en-US" altLang="zh-TW" sz="2000" baseline="-25000">
                <a:solidFill>
                  <a:srgbClr val="3333CC"/>
                </a:solidFill>
              </a:rPr>
              <a:t>1</a:t>
            </a:r>
            <a:r>
              <a:rPr lang="en-US" altLang="zh-TW" sz="2000">
                <a:solidFill>
                  <a:srgbClr val="3333CC"/>
                </a:solidFill>
              </a:rPr>
              <a:t>, </a:t>
            </a:r>
            <a:r>
              <a:rPr lang="en-US" altLang="zh-TW" sz="2000" i="1">
                <a:solidFill>
                  <a:srgbClr val="3333CC"/>
                </a:solidFill>
              </a:rPr>
              <a:t>x</a:t>
            </a:r>
            <a:r>
              <a:rPr lang="en-US" altLang="zh-TW" sz="2000" baseline="-25000">
                <a:solidFill>
                  <a:srgbClr val="3333CC"/>
                </a:solidFill>
              </a:rPr>
              <a:t>2</a:t>
            </a:r>
            <a:r>
              <a:rPr lang="en-US" altLang="zh-TW" sz="2000">
                <a:solidFill>
                  <a:srgbClr val="3333CC"/>
                </a:solidFill>
              </a:rPr>
              <a:t>,…, </a:t>
            </a:r>
            <a:r>
              <a:rPr lang="en-US" altLang="zh-TW" sz="2000" i="1">
                <a:solidFill>
                  <a:srgbClr val="3333CC"/>
                </a:solidFill>
              </a:rPr>
              <a:t>x</a:t>
            </a:r>
            <a:r>
              <a:rPr lang="en-US" altLang="zh-TW" sz="2000" i="1" baseline="-25000">
                <a:solidFill>
                  <a:srgbClr val="3333CC"/>
                </a:solidFill>
              </a:rPr>
              <a:t>n</a:t>
            </a:r>
            <a:r>
              <a:rPr lang="en-US" altLang="zh-TW" sz="2000">
                <a:solidFill>
                  <a:srgbClr val="3333CC"/>
                </a:solidFill>
              </a:rPr>
              <a:t>) such that </a:t>
            </a:r>
            <a:r>
              <a:rPr lang="en-US" altLang="zh-TW" sz="2000" b="1">
                <a:solidFill>
                  <a:srgbClr val="3333CC"/>
                </a:solidFill>
              </a:rPr>
              <a:t>b</a:t>
            </a:r>
            <a:r>
              <a:rPr lang="en-US" altLang="zh-TW" sz="2000">
                <a:solidFill>
                  <a:srgbClr val="3333CC"/>
                </a:solidFill>
              </a:rPr>
              <a:t> is a linear combination of the column vectors of </a:t>
            </a:r>
            <a:r>
              <a:rPr lang="en-US" altLang="zh-TW" sz="2000" i="1">
                <a:solidFill>
                  <a:srgbClr val="3333CC"/>
                </a:solidFill>
              </a:rPr>
              <a:t>A</a:t>
            </a:r>
            <a:r>
              <a:rPr lang="en-US" altLang="zh-TW" sz="2000">
                <a:solidFill>
                  <a:srgbClr val="3333CC"/>
                </a:solidFill>
              </a:rPr>
              <a:t>, i.e. </a:t>
            </a:r>
          </a:p>
        </p:txBody>
      </p:sp>
      <p:graphicFrame>
        <p:nvGraphicFramePr>
          <p:cNvPr id="28675" name="Object 10"/>
          <p:cNvGraphicFramePr>
            <a:graphicFrameLocks noChangeAspect="1"/>
          </p:cNvGraphicFramePr>
          <p:nvPr/>
        </p:nvGraphicFramePr>
        <p:xfrm>
          <a:off x="1462088" y="3349625"/>
          <a:ext cx="5232400" cy="186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Equation" r:id="rId5" imgW="2616120" imgH="939600" progId="Equation.DSMT4">
                  <p:embed/>
                </p:oleObj>
              </mc:Choice>
              <mc:Fallback>
                <p:oleObj name="Equation" r:id="rId5" imgW="2616120" imgH="939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088" y="3349625"/>
                        <a:ext cx="5232400" cy="186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2" name="Rectangle 14"/>
          <p:cNvSpPr>
            <a:spLocks noChangeArrowheads="1"/>
          </p:cNvSpPr>
          <p:nvPr/>
        </p:nvSpPr>
        <p:spPr bwMode="auto">
          <a:xfrm>
            <a:off x="357188" y="5857875"/>
            <a:ext cx="84296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40000"/>
            </a:pPr>
            <a:r>
              <a:rPr lang="en-US" altLang="zh-TW" sz="2000">
                <a:solidFill>
                  <a:srgbClr val="FF0000"/>
                </a:solidFill>
              </a:rPr>
              <a:t>Thus, we can conclude that the range consists of all vectors </a:t>
            </a:r>
            <a:r>
              <a:rPr lang="en-US" altLang="zh-TW" sz="2000" b="1">
                <a:solidFill>
                  <a:srgbClr val="FF0000"/>
                </a:solidFill>
              </a:rPr>
              <a:t>b</a:t>
            </a:r>
            <a:r>
              <a:rPr lang="en-US" altLang="zh-TW" sz="2000">
                <a:solidFill>
                  <a:srgbClr val="FF0000"/>
                </a:solidFill>
              </a:rPr>
              <a:t>, which is a linear combination of the column vectors of </a:t>
            </a:r>
            <a:r>
              <a:rPr lang="en-US" altLang="zh-TW" sz="2000" i="1">
                <a:solidFill>
                  <a:srgbClr val="FF0000"/>
                </a:solidFill>
              </a:rPr>
              <a:t>A</a:t>
            </a:r>
            <a:r>
              <a:rPr lang="en-US" altLang="zh-TW" sz="2000">
                <a:solidFill>
                  <a:srgbClr val="FF0000"/>
                </a:solidFill>
              </a:rPr>
              <a:t> or said                  . So, the column space of the matrix </a:t>
            </a:r>
            <a:r>
              <a:rPr lang="en-US" altLang="zh-TW" sz="2000" i="1">
                <a:solidFill>
                  <a:srgbClr val="FF0000"/>
                </a:solidFill>
              </a:rPr>
              <a:t>A</a:t>
            </a:r>
            <a:r>
              <a:rPr lang="en-US" altLang="zh-TW" sz="2000">
                <a:solidFill>
                  <a:srgbClr val="FF0000"/>
                </a:solidFill>
              </a:rPr>
              <a:t> is the same as the range of </a:t>
            </a:r>
            <a:r>
              <a:rPr lang="en-US" altLang="zh-TW" sz="2000" i="1">
                <a:solidFill>
                  <a:srgbClr val="FF0000"/>
                </a:solidFill>
              </a:rPr>
              <a:t>T</a:t>
            </a:r>
            <a:r>
              <a:rPr lang="en-US" altLang="zh-TW" sz="2000">
                <a:solidFill>
                  <a:srgbClr val="FF0000"/>
                </a:solidFill>
              </a:rPr>
              <a:t>, i.e. range(</a:t>
            </a:r>
            <a:r>
              <a:rPr lang="en-US" altLang="zh-TW" sz="2000" i="1">
                <a:solidFill>
                  <a:srgbClr val="FF0000"/>
                </a:solidFill>
              </a:rPr>
              <a:t>T</a:t>
            </a:r>
            <a:r>
              <a:rPr lang="en-US" altLang="zh-TW" sz="2000">
                <a:solidFill>
                  <a:srgbClr val="FF0000"/>
                </a:solidFill>
              </a:rPr>
              <a:t>) = </a:t>
            </a:r>
            <a:r>
              <a:rPr lang="en-US" altLang="zh-TW" sz="2000" i="1">
                <a:solidFill>
                  <a:srgbClr val="FF0000"/>
                </a:solidFill>
              </a:rPr>
              <a:t>CS</a:t>
            </a:r>
            <a:r>
              <a:rPr lang="en-US" altLang="zh-TW" sz="2000">
                <a:solidFill>
                  <a:srgbClr val="FF0000"/>
                </a:solidFill>
              </a:rPr>
              <a:t>(</a:t>
            </a:r>
            <a:r>
              <a:rPr lang="en-US" altLang="zh-TW" sz="2000" i="1">
                <a:solidFill>
                  <a:srgbClr val="FF0000"/>
                </a:solidFill>
              </a:rPr>
              <a:t>A</a:t>
            </a:r>
            <a:r>
              <a:rPr lang="en-US" altLang="zh-TW" sz="2000">
                <a:solidFill>
                  <a:srgbClr val="FF0000"/>
                </a:solidFill>
              </a:rPr>
              <a:t>)</a:t>
            </a:r>
            <a:endParaRPr lang="en-US" altLang="zh-TW" sz="2000" i="1">
              <a:solidFill>
                <a:srgbClr val="FF0000"/>
              </a:solidFill>
            </a:endParaRPr>
          </a:p>
        </p:txBody>
      </p:sp>
      <p:graphicFrame>
        <p:nvGraphicFramePr>
          <p:cNvPr id="28676" name="Object 22"/>
          <p:cNvGraphicFramePr>
            <a:graphicFrameLocks noChangeAspect="1"/>
          </p:cNvGraphicFramePr>
          <p:nvPr/>
        </p:nvGraphicFramePr>
        <p:xfrm>
          <a:off x="7634288" y="5572125"/>
          <a:ext cx="1081087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Equation" r:id="rId7" imgW="672840" imgH="203040" progId="Equation.DSMT4">
                  <p:embed/>
                </p:oleObj>
              </mc:Choice>
              <mc:Fallback>
                <p:oleObj name="Equation" r:id="rId7" imgW="672840" imgH="20304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4288" y="5572125"/>
                        <a:ext cx="1081087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11"/>
          <p:cNvGraphicFramePr>
            <a:graphicFrameLocks noChangeAspect="1"/>
          </p:cNvGraphicFramePr>
          <p:nvPr/>
        </p:nvGraphicFramePr>
        <p:xfrm>
          <a:off x="5286375" y="6224588"/>
          <a:ext cx="108108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name="Equation" r:id="rId9" imgW="672840" imgH="203040" progId="Equation.DSMT4">
                  <p:embed/>
                </p:oleObj>
              </mc:Choice>
              <mc:Fallback>
                <p:oleObj name="Equation" r:id="rId9" imgW="67284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75" y="6224588"/>
                        <a:ext cx="1081088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A8B79A95-D1FA-4293-90F0-C6BEAEB6715C}" type="slidenum">
              <a:rPr lang="en-US" altLang="zh-TW" sz="1400" smtClean="0">
                <a:ea typeface="新細明體" charset="-120"/>
              </a:rPr>
              <a:pPr eaLnBrk="1" hangingPunct="1"/>
              <a:t>32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29701" name="Rectangle 14"/>
          <p:cNvSpPr>
            <a:spLocks noChangeArrowheads="1"/>
          </p:cNvSpPr>
          <p:nvPr/>
        </p:nvSpPr>
        <p:spPr bwMode="auto">
          <a:xfrm>
            <a:off x="395288" y="785813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Use our example to illustrate the corollary to Theorem 6.4:</a:t>
            </a:r>
          </a:p>
        </p:txBody>
      </p:sp>
      <p:sp>
        <p:nvSpPr>
          <p:cNvPr id="29702" name="文字方塊 6"/>
          <p:cNvSpPr txBox="1">
            <a:spLocks noChangeArrowheads="1"/>
          </p:cNvSpPr>
          <p:nvPr/>
        </p:nvSpPr>
        <p:spPr bwMode="auto">
          <a:xfrm>
            <a:off x="500063" y="1285875"/>
            <a:ext cx="8001000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2200">
                <a:solidFill>
                  <a:srgbClr val="3333CC"/>
                </a:solidFill>
              </a:rPr>
              <a:t>※ For the orthogonal projection of any vector (</a:t>
            </a:r>
            <a:r>
              <a:rPr lang="en-US" altLang="zh-TW" sz="2200" i="1">
                <a:solidFill>
                  <a:srgbClr val="3333CC"/>
                </a:solidFill>
              </a:rPr>
              <a:t>x</a:t>
            </a:r>
            <a:r>
              <a:rPr lang="en-US" altLang="zh-TW" sz="2200">
                <a:solidFill>
                  <a:srgbClr val="3333CC"/>
                </a:solidFill>
              </a:rPr>
              <a:t>, </a:t>
            </a:r>
            <a:r>
              <a:rPr lang="en-US" altLang="zh-TW" sz="2200" i="1">
                <a:solidFill>
                  <a:srgbClr val="3333CC"/>
                </a:solidFill>
              </a:rPr>
              <a:t>y</a:t>
            </a:r>
            <a:r>
              <a:rPr lang="en-US" altLang="zh-TW" sz="2200">
                <a:solidFill>
                  <a:srgbClr val="3333CC"/>
                </a:solidFill>
              </a:rPr>
              <a:t>, </a:t>
            </a:r>
            <a:r>
              <a:rPr lang="en-US" altLang="zh-TW" sz="2200" i="1">
                <a:solidFill>
                  <a:srgbClr val="3333CC"/>
                </a:solidFill>
              </a:rPr>
              <a:t>z</a:t>
            </a:r>
            <a:r>
              <a:rPr lang="en-US" altLang="zh-TW" sz="2200">
                <a:solidFill>
                  <a:srgbClr val="3333CC"/>
                </a:solidFill>
              </a:rPr>
              <a:t>) onto the </a:t>
            </a:r>
            <a:r>
              <a:rPr lang="en-US" altLang="zh-TW" sz="2200" i="1">
                <a:solidFill>
                  <a:srgbClr val="3333CC"/>
                </a:solidFill>
              </a:rPr>
              <a:t>xy</a:t>
            </a:r>
            <a:r>
              <a:rPr lang="en-US" altLang="zh-TW" sz="2200">
                <a:solidFill>
                  <a:srgbClr val="3333CC"/>
                </a:solidFill>
              </a:rPr>
              <a:t>-plane, i.e. </a:t>
            </a:r>
            <a:r>
              <a:rPr lang="en-US" altLang="zh-TW" sz="2200" i="1">
                <a:solidFill>
                  <a:srgbClr val="3333CC"/>
                </a:solidFill>
              </a:rPr>
              <a:t>T</a:t>
            </a:r>
            <a:r>
              <a:rPr lang="en-US" altLang="zh-TW" sz="2200">
                <a:solidFill>
                  <a:srgbClr val="3333CC"/>
                </a:solidFill>
              </a:rPr>
              <a:t>(</a:t>
            </a:r>
            <a:r>
              <a:rPr lang="en-US" altLang="zh-TW" sz="2200" i="1">
                <a:solidFill>
                  <a:srgbClr val="3333CC"/>
                </a:solidFill>
              </a:rPr>
              <a:t>x</a:t>
            </a:r>
            <a:r>
              <a:rPr lang="en-US" altLang="zh-TW" sz="2200">
                <a:solidFill>
                  <a:srgbClr val="3333CC"/>
                </a:solidFill>
              </a:rPr>
              <a:t>, </a:t>
            </a:r>
            <a:r>
              <a:rPr lang="en-US" altLang="zh-TW" sz="2200" i="1">
                <a:solidFill>
                  <a:srgbClr val="3333CC"/>
                </a:solidFill>
              </a:rPr>
              <a:t>y</a:t>
            </a:r>
            <a:r>
              <a:rPr lang="en-US" altLang="zh-TW" sz="2200">
                <a:solidFill>
                  <a:srgbClr val="3333CC"/>
                </a:solidFill>
              </a:rPr>
              <a:t>, </a:t>
            </a:r>
            <a:r>
              <a:rPr lang="en-US" altLang="zh-TW" sz="2200" i="1">
                <a:solidFill>
                  <a:srgbClr val="3333CC"/>
                </a:solidFill>
              </a:rPr>
              <a:t>z</a:t>
            </a:r>
            <a:r>
              <a:rPr lang="en-US" altLang="zh-TW" sz="2200">
                <a:solidFill>
                  <a:srgbClr val="3333CC"/>
                </a:solidFill>
              </a:rPr>
              <a:t>) = (</a:t>
            </a:r>
            <a:r>
              <a:rPr lang="en-US" altLang="zh-TW" sz="2200" i="1">
                <a:solidFill>
                  <a:srgbClr val="3333CC"/>
                </a:solidFill>
              </a:rPr>
              <a:t>x</a:t>
            </a:r>
            <a:r>
              <a:rPr lang="en-US" altLang="zh-TW" sz="2200">
                <a:solidFill>
                  <a:srgbClr val="3333CC"/>
                </a:solidFill>
              </a:rPr>
              <a:t>, </a:t>
            </a:r>
            <a:r>
              <a:rPr lang="en-US" altLang="zh-TW" sz="2200" i="1">
                <a:solidFill>
                  <a:srgbClr val="3333CC"/>
                </a:solidFill>
              </a:rPr>
              <a:t>y</a:t>
            </a:r>
            <a:r>
              <a:rPr lang="en-US" altLang="zh-TW" sz="2200">
                <a:solidFill>
                  <a:srgbClr val="3333CC"/>
                </a:solidFill>
              </a:rPr>
              <a:t>, 0) </a:t>
            </a:r>
          </a:p>
          <a:p>
            <a:pPr eaLnBrk="1" hangingPunct="1"/>
            <a:r>
              <a:rPr lang="en-US" altLang="zh-TW" sz="2200">
                <a:solidFill>
                  <a:srgbClr val="3333CC"/>
                </a:solidFill>
              </a:rPr>
              <a:t>※ According to the above analysis, we already knew that the range of </a:t>
            </a:r>
            <a:r>
              <a:rPr lang="en-US" altLang="zh-TW" sz="2200" i="1">
                <a:solidFill>
                  <a:srgbClr val="3333CC"/>
                </a:solidFill>
              </a:rPr>
              <a:t>T </a:t>
            </a:r>
            <a:r>
              <a:rPr lang="en-US" altLang="zh-TW" sz="2200">
                <a:solidFill>
                  <a:srgbClr val="3333CC"/>
                </a:solidFill>
              </a:rPr>
              <a:t>is the </a:t>
            </a:r>
            <a:r>
              <a:rPr lang="en-US" altLang="zh-TW" sz="2200" i="1">
                <a:solidFill>
                  <a:srgbClr val="3333CC"/>
                </a:solidFill>
              </a:rPr>
              <a:t>xy</a:t>
            </a:r>
            <a:r>
              <a:rPr lang="en-US" altLang="zh-TW" sz="2200">
                <a:solidFill>
                  <a:srgbClr val="3333CC"/>
                </a:solidFill>
              </a:rPr>
              <a:t>-plane, i.e. range(</a:t>
            </a:r>
            <a:r>
              <a:rPr lang="en-US" altLang="zh-TW" sz="2200" i="1">
                <a:solidFill>
                  <a:srgbClr val="3333CC"/>
                </a:solidFill>
              </a:rPr>
              <a:t>T</a:t>
            </a:r>
            <a:r>
              <a:rPr lang="en-US" altLang="zh-TW" sz="2200">
                <a:solidFill>
                  <a:srgbClr val="3333CC"/>
                </a:solidFill>
              </a:rPr>
              <a:t>)={(</a:t>
            </a:r>
            <a:r>
              <a:rPr lang="en-US" altLang="zh-TW" sz="2200" i="1">
                <a:solidFill>
                  <a:srgbClr val="3333CC"/>
                </a:solidFill>
              </a:rPr>
              <a:t>x</a:t>
            </a:r>
            <a:r>
              <a:rPr lang="en-US" altLang="zh-TW" sz="2200">
                <a:solidFill>
                  <a:srgbClr val="3333CC"/>
                </a:solidFill>
              </a:rPr>
              <a:t>, </a:t>
            </a:r>
            <a:r>
              <a:rPr lang="en-US" altLang="zh-TW" sz="2200" i="1">
                <a:solidFill>
                  <a:srgbClr val="3333CC"/>
                </a:solidFill>
              </a:rPr>
              <a:t>y</a:t>
            </a:r>
            <a:r>
              <a:rPr lang="en-US" altLang="zh-TW" sz="2200">
                <a:solidFill>
                  <a:srgbClr val="3333CC"/>
                </a:solidFill>
              </a:rPr>
              <a:t>, 0)| </a:t>
            </a:r>
            <a:r>
              <a:rPr lang="en-US" altLang="zh-TW" sz="2200" i="1">
                <a:solidFill>
                  <a:srgbClr val="3333CC"/>
                </a:solidFill>
              </a:rPr>
              <a:t>x</a:t>
            </a:r>
            <a:r>
              <a:rPr lang="en-US" altLang="zh-TW" sz="2200">
                <a:solidFill>
                  <a:srgbClr val="3333CC"/>
                </a:solidFill>
              </a:rPr>
              <a:t> and </a:t>
            </a:r>
            <a:r>
              <a:rPr lang="en-US" altLang="zh-TW" sz="2200" i="1">
                <a:solidFill>
                  <a:srgbClr val="3333CC"/>
                </a:solidFill>
              </a:rPr>
              <a:t>y</a:t>
            </a:r>
            <a:r>
              <a:rPr lang="en-US" altLang="zh-TW" sz="2200">
                <a:solidFill>
                  <a:srgbClr val="3333CC"/>
                </a:solidFill>
              </a:rPr>
              <a:t> are real numbers}</a:t>
            </a:r>
            <a:endParaRPr lang="en-US" altLang="zh-TW" sz="2200" i="1">
              <a:solidFill>
                <a:srgbClr val="3333CC"/>
              </a:solidFill>
            </a:endParaRPr>
          </a:p>
          <a:p>
            <a:pPr eaLnBrk="1" hangingPunct="1"/>
            <a:r>
              <a:rPr lang="en-US" altLang="zh-TW" sz="2200">
                <a:solidFill>
                  <a:srgbClr val="3333CC"/>
                </a:solidFill>
              </a:rPr>
              <a:t>※ </a:t>
            </a:r>
            <a:r>
              <a:rPr lang="en-US" altLang="zh-TW" sz="2200" i="1">
                <a:solidFill>
                  <a:srgbClr val="3333CC"/>
                </a:solidFill>
              </a:rPr>
              <a:t>T</a:t>
            </a:r>
            <a:r>
              <a:rPr lang="en-US" altLang="zh-TW" sz="2200">
                <a:solidFill>
                  <a:srgbClr val="3333CC"/>
                </a:solidFill>
              </a:rPr>
              <a:t> can be defined by a matrix </a:t>
            </a:r>
            <a:r>
              <a:rPr lang="en-US" altLang="zh-TW" sz="2200" i="1">
                <a:solidFill>
                  <a:srgbClr val="3333CC"/>
                </a:solidFill>
              </a:rPr>
              <a:t>A</a:t>
            </a:r>
            <a:r>
              <a:rPr lang="en-US" altLang="zh-TW" sz="2200">
                <a:solidFill>
                  <a:srgbClr val="3333CC"/>
                </a:solidFill>
              </a:rPr>
              <a:t> as follows</a:t>
            </a:r>
          </a:p>
          <a:p>
            <a:pPr eaLnBrk="1" hangingPunct="1"/>
            <a:endParaRPr lang="en-US" altLang="zh-TW" sz="2200">
              <a:solidFill>
                <a:srgbClr val="3333CC"/>
              </a:solidFill>
            </a:endParaRPr>
          </a:p>
          <a:p>
            <a:pPr eaLnBrk="1" hangingPunct="1"/>
            <a:endParaRPr lang="en-US" altLang="zh-TW" sz="2200">
              <a:solidFill>
                <a:srgbClr val="3333CC"/>
              </a:solidFill>
            </a:endParaRPr>
          </a:p>
          <a:p>
            <a:pPr eaLnBrk="1" hangingPunct="1"/>
            <a:endParaRPr lang="en-US" altLang="zh-TW" sz="2200">
              <a:solidFill>
                <a:srgbClr val="3333CC"/>
              </a:solidFill>
            </a:endParaRPr>
          </a:p>
          <a:p>
            <a:pPr eaLnBrk="1" hangingPunct="1"/>
            <a:endParaRPr lang="en-US" altLang="zh-TW" sz="1200">
              <a:solidFill>
                <a:srgbClr val="3333CC"/>
              </a:solidFill>
            </a:endParaRPr>
          </a:p>
          <a:p>
            <a:pPr eaLnBrk="1" hangingPunct="1"/>
            <a:endParaRPr lang="en-US" altLang="zh-TW" sz="2200">
              <a:solidFill>
                <a:srgbClr val="3333CC"/>
              </a:solidFill>
            </a:endParaRPr>
          </a:p>
          <a:p>
            <a:pPr eaLnBrk="1" hangingPunct="1"/>
            <a:r>
              <a:rPr lang="en-US" altLang="zh-TW" sz="2200">
                <a:solidFill>
                  <a:srgbClr val="3333CC"/>
                </a:solidFill>
              </a:rPr>
              <a:t>※ The column space of </a:t>
            </a:r>
            <a:r>
              <a:rPr lang="en-US" altLang="zh-TW" sz="2200" i="1">
                <a:solidFill>
                  <a:srgbClr val="3333CC"/>
                </a:solidFill>
              </a:rPr>
              <a:t>A</a:t>
            </a:r>
            <a:r>
              <a:rPr lang="en-US" altLang="zh-TW" sz="2200">
                <a:solidFill>
                  <a:srgbClr val="3333CC"/>
                </a:solidFill>
              </a:rPr>
              <a:t> is as follows, which is just the </a:t>
            </a:r>
            <a:r>
              <a:rPr lang="en-US" altLang="zh-TW" sz="2200" i="1">
                <a:solidFill>
                  <a:srgbClr val="3333CC"/>
                </a:solidFill>
              </a:rPr>
              <a:t>xy</a:t>
            </a:r>
            <a:r>
              <a:rPr lang="en-US" altLang="zh-TW" sz="2200">
                <a:solidFill>
                  <a:srgbClr val="3333CC"/>
                </a:solidFill>
              </a:rPr>
              <a:t>-plane</a:t>
            </a:r>
          </a:p>
          <a:p>
            <a:pPr eaLnBrk="1" hangingPunct="1"/>
            <a:endParaRPr lang="zh-TW" altLang="en-US" sz="2200" i="1">
              <a:solidFill>
                <a:srgbClr val="3333CC"/>
              </a:solidFill>
            </a:endParaRPr>
          </a:p>
        </p:txBody>
      </p:sp>
      <p:graphicFrame>
        <p:nvGraphicFramePr>
          <p:cNvPr id="29698" name="Object 7"/>
          <p:cNvGraphicFramePr>
            <a:graphicFrameLocks noChangeAspect="1"/>
          </p:cNvGraphicFramePr>
          <p:nvPr/>
        </p:nvGraphicFramePr>
        <p:xfrm>
          <a:off x="1633538" y="3429000"/>
          <a:ext cx="58674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Equation" r:id="rId3" imgW="2933640" imgH="711000" progId="Equation.DSMT4">
                  <p:embed/>
                </p:oleObj>
              </mc:Choice>
              <mc:Fallback>
                <p:oleObj name="Equation" r:id="rId3" imgW="2933640" imgH="711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3429000"/>
                        <a:ext cx="58674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5"/>
          <p:cNvGraphicFramePr>
            <a:graphicFrameLocks noChangeAspect="1"/>
          </p:cNvGraphicFramePr>
          <p:nvPr/>
        </p:nvGraphicFramePr>
        <p:xfrm>
          <a:off x="1214438" y="5364163"/>
          <a:ext cx="68580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Equation" r:id="rId5" imgW="3429000" imgH="711000" progId="Equation.DSMT4">
                  <p:embed/>
                </p:oleObj>
              </mc:Choice>
              <mc:Fallback>
                <p:oleObj name="Equation" r:id="rId5" imgW="3429000" imgH="711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5364163"/>
                        <a:ext cx="68580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84690462-B323-49D6-9713-EC22DB56A44F}" type="slidenum">
              <a:rPr lang="en-US" altLang="zh-TW" sz="1400" smtClean="0">
                <a:ea typeface="新細明體" charset="-120"/>
              </a:rPr>
              <a:pPr eaLnBrk="1" hangingPunct="1"/>
              <a:t>33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395288" y="1023938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Ex 7: Finding a basis for the range of a linear transformation</a:t>
            </a:r>
          </a:p>
        </p:txBody>
      </p:sp>
      <p:graphicFrame>
        <p:nvGraphicFramePr>
          <p:cNvPr id="30722" name="Object 3"/>
          <p:cNvGraphicFramePr>
            <a:graphicFrameLocks noChangeAspect="1"/>
          </p:cNvGraphicFramePr>
          <p:nvPr/>
        </p:nvGraphicFramePr>
        <p:xfrm>
          <a:off x="857250" y="1571625"/>
          <a:ext cx="7213600" cy="231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Equation" r:id="rId3" imgW="3606480" imgH="1168200" progId="Equation.DSMT4">
                  <p:embed/>
                </p:oleObj>
              </mc:Choice>
              <mc:Fallback>
                <p:oleObj name="Equation" r:id="rId3" imgW="3606480" imgH="1168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1571625"/>
                        <a:ext cx="7213600" cy="231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Text Box 15"/>
          <p:cNvSpPr txBox="1">
            <a:spLocks noChangeArrowheads="1"/>
          </p:cNvSpPr>
          <p:nvPr/>
        </p:nvSpPr>
        <p:spPr bwMode="auto">
          <a:xfrm>
            <a:off x="857250" y="4076700"/>
            <a:ext cx="5761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Find a basis for the range of </a:t>
            </a:r>
            <a:r>
              <a:rPr lang="en-US" altLang="zh-TW" i="1"/>
              <a:t>T</a:t>
            </a:r>
            <a:endParaRPr lang="en-US" altLang="zh-TW"/>
          </a:p>
        </p:txBody>
      </p:sp>
      <p:sp>
        <p:nvSpPr>
          <p:cNvPr id="30726" name="Rectangle 1026"/>
          <p:cNvSpPr>
            <a:spLocks noChangeArrowheads="1"/>
          </p:cNvSpPr>
          <p:nvPr/>
        </p:nvSpPr>
        <p:spPr bwMode="auto">
          <a:xfrm>
            <a:off x="557213" y="4610100"/>
            <a:ext cx="137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Sol:</a:t>
            </a:r>
            <a:endParaRPr lang="en-US" altLang="zh-TW"/>
          </a:p>
        </p:txBody>
      </p:sp>
      <p:sp>
        <p:nvSpPr>
          <p:cNvPr id="30727" name="Text Box 15"/>
          <p:cNvSpPr txBox="1">
            <a:spLocks noChangeArrowheads="1"/>
          </p:cNvSpPr>
          <p:nvPr/>
        </p:nvSpPr>
        <p:spPr bwMode="auto">
          <a:xfrm>
            <a:off x="1000125" y="5186363"/>
            <a:ext cx="7500938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TW"/>
              <a:t>Since range(</a:t>
            </a:r>
            <a:r>
              <a:rPr lang="en-US" altLang="zh-TW" i="1"/>
              <a:t>T</a:t>
            </a:r>
            <a:r>
              <a:rPr lang="en-US" altLang="zh-TW"/>
              <a:t>) = </a:t>
            </a:r>
            <a:r>
              <a:rPr lang="en-US" altLang="zh-TW" i="1"/>
              <a:t>CS</a:t>
            </a:r>
            <a:r>
              <a:rPr lang="en-US" altLang="zh-TW"/>
              <a:t>(</a:t>
            </a:r>
            <a:r>
              <a:rPr lang="en-US" altLang="zh-TW" i="1"/>
              <a:t>A</a:t>
            </a:r>
            <a:r>
              <a:rPr lang="en-US" altLang="zh-TW"/>
              <a:t>), finding a basis for the range of </a:t>
            </a:r>
            <a:r>
              <a:rPr lang="en-US" altLang="zh-TW" i="1"/>
              <a:t>T</a:t>
            </a:r>
            <a:r>
              <a:rPr lang="en-US" altLang="zh-TW"/>
              <a:t> is equivalent to fining a basis for the column space of </a:t>
            </a:r>
            <a:r>
              <a:rPr lang="en-US" altLang="zh-TW" i="1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46929507-F536-456D-A9AD-CC1A6E1F19FC}" type="slidenum">
              <a:rPr lang="en-US" altLang="zh-TW" sz="1400" smtClean="0">
                <a:ea typeface="新細明體" charset="-120"/>
              </a:rPr>
              <a:pPr eaLnBrk="1" hangingPunct="1"/>
              <a:t>34</a:t>
            </a:fld>
            <a:endParaRPr lang="en-US" altLang="zh-TW" sz="1400" smtClean="0">
              <a:ea typeface="新細明體" charset="-120"/>
            </a:endParaRPr>
          </a:p>
        </p:txBody>
      </p:sp>
      <p:graphicFrame>
        <p:nvGraphicFramePr>
          <p:cNvPr id="31746" name="Object 1027"/>
          <p:cNvGraphicFramePr>
            <a:graphicFrameLocks noChangeAspect="1"/>
          </p:cNvGraphicFramePr>
          <p:nvPr/>
        </p:nvGraphicFramePr>
        <p:xfrm>
          <a:off x="928688" y="857250"/>
          <a:ext cx="7373937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Equation" r:id="rId3" imgW="3759120" imgH="914400" progId="Equation.DSMT4">
                  <p:embed/>
                </p:oleObj>
              </mc:Choice>
              <mc:Fallback>
                <p:oleObj name="Equation" r:id="rId3" imgW="3759120" imgH="914400" progId="Equation.DSMT4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857250"/>
                        <a:ext cx="7373937" cy="178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1028"/>
          <p:cNvGraphicFramePr>
            <a:graphicFrameLocks noChangeAspect="1"/>
          </p:cNvGraphicFramePr>
          <p:nvPr/>
        </p:nvGraphicFramePr>
        <p:xfrm>
          <a:off x="1543050" y="2617788"/>
          <a:ext cx="24638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Equation" r:id="rId5" imgW="1231560" imgH="228600" progId="Equation.3">
                  <p:embed/>
                </p:oleObj>
              </mc:Choice>
              <mc:Fallback>
                <p:oleObj name="Equation" r:id="rId5" imgW="1231560" imgH="228600" progId="Equation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2617788"/>
                        <a:ext cx="24638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1030"/>
          <p:cNvGraphicFramePr>
            <a:graphicFrameLocks noChangeAspect="1"/>
          </p:cNvGraphicFramePr>
          <p:nvPr/>
        </p:nvGraphicFramePr>
        <p:xfrm>
          <a:off x="5372100" y="2617788"/>
          <a:ext cx="24384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Equation" r:id="rId7" imgW="1396800" imgH="228600" progId="Equation.3">
                  <p:embed/>
                </p:oleObj>
              </mc:Choice>
              <mc:Fallback>
                <p:oleObj name="Equation" r:id="rId7" imgW="1396800" imgH="228600" progId="Equation.3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2617788"/>
                        <a:ext cx="24384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Oval 1032"/>
          <p:cNvSpPr>
            <a:spLocks noChangeArrowheads="1"/>
          </p:cNvSpPr>
          <p:nvPr/>
        </p:nvSpPr>
        <p:spPr bwMode="auto">
          <a:xfrm>
            <a:off x="5295900" y="928688"/>
            <a:ext cx="304800" cy="304800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52" name="Oval 1033"/>
          <p:cNvSpPr>
            <a:spLocks noChangeArrowheads="1"/>
          </p:cNvSpPr>
          <p:nvPr/>
        </p:nvSpPr>
        <p:spPr bwMode="auto">
          <a:xfrm>
            <a:off x="5797550" y="1338263"/>
            <a:ext cx="304800" cy="304800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53" name="Oval 1034"/>
          <p:cNvSpPr>
            <a:spLocks noChangeArrowheads="1"/>
          </p:cNvSpPr>
          <p:nvPr/>
        </p:nvSpPr>
        <p:spPr bwMode="auto">
          <a:xfrm>
            <a:off x="6804025" y="1785938"/>
            <a:ext cx="304800" cy="304800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31748" name="Object 1035"/>
          <p:cNvGraphicFramePr>
            <a:graphicFrameLocks noChangeAspect="1"/>
          </p:cNvGraphicFramePr>
          <p:nvPr/>
        </p:nvGraphicFramePr>
        <p:xfrm>
          <a:off x="749300" y="3286125"/>
          <a:ext cx="8070850" cy="334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Equation" r:id="rId9" imgW="4038480" imgH="1676160" progId="Equation.DSMT4">
                  <p:embed/>
                </p:oleObj>
              </mc:Choice>
              <mc:Fallback>
                <p:oleObj name="Equation" r:id="rId9" imgW="4038480" imgH="1676160" progId="Equation.DSMT4">
                  <p:embed/>
                  <p:pic>
                    <p:nvPicPr>
                      <p:cNvPr id="0" name="Object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3286125"/>
                        <a:ext cx="8070850" cy="334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CE59DF98-94A3-4EA2-9269-BE878D8ADB10}" type="slidenum">
              <a:rPr lang="en-US" altLang="zh-TW" sz="1400" smtClean="0">
                <a:ea typeface="新細明體" charset="-120"/>
              </a:rPr>
              <a:pPr eaLnBrk="1" hangingPunct="1"/>
              <a:t>35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395288" y="785813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Rank of a linear transformation </a:t>
            </a:r>
            <a:r>
              <a:rPr lang="en-US" altLang="zh-TW" i="1">
                <a:solidFill>
                  <a:schemeClr val="hlink"/>
                </a:solidFill>
              </a:rPr>
              <a:t>T</a:t>
            </a:r>
            <a:r>
              <a:rPr lang="en-US" altLang="zh-TW">
                <a:solidFill>
                  <a:schemeClr val="hlink"/>
                </a:solidFill>
              </a:rPr>
              <a:t>:</a:t>
            </a:r>
            <a:r>
              <a:rPr lang="en-US" altLang="zh-TW" i="1">
                <a:solidFill>
                  <a:schemeClr val="hlink"/>
                </a:solidFill>
              </a:rPr>
              <a:t>V</a:t>
            </a:r>
            <a:r>
              <a:rPr lang="en-US" altLang="zh-TW">
                <a:solidFill>
                  <a:schemeClr val="hlink"/>
                </a:solidFill>
              </a:rPr>
              <a:t>→</a:t>
            </a:r>
            <a:r>
              <a:rPr lang="en-US" altLang="zh-TW" i="1">
                <a:solidFill>
                  <a:schemeClr val="hlink"/>
                </a:solidFill>
              </a:rPr>
              <a:t>W </a:t>
            </a:r>
            <a:r>
              <a:rPr lang="en-US" altLang="zh-TW">
                <a:solidFill>
                  <a:schemeClr val="hlink"/>
                </a:solidFill>
              </a:rPr>
              <a:t>(</a:t>
            </a:r>
            <a:r>
              <a:rPr lang="zh-TW" altLang="en-US">
                <a:solidFill>
                  <a:schemeClr val="hlink"/>
                </a:solidFill>
              </a:rPr>
              <a:t>線性轉換</a:t>
            </a:r>
            <a:r>
              <a:rPr lang="en-US" altLang="zh-TW" i="1">
                <a:solidFill>
                  <a:schemeClr val="hlink"/>
                </a:solidFill>
              </a:rPr>
              <a:t>T</a:t>
            </a:r>
            <a:r>
              <a:rPr lang="zh-TW" altLang="en-US">
                <a:solidFill>
                  <a:schemeClr val="hlink"/>
                </a:solidFill>
              </a:rPr>
              <a:t>的秩</a:t>
            </a:r>
            <a:r>
              <a:rPr lang="en-US" altLang="zh-TW">
                <a:solidFill>
                  <a:schemeClr val="hlink"/>
                </a:solidFill>
              </a:rPr>
              <a:t>):</a:t>
            </a:r>
          </a:p>
        </p:txBody>
      </p:sp>
      <p:graphicFrame>
        <p:nvGraphicFramePr>
          <p:cNvPr id="32770" name="Object 9"/>
          <p:cNvGraphicFramePr>
            <a:graphicFrameLocks noChangeAspect="1"/>
          </p:cNvGraphicFramePr>
          <p:nvPr/>
        </p:nvGraphicFramePr>
        <p:xfrm>
          <a:off x="996950" y="1323975"/>
          <a:ext cx="72644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3" name="Equation" r:id="rId3" imgW="3632040" imgH="203040" progId="Equation.DSMT4">
                  <p:embed/>
                </p:oleObj>
              </mc:Choice>
              <mc:Fallback>
                <p:oleObj name="Equation" r:id="rId3" imgW="363204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1323975"/>
                        <a:ext cx="72644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6" name="Rectangle 10"/>
          <p:cNvSpPr>
            <a:spLocks noChangeArrowheads="1"/>
          </p:cNvSpPr>
          <p:nvPr/>
        </p:nvSpPr>
        <p:spPr bwMode="auto">
          <a:xfrm>
            <a:off x="395288" y="2347913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Nullity of a linear transformation </a:t>
            </a:r>
            <a:r>
              <a:rPr lang="en-US" altLang="zh-TW" i="1">
                <a:solidFill>
                  <a:schemeClr val="hlink"/>
                </a:solidFill>
              </a:rPr>
              <a:t>T</a:t>
            </a:r>
            <a:r>
              <a:rPr lang="en-US" altLang="zh-TW">
                <a:solidFill>
                  <a:schemeClr val="hlink"/>
                </a:solidFill>
              </a:rPr>
              <a:t>:</a:t>
            </a:r>
            <a:r>
              <a:rPr lang="en-US" altLang="zh-TW" i="1">
                <a:solidFill>
                  <a:schemeClr val="hlink"/>
                </a:solidFill>
              </a:rPr>
              <a:t>V</a:t>
            </a:r>
            <a:r>
              <a:rPr lang="en-US" altLang="zh-TW">
                <a:solidFill>
                  <a:schemeClr val="hlink"/>
                </a:solidFill>
              </a:rPr>
              <a:t>→</a:t>
            </a:r>
            <a:r>
              <a:rPr lang="en-US" altLang="zh-TW" i="1">
                <a:solidFill>
                  <a:schemeClr val="hlink"/>
                </a:solidFill>
              </a:rPr>
              <a:t>W </a:t>
            </a:r>
            <a:r>
              <a:rPr lang="en-US" altLang="zh-TW">
                <a:solidFill>
                  <a:schemeClr val="hlink"/>
                </a:solidFill>
              </a:rPr>
              <a:t>(</a:t>
            </a:r>
            <a:r>
              <a:rPr lang="zh-TW" altLang="en-US">
                <a:solidFill>
                  <a:schemeClr val="hlink"/>
                </a:solidFill>
              </a:rPr>
              <a:t>線性轉換</a:t>
            </a:r>
            <a:r>
              <a:rPr lang="en-US" altLang="zh-TW" i="1">
                <a:solidFill>
                  <a:schemeClr val="hlink"/>
                </a:solidFill>
              </a:rPr>
              <a:t>T</a:t>
            </a:r>
            <a:r>
              <a:rPr lang="zh-TW" altLang="en-US">
                <a:solidFill>
                  <a:schemeClr val="hlink"/>
                </a:solidFill>
              </a:rPr>
              <a:t>的核次數</a:t>
            </a:r>
            <a:r>
              <a:rPr lang="en-US" altLang="zh-TW">
                <a:solidFill>
                  <a:schemeClr val="hlink"/>
                </a:solidFill>
              </a:rPr>
              <a:t>):</a:t>
            </a:r>
          </a:p>
        </p:txBody>
      </p:sp>
      <p:graphicFrame>
        <p:nvGraphicFramePr>
          <p:cNvPr id="32771" name="Object 11"/>
          <p:cNvGraphicFramePr>
            <a:graphicFrameLocks noChangeAspect="1"/>
          </p:cNvGraphicFramePr>
          <p:nvPr/>
        </p:nvGraphicFramePr>
        <p:xfrm>
          <a:off x="928688" y="2881313"/>
          <a:ext cx="72898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" name="Equation" r:id="rId5" imgW="3644640" imgH="203040" progId="Equation.DSMT4">
                  <p:embed/>
                </p:oleObj>
              </mc:Choice>
              <mc:Fallback>
                <p:oleObj name="Equation" r:id="rId5" imgW="364464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2881313"/>
                        <a:ext cx="728980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7" name="Rectangle 12"/>
          <p:cNvSpPr>
            <a:spLocks noChangeArrowheads="1"/>
          </p:cNvSpPr>
          <p:nvPr/>
        </p:nvSpPr>
        <p:spPr bwMode="auto">
          <a:xfrm>
            <a:off x="395288" y="3895725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Note:</a:t>
            </a:r>
          </a:p>
        </p:txBody>
      </p:sp>
      <p:graphicFrame>
        <p:nvGraphicFramePr>
          <p:cNvPr id="32772" name="Object 13"/>
          <p:cNvGraphicFramePr>
            <a:graphicFrameLocks noChangeAspect="1"/>
          </p:cNvGraphicFramePr>
          <p:nvPr/>
        </p:nvGraphicFramePr>
        <p:xfrm>
          <a:off x="642938" y="4424363"/>
          <a:ext cx="7858125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5" name="Equation" r:id="rId7" imgW="4025880" imgH="685800" progId="Equation.DSMT4">
                  <p:embed/>
                </p:oleObj>
              </mc:Choice>
              <mc:Fallback>
                <p:oleObj name="Equation" r:id="rId7" imgW="4025880" imgH="685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4424363"/>
                        <a:ext cx="7858125" cy="136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8" name="文字方塊 10"/>
          <p:cNvSpPr txBox="1">
            <a:spLocks noChangeArrowheads="1"/>
          </p:cNvSpPr>
          <p:nvPr/>
        </p:nvSpPr>
        <p:spPr bwMode="auto">
          <a:xfrm>
            <a:off x="285750" y="5842000"/>
            <a:ext cx="8715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00FF"/>
                </a:solidFill>
              </a:rPr>
              <a:t>※ The dimension of the row (or column) space of a matrix </a:t>
            </a:r>
            <a:r>
              <a:rPr lang="en-US" altLang="zh-TW" sz="2000" i="1">
                <a:solidFill>
                  <a:srgbClr val="0000FF"/>
                </a:solidFill>
              </a:rPr>
              <a:t>A</a:t>
            </a:r>
            <a:r>
              <a:rPr lang="en-US" altLang="zh-TW" sz="2000">
                <a:solidFill>
                  <a:srgbClr val="0000FF"/>
                </a:solidFill>
              </a:rPr>
              <a:t> is called the rank of </a:t>
            </a:r>
            <a:r>
              <a:rPr lang="en-US" altLang="zh-TW" sz="2000" i="1">
                <a:solidFill>
                  <a:srgbClr val="0000FF"/>
                </a:solidFill>
              </a:rPr>
              <a:t>A</a:t>
            </a:r>
          </a:p>
          <a:p>
            <a:pPr eaLnBrk="1" hangingPunct="1"/>
            <a:r>
              <a:rPr lang="en-US" altLang="zh-TW" sz="2000">
                <a:solidFill>
                  <a:srgbClr val="0000FF"/>
                </a:solidFill>
              </a:rPr>
              <a:t>※ The dimension of the nullspace of </a:t>
            </a:r>
            <a:r>
              <a:rPr lang="en-US" altLang="zh-TW" sz="2000" i="1">
                <a:solidFill>
                  <a:srgbClr val="0000FF"/>
                </a:solidFill>
              </a:rPr>
              <a:t>A</a:t>
            </a:r>
            <a:r>
              <a:rPr lang="en-US" altLang="zh-TW" sz="2000">
                <a:solidFill>
                  <a:srgbClr val="0000FF"/>
                </a:solidFill>
              </a:rPr>
              <a:t> (                                )  is called the nullity of </a:t>
            </a:r>
            <a:r>
              <a:rPr lang="en-US" altLang="zh-TW" sz="2000" i="1">
                <a:solidFill>
                  <a:srgbClr val="0000FF"/>
                </a:solidFill>
              </a:rPr>
              <a:t>A</a:t>
            </a:r>
            <a:endParaRPr lang="zh-TW" altLang="en-US" sz="2000" i="1">
              <a:solidFill>
                <a:srgbClr val="0000FF"/>
              </a:solidFill>
            </a:endParaRPr>
          </a:p>
        </p:txBody>
      </p:sp>
      <p:sp>
        <p:nvSpPr>
          <p:cNvPr id="32779" name="Rectangle 14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zh-TW" altLang="zh-TW"/>
          </a:p>
        </p:txBody>
      </p:sp>
      <p:sp>
        <p:nvSpPr>
          <p:cNvPr id="32780" name="Rectangle 17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zh-TW" altLang="zh-TW"/>
          </a:p>
        </p:txBody>
      </p:sp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4500563" y="6215063"/>
          <a:ext cx="20764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" name="Equation" r:id="rId9" imgW="1295280" imgH="203040" progId="Equation.DSMT4">
                  <p:embed/>
                </p:oleObj>
              </mc:Choice>
              <mc:Fallback>
                <p:oleObj name="Equation" r:id="rId9" imgW="129528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6215063"/>
                        <a:ext cx="207645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1" name="Rectangle 14"/>
          <p:cNvSpPr>
            <a:spLocks noChangeArrowheads="1"/>
          </p:cNvSpPr>
          <p:nvPr/>
        </p:nvSpPr>
        <p:spPr bwMode="auto">
          <a:xfrm>
            <a:off x="428625" y="3357563"/>
            <a:ext cx="8001000" cy="428625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40000"/>
            </a:pPr>
            <a:r>
              <a:rPr lang="en-US" altLang="zh-TW" sz="1800">
                <a:solidFill>
                  <a:srgbClr val="0000FF"/>
                </a:solidFill>
              </a:rPr>
              <a:t>According to the corollary to Thm. 6.3, ker(</a:t>
            </a:r>
            <a:r>
              <a:rPr lang="en-US" altLang="zh-TW" sz="1800" i="1">
                <a:solidFill>
                  <a:srgbClr val="0000FF"/>
                </a:solidFill>
              </a:rPr>
              <a:t>T</a:t>
            </a:r>
            <a:r>
              <a:rPr lang="en-US" altLang="zh-TW" sz="1800">
                <a:solidFill>
                  <a:srgbClr val="0000FF"/>
                </a:solidFill>
              </a:rPr>
              <a:t>) = </a:t>
            </a:r>
            <a:r>
              <a:rPr lang="en-US" altLang="zh-TW" sz="1800" i="1">
                <a:solidFill>
                  <a:srgbClr val="0000FF"/>
                </a:solidFill>
              </a:rPr>
              <a:t>NS</a:t>
            </a:r>
            <a:r>
              <a:rPr lang="en-US" altLang="zh-TW" sz="1800">
                <a:solidFill>
                  <a:srgbClr val="0000FF"/>
                </a:solidFill>
              </a:rPr>
              <a:t>(</a:t>
            </a:r>
            <a:r>
              <a:rPr lang="en-US" altLang="zh-TW" sz="1800" i="1">
                <a:solidFill>
                  <a:srgbClr val="0000FF"/>
                </a:solidFill>
              </a:rPr>
              <a:t>A</a:t>
            </a:r>
            <a:r>
              <a:rPr lang="en-US" altLang="zh-TW" sz="1800">
                <a:solidFill>
                  <a:srgbClr val="0000FF"/>
                </a:solidFill>
              </a:rPr>
              <a:t>), so dim(ker(</a:t>
            </a:r>
            <a:r>
              <a:rPr lang="en-US" altLang="zh-TW" sz="1800" i="1">
                <a:solidFill>
                  <a:srgbClr val="0000FF"/>
                </a:solidFill>
              </a:rPr>
              <a:t>T</a:t>
            </a:r>
            <a:r>
              <a:rPr lang="en-US" altLang="zh-TW" sz="1800">
                <a:solidFill>
                  <a:srgbClr val="0000FF"/>
                </a:solidFill>
              </a:rPr>
              <a:t>)) = dim(</a:t>
            </a:r>
            <a:r>
              <a:rPr lang="en-US" altLang="zh-TW" sz="1800" i="1">
                <a:solidFill>
                  <a:srgbClr val="0000FF"/>
                </a:solidFill>
              </a:rPr>
              <a:t>NS</a:t>
            </a:r>
            <a:r>
              <a:rPr lang="en-US" altLang="zh-TW" sz="1800">
                <a:solidFill>
                  <a:srgbClr val="0000FF"/>
                </a:solidFill>
              </a:rPr>
              <a:t>(</a:t>
            </a:r>
            <a:r>
              <a:rPr lang="en-US" altLang="zh-TW" sz="1800" i="1">
                <a:solidFill>
                  <a:srgbClr val="0000FF"/>
                </a:solidFill>
              </a:rPr>
              <a:t>A</a:t>
            </a:r>
            <a:r>
              <a:rPr lang="en-US" altLang="zh-TW" sz="1800">
                <a:solidFill>
                  <a:srgbClr val="0000FF"/>
                </a:solidFill>
              </a:rPr>
              <a:t>))</a:t>
            </a: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428625" y="1785938"/>
            <a:ext cx="8429625" cy="428625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40000"/>
            </a:pPr>
            <a:r>
              <a:rPr lang="en-US" altLang="zh-TW" sz="1800">
                <a:solidFill>
                  <a:srgbClr val="0000FF"/>
                </a:solidFill>
              </a:rPr>
              <a:t>According to the corollary to Thm. 6.4, range(</a:t>
            </a:r>
            <a:r>
              <a:rPr lang="en-US" altLang="zh-TW" sz="1800" i="1">
                <a:solidFill>
                  <a:srgbClr val="0000FF"/>
                </a:solidFill>
              </a:rPr>
              <a:t>T</a:t>
            </a:r>
            <a:r>
              <a:rPr lang="en-US" altLang="zh-TW" sz="1800">
                <a:solidFill>
                  <a:srgbClr val="0000FF"/>
                </a:solidFill>
              </a:rPr>
              <a:t>) = C</a:t>
            </a:r>
            <a:r>
              <a:rPr lang="en-US" altLang="zh-TW" sz="1800" i="1">
                <a:solidFill>
                  <a:srgbClr val="0000FF"/>
                </a:solidFill>
              </a:rPr>
              <a:t>S</a:t>
            </a:r>
            <a:r>
              <a:rPr lang="en-US" altLang="zh-TW" sz="1800">
                <a:solidFill>
                  <a:srgbClr val="0000FF"/>
                </a:solidFill>
              </a:rPr>
              <a:t>(</a:t>
            </a:r>
            <a:r>
              <a:rPr lang="en-US" altLang="zh-TW" sz="1800" i="1">
                <a:solidFill>
                  <a:srgbClr val="0000FF"/>
                </a:solidFill>
              </a:rPr>
              <a:t>A</a:t>
            </a:r>
            <a:r>
              <a:rPr lang="en-US" altLang="zh-TW" sz="1800">
                <a:solidFill>
                  <a:srgbClr val="0000FF"/>
                </a:solidFill>
              </a:rPr>
              <a:t>), so dim(range(</a:t>
            </a:r>
            <a:r>
              <a:rPr lang="en-US" altLang="zh-TW" sz="1800" i="1">
                <a:solidFill>
                  <a:srgbClr val="0000FF"/>
                </a:solidFill>
              </a:rPr>
              <a:t>T</a:t>
            </a:r>
            <a:r>
              <a:rPr lang="en-US" altLang="zh-TW" sz="1800">
                <a:solidFill>
                  <a:srgbClr val="0000FF"/>
                </a:solidFill>
              </a:rPr>
              <a:t>)) = dim(</a:t>
            </a:r>
            <a:r>
              <a:rPr lang="en-US" altLang="zh-TW" sz="1800" i="1">
                <a:solidFill>
                  <a:srgbClr val="0000FF"/>
                </a:solidFill>
              </a:rPr>
              <a:t>CS</a:t>
            </a:r>
            <a:r>
              <a:rPr lang="en-US" altLang="zh-TW" sz="1800">
                <a:solidFill>
                  <a:srgbClr val="0000FF"/>
                </a:solidFill>
              </a:rPr>
              <a:t>(</a:t>
            </a:r>
            <a:r>
              <a:rPr lang="en-US" altLang="zh-TW" sz="1800" i="1">
                <a:solidFill>
                  <a:srgbClr val="0000FF"/>
                </a:solidFill>
              </a:rPr>
              <a:t>A</a:t>
            </a:r>
            <a:r>
              <a:rPr lang="en-US" altLang="zh-TW" sz="1800">
                <a:solidFill>
                  <a:srgbClr val="0000FF"/>
                </a:solidFill>
              </a:rPr>
              <a:t>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76353701-F712-440D-885C-1B06FF55A022}" type="slidenum">
              <a:rPr lang="en-US" altLang="zh-TW" sz="1400" smtClean="0">
                <a:ea typeface="新細明體" charset="-120"/>
              </a:rPr>
              <a:pPr eaLnBrk="1" hangingPunct="1"/>
              <a:t>36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85750" y="785813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Theorem 6.5: Sum of rank and nullity</a:t>
            </a:r>
          </a:p>
        </p:txBody>
      </p:sp>
      <p:graphicFrame>
        <p:nvGraphicFramePr>
          <p:cNvPr id="33794" name="Object 14"/>
          <p:cNvGraphicFramePr>
            <a:graphicFrameLocks noChangeAspect="1"/>
          </p:cNvGraphicFramePr>
          <p:nvPr/>
        </p:nvGraphicFramePr>
        <p:xfrm>
          <a:off x="1143000" y="2571750"/>
          <a:ext cx="684212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Equation" r:id="rId3" imgW="3784320" imgH="431640" progId="Equation.DSMT4">
                  <p:embed/>
                </p:oleObj>
              </mc:Choice>
              <mc:Fallback>
                <p:oleObj name="Equation" r:id="rId3" imgW="3784320" imgH="4316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71750"/>
                        <a:ext cx="6842125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文字方塊 11"/>
          <p:cNvSpPr txBox="1">
            <a:spLocks noChangeArrowheads="1"/>
          </p:cNvSpPr>
          <p:nvPr/>
        </p:nvSpPr>
        <p:spPr bwMode="auto">
          <a:xfrm>
            <a:off x="714375" y="1214438"/>
            <a:ext cx="814387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/>
              <a:t>Let </a:t>
            </a:r>
            <a:r>
              <a:rPr lang="en-US" altLang="zh-TW" i="1"/>
              <a:t>T</a:t>
            </a:r>
            <a:r>
              <a:rPr lang="en-US" altLang="zh-TW"/>
              <a:t>: </a:t>
            </a:r>
            <a:r>
              <a:rPr lang="en-US" altLang="zh-TW" i="1"/>
              <a:t>V</a:t>
            </a:r>
            <a:r>
              <a:rPr lang="en-US" altLang="zh-TW"/>
              <a:t> →</a:t>
            </a:r>
            <a:r>
              <a:rPr lang="en-US" altLang="zh-TW" i="1"/>
              <a:t>W</a:t>
            </a:r>
            <a:r>
              <a:rPr lang="en-US" altLang="zh-TW"/>
              <a:t> be a linear transformation from an </a:t>
            </a:r>
            <a:r>
              <a:rPr lang="en-US" altLang="zh-TW" i="1"/>
              <a:t>n</a:t>
            </a:r>
            <a:r>
              <a:rPr lang="en-US" altLang="zh-TW"/>
              <a:t>-dimensional vector space </a:t>
            </a:r>
            <a:r>
              <a:rPr lang="en-US" altLang="zh-TW" i="1"/>
              <a:t>V</a:t>
            </a:r>
            <a:r>
              <a:rPr lang="en-US" altLang="zh-TW"/>
              <a:t> (i.e. the dim(domain of </a:t>
            </a:r>
            <a:r>
              <a:rPr lang="en-US" altLang="zh-TW" i="1"/>
              <a:t>T</a:t>
            </a:r>
            <a:r>
              <a:rPr lang="en-US" altLang="zh-TW"/>
              <a:t>) is </a:t>
            </a:r>
            <a:r>
              <a:rPr lang="en-US" altLang="zh-TW" i="1"/>
              <a:t>n</a:t>
            </a:r>
            <a:r>
              <a:rPr lang="en-US" altLang="zh-TW"/>
              <a:t>)  into a vector space </a:t>
            </a:r>
            <a:r>
              <a:rPr lang="en-US" altLang="zh-TW" i="1"/>
              <a:t>W</a:t>
            </a:r>
            <a:r>
              <a:rPr lang="en-US" altLang="zh-TW"/>
              <a:t>. Then</a:t>
            </a:r>
            <a:endParaRPr lang="zh-TW" altLang="en-US"/>
          </a:p>
        </p:txBody>
      </p:sp>
      <p:pic>
        <p:nvPicPr>
          <p:cNvPr id="33798" name="Picture 12" descr="FIG6-6"/>
          <p:cNvPicPr>
            <a:picLocks noChangeAspect="1" noChangeArrowheads="1"/>
          </p:cNvPicPr>
          <p:nvPr/>
        </p:nvPicPr>
        <p:blipFill>
          <a:blip r:embed="rId5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500438"/>
            <a:ext cx="3571875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文字方塊 12"/>
          <p:cNvSpPr txBox="1">
            <a:spLocks noChangeArrowheads="1"/>
          </p:cNvSpPr>
          <p:nvPr/>
        </p:nvSpPr>
        <p:spPr bwMode="auto">
          <a:xfrm>
            <a:off x="4214813" y="3616325"/>
            <a:ext cx="4643437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00FF"/>
                </a:solidFill>
              </a:rPr>
              <a:t>※ You can image that the dim(domain of </a:t>
            </a:r>
            <a:r>
              <a:rPr lang="en-US" altLang="zh-TW" sz="2000" i="1">
                <a:solidFill>
                  <a:srgbClr val="0000FF"/>
                </a:solidFill>
              </a:rPr>
              <a:t>T</a:t>
            </a:r>
            <a:r>
              <a:rPr lang="en-US" altLang="zh-TW" sz="2000">
                <a:solidFill>
                  <a:srgbClr val="0000FF"/>
                </a:solidFill>
              </a:rPr>
              <a:t>) should equals the dim(range of </a:t>
            </a:r>
            <a:r>
              <a:rPr lang="en-US" altLang="zh-TW" sz="2000" i="1">
                <a:solidFill>
                  <a:srgbClr val="0000FF"/>
                </a:solidFill>
              </a:rPr>
              <a:t>T</a:t>
            </a:r>
            <a:r>
              <a:rPr lang="en-US" altLang="zh-TW" sz="2000">
                <a:solidFill>
                  <a:srgbClr val="0000FF"/>
                </a:solidFill>
              </a:rPr>
              <a:t>) originally</a:t>
            </a:r>
          </a:p>
          <a:p>
            <a:pPr eaLnBrk="1" hangingPunct="1"/>
            <a:r>
              <a:rPr lang="en-US" altLang="zh-TW" sz="2000">
                <a:solidFill>
                  <a:srgbClr val="0000FF"/>
                </a:solidFill>
              </a:rPr>
              <a:t>※ But some dimensions of the domain of </a:t>
            </a:r>
            <a:r>
              <a:rPr lang="en-US" altLang="zh-TW" sz="2000" i="1">
                <a:solidFill>
                  <a:srgbClr val="0000FF"/>
                </a:solidFill>
              </a:rPr>
              <a:t>T</a:t>
            </a:r>
            <a:r>
              <a:rPr lang="en-US" altLang="zh-TW" sz="2000">
                <a:solidFill>
                  <a:srgbClr val="0000FF"/>
                </a:solidFill>
              </a:rPr>
              <a:t> is absorbed by the zero vector in </a:t>
            </a:r>
            <a:r>
              <a:rPr lang="en-US" altLang="zh-TW" sz="2000" i="1">
                <a:solidFill>
                  <a:srgbClr val="0000FF"/>
                </a:solidFill>
              </a:rPr>
              <a:t>W</a:t>
            </a:r>
          </a:p>
          <a:p>
            <a:pPr eaLnBrk="1" hangingPunct="1"/>
            <a:r>
              <a:rPr lang="en-US" altLang="zh-TW" sz="2000">
                <a:solidFill>
                  <a:srgbClr val="0000FF"/>
                </a:solidFill>
              </a:rPr>
              <a:t>※ So the dim(range of </a:t>
            </a:r>
            <a:r>
              <a:rPr lang="en-US" altLang="zh-TW" sz="2000" i="1">
                <a:solidFill>
                  <a:srgbClr val="0000FF"/>
                </a:solidFill>
              </a:rPr>
              <a:t>T</a:t>
            </a:r>
            <a:r>
              <a:rPr lang="en-US" altLang="zh-TW" sz="2000">
                <a:solidFill>
                  <a:srgbClr val="0000FF"/>
                </a:solidFill>
              </a:rPr>
              <a:t>) is smaller than the dim(domain of </a:t>
            </a:r>
            <a:r>
              <a:rPr lang="en-US" altLang="zh-TW" sz="2000" i="1">
                <a:solidFill>
                  <a:srgbClr val="0000FF"/>
                </a:solidFill>
              </a:rPr>
              <a:t>T</a:t>
            </a:r>
            <a:r>
              <a:rPr lang="en-US" altLang="zh-TW" sz="2000">
                <a:solidFill>
                  <a:srgbClr val="0000FF"/>
                </a:solidFill>
              </a:rPr>
              <a:t>) by the number of how many dimensions of  the domain of </a:t>
            </a:r>
            <a:r>
              <a:rPr lang="en-US" altLang="zh-TW" sz="2000" i="1">
                <a:solidFill>
                  <a:srgbClr val="0000FF"/>
                </a:solidFill>
              </a:rPr>
              <a:t>T</a:t>
            </a:r>
            <a:r>
              <a:rPr lang="en-US" altLang="zh-TW" sz="2000">
                <a:solidFill>
                  <a:srgbClr val="0000FF"/>
                </a:solidFill>
              </a:rPr>
              <a:t> are absorbed by the zero vector, which is exactly the dim(kernel of </a:t>
            </a:r>
            <a:r>
              <a:rPr lang="en-US" altLang="zh-TW" sz="2000" i="1">
                <a:solidFill>
                  <a:srgbClr val="0000FF"/>
                </a:solidFill>
              </a:rPr>
              <a:t>T</a:t>
            </a:r>
            <a:r>
              <a:rPr lang="en-US" altLang="zh-TW" sz="2000">
                <a:solidFill>
                  <a:srgbClr val="0000FF"/>
                </a:solidFill>
              </a:rPr>
              <a:t>)</a:t>
            </a:r>
            <a:endParaRPr lang="zh-TW" altLang="en-US" sz="20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DAB872FF-59CF-4131-8626-1CDDE6984E5D}" type="slidenum">
              <a:rPr lang="en-US" altLang="zh-TW" sz="1400" smtClean="0">
                <a:ea typeface="新細明體" charset="-120"/>
              </a:rPr>
              <a:pPr eaLnBrk="1" hangingPunct="1"/>
              <a:t>37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34823" name="Rectangle 5"/>
          <p:cNvSpPr>
            <a:spLocks noChangeArrowheads="1"/>
          </p:cNvSpPr>
          <p:nvPr/>
        </p:nvSpPr>
        <p:spPr bwMode="auto">
          <a:xfrm>
            <a:off x="361950" y="85725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Pf:</a:t>
            </a:r>
          </a:p>
        </p:txBody>
      </p:sp>
      <p:graphicFrame>
        <p:nvGraphicFramePr>
          <p:cNvPr id="34818" name="Object 7"/>
          <p:cNvGraphicFramePr>
            <a:graphicFrameLocks noChangeAspect="1"/>
          </p:cNvGraphicFramePr>
          <p:nvPr/>
        </p:nvGraphicFramePr>
        <p:xfrm>
          <a:off x="392113" y="1500188"/>
          <a:ext cx="86201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Equation" r:id="rId3" imgW="4025880" imgH="203040" progId="Equation.3">
                  <p:embed/>
                </p:oleObj>
              </mc:Choice>
              <mc:Fallback>
                <p:oleObj name="Equation" r:id="rId3" imgW="402588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1500188"/>
                        <a:ext cx="86201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17"/>
          <p:cNvGraphicFramePr>
            <a:graphicFrameLocks noChangeAspect="1"/>
          </p:cNvGraphicFramePr>
          <p:nvPr/>
        </p:nvGraphicFramePr>
        <p:xfrm>
          <a:off x="393700" y="2100263"/>
          <a:ext cx="867886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Equation" r:id="rId5" imgW="4343400" imgH="203040" progId="Equation.DSMT4">
                  <p:embed/>
                </p:oleObj>
              </mc:Choice>
              <mc:Fallback>
                <p:oleObj name="Equation" r:id="rId5" imgW="4343400" imgH="2030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2100263"/>
                        <a:ext cx="8678863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18"/>
          <p:cNvGraphicFramePr>
            <a:graphicFrameLocks noChangeAspect="1"/>
          </p:cNvGraphicFramePr>
          <p:nvPr/>
        </p:nvGraphicFramePr>
        <p:xfrm>
          <a:off x="428625" y="3227388"/>
          <a:ext cx="495458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9" name="Equation" r:id="rId7" imgW="2412720" imgH="203040" progId="Equation.3">
                  <p:embed/>
                </p:oleObj>
              </mc:Choice>
              <mc:Fallback>
                <p:oleObj name="Equation" r:id="rId7" imgW="2412720" imgH="2030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3227388"/>
                        <a:ext cx="4954588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19"/>
          <p:cNvGraphicFramePr>
            <a:graphicFrameLocks noChangeAspect="1"/>
          </p:cNvGraphicFramePr>
          <p:nvPr/>
        </p:nvGraphicFramePr>
        <p:xfrm>
          <a:off x="396875" y="2671763"/>
          <a:ext cx="794861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Equation" r:id="rId9" imgW="3873240" imgH="203040" progId="Equation.DSMT4">
                  <p:embed/>
                </p:oleObj>
              </mc:Choice>
              <mc:Fallback>
                <p:oleObj name="Equation" r:id="rId9" imgW="3873240" imgH="2030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2671763"/>
                        <a:ext cx="7948613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4" name="文字方塊 12"/>
          <p:cNvSpPr txBox="1">
            <a:spLocks noChangeArrowheads="1"/>
          </p:cNvSpPr>
          <p:nvPr/>
        </p:nvSpPr>
        <p:spPr bwMode="auto">
          <a:xfrm>
            <a:off x="428625" y="4071938"/>
            <a:ext cx="8358188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2200">
                <a:solidFill>
                  <a:srgbClr val="0000FF"/>
                </a:solidFill>
              </a:rPr>
              <a:t>※ Here we only consider that </a:t>
            </a:r>
            <a:r>
              <a:rPr lang="en-US" altLang="zh-TW" sz="2200" i="1">
                <a:solidFill>
                  <a:srgbClr val="0000FF"/>
                </a:solidFill>
              </a:rPr>
              <a:t>T</a:t>
            </a:r>
            <a:r>
              <a:rPr lang="en-US" altLang="zh-TW" sz="2200">
                <a:solidFill>
                  <a:srgbClr val="0000FF"/>
                </a:solidFill>
              </a:rPr>
              <a:t> is represented by an </a:t>
            </a:r>
            <a:r>
              <a:rPr lang="en-US" altLang="zh-TW" sz="2200" i="1">
                <a:solidFill>
                  <a:srgbClr val="0000FF"/>
                </a:solidFill>
              </a:rPr>
              <a:t>m</a:t>
            </a:r>
            <a:r>
              <a:rPr lang="en-US" altLang="zh-TW" sz="2200">
                <a:solidFill>
                  <a:srgbClr val="0000FF"/>
                </a:solidFill>
              </a:rPr>
              <a:t>×</a:t>
            </a:r>
            <a:r>
              <a:rPr lang="en-US" altLang="zh-TW" sz="2200" i="1">
                <a:solidFill>
                  <a:srgbClr val="0000FF"/>
                </a:solidFill>
              </a:rPr>
              <a:t>n</a:t>
            </a:r>
            <a:r>
              <a:rPr lang="en-US" altLang="zh-TW" sz="2200">
                <a:solidFill>
                  <a:srgbClr val="0000FF"/>
                </a:solidFill>
              </a:rPr>
              <a:t> matrix </a:t>
            </a:r>
            <a:r>
              <a:rPr lang="en-US" altLang="zh-TW" sz="2200" i="1">
                <a:solidFill>
                  <a:srgbClr val="0000FF"/>
                </a:solidFill>
              </a:rPr>
              <a:t>A</a:t>
            </a:r>
            <a:r>
              <a:rPr lang="en-US" altLang="zh-TW" sz="2200">
                <a:solidFill>
                  <a:srgbClr val="0000FF"/>
                </a:solidFill>
              </a:rPr>
              <a:t>. In the next section, we will prove that any linear transformation from an </a:t>
            </a:r>
            <a:r>
              <a:rPr lang="en-US" altLang="zh-TW" sz="2200" i="1">
                <a:solidFill>
                  <a:srgbClr val="0000FF"/>
                </a:solidFill>
              </a:rPr>
              <a:t>n</a:t>
            </a:r>
            <a:r>
              <a:rPr lang="en-US" altLang="zh-TW" sz="2200">
                <a:solidFill>
                  <a:srgbClr val="0000FF"/>
                </a:solidFill>
              </a:rPr>
              <a:t>-dimensional space to an </a:t>
            </a:r>
            <a:r>
              <a:rPr lang="en-US" altLang="zh-TW" sz="2200" i="1">
                <a:solidFill>
                  <a:srgbClr val="0000FF"/>
                </a:solidFill>
              </a:rPr>
              <a:t>m</a:t>
            </a:r>
            <a:r>
              <a:rPr lang="en-US" altLang="zh-TW" sz="2200">
                <a:solidFill>
                  <a:srgbClr val="0000FF"/>
                </a:solidFill>
              </a:rPr>
              <a:t>-dimensional space can be represented by </a:t>
            </a:r>
            <a:r>
              <a:rPr lang="en-US" altLang="zh-TW" sz="2200" i="1">
                <a:solidFill>
                  <a:srgbClr val="0000FF"/>
                </a:solidFill>
              </a:rPr>
              <a:t>m</a:t>
            </a:r>
            <a:r>
              <a:rPr lang="en-US" altLang="zh-TW" sz="2200">
                <a:solidFill>
                  <a:srgbClr val="0000FF"/>
                </a:solidFill>
              </a:rPr>
              <a:t>×</a:t>
            </a:r>
            <a:r>
              <a:rPr lang="en-US" altLang="zh-TW" sz="2200" i="1">
                <a:solidFill>
                  <a:srgbClr val="0000FF"/>
                </a:solidFill>
              </a:rPr>
              <a:t>n</a:t>
            </a:r>
            <a:r>
              <a:rPr lang="en-US" altLang="zh-TW" sz="2200">
                <a:solidFill>
                  <a:srgbClr val="0000FF"/>
                </a:solidFill>
              </a:rPr>
              <a:t> matrix </a:t>
            </a:r>
            <a:endParaRPr lang="zh-TW" altLang="en-US" sz="2200">
              <a:solidFill>
                <a:srgbClr val="0000FF"/>
              </a:solidFill>
            </a:endParaRPr>
          </a:p>
        </p:txBody>
      </p:sp>
      <p:sp>
        <p:nvSpPr>
          <p:cNvPr id="34825" name="矩形 11"/>
          <p:cNvSpPr>
            <a:spLocks noChangeArrowheads="1"/>
          </p:cNvSpPr>
          <p:nvPr/>
        </p:nvSpPr>
        <p:spPr bwMode="auto">
          <a:xfrm>
            <a:off x="6429375" y="3130550"/>
            <a:ext cx="2643188" cy="58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zh-TW" sz="1600">
                <a:solidFill>
                  <a:srgbClr val="FF0000"/>
                </a:solidFill>
              </a:rPr>
              <a:t>according to Thm. 4.17 where rank(</a:t>
            </a:r>
            <a:r>
              <a:rPr lang="en-US" altLang="zh-TW" sz="1600" i="1">
                <a:solidFill>
                  <a:srgbClr val="FF0000"/>
                </a:solidFill>
              </a:rPr>
              <a:t>A</a:t>
            </a:r>
            <a:r>
              <a:rPr lang="en-US" altLang="zh-TW" sz="1600">
                <a:solidFill>
                  <a:srgbClr val="FF0000"/>
                </a:solidFill>
              </a:rPr>
              <a:t>) + nullity(</a:t>
            </a:r>
            <a:r>
              <a:rPr lang="en-US" altLang="zh-TW" sz="1600" i="1">
                <a:solidFill>
                  <a:srgbClr val="FF0000"/>
                </a:solidFill>
              </a:rPr>
              <a:t>A</a:t>
            </a:r>
            <a:r>
              <a:rPr lang="en-US" altLang="zh-TW" sz="1600">
                <a:solidFill>
                  <a:srgbClr val="FF0000"/>
                </a:solidFill>
              </a:rPr>
              <a:t>) =</a:t>
            </a:r>
            <a:r>
              <a:rPr lang="en-US" altLang="zh-TW" sz="1600" i="1">
                <a:solidFill>
                  <a:srgbClr val="FF0000"/>
                </a:solidFill>
              </a:rPr>
              <a:t> n</a:t>
            </a:r>
            <a:r>
              <a:rPr lang="en-US" altLang="zh-TW" sz="1600">
                <a:solidFill>
                  <a:srgbClr val="FF0000"/>
                </a:solidFill>
              </a:rPr>
              <a:t> </a:t>
            </a:r>
            <a:endParaRPr lang="zh-TW" altLang="en-US" sz="1600">
              <a:solidFill>
                <a:srgbClr val="FF0000"/>
              </a:solidFill>
            </a:endParaRPr>
          </a:p>
        </p:txBody>
      </p:sp>
      <p:cxnSp>
        <p:nvCxnSpPr>
          <p:cNvPr id="34826" name="直線單箭頭接點 13"/>
          <p:cNvCxnSpPr>
            <a:cxnSpLocks noChangeShapeType="1"/>
          </p:cNvCxnSpPr>
          <p:nvPr/>
        </p:nvCxnSpPr>
        <p:spPr bwMode="auto">
          <a:xfrm rot="5400000" flipH="1" flipV="1">
            <a:off x="7481888" y="3052763"/>
            <a:ext cx="179387" cy="15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6924FD3C-AA5F-47F8-9366-32BEDB88D587}" type="slidenum">
              <a:rPr lang="en-US" altLang="zh-TW" sz="1400" smtClean="0">
                <a:ea typeface="新細明體" charset="-120"/>
              </a:rPr>
              <a:pPr eaLnBrk="1" hangingPunct="1"/>
              <a:t>38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35845" name="Rectangle 2"/>
          <p:cNvSpPr>
            <a:spLocks noChangeArrowheads="1"/>
          </p:cNvSpPr>
          <p:nvPr/>
        </p:nvSpPr>
        <p:spPr bwMode="auto">
          <a:xfrm>
            <a:off x="395288" y="950913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Ex 8: Finding the rank and nullity of a linear transformation</a:t>
            </a:r>
          </a:p>
        </p:txBody>
      </p:sp>
      <p:graphicFrame>
        <p:nvGraphicFramePr>
          <p:cNvPr id="35842" name="Object 3"/>
          <p:cNvGraphicFramePr>
            <a:graphicFrameLocks noChangeAspect="1"/>
          </p:cNvGraphicFramePr>
          <p:nvPr/>
        </p:nvGraphicFramePr>
        <p:xfrm>
          <a:off x="673100" y="1512888"/>
          <a:ext cx="8185150" cy="234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Equation" r:id="rId3" imgW="4025880" imgH="1180800" progId="Equation.3">
                  <p:embed/>
                </p:oleObj>
              </mc:Choice>
              <mc:Fallback>
                <p:oleObj name="Equation" r:id="rId3" imgW="4025880" imgH="1180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1512888"/>
                        <a:ext cx="8185150" cy="234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611188" y="3852863"/>
            <a:ext cx="137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Sol:</a:t>
            </a:r>
            <a:endParaRPr lang="en-US" altLang="zh-TW"/>
          </a:p>
        </p:txBody>
      </p:sp>
      <p:graphicFrame>
        <p:nvGraphicFramePr>
          <p:cNvPr id="35843" name="Object 13"/>
          <p:cNvGraphicFramePr>
            <a:graphicFrameLocks noChangeAspect="1"/>
          </p:cNvGraphicFramePr>
          <p:nvPr/>
        </p:nvGraphicFramePr>
        <p:xfrm>
          <a:off x="1011238" y="4402138"/>
          <a:ext cx="6437312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Equation" r:id="rId5" imgW="3136680" imgH="431640" progId="Equation.3">
                  <p:embed/>
                </p:oleObj>
              </mc:Choice>
              <mc:Fallback>
                <p:oleObj name="Equation" r:id="rId5" imgW="3136680" imgH="431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238" y="4402138"/>
                        <a:ext cx="6437312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文字方塊 6"/>
          <p:cNvSpPr txBox="1">
            <a:spLocks noChangeArrowheads="1"/>
          </p:cNvSpPr>
          <p:nvPr/>
        </p:nvSpPr>
        <p:spPr bwMode="auto">
          <a:xfrm>
            <a:off x="785813" y="5357813"/>
            <a:ext cx="77866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2200">
                <a:solidFill>
                  <a:srgbClr val="FF0000"/>
                </a:solidFill>
              </a:rPr>
              <a:t>※ The rank is determined by the number of leading 1’s, and the nullity by the number of free variables (columns without leading 1’s)</a:t>
            </a:r>
            <a:endParaRPr lang="zh-TW" altLang="en-US" sz="2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93A439DF-4E5D-41C3-8977-EC7250EAF228}" type="slidenum">
              <a:rPr lang="en-US" altLang="zh-TW" sz="1400" smtClean="0">
                <a:ea typeface="新細明體" charset="-120"/>
              </a:rPr>
              <a:pPr eaLnBrk="1" hangingPunct="1"/>
              <a:t>39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36871" name="Rectangle 2"/>
          <p:cNvSpPr>
            <a:spLocks noChangeArrowheads="1"/>
          </p:cNvSpPr>
          <p:nvPr/>
        </p:nvSpPr>
        <p:spPr bwMode="auto">
          <a:xfrm>
            <a:off x="381000" y="91440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Ex 9: Finding the rank and nullity of a linear transformation</a:t>
            </a:r>
          </a:p>
        </p:txBody>
      </p:sp>
      <p:graphicFrame>
        <p:nvGraphicFramePr>
          <p:cNvPr id="36866" name="Object 3"/>
          <p:cNvGraphicFramePr>
            <a:graphicFrameLocks noChangeAspect="1"/>
          </p:cNvGraphicFramePr>
          <p:nvPr/>
        </p:nvGraphicFramePr>
        <p:xfrm>
          <a:off x="993775" y="1500188"/>
          <a:ext cx="7331075" cy="228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Equation" r:id="rId3" imgW="3632040" imgH="1143000" progId="Equation.DSMT4">
                  <p:embed/>
                </p:oleObj>
              </mc:Choice>
              <mc:Fallback>
                <p:oleObj name="Equation" r:id="rId3" imgW="3632040" imgH="1143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1500188"/>
                        <a:ext cx="7331075" cy="228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Rectangle 4"/>
          <p:cNvSpPr>
            <a:spLocks noChangeArrowheads="1"/>
          </p:cNvSpPr>
          <p:nvPr/>
        </p:nvSpPr>
        <p:spPr bwMode="auto">
          <a:xfrm>
            <a:off x="539750" y="3862388"/>
            <a:ext cx="137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Sol:</a:t>
            </a:r>
            <a:endParaRPr lang="en-US" altLang="zh-TW"/>
          </a:p>
        </p:txBody>
      </p:sp>
      <p:graphicFrame>
        <p:nvGraphicFramePr>
          <p:cNvPr id="36867" name="Object 5"/>
          <p:cNvGraphicFramePr>
            <a:graphicFrameLocks noChangeAspect="1"/>
          </p:cNvGraphicFramePr>
          <p:nvPr/>
        </p:nvGraphicFramePr>
        <p:xfrm>
          <a:off x="1033463" y="4500563"/>
          <a:ext cx="665162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4" name="Equation" r:id="rId5" imgW="3327120" imgH="431640" progId="Equation.DSMT4">
                  <p:embed/>
                </p:oleObj>
              </mc:Choice>
              <mc:Fallback>
                <p:oleObj name="Equation" r:id="rId5" imgW="332712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63" y="4500563"/>
                        <a:ext cx="6651625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10"/>
          <p:cNvGraphicFramePr>
            <a:graphicFrameLocks noChangeAspect="1"/>
          </p:cNvGraphicFramePr>
          <p:nvPr/>
        </p:nvGraphicFramePr>
        <p:xfrm>
          <a:off x="1047750" y="5513388"/>
          <a:ext cx="48228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5" name="Equation" r:id="rId7" imgW="2349360" imgH="203040" progId="Equation.DSMT4">
                  <p:embed/>
                </p:oleObj>
              </mc:Choice>
              <mc:Fallback>
                <p:oleObj name="Equation" r:id="rId7" imgW="234936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5513388"/>
                        <a:ext cx="48228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11"/>
          <p:cNvGraphicFramePr>
            <a:graphicFrameLocks noChangeAspect="1"/>
          </p:cNvGraphicFramePr>
          <p:nvPr/>
        </p:nvGraphicFramePr>
        <p:xfrm>
          <a:off x="1060450" y="6084888"/>
          <a:ext cx="482123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Equation" r:id="rId9" imgW="2349360" imgH="203040" progId="Equation.DSMT4">
                  <p:embed/>
                </p:oleObj>
              </mc:Choice>
              <mc:Fallback>
                <p:oleObj name="Equation" r:id="rId9" imgW="234936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6084888"/>
                        <a:ext cx="4821238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164A684E-9FEA-4618-B51F-1E38FF83805A}" type="slidenum">
              <a:rPr lang="en-US" altLang="zh-TW" sz="1400" smtClean="0">
                <a:ea typeface="新細明體" charset="-120"/>
              </a:rPr>
              <a:pPr eaLnBrk="1" hangingPunct="1"/>
              <a:t>4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2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857250"/>
            <a:ext cx="7924800" cy="501650"/>
          </a:xfrm>
        </p:spPr>
        <p:txBody>
          <a:bodyPr/>
          <a:lstStyle/>
          <a:p>
            <a:pPr eaLnBrk="1" hangingPunct="1"/>
            <a:r>
              <a:rPr lang="en-US" altLang="zh-TW" smtClean="0"/>
              <a:t>Ex 1: A function from </a:t>
            </a:r>
            <a:r>
              <a:rPr lang="en-US" altLang="zh-TW" i="1" smtClean="0"/>
              <a:t>R</a:t>
            </a:r>
            <a:r>
              <a:rPr lang="en-US" altLang="zh-TW" baseline="30000" smtClean="0"/>
              <a:t>2 </a:t>
            </a:r>
            <a:r>
              <a:rPr lang="en-US" altLang="zh-TW" smtClean="0"/>
              <a:t>into</a:t>
            </a:r>
            <a:r>
              <a:rPr lang="en-US" altLang="zh-TW" smtClean="0">
                <a:latin typeface="標楷體" pitchFamily="65" charset="-120"/>
              </a:rPr>
              <a:t> </a:t>
            </a:r>
            <a:r>
              <a:rPr lang="en-US" altLang="zh-TW" i="1" smtClean="0"/>
              <a:t>R</a:t>
            </a:r>
            <a:r>
              <a:rPr lang="en-US" altLang="zh-TW" baseline="30000" smtClean="0"/>
              <a:t>2</a:t>
            </a:r>
            <a:endParaRPr lang="en-US" altLang="zh-TW" smtClean="0"/>
          </a:p>
        </p:txBody>
      </p:sp>
      <p:graphicFrame>
        <p:nvGraphicFramePr>
          <p:cNvPr id="2050" name="Object 0"/>
          <p:cNvGraphicFramePr>
            <a:graphicFrameLocks noChangeAspect="1"/>
          </p:cNvGraphicFramePr>
          <p:nvPr/>
        </p:nvGraphicFramePr>
        <p:xfrm>
          <a:off x="990600" y="1371600"/>
          <a:ext cx="15398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3" imgW="774360" imgH="203040" progId="Equation.3">
                  <p:embed/>
                </p:oleObj>
              </mc:Choice>
              <mc:Fallback>
                <p:oleObj name="Equation" r:id="rId3" imgW="774360" imgH="20304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371600"/>
                        <a:ext cx="1539875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"/>
          <p:cNvGraphicFramePr>
            <a:graphicFrameLocks noChangeAspect="1"/>
          </p:cNvGraphicFramePr>
          <p:nvPr/>
        </p:nvGraphicFramePr>
        <p:xfrm>
          <a:off x="990600" y="1828800"/>
          <a:ext cx="34194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5" imgW="1676160" imgH="215640" progId="Equation.3">
                  <p:embed/>
                </p:oleObj>
              </mc:Choice>
              <mc:Fallback>
                <p:oleObj name="Equation" r:id="rId5" imgW="1676160" imgH="215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828800"/>
                        <a:ext cx="341947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2"/>
          <p:cNvGraphicFramePr>
            <a:graphicFrameLocks noChangeAspect="1"/>
          </p:cNvGraphicFramePr>
          <p:nvPr/>
        </p:nvGraphicFramePr>
        <p:xfrm>
          <a:off x="2819400" y="1371600"/>
          <a:ext cx="20193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7" imgW="990360" imgH="228600" progId="Equation.3">
                  <p:embed/>
                </p:oleObj>
              </mc:Choice>
              <mc:Fallback>
                <p:oleObj name="Equation" r:id="rId7" imgW="9903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371600"/>
                        <a:ext cx="201930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Rectangle 80"/>
          <p:cNvSpPr>
            <a:spLocks noChangeArrowheads="1"/>
          </p:cNvSpPr>
          <p:nvPr/>
        </p:nvSpPr>
        <p:spPr bwMode="auto">
          <a:xfrm>
            <a:off x="611188" y="2286000"/>
            <a:ext cx="8353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/>
              <a:t>(a) Find the image of </a:t>
            </a:r>
            <a:r>
              <a:rPr lang="en-US" altLang="zh-TW" b="1"/>
              <a:t>v</a:t>
            </a:r>
            <a:r>
              <a:rPr lang="en-US" altLang="zh-TW"/>
              <a:t>=(-1,2)  (b) Find the preimage of </a:t>
            </a:r>
            <a:r>
              <a:rPr lang="en-US" altLang="zh-TW" b="1"/>
              <a:t>w</a:t>
            </a:r>
            <a:r>
              <a:rPr lang="en-US" altLang="zh-TW"/>
              <a:t>=(-1,11)</a:t>
            </a:r>
          </a:p>
        </p:txBody>
      </p:sp>
      <p:sp>
        <p:nvSpPr>
          <p:cNvPr id="2061" name="Rectangle 86"/>
          <p:cNvSpPr>
            <a:spLocks noChangeArrowheads="1"/>
          </p:cNvSpPr>
          <p:nvPr/>
        </p:nvSpPr>
        <p:spPr bwMode="auto">
          <a:xfrm>
            <a:off x="357188" y="2743200"/>
            <a:ext cx="167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Sol:</a:t>
            </a:r>
            <a:endParaRPr lang="en-US" altLang="zh-TW"/>
          </a:p>
        </p:txBody>
      </p:sp>
      <p:graphicFrame>
        <p:nvGraphicFramePr>
          <p:cNvPr id="2053" name="Object 3"/>
          <p:cNvGraphicFramePr>
            <a:graphicFrameLocks noChangeAspect="1"/>
          </p:cNvGraphicFramePr>
          <p:nvPr/>
        </p:nvGraphicFramePr>
        <p:xfrm>
          <a:off x="714375" y="3286125"/>
          <a:ext cx="670877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9" imgW="3377880" imgH="431640" progId="Equation.DSMT4">
                  <p:embed/>
                </p:oleObj>
              </mc:Choice>
              <mc:Fallback>
                <p:oleObj name="Equation" r:id="rId9" imgW="337788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3286125"/>
                        <a:ext cx="6708775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4"/>
          <p:cNvGraphicFramePr>
            <a:graphicFrameLocks noChangeAspect="1"/>
          </p:cNvGraphicFramePr>
          <p:nvPr/>
        </p:nvGraphicFramePr>
        <p:xfrm>
          <a:off x="742950" y="4191000"/>
          <a:ext cx="31083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11" imgW="1523880" imgH="203040" progId="Equation.DSMT4">
                  <p:embed/>
                </p:oleObj>
              </mc:Choice>
              <mc:Fallback>
                <p:oleObj name="Equation" r:id="rId11" imgW="152388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4191000"/>
                        <a:ext cx="31083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5"/>
          <p:cNvGraphicFramePr>
            <a:graphicFrameLocks noChangeAspect="1"/>
          </p:cNvGraphicFramePr>
          <p:nvPr/>
        </p:nvGraphicFramePr>
        <p:xfrm>
          <a:off x="1304925" y="4648200"/>
          <a:ext cx="46355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13" imgW="2273040" imgH="215640" progId="Equation.3">
                  <p:embed/>
                </p:oleObj>
              </mc:Choice>
              <mc:Fallback>
                <p:oleObj name="Equation" r:id="rId13" imgW="227304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925" y="4648200"/>
                        <a:ext cx="46355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6"/>
          <p:cNvGraphicFramePr>
            <a:graphicFrameLocks noChangeAspect="1"/>
          </p:cNvGraphicFramePr>
          <p:nvPr/>
        </p:nvGraphicFramePr>
        <p:xfrm>
          <a:off x="1304925" y="5181600"/>
          <a:ext cx="1970088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15" imgW="965160" imgH="457200" progId="Equation.3">
                  <p:embed/>
                </p:oleObj>
              </mc:Choice>
              <mc:Fallback>
                <p:oleObj name="Equation" r:id="rId15" imgW="96516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925" y="5181600"/>
                        <a:ext cx="1970088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7"/>
          <p:cNvGraphicFramePr>
            <a:graphicFrameLocks noChangeAspect="1"/>
          </p:cNvGraphicFramePr>
          <p:nvPr/>
        </p:nvGraphicFramePr>
        <p:xfrm>
          <a:off x="1304925" y="6096000"/>
          <a:ext cx="20701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17" imgW="1015920" imgH="215640" progId="Equation.3">
                  <p:embed/>
                </p:oleObj>
              </mc:Choice>
              <mc:Fallback>
                <p:oleObj name="Equation" r:id="rId17" imgW="101592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925" y="6096000"/>
                        <a:ext cx="20701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Text Box 109"/>
          <p:cNvSpPr txBox="1">
            <a:spLocks noChangeArrowheads="1"/>
          </p:cNvSpPr>
          <p:nvPr/>
        </p:nvSpPr>
        <p:spPr bwMode="auto">
          <a:xfrm>
            <a:off x="3421063" y="6067425"/>
            <a:ext cx="5472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Thus {(3, 4)} is the preimage of </a:t>
            </a:r>
            <a:r>
              <a:rPr lang="en-US" altLang="zh-TW" b="1"/>
              <a:t>w</a:t>
            </a:r>
            <a:r>
              <a:rPr lang="en-US" altLang="zh-TW"/>
              <a:t>=(-1, 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A8C8F494-CF45-4320-A9B2-C9780982A728}" type="slidenum">
              <a:rPr lang="en-US" altLang="zh-TW" sz="1400" smtClean="0">
                <a:ea typeface="新細明體" charset="-120"/>
              </a:rPr>
              <a:pPr eaLnBrk="1" hangingPunct="1"/>
              <a:t>40</a:t>
            </a:fld>
            <a:endParaRPr lang="en-US" altLang="zh-TW" sz="1400" smtClean="0">
              <a:ea typeface="新細明體" charset="-120"/>
            </a:endParaRPr>
          </a:p>
        </p:txBody>
      </p:sp>
      <p:graphicFrame>
        <p:nvGraphicFramePr>
          <p:cNvPr id="37890" name="Object 3"/>
          <p:cNvGraphicFramePr>
            <a:graphicFrameLocks noChangeAspect="1"/>
          </p:cNvGraphicFramePr>
          <p:nvPr/>
        </p:nvGraphicFramePr>
        <p:xfrm>
          <a:off x="714375" y="1593850"/>
          <a:ext cx="7897813" cy="176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name="Equation" r:id="rId3" imgW="4063680" imgH="888840" progId="Equation.DSMT4">
                  <p:embed/>
                </p:oleObj>
              </mc:Choice>
              <mc:Fallback>
                <p:oleObj name="Equation" r:id="rId3" imgW="4063680" imgH="8888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1593850"/>
                        <a:ext cx="7897813" cy="176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95288" y="91440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One-to-one (</a:t>
            </a:r>
            <a:r>
              <a:rPr lang="zh-TW" altLang="en-US">
                <a:solidFill>
                  <a:schemeClr val="hlink"/>
                </a:solidFill>
              </a:rPr>
              <a:t>一對一</a:t>
            </a:r>
            <a:r>
              <a:rPr lang="en-US" altLang="zh-TW">
                <a:solidFill>
                  <a:schemeClr val="hlink"/>
                </a:solidFill>
              </a:rPr>
              <a:t>):</a:t>
            </a:r>
          </a:p>
        </p:txBody>
      </p:sp>
      <p:grpSp>
        <p:nvGrpSpPr>
          <p:cNvPr id="37893" name="Group 16"/>
          <p:cNvGrpSpPr>
            <a:grpSpLocks/>
          </p:cNvGrpSpPr>
          <p:nvPr/>
        </p:nvGrpSpPr>
        <p:grpSpPr bwMode="auto">
          <a:xfrm>
            <a:off x="1571625" y="3857625"/>
            <a:ext cx="5786438" cy="2786063"/>
            <a:chOff x="1362" y="2160"/>
            <a:chExt cx="3238" cy="1583"/>
          </a:xfrm>
        </p:grpSpPr>
        <p:pic>
          <p:nvPicPr>
            <p:cNvPr id="37894" name="Picture 12" descr="FIG6-7"/>
            <p:cNvPicPr>
              <a:picLocks noChangeAspect="1" noChangeArrowheads="1"/>
            </p:cNvPicPr>
            <p:nvPr/>
          </p:nvPicPr>
          <p:blipFill>
            <a:blip r:embed="rId5">
              <a:lum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160"/>
              <a:ext cx="3024" cy="1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5" name="Text Box 14"/>
            <p:cNvSpPr txBox="1">
              <a:spLocks noChangeArrowheads="1"/>
            </p:cNvSpPr>
            <p:nvPr/>
          </p:nvSpPr>
          <p:spPr bwMode="auto">
            <a:xfrm>
              <a:off x="1362" y="3455"/>
              <a:ext cx="9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9pPr>
            </a:lstStyle>
            <a:p>
              <a:pPr algn="ctr" eaLnBrk="1" hangingPunct="1"/>
              <a:r>
                <a:rPr lang="en-US" altLang="zh-TW"/>
                <a:t>one-to-one</a:t>
              </a:r>
            </a:p>
          </p:txBody>
        </p:sp>
        <p:sp>
          <p:nvSpPr>
            <p:cNvPr id="37896" name="Text Box 15"/>
            <p:cNvSpPr txBox="1">
              <a:spLocks noChangeArrowheads="1"/>
            </p:cNvSpPr>
            <p:nvPr/>
          </p:nvSpPr>
          <p:spPr bwMode="auto">
            <a:xfrm>
              <a:off x="3360" y="3455"/>
              <a:ext cx="1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9pPr>
            </a:lstStyle>
            <a:p>
              <a:pPr eaLnBrk="1" hangingPunct="1"/>
              <a:r>
                <a:rPr lang="en-US" altLang="zh-TW"/>
                <a:t>not one-to-one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14C6D5ED-B472-4C86-8935-A15AB6E1EE19}" type="slidenum">
              <a:rPr lang="en-US" altLang="zh-TW" sz="1400" smtClean="0">
                <a:ea typeface="新細明體" charset="-120"/>
              </a:rPr>
              <a:pPr eaLnBrk="1" hangingPunct="1"/>
              <a:t>41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38923" name="Rectangle 6"/>
          <p:cNvSpPr>
            <a:spLocks noChangeArrowheads="1"/>
          </p:cNvSpPr>
          <p:nvPr/>
        </p:nvSpPr>
        <p:spPr bwMode="auto">
          <a:xfrm>
            <a:off x="395288" y="836613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Theorem 6.6: One-to-one linear transformation</a:t>
            </a:r>
          </a:p>
        </p:txBody>
      </p:sp>
      <p:graphicFrame>
        <p:nvGraphicFramePr>
          <p:cNvPr id="38914" name="Object 7"/>
          <p:cNvGraphicFramePr>
            <a:graphicFrameLocks noChangeAspect="1"/>
          </p:cNvGraphicFramePr>
          <p:nvPr/>
        </p:nvGraphicFramePr>
        <p:xfrm>
          <a:off x="1541463" y="1428750"/>
          <a:ext cx="5745162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8" name="Equation" r:id="rId3" imgW="2908080" imgH="431640" progId="Equation.DSMT4">
                  <p:embed/>
                </p:oleObj>
              </mc:Choice>
              <mc:Fallback>
                <p:oleObj name="Equation" r:id="rId3" imgW="290808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63" y="1428750"/>
                        <a:ext cx="5745162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4" name="Rectangle 8"/>
          <p:cNvSpPr>
            <a:spLocks noChangeArrowheads="1"/>
          </p:cNvSpPr>
          <p:nvPr/>
        </p:nvSpPr>
        <p:spPr bwMode="auto">
          <a:xfrm>
            <a:off x="611188" y="2420938"/>
            <a:ext cx="121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Pf:</a:t>
            </a:r>
          </a:p>
        </p:txBody>
      </p:sp>
      <p:graphicFrame>
        <p:nvGraphicFramePr>
          <p:cNvPr id="38915" name="Object 9"/>
          <p:cNvGraphicFramePr>
            <a:graphicFrameLocks noChangeAspect="1"/>
          </p:cNvGraphicFramePr>
          <p:nvPr/>
        </p:nvGraphicFramePr>
        <p:xfrm>
          <a:off x="857250" y="2979738"/>
          <a:ext cx="36322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9" name="Equation" r:id="rId5" imgW="1815840" imgH="203040" progId="Equation.DSMT4">
                  <p:embed/>
                </p:oleObj>
              </mc:Choice>
              <mc:Fallback>
                <p:oleObj name="Equation" r:id="rId5" imgW="181584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2979738"/>
                        <a:ext cx="36322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10"/>
          <p:cNvGraphicFramePr>
            <a:graphicFrameLocks noChangeAspect="1"/>
          </p:cNvGraphicFramePr>
          <p:nvPr/>
        </p:nvGraphicFramePr>
        <p:xfrm>
          <a:off x="1428750" y="3525838"/>
          <a:ext cx="58674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0" name="Equation" r:id="rId7" imgW="2933640" imgH="203040" progId="Equation.DSMT4">
                  <p:embed/>
                </p:oleObj>
              </mc:Choice>
              <mc:Fallback>
                <p:oleObj name="Equation" r:id="rId7" imgW="293364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3525838"/>
                        <a:ext cx="58674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11"/>
          <p:cNvGraphicFramePr>
            <a:graphicFrameLocks noChangeAspect="1"/>
          </p:cNvGraphicFramePr>
          <p:nvPr/>
        </p:nvGraphicFramePr>
        <p:xfrm>
          <a:off x="1511300" y="3995738"/>
          <a:ext cx="19558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1" name="Equation" r:id="rId9" imgW="977760" imgH="203040" progId="Equation.3">
                  <p:embed/>
                </p:oleObj>
              </mc:Choice>
              <mc:Fallback>
                <p:oleObj name="Equation" r:id="rId9" imgW="977760" imgH="203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3995738"/>
                        <a:ext cx="19558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12"/>
          <p:cNvGraphicFramePr>
            <a:graphicFrameLocks noChangeAspect="1"/>
          </p:cNvGraphicFramePr>
          <p:nvPr/>
        </p:nvGraphicFramePr>
        <p:xfrm>
          <a:off x="941388" y="4597400"/>
          <a:ext cx="50546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2" name="Equation" r:id="rId11" imgW="2527200" imgH="203040" progId="Equation.DSMT4">
                  <p:embed/>
                </p:oleObj>
              </mc:Choice>
              <mc:Fallback>
                <p:oleObj name="Equation" r:id="rId11" imgW="252720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4597400"/>
                        <a:ext cx="50546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9" name="Object 13"/>
          <p:cNvGraphicFramePr>
            <a:graphicFrameLocks noChangeAspect="1"/>
          </p:cNvGraphicFramePr>
          <p:nvPr/>
        </p:nvGraphicFramePr>
        <p:xfrm>
          <a:off x="1373188" y="5078413"/>
          <a:ext cx="32766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3" name="Equation" r:id="rId13" imgW="1638000" imgH="203040" progId="Equation.3">
                  <p:embed/>
                </p:oleObj>
              </mc:Choice>
              <mc:Fallback>
                <p:oleObj name="Equation" r:id="rId13" imgW="1638000" imgH="2030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5078413"/>
                        <a:ext cx="32766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5" name="Freeform 15"/>
          <p:cNvSpPr>
            <a:spLocks/>
          </p:cNvSpPr>
          <p:nvPr/>
        </p:nvSpPr>
        <p:spPr bwMode="auto">
          <a:xfrm>
            <a:off x="2597150" y="5434013"/>
            <a:ext cx="304800" cy="228600"/>
          </a:xfrm>
          <a:custGeom>
            <a:avLst/>
            <a:gdLst>
              <a:gd name="T0" fmla="*/ 2147483647 w 192"/>
              <a:gd name="T1" fmla="*/ 2147483647 h 144"/>
              <a:gd name="T2" fmla="*/ 0 w 192"/>
              <a:gd name="T3" fmla="*/ 2147483647 h 144"/>
              <a:gd name="T4" fmla="*/ 0 w 192"/>
              <a:gd name="T5" fmla="*/ 0 h 144"/>
              <a:gd name="T6" fmla="*/ 0 60000 65536"/>
              <a:gd name="T7" fmla="*/ 0 60000 65536"/>
              <a:gd name="T8" fmla="*/ 0 60000 65536"/>
              <a:gd name="T9" fmla="*/ 0 w 192"/>
              <a:gd name="T10" fmla="*/ 0 h 144"/>
              <a:gd name="T11" fmla="*/ 192 w 19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44">
                <a:moveTo>
                  <a:pt x="192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3333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graphicFrame>
        <p:nvGraphicFramePr>
          <p:cNvPr id="38920" name="Object 18"/>
          <p:cNvGraphicFramePr>
            <a:graphicFrameLocks noChangeAspect="1"/>
          </p:cNvGraphicFramePr>
          <p:nvPr/>
        </p:nvGraphicFramePr>
        <p:xfrm>
          <a:off x="1382713" y="5883275"/>
          <a:ext cx="45720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4" name="Equation" r:id="rId15" imgW="2286000" imgH="203040" progId="Equation.DSMT4">
                  <p:embed/>
                </p:oleObj>
              </mc:Choice>
              <mc:Fallback>
                <p:oleObj name="Equation" r:id="rId15" imgW="2286000" imgH="2030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2713" y="5883275"/>
                        <a:ext cx="45720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1" name="Object 20"/>
          <p:cNvGraphicFramePr>
            <a:graphicFrameLocks noChangeAspect="1"/>
          </p:cNvGraphicFramePr>
          <p:nvPr/>
        </p:nvGraphicFramePr>
        <p:xfrm>
          <a:off x="1357313" y="6383338"/>
          <a:ext cx="72390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5" name="Equation" r:id="rId17" imgW="3619440" imgH="203040" progId="Equation.DSMT4">
                  <p:embed/>
                </p:oleObj>
              </mc:Choice>
              <mc:Fallback>
                <p:oleObj name="Equation" r:id="rId17" imgW="3619440" imgH="2030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6383338"/>
                        <a:ext cx="72390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6" name="文字方塊 16"/>
          <p:cNvSpPr txBox="1">
            <a:spLocks noChangeArrowheads="1"/>
          </p:cNvSpPr>
          <p:nvPr/>
        </p:nvSpPr>
        <p:spPr bwMode="auto">
          <a:xfrm>
            <a:off x="3038475" y="5467350"/>
            <a:ext cx="5962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2000" i="1">
                <a:solidFill>
                  <a:srgbClr val="3333CC"/>
                </a:solidFill>
              </a:rPr>
              <a:t>T</a:t>
            </a:r>
            <a:r>
              <a:rPr lang="en-US" altLang="zh-TW" sz="2000">
                <a:solidFill>
                  <a:srgbClr val="3333CC"/>
                </a:solidFill>
              </a:rPr>
              <a:t> is a linear transformation, see Property 3 in Thm. 6.1</a:t>
            </a:r>
            <a:endParaRPr lang="zh-TW" altLang="en-US" sz="2000">
              <a:solidFill>
                <a:srgbClr val="3333CC"/>
              </a:solidFill>
            </a:endParaRPr>
          </a:p>
        </p:txBody>
      </p:sp>
      <p:sp>
        <p:nvSpPr>
          <p:cNvPr id="38927" name="文字方塊 14"/>
          <p:cNvSpPr txBox="1">
            <a:spLocks noChangeArrowheads="1"/>
          </p:cNvSpPr>
          <p:nvPr/>
        </p:nvSpPr>
        <p:spPr bwMode="auto">
          <a:xfrm>
            <a:off x="7358063" y="3219450"/>
            <a:ext cx="1643062" cy="923925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800">
                <a:solidFill>
                  <a:srgbClr val="3333CC"/>
                </a:solidFill>
              </a:rPr>
              <a:t>Due to the fact that </a:t>
            </a:r>
            <a:r>
              <a:rPr lang="en-US" altLang="zh-TW" sz="1800" i="1">
                <a:solidFill>
                  <a:srgbClr val="3333CC"/>
                </a:solidFill>
              </a:rPr>
              <a:t>T</a:t>
            </a:r>
            <a:r>
              <a:rPr lang="en-US" altLang="zh-TW" sz="1800">
                <a:solidFill>
                  <a:srgbClr val="3333CC"/>
                </a:solidFill>
              </a:rPr>
              <a:t>(</a:t>
            </a:r>
            <a:r>
              <a:rPr lang="en-US" altLang="zh-TW" sz="1800" b="1">
                <a:solidFill>
                  <a:srgbClr val="3333CC"/>
                </a:solidFill>
              </a:rPr>
              <a:t>0</a:t>
            </a:r>
            <a:r>
              <a:rPr lang="en-US" altLang="zh-TW" sz="1800">
                <a:solidFill>
                  <a:srgbClr val="3333CC"/>
                </a:solidFill>
              </a:rPr>
              <a:t>) = </a:t>
            </a:r>
            <a:r>
              <a:rPr lang="en-US" altLang="zh-TW" sz="1800" b="1">
                <a:solidFill>
                  <a:srgbClr val="3333CC"/>
                </a:solidFill>
              </a:rPr>
              <a:t>0</a:t>
            </a:r>
            <a:r>
              <a:rPr lang="en-US" altLang="zh-TW" sz="1800">
                <a:solidFill>
                  <a:srgbClr val="3333CC"/>
                </a:solidFill>
              </a:rPr>
              <a:t> in Thm. 6.1</a:t>
            </a:r>
            <a:endParaRPr lang="zh-TW" altLang="en-US" sz="180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63843F02-6804-45F0-9EAF-DBFEE37FC24D}" type="slidenum">
              <a:rPr lang="en-US" altLang="zh-TW" sz="1400" smtClean="0">
                <a:ea typeface="新細明體" charset="-120"/>
              </a:rPr>
              <a:pPr eaLnBrk="1" hangingPunct="1"/>
              <a:t>42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39941" name="Rectangle 2"/>
          <p:cNvSpPr>
            <a:spLocks noChangeArrowheads="1"/>
          </p:cNvSpPr>
          <p:nvPr/>
        </p:nvSpPr>
        <p:spPr bwMode="auto">
          <a:xfrm>
            <a:off x="395288" y="91440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Ex 10: One-to-one and not one-to-one linear transformation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688975" y="1571625"/>
          <a:ext cx="8424863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Equation" r:id="rId3" imgW="4165560" imgH="431640" progId="Equation.DSMT4">
                  <p:embed/>
                </p:oleObj>
              </mc:Choice>
              <mc:Fallback>
                <p:oleObj name="Equation" r:id="rId3" imgW="416556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1571625"/>
                        <a:ext cx="8424863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13"/>
          <p:cNvGraphicFramePr>
            <a:graphicFrameLocks noChangeAspect="1"/>
          </p:cNvGraphicFramePr>
          <p:nvPr/>
        </p:nvGraphicFramePr>
        <p:xfrm>
          <a:off x="785813" y="3181350"/>
          <a:ext cx="70532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" name="Equation" r:id="rId5" imgW="3504960" imgH="228600" progId="Equation.DSMT4">
                  <p:embed/>
                </p:oleObj>
              </mc:Choice>
              <mc:Fallback>
                <p:oleObj name="Equation" r:id="rId5" imgW="350496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3181350"/>
                        <a:ext cx="705326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2" name="文字方塊 7"/>
          <p:cNvSpPr txBox="1">
            <a:spLocks noChangeArrowheads="1"/>
          </p:cNvSpPr>
          <p:nvPr/>
        </p:nvSpPr>
        <p:spPr bwMode="auto">
          <a:xfrm>
            <a:off x="1143000" y="2500313"/>
            <a:ext cx="7143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3333CC"/>
                </a:solidFill>
              </a:rPr>
              <a:t>because its kernel consists of only the </a:t>
            </a:r>
            <a:r>
              <a:rPr lang="en-US" altLang="zh-TW" i="1">
                <a:solidFill>
                  <a:srgbClr val="3333CC"/>
                </a:solidFill>
              </a:rPr>
              <a:t>m</a:t>
            </a:r>
            <a:r>
              <a:rPr lang="en-US" altLang="zh-TW">
                <a:solidFill>
                  <a:srgbClr val="3333CC"/>
                </a:solidFill>
              </a:rPr>
              <a:t>×</a:t>
            </a:r>
            <a:r>
              <a:rPr lang="en-US" altLang="zh-TW" i="1">
                <a:solidFill>
                  <a:srgbClr val="3333CC"/>
                </a:solidFill>
              </a:rPr>
              <a:t>n</a:t>
            </a:r>
            <a:r>
              <a:rPr lang="en-US" altLang="zh-TW">
                <a:solidFill>
                  <a:srgbClr val="3333CC"/>
                </a:solidFill>
              </a:rPr>
              <a:t> zero matrix</a:t>
            </a:r>
            <a:endParaRPr lang="zh-TW" altLang="en-US">
              <a:solidFill>
                <a:srgbClr val="3333CC"/>
              </a:solidFill>
            </a:endParaRPr>
          </a:p>
        </p:txBody>
      </p:sp>
      <p:sp>
        <p:nvSpPr>
          <p:cNvPr id="39943" name="文字方塊 8"/>
          <p:cNvSpPr txBox="1">
            <a:spLocks noChangeArrowheads="1"/>
          </p:cNvSpPr>
          <p:nvPr/>
        </p:nvSpPr>
        <p:spPr bwMode="auto">
          <a:xfrm>
            <a:off x="1143000" y="3681413"/>
            <a:ext cx="7143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3333CC"/>
                </a:solidFill>
              </a:rPr>
              <a:t>because its kernel is all of </a:t>
            </a:r>
            <a:r>
              <a:rPr lang="en-US" altLang="zh-TW" i="1">
                <a:solidFill>
                  <a:srgbClr val="3333CC"/>
                </a:solidFill>
              </a:rPr>
              <a:t>R</a:t>
            </a:r>
            <a:r>
              <a:rPr lang="en-US" altLang="zh-TW" baseline="30000">
                <a:solidFill>
                  <a:srgbClr val="3333CC"/>
                </a:solidFill>
              </a:rPr>
              <a:t>3</a:t>
            </a:r>
            <a:endParaRPr lang="zh-TW" altLang="en-US" baseline="3000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0159B57E-C18B-412E-BFD9-E0EE52E1CFD2}" type="slidenum">
              <a:rPr lang="en-US" altLang="zh-TW" sz="1400" smtClean="0">
                <a:ea typeface="新細明體" charset="-120"/>
              </a:rPr>
              <a:pPr eaLnBrk="1" hangingPunct="1"/>
              <a:t>43</a:t>
            </a:fld>
            <a:endParaRPr lang="en-US" altLang="zh-TW" sz="1400" smtClean="0">
              <a:ea typeface="新細明體" charset="-120"/>
            </a:endParaRPr>
          </a:p>
        </p:txBody>
      </p:sp>
      <p:graphicFrame>
        <p:nvGraphicFramePr>
          <p:cNvPr id="40962" name="Object 3"/>
          <p:cNvGraphicFramePr>
            <a:graphicFrameLocks noChangeAspect="1"/>
          </p:cNvGraphicFramePr>
          <p:nvPr/>
        </p:nvGraphicFramePr>
        <p:xfrm>
          <a:off x="1143000" y="1558925"/>
          <a:ext cx="68834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" name="Equation" r:id="rId3" imgW="3441600" imgH="431640" progId="Equation.3">
                  <p:embed/>
                </p:oleObj>
              </mc:Choice>
              <mc:Fallback>
                <p:oleObj name="Equation" r:id="rId3" imgW="344160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58925"/>
                        <a:ext cx="68834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395288" y="950913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Onto (</a:t>
            </a:r>
            <a:r>
              <a:rPr lang="zh-TW" altLang="en-US">
                <a:solidFill>
                  <a:schemeClr val="hlink"/>
                </a:solidFill>
              </a:rPr>
              <a:t>映成</a:t>
            </a:r>
            <a:r>
              <a:rPr lang="en-US" altLang="zh-TW">
                <a:solidFill>
                  <a:schemeClr val="hlink"/>
                </a:solidFill>
              </a:rPr>
              <a:t>):</a:t>
            </a:r>
          </a:p>
        </p:txBody>
      </p:sp>
      <p:sp>
        <p:nvSpPr>
          <p:cNvPr id="40966" name="Text Box 11"/>
          <p:cNvSpPr txBox="1">
            <a:spLocks noChangeArrowheads="1"/>
          </p:cNvSpPr>
          <p:nvPr/>
        </p:nvSpPr>
        <p:spPr bwMode="auto">
          <a:xfrm>
            <a:off x="1071563" y="2492375"/>
            <a:ext cx="7488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(</a:t>
            </a:r>
            <a:r>
              <a:rPr lang="en-US" altLang="zh-TW" i="1"/>
              <a:t>T</a:t>
            </a:r>
            <a:r>
              <a:rPr lang="en-US" altLang="zh-TW"/>
              <a:t> is onto </a:t>
            </a:r>
            <a:r>
              <a:rPr lang="en-US" altLang="zh-TW" i="1"/>
              <a:t>W</a:t>
            </a:r>
            <a:r>
              <a:rPr lang="en-US" altLang="zh-TW"/>
              <a:t> when </a:t>
            </a:r>
            <a:r>
              <a:rPr lang="en-US" altLang="zh-TW" i="1"/>
              <a:t>W</a:t>
            </a:r>
            <a:r>
              <a:rPr lang="en-US" altLang="zh-TW"/>
              <a:t> is equal to the range of </a:t>
            </a:r>
            <a:r>
              <a:rPr lang="en-US" altLang="zh-TW" i="1"/>
              <a:t>T</a:t>
            </a:r>
            <a:r>
              <a:rPr lang="en-US" altLang="zh-TW"/>
              <a:t>)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95288" y="314325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Theorem 6.7: Onto linear transformations</a:t>
            </a:r>
          </a:p>
        </p:txBody>
      </p:sp>
      <p:sp>
        <p:nvSpPr>
          <p:cNvPr id="40968" name="文字方塊 7"/>
          <p:cNvSpPr txBox="1">
            <a:spLocks noChangeArrowheads="1"/>
          </p:cNvSpPr>
          <p:nvPr/>
        </p:nvSpPr>
        <p:spPr bwMode="auto">
          <a:xfrm>
            <a:off x="785813" y="3714750"/>
            <a:ext cx="7929562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TW"/>
              <a:t>Let </a:t>
            </a:r>
            <a:r>
              <a:rPr lang="en-US" altLang="zh-TW" i="1"/>
              <a:t>T</a:t>
            </a:r>
            <a:r>
              <a:rPr lang="en-US" altLang="zh-TW"/>
              <a:t>: </a:t>
            </a:r>
            <a:r>
              <a:rPr lang="en-US" altLang="zh-TW" i="1"/>
              <a:t>V → W</a:t>
            </a:r>
            <a:r>
              <a:rPr lang="en-US" altLang="zh-TW"/>
              <a:t> be a linear transformation, where </a:t>
            </a:r>
            <a:r>
              <a:rPr lang="en-US" altLang="zh-TW" i="1"/>
              <a:t>W</a:t>
            </a:r>
            <a:r>
              <a:rPr lang="en-US" altLang="zh-TW"/>
              <a:t> is finite dimensional. Then </a:t>
            </a:r>
            <a:r>
              <a:rPr lang="en-US" altLang="zh-TW" i="1"/>
              <a:t>T</a:t>
            </a:r>
            <a:r>
              <a:rPr lang="en-US" altLang="zh-TW"/>
              <a:t> is onto if and only if the rank of </a:t>
            </a:r>
            <a:r>
              <a:rPr lang="en-US" altLang="zh-TW" i="1"/>
              <a:t>T</a:t>
            </a:r>
            <a:r>
              <a:rPr lang="en-US" altLang="zh-TW"/>
              <a:t> is equal to the dimension of </a:t>
            </a:r>
            <a:r>
              <a:rPr lang="en-US" altLang="zh-TW" i="1"/>
              <a:t>W</a:t>
            </a:r>
            <a:endParaRPr lang="zh-TW" altLang="en-US" i="1"/>
          </a:p>
        </p:txBody>
      </p:sp>
      <p:graphicFrame>
        <p:nvGraphicFramePr>
          <p:cNvPr id="40963" name="Object 14"/>
          <p:cNvGraphicFramePr>
            <a:graphicFrameLocks noChangeAspect="1"/>
          </p:cNvGraphicFramePr>
          <p:nvPr/>
        </p:nvGraphicFramePr>
        <p:xfrm>
          <a:off x="2071688" y="5214938"/>
          <a:ext cx="4500562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4" name="Equation" r:id="rId5" imgW="2286000" imgH="203040" progId="Equation.3">
                  <p:embed/>
                </p:oleObj>
              </mc:Choice>
              <mc:Fallback>
                <p:oleObj name="Equation" r:id="rId5" imgW="2286000" imgH="2030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5214938"/>
                        <a:ext cx="4500562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969" name="直線接點 10"/>
          <p:cNvCxnSpPr>
            <a:cxnSpLocks noChangeShapeType="1"/>
          </p:cNvCxnSpPr>
          <p:nvPr/>
        </p:nvCxnSpPr>
        <p:spPr bwMode="auto">
          <a:xfrm rot="5400000">
            <a:off x="3106738" y="5680075"/>
            <a:ext cx="214312" cy="1588"/>
          </a:xfrm>
          <a:prstGeom prst="lin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70" name="文字方塊 11"/>
          <p:cNvSpPr txBox="1">
            <a:spLocks noChangeArrowheads="1"/>
          </p:cNvSpPr>
          <p:nvPr/>
        </p:nvSpPr>
        <p:spPr bwMode="auto">
          <a:xfrm>
            <a:off x="2214563" y="5786438"/>
            <a:ext cx="2000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800">
                <a:solidFill>
                  <a:srgbClr val="FF0000"/>
                </a:solidFill>
              </a:rPr>
              <a:t>The definition of the rank of a linear transformation</a:t>
            </a:r>
            <a:endParaRPr lang="zh-TW" altLang="en-US" sz="1800">
              <a:solidFill>
                <a:srgbClr val="FF0000"/>
              </a:solidFill>
            </a:endParaRPr>
          </a:p>
        </p:txBody>
      </p:sp>
      <p:cxnSp>
        <p:nvCxnSpPr>
          <p:cNvPr id="40971" name="直線接點 12"/>
          <p:cNvCxnSpPr>
            <a:cxnSpLocks noChangeShapeType="1"/>
          </p:cNvCxnSpPr>
          <p:nvPr/>
        </p:nvCxnSpPr>
        <p:spPr bwMode="auto">
          <a:xfrm rot="5400000">
            <a:off x="5322888" y="5667375"/>
            <a:ext cx="214312" cy="1588"/>
          </a:xfrm>
          <a:prstGeom prst="lin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72" name="文字方塊 13"/>
          <p:cNvSpPr txBox="1">
            <a:spLocks noChangeArrowheads="1"/>
          </p:cNvSpPr>
          <p:nvPr/>
        </p:nvSpPr>
        <p:spPr bwMode="auto">
          <a:xfrm>
            <a:off x="4714875" y="5773738"/>
            <a:ext cx="16430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800">
                <a:solidFill>
                  <a:srgbClr val="FF0000"/>
                </a:solidFill>
              </a:rPr>
              <a:t>The definition of onto linear transformations</a:t>
            </a:r>
            <a:endParaRPr lang="zh-TW" altLang="en-US" sz="1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3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C417A0C8-C1E2-4C4F-AD26-7663DF776531}" type="slidenum">
              <a:rPr lang="en-US" altLang="zh-TW" sz="1400" smtClean="0">
                <a:ea typeface="新細明體" charset="-120"/>
              </a:rPr>
              <a:pPr eaLnBrk="1" hangingPunct="1"/>
              <a:t>44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41994" name="Rectangle 5"/>
          <p:cNvSpPr>
            <a:spLocks noChangeArrowheads="1"/>
          </p:cNvSpPr>
          <p:nvPr/>
        </p:nvSpPr>
        <p:spPr bwMode="auto">
          <a:xfrm>
            <a:off x="395288" y="928688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Theorem 6.8: One-to-one and onto linear transformations</a:t>
            </a:r>
          </a:p>
        </p:txBody>
      </p:sp>
      <p:graphicFrame>
        <p:nvGraphicFramePr>
          <p:cNvPr id="41986" name="Object 16"/>
          <p:cNvGraphicFramePr>
            <a:graphicFrameLocks noChangeAspect="1"/>
          </p:cNvGraphicFramePr>
          <p:nvPr/>
        </p:nvGraphicFramePr>
        <p:xfrm>
          <a:off x="500063" y="1500188"/>
          <a:ext cx="85026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9" name="Equation" r:id="rId3" imgW="4203360" imgH="431640" progId="Equation.DSMT4">
                  <p:embed/>
                </p:oleObj>
              </mc:Choice>
              <mc:Fallback>
                <p:oleObj name="Equation" r:id="rId3" imgW="4203360" imgH="4316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500188"/>
                        <a:ext cx="850265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5" name="Rectangle 17"/>
          <p:cNvSpPr>
            <a:spLocks noChangeArrowheads="1"/>
          </p:cNvSpPr>
          <p:nvPr/>
        </p:nvSpPr>
        <p:spPr bwMode="auto">
          <a:xfrm>
            <a:off x="500063" y="2466975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Pf:</a:t>
            </a:r>
          </a:p>
        </p:txBody>
      </p:sp>
      <p:graphicFrame>
        <p:nvGraphicFramePr>
          <p:cNvPr id="41987" name="Object 18"/>
          <p:cNvGraphicFramePr>
            <a:graphicFrameLocks noChangeAspect="1"/>
          </p:cNvGraphicFramePr>
          <p:nvPr/>
        </p:nvGraphicFramePr>
        <p:xfrm>
          <a:off x="673100" y="3000375"/>
          <a:ext cx="75072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0" name="Equation" r:id="rId5" imgW="3720960" imgH="203040" progId="Equation.DSMT4">
                  <p:embed/>
                </p:oleObj>
              </mc:Choice>
              <mc:Fallback>
                <p:oleObj name="Equation" r:id="rId5" imgW="3720960" imgH="2030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3000375"/>
                        <a:ext cx="75072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19"/>
          <p:cNvGraphicFramePr>
            <a:graphicFrameLocks noChangeAspect="1"/>
          </p:cNvGraphicFramePr>
          <p:nvPr/>
        </p:nvGraphicFramePr>
        <p:xfrm>
          <a:off x="1143000" y="3429000"/>
          <a:ext cx="614680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1" name="Equation" r:id="rId7" imgW="3073320" imgH="304560" progId="Equation.3">
                  <p:embed/>
                </p:oleObj>
              </mc:Choice>
              <mc:Fallback>
                <p:oleObj name="Equation" r:id="rId7" imgW="3073320" imgH="30456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429000"/>
                        <a:ext cx="614680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21"/>
          <p:cNvGraphicFramePr>
            <a:graphicFrameLocks noChangeAspect="1"/>
          </p:cNvGraphicFramePr>
          <p:nvPr/>
        </p:nvGraphicFramePr>
        <p:xfrm>
          <a:off x="1093788" y="4237038"/>
          <a:ext cx="30495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2" name="Equation" r:id="rId9" imgW="1511280" imgH="203040" progId="Equation.DSMT4">
                  <p:embed/>
                </p:oleObj>
              </mc:Choice>
              <mc:Fallback>
                <p:oleObj name="Equation" r:id="rId9" imgW="1511280" imgH="2030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4237038"/>
                        <a:ext cx="30495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23"/>
          <p:cNvGraphicFramePr>
            <a:graphicFrameLocks noChangeAspect="1"/>
          </p:cNvGraphicFramePr>
          <p:nvPr/>
        </p:nvGraphicFramePr>
        <p:xfrm>
          <a:off x="1135063" y="5484813"/>
          <a:ext cx="7937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3" name="Equation" r:id="rId11" imgW="3936960" imgH="304560" progId="Equation.3">
                  <p:embed/>
                </p:oleObj>
              </mc:Choice>
              <mc:Fallback>
                <p:oleObj name="Equation" r:id="rId11" imgW="3936960" imgH="30456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063" y="5484813"/>
                        <a:ext cx="79375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24"/>
          <p:cNvGraphicFramePr>
            <a:graphicFrameLocks noChangeAspect="1"/>
          </p:cNvGraphicFramePr>
          <p:nvPr/>
        </p:nvGraphicFramePr>
        <p:xfrm>
          <a:off x="1127125" y="6308725"/>
          <a:ext cx="32305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4" name="Equation" r:id="rId13" imgW="1612800" imgH="203040" progId="Equation.DSMT4">
                  <p:embed/>
                </p:oleObj>
              </mc:Choice>
              <mc:Fallback>
                <p:oleObj name="Equation" r:id="rId13" imgW="1612800" imgH="20304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25" y="6308725"/>
                        <a:ext cx="323056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2" name="Object 26"/>
          <p:cNvGraphicFramePr>
            <a:graphicFrameLocks noChangeAspect="1"/>
          </p:cNvGraphicFramePr>
          <p:nvPr/>
        </p:nvGraphicFramePr>
        <p:xfrm>
          <a:off x="571500" y="5165725"/>
          <a:ext cx="64484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5" name="Equation" r:id="rId15" imgW="3200400" imgH="203040" progId="Equation.3">
                  <p:embed/>
                </p:oleObj>
              </mc:Choice>
              <mc:Fallback>
                <p:oleObj name="Equation" r:id="rId15" imgW="320040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5165725"/>
                        <a:ext cx="644842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6" name="文字方塊 17"/>
          <p:cNvSpPr txBox="1">
            <a:spLocks noChangeArrowheads="1"/>
          </p:cNvSpPr>
          <p:nvPr/>
        </p:nvSpPr>
        <p:spPr bwMode="auto">
          <a:xfrm>
            <a:off x="5429250" y="4000500"/>
            <a:ext cx="3571875" cy="10779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600">
                <a:solidFill>
                  <a:srgbClr val="FF0000"/>
                </a:solidFill>
              </a:rPr>
              <a:t>According to the definition of dimension (on p.227) that if a vector space </a:t>
            </a:r>
            <a:r>
              <a:rPr lang="en-US" altLang="zh-TW" sz="1600" i="1">
                <a:solidFill>
                  <a:srgbClr val="FF0000"/>
                </a:solidFill>
              </a:rPr>
              <a:t>V</a:t>
            </a:r>
            <a:r>
              <a:rPr lang="en-US" altLang="zh-TW" sz="1600">
                <a:solidFill>
                  <a:srgbClr val="FF0000"/>
                </a:solidFill>
              </a:rPr>
              <a:t> consists of the zero vector alone, the dimension of </a:t>
            </a:r>
            <a:r>
              <a:rPr lang="en-US" altLang="zh-TW" sz="1600" i="1">
                <a:solidFill>
                  <a:srgbClr val="FF0000"/>
                </a:solidFill>
              </a:rPr>
              <a:t>V</a:t>
            </a:r>
            <a:r>
              <a:rPr lang="en-US" altLang="zh-TW" sz="1600">
                <a:solidFill>
                  <a:srgbClr val="FF0000"/>
                </a:solidFill>
              </a:rPr>
              <a:t> is defined as zero</a:t>
            </a:r>
            <a:endParaRPr lang="zh-TW" altLang="en-US" sz="1600">
              <a:solidFill>
                <a:srgbClr val="FF0000"/>
              </a:solidFill>
            </a:endParaRPr>
          </a:p>
        </p:txBody>
      </p:sp>
      <p:cxnSp>
        <p:nvCxnSpPr>
          <p:cNvPr id="41997" name="直線單箭頭接點 19"/>
          <p:cNvCxnSpPr>
            <a:cxnSpLocks noChangeShapeType="1"/>
          </p:cNvCxnSpPr>
          <p:nvPr/>
        </p:nvCxnSpPr>
        <p:spPr bwMode="auto">
          <a:xfrm rot="5400000" flipH="1" flipV="1">
            <a:off x="7451725" y="3643313"/>
            <a:ext cx="715963" cy="15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8" name="直線單箭頭接點 21"/>
          <p:cNvCxnSpPr>
            <a:cxnSpLocks noChangeShapeType="1"/>
          </p:cNvCxnSpPr>
          <p:nvPr/>
        </p:nvCxnSpPr>
        <p:spPr bwMode="auto">
          <a:xfrm rot="5400000">
            <a:off x="6934994" y="5436394"/>
            <a:ext cx="704850" cy="158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投影片編號版面配置區 1"/>
          <p:cNvSpPr>
            <a:spLocks noGrp="1"/>
          </p:cNvSpPr>
          <p:nvPr>
            <p:ph type="sldNum" sz="quarter" idx="10"/>
          </p:nvPr>
        </p:nvSpPr>
        <p:spPr>
          <a:xfrm>
            <a:off x="8486775" y="6500813"/>
            <a:ext cx="585788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E047AEBB-2BC9-40F9-AF94-E49B4AF52199}" type="slidenum">
              <a:rPr lang="en-US" altLang="zh-TW" sz="1400" smtClean="0">
                <a:ea typeface="新細明體" charset="-120"/>
              </a:rPr>
              <a:pPr eaLnBrk="1" hangingPunct="1"/>
              <a:t>45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43016" name="Rectangle 2"/>
          <p:cNvSpPr>
            <a:spLocks noChangeArrowheads="1"/>
          </p:cNvSpPr>
          <p:nvPr/>
        </p:nvSpPr>
        <p:spPr bwMode="auto">
          <a:xfrm>
            <a:off x="392113" y="836613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Ex 11:</a:t>
            </a:r>
          </a:p>
        </p:txBody>
      </p:sp>
      <p:graphicFrame>
        <p:nvGraphicFramePr>
          <p:cNvPr id="43010" name="Object 0"/>
          <p:cNvGraphicFramePr>
            <a:graphicFrameLocks noChangeAspect="1"/>
          </p:cNvGraphicFramePr>
          <p:nvPr/>
        </p:nvGraphicFramePr>
        <p:xfrm>
          <a:off x="571500" y="1322388"/>
          <a:ext cx="8535988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9" name="Equation" r:id="rId3" imgW="4724280" imgH="457200" progId="Equation.DSMT4">
                  <p:embed/>
                </p:oleObj>
              </mc:Choice>
              <mc:Fallback>
                <p:oleObj name="Equation" r:id="rId3" imgW="4724280" imgH="457200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322388"/>
                        <a:ext cx="8535988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1"/>
          <p:cNvGraphicFramePr>
            <a:graphicFrameLocks noChangeAspect="1"/>
          </p:cNvGraphicFramePr>
          <p:nvPr/>
        </p:nvGraphicFramePr>
        <p:xfrm>
          <a:off x="695325" y="2203450"/>
          <a:ext cx="17478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0" name="Equation" r:id="rId5" imgW="1155600" imgH="711000" progId="Equation.DSMT4">
                  <p:embed/>
                </p:oleObj>
              </mc:Choice>
              <mc:Fallback>
                <p:oleObj name="Equation" r:id="rId5" imgW="1155600" imgH="711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2203450"/>
                        <a:ext cx="174783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2"/>
          <p:cNvGraphicFramePr>
            <a:graphicFrameLocks noChangeAspect="1"/>
          </p:cNvGraphicFramePr>
          <p:nvPr/>
        </p:nvGraphicFramePr>
        <p:xfrm>
          <a:off x="2747963" y="2203450"/>
          <a:ext cx="142716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1" name="Equation" r:id="rId7" imgW="952200" imgH="711000" progId="Equation.DSMT4">
                  <p:embed/>
                </p:oleObj>
              </mc:Choice>
              <mc:Fallback>
                <p:oleObj name="Equation" r:id="rId7" imgW="952200" imgH="711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963" y="2203450"/>
                        <a:ext cx="142716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3"/>
          <p:cNvGraphicFramePr>
            <a:graphicFrameLocks noChangeAspect="1"/>
          </p:cNvGraphicFramePr>
          <p:nvPr/>
        </p:nvGraphicFramePr>
        <p:xfrm>
          <a:off x="4467225" y="2409825"/>
          <a:ext cx="1828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2" name="Equation" r:id="rId9" imgW="1218960" imgH="457200" progId="Equation.DSMT4">
                  <p:embed/>
                </p:oleObj>
              </mc:Choice>
              <mc:Fallback>
                <p:oleObj name="Equation" r:id="rId9" imgW="121896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225" y="2409825"/>
                        <a:ext cx="1828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4"/>
          <p:cNvGraphicFramePr>
            <a:graphicFrameLocks noChangeAspect="1"/>
          </p:cNvGraphicFramePr>
          <p:nvPr/>
        </p:nvGraphicFramePr>
        <p:xfrm>
          <a:off x="6696075" y="2228850"/>
          <a:ext cx="1752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3" name="Equation" r:id="rId11" imgW="1168200" imgH="711000" progId="Equation.DSMT4">
                  <p:embed/>
                </p:oleObj>
              </mc:Choice>
              <mc:Fallback>
                <p:oleObj name="Equation" r:id="rId11" imgW="1168200" imgH="71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075" y="2228850"/>
                        <a:ext cx="17526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7" name="Rectangle 14"/>
          <p:cNvSpPr>
            <a:spLocks noChangeArrowheads="1"/>
          </p:cNvSpPr>
          <p:nvPr/>
        </p:nvSpPr>
        <p:spPr bwMode="auto">
          <a:xfrm>
            <a:off x="571500" y="3286125"/>
            <a:ext cx="129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Sol:</a:t>
            </a:r>
          </a:p>
        </p:txBody>
      </p:sp>
      <p:graphicFrame>
        <p:nvGraphicFramePr>
          <p:cNvPr id="141589" name="Group 277"/>
          <p:cNvGraphicFramePr>
            <a:graphicFrameLocks noGrp="1"/>
          </p:cNvGraphicFramePr>
          <p:nvPr/>
        </p:nvGraphicFramePr>
        <p:xfrm>
          <a:off x="1071563" y="4481513"/>
          <a:ext cx="7391400" cy="2303462"/>
        </p:xfrm>
        <a:graphic>
          <a:graphicData uri="http://schemas.openxmlformats.org/drawingml/2006/table">
            <a:tbl>
              <a:tblPr/>
              <a:tblGrid>
                <a:gridCol w="1524000"/>
                <a:gridCol w="1676400"/>
                <a:gridCol w="1066800"/>
                <a:gridCol w="1143000"/>
                <a:gridCol w="1066800"/>
                <a:gridCol w="9144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T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:</a:t>
                      </a:r>
                      <a:r>
                        <a:rPr kumimoji="1" lang="en-US" altLang="zh-TW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R</a:t>
                      </a:r>
                      <a:r>
                        <a:rPr kumimoji="1" lang="en-US" altLang="zh-TW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n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→</a:t>
                      </a:r>
                      <a:r>
                        <a:rPr kumimoji="1" lang="en-US" altLang="zh-TW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R</a:t>
                      </a:r>
                      <a:r>
                        <a:rPr kumimoji="1" lang="en-US" altLang="zh-TW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m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dim(domain of </a:t>
                      </a:r>
                      <a:r>
                        <a:rPr kumimoji="1" lang="en-US" altLang="zh-TW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T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) 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(1)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rank(</a:t>
                      </a:r>
                      <a:r>
                        <a:rPr kumimoji="1" lang="en-US" altLang="zh-TW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T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) 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(2)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nullity(</a:t>
                      </a:r>
                      <a:r>
                        <a:rPr kumimoji="1" lang="en-US" altLang="zh-TW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T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)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1-1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onto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(a) </a:t>
                      </a:r>
                      <a:r>
                        <a:rPr kumimoji="1" lang="en-US" altLang="zh-TW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T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:</a:t>
                      </a:r>
                      <a:r>
                        <a:rPr kumimoji="1" lang="en-US" altLang="zh-TW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R</a:t>
                      </a:r>
                      <a:r>
                        <a:rPr kumimoji="1" lang="en-US" altLang="zh-TW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3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→</a:t>
                      </a:r>
                      <a:r>
                        <a:rPr kumimoji="1" lang="en-US" altLang="zh-TW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R</a:t>
                      </a:r>
                      <a:r>
                        <a:rPr kumimoji="1" lang="en-US" altLang="zh-TW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3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Yes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Yes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(b) </a:t>
                      </a:r>
                      <a:r>
                        <a:rPr kumimoji="1" lang="en-US" altLang="zh-TW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T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:</a:t>
                      </a:r>
                      <a:r>
                        <a:rPr kumimoji="1" lang="en-US" altLang="zh-TW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R</a:t>
                      </a:r>
                      <a:r>
                        <a:rPr kumimoji="1" lang="en-US" altLang="zh-TW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→</a:t>
                      </a:r>
                      <a:r>
                        <a:rPr kumimoji="1" lang="en-US" altLang="zh-TW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R</a:t>
                      </a:r>
                      <a:r>
                        <a:rPr kumimoji="1" lang="en-US" altLang="zh-TW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Yes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No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(c) </a:t>
                      </a:r>
                      <a:r>
                        <a:rPr kumimoji="1" lang="en-US" altLang="zh-TW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T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:</a:t>
                      </a:r>
                      <a:r>
                        <a:rPr kumimoji="1" lang="en-US" altLang="zh-TW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R</a:t>
                      </a:r>
                      <a:r>
                        <a:rPr kumimoji="1" lang="en-US" altLang="zh-TW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3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→</a:t>
                      </a:r>
                      <a:r>
                        <a:rPr kumimoji="1" lang="en-US" altLang="zh-TW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R</a:t>
                      </a:r>
                      <a:r>
                        <a:rPr kumimoji="1" lang="en-US" altLang="zh-TW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No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Yes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(d) </a:t>
                      </a:r>
                      <a:r>
                        <a:rPr kumimoji="1" lang="en-US" altLang="zh-TW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T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:</a:t>
                      </a:r>
                      <a:r>
                        <a:rPr kumimoji="1" lang="en-US" altLang="zh-TW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R</a:t>
                      </a:r>
                      <a:r>
                        <a:rPr kumimoji="1" lang="en-US" altLang="zh-TW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3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→</a:t>
                      </a:r>
                      <a:r>
                        <a:rPr kumimoji="1" lang="en-US" altLang="zh-TW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R</a:t>
                      </a:r>
                      <a:r>
                        <a:rPr kumimoji="1" lang="en-US" altLang="zh-TW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No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No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43049" name="直線接點 13"/>
          <p:cNvCxnSpPr>
            <a:cxnSpLocks noChangeShapeType="1"/>
          </p:cNvCxnSpPr>
          <p:nvPr/>
        </p:nvCxnSpPr>
        <p:spPr bwMode="auto">
          <a:xfrm rot="5400000">
            <a:off x="4572000" y="4500563"/>
            <a:ext cx="144463" cy="1587"/>
          </a:xfrm>
          <a:prstGeom prst="lin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50" name="文字方塊 15"/>
          <p:cNvSpPr txBox="1">
            <a:spLocks noChangeArrowheads="1"/>
          </p:cNvSpPr>
          <p:nvPr/>
        </p:nvSpPr>
        <p:spPr bwMode="auto">
          <a:xfrm>
            <a:off x="3857625" y="3279775"/>
            <a:ext cx="1214438" cy="10779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600">
                <a:solidFill>
                  <a:srgbClr val="FF0000"/>
                </a:solidFill>
              </a:rPr>
              <a:t>= dim(range of </a:t>
            </a:r>
            <a:r>
              <a:rPr lang="en-US" altLang="zh-TW" sz="1600" i="1">
                <a:solidFill>
                  <a:srgbClr val="FF0000"/>
                </a:solidFill>
              </a:rPr>
              <a:t>T</a:t>
            </a:r>
            <a:r>
              <a:rPr lang="en-US" altLang="zh-TW" sz="1600">
                <a:solidFill>
                  <a:srgbClr val="FF0000"/>
                </a:solidFill>
              </a:rPr>
              <a:t>)  </a:t>
            </a:r>
          </a:p>
          <a:p>
            <a:pPr eaLnBrk="1" hangingPunct="1"/>
            <a:r>
              <a:rPr lang="en-US" altLang="zh-TW" sz="1600">
                <a:solidFill>
                  <a:srgbClr val="FF0000"/>
                </a:solidFill>
              </a:rPr>
              <a:t>= # of leading 1’s</a:t>
            </a:r>
            <a:endParaRPr lang="zh-TW" altLang="en-US" sz="1600">
              <a:solidFill>
                <a:srgbClr val="FF0000"/>
              </a:solidFill>
            </a:endParaRPr>
          </a:p>
        </p:txBody>
      </p:sp>
      <p:cxnSp>
        <p:nvCxnSpPr>
          <p:cNvPr id="43051" name="直線接點 16"/>
          <p:cNvCxnSpPr>
            <a:cxnSpLocks noChangeShapeType="1"/>
          </p:cNvCxnSpPr>
          <p:nvPr/>
        </p:nvCxnSpPr>
        <p:spPr bwMode="auto">
          <a:xfrm rot="5400000">
            <a:off x="5715794" y="4499769"/>
            <a:ext cx="142875" cy="1587"/>
          </a:xfrm>
          <a:prstGeom prst="lin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52" name="文字方塊 17"/>
          <p:cNvSpPr txBox="1">
            <a:spLocks noChangeArrowheads="1"/>
          </p:cNvSpPr>
          <p:nvPr/>
        </p:nvSpPr>
        <p:spPr bwMode="auto">
          <a:xfrm>
            <a:off x="5143500" y="3786188"/>
            <a:ext cx="1214438" cy="58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600">
                <a:solidFill>
                  <a:srgbClr val="FF0000"/>
                </a:solidFill>
              </a:rPr>
              <a:t>= (1) – (2) = dim(ker(</a:t>
            </a:r>
            <a:r>
              <a:rPr lang="en-US" altLang="zh-TW" sz="1600" i="1">
                <a:solidFill>
                  <a:srgbClr val="FF0000"/>
                </a:solidFill>
              </a:rPr>
              <a:t>T</a:t>
            </a:r>
            <a:r>
              <a:rPr lang="en-US" altLang="zh-TW" sz="1600">
                <a:solidFill>
                  <a:srgbClr val="FF0000"/>
                </a:solidFill>
              </a:rPr>
              <a:t>))</a:t>
            </a:r>
            <a:endParaRPr lang="zh-TW" altLang="en-US" sz="1600">
              <a:solidFill>
                <a:srgbClr val="FF0000"/>
              </a:solidFill>
            </a:endParaRPr>
          </a:p>
        </p:txBody>
      </p:sp>
      <p:cxnSp>
        <p:nvCxnSpPr>
          <p:cNvPr id="43053" name="直線接點 18"/>
          <p:cNvCxnSpPr>
            <a:cxnSpLocks noChangeShapeType="1"/>
          </p:cNvCxnSpPr>
          <p:nvPr/>
        </p:nvCxnSpPr>
        <p:spPr bwMode="auto">
          <a:xfrm rot="5400000">
            <a:off x="7001669" y="4499769"/>
            <a:ext cx="142875" cy="1587"/>
          </a:xfrm>
          <a:prstGeom prst="lin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54" name="文字方塊 19"/>
          <p:cNvSpPr txBox="1">
            <a:spLocks noChangeArrowheads="1"/>
          </p:cNvSpPr>
          <p:nvPr/>
        </p:nvSpPr>
        <p:spPr bwMode="auto">
          <a:xfrm>
            <a:off x="6429375" y="3527425"/>
            <a:ext cx="1285875" cy="830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600">
                <a:solidFill>
                  <a:srgbClr val="FF0000"/>
                </a:solidFill>
              </a:rPr>
              <a:t>If nullity(</a:t>
            </a:r>
            <a:r>
              <a:rPr lang="en-US" altLang="zh-TW" sz="1600" i="1">
                <a:solidFill>
                  <a:srgbClr val="FF0000"/>
                </a:solidFill>
              </a:rPr>
              <a:t>T</a:t>
            </a:r>
            <a:r>
              <a:rPr lang="en-US" altLang="zh-TW" sz="1600">
                <a:solidFill>
                  <a:srgbClr val="FF0000"/>
                </a:solidFill>
              </a:rPr>
              <a:t>) = dim(ker(</a:t>
            </a:r>
            <a:r>
              <a:rPr lang="en-US" altLang="zh-TW" sz="1600" i="1">
                <a:solidFill>
                  <a:srgbClr val="FF0000"/>
                </a:solidFill>
              </a:rPr>
              <a:t>T</a:t>
            </a:r>
            <a:r>
              <a:rPr lang="en-US" altLang="zh-TW" sz="1600">
                <a:solidFill>
                  <a:srgbClr val="FF0000"/>
                </a:solidFill>
              </a:rPr>
              <a:t>)) = 0</a:t>
            </a:r>
            <a:endParaRPr lang="zh-TW" altLang="en-US" sz="1600">
              <a:solidFill>
                <a:srgbClr val="FF0000"/>
              </a:solidFill>
            </a:endParaRPr>
          </a:p>
        </p:txBody>
      </p:sp>
      <p:cxnSp>
        <p:nvCxnSpPr>
          <p:cNvPr id="43055" name="直線接點 20"/>
          <p:cNvCxnSpPr>
            <a:cxnSpLocks noChangeShapeType="1"/>
          </p:cNvCxnSpPr>
          <p:nvPr/>
        </p:nvCxnSpPr>
        <p:spPr bwMode="auto">
          <a:xfrm rot="5400000">
            <a:off x="8001794" y="4499769"/>
            <a:ext cx="142875" cy="1587"/>
          </a:xfrm>
          <a:prstGeom prst="lin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56" name="文字方塊 21"/>
          <p:cNvSpPr txBox="1">
            <a:spLocks noChangeArrowheads="1"/>
          </p:cNvSpPr>
          <p:nvPr/>
        </p:nvSpPr>
        <p:spPr bwMode="auto">
          <a:xfrm>
            <a:off x="7786688" y="3527425"/>
            <a:ext cx="1214437" cy="830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600">
                <a:solidFill>
                  <a:srgbClr val="FF0000"/>
                </a:solidFill>
              </a:rPr>
              <a:t>If rank(</a:t>
            </a:r>
            <a:r>
              <a:rPr lang="en-US" altLang="zh-TW" sz="1600" i="1">
                <a:solidFill>
                  <a:srgbClr val="FF0000"/>
                </a:solidFill>
              </a:rPr>
              <a:t>T</a:t>
            </a:r>
            <a:r>
              <a:rPr lang="en-US" altLang="zh-TW" sz="1600">
                <a:solidFill>
                  <a:srgbClr val="FF0000"/>
                </a:solidFill>
              </a:rPr>
              <a:t>) = dim(</a:t>
            </a:r>
            <a:r>
              <a:rPr lang="en-US" altLang="zh-TW" sz="1600" i="1">
                <a:solidFill>
                  <a:srgbClr val="FF0000"/>
                </a:solidFill>
              </a:rPr>
              <a:t>R</a:t>
            </a:r>
            <a:r>
              <a:rPr lang="en-US" altLang="zh-TW" sz="1600" i="1" baseline="30000">
                <a:solidFill>
                  <a:srgbClr val="FF0000"/>
                </a:solidFill>
              </a:rPr>
              <a:t>m</a:t>
            </a:r>
            <a:r>
              <a:rPr lang="en-US" altLang="zh-TW" sz="1600">
                <a:solidFill>
                  <a:srgbClr val="FF0000"/>
                </a:solidFill>
              </a:rPr>
              <a:t>) = </a:t>
            </a:r>
            <a:r>
              <a:rPr lang="en-US" altLang="zh-TW" sz="1600" i="1">
                <a:solidFill>
                  <a:srgbClr val="FF0000"/>
                </a:solidFill>
              </a:rPr>
              <a:t>m</a:t>
            </a:r>
            <a:endParaRPr lang="zh-TW" altLang="en-US" sz="1600" i="1">
              <a:solidFill>
                <a:srgbClr val="FF0000"/>
              </a:solidFill>
            </a:endParaRPr>
          </a:p>
        </p:txBody>
      </p:sp>
      <p:sp>
        <p:nvSpPr>
          <p:cNvPr id="43057" name="文字方塊 22"/>
          <p:cNvSpPr txBox="1">
            <a:spLocks noChangeArrowheads="1"/>
          </p:cNvSpPr>
          <p:nvPr/>
        </p:nvSpPr>
        <p:spPr bwMode="auto">
          <a:xfrm>
            <a:off x="2643188" y="3773488"/>
            <a:ext cx="1143000" cy="58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600">
                <a:solidFill>
                  <a:srgbClr val="FF0000"/>
                </a:solidFill>
              </a:rPr>
              <a:t>= dim(</a:t>
            </a:r>
            <a:r>
              <a:rPr lang="en-US" altLang="zh-TW" sz="1600" i="1">
                <a:solidFill>
                  <a:srgbClr val="FF0000"/>
                </a:solidFill>
              </a:rPr>
              <a:t>R</a:t>
            </a:r>
            <a:r>
              <a:rPr lang="en-US" altLang="zh-TW" sz="1600" i="1" baseline="30000">
                <a:solidFill>
                  <a:srgbClr val="FF0000"/>
                </a:solidFill>
              </a:rPr>
              <a:t>n</a:t>
            </a:r>
            <a:r>
              <a:rPr lang="en-US" altLang="zh-TW" sz="1600">
                <a:solidFill>
                  <a:srgbClr val="FF0000"/>
                </a:solidFill>
              </a:rPr>
              <a:t>) = </a:t>
            </a:r>
            <a:r>
              <a:rPr lang="en-US" altLang="zh-TW" sz="1600" i="1">
                <a:solidFill>
                  <a:srgbClr val="FF0000"/>
                </a:solidFill>
              </a:rPr>
              <a:t>n</a:t>
            </a:r>
            <a:endParaRPr lang="zh-TW" altLang="en-US" sz="1600" i="1">
              <a:solidFill>
                <a:srgbClr val="FF0000"/>
              </a:solidFill>
            </a:endParaRPr>
          </a:p>
        </p:txBody>
      </p:sp>
      <p:cxnSp>
        <p:nvCxnSpPr>
          <p:cNvPr id="43058" name="直線接點 23"/>
          <p:cNvCxnSpPr>
            <a:cxnSpLocks noChangeShapeType="1"/>
          </p:cNvCxnSpPr>
          <p:nvPr/>
        </p:nvCxnSpPr>
        <p:spPr bwMode="auto">
          <a:xfrm rot="5400000">
            <a:off x="3284537" y="4500563"/>
            <a:ext cx="144463" cy="1588"/>
          </a:xfrm>
          <a:prstGeom prst="lin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F506D3A0-639A-4514-9592-C687E26805CF}" type="slidenum">
              <a:rPr lang="en-US" altLang="zh-TW" sz="1400" smtClean="0">
                <a:ea typeface="新細明體" charset="-120"/>
              </a:rPr>
              <a:pPr eaLnBrk="1" hangingPunct="1"/>
              <a:t>46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44040" name="Rectangle 3"/>
          <p:cNvSpPr>
            <a:spLocks noChangeArrowheads="1"/>
          </p:cNvSpPr>
          <p:nvPr/>
        </p:nvSpPr>
        <p:spPr bwMode="auto">
          <a:xfrm>
            <a:off x="395288" y="808038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Isomorphism (</a:t>
            </a:r>
            <a:r>
              <a:rPr lang="zh-TW" altLang="en-US">
                <a:solidFill>
                  <a:schemeClr val="hlink"/>
                </a:solidFill>
              </a:rPr>
              <a:t>同構</a:t>
            </a:r>
            <a:r>
              <a:rPr lang="en-US" altLang="zh-TW">
                <a:solidFill>
                  <a:schemeClr val="hlink"/>
                </a:solidFill>
              </a:rPr>
              <a:t>):</a:t>
            </a:r>
          </a:p>
        </p:txBody>
      </p:sp>
      <p:graphicFrame>
        <p:nvGraphicFramePr>
          <p:cNvPr id="44034" name="Object 6"/>
          <p:cNvGraphicFramePr>
            <a:graphicFrameLocks noChangeAspect="1"/>
          </p:cNvGraphicFramePr>
          <p:nvPr/>
        </p:nvGraphicFramePr>
        <p:xfrm>
          <a:off x="642938" y="1285875"/>
          <a:ext cx="8143875" cy="176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8" name="Equation" r:id="rId3" imgW="4000320" imgH="888840" progId="Equation.3">
                  <p:embed/>
                </p:oleObj>
              </mc:Choice>
              <mc:Fallback>
                <p:oleObj name="Equation" r:id="rId3" imgW="4000320" imgH="8888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1285875"/>
                        <a:ext cx="8143875" cy="176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1" name="Rectangle 15"/>
          <p:cNvSpPr>
            <a:spLocks noChangeArrowheads="1"/>
          </p:cNvSpPr>
          <p:nvPr/>
        </p:nvSpPr>
        <p:spPr bwMode="auto">
          <a:xfrm>
            <a:off x="395288" y="304165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Theorem 6.9: Isomorphic spaces (</a:t>
            </a:r>
            <a:r>
              <a:rPr lang="zh-TW" altLang="en-US">
                <a:solidFill>
                  <a:schemeClr val="hlink"/>
                </a:solidFill>
              </a:rPr>
              <a:t>同構空間</a:t>
            </a:r>
            <a:r>
              <a:rPr lang="en-US" altLang="zh-TW">
                <a:solidFill>
                  <a:schemeClr val="hlink"/>
                </a:solidFill>
              </a:rPr>
              <a:t>) and dimension</a:t>
            </a:r>
          </a:p>
        </p:txBody>
      </p:sp>
      <p:sp>
        <p:nvSpPr>
          <p:cNvPr id="44042" name="Rectangle 17"/>
          <p:cNvSpPr>
            <a:spLocks noChangeArrowheads="1"/>
          </p:cNvSpPr>
          <p:nvPr/>
        </p:nvSpPr>
        <p:spPr bwMode="auto">
          <a:xfrm>
            <a:off x="361950" y="4181475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Pf:</a:t>
            </a:r>
          </a:p>
        </p:txBody>
      </p:sp>
      <p:graphicFrame>
        <p:nvGraphicFramePr>
          <p:cNvPr id="44035" name="Object 18"/>
          <p:cNvGraphicFramePr>
            <a:graphicFrameLocks noChangeAspect="1"/>
          </p:cNvGraphicFramePr>
          <p:nvPr/>
        </p:nvGraphicFramePr>
        <p:xfrm>
          <a:off x="357188" y="4572000"/>
          <a:ext cx="79644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9" name="Equation" r:id="rId5" imgW="3949560" imgH="203040" progId="Equation.3">
                  <p:embed/>
                </p:oleObj>
              </mc:Choice>
              <mc:Fallback>
                <p:oleObj name="Equation" r:id="rId5" imgW="3949560" imgH="2030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4572000"/>
                        <a:ext cx="79644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19"/>
          <p:cNvGraphicFramePr>
            <a:graphicFrameLocks noChangeAspect="1"/>
          </p:cNvGraphicFramePr>
          <p:nvPr/>
        </p:nvGraphicFramePr>
        <p:xfrm>
          <a:off x="992188" y="5059363"/>
          <a:ext cx="729456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0" name="Equation" r:id="rId7" imgW="3606480" imgH="177480" progId="Equation.3">
                  <p:embed/>
                </p:oleObj>
              </mc:Choice>
              <mc:Fallback>
                <p:oleObj name="Equation" r:id="rId7" imgW="3606480" imgH="1774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5059363"/>
                        <a:ext cx="7294562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24"/>
          <p:cNvGraphicFramePr>
            <a:graphicFrameLocks noChangeAspect="1"/>
          </p:cNvGraphicFramePr>
          <p:nvPr/>
        </p:nvGraphicFramePr>
        <p:xfrm>
          <a:off x="1000125" y="5449888"/>
          <a:ext cx="21669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1" name="Equation" r:id="rId9" imgW="1079280" imgH="177480" progId="Equation.DSMT4">
                  <p:embed/>
                </p:oleObj>
              </mc:Choice>
              <mc:Fallback>
                <p:oleObj name="Equation" r:id="rId9" imgW="1079280" imgH="1774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5449888"/>
                        <a:ext cx="2166938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25"/>
          <p:cNvGraphicFramePr>
            <a:graphicFrameLocks noChangeAspect="1"/>
          </p:cNvGraphicFramePr>
          <p:nvPr/>
        </p:nvGraphicFramePr>
        <p:xfrm>
          <a:off x="928688" y="5868988"/>
          <a:ext cx="80645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2" name="Equation" r:id="rId11" imgW="3987720" imgH="431640" progId="Equation.DSMT4">
                  <p:embed/>
                </p:oleObj>
              </mc:Choice>
              <mc:Fallback>
                <p:oleObj name="Equation" r:id="rId11" imgW="3987720" imgH="4316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5868988"/>
                        <a:ext cx="806450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3" name="Text Box 26"/>
          <p:cNvSpPr txBox="1">
            <a:spLocks noChangeArrowheads="1"/>
          </p:cNvSpPr>
          <p:nvPr/>
        </p:nvSpPr>
        <p:spPr bwMode="auto">
          <a:xfrm>
            <a:off x="1071563" y="3387725"/>
            <a:ext cx="776287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TW"/>
              <a:t>Two finite-dimensional vector space </a:t>
            </a:r>
            <a:r>
              <a:rPr lang="en-US" altLang="zh-TW" i="1"/>
              <a:t>V</a:t>
            </a:r>
            <a:r>
              <a:rPr lang="en-US" altLang="zh-TW"/>
              <a:t> and </a:t>
            </a:r>
            <a:r>
              <a:rPr lang="en-US" altLang="zh-TW" i="1"/>
              <a:t>W</a:t>
            </a:r>
            <a:r>
              <a:rPr lang="en-US" altLang="zh-TW"/>
              <a:t> are isomorphic if and only if they are of the same dimension</a:t>
            </a:r>
          </a:p>
        </p:txBody>
      </p:sp>
      <p:grpSp>
        <p:nvGrpSpPr>
          <p:cNvPr id="44044" name="群組 17"/>
          <p:cNvGrpSpPr>
            <a:grpSpLocks/>
          </p:cNvGrpSpPr>
          <p:nvPr/>
        </p:nvGrpSpPr>
        <p:grpSpPr bwMode="auto">
          <a:xfrm>
            <a:off x="4641850" y="6164263"/>
            <a:ext cx="73025" cy="142875"/>
            <a:chOff x="5141916" y="6215082"/>
            <a:chExt cx="73026" cy="142876"/>
          </a:xfrm>
        </p:grpSpPr>
        <p:cxnSp>
          <p:nvCxnSpPr>
            <p:cNvPr id="44046" name="直線接點 13"/>
            <p:cNvCxnSpPr>
              <a:cxnSpLocks noChangeShapeType="1"/>
            </p:cNvCxnSpPr>
            <p:nvPr/>
          </p:nvCxnSpPr>
          <p:spPr bwMode="auto">
            <a:xfrm rot="5400000">
              <a:off x="5071272" y="6285726"/>
              <a:ext cx="142876" cy="1588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47" name="直線接點 15"/>
            <p:cNvCxnSpPr>
              <a:cxnSpLocks noChangeShapeType="1"/>
            </p:cNvCxnSpPr>
            <p:nvPr/>
          </p:nvCxnSpPr>
          <p:spPr bwMode="auto">
            <a:xfrm rot="5400000">
              <a:off x="5142710" y="6285726"/>
              <a:ext cx="142876" cy="1588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4045" name="文字方塊 16"/>
          <p:cNvSpPr txBox="1">
            <a:spLocks noChangeArrowheads="1"/>
          </p:cNvSpPr>
          <p:nvPr/>
        </p:nvSpPr>
        <p:spPr bwMode="auto">
          <a:xfrm>
            <a:off x="4071938" y="5794375"/>
            <a:ext cx="128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800">
                <a:solidFill>
                  <a:srgbClr val="FF0000"/>
                </a:solidFill>
              </a:rPr>
              <a:t>dim(</a:t>
            </a:r>
            <a:r>
              <a:rPr lang="en-US" altLang="zh-TW" sz="1800" i="1">
                <a:solidFill>
                  <a:srgbClr val="FF0000"/>
                </a:solidFill>
              </a:rPr>
              <a:t>V</a:t>
            </a:r>
            <a:r>
              <a:rPr lang="en-US" altLang="zh-TW" sz="1800">
                <a:solidFill>
                  <a:srgbClr val="FF0000"/>
                </a:solidFill>
              </a:rPr>
              <a:t>) = </a:t>
            </a:r>
            <a:r>
              <a:rPr lang="en-US" altLang="zh-TW" sz="1800" i="1">
                <a:solidFill>
                  <a:srgbClr val="FF0000"/>
                </a:solidFill>
              </a:rPr>
              <a:t>n</a:t>
            </a:r>
            <a:endParaRPr lang="zh-TW" altLang="en-US" sz="1800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5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2CC0D748-6A44-439C-AE3C-CE01A7B7E776}" type="slidenum">
              <a:rPr lang="en-US" altLang="zh-TW" sz="1400" smtClean="0">
                <a:ea typeface="新細明體" charset="-120"/>
              </a:rPr>
              <a:pPr eaLnBrk="1" hangingPunct="1"/>
              <a:t>47</a:t>
            </a:fld>
            <a:endParaRPr lang="en-US" altLang="zh-TW" sz="1400" smtClean="0">
              <a:ea typeface="新細明體" charset="-120"/>
            </a:endParaRPr>
          </a:p>
        </p:txBody>
      </p:sp>
      <p:graphicFrame>
        <p:nvGraphicFramePr>
          <p:cNvPr id="45058" name="Object 3"/>
          <p:cNvGraphicFramePr>
            <a:graphicFrameLocks noChangeAspect="1"/>
          </p:cNvGraphicFramePr>
          <p:nvPr/>
        </p:nvGraphicFramePr>
        <p:xfrm>
          <a:off x="642938" y="2617788"/>
          <a:ext cx="60896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6" name="Equation" r:id="rId3" imgW="3022560" imgH="203040" progId="Equation.3">
                  <p:embed/>
                </p:oleObj>
              </mc:Choice>
              <mc:Fallback>
                <p:oleObj name="Equation" r:id="rId3" imgW="302256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2617788"/>
                        <a:ext cx="608965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5"/>
          <p:cNvGraphicFramePr>
            <a:graphicFrameLocks noChangeAspect="1"/>
          </p:cNvGraphicFramePr>
          <p:nvPr/>
        </p:nvGraphicFramePr>
        <p:xfrm>
          <a:off x="1285875" y="857250"/>
          <a:ext cx="140335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7" name="Equation" r:id="rId5" imgW="698400" imgH="177480" progId="Equation.DSMT4">
                  <p:embed/>
                </p:oleObj>
              </mc:Choice>
              <mc:Fallback>
                <p:oleObj name="Equation" r:id="rId5" imgW="698400" imgH="177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857250"/>
                        <a:ext cx="140335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6"/>
          <p:cNvGraphicFramePr>
            <a:graphicFrameLocks noChangeAspect="1"/>
          </p:cNvGraphicFramePr>
          <p:nvPr/>
        </p:nvGraphicFramePr>
        <p:xfrm>
          <a:off x="1258888" y="1341438"/>
          <a:ext cx="40735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8" name="方程式" r:id="rId7" imgW="4076640" imgH="342720" progId="Equation.3">
                  <p:embed/>
                </p:oleObj>
              </mc:Choice>
              <mc:Fallback>
                <p:oleObj name="方程式" r:id="rId7" imgW="4076640" imgH="3427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341438"/>
                        <a:ext cx="407352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7"/>
          <p:cNvGraphicFramePr>
            <a:graphicFrameLocks noChangeAspect="1"/>
          </p:cNvGraphicFramePr>
          <p:nvPr/>
        </p:nvGraphicFramePr>
        <p:xfrm>
          <a:off x="1257300" y="1874838"/>
          <a:ext cx="33147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9" name="方程式" r:id="rId9" imgW="3314520" imgH="342720" progId="Equation.3">
                  <p:embed/>
                </p:oleObj>
              </mc:Choice>
              <mc:Fallback>
                <p:oleObj name="方程式" r:id="rId9" imgW="3314520" imgH="3427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1874838"/>
                        <a:ext cx="33147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8"/>
          <p:cNvGraphicFramePr>
            <a:graphicFrameLocks noChangeAspect="1"/>
          </p:cNvGraphicFramePr>
          <p:nvPr/>
        </p:nvGraphicFramePr>
        <p:xfrm>
          <a:off x="1235075" y="3021013"/>
          <a:ext cx="53562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0" name="Equation" r:id="rId11" imgW="2654280" imgH="507960" progId="Equation.DSMT4">
                  <p:embed/>
                </p:oleObj>
              </mc:Choice>
              <mc:Fallback>
                <p:oleObj name="Equation" r:id="rId11" imgW="2654280" imgH="5079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3021013"/>
                        <a:ext cx="5356225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9"/>
          <p:cNvGraphicFramePr>
            <a:graphicFrameLocks noChangeAspect="1"/>
          </p:cNvGraphicFramePr>
          <p:nvPr/>
        </p:nvGraphicFramePr>
        <p:xfrm>
          <a:off x="1254125" y="4071938"/>
          <a:ext cx="6246813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1" name="Equation" r:id="rId13" imgW="3124080" imgH="431640" progId="Equation.3">
                  <p:embed/>
                </p:oleObj>
              </mc:Choice>
              <mc:Fallback>
                <p:oleObj name="Equation" r:id="rId13" imgW="312408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4071938"/>
                        <a:ext cx="6246813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10"/>
          <p:cNvGraphicFramePr>
            <a:graphicFrameLocks noChangeAspect="1"/>
          </p:cNvGraphicFramePr>
          <p:nvPr/>
        </p:nvGraphicFramePr>
        <p:xfrm>
          <a:off x="1220788" y="5072063"/>
          <a:ext cx="7364412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2" name="Equation" r:id="rId15" imgW="3682800" imgH="431640" progId="Equation.DSMT4">
                  <p:embed/>
                </p:oleObj>
              </mc:Choice>
              <mc:Fallback>
                <p:oleObj name="Equation" r:id="rId15" imgW="3682800" imgH="431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788" y="5072063"/>
                        <a:ext cx="7364412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B43311EB-05BF-4ABE-AD4A-FE381678CA9F}" type="slidenum">
              <a:rPr lang="en-US" altLang="zh-TW" sz="1400" smtClean="0">
                <a:ea typeface="新細明體" charset="-120"/>
              </a:rPr>
              <a:pPr eaLnBrk="1" hangingPunct="1"/>
              <a:t>48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46086" name="Text Box 14"/>
          <p:cNvSpPr txBox="1">
            <a:spLocks noChangeArrowheads="1"/>
          </p:cNvSpPr>
          <p:nvPr/>
        </p:nvSpPr>
        <p:spPr bwMode="auto">
          <a:xfrm>
            <a:off x="928688" y="1000125"/>
            <a:ext cx="7777162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TW"/>
              <a:t>Since      is a basis for </a:t>
            </a:r>
            <a:r>
              <a:rPr lang="en-US" altLang="zh-TW" i="1"/>
              <a:t>V</a:t>
            </a:r>
            <a:r>
              <a:rPr lang="en-US" altLang="zh-TW"/>
              <a:t>, {</a:t>
            </a:r>
            <a:r>
              <a:rPr lang="en-US" altLang="zh-TW" b="1"/>
              <a:t>w</a:t>
            </a:r>
            <a:r>
              <a:rPr lang="en-US" altLang="zh-TW" baseline="-25000"/>
              <a:t>1</a:t>
            </a:r>
            <a:r>
              <a:rPr lang="en-US" altLang="zh-TW"/>
              <a:t>, </a:t>
            </a:r>
            <a:r>
              <a:rPr lang="en-US" altLang="zh-TW" b="1"/>
              <a:t>w</a:t>
            </a:r>
            <a:r>
              <a:rPr lang="en-US" altLang="zh-TW" baseline="-25000"/>
              <a:t>2</a:t>
            </a:r>
            <a:r>
              <a:rPr lang="en-US" altLang="zh-TW"/>
              <a:t>,…</a:t>
            </a:r>
            <a:r>
              <a:rPr lang="en-US" altLang="zh-TW" b="1"/>
              <a:t>w</a:t>
            </a:r>
            <a:r>
              <a:rPr lang="en-US" altLang="zh-TW" baseline="-25000"/>
              <a:t>n</a:t>
            </a:r>
            <a:r>
              <a:rPr lang="en-US" altLang="zh-TW"/>
              <a:t>} is linearly independent, and the only solution for </a:t>
            </a:r>
            <a:r>
              <a:rPr lang="en-US" altLang="zh-TW" b="1"/>
              <a:t>w</a:t>
            </a:r>
            <a:r>
              <a:rPr lang="en-US" altLang="zh-TW"/>
              <a:t>=</a:t>
            </a:r>
            <a:r>
              <a:rPr lang="en-US" altLang="zh-TW" b="1"/>
              <a:t>0</a:t>
            </a:r>
            <a:r>
              <a:rPr lang="en-US" altLang="zh-TW"/>
              <a:t> is </a:t>
            </a:r>
            <a:r>
              <a:rPr lang="en-US" altLang="zh-TW" i="1"/>
              <a:t>c</a:t>
            </a:r>
            <a:r>
              <a:rPr lang="en-US" altLang="zh-TW" baseline="-25000"/>
              <a:t>1</a:t>
            </a:r>
            <a:r>
              <a:rPr lang="en-US" altLang="zh-TW"/>
              <a:t>=</a:t>
            </a:r>
            <a:r>
              <a:rPr lang="en-US" altLang="zh-TW" i="1"/>
              <a:t>c</a:t>
            </a:r>
            <a:r>
              <a:rPr lang="en-US" altLang="zh-TW" baseline="-25000"/>
              <a:t>2</a:t>
            </a:r>
            <a:r>
              <a:rPr lang="en-US" altLang="zh-TW"/>
              <a:t>=…=</a:t>
            </a:r>
            <a:r>
              <a:rPr lang="en-US" altLang="zh-TW" i="1"/>
              <a:t>c</a:t>
            </a:r>
            <a:r>
              <a:rPr lang="en-US" altLang="zh-TW" i="1" baseline="-25000"/>
              <a:t>n</a:t>
            </a:r>
            <a:r>
              <a:rPr lang="en-US" altLang="zh-TW"/>
              <a:t>=0 So with </a:t>
            </a:r>
            <a:r>
              <a:rPr lang="en-US" altLang="zh-TW" b="1"/>
              <a:t>w</a:t>
            </a:r>
            <a:r>
              <a:rPr lang="en-US" altLang="zh-TW"/>
              <a:t>=</a:t>
            </a:r>
            <a:r>
              <a:rPr lang="en-US" altLang="zh-TW" b="1"/>
              <a:t>0</a:t>
            </a:r>
            <a:r>
              <a:rPr lang="en-US" altLang="zh-TW"/>
              <a:t>,</a:t>
            </a:r>
            <a:r>
              <a:rPr lang="en-US" altLang="zh-TW" b="1"/>
              <a:t> </a:t>
            </a:r>
            <a:r>
              <a:rPr lang="en-US" altLang="zh-TW"/>
              <a:t>the corresponding </a:t>
            </a:r>
            <a:r>
              <a:rPr lang="en-US" altLang="zh-TW" b="1"/>
              <a:t>v</a:t>
            </a:r>
            <a:r>
              <a:rPr lang="en-US" altLang="zh-TW"/>
              <a:t> is </a:t>
            </a:r>
            <a:r>
              <a:rPr lang="en-US" altLang="zh-TW" b="1"/>
              <a:t>0</a:t>
            </a:r>
            <a:r>
              <a:rPr lang="en-US" altLang="zh-TW"/>
              <a:t>, i.e., ker(</a:t>
            </a:r>
            <a:r>
              <a:rPr lang="en-US" altLang="zh-TW" i="1"/>
              <a:t>T</a:t>
            </a:r>
            <a:r>
              <a:rPr lang="en-US" altLang="zh-TW"/>
              <a:t>) = {</a:t>
            </a:r>
            <a:r>
              <a:rPr lang="en-US" altLang="zh-TW" b="1"/>
              <a:t>0</a:t>
            </a:r>
            <a:r>
              <a:rPr lang="en-US" altLang="zh-TW"/>
              <a:t>}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endParaRPr lang="en-US" altLang="zh-TW"/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TW"/>
              <a:t>By Theorem 6.5, we can derive that dim(range of </a:t>
            </a:r>
            <a:r>
              <a:rPr lang="en-US" altLang="zh-TW" i="1"/>
              <a:t>T</a:t>
            </a:r>
            <a:r>
              <a:rPr lang="en-US" altLang="zh-TW"/>
              <a:t>) = dim(domain of </a:t>
            </a:r>
            <a:r>
              <a:rPr lang="en-US" altLang="zh-TW" i="1"/>
              <a:t>T</a:t>
            </a:r>
            <a:r>
              <a:rPr lang="en-US" altLang="zh-TW"/>
              <a:t>) – dim(ker(</a:t>
            </a:r>
            <a:r>
              <a:rPr lang="en-US" altLang="zh-TW" i="1"/>
              <a:t>T</a:t>
            </a:r>
            <a:r>
              <a:rPr lang="en-US" altLang="zh-TW"/>
              <a:t>)) = </a:t>
            </a:r>
            <a:r>
              <a:rPr lang="en-US" altLang="zh-TW" i="1"/>
              <a:t>n</a:t>
            </a:r>
            <a:r>
              <a:rPr lang="en-US" altLang="zh-TW"/>
              <a:t> –0 = </a:t>
            </a:r>
            <a:r>
              <a:rPr lang="en-US" altLang="zh-TW" i="1"/>
              <a:t>n</a:t>
            </a:r>
            <a:r>
              <a:rPr lang="en-US" altLang="zh-TW"/>
              <a:t> = dim(</a:t>
            </a:r>
            <a:r>
              <a:rPr lang="en-US" altLang="zh-TW" i="1"/>
              <a:t>W</a:t>
            </a:r>
            <a:r>
              <a:rPr lang="en-US" altLang="zh-TW"/>
              <a:t>)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endParaRPr lang="en-US" altLang="zh-TW" i="1"/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endParaRPr lang="en-US" altLang="zh-TW"/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TW"/>
              <a:t>Since this linear transformation is both one-to-one and onto,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TW"/>
              <a:t>then </a:t>
            </a:r>
            <a:r>
              <a:rPr lang="en-US" altLang="zh-TW" i="1"/>
              <a:t>V</a:t>
            </a:r>
            <a:r>
              <a:rPr lang="en-US" altLang="zh-TW"/>
              <a:t> and </a:t>
            </a:r>
            <a:r>
              <a:rPr lang="en-US" altLang="zh-TW" i="1"/>
              <a:t>W</a:t>
            </a:r>
            <a:r>
              <a:rPr lang="en-US" altLang="zh-TW"/>
              <a:t> are isomorphic</a:t>
            </a:r>
          </a:p>
        </p:txBody>
      </p:sp>
      <p:graphicFrame>
        <p:nvGraphicFramePr>
          <p:cNvPr id="46082" name="Object 5"/>
          <p:cNvGraphicFramePr>
            <a:graphicFrameLocks noChangeAspect="1"/>
          </p:cNvGraphicFramePr>
          <p:nvPr/>
        </p:nvGraphicFramePr>
        <p:xfrm>
          <a:off x="1782763" y="1096963"/>
          <a:ext cx="360362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7" name="Equation" r:id="rId3" imgW="177480" imgH="164880" progId="Equation.3">
                  <p:embed/>
                </p:oleObj>
              </mc:Choice>
              <mc:Fallback>
                <p:oleObj name="Equation" r:id="rId3" imgW="177480" imgH="1648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763" y="1096963"/>
                        <a:ext cx="360362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10"/>
          <p:cNvGraphicFramePr>
            <a:graphicFrameLocks noChangeAspect="1"/>
          </p:cNvGraphicFramePr>
          <p:nvPr/>
        </p:nvGraphicFramePr>
        <p:xfrm>
          <a:off x="996950" y="2513013"/>
          <a:ext cx="257492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8" name="Equation" r:id="rId5" imgW="1269720" imgH="177480" progId="Equation.3">
                  <p:embed/>
                </p:oleObj>
              </mc:Choice>
              <mc:Fallback>
                <p:oleObj name="Equation" r:id="rId5" imgW="1269720" imgH="177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2513013"/>
                        <a:ext cx="2574925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1000125" y="4000500"/>
          <a:ext cx="159543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name="Equation" r:id="rId7" imgW="787320" imgH="177480" progId="Equation.3">
                  <p:embed/>
                </p:oleObj>
              </mc:Choice>
              <mc:Fallback>
                <p:oleObj name="Equation" r:id="rId7" imgW="78732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4000500"/>
                        <a:ext cx="1595438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1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26237768-D4CD-4918-A7C0-D35A2811CE3B}" type="slidenum">
              <a:rPr lang="en-US" altLang="zh-TW" sz="1400" smtClean="0">
                <a:ea typeface="新細明體" charset="-120"/>
              </a:rPr>
              <a:pPr eaLnBrk="1" hangingPunct="1"/>
              <a:t>49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47112" name="Rectangle 2"/>
          <p:cNvSpPr>
            <a:spLocks noChangeArrowheads="1"/>
          </p:cNvSpPr>
          <p:nvPr/>
        </p:nvSpPr>
        <p:spPr bwMode="auto">
          <a:xfrm>
            <a:off x="395288" y="2798763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Ex 12: (Isomorphic vector spaces)</a:t>
            </a:r>
          </a:p>
        </p:txBody>
      </p:sp>
      <p:graphicFrame>
        <p:nvGraphicFramePr>
          <p:cNvPr id="47106" name="Object 66"/>
          <p:cNvGraphicFramePr>
            <a:graphicFrameLocks noChangeAspect="1"/>
          </p:cNvGraphicFramePr>
          <p:nvPr/>
        </p:nvGraphicFramePr>
        <p:xfrm>
          <a:off x="928688" y="3887788"/>
          <a:ext cx="21844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6" name="Equation" r:id="rId3" imgW="1091880" imgH="228600" progId="Equation.DSMT4">
                  <p:embed/>
                </p:oleObj>
              </mc:Choice>
              <mc:Fallback>
                <p:oleObj name="Equation" r:id="rId3" imgW="1091880" imgH="228600" progId="Equation.DSMT4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887788"/>
                        <a:ext cx="2184400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67"/>
          <p:cNvGraphicFramePr>
            <a:graphicFrameLocks noChangeAspect="1"/>
          </p:cNvGraphicFramePr>
          <p:nvPr/>
        </p:nvGraphicFramePr>
        <p:xfrm>
          <a:off x="928688" y="4476750"/>
          <a:ext cx="45720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7" name="Equation" r:id="rId5" imgW="2286000" imgH="228600" progId="Equation.DSMT4">
                  <p:embed/>
                </p:oleObj>
              </mc:Choice>
              <mc:Fallback>
                <p:oleObj name="Equation" r:id="rId5" imgW="2286000" imgH="228600" progId="Equation.DSMT4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4476750"/>
                        <a:ext cx="45720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Object 68"/>
          <p:cNvGraphicFramePr>
            <a:graphicFrameLocks noChangeAspect="1"/>
          </p:cNvGraphicFramePr>
          <p:nvPr/>
        </p:nvGraphicFramePr>
        <p:xfrm>
          <a:off x="928688" y="5053013"/>
          <a:ext cx="45974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8" name="Equation" r:id="rId7" imgW="2298600" imgH="228600" progId="Equation.DSMT4">
                  <p:embed/>
                </p:oleObj>
              </mc:Choice>
              <mc:Fallback>
                <p:oleObj name="Equation" r:id="rId7" imgW="2298600" imgH="228600" progId="Equation.DSMT4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5053013"/>
                        <a:ext cx="45974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69"/>
          <p:cNvGraphicFramePr>
            <a:graphicFrameLocks noChangeAspect="1"/>
          </p:cNvGraphicFramePr>
          <p:nvPr/>
        </p:nvGraphicFramePr>
        <p:xfrm>
          <a:off x="933450" y="5616575"/>
          <a:ext cx="67818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9" name="Equation" r:id="rId9" imgW="3390840" imgH="228600" progId="Equation.DSMT4">
                  <p:embed/>
                </p:oleObj>
              </mc:Choice>
              <mc:Fallback>
                <p:oleObj name="Equation" r:id="rId9" imgW="3390840" imgH="228600" progId="Equation.DSMT4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5616575"/>
                        <a:ext cx="67818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70"/>
          <p:cNvGraphicFramePr>
            <a:graphicFrameLocks noChangeAspect="1"/>
          </p:cNvGraphicFramePr>
          <p:nvPr/>
        </p:nvGraphicFramePr>
        <p:xfrm>
          <a:off x="969963" y="6167438"/>
          <a:ext cx="81026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0" name="Equation" r:id="rId11" imgW="4051080" imgH="241200" progId="Equation.DSMT4">
                  <p:embed/>
                </p:oleObj>
              </mc:Choice>
              <mc:Fallback>
                <p:oleObj name="Equation" r:id="rId11" imgW="4051080" imgH="241200" progId="Equation.DSMT4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6167438"/>
                        <a:ext cx="81026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3" name="Text Box 71"/>
          <p:cNvSpPr txBox="1">
            <a:spLocks noChangeArrowheads="1"/>
          </p:cNvSpPr>
          <p:nvPr/>
        </p:nvSpPr>
        <p:spPr bwMode="auto">
          <a:xfrm>
            <a:off x="714375" y="3332163"/>
            <a:ext cx="7488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The following vector spaces are isomorphic to each other</a:t>
            </a:r>
          </a:p>
        </p:txBody>
      </p:sp>
      <p:sp>
        <p:nvSpPr>
          <p:cNvPr id="47114" name="Rectangle 2"/>
          <p:cNvSpPr>
            <a:spLocks noChangeArrowheads="1"/>
          </p:cNvSpPr>
          <p:nvPr/>
        </p:nvSpPr>
        <p:spPr bwMode="auto">
          <a:xfrm>
            <a:off x="428625" y="785813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Note</a:t>
            </a:r>
          </a:p>
        </p:txBody>
      </p:sp>
      <p:sp>
        <p:nvSpPr>
          <p:cNvPr id="47115" name="文字方塊 10"/>
          <p:cNvSpPr txBox="1">
            <a:spLocks noChangeArrowheads="1"/>
          </p:cNvSpPr>
          <p:nvPr/>
        </p:nvSpPr>
        <p:spPr bwMode="auto">
          <a:xfrm>
            <a:off x="714375" y="1357313"/>
            <a:ext cx="77152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TW"/>
              <a:t>Theorem 6.9 tells us that every vector space with dimension </a:t>
            </a:r>
            <a:r>
              <a:rPr lang="en-US" altLang="zh-TW" i="1"/>
              <a:t>n</a:t>
            </a:r>
            <a:r>
              <a:rPr lang="en-US" altLang="zh-TW"/>
              <a:t> is isomorphic to </a:t>
            </a:r>
            <a:r>
              <a:rPr lang="en-US" altLang="zh-TW" i="1"/>
              <a:t>R</a:t>
            </a:r>
            <a:r>
              <a:rPr lang="en-US" altLang="zh-TW" i="1" baseline="30000"/>
              <a:t>n</a:t>
            </a:r>
            <a:endParaRPr lang="zh-TW" altLang="en-US" i="1" baseline="30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9D923EA4-AE8B-480A-B1BB-B631F21FED45}" type="slidenum">
              <a:rPr lang="en-US" altLang="zh-TW" sz="1400" smtClean="0">
                <a:ea typeface="新細明體" charset="-120"/>
              </a:rPr>
              <a:pPr eaLnBrk="1" hangingPunct="1"/>
              <a:t>5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Linear Transformation (</a:t>
            </a:r>
            <a:r>
              <a:rPr lang="zh-TW" altLang="en-US" smtClean="0"/>
              <a:t>線性轉換</a:t>
            </a:r>
            <a:r>
              <a:rPr lang="en-US" altLang="zh-TW" smtClean="0"/>
              <a:t>):</a:t>
            </a:r>
          </a:p>
        </p:txBody>
      </p:sp>
      <p:graphicFrame>
        <p:nvGraphicFramePr>
          <p:cNvPr id="3074" name="Object 22"/>
          <p:cNvGraphicFramePr>
            <a:graphicFrameLocks noChangeAspect="1"/>
          </p:cNvGraphicFramePr>
          <p:nvPr/>
        </p:nvGraphicFramePr>
        <p:xfrm>
          <a:off x="1184275" y="1654175"/>
          <a:ext cx="6745288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3" imgW="3288960" imgH="660240" progId="Equation.3">
                  <p:embed/>
                </p:oleObj>
              </mc:Choice>
              <mc:Fallback>
                <p:oleObj name="Equation" r:id="rId3" imgW="3288960" imgH="66024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275" y="1654175"/>
                        <a:ext cx="6745288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24"/>
          <p:cNvGraphicFramePr>
            <a:graphicFrameLocks noChangeAspect="1"/>
          </p:cNvGraphicFramePr>
          <p:nvPr/>
        </p:nvGraphicFramePr>
        <p:xfrm>
          <a:off x="1166813" y="3154363"/>
          <a:ext cx="4919662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5" imgW="2412720" imgH="203040" progId="Equation.3">
                  <p:embed/>
                </p:oleObj>
              </mc:Choice>
              <mc:Fallback>
                <p:oleObj name="Equation" r:id="rId5" imgW="2412720" imgH="20304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13" y="3154363"/>
                        <a:ext cx="4919662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25"/>
          <p:cNvGraphicFramePr>
            <a:graphicFrameLocks noChangeAspect="1"/>
          </p:cNvGraphicFramePr>
          <p:nvPr/>
        </p:nvGraphicFramePr>
        <p:xfrm>
          <a:off x="1165225" y="3729038"/>
          <a:ext cx="367665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7" imgW="1803240" imgH="203040" progId="Equation.3">
                  <p:embed/>
                </p:oleObj>
              </mc:Choice>
              <mc:Fallback>
                <p:oleObj name="Equation" r:id="rId7" imgW="1803240" imgH="20304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3729038"/>
                        <a:ext cx="367665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E435939A-ED3F-4D8A-94C6-8FCA4A123EA5}" type="slidenum">
              <a:rPr lang="en-US" altLang="zh-TW" sz="1400" smtClean="0">
                <a:ea typeface="新細明體" charset="-120"/>
              </a:rPr>
              <a:pPr eaLnBrk="1" hangingPunct="1"/>
              <a:t>50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Keywords in Section 6.2: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kernel of a linear transformation </a:t>
            </a:r>
            <a:r>
              <a:rPr lang="en-US" altLang="zh-TW" i="1" smtClean="0">
                <a:solidFill>
                  <a:schemeClr val="tx1"/>
                </a:solidFill>
              </a:rPr>
              <a:t>T</a:t>
            </a:r>
            <a:r>
              <a:rPr lang="en-US" altLang="zh-TW" smtClean="0">
                <a:solidFill>
                  <a:schemeClr val="tx1"/>
                </a:solidFill>
              </a:rPr>
              <a:t>:   </a:t>
            </a:r>
            <a:r>
              <a:rPr lang="zh-TW" altLang="en-US" smtClean="0">
                <a:solidFill>
                  <a:schemeClr val="tx1"/>
                </a:solidFill>
              </a:rPr>
              <a:t>線性轉換</a:t>
            </a:r>
            <a:r>
              <a:rPr lang="en-US" altLang="zh-TW" i="1" smtClean="0">
                <a:solidFill>
                  <a:schemeClr val="tx1"/>
                </a:solidFill>
              </a:rPr>
              <a:t>T</a:t>
            </a:r>
            <a:r>
              <a:rPr lang="zh-TW" altLang="en-US" smtClean="0">
                <a:solidFill>
                  <a:schemeClr val="tx1"/>
                </a:solidFill>
              </a:rPr>
              <a:t>的核空間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range of a linear transformation </a:t>
            </a:r>
            <a:r>
              <a:rPr lang="en-US" altLang="zh-TW" i="1" smtClean="0">
                <a:solidFill>
                  <a:schemeClr val="tx1"/>
                </a:solidFill>
              </a:rPr>
              <a:t>T</a:t>
            </a:r>
            <a:r>
              <a:rPr lang="en-US" altLang="zh-TW" smtClean="0">
                <a:solidFill>
                  <a:schemeClr val="tx1"/>
                </a:solidFill>
              </a:rPr>
              <a:t>:  </a:t>
            </a:r>
            <a:r>
              <a:rPr lang="zh-TW" altLang="en-US" smtClean="0">
                <a:solidFill>
                  <a:schemeClr val="tx1"/>
                </a:solidFill>
              </a:rPr>
              <a:t>線性轉換</a:t>
            </a:r>
            <a:r>
              <a:rPr lang="en-US" altLang="zh-TW" i="1" smtClean="0">
                <a:solidFill>
                  <a:schemeClr val="tx1"/>
                </a:solidFill>
              </a:rPr>
              <a:t>T</a:t>
            </a:r>
            <a:r>
              <a:rPr lang="zh-TW" altLang="en-US" smtClean="0">
                <a:solidFill>
                  <a:schemeClr val="tx1"/>
                </a:solidFill>
              </a:rPr>
              <a:t>的值域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rank of a linear transformation </a:t>
            </a:r>
            <a:r>
              <a:rPr lang="en-US" altLang="zh-TW" i="1" smtClean="0">
                <a:solidFill>
                  <a:schemeClr val="tx1"/>
                </a:solidFill>
              </a:rPr>
              <a:t>T</a:t>
            </a:r>
            <a:r>
              <a:rPr lang="en-US" altLang="zh-TW" smtClean="0">
                <a:solidFill>
                  <a:schemeClr val="tx1"/>
                </a:solidFill>
              </a:rPr>
              <a:t>:  </a:t>
            </a:r>
            <a:r>
              <a:rPr lang="zh-TW" altLang="en-US" smtClean="0">
                <a:solidFill>
                  <a:schemeClr val="tx1"/>
                </a:solidFill>
              </a:rPr>
              <a:t>線性轉換</a:t>
            </a:r>
            <a:r>
              <a:rPr lang="en-US" altLang="zh-TW" i="1" smtClean="0">
                <a:solidFill>
                  <a:schemeClr val="tx1"/>
                </a:solidFill>
              </a:rPr>
              <a:t>T</a:t>
            </a:r>
            <a:r>
              <a:rPr lang="zh-TW" altLang="en-US" smtClean="0">
                <a:solidFill>
                  <a:schemeClr val="tx1"/>
                </a:solidFill>
              </a:rPr>
              <a:t>的秩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nullity of a linear transformation </a:t>
            </a:r>
            <a:r>
              <a:rPr lang="en-US" altLang="zh-TW" i="1" smtClean="0">
                <a:solidFill>
                  <a:schemeClr val="tx1"/>
                </a:solidFill>
              </a:rPr>
              <a:t>T</a:t>
            </a:r>
            <a:r>
              <a:rPr lang="en-US" altLang="zh-TW" smtClean="0">
                <a:solidFill>
                  <a:schemeClr val="tx1"/>
                </a:solidFill>
              </a:rPr>
              <a:t>:  </a:t>
            </a:r>
            <a:r>
              <a:rPr lang="zh-TW" altLang="en-US" smtClean="0">
                <a:solidFill>
                  <a:schemeClr val="tx1"/>
                </a:solidFill>
              </a:rPr>
              <a:t>線性轉換</a:t>
            </a:r>
            <a:r>
              <a:rPr lang="en-US" altLang="zh-TW" i="1" smtClean="0">
                <a:solidFill>
                  <a:schemeClr val="tx1"/>
                </a:solidFill>
              </a:rPr>
              <a:t>T</a:t>
            </a:r>
            <a:r>
              <a:rPr lang="zh-TW" altLang="en-US" smtClean="0">
                <a:solidFill>
                  <a:schemeClr val="tx1"/>
                </a:solidFill>
              </a:rPr>
              <a:t>的核次數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one-to-one:  </a:t>
            </a:r>
            <a:r>
              <a:rPr lang="zh-TW" altLang="en-US" smtClean="0">
                <a:solidFill>
                  <a:schemeClr val="tx1"/>
                </a:solidFill>
              </a:rPr>
              <a:t>一對一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onto:  </a:t>
            </a:r>
            <a:r>
              <a:rPr lang="zh-TW" altLang="en-US" smtClean="0">
                <a:solidFill>
                  <a:schemeClr val="tx1"/>
                </a:solidFill>
              </a:rPr>
              <a:t>映成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Isomorphism (one-to-one and onto):  </a:t>
            </a:r>
            <a:r>
              <a:rPr lang="zh-TW" altLang="en-US" smtClean="0">
                <a:solidFill>
                  <a:schemeClr val="tx1"/>
                </a:solidFill>
              </a:rPr>
              <a:t>同構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isomorphic space:  </a:t>
            </a:r>
            <a:r>
              <a:rPr lang="zh-TW" altLang="en-US" smtClean="0">
                <a:solidFill>
                  <a:schemeClr val="tx1"/>
                </a:solidFill>
              </a:rPr>
              <a:t>同構空間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E85BC1AB-B7FF-409A-8A56-134EF4375198}" type="slidenum">
              <a:rPr lang="en-US" altLang="zh-TW" sz="1400" smtClean="0">
                <a:ea typeface="新細明體" charset="-120"/>
              </a:rPr>
              <a:pPr eaLnBrk="1" hangingPunct="1"/>
              <a:t>51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6.3 Matrices for Linear Transformations</a:t>
            </a:r>
          </a:p>
        </p:txBody>
      </p:sp>
      <p:graphicFrame>
        <p:nvGraphicFramePr>
          <p:cNvPr id="48130" name="Object 8"/>
          <p:cNvGraphicFramePr>
            <a:graphicFrameLocks noChangeAspect="1"/>
          </p:cNvGraphicFramePr>
          <p:nvPr/>
        </p:nvGraphicFramePr>
        <p:xfrm>
          <a:off x="1155700" y="1628775"/>
          <a:ext cx="69596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7" name="Equation" r:id="rId3" imgW="3479760" imgH="228600" progId="Equation.DSMT4">
                  <p:embed/>
                </p:oleObj>
              </mc:Choice>
              <mc:Fallback>
                <p:oleObj name="Equation" r:id="rId3" imgW="347976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1628775"/>
                        <a:ext cx="69596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4" name="Rectangle 9"/>
          <p:cNvSpPr>
            <a:spLocks noChangeArrowheads="1"/>
          </p:cNvSpPr>
          <p:nvPr/>
        </p:nvSpPr>
        <p:spPr bwMode="auto">
          <a:xfrm>
            <a:off x="395288" y="3716338"/>
            <a:ext cx="87487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Three reasons for matrix representation of a linear transformation:</a:t>
            </a:r>
            <a:endParaRPr lang="en-US" altLang="zh-TW">
              <a:solidFill>
                <a:schemeClr val="hlink"/>
              </a:solidFill>
              <a:latin typeface="標楷體" pitchFamily="65" charset="-120"/>
            </a:endParaRPr>
          </a:p>
        </p:txBody>
      </p:sp>
      <p:graphicFrame>
        <p:nvGraphicFramePr>
          <p:cNvPr id="48131" name="Object 17"/>
          <p:cNvGraphicFramePr>
            <a:graphicFrameLocks noChangeAspect="1"/>
          </p:cNvGraphicFramePr>
          <p:nvPr/>
        </p:nvGraphicFramePr>
        <p:xfrm>
          <a:off x="1181100" y="2238375"/>
          <a:ext cx="4267200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8" name="Equation" r:id="rId5" imgW="2133360" imgH="711000" progId="Equation.DSMT4">
                  <p:embed/>
                </p:oleObj>
              </mc:Choice>
              <mc:Fallback>
                <p:oleObj name="Equation" r:id="rId5" imgW="2133360" imgH="7110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2238375"/>
                        <a:ext cx="4267200" cy="141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5" name="Rectangle 18"/>
          <p:cNvSpPr>
            <a:spLocks noChangeArrowheads="1"/>
          </p:cNvSpPr>
          <p:nvPr/>
        </p:nvSpPr>
        <p:spPr bwMode="auto">
          <a:xfrm>
            <a:off x="533400" y="4221163"/>
            <a:ext cx="792480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lvl="1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latin typeface="標楷體" pitchFamily="65" charset="-120"/>
              </a:rPr>
              <a:t> </a:t>
            </a:r>
            <a:r>
              <a:rPr lang="en-US" altLang="zh-TW"/>
              <a:t>It is simpler to write</a:t>
            </a:r>
          </a:p>
          <a:p>
            <a:pPr marL="571500" lvl="1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40000"/>
              <a:buFont typeface="Wingdings" pitchFamily="2" charset="2"/>
              <a:buChar char="n"/>
            </a:pPr>
            <a:r>
              <a:rPr lang="en-US" altLang="zh-TW"/>
              <a:t>  It is simpler to read</a:t>
            </a:r>
          </a:p>
          <a:p>
            <a:pPr marL="571500" lvl="1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40000"/>
              <a:buFont typeface="Wingdings" pitchFamily="2" charset="2"/>
              <a:buChar char="n"/>
            </a:pPr>
            <a:r>
              <a:rPr lang="en-US" altLang="zh-TW"/>
              <a:t>  It is more easily adapted for computer use</a:t>
            </a:r>
          </a:p>
        </p:txBody>
      </p:sp>
      <p:sp>
        <p:nvSpPr>
          <p:cNvPr id="48136" name="Rectangle 20"/>
          <p:cNvSpPr>
            <a:spLocks noChangeArrowheads="1"/>
          </p:cNvSpPr>
          <p:nvPr/>
        </p:nvSpPr>
        <p:spPr bwMode="auto">
          <a:xfrm>
            <a:off x="395288" y="950913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Two representations of the linear transformation </a:t>
            </a:r>
            <a:r>
              <a:rPr lang="en-US" altLang="zh-TW" i="1">
                <a:solidFill>
                  <a:schemeClr val="hlink"/>
                </a:solidFill>
              </a:rPr>
              <a:t>T</a:t>
            </a:r>
            <a:r>
              <a:rPr lang="en-US" altLang="zh-TW">
                <a:solidFill>
                  <a:schemeClr val="hlink"/>
                </a:solidFill>
              </a:rPr>
              <a:t>:</a:t>
            </a:r>
            <a:r>
              <a:rPr lang="en-US" altLang="zh-TW" i="1">
                <a:solidFill>
                  <a:schemeClr val="hlink"/>
                </a:solidFill>
              </a:rPr>
              <a:t>R</a:t>
            </a:r>
            <a:r>
              <a:rPr lang="en-US" altLang="zh-TW" baseline="30000">
                <a:solidFill>
                  <a:schemeClr val="hlink"/>
                </a:solidFill>
              </a:rPr>
              <a:t>3</a:t>
            </a:r>
            <a:r>
              <a:rPr lang="en-US" altLang="zh-TW">
                <a:solidFill>
                  <a:schemeClr val="hlink"/>
                </a:solidFill>
              </a:rPr>
              <a:t>→</a:t>
            </a:r>
            <a:r>
              <a:rPr lang="en-US" altLang="zh-TW" i="1">
                <a:solidFill>
                  <a:schemeClr val="hlink"/>
                </a:solidFill>
              </a:rPr>
              <a:t>R</a:t>
            </a:r>
            <a:r>
              <a:rPr lang="en-US" altLang="zh-TW" baseline="30000">
                <a:solidFill>
                  <a:schemeClr val="hlink"/>
                </a:solidFill>
              </a:rPr>
              <a:t>3 </a:t>
            </a:r>
            <a:r>
              <a:rPr lang="en-US" altLang="zh-TW">
                <a:solidFill>
                  <a:schemeClr val="hlink"/>
                </a:solidFill>
              </a:rPr>
              <a:t>:</a:t>
            </a:r>
            <a:endParaRPr lang="en-US" altLang="zh-TW">
              <a:solidFill>
                <a:schemeClr val="hlink"/>
              </a:solidFill>
              <a:latin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DCFFECB1-33AA-436D-895E-A96BE9A17732}" type="slidenum">
              <a:rPr lang="en-US" altLang="zh-TW" sz="1400" smtClean="0">
                <a:ea typeface="新細明體" charset="-120"/>
              </a:rPr>
              <a:pPr eaLnBrk="1" hangingPunct="1"/>
              <a:t>52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491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85813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Theorem 6.10:  Standard matrix for a linear transformation</a:t>
            </a:r>
          </a:p>
        </p:txBody>
      </p:sp>
      <p:graphicFrame>
        <p:nvGraphicFramePr>
          <p:cNvPr id="49154" name="Object 4"/>
          <p:cNvGraphicFramePr>
            <a:graphicFrameLocks noChangeAspect="1"/>
          </p:cNvGraphicFramePr>
          <p:nvPr/>
        </p:nvGraphicFramePr>
        <p:xfrm>
          <a:off x="876300" y="1214438"/>
          <a:ext cx="655320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Equation" r:id="rId3" imgW="3276360" imgH="203040" progId="Equation.DSMT4">
                  <p:embed/>
                </p:oleObj>
              </mc:Choice>
              <mc:Fallback>
                <p:oleObj name="Equation" r:id="rId3" imgW="327636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1214438"/>
                        <a:ext cx="6553200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5"/>
          <p:cNvGraphicFramePr>
            <a:graphicFrameLocks noChangeAspect="1"/>
          </p:cNvGraphicFramePr>
          <p:nvPr/>
        </p:nvGraphicFramePr>
        <p:xfrm>
          <a:off x="1285875" y="1643063"/>
          <a:ext cx="6208713" cy="169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2" name="Equation" r:id="rId5" imgW="3429000" imgH="939600" progId="Equation.DSMT4">
                  <p:embed/>
                </p:oleObj>
              </mc:Choice>
              <mc:Fallback>
                <p:oleObj name="Equation" r:id="rId5" imgW="3429000" imgH="939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1643063"/>
                        <a:ext cx="6208713" cy="169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9"/>
          <p:cNvGraphicFramePr>
            <a:graphicFrameLocks noChangeAspect="1"/>
          </p:cNvGraphicFramePr>
          <p:nvPr/>
        </p:nvGraphicFramePr>
        <p:xfrm>
          <a:off x="928688" y="3286125"/>
          <a:ext cx="75438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" name="Equation" r:id="rId7" imgW="3771720" imgH="482400" progId="Equation.DSMT4">
                  <p:embed/>
                </p:oleObj>
              </mc:Choice>
              <mc:Fallback>
                <p:oleObj name="Equation" r:id="rId7" imgW="3771720" imgH="482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286125"/>
                        <a:ext cx="754380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10"/>
          <p:cNvGraphicFramePr>
            <a:graphicFrameLocks noChangeAspect="1"/>
          </p:cNvGraphicFramePr>
          <p:nvPr/>
        </p:nvGraphicFramePr>
        <p:xfrm>
          <a:off x="928688" y="5949950"/>
          <a:ext cx="68580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4" name="Equation" r:id="rId9" imgW="3429000" imgH="457200" progId="Equation.DSMT4">
                  <p:embed/>
                </p:oleObj>
              </mc:Choice>
              <mc:Fallback>
                <p:oleObj name="Equation" r:id="rId9" imgW="342900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5949950"/>
                        <a:ext cx="685800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8" name="Object 11"/>
          <p:cNvGraphicFramePr>
            <a:graphicFrameLocks noChangeAspect="1"/>
          </p:cNvGraphicFramePr>
          <p:nvPr/>
        </p:nvGraphicFramePr>
        <p:xfrm>
          <a:off x="1425575" y="4214813"/>
          <a:ext cx="5789613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5" name="Equation" r:id="rId11" imgW="3200400" imgH="939600" progId="Equation.DSMT4">
                  <p:embed/>
                </p:oleObj>
              </mc:Choice>
              <mc:Fallback>
                <p:oleObj name="Equation" r:id="rId11" imgW="3200400" imgH="939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4214813"/>
                        <a:ext cx="5789613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13EFEEF7-C59D-4905-8FB8-1F8E5047CCAD}" type="slidenum">
              <a:rPr lang="en-US" altLang="zh-TW" sz="1400" smtClean="0">
                <a:ea typeface="新細明體" charset="-120"/>
              </a:rPr>
              <a:pPr eaLnBrk="1" hangingPunct="1"/>
              <a:t>53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501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785813"/>
            <a:ext cx="7924800" cy="533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Pf:</a:t>
            </a:r>
          </a:p>
        </p:txBody>
      </p:sp>
      <p:graphicFrame>
        <p:nvGraphicFramePr>
          <p:cNvPr id="50178" name="Object 5"/>
          <p:cNvGraphicFramePr>
            <a:graphicFrameLocks noChangeAspect="1"/>
          </p:cNvGraphicFramePr>
          <p:nvPr/>
        </p:nvGraphicFramePr>
        <p:xfrm>
          <a:off x="731838" y="1143000"/>
          <a:ext cx="7340600" cy="186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4" name="Equation" r:id="rId3" imgW="3670200" imgH="939600" progId="Equation.DSMT4">
                  <p:embed/>
                </p:oleObj>
              </mc:Choice>
              <mc:Fallback>
                <p:oleObj name="Equation" r:id="rId3" imgW="3670200" imgH="939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1143000"/>
                        <a:ext cx="7340600" cy="186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6"/>
          <p:cNvGraphicFramePr>
            <a:graphicFrameLocks noChangeAspect="1"/>
          </p:cNvGraphicFramePr>
          <p:nvPr/>
        </p:nvGraphicFramePr>
        <p:xfrm>
          <a:off x="728663" y="3190875"/>
          <a:ext cx="8382000" cy="135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5" name="Equation" r:id="rId5" imgW="4190760" imgH="685800" progId="Equation.DSMT4">
                  <p:embed/>
                </p:oleObj>
              </mc:Choice>
              <mc:Fallback>
                <p:oleObj name="Equation" r:id="rId5" imgW="4190760" imgH="685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3" y="3190875"/>
                        <a:ext cx="8382000" cy="1354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8"/>
          <p:cNvGraphicFramePr>
            <a:graphicFrameLocks noChangeAspect="1"/>
          </p:cNvGraphicFramePr>
          <p:nvPr/>
        </p:nvGraphicFramePr>
        <p:xfrm>
          <a:off x="714375" y="5172075"/>
          <a:ext cx="7442200" cy="161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6" name="Equation" r:id="rId7" imgW="3720960" imgH="812520" progId="Equation.3">
                  <p:embed/>
                </p:oleObj>
              </mc:Choice>
              <mc:Fallback>
                <p:oleObj name="Equation" r:id="rId7" imgW="3720960" imgH="8125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5172075"/>
                        <a:ext cx="7442200" cy="161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Object 11"/>
          <p:cNvGraphicFramePr>
            <a:graphicFrameLocks noChangeAspect="1"/>
          </p:cNvGraphicFramePr>
          <p:nvPr/>
        </p:nvGraphicFramePr>
        <p:xfrm>
          <a:off x="739775" y="4714875"/>
          <a:ext cx="39751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7" name="Equation" r:id="rId9" imgW="2197080" imgH="253800" progId="Equation.DSMT4">
                  <p:embed/>
                </p:oleObj>
              </mc:Choice>
              <mc:Fallback>
                <p:oleObj name="Equation" r:id="rId9" imgW="2197080" imgH="253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4714875"/>
                        <a:ext cx="397510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2C72B885-DD30-4C5C-9716-6A4C0E1CA404}" type="slidenum">
              <a:rPr lang="en-US" altLang="zh-TW" sz="1400" smtClean="0">
                <a:ea typeface="新細明體" charset="-120"/>
              </a:rPr>
              <a:pPr eaLnBrk="1" hangingPunct="1"/>
              <a:t>54</a:t>
            </a:fld>
            <a:endParaRPr lang="en-US" altLang="zh-TW" sz="1400" smtClean="0">
              <a:ea typeface="新細明體" charset="-120"/>
            </a:endParaRPr>
          </a:p>
        </p:txBody>
      </p:sp>
      <p:graphicFrame>
        <p:nvGraphicFramePr>
          <p:cNvPr id="51202" name="Object 0"/>
          <p:cNvGraphicFramePr>
            <a:graphicFrameLocks noChangeAspect="1"/>
          </p:cNvGraphicFramePr>
          <p:nvPr/>
        </p:nvGraphicFramePr>
        <p:xfrm>
          <a:off x="2071688" y="976313"/>
          <a:ext cx="4267200" cy="231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7" name="Equation" r:id="rId3" imgW="2133360" imgH="1168200" progId="Equation.DSMT4">
                  <p:embed/>
                </p:oleObj>
              </mc:Choice>
              <mc:Fallback>
                <p:oleObj name="Equation" r:id="rId3" imgW="2133360" imgH="1168200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976313"/>
                        <a:ext cx="4267200" cy="231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1"/>
          <p:cNvGraphicFramePr>
            <a:graphicFrameLocks noChangeAspect="1"/>
          </p:cNvGraphicFramePr>
          <p:nvPr/>
        </p:nvGraphicFramePr>
        <p:xfrm>
          <a:off x="2092325" y="3476625"/>
          <a:ext cx="45974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8" name="方程式" r:id="rId5" imgW="2298600" imgH="228600" progId="Equation.3">
                  <p:embed/>
                </p:oleObj>
              </mc:Choice>
              <mc:Fallback>
                <p:oleObj name="方程式" r:id="rId5" imgW="22986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2325" y="3476625"/>
                        <a:ext cx="45974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Rectangle 2"/>
          <p:cNvSpPr>
            <a:spLocks noChangeArrowheads="1"/>
          </p:cNvSpPr>
          <p:nvPr/>
        </p:nvSpPr>
        <p:spPr bwMode="auto">
          <a:xfrm>
            <a:off x="428625" y="400685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Note</a:t>
            </a:r>
          </a:p>
        </p:txBody>
      </p:sp>
      <p:sp>
        <p:nvSpPr>
          <p:cNvPr id="51206" name="文字方塊 10"/>
          <p:cNvSpPr txBox="1">
            <a:spLocks noChangeArrowheads="1"/>
          </p:cNvSpPr>
          <p:nvPr/>
        </p:nvSpPr>
        <p:spPr bwMode="auto">
          <a:xfrm>
            <a:off x="714375" y="4500563"/>
            <a:ext cx="771525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TW"/>
              <a:t>Theorem 6.10 tells us that once we know the image of every vector in the standard basis (that is </a:t>
            </a:r>
            <a:r>
              <a:rPr lang="en-US" altLang="zh-TW" i="1"/>
              <a:t>T</a:t>
            </a:r>
            <a:r>
              <a:rPr lang="en-US" altLang="zh-TW"/>
              <a:t>(</a:t>
            </a:r>
            <a:r>
              <a:rPr lang="en-US" altLang="zh-TW" b="1"/>
              <a:t>e</a:t>
            </a:r>
            <a:r>
              <a:rPr lang="en-US" altLang="zh-TW" i="1" baseline="-25000"/>
              <a:t>i</a:t>
            </a:r>
            <a:r>
              <a:rPr lang="en-US" altLang="zh-TW"/>
              <a:t>)), you can use the properties of linear transformations to determine </a:t>
            </a:r>
            <a:r>
              <a:rPr lang="en-US" altLang="zh-TW" i="1"/>
              <a:t>T</a:t>
            </a:r>
            <a:r>
              <a:rPr lang="en-US" altLang="zh-TW"/>
              <a:t>(</a:t>
            </a:r>
            <a:r>
              <a:rPr lang="en-US" altLang="zh-TW" b="1"/>
              <a:t>v</a:t>
            </a:r>
            <a:r>
              <a:rPr lang="en-US" altLang="zh-TW"/>
              <a:t>) for any </a:t>
            </a:r>
            <a:r>
              <a:rPr lang="en-US" altLang="zh-TW" b="1"/>
              <a:t>v</a:t>
            </a:r>
            <a:r>
              <a:rPr lang="en-US" altLang="zh-TW"/>
              <a:t> in </a:t>
            </a:r>
            <a:r>
              <a:rPr lang="en-US" altLang="zh-TW" i="1"/>
              <a:t>V</a:t>
            </a:r>
            <a:endParaRPr lang="zh-TW" altLang="en-US" i="1" baseline="30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CBFD3086-73F0-4A81-B3BA-21ED69E2A670}" type="slidenum">
              <a:rPr lang="en-US" altLang="zh-TW" sz="1400" smtClean="0">
                <a:ea typeface="新細明體" charset="-120"/>
              </a:rPr>
              <a:pPr eaLnBrk="1" hangingPunct="1"/>
              <a:t>55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52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85813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Ex 1: Finding the standard matrix of a linear transformation</a:t>
            </a:r>
          </a:p>
        </p:txBody>
      </p:sp>
      <p:graphicFrame>
        <p:nvGraphicFramePr>
          <p:cNvPr id="52226" name="Object 7"/>
          <p:cNvGraphicFramePr>
            <a:graphicFrameLocks noChangeAspect="1"/>
          </p:cNvGraphicFramePr>
          <p:nvPr/>
        </p:nvGraphicFramePr>
        <p:xfrm>
          <a:off x="635000" y="1335088"/>
          <a:ext cx="73660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9" name="Equation" r:id="rId3" imgW="3682800" imgH="228600" progId="Equation.DSMT4">
                  <p:embed/>
                </p:oleObj>
              </mc:Choice>
              <mc:Fallback>
                <p:oleObj name="Equation" r:id="rId3" imgW="36828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1335088"/>
                        <a:ext cx="7366000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7" name="Object 8"/>
          <p:cNvGraphicFramePr>
            <a:graphicFrameLocks noChangeAspect="1"/>
          </p:cNvGraphicFramePr>
          <p:nvPr/>
        </p:nvGraphicFramePr>
        <p:xfrm>
          <a:off x="2433638" y="1860550"/>
          <a:ext cx="335280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0" name="Equation" r:id="rId5" imgW="1676160" imgH="203040" progId="Equation.3">
                  <p:embed/>
                </p:oleObj>
              </mc:Choice>
              <mc:Fallback>
                <p:oleObj name="Equation" r:id="rId5" imgW="167616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638" y="1860550"/>
                        <a:ext cx="335280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6" name="Rectangle 9"/>
          <p:cNvSpPr>
            <a:spLocks noChangeArrowheads="1"/>
          </p:cNvSpPr>
          <p:nvPr/>
        </p:nvSpPr>
        <p:spPr bwMode="auto">
          <a:xfrm>
            <a:off x="614363" y="2157413"/>
            <a:ext cx="129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Sol:</a:t>
            </a:r>
          </a:p>
        </p:txBody>
      </p:sp>
      <p:graphicFrame>
        <p:nvGraphicFramePr>
          <p:cNvPr id="52228" name="Object 11"/>
          <p:cNvGraphicFramePr>
            <a:graphicFrameLocks noChangeAspect="1"/>
          </p:cNvGraphicFramePr>
          <p:nvPr/>
        </p:nvGraphicFramePr>
        <p:xfrm>
          <a:off x="1079500" y="3416300"/>
          <a:ext cx="33274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1" name="Equation" r:id="rId7" imgW="1663560" imgH="228600" progId="Equation.DSMT4">
                  <p:embed/>
                </p:oleObj>
              </mc:Choice>
              <mc:Fallback>
                <p:oleObj name="Equation" r:id="rId7" imgW="166356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3416300"/>
                        <a:ext cx="33274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12"/>
          <p:cNvGraphicFramePr>
            <a:graphicFrameLocks noChangeAspect="1"/>
          </p:cNvGraphicFramePr>
          <p:nvPr/>
        </p:nvGraphicFramePr>
        <p:xfrm>
          <a:off x="1000125" y="4714875"/>
          <a:ext cx="35052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2" name="Equation" r:id="rId9" imgW="1752480" imgH="228600" progId="Equation.DSMT4">
                  <p:embed/>
                </p:oleObj>
              </mc:Choice>
              <mc:Fallback>
                <p:oleObj name="Equation" r:id="rId9" imgW="175248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4714875"/>
                        <a:ext cx="35052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13"/>
          <p:cNvGraphicFramePr>
            <a:graphicFrameLocks noChangeAspect="1"/>
          </p:cNvGraphicFramePr>
          <p:nvPr/>
        </p:nvGraphicFramePr>
        <p:xfrm>
          <a:off x="1000125" y="5976938"/>
          <a:ext cx="33782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3" name="Equation" r:id="rId11" imgW="1688760" imgH="228600" progId="Equation.DSMT4">
                  <p:embed/>
                </p:oleObj>
              </mc:Choice>
              <mc:Fallback>
                <p:oleObj name="Equation" r:id="rId11" imgW="168876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5976938"/>
                        <a:ext cx="3378200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1" name="Object 14"/>
          <p:cNvGraphicFramePr>
            <a:graphicFrameLocks noChangeAspect="1"/>
          </p:cNvGraphicFramePr>
          <p:nvPr/>
        </p:nvGraphicFramePr>
        <p:xfrm>
          <a:off x="4914900" y="2897188"/>
          <a:ext cx="2581275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4" name="Equation" r:id="rId13" imgW="1358640" imgH="711000" progId="Equation.DSMT4">
                  <p:embed/>
                </p:oleObj>
              </mc:Choice>
              <mc:Fallback>
                <p:oleObj name="Equation" r:id="rId13" imgW="1358640" imgH="7110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2897188"/>
                        <a:ext cx="2581275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2" name="Object 15"/>
          <p:cNvGraphicFramePr>
            <a:graphicFrameLocks noChangeAspect="1"/>
          </p:cNvGraphicFramePr>
          <p:nvPr/>
        </p:nvGraphicFramePr>
        <p:xfrm>
          <a:off x="4857750" y="4214813"/>
          <a:ext cx="2773363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5" name="Equation" r:id="rId15" imgW="1460160" imgH="711000" progId="Equation.DSMT4">
                  <p:embed/>
                </p:oleObj>
              </mc:Choice>
              <mc:Fallback>
                <p:oleObj name="Equation" r:id="rId15" imgW="1460160" imgH="7110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4214813"/>
                        <a:ext cx="2773363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3" name="Object 16"/>
          <p:cNvGraphicFramePr>
            <a:graphicFrameLocks noChangeAspect="1"/>
          </p:cNvGraphicFramePr>
          <p:nvPr/>
        </p:nvGraphicFramePr>
        <p:xfrm>
          <a:off x="4899025" y="5508625"/>
          <a:ext cx="2605088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6" name="Equation" r:id="rId17" imgW="1371600" imgH="711000" progId="Equation.DSMT4">
                  <p:embed/>
                </p:oleObj>
              </mc:Choice>
              <mc:Fallback>
                <p:oleObj name="Equation" r:id="rId17" imgW="1371600" imgH="7110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9025" y="5508625"/>
                        <a:ext cx="2605088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7" name="Text Box 18"/>
          <p:cNvSpPr txBox="1">
            <a:spLocks noChangeArrowheads="1"/>
          </p:cNvSpPr>
          <p:nvPr/>
        </p:nvSpPr>
        <p:spPr bwMode="auto">
          <a:xfrm>
            <a:off x="1331913" y="2636838"/>
            <a:ext cx="7343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/>
          </a:p>
        </p:txBody>
      </p:sp>
      <p:sp>
        <p:nvSpPr>
          <p:cNvPr id="52238" name="Text Box 19"/>
          <p:cNvSpPr txBox="1">
            <a:spLocks noChangeArrowheads="1"/>
          </p:cNvSpPr>
          <p:nvPr/>
        </p:nvSpPr>
        <p:spPr bwMode="auto">
          <a:xfrm>
            <a:off x="1331913" y="2565400"/>
            <a:ext cx="712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Vector Notation                      Matrix Notation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C6FA4723-F505-4C35-A391-6A8F49FCAFA8}" type="slidenum">
              <a:rPr lang="en-US" altLang="zh-TW" sz="1400" smtClean="0">
                <a:ea typeface="新細明體" charset="-120"/>
              </a:rPr>
              <a:pPr eaLnBrk="1" hangingPunct="1"/>
              <a:t>56</a:t>
            </a:fld>
            <a:endParaRPr lang="en-US" altLang="zh-TW" sz="1400" smtClean="0">
              <a:ea typeface="新細明體" charset="-120"/>
            </a:endParaRPr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1401763" y="1035050"/>
          <a:ext cx="2946400" cy="146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9" name="Equation" r:id="rId3" imgW="1473120" imgH="736560" progId="Equation.DSMT4">
                  <p:embed/>
                </p:oleObj>
              </mc:Choice>
              <mc:Fallback>
                <p:oleObj name="Equation" r:id="rId3" imgW="1473120" imgH="7365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763" y="1035050"/>
                        <a:ext cx="2946400" cy="146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5" name="Rectangle 5"/>
          <p:cNvSpPr>
            <a:spLocks noChangeArrowheads="1"/>
          </p:cNvSpPr>
          <p:nvPr/>
        </p:nvSpPr>
        <p:spPr bwMode="auto">
          <a:xfrm>
            <a:off x="395288" y="5032375"/>
            <a:ext cx="75342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Note: a more direct way to construct the standard matrix </a:t>
            </a:r>
          </a:p>
        </p:txBody>
      </p:sp>
      <p:graphicFrame>
        <p:nvGraphicFramePr>
          <p:cNvPr id="53251" name="Object 6"/>
          <p:cNvGraphicFramePr>
            <a:graphicFrameLocks noChangeAspect="1"/>
          </p:cNvGraphicFramePr>
          <p:nvPr/>
        </p:nvGraphicFramePr>
        <p:xfrm>
          <a:off x="785813" y="5643563"/>
          <a:ext cx="42672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0" name="Equation" r:id="rId5" imgW="2133360" imgH="431640" progId="Equation.3">
                  <p:embed/>
                </p:oleObj>
              </mc:Choice>
              <mc:Fallback>
                <p:oleObj name="Equation" r:id="rId5" imgW="213336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5643563"/>
                        <a:ext cx="42672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256" name="Group 12"/>
          <p:cNvGrpSpPr>
            <a:grpSpLocks/>
          </p:cNvGrpSpPr>
          <p:nvPr/>
        </p:nvGrpSpPr>
        <p:grpSpPr bwMode="auto">
          <a:xfrm>
            <a:off x="392113" y="2513013"/>
            <a:ext cx="7924800" cy="2262187"/>
            <a:chOff x="247" y="1506"/>
            <a:chExt cx="4992" cy="1425"/>
          </a:xfrm>
        </p:grpSpPr>
        <p:graphicFrame>
          <p:nvGraphicFramePr>
            <p:cNvPr id="53252" name="Object 3"/>
            <p:cNvGraphicFramePr>
              <a:graphicFrameLocks noChangeAspect="1"/>
            </p:cNvGraphicFramePr>
            <p:nvPr/>
          </p:nvGraphicFramePr>
          <p:xfrm>
            <a:off x="768" y="1774"/>
            <a:ext cx="2720" cy="7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61" name="Equation" r:id="rId7" imgW="2158920" imgH="634680" progId="Equation.3">
                    <p:embed/>
                  </p:oleObj>
                </mc:Choice>
                <mc:Fallback>
                  <p:oleObj name="Equation" r:id="rId7" imgW="2158920" imgH="63468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1774"/>
                          <a:ext cx="2720" cy="7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253" name="Object 4"/>
            <p:cNvGraphicFramePr>
              <a:graphicFrameLocks noChangeAspect="1"/>
            </p:cNvGraphicFramePr>
            <p:nvPr/>
          </p:nvGraphicFramePr>
          <p:xfrm>
            <a:off x="768" y="2677"/>
            <a:ext cx="2416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62" name="Equation" r:id="rId9" imgW="1917360" imgH="203040" progId="Equation.DSMT4">
                    <p:embed/>
                  </p:oleObj>
                </mc:Choice>
                <mc:Fallback>
                  <p:oleObj name="Equation" r:id="rId9" imgW="1917360" imgH="20304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2677"/>
                          <a:ext cx="2416" cy="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258" name="Rectangle 11"/>
            <p:cNvSpPr>
              <a:spLocks noChangeArrowheads="1"/>
            </p:cNvSpPr>
            <p:nvPr/>
          </p:nvSpPr>
          <p:spPr bwMode="auto">
            <a:xfrm>
              <a:off x="247" y="1506"/>
              <a:ext cx="499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Char char="n"/>
              </a:pPr>
              <a:r>
                <a:rPr lang="en-US" altLang="zh-TW">
                  <a:solidFill>
                    <a:schemeClr val="hlink"/>
                  </a:solidFill>
                </a:rPr>
                <a:t>Check:</a:t>
              </a:r>
            </a:p>
          </p:txBody>
        </p:sp>
      </p:grpSp>
      <p:sp>
        <p:nvSpPr>
          <p:cNvPr id="53257" name="文字方塊 10"/>
          <p:cNvSpPr txBox="1">
            <a:spLocks noChangeArrowheads="1"/>
          </p:cNvSpPr>
          <p:nvPr/>
        </p:nvSpPr>
        <p:spPr bwMode="auto">
          <a:xfrm>
            <a:off x="5143500" y="5556250"/>
            <a:ext cx="4000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1463" indent="-2714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800">
                <a:solidFill>
                  <a:srgbClr val="3333CC"/>
                </a:solidFill>
              </a:rPr>
              <a:t>※ The first (second) row actually represents the linear transformation function to generate the first (second) component of the target vector</a:t>
            </a:r>
            <a:endParaRPr lang="zh-TW" altLang="en-US" sz="180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3AAD4D55-A661-409A-955A-F334487C360E}" type="slidenum">
              <a:rPr lang="en-US" altLang="zh-TW" sz="1400" smtClean="0">
                <a:ea typeface="新細明體" charset="-120"/>
              </a:rPr>
              <a:pPr eaLnBrk="1" hangingPunct="1"/>
              <a:t>57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50913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Ex 2: Finding the standard matrix of a linear transformation</a:t>
            </a:r>
          </a:p>
        </p:txBody>
      </p:sp>
      <p:graphicFrame>
        <p:nvGraphicFramePr>
          <p:cNvPr id="54274" name="Object 5"/>
          <p:cNvGraphicFramePr>
            <a:graphicFrameLocks noChangeAspect="1"/>
          </p:cNvGraphicFramePr>
          <p:nvPr/>
        </p:nvGraphicFramePr>
        <p:xfrm>
          <a:off x="709613" y="1341438"/>
          <a:ext cx="77216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1" name="Equation" r:id="rId3" imgW="3860640" imgH="482400" progId="Equation.DSMT4">
                  <p:embed/>
                </p:oleObj>
              </mc:Choice>
              <mc:Fallback>
                <p:oleObj name="Equation" r:id="rId3" imgW="386064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1341438"/>
                        <a:ext cx="772160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620713" y="2286000"/>
            <a:ext cx="114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Sol:</a:t>
            </a:r>
          </a:p>
        </p:txBody>
      </p:sp>
      <p:graphicFrame>
        <p:nvGraphicFramePr>
          <p:cNvPr id="54275" name="Object 15"/>
          <p:cNvGraphicFramePr>
            <a:graphicFrameLocks noChangeAspect="1"/>
          </p:cNvGraphicFramePr>
          <p:nvPr/>
        </p:nvGraphicFramePr>
        <p:xfrm>
          <a:off x="1258888" y="2811463"/>
          <a:ext cx="187960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2" name="Equation" r:id="rId5" imgW="939600" imgH="203040" progId="Equation.3">
                  <p:embed/>
                </p:oleObj>
              </mc:Choice>
              <mc:Fallback>
                <p:oleObj name="Equation" r:id="rId5" imgW="939600" imgH="2030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811463"/>
                        <a:ext cx="1879600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16"/>
          <p:cNvGraphicFramePr>
            <a:graphicFrameLocks noChangeAspect="1"/>
          </p:cNvGraphicFramePr>
          <p:nvPr/>
        </p:nvGraphicFramePr>
        <p:xfrm>
          <a:off x="1244600" y="3267075"/>
          <a:ext cx="5689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3" name="Equation" r:id="rId7" imgW="2844720" imgH="457200" progId="Equation.DSMT4">
                  <p:embed/>
                </p:oleObj>
              </mc:Choice>
              <mc:Fallback>
                <p:oleObj name="Equation" r:id="rId7" imgW="2844720" imgH="457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3267075"/>
                        <a:ext cx="568960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6" name="Rectangle 21"/>
          <p:cNvSpPr>
            <a:spLocks noChangeArrowheads="1"/>
          </p:cNvSpPr>
          <p:nvPr/>
        </p:nvSpPr>
        <p:spPr bwMode="auto">
          <a:xfrm>
            <a:off x="395288" y="4076700"/>
            <a:ext cx="87487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>
                <a:solidFill>
                  <a:schemeClr val="hlink"/>
                </a:solidFill>
              </a:rPr>
              <a:t>Notes:</a:t>
            </a:r>
          </a:p>
          <a:p>
            <a:pPr marL="720725" indent="-450850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/>
              <a:t>(1) The standard matrix for the zero transformation from </a:t>
            </a:r>
            <a:r>
              <a:rPr lang="en-US" altLang="zh-TW" i="1" dirty="0" err="1"/>
              <a:t>R</a:t>
            </a:r>
            <a:r>
              <a:rPr lang="en-US" altLang="zh-TW" i="1" baseline="30000" dirty="0" err="1"/>
              <a:t>n</a:t>
            </a:r>
            <a:r>
              <a:rPr lang="en-US" altLang="zh-TW" i="1" baseline="30000" dirty="0"/>
              <a:t> </a:t>
            </a:r>
            <a:r>
              <a:rPr lang="en-US" altLang="zh-TW" dirty="0"/>
              <a:t>into </a:t>
            </a:r>
            <a:r>
              <a:rPr lang="en-US" altLang="zh-TW" i="1" dirty="0" err="1"/>
              <a:t>R</a:t>
            </a:r>
            <a:r>
              <a:rPr lang="en-US" altLang="zh-TW" i="1" baseline="30000" dirty="0" err="1"/>
              <a:t>m</a:t>
            </a:r>
            <a:r>
              <a:rPr lang="en-US" altLang="zh-TW" i="1" baseline="30000" dirty="0"/>
              <a:t>     </a:t>
            </a:r>
            <a:r>
              <a:rPr lang="en-US" altLang="zh-TW" dirty="0"/>
              <a:t>is the </a:t>
            </a:r>
            <a:r>
              <a:rPr lang="en-US" altLang="zh-TW" i="1" dirty="0" err="1"/>
              <a:t>m</a:t>
            </a:r>
            <a:r>
              <a:rPr lang="en-US" altLang="zh-TW" dirty="0" err="1">
                <a:sym typeface="Symbol" pitchFamily="18" charset="2"/>
              </a:rPr>
              <a:t></a:t>
            </a:r>
            <a:r>
              <a:rPr lang="en-US" altLang="zh-TW" i="1" dirty="0" err="1"/>
              <a:t>n</a:t>
            </a:r>
            <a:r>
              <a:rPr lang="en-US" altLang="zh-TW" i="1" dirty="0"/>
              <a:t> </a:t>
            </a:r>
            <a:r>
              <a:rPr lang="en-US" altLang="zh-TW" dirty="0"/>
              <a:t>zero matrix</a:t>
            </a:r>
          </a:p>
          <a:p>
            <a:pPr marL="720725" indent="-450850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/>
              <a:t>(2) The standard matrix for the identity transformation from </a:t>
            </a:r>
            <a:r>
              <a:rPr lang="en-US" altLang="zh-TW" i="1" dirty="0" err="1"/>
              <a:t>R</a:t>
            </a:r>
            <a:r>
              <a:rPr lang="en-US" altLang="zh-TW" i="1" baseline="30000" dirty="0" err="1"/>
              <a:t>n</a:t>
            </a:r>
            <a:r>
              <a:rPr lang="en-US" altLang="zh-TW" i="1" baseline="30000" dirty="0"/>
              <a:t> </a:t>
            </a:r>
            <a:r>
              <a:rPr lang="en-US" altLang="zh-TW" dirty="0"/>
              <a:t>into </a:t>
            </a:r>
            <a:r>
              <a:rPr lang="en-US" altLang="zh-TW" i="1" dirty="0" err="1"/>
              <a:t>R</a:t>
            </a:r>
            <a:r>
              <a:rPr lang="en-US" altLang="zh-TW" i="1" baseline="30000" dirty="0" err="1"/>
              <a:t>n</a:t>
            </a:r>
            <a:r>
              <a:rPr lang="en-US" altLang="zh-TW" i="1" baseline="30000" dirty="0"/>
              <a:t>  </a:t>
            </a:r>
            <a:r>
              <a:rPr lang="en-US" altLang="zh-TW" dirty="0"/>
              <a:t>is the </a:t>
            </a:r>
            <a:r>
              <a:rPr lang="en-US" altLang="zh-TW" i="1" dirty="0" err="1"/>
              <a:t>n</a:t>
            </a:r>
            <a:r>
              <a:rPr lang="en-US" altLang="zh-TW" dirty="0" err="1">
                <a:sym typeface="Symbol" pitchFamily="18" charset="2"/>
              </a:rPr>
              <a:t></a:t>
            </a:r>
            <a:r>
              <a:rPr lang="en-US" altLang="zh-TW" i="1" dirty="0" err="1"/>
              <a:t>n</a:t>
            </a:r>
            <a:r>
              <a:rPr lang="en-US" altLang="zh-TW" i="1" dirty="0"/>
              <a:t> </a:t>
            </a:r>
            <a:r>
              <a:rPr lang="en-US" altLang="zh-TW" dirty="0"/>
              <a:t>identity matrix </a:t>
            </a:r>
            <a:r>
              <a:rPr lang="en-US" altLang="zh-TW" i="1" dirty="0"/>
              <a:t>I</a:t>
            </a:r>
            <a:r>
              <a:rPr lang="en-US" altLang="zh-TW" i="1" baseline="-25000" dirty="0"/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3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DC851C1E-1957-4085-9894-9114D591939A}" type="slidenum">
              <a:rPr lang="en-US" altLang="zh-TW" sz="1400" smtClean="0">
                <a:ea typeface="新細明體" charset="-120"/>
              </a:rPr>
              <a:pPr eaLnBrk="1" hangingPunct="1"/>
              <a:t>58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553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85813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Composition</a:t>
            </a:r>
            <a:r>
              <a:rPr lang="en-US" altLang="zh-TW" i="1" smtClean="0"/>
              <a:t> </a:t>
            </a:r>
            <a:r>
              <a:rPr lang="en-US" altLang="zh-TW" smtClean="0"/>
              <a:t>of</a:t>
            </a:r>
            <a:r>
              <a:rPr lang="en-US" altLang="zh-TW" i="1" smtClean="0"/>
              <a:t> T</a:t>
            </a:r>
            <a:r>
              <a:rPr lang="en-US" altLang="zh-TW" baseline="-25000" smtClean="0"/>
              <a:t>1</a:t>
            </a:r>
            <a:r>
              <a:rPr lang="en-US" altLang="zh-TW" smtClean="0"/>
              <a:t>:</a:t>
            </a:r>
            <a:r>
              <a:rPr lang="en-US" altLang="zh-TW" i="1" smtClean="0"/>
              <a:t>R</a:t>
            </a:r>
            <a:r>
              <a:rPr lang="en-US" altLang="zh-TW" i="1" baseline="30000" smtClean="0"/>
              <a:t>n</a:t>
            </a:r>
            <a:r>
              <a:rPr lang="en-US" altLang="zh-TW" smtClean="0"/>
              <a:t>→</a:t>
            </a:r>
            <a:r>
              <a:rPr lang="en-US" altLang="zh-TW" i="1" smtClean="0"/>
              <a:t>R</a:t>
            </a:r>
            <a:r>
              <a:rPr lang="en-US" altLang="zh-TW" i="1" baseline="30000" smtClean="0"/>
              <a:t>m </a:t>
            </a:r>
            <a:r>
              <a:rPr lang="en-US" altLang="zh-TW" smtClean="0"/>
              <a:t>with </a:t>
            </a:r>
            <a:r>
              <a:rPr lang="en-US" altLang="zh-TW" i="1" smtClean="0"/>
              <a:t>T</a:t>
            </a:r>
            <a:r>
              <a:rPr lang="en-US" altLang="zh-TW" baseline="-25000" smtClean="0"/>
              <a:t>2</a:t>
            </a:r>
            <a:r>
              <a:rPr lang="en-US" altLang="zh-TW" smtClean="0"/>
              <a:t>:</a:t>
            </a:r>
            <a:r>
              <a:rPr lang="en-US" altLang="zh-TW" i="1" smtClean="0"/>
              <a:t>R</a:t>
            </a:r>
            <a:r>
              <a:rPr lang="en-US" altLang="zh-TW" i="1" baseline="30000" smtClean="0"/>
              <a:t>m</a:t>
            </a:r>
            <a:r>
              <a:rPr lang="en-US" altLang="zh-TW" smtClean="0"/>
              <a:t>→</a:t>
            </a:r>
            <a:r>
              <a:rPr lang="en-US" altLang="zh-TW" i="1" smtClean="0"/>
              <a:t>R</a:t>
            </a:r>
            <a:r>
              <a:rPr lang="en-US" altLang="zh-TW" i="1" baseline="30000" smtClean="0"/>
              <a:t>p </a:t>
            </a:r>
            <a:r>
              <a:rPr lang="en-US" altLang="zh-TW" smtClean="0"/>
              <a:t>:</a:t>
            </a:r>
          </a:p>
        </p:txBody>
      </p:sp>
      <p:graphicFrame>
        <p:nvGraphicFramePr>
          <p:cNvPr id="55298" name="Object 13"/>
          <p:cNvGraphicFramePr>
            <a:graphicFrameLocks noChangeAspect="1"/>
          </p:cNvGraphicFramePr>
          <p:nvPr/>
        </p:nvGraphicFramePr>
        <p:xfrm>
          <a:off x="928688" y="1357313"/>
          <a:ext cx="31242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1" name="Equation" r:id="rId3" imgW="1562040" imgH="228600" progId="Equation.3">
                  <p:embed/>
                </p:oleObj>
              </mc:Choice>
              <mc:Fallback>
                <p:oleObj name="Equation" r:id="rId3" imgW="156204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1357313"/>
                        <a:ext cx="3124200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14"/>
          <p:cNvGraphicFramePr>
            <a:graphicFrameLocks noChangeAspect="1"/>
          </p:cNvGraphicFramePr>
          <p:nvPr/>
        </p:nvGraphicFramePr>
        <p:xfrm>
          <a:off x="928688" y="1916113"/>
          <a:ext cx="51562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2" name="Equation" r:id="rId5" imgW="2577960" imgH="228600" progId="Equation.DSMT4">
                  <p:embed/>
                </p:oleObj>
              </mc:Choice>
              <mc:Fallback>
                <p:oleObj name="Equation" r:id="rId5" imgW="257796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1916113"/>
                        <a:ext cx="5156200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5" name="Rectangle 12"/>
          <p:cNvSpPr>
            <a:spLocks noChangeArrowheads="1"/>
          </p:cNvSpPr>
          <p:nvPr/>
        </p:nvSpPr>
        <p:spPr bwMode="auto">
          <a:xfrm>
            <a:off x="357188" y="3286125"/>
            <a:ext cx="8429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Theorem 6.11: Composition of linear transformations (</a:t>
            </a:r>
            <a:r>
              <a:rPr lang="zh-TW" altLang="en-US">
                <a:solidFill>
                  <a:schemeClr val="hlink"/>
                </a:solidFill>
              </a:rPr>
              <a:t>線性轉換的合成</a:t>
            </a:r>
            <a:r>
              <a:rPr lang="en-US" altLang="zh-TW">
                <a:solidFill>
                  <a:schemeClr val="hlink"/>
                </a:solidFill>
              </a:rPr>
              <a:t>)</a:t>
            </a:r>
          </a:p>
        </p:txBody>
      </p:sp>
      <p:graphicFrame>
        <p:nvGraphicFramePr>
          <p:cNvPr id="55300" name="Object 15"/>
          <p:cNvGraphicFramePr>
            <a:graphicFrameLocks noChangeAspect="1"/>
          </p:cNvGraphicFramePr>
          <p:nvPr/>
        </p:nvGraphicFramePr>
        <p:xfrm>
          <a:off x="727075" y="4079875"/>
          <a:ext cx="74168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3" name="Equation" r:id="rId7" imgW="3708360" imgH="482400" progId="Equation.DSMT4">
                  <p:embed/>
                </p:oleObj>
              </mc:Choice>
              <mc:Fallback>
                <p:oleObj name="Equation" r:id="rId7" imgW="3708360" imgH="4824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" y="4079875"/>
                        <a:ext cx="741680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16"/>
          <p:cNvGraphicFramePr>
            <a:graphicFrameLocks noChangeAspect="1"/>
          </p:cNvGraphicFramePr>
          <p:nvPr/>
        </p:nvGraphicFramePr>
        <p:xfrm>
          <a:off x="714375" y="5051425"/>
          <a:ext cx="77978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4" name="Equation" r:id="rId9" imgW="3898800" imgH="431640" progId="Equation.DSMT4">
                  <p:embed/>
                </p:oleObj>
              </mc:Choice>
              <mc:Fallback>
                <p:oleObj name="Equation" r:id="rId9" imgW="3898800" imgH="4316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5051425"/>
                        <a:ext cx="779780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17"/>
          <p:cNvGraphicFramePr>
            <a:graphicFrameLocks noChangeAspect="1"/>
          </p:cNvGraphicFramePr>
          <p:nvPr/>
        </p:nvGraphicFramePr>
        <p:xfrm>
          <a:off x="708025" y="6003925"/>
          <a:ext cx="77216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5" name="Equation" r:id="rId11" imgW="3860640" imgH="431640" progId="Equation.DSMT4">
                  <p:embed/>
                </p:oleObj>
              </mc:Choice>
              <mc:Fallback>
                <p:oleObj name="Equation" r:id="rId11" imgW="3860640" imgH="4316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6003925"/>
                        <a:ext cx="772160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306" name="群組 14"/>
          <p:cNvGrpSpPr>
            <a:grpSpLocks/>
          </p:cNvGrpSpPr>
          <p:nvPr/>
        </p:nvGrpSpPr>
        <p:grpSpPr bwMode="auto">
          <a:xfrm>
            <a:off x="6500813" y="642938"/>
            <a:ext cx="2143125" cy="2500312"/>
            <a:chOff x="6500826" y="785794"/>
            <a:chExt cx="2143140" cy="2500330"/>
          </a:xfrm>
        </p:grpSpPr>
        <p:grpSp>
          <p:nvGrpSpPr>
            <p:cNvPr id="55307" name="Group 18"/>
            <p:cNvGrpSpPr>
              <a:grpSpLocks/>
            </p:cNvGrpSpPr>
            <p:nvPr/>
          </p:nvGrpSpPr>
          <p:grpSpPr bwMode="auto">
            <a:xfrm>
              <a:off x="6500826" y="928670"/>
              <a:ext cx="2143140" cy="2357454"/>
              <a:chOff x="4224" y="864"/>
              <a:chExt cx="1244" cy="1152"/>
            </a:xfrm>
          </p:grpSpPr>
          <p:pic>
            <p:nvPicPr>
              <p:cNvPr id="55309" name="Picture 19" descr="fig6-9"/>
              <p:cNvPicPr>
                <a:picLocks noChangeAspect="1" noChangeArrowheads="1"/>
              </p:cNvPicPr>
              <p:nvPr/>
            </p:nvPicPr>
            <p:blipFill>
              <a:blip r:embed="rId13">
                <a:lum bright="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4" y="864"/>
                <a:ext cx="1244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310" name="Rectangle 20"/>
              <p:cNvSpPr>
                <a:spLocks noChangeArrowheads="1"/>
              </p:cNvSpPr>
              <p:nvPr/>
            </p:nvSpPr>
            <p:spPr bwMode="auto">
              <a:xfrm>
                <a:off x="5136" y="864"/>
                <a:ext cx="288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55308" name="矩形 13"/>
            <p:cNvSpPr>
              <a:spLocks noChangeArrowheads="1"/>
            </p:cNvSpPr>
            <p:nvPr/>
          </p:nvSpPr>
          <p:spPr bwMode="auto">
            <a:xfrm>
              <a:off x="6643702" y="785794"/>
              <a:ext cx="357190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 type="triangle" w="med" len="med"/>
                </a14:hiddenLine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DB5F7A1E-C477-43AD-BCAF-E4B35586C484}" type="slidenum">
              <a:rPr lang="en-US" altLang="zh-TW" sz="1400" smtClean="0">
                <a:ea typeface="新細明體" charset="-120"/>
              </a:rPr>
              <a:pPr eaLnBrk="1" hangingPunct="1"/>
              <a:t>59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563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7924800" cy="533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smtClean="0"/>
              <a:t>Pf:</a:t>
            </a:r>
          </a:p>
        </p:txBody>
      </p:sp>
      <p:graphicFrame>
        <p:nvGraphicFramePr>
          <p:cNvPr id="56322" name="Object 8"/>
          <p:cNvGraphicFramePr>
            <a:graphicFrameLocks noChangeAspect="1"/>
          </p:cNvGraphicFramePr>
          <p:nvPr/>
        </p:nvGraphicFramePr>
        <p:xfrm>
          <a:off x="798513" y="1525588"/>
          <a:ext cx="7416800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1" name="Equation" r:id="rId3" imgW="3708360" imgH="457200" progId="Equation.DSMT4">
                  <p:embed/>
                </p:oleObj>
              </mc:Choice>
              <mc:Fallback>
                <p:oleObj name="Equation" r:id="rId3" imgW="370836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3" y="1525588"/>
                        <a:ext cx="7416800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9"/>
          <p:cNvGraphicFramePr>
            <a:graphicFrameLocks noChangeAspect="1"/>
          </p:cNvGraphicFramePr>
          <p:nvPr/>
        </p:nvGraphicFramePr>
        <p:xfrm>
          <a:off x="852488" y="4049713"/>
          <a:ext cx="46482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2" name="Equation" r:id="rId5" imgW="2323800" imgH="228600" progId="Equation.DSMT4">
                  <p:embed/>
                </p:oleObj>
              </mc:Choice>
              <mc:Fallback>
                <p:oleObj name="Equation" r:id="rId5" imgW="23238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4049713"/>
                        <a:ext cx="46482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10"/>
          <p:cNvGraphicFramePr>
            <a:graphicFrameLocks noChangeAspect="1"/>
          </p:cNvGraphicFramePr>
          <p:nvPr/>
        </p:nvGraphicFramePr>
        <p:xfrm>
          <a:off x="1298575" y="2487613"/>
          <a:ext cx="5262563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3" name="Equation" r:id="rId7" imgW="2781000" imgH="457200" progId="Equation.3">
                  <p:embed/>
                </p:oleObj>
              </mc:Choice>
              <mc:Fallback>
                <p:oleObj name="Equation" r:id="rId7" imgW="2781000" imgH="457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2487613"/>
                        <a:ext cx="5262563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12"/>
          <p:cNvGraphicFramePr>
            <a:graphicFrameLocks noChangeAspect="1"/>
          </p:cNvGraphicFramePr>
          <p:nvPr/>
        </p:nvGraphicFramePr>
        <p:xfrm>
          <a:off x="1298575" y="3378200"/>
          <a:ext cx="6030913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4" name="Equation" r:id="rId9" imgW="3200400" imgH="215640" progId="Equation.3">
                  <p:embed/>
                </p:oleObj>
              </mc:Choice>
              <mc:Fallback>
                <p:oleObj name="Equation" r:id="rId9" imgW="3200400" imgH="215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3378200"/>
                        <a:ext cx="6030913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6" name="Object 14"/>
          <p:cNvGraphicFramePr>
            <a:graphicFrameLocks noChangeAspect="1"/>
          </p:cNvGraphicFramePr>
          <p:nvPr/>
        </p:nvGraphicFramePr>
        <p:xfrm>
          <a:off x="1298575" y="4657725"/>
          <a:ext cx="55626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5" name="Equation" r:id="rId11" imgW="2781000" imgH="215640" progId="Equation.3">
                  <p:embed/>
                </p:oleObj>
              </mc:Choice>
              <mc:Fallback>
                <p:oleObj name="Equation" r:id="rId11" imgW="2781000" imgH="2156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4657725"/>
                        <a:ext cx="556260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0" name="Rectangle 19"/>
          <p:cNvSpPr>
            <a:spLocks noChangeArrowheads="1"/>
          </p:cNvSpPr>
          <p:nvPr/>
        </p:nvSpPr>
        <p:spPr bwMode="auto">
          <a:xfrm>
            <a:off x="534988" y="520065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Note:</a:t>
            </a:r>
          </a:p>
        </p:txBody>
      </p:sp>
      <p:graphicFrame>
        <p:nvGraphicFramePr>
          <p:cNvPr id="56327" name="Object 20"/>
          <p:cNvGraphicFramePr>
            <a:graphicFrameLocks noChangeAspect="1"/>
          </p:cNvGraphicFramePr>
          <p:nvPr/>
        </p:nvGraphicFramePr>
        <p:xfrm>
          <a:off x="1547813" y="5738813"/>
          <a:ext cx="17780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6" name="Equation" r:id="rId13" imgW="888840" imgH="215640" progId="Equation.3">
                  <p:embed/>
                </p:oleObj>
              </mc:Choice>
              <mc:Fallback>
                <p:oleObj name="Equation" r:id="rId13" imgW="888840" imgH="21564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5738813"/>
                        <a:ext cx="177800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2FFAEE6E-BFEA-422A-96A7-1610636D939F}" type="slidenum">
              <a:rPr lang="en-US" altLang="zh-TW" sz="1400" smtClean="0">
                <a:ea typeface="新細明體" charset="-120"/>
              </a:rPr>
              <a:pPr eaLnBrk="1" hangingPunct="1"/>
              <a:t>6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395288" y="950913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Notes:</a:t>
            </a:r>
          </a:p>
        </p:txBody>
      </p:sp>
      <p:sp>
        <p:nvSpPr>
          <p:cNvPr id="4103" name="Rectangle 3"/>
          <p:cNvSpPr>
            <a:spLocks noChangeArrowheads="1"/>
          </p:cNvSpPr>
          <p:nvPr/>
        </p:nvSpPr>
        <p:spPr bwMode="auto">
          <a:xfrm>
            <a:off x="762000" y="1435100"/>
            <a:ext cx="79136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49263" indent="-449263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/>
              <a:t>(1) A linear transformation is said to be operation preserving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811338" y="3078163"/>
          <a:ext cx="2833687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3" imgW="1422360" imgH="203040" progId="Equation.3">
                  <p:embed/>
                </p:oleObj>
              </mc:Choice>
              <mc:Fallback>
                <p:oleObj name="Equation" r:id="rId3" imgW="142236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338" y="3078163"/>
                        <a:ext cx="2833687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4" name="Group 19"/>
          <p:cNvGrpSpPr>
            <a:grpSpLocks/>
          </p:cNvGrpSpPr>
          <p:nvPr/>
        </p:nvGrpSpPr>
        <p:grpSpPr bwMode="auto">
          <a:xfrm>
            <a:off x="1835150" y="3471863"/>
            <a:ext cx="2571750" cy="1019175"/>
            <a:chOff x="1156" y="1881"/>
            <a:chExt cx="1620" cy="642"/>
          </a:xfrm>
        </p:grpSpPr>
        <p:sp>
          <p:nvSpPr>
            <p:cNvPr id="4112" name="Text Box 5"/>
            <p:cNvSpPr txBox="1">
              <a:spLocks noChangeArrowheads="1"/>
            </p:cNvSpPr>
            <p:nvPr/>
          </p:nvSpPr>
          <p:spPr bwMode="auto">
            <a:xfrm>
              <a:off x="1156" y="2073"/>
              <a:ext cx="719" cy="450"/>
            </a:xfrm>
            <a:prstGeom prst="rect">
              <a:avLst/>
            </a:prstGeom>
            <a:noFill/>
            <a:ln w="12700">
              <a:solidFill>
                <a:schemeClr val="hlink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rIns="4680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9pPr>
            </a:lstStyle>
            <a:p>
              <a:pPr algn="ctr" eaLnBrk="1" hangingPunct="1"/>
              <a:r>
                <a:rPr lang="en-US" altLang="zh-TW" sz="2000">
                  <a:solidFill>
                    <a:schemeClr val="hlink"/>
                  </a:solidFill>
                </a:rPr>
                <a:t>Addition in </a:t>
              </a:r>
              <a:r>
                <a:rPr lang="en-US" altLang="zh-TW" sz="2000" i="1">
                  <a:solidFill>
                    <a:schemeClr val="hlink"/>
                  </a:solidFill>
                </a:rPr>
                <a:t>V</a:t>
              </a:r>
              <a:endParaRPr lang="en-US" altLang="zh-TW" sz="2000">
                <a:solidFill>
                  <a:schemeClr val="hlink"/>
                </a:solidFill>
              </a:endParaRPr>
            </a:p>
          </p:txBody>
        </p:sp>
        <p:sp>
          <p:nvSpPr>
            <p:cNvPr id="4113" name="Text Box 6"/>
            <p:cNvSpPr txBox="1">
              <a:spLocks noChangeArrowheads="1"/>
            </p:cNvSpPr>
            <p:nvPr/>
          </p:nvSpPr>
          <p:spPr bwMode="auto">
            <a:xfrm>
              <a:off x="2064" y="2073"/>
              <a:ext cx="712" cy="450"/>
            </a:xfrm>
            <a:prstGeom prst="rect">
              <a:avLst/>
            </a:prstGeom>
            <a:noFill/>
            <a:ln w="12700">
              <a:solidFill>
                <a:schemeClr val="hlink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rIns="4680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9pPr>
            </a:lstStyle>
            <a:p>
              <a:pPr algn="ctr" eaLnBrk="1" hangingPunct="1"/>
              <a:r>
                <a:rPr lang="en-US" altLang="zh-TW" sz="2000">
                  <a:solidFill>
                    <a:schemeClr val="hlink"/>
                  </a:solidFill>
                </a:rPr>
                <a:t>Addition in </a:t>
              </a:r>
              <a:r>
                <a:rPr lang="en-US" altLang="zh-TW" sz="2000" i="1">
                  <a:solidFill>
                    <a:schemeClr val="hlink"/>
                  </a:solidFill>
                </a:rPr>
                <a:t>W</a:t>
              </a:r>
              <a:endParaRPr lang="en-US" altLang="zh-TW" sz="2000">
                <a:solidFill>
                  <a:schemeClr val="hlink"/>
                </a:solidFill>
              </a:endParaRPr>
            </a:p>
          </p:txBody>
        </p:sp>
        <p:sp>
          <p:nvSpPr>
            <p:cNvPr id="4114" name="Line 7"/>
            <p:cNvSpPr>
              <a:spLocks noChangeShapeType="1"/>
            </p:cNvSpPr>
            <p:nvPr/>
          </p:nvSpPr>
          <p:spPr bwMode="auto">
            <a:xfrm flipV="1">
              <a:off x="1519" y="1881"/>
              <a:ext cx="0" cy="192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4115" name="Line 8"/>
            <p:cNvSpPr>
              <a:spLocks noChangeShapeType="1"/>
            </p:cNvSpPr>
            <p:nvPr/>
          </p:nvSpPr>
          <p:spPr bwMode="auto">
            <a:xfrm flipV="1">
              <a:off x="2408" y="1881"/>
              <a:ext cx="0" cy="192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aphicFrame>
        <p:nvGraphicFramePr>
          <p:cNvPr id="4099" name="Object 9"/>
          <p:cNvGraphicFramePr>
            <a:graphicFrameLocks noChangeAspect="1"/>
          </p:cNvGraphicFramePr>
          <p:nvPr/>
        </p:nvGraphicFramePr>
        <p:xfrm>
          <a:off x="5510213" y="3078163"/>
          <a:ext cx="18224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5" imgW="914400" imgH="203040" progId="Equation.3">
                  <p:embed/>
                </p:oleObj>
              </mc:Choice>
              <mc:Fallback>
                <p:oleObj name="Equation" r:id="rId5" imgW="914400" imgH="203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213" y="3078163"/>
                        <a:ext cx="182245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5" name="Group 20"/>
          <p:cNvGrpSpPr>
            <a:grpSpLocks/>
          </p:cNvGrpSpPr>
          <p:nvPr/>
        </p:nvGrpSpPr>
        <p:grpSpPr bwMode="auto">
          <a:xfrm>
            <a:off x="4787900" y="3471863"/>
            <a:ext cx="3024188" cy="1233487"/>
            <a:chOff x="3016" y="1881"/>
            <a:chExt cx="1905" cy="777"/>
          </a:xfrm>
        </p:grpSpPr>
        <p:sp>
          <p:nvSpPr>
            <p:cNvPr id="4108" name="Text Box 10"/>
            <p:cNvSpPr txBox="1">
              <a:spLocks noChangeArrowheads="1"/>
            </p:cNvSpPr>
            <p:nvPr/>
          </p:nvSpPr>
          <p:spPr bwMode="auto">
            <a:xfrm>
              <a:off x="3016" y="2073"/>
              <a:ext cx="907" cy="585"/>
            </a:xfrm>
            <a:prstGeom prst="rect">
              <a:avLst/>
            </a:prstGeom>
            <a:noFill/>
            <a:ln w="12700">
              <a:solidFill>
                <a:schemeClr val="hlink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rIns="4680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hlink"/>
                  </a:solidFill>
                </a:rPr>
                <a:t>Scalar multiplication in </a:t>
              </a:r>
              <a:r>
                <a:rPr lang="en-US" altLang="zh-TW" sz="1800" i="1">
                  <a:solidFill>
                    <a:schemeClr val="hlink"/>
                  </a:solidFill>
                </a:rPr>
                <a:t>V</a:t>
              </a:r>
              <a:endParaRPr lang="en-US" altLang="zh-TW" sz="1800">
                <a:solidFill>
                  <a:schemeClr val="hlink"/>
                </a:solidFill>
              </a:endParaRPr>
            </a:p>
          </p:txBody>
        </p:sp>
        <p:sp>
          <p:nvSpPr>
            <p:cNvPr id="4109" name="Text Box 11"/>
            <p:cNvSpPr txBox="1">
              <a:spLocks noChangeArrowheads="1"/>
            </p:cNvSpPr>
            <p:nvPr/>
          </p:nvSpPr>
          <p:spPr bwMode="auto">
            <a:xfrm>
              <a:off x="4019" y="2073"/>
              <a:ext cx="902" cy="585"/>
            </a:xfrm>
            <a:prstGeom prst="rect">
              <a:avLst/>
            </a:prstGeom>
            <a:noFill/>
            <a:ln w="12700">
              <a:solidFill>
                <a:schemeClr val="hlink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6800" rIns="4680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hlink"/>
                  </a:solidFill>
                </a:rPr>
                <a:t>Scalar multiplication in </a:t>
              </a:r>
              <a:r>
                <a:rPr lang="en-US" altLang="zh-TW" sz="1800" i="1">
                  <a:solidFill>
                    <a:schemeClr val="hlink"/>
                  </a:solidFill>
                </a:rPr>
                <a:t>W</a:t>
              </a:r>
              <a:endParaRPr lang="en-US" altLang="zh-TW" sz="1800">
                <a:solidFill>
                  <a:schemeClr val="hlink"/>
                </a:solidFill>
              </a:endParaRPr>
            </a:p>
          </p:txBody>
        </p:sp>
        <p:sp>
          <p:nvSpPr>
            <p:cNvPr id="4110" name="Line 12"/>
            <p:cNvSpPr>
              <a:spLocks noChangeShapeType="1"/>
            </p:cNvSpPr>
            <p:nvPr/>
          </p:nvSpPr>
          <p:spPr bwMode="auto">
            <a:xfrm flipV="1">
              <a:off x="3771" y="1881"/>
              <a:ext cx="0" cy="192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4111" name="Line 13"/>
            <p:cNvSpPr>
              <a:spLocks noChangeShapeType="1"/>
            </p:cNvSpPr>
            <p:nvPr/>
          </p:nvSpPr>
          <p:spPr bwMode="auto">
            <a:xfrm flipV="1">
              <a:off x="4241" y="1881"/>
              <a:ext cx="0" cy="192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sp>
        <p:nvSpPr>
          <p:cNvPr id="4106" name="Rectangle 15"/>
          <p:cNvSpPr>
            <a:spLocks noChangeArrowheads="1"/>
          </p:cNvSpPr>
          <p:nvPr/>
        </p:nvSpPr>
        <p:spPr bwMode="auto">
          <a:xfrm>
            <a:off x="762000" y="4800600"/>
            <a:ext cx="81311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49263" indent="-449263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/>
              <a:t>(2) A linear transformation                    from a vector space into itself is called a </a:t>
            </a:r>
            <a:r>
              <a:rPr lang="en-US" altLang="zh-TW">
                <a:solidFill>
                  <a:srgbClr val="3333CC"/>
                </a:solidFill>
              </a:rPr>
              <a:t>linear operator (</a:t>
            </a:r>
            <a:r>
              <a:rPr lang="zh-TW" altLang="en-US">
                <a:solidFill>
                  <a:srgbClr val="3333CC"/>
                </a:solidFill>
              </a:rPr>
              <a:t>線性運算子</a:t>
            </a:r>
            <a:r>
              <a:rPr lang="en-US" altLang="zh-TW">
                <a:solidFill>
                  <a:srgbClr val="3333CC"/>
                </a:solidFill>
              </a:rPr>
              <a:t>)</a:t>
            </a:r>
          </a:p>
        </p:txBody>
      </p:sp>
      <p:graphicFrame>
        <p:nvGraphicFramePr>
          <p:cNvPr id="4100" name="Object 16"/>
          <p:cNvGraphicFramePr>
            <a:graphicFrameLocks noChangeAspect="1"/>
          </p:cNvGraphicFramePr>
          <p:nvPr/>
        </p:nvGraphicFramePr>
        <p:xfrm>
          <a:off x="4275138" y="4919663"/>
          <a:ext cx="130492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7" imgW="647640" imgH="177480" progId="Equation.3">
                  <p:embed/>
                </p:oleObj>
              </mc:Choice>
              <mc:Fallback>
                <p:oleObj name="Equation" r:id="rId7" imgW="647640" imgH="177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5138" y="4919663"/>
                        <a:ext cx="1304925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文字方塊 18"/>
          <p:cNvSpPr txBox="1">
            <a:spLocks noChangeArrowheads="1"/>
          </p:cNvSpPr>
          <p:nvPr/>
        </p:nvSpPr>
        <p:spPr bwMode="auto">
          <a:xfrm>
            <a:off x="1214438" y="1928813"/>
            <a:ext cx="72151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3333CC"/>
                </a:solidFill>
              </a:rPr>
              <a:t>(because the same result occurs whether the operations of addition and scalar multiplication are performed before or after the linear transformation is applied)</a:t>
            </a:r>
            <a:endParaRPr lang="zh-TW" altLang="en-US" sz="200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75FCE455-C59E-40F6-B6F9-9CE93E4719CA}" type="slidenum">
              <a:rPr lang="en-US" altLang="zh-TW" sz="1400" smtClean="0">
                <a:ea typeface="新細明體" charset="-120"/>
              </a:rPr>
              <a:pPr eaLnBrk="1" hangingPunct="1"/>
              <a:t>60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573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85813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Ex 3: The standard matrix of a composition</a:t>
            </a:r>
          </a:p>
        </p:txBody>
      </p:sp>
      <p:graphicFrame>
        <p:nvGraphicFramePr>
          <p:cNvPr id="57346" name="Object 14"/>
          <p:cNvGraphicFramePr>
            <a:graphicFrameLocks noChangeAspect="1"/>
          </p:cNvGraphicFramePr>
          <p:nvPr/>
        </p:nvGraphicFramePr>
        <p:xfrm>
          <a:off x="1276350" y="1216025"/>
          <a:ext cx="70104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5" name="Equation" r:id="rId3" imgW="3504960" imgH="241200" progId="Equation.DSMT4">
                  <p:embed/>
                </p:oleObj>
              </mc:Choice>
              <mc:Fallback>
                <p:oleObj name="Equation" r:id="rId3" imgW="3504960" imgH="241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1216025"/>
                        <a:ext cx="70104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" name="Object 15"/>
          <p:cNvGraphicFramePr>
            <a:graphicFrameLocks noChangeAspect="1"/>
          </p:cNvGraphicFramePr>
          <p:nvPr/>
        </p:nvGraphicFramePr>
        <p:xfrm>
          <a:off x="2005013" y="1692275"/>
          <a:ext cx="34798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6" name="方程式" r:id="rId5" imgW="1739880" imgH="215640" progId="Equation.3">
                  <p:embed/>
                </p:oleObj>
              </mc:Choice>
              <mc:Fallback>
                <p:oleObj name="方程式" r:id="rId5" imgW="1739880" imgH="2156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13" y="1692275"/>
                        <a:ext cx="34798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8" name="Object 16"/>
          <p:cNvGraphicFramePr>
            <a:graphicFrameLocks noChangeAspect="1"/>
          </p:cNvGraphicFramePr>
          <p:nvPr/>
        </p:nvGraphicFramePr>
        <p:xfrm>
          <a:off x="1960563" y="2187575"/>
          <a:ext cx="29718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7" name="Equation" r:id="rId7" imgW="1485720" imgH="215640" progId="Equation.3">
                  <p:embed/>
                </p:oleObj>
              </mc:Choice>
              <mc:Fallback>
                <p:oleObj name="Equation" r:id="rId7" imgW="1485720" imgH="2156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563" y="2187575"/>
                        <a:ext cx="29718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17"/>
          <p:cNvGraphicFramePr>
            <a:graphicFrameLocks noChangeAspect="1"/>
          </p:cNvGraphicFramePr>
          <p:nvPr/>
        </p:nvGraphicFramePr>
        <p:xfrm>
          <a:off x="1285875" y="2692400"/>
          <a:ext cx="692943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8" name="Equation" r:id="rId9" imgW="3555720" imgH="457200" progId="Equation.DSMT4">
                  <p:embed/>
                </p:oleObj>
              </mc:Choice>
              <mc:Fallback>
                <p:oleObj name="Equation" r:id="rId9" imgW="3555720" imgH="4572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2692400"/>
                        <a:ext cx="6929438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4" name="Rectangle 18"/>
          <p:cNvSpPr>
            <a:spLocks noChangeArrowheads="1"/>
          </p:cNvSpPr>
          <p:nvPr/>
        </p:nvSpPr>
        <p:spPr bwMode="auto">
          <a:xfrm>
            <a:off x="608013" y="3571875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Sol:</a:t>
            </a:r>
          </a:p>
        </p:txBody>
      </p:sp>
      <p:graphicFrame>
        <p:nvGraphicFramePr>
          <p:cNvPr id="57350" name="Object 19"/>
          <p:cNvGraphicFramePr>
            <a:graphicFrameLocks noChangeAspect="1"/>
          </p:cNvGraphicFramePr>
          <p:nvPr/>
        </p:nvGraphicFramePr>
        <p:xfrm>
          <a:off x="1187450" y="3968750"/>
          <a:ext cx="4978400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9" name="方程式" r:id="rId11" imgW="2489040" imgH="711000" progId="Equation.3">
                  <p:embed/>
                </p:oleObj>
              </mc:Choice>
              <mc:Fallback>
                <p:oleObj name="方程式" r:id="rId11" imgW="2489040" imgH="7110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968750"/>
                        <a:ext cx="4978400" cy="141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1" name="Object 20"/>
          <p:cNvGraphicFramePr>
            <a:graphicFrameLocks noChangeAspect="1"/>
          </p:cNvGraphicFramePr>
          <p:nvPr/>
        </p:nvGraphicFramePr>
        <p:xfrm>
          <a:off x="1165225" y="5337175"/>
          <a:ext cx="5207000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0" name="方程式" r:id="rId13" imgW="2603160" imgH="711000" progId="Equation.3">
                  <p:embed/>
                </p:oleObj>
              </mc:Choice>
              <mc:Fallback>
                <p:oleObj name="方程式" r:id="rId13" imgW="2603160" imgH="7110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5337175"/>
                        <a:ext cx="5207000" cy="141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FFF34155-F38B-4096-8753-78FD1B6C19DA}" type="slidenum">
              <a:rPr lang="en-US" altLang="zh-TW" sz="1400" smtClean="0">
                <a:ea typeface="新細明體" charset="-120"/>
              </a:rPr>
              <a:pPr eaLnBrk="1" hangingPunct="1"/>
              <a:t>61</a:t>
            </a:fld>
            <a:endParaRPr lang="en-US" altLang="zh-TW" sz="1400" smtClean="0">
              <a:ea typeface="新細明體" charset="-120"/>
            </a:endParaRPr>
          </a:p>
        </p:txBody>
      </p:sp>
      <p:graphicFrame>
        <p:nvGraphicFramePr>
          <p:cNvPr id="58370" name="Object 0"/>
          <p:cNvGraphicFramePr>
            <a:graphicFrameLocks noChangeAspect="1"/>
          </p:cNvGraphicFramePr>
          <p:nvPr/>
        </p:nvGraphicFramePr>
        <p:xfrm>
          <a:off x="1187450" y="981075"/>
          <a:ext cx="41656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5" name="方程式" r:id="rId3" imgW="2082600" imgH="215640" progId="Equation.3">
                  <p:embed/>
                </p:oleObj>
              </mc:Choice>
              <mc:Fallback>
                <p:oleObj name="方程式" r:id="rId3" imgW="2082600" imgH="21564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981075"/>
                        <a:ext cx="416560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1" name="Object 1"/>
          <p:cNvGraphicFramePr>
            <a:graphicFrameLocks noChangeAspect="1"/>
          </p:cNvGraphicFramePr>
          <p:nvPr/>
        </p:nvGraphicFramePr>
        <p:xfrm>
          <a:off x="1187450" y="2924175"/>
          <a:ext cx="41910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6" name="方程式" r:id="rId5" imgW="2095200" imgH="215640" progId="Equation.3">
                  <p:embed/>
                </p:oleObj>
              </mc:Choice>
              <mc:Fallback>
                <p:oleObj name="方程式" r:id="rId5" imgW="2095200" imgH="215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924175"/>
                        <a:ext cx="419100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2" name="Object 2"/>
          <p:cNvGraphicFramePr>
            <a:graphicFrameLocks noChangeAspect="1"/>
          </p:cNvGraphicFramePr>
          <p:nvPr/>
        </p:nvGraphicFramePr>
        <p:xfrm>
          <a:off x="1662113" y="1557338"/>
          <a:ext cx="579120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7" name="Equation" r:id="rId7" imgW="2895480" imgH="634680" progId="Equation.3">
                  <p:embed/>
                </p:oleObj>
              </mc:Choice>
              <mc:Fallback>
                <p:oleObj name="Equation" r:id="rId7" imgW="2895480" imgH="6346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13" y="1557338"/>
                        <a:ext cx="5791200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3" name="Object 3"/>
          <p:cNvGraphicFramePr>
            <a:graphicFrameLocks noChangeAspect="1"/>
          </p:cNvGraphicFramePr>
          <p:nvPr/>
        </p:nvGraphicFramePr>
        <p:xfrm>
          <a:off x="1589088" y="3533775"/>
          <a:ext cx="6045200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8" name="Equation" r:id="rId9" imgW="3022560" imgH="711000" progId="Equation.3">
                  <p:embed/>
                </p:oleObj>
              </mc:Choice>
              <mc:Fallback>
                <p:oleObj name="Equation" r:id="rId9" imgW="3022560" imgH="711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8" y="3533775"/>
                        <a:ext cx="6045200" cy="141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EDD59256-B745-4125-BB97-B5D9894E49E9}" type="slidenum">
              <a:rPr lang="en-US" altLang="zh-TW" sz="1400" smtClean="0">
                <a:ea typeface="新細明體" charset="-120"/>
              </a:rPr>
              <a:pPr eaLnBrk="1" hangingPunct="1"/>
              <a:t>62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593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1440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Inverse linear transformation (</a:t>
            </a:r>
            <a:r>
              <a:rPr lang="zh-TW" altLang="en-US" smtClean="0"/>
              <a:t>反線性轉換</a:t>
            </a:r>
            <a:r>
              <a:rPr lang="en-US" altLang="zh-TW" smtClean="0"/>
              <a:t>):</a:t>
            </a:r>
          </a:p>
        </p:txBody>
      </p:sp>
      <p:graphicFrame>
        <p:nvGraphicFramePr>
          <p:cNvPr id="59394" name="Object 11"/>
          <p:cNvGraphicFramePr>
            <a:graphicFrameLocks noChangeAspect="1"/>
          </p:cNvGraphicFramePr>
          <p:nvPr/>
        </p:nvGraphicFramePr>
        <p:xfrm>
          <a:off x="890588" y="1606550"/>
          <a:ext cx="75438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0" name="Equation" r:id="rId3" imgW="3771720" imgH="241200" progId="Equation.DSMT4">
                  <p:embed/>
                </p:oleObj>
              </mc:Choice>
              <mc:Fallback>
                <p:oleObj name="Equation" r:id="rId3" imgW="3771720" imgH="241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1606550"/>
                        <a:ext cx="75438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12"/>
          <p:cNvGraphicFramePr>
            <a:graphicFrameLocks noChangeAspect="1"/>
          </p:cNvGraphicFramePr>
          <p:nvPr/>
        </p:nvGraphicFramePr>
        <p:xfrm>
          <a:off x="2489200" y="2357438"/>
          <a:ext cx="409892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1" name="方程式" r:id="rId5" imgW="4101840" imgH="368280" progId="Equation.3">
                  <p:embed/>
                </p:oleObj>
              </mc:Choice>
              <mc:Fallback>
                <p:oleObj name="方程式" r:id="rId5" imgW="4101840" imgH="3682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2357438"/>
                        <a:ext cx="4098925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" name="Object 13"/>
          <p:cNvGraphicFramePr>
            <a:graphicFrameLocks noChangeAspect="1"/>
          </p:cNvGraphicFramePr>
          <p:nvPr/>
        </p:nvGraphicFramePr>
        <p:xfrm>
          <a:off x="957263" y="3001963"/>
          <a:ext cx="75438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2" name="方程式" r:id="rId7" imgW="3771720" imgH="215640" progId="Equation.3">
                  <p:embed/>
                </p:oleObj>
              </mc:Choice>
              <mc:Fallback>
                <p:oleObj name="方程式" r:id="rId7" imgW="3771720" imgH="215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3001963"/>
                        <a:ext cx="754380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9" name="Rectangle 14"/>
          <p:cNvSpPr>
            <a:spLocks noChangeArrowheads="1"/>
          </p:cNvSpPr>
          <p:nvPr/>
        </p:nvSpPr>
        <p:spPr bwMode="auto">
          <a:xfrm>
            <a:off x="463550" y="4233863"/>
            <a:ext cx="792480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Note:</a:t>
            </a:r>
          </a:p>
          <a:p>
            <a:pPr marL="571500" lvl="1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40000"/>
              <a:buFont typeface="Wingdings" pitchFamily="2" charset="2"/>
              <a:buNone/>
            </a:pPr>
            <a:r>
              <a:rPr lang="en-US" altLang="zh-TW"/>
              <a:t>If the transformation </a:t>
            </a:r>
            <a:r>
              <a:rPr lang="en-US" altLang="zh-TW" i="1"/>
              <a:t>T</a:t>
            </a:r>
            <a:r>
              <a:rPr lang="en-US" altLang="zh-TW"/>
              <a:t>  is invertible, then the inverse is unique and denoted by </a:t>
            </a:r>
            <a:r>
              <a:rPr lang="en-US" altLang="zh-TW" i="1"/>
              <a:t>T</a:t>
            </a:r>
            <a:r>
              <a:rPr lang="en-US" altLang="zh-TW" baseline="30000">
                <a:cs typeface="Times New Roman" pitchFamily="18" charset="0"/>
              </a:rPr>
              <a:t>–</a:t>
            </a:r>
            <a:r>
              <a:rPr lang="en-US" altLang="zh-TW" baseline="30000"/>
              <a:t>1 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8AD4CB97-A03B-41D0-9E59-B9438BF87143}" type="slidenum">
              <a:rPr lang="en-US" altLang="zh-TW" sz="1400" smtClean="0">
                <a:ea typeface="新細明體" charset="-120"/>
              </a:rPr>
              <a:pPr eaLnBrk="1" hangingPunct="1"/>
              <a:t>63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1440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Theorem 6.12: Existence of an inverse transformation</a:t>
            </a:r>
          </a:p>
        </p:txBody>
      </p:sp>
      <p:graphicFrame>
        <p:nvGraphicFramePr>
          <p:cNvPr id="60418" name="Object 4"/>
          <p:cNvGraphicFramePr>
            <a:graphicFrameLocks noChangeAspect="1"/>
          </p:cNvGraphicFramePr>
          <p:nvPr/>
        </p:nvGraphicFramePr>
        <p:xfrm>
          <a:off x="642938" y="1444625"/>
          <a:ext cx="82296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4" name="Equation" r:id="rId3" imgW="4114800" imgH="457200" progId="Equation.DSMT4">
                  <p:embed/>
                </p:oleObj>
              </mc:Choice>
              <mc:Fallback>
                <p:oleObj name="Equation" r:id="rId3" imgW="41148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1444625"/>
                        <a:ext cx="822960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1" name="Rectangle 10"/>
          <p:cNvSpPr>
            <a:spLocks noChangeArrowheads="1"/>
          </p:cNvSpPr>
          <p:nvPr/>
        </p:nvSpPr>
        <p:spPr bwMode="auto">
          <a:xfrm>
            <a:off x="395288" y="5287963"/>
            <a:ext cx="80645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Note:</a:t>
            </a:r>
          </a:p>
          <a:p>
            <a:pPr marL="571500" lvl="1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40000"/>
              <a:buFont typeface="Wingdings" pitchFamily="2" charset="2"/>
              <a:buNone/>
            </a:pPr>
            <a:r>
              <a:rPr lang="en-US" altLang="zh-TW"/>
              <a:t>If </a:t>
            </a:r>
            <a:r>
              <a:rPr lang="en-US" altLang="zh-TW" i="1"/>
              <a:t>T</a:t>
            </a:r>
            <a:r>
              <a:rPr lang="en-US" altLang="zh-TW"/>
              <a:t> is invertible with standard matrix </a:t>
            </a:r>
            <a:r>
              <a:rPr lang="en-US" altLang="zh-TW" i="1"/>
              <a:t>A</a:t>
            </a:r>
            <a:r>
              <a:rPr lang="en-US" altLang="zh-TW"/>
              <a:t>, then the standard matrix for</a:t>
            </a:r>
            <a:r>
              <a:rPr lang="en-US" altLang="zh-TW" i="1"/>
              <a:t> T</a:t>
            </a:r>
            <a:r>
              <a:rPr lang="en-US" altLang="zh-TW" baseline="30000">
                <a:cs typeface="Times New Roman" pitchFamily="18" charset="0"/>
              </a:rPr>
              <a:t>–</a:t>
            </a:r>
            <a:r>
              <a:rPr lang="en-US" altLang="zh-TW" baseline="30000"/>
              <a:t>1</a:t>
            </a:r>
            <a:r>
              <a:rPr lang="en-US" altLang="zh-TW"/>
              <a:t> is </a:t>
            </a:r>
            <a:r>
              <a:rPr lang="en-US" altLang="zh-TW" i="1"/>
              <a:t>A</a:t>
            </a:r>
            <a:r>
              <a:rPr lang="en-US" altLang="zh-TW" baseline="30000">
                <a:cs typeface="Times New Roman" pitchFamily="18" charset="0"/>
              </a:rPr>
              <a:t>–</a:t>
            </a:r>
            <a:r>
              <a:rPr lang="en-US" altLang="zh-TW" baseline="30000"/>
              <a:t>1 </a:t>
            </a:r>
            <a:endParaRPr lang="en-US" altLang="zh-TW"/>
          </a:p>
        </p:txBody>
      </p:sp>
      <p:sp>
        <p:nvSpPr>
          <p:cNvPr id="60422" name="Text Box 11"/>
          <p:cNvSpPr txBox="1">
            <a:spLocks noChangeArrowheads="1"/>
          </p:cNvSpPr>
          <p:nvPr/>
        </p:nvSpPr>
        <p:spPr bwMode="auto">
          <a:xfrm>
            <a:off x="1187450" y="2492375"/>
            <a:ext cx="56165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(1) </a:t>
            </a:r>
            <a:r>
              <a:rPr lang="en-US" altLang="zh-TW" i="1"/>
              <a:t>T</a:t>
            </a:r>
            <a:r>
              <a:rPr lang="en-US" altLang="zh-TW"/>
              <a:t> is invertible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/>
              <a:t>(2) </a:t>
            </a:r>
            <a:r>
              <a:rPr lang="en-US" altLang="zh-TW" i="1"/>
              <a:t>T</a:t>
            </a:r>
            <a:r>
              <a:rPr lang="en-US" altLang="zh-TW"/>
              <a:t> is an isomorphism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/>
              <a:t>(3) </a:t>
            </a:r>
            <a:r>
              <a:rPr lang="en-US" altLang="zh-TW" i="1"/>
              <a:t>A</a:t>
            </a:r>
            <a:r>
              <a:rPr lang="en-US" altLang="zh-TW"/>
              <a:t> is invertible</a:t>
            </a:r>
          </a:p>
        </p:txBody>
      </p:sp>
      <p:sp>
        <p:nvSpPr>
          <p:cNvPr id="60423" name="文字方塊 6"/>
          <p:cNvSpPr txBox="1">
            <a:spLocks noChangeArrowheads="1"/>
          </p:cNvSpPr>
          <p:nvPr/>
        </p:nvSpPr>
        <p:spPr bwMode="auto">
          <a:xfrm>
            <a:off x="4286250" y="2357438"/>
            <a:ext cx="4714875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1463" indent="-2714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3333CC"/>
                </a:solidFill>
              </a:rPr>
              <a:t>※ For (2) </a:t>
            </a:r>
            <a:r>
              <a:rPr lang="en-US" altLang="zh-TW" sz="2000">
                <a:solidFill>
                  <a:srgbClr val="3333CC"/>
                </a:solidFill>
                <a:sym typeface="Symbol" pitchFamily="18" charset="2"/>
              </a:rPr>
              <a:t> (1), you can imagine that since </a:t>
            </a:r>
            <a:r>
              <a:rPr lang="en-US" altLang="zh-TW" sz="2000" i="1">
                <a:solidFill>
                  <a:srgbClr val="3333CC"/>
                </a:solidFill>
                <a:sym typeface="Symbol" pitchFamily="18" charset="2"/>
              </a:rPr>
              <a:t>T</a:t>
            </a:r>
            <a:r>
              <a:rPr lang="en-US" altLang="zh-TW" sz="2000">
                <a:solidFill>
                  <a:srgbClr val="3333CC"/>
                </a:solidFill>
                <a:sym typeface="Symbol" pitchFamily="18" charset="2"/>
              </a:rPr>
              <a:t> is one-to-one and onto, for every </a:t>
            </a:r>
            <a:r>
              <a:rPr lang="en-US" altLang="zh-TW" sz="2000" b="1">
                <a:solidFill>
                  <a:srgbClr val="3333CC"/>
                </a:solidFill>
                <a:sym typeface="Symbol" pitchFamily="18" charset="2"/>
              </a:rPr>
              <a:t>w</a:t>
            </a:r>
            <a:r>
              <a:rPr lang="en-US" altLang="zh-TW" sz="2000">
                <a:solidFill>
                  <a:srgbClr val="3333CC"/>
                </a:solidFill>
                <a:sym typeface="Symbol" pitchFamily="18" charset="2"/>
              </a:rPr>
              <a:t> in the codomain of </a:t>
            </a:r>
            <a:r>
              <a:rPr lang="en-US" altLang="zh-TW" sz="2000" i="1">
                <a:solidFill>
                  <a:srgbClr val="3333CC"/>
                </a:solidFill>
                <a:sym typeface="Symbol" pitchFamily="18" charset="2"/>
              </a:rPr>
              <a:t>T</a:t>
            </a:r>
            <a:r>
              <a:rPr lang="en-US" altLang="zh-TW" sz="2000">
                <a:solidFill>
                  <a:srgbClr val="3333CC"/>
                </a:solidFill>
                <a:sym typeface="Symbol" pitchFamily="18" charset="2"/>
              </a:rPr>
              <a:t>, there is only one preimage </a:t>
            </a:r>
            <a:r>
              <a:rPr lang="en-US" altLang="zh-TW" sz="2000" b="1">
                <a:solidFill>
                  <a:srgbClr val="3333CC"/>
                </a:solidFill>
                <a:sym typeface="Symbol" pitchFamily="18" charset="2"/>
              </a:rPr>
              <a:t>v</a:t>
            </a:r>
            <a:r>
              <a:rPr lang="en-US" altLang="zh-TW" sz="2000">
                <a:solidFill>
                  <a:srgbClr val="3333CC"/>
                </a:solidFill>
                <a:sym typeface="Symbol" pitchFamily="18" charset="2"/>
              </a:rPr>
              <a:t>, which implies that </a:t>
            </a:r>
            <a:r>
              <a:rPr lang="en-US" altLang="zh-TW" sz="2000" i="1">
                <a:solidFill>
                  <a:srgbClr val="3333CC"/>
                </a:solidFill>
                <a:sym typeface="Symbol" pitchFamily="18" charset="2"/>
              </a:rPr>
              <a:t>T</a:t>
            </a:r>
            <a:r>
              <a:rPr lang="en-US" altLang="zh-TW" sz="2000" baseline="30000">
                <a:solidFill>
                  <a:srgbClr val="3333CC"/>
                </a:solidFill>
                <a:sym typeface="Symbol" pitchFamily="18" charset="2"/>
              </a:rPr>
              <a:t>-1</a:t>
            </a:r>
            <a:r>
              <a:rPr lang="en-US" altLang="zh-TW" sz="2000">
                <a:solidFill>
                  <a:srgbClr val="3333CC"/>
                </a:solidFill>
                <a:sym typeface="Symbol" pitchFamily="18" charset="2"/>
              </a:rPr>
              <a:t>(</a:t>
            </a:r>
            <a:r>
              <a:rPr lang="en-US" altLang="zh-TW" sz="2000" b="1">
                <a:solidFill>
                  <a:srgbClr val="3333CC"/>
                </a:solidFill>
                <a:sym typeface="Symbol" pitchFamily="18" charset="2"/>
              </a:rPr>
              <a:t>w</a:t>
            </a:r>
            <a:r>
              <a:rPr lang="en-US" altLang="zh-TW" sz="2000">
                <a:solidFill>
                  <a:srgbClr val="3333CC"/>
                </a:solidFill>
                <a:sym typeface="Symbol" pitchFamily="18" charset="2"/>
              </a:rPr>
              <a:t>) =</a:t>
            </a:r>
            <a:r>
              <a:rPr lang="en-US" altLang="zh-TW" sz="2000" b="1">
                <a:solidFill>
                  <a:srgbClr val="3333CC"/>
                </a:solidFill>
                <a:sym typeface="Symbol" pitchFamily="18" charset="2"/>
              </a:rPr>
              <a:t>v</a:t>
            </a:r>
            <a:r>
              <a:rPr lang="en-US" altLang="zh-TW" sz="2000">
                <a:solidFill>
                  <a:srgbClr val="3333CC"/>
                </a:solidFill>
                <a:sym typeface="Symbol" pitchFamily="18" charset="2"/>
              </a:rPr>
              <a:t> can be a L.T. and well-defined, so we can infer that </a:t>
            </a:r>
            <a:r>
              <a:rPr lang="en-US" altLang="zh-TW" sz="2000" i="1">
                <a:solidFill>
                  <a:srgbClr val="3333CC"/>
                </a:solidFill>
                <a:sym typeface="Symbol" pitchFamily="18" charset="2"/>
              </a:rPr>
              <a:t>T</a:t>
            </a:r>
            <a:r>
              <a:rPr lang="en-US" altLang="zh-TW" sz="2000">
                <a:solidFill>
                  <a:srgbClr val="3333CC"/>
                </a:solidFill>
                <a:sym typeface="Symbol" pitchFamily="18" charset="2"/>
              </a:rPr>
              <a:t> is invertible</a:t>
            </a:r>
          </a:p>
          <a:p>
            <a:pPr eaLnBrk="1" hangingPunct="1"/>
            <a:r>
              <a:rPr lang="en-US" altLang="zh-TW" sz="2000">
                <a:solidFill>
                  <a:srgbClr val="3333CC"/>
                </a:solidFill>
              </a:rPr>
              <a:t>※ On the contrary, if there are many preimages for each </a:t>
            </a:r>
            <a:r>
              <a:rPr lang="en-US" altLang="zh-TW" sz="2000" b="1">
                <a:solidFill>
                  <a:srgbClr val="3333CC"/>
                </a:solidFill>
              </a:rPr>
              <a:t>w</a:t>
            </a:r>
            <a:r>
              <a:rPr lang="en-US" altLang="zh-TW" sz="2000">
                <a:solidFill>
                  <a:srgbClr val="3333CC"/>
                </a:solidFill>
              </a:rPr>
              <a:t>, it is impossible to find a L.T to represent </a:t>
            </a:r>
            <a:r>
              <a:rPr lang="en-US" altLang="zh-TW" sz="2000" i="1">
                <a:solidFill>
                  <a:srgbClr val="3333CC"/>
                </a:solidFill>
                <a:sym typeface="Symbol" pitchFamily="18" charset="2"/>
              </a:rPr>
              <a:t>T</a:t>
            </a:r>
            <a:r>
              <a:rPr lang="en-US" altLang="zh-TW" sz="2000" baseline="30000">
                <a:solidFill>
                  <a:srgbClr val="3333CC"/>
                </a:solidFill>
                <a:sym typeface="Symbol" pitchFamily="18" charset="2"/>
              </a:rPr>
              <a:t>-1 </a:t>
            </a:r>
            <a:r>
              <a:rPr lang="en-US" altLang="zh-TW" sz="2000">
                <a:solidFill>
                  <a:srgbClr val="3333CC"/>
                </a:solidFill>
                <a:sym typeface="Symbol" pitchFamily="18" charset="2"/>
              </a:rPr>
              <a:t>(because for a L.T, there is always one input and one output)</a:t>
            </a:r>
            <a:r>
              <a:rPr lang="en-US" altLang="zh-TW" sz="2000">
                <a:solidFill>
                  <a:srgbClr val="3333CC"/>
                </a:solidFill>
              </a:rPr>
              <a:t>, so </a:t>
            </a:r>
            <a:r>
              <a:rPr lang="en-US" altLang="zh-TW" sz="2000" i="1">
                <a:solidFill>
                  <a:srgbClr val="3333CC"/>
                </a:solidFill>
                <a:sym typeface="Symbol" pitchFamily="18" charset="2"/>
              </a:rPr>
              <a:t>T</a:t>
            </a:r>
            <a:r>
              <a:rPr lang="en-US" altLang="zh-TW" sz="2000">
                <a:solidFill>
                  <a:srgbClr val="3333CC"/>
                </a:solidFill>
                <a:sym typeface="Symbol" pitchFamily="18" charset="2"/>
              </a:rPr>
              <a:t> cannot be invertible</a:t>
            </a:r>
            <a:endParaRPr lang="zh-TW" altLang="en-US" sz="200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A3A96BF7-DBF5-4F02-B534-1F0A7CC977DE}" type="slidenum">
              <a:rPr lang="en-US" altLang="zh-TW" sz="1400" smtClean="0">
                <a:ea typeface="新細明體" charset="-120"/>
              </a:rPr>
              <a:pPr eaLnBrk="1" hangingPunct="1"/>
              <a:t>64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614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1440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Ex 4: Finding the inverse of a linear transformation</a:t>
            </a:r>
          </a:p>
        </p:txBody>
      </p:sp>
      <p:graphicFrame>
        <p:nvGraphicFramePr>
          <p:cNvPr id="61442" name="Object 4"/>
          <p:cNvGraphicFramePr>
            <a:graphicFrameLocks noChangeAspect="1"/>
          </p:cNvGraphicFramePr>
          <p:nvPr/>
        </p:nvGraphicFramePr>
        <p:xfrm>
          <a:off x="1050925" y="1463675"/>
          <a:ext cx="62738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1" name="Equation" r:id="rId3" imgW="3136680" imgH="228600" progId="Equation.DSMT4">
                  <p:embed/>
                </p:oleObj>
              </mc:Choice>
              <mc:Fallback>
                <p:oleObj name="Equation" r:id="rId3" imgW="313668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925" y="1463675"/>
                        <a:ext cx="62738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3" name="Object 5"/>
          <p:cNvGraphicFramePr>
            <a:graphicFrameLocks noChangeAspect="1"/>
          </p:cNvGraphicFramePr>
          <p:nvPr/>
        </p:nvGraphicFramePr>
        <p:xfrm>
          <a:off x="1047750" y="2038350"/>
          <a:ext cx="7112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2" name="Equation" r:id="rId5" imgW="3555720" imgH="228600" progId="Equation.3">
                  <p:embed/>
                </p:oleObj>
              </mc:Choice>
              <mc:Fallback>
                <p:oleObj name="Equation" r:id="rId5" imgW="355572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2038350"/>
                        <a:ext cx="71120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9" name="Rectangle 8"/>
          <p:cNvSpPr>
            <a:spLocks noChangeArrowheads="1"/>
          </p:cNvSpPr>
          <p:nvPr/>
        </p:nvSpPr>
        <p:spPr bwMode="auto">
          <a:xfrm>
            <a:off x="608013" y="3038475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Sol:</a:t>
            </a:r>
          </a:p>
        </p:txBody>
      </p:sp>
      <p:graphicFrame>
        <p:nvGraphicFramePr>
          <p:cNvPr id="61444" name="Object 9"/>
          <p:cNvGraphicFramePr>
            <a:graphicFrameLocks noChangeAspect="1"/>
          </p:cNvGraphicFramePr>
          <p:nvPr/>
        </p:nvGraphicFramePr>
        <p:xfrm>
          <a:off x="1135063" y="3546475"/>
          <a:ext cx="3149600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3" name="方程式" r:id="rId7" imgW="1587240" imgH="914400" progId="Equation.3">
                  <p:embed/>
                </p:oleObj>
              </mc:Choice>
              <mc:Fallback>
                <p:oleObj name="方程式" r:id="rId7" imgW="1587240" imgH="914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063" y="3546475"/>
                        <a:ext cx="3149600" cy="181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5" name="Object 12"/>
          <p:cNvGraphicFramePr>
            <a:graphicFrameLocks noChangeAspect="1"/>
          </p:cNvGraphicFramePr>
          <p:nvPr/>
        </p:nvGraphicFramePr>
        <p:xfrm>
          <a:off x="3352800" y="3984625"/>
          <a:ext cx="2057400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4" name="Equation" r:id="rId9" imgW="1028520" imgH="685800" progId="Equation.3">
                  <p:embed/>
                </p:oleObj>
              </mc:Choice>
              <mc:Fallback>
                <p:oleObj name="Equation" r:id="rId9" imgW="1028520" imgH="685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984625"/>
                        <a:ext cx="2057400" cy="136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6" name="Object 13"/>
          <p:cNvGraphicFramePr>
            <a:graphicFrameLocks noChangeAspect="1"/>
          </p:cNvGraphicFramePr>
          <p:nvPr/>
        </p:nvGraphicFramePr>
        <p:xfrm>
          <a:off x="1219200" y="5454650"/>
          <a:ext cx="381000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5" name="Equation" r:id="rId11" imgW="1904760" imgH="634680" progId="Equation.3">
                  <p:embed/>
                </p:oleObj>
              </mc:Choice>
              <mc:Fallback>
                <p:oleObj name="Equation" r:id="rId11" imgW="1904760" imgH="6346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454650"/>
                        <a:ext cx="3810000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0" name="Text Box 14"/>
          <p:cNvSpPr txBox="1">
            <a:spLocks noChangeArrowheads="1"/>
          </p:cNvSpPr>
          <p:nvPr/>
        </p:nvSpPr>
        <p:spPr bwMode="auto">
          <a:xfrm>
            <a:off x="955675" y="2565400"/>
            <a:ext cx="761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Show that </a:t>
            </a:r>
            <a:r>
              <a:rPr lang="en-US" altLang="zh-TW" i="1"/>
              <a:t>T</a:t>
            </a:r>
            <a:r>
              <a:rPr lang="en-US" altLang="zh-TW"/>
              <a:t> is invertible, and find its inverse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1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8EBCBE1D-8AD2-4C10-BE29-9F0D3ED859BD}" type="slidenum">
              <a:rPr lang="en-US" altLang="zh-TW" sz="1400" smtClean="0">
                <a:ea typeface="新細明體" charset="-120"/>
              </a:rPr>
              <a:pPr eaLnBrk="1" hangingPunct="1"/>
              <a:t>65</a:t>
            </a:fld>
            <a:endParaRPr lang="en-US" altLang="zh-TW" sz="1400" smtClean="0">
              <a:ea typeface="新細明體" charset="-120"/>
            </a:endParaRP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896938" y="854075"/>
          <a:ext cx="5791200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3" name="Equation" r:id="rId3" imgW="2895480" imgH="711000" progId="Equation.DSMT4">
                  <p:embed/>
                </p:oleObj>
              </mc:Choice>
              <mc:Fallback>
                <p:oleObj name="Equation" r:id="rId3" imgW="2895480" imgH="711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8" y="854075"/>
                        <a:ext cx="5791200" cy="141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936625" y="2362200"/>
          <a:ext cx="74930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4" name="方程式" r:id="rId5" imgW="3746160" imgH="203040" progId="Equation.3">
                  <p:embed/>
                </p:oleObj>
              </mc:Choice>
              <mc:Fallback>
                <p:oleObj name="方程式" r:id="rId5" imgW="374616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2362200"/>
                        <a:ext cx="74930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973138" y="2873375"/>
          <a:ext cx="269240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5" name="Equation" r:id="rId7" imgW="1346040" imgH="634680" progId="Equation.3">
                  <p:embed/>
                </p:oleObj>
              </mc:Choice>
              <mc:Fallback>
                <p:oleObj name="Equation" r:id="rId7" imgW="1346040" imgH="634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2873375"/>
                        <a:ext cx="2692400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973138" y="4097338"/>
          <a:ext cx="680720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6" name="Equation" r:id="rId9" imgW="3403440" imgH="634680" progId="Equation.3">
                  <p:embed/>
                </p:oleObj>
              </mc:Choice>
              <mc:Fallback>
                <p:oleObj name="Equation" r:id="rId9" imgW="3403440" imgH="6346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4097338"/>
                        <a:ext cx="6807200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936625" y="5314950"/>
          <a:ext cx="6197600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7" name="方程式" r:id="rId11" imgW="3098520" imgH="457200" progId="Equation.3">
                  <p:embed/>
                </p:oleObj>
              </mc:Choice>
              <mc:Fallback>
                <p:oleObj name="方程式" r:id="rId11" imgW="309852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5314950"/>
                        <a:ext cx="6197600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2" name="文字方塊 7"/>
          <p:cNvSpPr txBox="1">
            <a:spLocks noChangeArrowheads="1"/>
          </p:cNvSpPr>
          <p:nvPr/>
        </p:nvSpPr>
        <p:spPr bwMode="auto">
          <a:xfrm>
            <a:off x="928688" y="6357938"/>
            <a:ext cx="60721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2200">
                <a:solidFill>
                  <a:srgbClr val="FF0000"/>
                </a:solidFill>
              </a:rPr>
              <a:t>※ Check </a:t>
            </a:r>
            <a:r>
              <a:rPr lang="en-US" altLang="zh-TW" sz="2200" i="1">
                <a:solidFill>
                  <a:srgbClr val="FF0000"/>
                </a:solidFill>
              </a:rPr>
              <a:t>T</a:t>
            </a:r>
            <a:r>
              <a:rPr lang="en-US" altLang="zh-TW" sz="2200" baseline="30000">
                <a:solidFill>
                  <a:srgbClr val="FF0000"/>
                </a:solidFill>
              </a:rPr>
              <a:t>-1</a:t>
            </a:r>
            <a:r>
              <a:rPr lang="en-US" altLang="zh-TW" sz="2200">
                <a:solidFill>
                  <a:srgbClr val="FF0000"/>
                </a:solidFill>
              </a:rPr>
              <a:t>(</a:t>
            </a:r>
            <a:r>
              <a:rPr lang="en-US" altLang="zh-TW" sz="2200" i="1">
                <a:solidFill>
                  <a:srgbClr val="FF0000"/>
                </a:solidFill>
              </a:rPr>
              <a:t>T</a:t>
            </a:r>
            <a:r>
              <a:rPr lang="en-US" altLang="zh-TW" sz="2200">
                <a:solidFill>
                  <a:srgbClr val="FF0000"/>
                </a:solidFill>
              </a:rPr>
              <a:t>(2, 3, 4)) = </a:t>
            </a:r>
            <a:r>
              <a:rPr lang="en-US" altLang="zh-TW" sz="2200" i="1">
                <a:solidFill>
                  <a:srgbClr val="FF0000"/>
                </a:solidFill>
              </a:rPr>
              <a:t>T</a:t>
            </a:r>
            <a:r>
              <a:rPr lang="en-US" altLang="zh-TW" sz="2200" baseline="30000">
                <a:solidFill>
                  <a:srgbClr val="FF0000"/>
                </a:solidFill>
              </a:rPr>
              <a:t>-1</a:t>
            </a:r>
            <a:r>
              <a:rPr lang="en-US" altLang="zh-TW" sz="2200">
                <a:solidFill>
                  <a:srgbClr val="FF0000"/>
                </a:solidFill>
              </a:rPr>
              <a:t>(17, 19, 20) = (2, 3, 4)</a:t>
            </a:r>
            <a:endParaRPr lang="zh-TW" altLang="en-US" sz="2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A30FD6AF-6DC5-4771-9A54-7903F7D40569}" type="slidenum">
              <a:rPr lang="en-US" altLang="zh-TW" sz="1400" smtClean="0">
                <a:ea typeface="新細明體" charset="-120"/>
              </a:rPr>
              <a:pPr eaLnBrk="1" hangingPunct="1"/>
              <a:t>66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85813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i="1" smtClean="0"/>
              <a:t> </a:t>
            </a:r>
            <a:r>
              <a:rPr lang="en-US" altLang="zh-TW" smtClean="0"/>
              <a:t>The matrix of</a:t>
            </a:r>
            <a:r>
              <a:rPr lang="en-US" altLang="zh-TW" i="1" smtClean="0"/>
              <a:t> T </a:t>
            </a:r>
            <a:r>
              <a:rPr lang="en-US" altLang="zh-TW" smtClean="0"/>
              <a:t>relative to the bases </a:t>
            </a:r>
            <a:r>
              <a:rPr lang="en-US" altLang="zh-TW" i="1" smtClean="0"/>
              <a:t>B </a:t>
            </a:r>
            <a:r>
              <a:rPr lang="en-US" altLang="zh-TW" smtClean="0"/>
              <a:t>and </a:t>
            </a:r>
            <a:r>
              <a:rPr lang="en-US" altLang="zh-TW" i="1" smtClean="0"/>
              <a:t>B</a:t>
            </a:r>
            <a:r>
              <a:rPr lang="en-US" altLang="zh-TW" i="1" smtClean="0">
                <a:cs typeface="Times New Roman" pitchFamily="18" charset="0"/>
              </a:rPr>
              <a:t>‘</a:t>
            </a:r>
            <a:r>
              <a:rPr lang="en-US" altLang="zh-TW" smtClean="0"/>
              <a:t>:</a:t>
            </a:r>
          </a:p>
        </p:txBody>
      </p:sp>
      <p:graphicFrame>
        <p:nvGraphicFramePr>
          <p:cNvPr id="63490" name="Object 4"/>
          <p:cNvGraphicFramePr>
            <a:graphicFrameLocks noChangeAspect="1"/>
          </p:cNvGraphicFramePr>
          <p:nvPr/>
        </p:nvGraphicFramePr>
        <p:xfrm>
          <a:off x="928688" y="1285875"/>
          <a:ext cx="685800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6" name="Equation" r:id="rId3" imgW="3848040" imgH="672840" progId="Equation.DSMT4">
                  <p:embed/>
                </p:oleObj>
              </mc:Choice>
              <mc:Fallback>
                <p:oleObj name="Equation" r:id="rId3" imgW="3848040" imgH="6728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1285875"/>
                        <a:ext cx="6858000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5" name="Rectangle 9"/>
          <p:cNvSpPr>
            <a:spLocks noChangeArrowheads="1"/>
          </p:cNvSpPr>
          <p:nvPr/>
        </p:nvSpPr>
        <p:spPr bwMode="auto">
          <a:xfrm>
            <a:off x="785813" y="3857625"/>
            <a:ext cx="7929562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40000"/>
              <a:buFont typeface="Wingdings" pitchFamily="2" charset="2"/>
              <a:buNone/>
            </a:pPr>
            <a:r>
              <a:rPr lang="en-US" altLang="zh-TW" sz="2200"/>
              <a:t>A matrix </a:t>
            </a:r>
            <a:r>
              <a:rPr lang="en-US" altLang="zh-TW" sz="2200" i="1"/>
              <a:t>A</a:t>
            </a:r>
            <a:r>
              <a:rPr lang="en-US" altLang="zh-TW" sz="2200"/>
              <a:t> can represent </a:t>
            </a:r>
            <a:r>
              <a:rPr lang="en-US" altLang="zh-TW" sz="2200" i="1"/>
              <a:t>T </a:t>
            </a:r>
            <a:r>
              <a:rPr lang="en-US" altLang="zh-TW" sz="2200"/>
              <a:t>if the result of </a:t>
            </a:r>
            <a:r>
              <a:rPr lang="en-US" altLang="zh-TW" sz="2200" i="1"/>
              <a:t>A</a:t>
            </a:r>
            <a:r>
              <a:rPr lang="en-US" altLang="zh-TW" sz="2200"/>
              <a:t> multiplied by a coordinate matrix of </a:t>
            </a:r>
            <a:r>
              <a:rPr lang="en-US" altLang="zh-TW" sz="2200" b="1"/>
              <a:t>v</a:t>
            </a:r>
            <a:r>
              <a:rPr lang="en-US" altLang="zh-TW" sz="2200"/>
              <a:t> relative to </a:t>
            </a:r>
            <a:r>
              <a:rPr lang="en-US" altLang="zh-TW" sz="2200" i="1"/>
              <a:t>B </a:t>
            </a:r>
            <a:r>
              <a:rPr lang="en-US" altLang="zh-TW" sz="2200"/>
              <a:t>is a coordinate matrix of </a:t>
            </a:r>
            <a:r>
              <a:rPr lang="en-US" altLang="zh-TW" sz="2200" b="1"/>
              <a:t>v</a:t>
            </a:r>
            <a:r>
              <a:rPr lang="en-US" altLang="zh-TW" sz="2200"/>
              <a:t> relative to </a:t>
            </a:r>
            <a:r>
              <a:rPr lang="en-US" altLang="zh-TW" sz="2200" i="1"/>
              <a:t>B’</a:t>
            </a:r>
            <a:r>
              <a:rPr lang="en-US" altLang="zh-TW" sz="2200"/>
              <a:t>, where </a:t>
            </a:r>
            <a:r>
              <a:rPr lang="en-US" altLang="zh-TW" sz="2200" i="1"/>
              <a:t>B’</a:t>
            </a:r>
            <a:r>
              <a:rPr lang="en-US" altLang="zh-TW" sz="2200"/>
              <a:t> is a basis for </a:t>
            </a:r>
            <a:r>
              <a:rPr lang="en-US" altLang="zh-TW" sz="2200" i="1"/>
              <a:t>W</a:t>
            </a:r>
            <a:r>
              <a:rPr lang="en-US" altLang="zh-TW" sz="2200"/>
              <a:t>. That is,</a:t>
            </a:r>
          </a:p>
          <a:p>
            <a:pPr marL="0" lvl="1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40000"/>
              <a:buFont typeface="Wingdings" pitchFamily="2" charset="2"/>
              <a:buNone/>
            </a:pPr>
            <a:endParaRPr lang="en-US" altLang="zh-TW" sz="2200"/>
          </a:p>
          <a:p>
            <a:pPr marL="0" lvl="1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40000"/>
              <a:buFont typeface="Wingdings" pitchFamily="2" charset="2"/>
              <a:buNone/>
            </a:pPr>
            <a:r>
              <a:rPr lang="en-US" altLang="zh-TW" sz="2200"/>
              <a:t>where </a:t>
            </a:r>
            <a:r>
              <a:rPr lang="en-US" altLang="zh-TW" sz="2200" i="1"/>
              <a:t>A</a:t>
            </a:r>
            <a:r>
              <a:rPr lang="en-US" altLang="zh-TW" sz="2200"/>
              <a:t> is called the matrix of </a:t>
            </a:r>
            <a:r>
              <a:rPr lang="en-US" altLang="zh-TW" sz="2200" i="1"/>
              <a:t>T</a:t>
            </a:r>
            <a:r>
              <a:rPr lang="en-US" altLang="zh-TW" sz="2200"/>
              <a:t> relative to the bases </a:t>
            </a:r>
            <a:r>
              <a:rPr lang="en-US" altLang="zh-TW" sz="2200" i="1"/>
              <a:t>B</a:t>
            </a:r>
            <a:r>
              <a:rPr lang="en-US" altLang="zh-TW" sz="2200"/>
              <a:t> and </a:t>
            </a:r>
            <a:r>
              <a:rPr lang="en-US" altLang="zh-TW" sz="2200" i="1"/>
              <a:t>B’ </a:t>
            </a:r>
            <a:r>
              <a:rPr lang="en-US" altLang="zh-TW" sz="2200"/>
              <a:t>(</a:t>
            </a:r>
            <a:r>
              <a:rPr lang="en-US" altLang="zh-TW" sz="2200" i="1"/>
              <a:t>T</a:t>
            </a:r>
            <a:r>
              <a:rPr lang="zh-TW" altLang="en-US" sz="2200"/>
              <a:t>對應於基底</a:t>
            </a:r>
            <a:r>
              <a:rPr lang="en-US" altLang="zh-TW" sz="2200" i="1"/>
              <a:t>B</a:t>
            </a:r>
            <a:r>
              <a:rPr lang="zh-TW" altLang="en-US" sz="2200"/>
              <a:t>到</a:t>
            </a:r>
            <a:r>
              <a:rPr lang="en-US" altLang="zh-TW" sz="2200" i="1"/>
              <a:t>B'</a:t>
            </a:r>
            <a:r>
              <a:rPr lang="zh-TW" altLang="en-US" sz="2200"/>
              <a:t>的矩陣</a:t>
            </a:r>
            <a:r>
              <a:rPr lang="en-US" altLang="zh-TW" sz="2200"/>
              <a:t>)</a:t>
            </a:r>
          </a:p>
        </p:txBody>
      </p:sp>
      <p:graphicFrame>
        <p:nvGraphicFramePr>
          <p:cNvPr id="63491" name="Object 10"/>
          <p:cNvGraphicFramePr>
            <a:graphicFrameLocks noChangeAspect="1"/>
          </p:cNvGraphicFramePr>
          <p:nvPr/>
        </p:nvGraphicFramePr>
        <p:xfrm>
          <a:off x="3362325" y="5286375"/>
          <a:ext cx="21590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7" name="Equation" r:id="rId5" imgW="1079280" imgH="253800" progId="Equation.DSMT4">
                  <p:embed/>
                </p:oleObj>
              </mc:Choice>
              <mc:Fallback>
                <p:oleObj name="Equation" r:id="rId5" imgW="1079280" imgH="253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325" y="5286375"/>
                        <a:ext cx="215900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2" name="Object 7"/>
          <p:cNvGraphicFramePr>
            <a:graphicFrameLocks noChangeAspect="1"/>
          </p:cNvGraphicFramePr>
          <p:nvPr/>
        </p:nvGraphicFramePr>
        <p:xfrm>
          <a:off x="1222375" y="2428875"/>
          <a:ext cx="6135688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8" name="Equation" r:id="rId7" imgW="4051080" imgH="965160" progId="Equation.DSMT4">
                  <p:embed/>
                </p:oleObj>
              </mc:Choice>
              <mc:Fallback>
                <p:oleObj name="Equation" r:id="rId7" imgW="4051080" imgH="965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5" y="2428875"/>
                        <a:ext cx="6135688" cy="145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EB9830B8-62E5-425C-B508-78994C2E0245}" type="slidenum">
              <a:rPr lang="en-US" altLang="zh-TW" sz="1400" smtClean="0">
                <a:ea typeface="新細明體" charset="-120"/>
              </a:rPr>
              <a:pPr eaLnBrk="1" hangingPunct="1"/>
              <a:t>67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645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823913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Transformation matrix for nonstandard bases (the generalization of Theorem 6.10, in which standard bases are considered) :</a:t>
            </a:r>
            <a:endParaRPr lang="en-US" altLang="zh-TW" i="1" smtClean="0"/>
          </a:p>
        </p:txBody>
      </p:sp>
      <p:graphicFrame>
        <p:nvGraphicFramePr>
          <p:cNvPr id="64514" name="Object 6"/>
          <p:cNvGraphicFramePr>
            <a:graphicFrameLocks noChangeAspect="1"/>
          </p:cNvGraphicFramePr>
          <p:nvPr/>
        </p:nvGraphicFramePr>
        <p:xfrm>
          <a:off x="608013" y="3778250"/>
          <a:ext cx="7569200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0" name="Equation" r:id="rId3" imgW="3784320" imgH="939600" progId="Equation.DSMT4">
                  <p:embed/>
                </p:oleObj>
              </mc:Choice>
              <mc:Fallback>
                <p:oleObj name="Equation" r:id="rId3" imgW="3784320" imgH="939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3" y="3778250"/>
                        <a:ext cx="7569200" cy="186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5" name="Object 4"/>
          <p:cNvGraphicFramePr>
            <a:graphicFrameLocks noChangeAspect="1"/>
          </p:cNvGraphicFramePr>
          <p:nvPr/>
        </p:nvGraphicFramePr>
        <p:xfrm>
          <a:off x="465138" y="2066925"/>
          <a:ext cx="84899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1" name="Equation" r:id="rId5" imgW="4343400" imgH="431640" progId="Equation.DSMT4">
                  <p:embed/>
                </p:oleObj>
              </mc:Choice>
              <mc:Fallback>
                <p:oleObj name="Equation" r:id="rId5" imgW="434340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2066925"/>
                        <a:ext cx="848995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6" name="Object 8"/>
          <p:cNvGraphicFramePr>
            <a:graphicFrameLocks noChangeAspect="1"/>
          </p:cNvGraphicFramePr>
          <p:nvPr/>
        </p:nvGraphicFramePr>
        <p:xfrm>
          <a:off x="512763" y="3203575"/>
          <a:ext cx="513080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2" name="Equation" r:id="rId7" imgW="2565360" imgH="177480" progId="Equation.DSMT4">
                  <p:embed/>
                </p:oleObj>
              </mc:Choice>
              <mc:Fallback>
                <p:oleObj name="Equation" r:id="rId7" imgW="2565360" imgH="177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3203575"/>
                        <a:ext cx="5130800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" name="Object 9"/>
          <p:cNvGraphicFramePr>
            <a:graphicFrameLocks noChangeAspect="1"/>
          </p:cNvGraphicFramePr>
          <p:nvPr/>
        </p:nvGraphicFramePr>
        <p:xfrm>
          <a:off x="539750" y="5972175"/>
          <a:ext cx="7467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3" name="Equation" r:id="rId9" imgW="3733560" imgH="228600" progId="Equation.DSMT4">
                  <p:embed/>
                </p:oleObj>
              </mc:Choice>
              <mc:Fallback>
                <p:oleObj name="Equation" r:id="rId9" imgW="373356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972175"/>
                        <a:ext cx="7467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D9F09F64-190E-46D1-A064-D4C51B6B4A8A}" type="slidenum">
              <a:rPr lang="en-US" altLang="zh-TW" sz="1400" smtClean="0">
                <a:ea typeface="新細明體" charset="-120"/>
              </a:rPr>
              <a:pPr eaLnBrk="1" hangingPunct="1"/>
              <a:t>68</a:t>
            </a:fld>
            <a:endParaRPr lang="en-US" altLang="zh-TW" sz="1400" smtClean="0">
              <a:ea typeface="新細明體" charset="-120"/>
            </a:endParaRPr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785813" y="3306763"/>
          <a:ext cx="54356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2" name="Equation" r:id="rId3" imgW="2717640" imgH="253800" progId="Equation.DSMT4">
                  <p:embed/>
                </p:oleObj>
              </mc:Choice>
              <mc:Fallback>
                <p:oleObj name="Equation" r:id="rId3" imgW="271764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3306763"/>
                        <a:ext cx="54356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787400" y="1112838"/>
          <a:ext cx="756920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3" name="Equation" r:id="rId5" imgW="3784320" imgH="939600" progId="Equation.DSMT4">
                  <p:embed/>
                </p:oleObj>
              </mc:Choice>
              <mc:Fallback>
                <p:oleObj name="Equation" r:id="rId5" imgW="3784320" imgH="939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1112838"/>
                        <a:ext cx="7569200" cy="186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1" name="文字方塊 6"/>
          <p:cNvSpPr txBox="1">
            <a:spLocks noChangeArrowheads="1"/>
          </p:cNvSpPr>
          <p:nvPr/>
        </p:nvSpPr>
        <p:spPr bwMode="auto">
          <a:xfrm>
            <a:off x="785813" y="3929063"/>
            <a:ext cx="764381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1463" indent="-2714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3333CC"/>
                </a:solidFill>
              </a:rPr>
              <a:t>※The above result state that the coordinate of </a:t>
            </a:r>
            <a:r>
              <a:rPr lang="en-US" altLang="zh-TW" sz="2000" i="1">
                <a:solidFill>
                  <a:srgbClr val="3333CC"/>
                </a:solidFill>
              </a:rPr>
              <a:t>T</a:t>
            </a:r>
            <a:r>
              <a:rPr lang="en-US" altLang="zh-TW" sz="2000">
                <a:solidFill>
                  <a:srgbClr val="3333CC"/>
                </a:solidFill>
              </a:rPr>
              <a:t>(</a:t>
            </a:r>
            <a:r>
              <a:rPr lang="en-US" altLang="zh-TW" sz="2000" b="1">
                <a:solidFill>
                  <a:srgbClr val="3333CC"/>
                </a:solidFill>
              </a:rPr>
              <a:t>v</a:t>
            </a:r>
            <a:r>
              <a:rPr lang="en-US" altLang="zh-TW" sz="2000">
                <a:solidFill>
                  <a:srgbClr val="3333CC"/>
                </a:solidFill>
              </a:rPr>
              <a:t>) relative to the basis </a:t>
            </a:r>
            <a:r>
              <a:rPr lang="en-US" altLang="zh-TW" sz="2000" i="1">
                <a:solidFill>
                  <a:srgbClr val="3333CC"/>
                </a:solidFill>
              </a:rPr>
              <a:t>B’</a:t>
            </a:r>
            <a:r>
              <a:rPr lang="en-US" altLang="zh-TW" sz="2000">
                <a:solidFill>
                  <a:srgbClr val="3333CC"/>
                </a:solidFill>
              </a:rPr>
              <a:t> equals the multiplication of </a:t>
            </a:r>
            <a:r>
              <a:rPr lang="en-US" altLang="zh-TW" sz="2000" i="1">
                <a:solidFill>
                  <a:srgbClr val="3333CC"/>
                </a:solidFill>
              </a:rPr>
              <a:t>A</a:t>
            </a:r>
            <a:r>
              <a:rPr lang="en-US" altLang="zh-TW" sz="2000">
                <a:solidFill>
                  <a:srgbClr val="3333CC"/>
                </a:solidFill>
              </a:rPr>
              <a:t> defined above and the coordinate of </a:t>
            </a:r>
            <a:r>
              <a:rPr lang="en-US" altLang="zh-TW" sz="2000" b="1">
                <a:solidFill>
                  <a:srgbClr val="3333CC"/>
                </a:solidFill>
              </a:rPr>
              <a:t>v</a:t>
            </a:r>
            <a:r>
              <a:rPr lang="zh-TW" altLang="en-US" sz="2000">
                <a:solidFill>
                  <a:srgbClr val="3333CC"/>
                </a:solidFill>
              </a:rPr>
              <a:t> </a:t>
            </a:r>
            <a:r>
              <a:rPr lang="en-US" altLang="zh-TW" sz="2000">
                <a:solidFill>
                  <a:srgbClr val="3333CC"/>
                </a:solidFill>
              </a:rPr>
              <a:t>relative to the basis </a:t>
            </a:r>
            <a:r>
              <a:rPr lang="en-US" altLang="zh-TW" sz="2000" i="1">
                <a:solidFill>
                  <a:srgbClr val="3333CC"/>
                </a:solidFill>
              </a:rPr>
              <a:t>B</a:t>
            </a:r>
            <a:r>
              <a:rPr lang="en-US" altLang="zh-TW" sz="2000">
                <a:solidFill>
                  <a:srgbClr val="3333CC"/>
                </a:solidFill>
              </a:rPr>
              <a:t>.</a:t>
            </a:r>
          </a:p>
          <a:p>
            <a:pPr eaLnBrk="1" hangingPunct="1"/>
            <a:r>
              <a:rPr lang="en-US" altLang="zh-TW" sz="2000">
                <a:solidFill>
                  <a:srgbClr val="3333CC"/>
                </a:solidFill>
              </a:rPr>
              <a:t>※ Comparing to the result in Thm. 6.10 (</a:t>
            </a:r>
            <a:r>
              <a:rPr lang="en-US" altLang="zh-TW" sz="2000" i="1">
                <a:solidFill>
                  <a:srgbClr val="3333CC"/>
                </a:solidFill>
              </a:rPr>
              <a:t>T</a:t>
            </a:r>
            <a:r>
              <a:rPr lang="en-US" altLang="zh-TW" sz="2000">
                <a:solidFill>
                  <a:srgbClr val="3333CC"/>
                </a:solidFill>
              </a:rPr>
              <a:t>(</a:t>
            </a:r>
            <a:r>
              <a:rPr lang="en-US" altLang="zh-TW" sz="2000" b="1">
                <a:solidFill>
                  <a:srgbClr val="3333CC"/>
                </a:solidFill>
              </a:rPr>
              <a:t>v</a:t>
            </a:r>
            <a:r>
              <a:rPr lang="en-US" altLang="zh-TW" sz="2000">
                <a:solidFill>
                  <a:srgbClr val="3333CC"/>
                </a:solidFill>
              </a:rPr>
              <a:t>) = </a:t>
            </a:r>
            <a:r>
              <a:rPr lang="en-US" altLang="zh-TW" sz="2000" i="1">
                <a:solidFill>
                  <a:srgbClr val="3333CC"/>
                </a:solidFill>
              </a:rPr>
              <a:t>A</a:t>
            </a:r>
            <a:r>
              <a:rPr lang="en-US" altLang="zh-TW" sz="2000" b="1">
                <a:solidFill>
                  <a:srgbClr val="3333CC"/>
                </a:solidFill>
              </a:rPr>
              <a:t>v</a:t>
            </a:r>
            <a:r>
              <a:rPr lang="en-US" altLang="zh-TW" sz="2000">
                <a:solidFill>
                  <a:srgbClr val="3333CC"/>
                </a:solidFill>
              </a:rPr>
              <a:t>), it can infer that the linear transformation and the basis change can be achieved in one step through multiplying the matrix </a:t>
            </a:r>
            <a:r>
              <a:rPr lang="en-US" altLang="zh-TW" sz="2000" i="1">
                <a:solidFill>
                  <a:srgbClr val="3333CC"/>
                </a:solidFill>
              </a:rPr>
              <a:t>A</a:t>
            </a:r>
            <a:r>
              <a:rPr lang="en-US" altLang="zh-TW" sz="2000">
                <a:solidFill>
                  <a:srgbClr val="3333CC"/>
                </a:solidFill>
              </a:rPr>
              <a:t> defined above (see the figure on 6.74 for illustration)</a:t>
            </a:r>
            <a:endParaRPr lang="zh-TW" altLang="en-US" sz="200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9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1F62E077-A900-46A0-ABED-7CB74FBECD55}" type="slidenum">
              <a:rPr lang="en-US" altLang="zh-TW" sz="1400" smtClean="0">
                <a:ea typeface="新細明體" charset="-120"/>
              </a:rPr>
              <a:pPr eaLnBrk="1" hangingPunct="1"/>
              <a:t>69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66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1440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Ex 5: Finding a matrix relative to nonstandard bases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1071563" y="1463675"/>
          <a:ext cx="65278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2" name="Equation" r:id="rId3" imgW="3263760" imgH="228600" progId="Equation.DSMT4">
                  <p:embed/>
                </p:oleObj>
              </mc:Choice>
              <mc:Fallback>
                <p:oleObj name="Equation" r:id="rId3" imgW="326376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1463675"/>
                        <a:ext cx="65278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3" name="Object 5"/>
          <p:cNvGraphicFramePr>
            <a:graphicFrameLocks noChangeAspect="1"/>
          </p:cNvGraphicFramePr>
          <p:nvPr/>
        </p:nvGraphicFramePr>
        <p:xfrm>
          <a:off x="2424113" y="1920875"/>
          <a:ext cx="35052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3" name="Equation" r:id="rId5" imgW="1752480" imgH="215640" progId="Equation.3">
                  <p:embed/>
                </p:oleObj>
              </mc:Choice>
              <mc:Fallback>
                <p:oleObj name="Equation" r:id="rId5" imgW="175248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1920875"/>
                        <a:ext cx="35052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4" name="Object 6"/>
          <p:cNvGraphicFramePr>
            <a:graphicFrameLocks noChangeAspect="1"/>
          </p:cNvGraphicFramePr>
          <p:nvPr/>
        </p:nvGraphicFramePr>
        <p:xfrm>
          <a:off x="1028700" y="2420938"/>
          <a:ext cx="75438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4" name="Equation" r:id="rId7" imgW="3771720" imgH="431640" progId="Equation.DSMT4">
                  <p:embed/>
                </p:oleObj>
              </mc:Choice>
              <mc:Fallback>
                <p:oleObj name="Equation" r:id="rId7" imgW="377172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2420938"/>
                        <a:ext cx="75438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1" name="Rectangle 7"/>
          <p:cNvSpPr>
            <a:spLocks noChangeArrowheads="1"/>
          </p:cNvSpPr>
          <p:nvPr/>
        </p:nvSpPr>
        <p:spPr bwMode="auto">
          <a:xfrm>
            <a:off x="608013" y="3324225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Sol:</a:t>
            </a:r>
          </a:p>
        </p:txBody>
      </p:sp>
      <p:graphicFrame>
        <p:nvGraphicFramePr>
          <p:cNvPr id="66565" name="Object 11"/>
          <p:cNvGraphicFramePr>
            <a:graphicFrameLocks noChangeAspect="1"/>
          </p:cNvGraphicFramePr>
          <p:nvPr/>
        </p:nvGraphicFramePr>
        <p:xfrm>
          <a:off x="1535113" y="3775075"/>
          <a:ext cx="41910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5" name="Equation" r:id="rId9" imgW="2095200" imgH="431640" progId="Equation.3">
                  <p:embed/>
                </p:oleObj>
              </mc:Choice>
              <mc:Fallback>
                <p:oleObj name="Equation" r:id="rId9" imgW="2095200" imgH="4316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113" y="3775075"/>
                        <a:ext cx="41910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6" name="Object 12"/>
          <p:cNvGraphicFramePr>
            <a:graphicFrameLocks noChangeAspect="1"/>
          </p:cNvGraphicFramePr>
          <p:nvPr/>
        </p:nvGraphicFramePr>
        <p:xfrm>
          <a:off x="1522413" y="4614863"/>
          <a:ext cx="44196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6" name="Equation" r:id="rId11" imgW="2209680" imgH="431640" progId="Equation.3">
                  <p:embed/>
                </p:oleObj>
              </mc:Choice>
              <mc:Fallback>
                <p:oleObj name="Equation" r:id="rId11" imgW="2209680" imgH="431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413" y="4614863"/>
                        <a:ext cx="44196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7" name="Object 13"/>
          <p:cNvGraphicFramePr>
            <a:graphicFrameLocks noChangeAspect="1"/>
          </p:cNvGraphicFramePr>
          <p:nvPr/>
        </p:nvGraphicFramePr>
        <p:xfrm>
          <a:off x="1427163" y="5554663"/>
          <a:ext cx="44196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7" name="方程式" r:id="rId13" imgW="2209680" imgH="177480" progId="Equation.3">
                  <p:embed/>
                </p:oleObj>
              </mc:Choice>
              <mc:Fallback>
                <p:oleObj name="方程式" r:id="rId13" imgW="2209680" imgH="177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163" y="5554663"/>
                        <a:ext cx="44196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8" name="Object 14"/>
          <p:cNvGraphicFramePr>
            <a:graphicFrameLocks noChangeAspect="1"/>
          </p:cNvGraphicFramePr>
          <p:nvPr/>
        </p:nvGraphicFramePr>
        <p:xfrm>
          <a:off x="1941513" y="5929313"/>
          <a:ext cx="46482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8" name="Equation" r:id="rId15" imgW="2323800" imgH="431640" progId="Equation.3">
                  <p:embed/>
                </p:oleObj>
              </mc:Choice>
              <mc:Fallback>
                <p:oleObj name="Equation" r:id="rId15" imgW="2323800" imgH="4316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513" y="5929313"/>
                        <a:ext cx="46482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A674A8B1-0D0C-49F3-A0BF-380C9A0F1AD9}" type="slidenum">
              <a:rPr lang="en-US" altLang="zh-TW" sz="1400" smtClean="0">
                <a:ea typeface="新細明體" charset="-120"/>
              </a:rPr>
              <a:pPr eaLnBrk="1" hangingPunct="1"/>
              <a:t>7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5725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Ex 2: Verifying a linear transformation</a:t>
            </a:r>
            <a:r>
              <a:rPr lang="en-US" altLang="zh-TW" i="1" smtClean="0"/>
              <a:t> T </a:t>
            </a:r>
            <a:r>
              <a:rPr lang="en-US" altLang="zh-TW" smtClean="0"/>
              <a:t>from </a:t>
            </a:r>
            <a:r>
              <a:rPr lang="en-US" altLang="zh-TW" i="1" smtClean="0"/>
              <a:t>R</a:t>
            </a:r>
            <a:r>
              <a:rPr lang="en-US" altLang="zh-TW" baseline="30000" smtClean="0"/>
              <a:t>2</a:t>
            </a:r>
            <a:r>
              <a:rPr lang="en-US" altLang="zh-TW" smtClean="0"/>
              <a:t> into </a:t>
            </a:r>
            <a:r>
              <a:rPr lang="en-US" altLang="zh-TW" i="1" smtClean="0"/>
              <a:t>R</a:t>
            </a:r>
            <a:r>
              <a:rPr lang="en-US" altLang="zh-TW" baseline="30000" smtClean="0"/>
              <a:t>2</a:t>
            </a:r>
            <a:endParaRPr lang="en-US" altLang="zh-TW" smtClean="0">
              <a:latin typeface="標楷體" pitchFamily="65" charset="-120"/>
            </a:endParaRPr>
          </a:p>
        </p:txBody>
      </p:sp>
      <p:sp>
        <p:nvSpPr>
          <p:cNvPr id="5128" name="Rectangle 14"/>
          <p:cNvSpPr>
            <a:spLocks noChangeArrowheads="1"/>
          </p:cNvSpPr>
          <p:nvPr/>
        </p:nvSpPr>
        <p:spPr bwMode="auto">
          <a:xfrm>
            <a:off x="557213" y="2071688"/>
            <a:ext cx="137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Pf:</a:t>
            </a:r>
            <a:endParaRPr lang="en-US" altLang="zh-TW"/>
          </a:p>
        </p:txBody>
      </p:sp>
      <p:graphicFrame>
        <p:nvGraphicFramePr>
          <p:cNvPr id="5122" name="Object 24"/>
          <p:cNvGraphicFramePr>
            <a:graphicFrameLocks noChangeAspect="1"/>
          </p:cNvGraphicFramePr>
          <p:nvPr/>
        </p:nvGraphicFramePr>
        <p:xfrm>
          <a:off x="1370013" y="1547813"/>
          <a:ext cx="341788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3" imgW="1676160" imgH="215640" progId="Equation.3">
                  <p:embed/>
                </p:oleObj>
              </mc:Choice>
              <mc:Fallback>
                <p:oleObj name="Equation" r:id="rId3" imgW="1676160" imgH="21564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013" y="1547813"/>
                        <a:ext cx="3417887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25"/>
          <p:cNvGraphicFramePr>
            <a:graphicFrameLocks noChangeAspect="1"/>
          </p:cNvGraphicFramePr>
          <p:nvPr/>
        </p:nvGraphicFramePr>
        <p:xfrm>
          <a:off x="688975" y="2611438"/>
          <a:ext cx="6931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方程式" r:id="rId5" imgW="3479760" imgH="228600" progId="Equation.3">
                  <p:embed/>
                </p:oleObj>
              </mc:Choice>
              <mc:Fallback>
                <p:oleObj name="方程式" r:id="rId5" imgW="3479760" imgH="2286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2611438"/>
                        <a:ext cx="69310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26"/>
          <p:cNvGraphicFramePr>
            <a:graphicFrameLocks noChangeAspect="1"/>
          </p:cNvGraphicFramePr>
          <p:nvPr/>
        </p:nvGraphicFramePr>
        <p:xfrm>
          <a:off x="1168400" y="3233738"/>
          <a:ext cx="5332413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7" imgW="2717640" imgH="431640" progId="Equation.DSMT4">
                  <p:embed/>
                </p:oleObj>
              </mc:Choice>
              <mc:Fallback>
                <p:oleObj name="Equation" r:id="rId7" imgW="2717640" imgH="43164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3233738"/>
                        <a:ext cx="5332413" cy="84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28"/>
          <p:cNvGraphicFramePr>
            <a:graphicFrameLocks noChangeAspect="1"/>
          </p:cNvGraphicFramePr>
          <p:nvPr/>
        </p:nvGraphicFramePr>
        <p:xfrm>
          <a:off x="1627188" y="4270375"/>
          <a:ext cx="6332537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9" imgW="3174840" imgH="1130040" progId="Equation.3">
                  <p:embed/>
                </p:oleObj>
              </mc:Choice>
              <mc:Fallback>
                <p:oleObj name="Equation" r:id="rId9" imgW="3174840" imgH="113004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7188" y="4270375"/>
                        <a:ext cx="6332537" cy="225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AC24BF3C-8206-483A-9B94-DEC4267E35A1}" type="slidenum">
              <a:rPr lang="en-US" altLang="zh-TW" sz="1400" smtClean="0">
                <a:ea typeface="新細明體" charset="-120"/>
              </a:rPr>
              <a:pPr eaLnBrk="1" hangingPunct="1"/>
              <a:t>70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67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1440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Ex 6:</a:t>
            </a:r>
          </a:p>
        </p:txBody>
      </p:sp>
      <p:graphicFrame>
        <p:nvGraphicFramePr>
          <p:cNvPr id="67586" name="Object 4"/>
          <p:cNvGraphicFramePr>
            <a:graphicFrameLocks noChangeAspect="1"/>
          </p:cNvGraphicFramePr>
          <p:nvPr/>
        </p:nvGraphicFramePr>
        <p:xfrm>
          <a:off x="585788" y="1341438"/>
          <a:ext cx="76962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8" name="Equation" r:id="rId3" imgW="3848040" imgH="457200" progId="Equation.DSMT4">
                  <p:embed/>
                </p:oleObj>
              </mc:Choice>
              <mc:Fallback>
                <p:oleObj name="Equation" r:id="rId3" imgW="384804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1341438"/>
                        <a:ext cx="769620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6" name="Rectangle 7"/>
          <p:cNvSpPr>
            <a:spLocks noChangeArrowheads="1"/>
          </p:cNvSpPr>
          <p:nvPr/>
        </p:nvSpPr>
        <p:spPr bwMode="auto">
          <a:xfrm>
            <a:off x="608013" y="220980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Sol:</a:t>
            </a:r>
          </a:p>
        </p:txBody>
      </p:sp>
      <p:graphicFrame>
        <p:nvGraphicFramePr>
          <p:cNvPr id="67587" name="Object 8"/>
          <p:cNvGraphicFramePr>
            <a:graphicFrameLocks noChangeAspect="1"/>
          </p:cNvGraphicFramePr>
          <p:nvPr/>
        </p:nvGraphicFramePr>
        <p:xfrm>
          <a:off x="1219200" y="2590800"/>
          <a:ext cx="32512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9" name="Equation" r:id="rId5" imgW="1625400" imgH="203040" progId="Equation.3">
                  <p:embed/>
                </p:oleObj>
              </mc:Choice>
              <mc:Fallback>
                <p:oleObj name="Equation" r:id="rId5" imgW="162540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590800"/>
                        <a:ext cx="32512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8" name="Object 12"/>
          <p:cNvGraphicFramePr>
            <a:graphicFrameLocks noChangeAspect="1"/>
          </p:cNvGraphicFramePr>
          <p:nvPr/>
        </p:nvGraphicFramePr>
        <p:xfrm>
          <a:off x="1219200" y="3048000"/>
          <a:ext cx="18288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0" name="Equation" r:id="rId7" imgW="914400" imgH="431640" progId="Equation.3">
                  <p:embed/>
                </p:oleObj>
              </mc:Choice>
              <mc:Fallback>
                <p:oleObj name="Equation" r:id="rId7" imgW="914400" imgH="431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048000"/>
                        <a:ext cx="18288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9" name="Object 13"/>
          <p:cNvGraphicFramePr>
            <a:graphicFrameLocks noChangeAspect="1"/>
          </p:cNvGraphicFramePr>
          <p:nvPr/>
        </p:nvGraphicFramePr>
        <p:xfrm>
          <a:off x="1219200" y="3943350"/>
          <a:ext cx="50038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1" name="Equation" r:id="rId9" imgW="2501640" imgH="431640" progId="Equation.3">
                  <p:embed/>
                </p:oleObj>
              </mc:Choice>
              <mc:Fallback>
                <p:oleObj name="Equation" r:id="rId9" imgW="2501640" imgH="431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943350"/>
                        <a:ext cx="50038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0" name="Object 14"/>
          <p:cNvGraphicFramePr>
            <a:graphicFrameLocks noChangeAspect="1"/>
          </p:cNvGraphicFramePr>
          <p:nvPr/>
        </p:nvGraphicFramePr>
        <p:xfrm>
          <a:off x="1219200" y="4854575"/>
          <a:ext cx="39624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2" name="Equation" r:id="rId11" imgW="1981080" imgH="203040" progId="Equation.3">
                  <p:embed/>
                </p:oleObj>
              </mc:Choice>
              <mc:Fallback>
                <p:oleObj name="Equation" r:id="rId11" imgW="1981080" imgH="2030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854575"/>
                        <a:ext cx="39624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1" name="Object 15"/>
          <p:cNvGraphicFramePr>
            <a:graphicFrameLocks noChangeAspect="1"/>
          </p:cNvGraphicFramePr>
          <p:nvPr/>
        </p:nvGraphicFramePr>
        <p:xfrm>
          <a:off x="5791200" y="4854575"/>
          <a:ext cx="215900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3" name="Equation" r:id="rId13" imgW="1079280" imgH="203040" progId="Equation.3">
                  <p:embed/>
                </p:oleObj>
              </mc:Choice>
              <mc:Fallback>
                <p:oleObj name="Equation" r:id="rId13" imgW="1079280" imgH="2030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854575"/>
                        <a:ext cx="215900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2" name="Object 16"/>
          <p:cNvGraphicFramePr>
            <a:graphicFrameLocks noChangeAspect="1"/>
          </p:cNvGraphicFramePr>
          <p:nvPr/>
        </p:nvGraphicFramePr>
        <p:xfrm>
          <a:off x="5791200" y="2590800"/>
          <a:ext cx="228600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4" name="Equation" r:id="rId15" imgW="1143000" imgH="203040" progId="Equation.3">
                  <p:embed/>
                </p:oleObj>
              </mc:Choice>
              <mc:Fallback>
                <p:oleObj name="Equation" r:id="rId15" imgW="1143000" imgH="2030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590800"/>
                        <a:ext cx="228600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3" name="Object 18"/>
          <p:cNvGraphicFramePr>
            <a:graphicFrameLocks noChangeAspect="1"/>
          </p:cNvGraphicFramePr>
          <p:nvPr/>
        </p:nvGraphicFramePr>
        <p:xfrm>
          <a:off x="1554163" y="5978525"/>
          <a:ext cx="38100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5" name="Equation" r:id="rId17" imgW="1904760" imgH="203040" progId="Equation.3">
                  <p:embed/>
                </p:oleObj>
              </mc:Choice>
              <mc:Fallback>
                <p:oleObj name="Equation" r:id="rId17" imgW="1904760" imgH="2030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163" y="5978525"/>
                        <a:ext cx="38100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7" name="Rectangle 24"/>
          <p:cNvSpPr>
            <a:spLocks noChangeArrowheads="1"/>
          </p:cNvSpPr>
          <p:nvPr/>
        </p:nvSpPr>
        <p:spPr bwMode="auto">
          <a:xfrm>
            <a:off x="468313" y="5487988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Check: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734D1E9B-B9DF-49D6-9B99-D570FF678315}" type="slidenum">
              <a:rPr lang="en-US" altLang="zh-TW" sz="1400" smtClean="0">
                <a:ea typeface="新細明體" charset="-120"/>
              </a:rPr>
              <a:pPr eaLnBrk="1" hangingPunct="1"/>
              <a:t>71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1440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Notes:</a:t>
            </a:r>
          </a:p>
        </p:txBody>
      </p:sp>
      <p:graphicFrame>
        <p:nvGraphicFramePr>
          <p:cNvPr id="68610" name="Object 17"/>
          <p:cNvGraphicFramePr>
            <a:graphicFrameLocks noChangeAspect="1"/>
          </p:cNvGraphicFramePr>
          <p:nvPr/>
        </p:nvGraphicFramePr>
        <p:xfrm>
          <a:off x="798513" y="1409700"/>
          <a:ext cx="8026400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4" name="Equation" r:id="rId3" imgW="4012920" imgH="660240" progId="Equation.DSMT4">
                  <p:embed/>
                </p:oleObj>
              </mc:Choice>
              <mc:Fallback>
                <p:oleObj name="Equation" r:id="rId3" imgW="4012920" imgH="6602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3" y="1409700"/>
                        <a:ext cx="8026400" cy="130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1" name="Object 18"/>
          <p:cNvGraphicFramePr>
            <a:graphicFrameLocks noChangeAspect="1"/>
          </p:cNvGraphicFramePr>
          <p:nvPr/>
        </p:nvGraphicFramePr>
        <p:xfrm>
          <a:off x="785813" y="2978150"/>
          <a:ext cx="7823200" cy="316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5" name="Equation" r:id="rId5" imgW="3911400" imgH="1600200" progId="Equation.DSMT4">
                  <p:embed/>
                </p:oleObj>
              </mc:Choice>
              <mc:Fallback>
                <p:oleObj name="Equation" r:id="rId5" imgW="3911400" imgH="16002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2978150"/>
                        <a:ext cx="7823200" cy="316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1EFD85E6-5CB3-466B-8348-B1F90566339E}" type="slidenum">
              <a:rPr lang="en-US" altLang="zh-TW" sz="1400" smtClean="0">
                <a:ea typeface="新細明體" charset="-120"/>
              </a:rPr>
              <a:pPr eaLnBrk="1" hangingPunct="1"/>
              <a:t>72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Keywords in Section 6.3:</a:t>
            </a: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01000" cy="52181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standard  matrix for </a:t>
            </a:r>
            <a:r>
              <a:rPr lang="en-US" altLang="zh-TW" i="1" smtClean="0">
                <a:solidFill>
                  <a:schemeClr val="tx1"/>
                </a:solidFill>
              </a:rPr>
              <a:t>T</a:t>
            </a:r>
            <a:r>
              <a:rPr lang="en-US" altLang="zh-TW" smtClean="0">
                <a:solidFill>
                  <a:schemeClr val="tx1"/>
                </a:solidFill>
              </a:rPr>
              <a:t>:  </a:t>
            </a:r>
            <a:r>
              <a:rPr lang="en-US" altLang="zh-TW" i="1" smtClean="0">
                <a:solidFill>
                  <a:schemeClr val="tx1"/>
                </a:solidFill>
              </a:rPr>
              <a:t>T</a:t>
            </a:r>
            <a:r>
              <a:rPr lang="en-US" altLang="zh-TW" smtClean="0">
                <a:solidFill>
                  <a:schemeClr val="tx1"/>
                </a:solidFill>
              </a:rPr>
              <a:t> </a:t>
            </a:r>
            <a:r>
              <a:rPr lang="zh-TW" altLang="en-US" smtClean="0">
                <a:solidFill>
                  <a:schemeClr val="tx1"/>
                </a:solidFill>
              </a:rPr>
              <a:t>的標準矩陣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composition of linear transformations: </a:t>
            </a:r>
            <a:r>
              <a:rPr lang="zh-TW" altLang="en-US" smtClean="0">
                <a:solidFill>
                  <a:schemeClr val="tx1"/>
                </a:solidFill>
              </a:rPr>
              <a:t>線性轉換的合成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inverse linear transformation: </a:t>
            </a:r>
            <a:r>
              <a:rPr lang="zh-TW" altLang="en-US" smtClean="0">
                <a:solidFill>
                  <a:schemeClr val="tx1"/>
                </a:solidFill>
              </a:rPr>
              <a:t>反線性轉換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matrix of </a:t>
            </a:r>
            <a:r>
              <a:rPr lang="en-US" altLang="zh-TW" i="1" smtClean="0">
                <a:solidFill>
                  <a:schemeClr val="tx1"/>
                </a:solidFill>
              </a:rPr>
              <a:t>T</a:t>
            </a:r>
            <a:r>
              <a:rPr lang="en-US" altLang="zh-TW" smtClean="0">
                <a:solidFill>
                  <a:schemeClr val="tx1"/>
                </a:solidFill>
              </a:rPr>
              <a:t> relative to the bases </a:t>
            </a:r>
            <a:r>
              <a:rPr lang="en-US" altLang="zh-TW" i="1" smtClean="0">
                <a:solidFill>
                  <a:schemeClr val="tx1"/>
                </a:solidFill>
              </a:rPr>
              <a:t>B</a:t>
            </a:r>
            <a:r>
              <a:rPr lang="en-US" altLang="zh-TW" smtClean="0">
                <a:solidFill>
                  <a:schemeClr val="tx1"/>
                </a:solidFill>
              </a:rPr>
              <a:t> and </a:t>
            </a:r>
            <a:r>
              <a:rPr lang="en-US" altLang="zh-TW" i="1" smtClean="0">
                <a:solidFill>
                  <a:schemeClr val="tx1"/>
                </a:solidFill>
              </a:rPr>
              <a:t>B</a:t>
            </a:r>
            <a:r>
              <a:rPr lang="en-US" altLang="zh-TW" i="1" smtClean="0">
                <a:solidFill>
                  <a:schemeClr val="tx1"/>
                </a:solidFill>
                <a:cs typeface="Times New Roman" pitchFamily="18" charset="0"/>
              </a:rPr>
              <a:t>'</a:t>
            </a:r>
            <a:r>
              <a:rPr lang="en-US" altLang="zh-TW" i="1" smtClean="0">
                <a:solidFill>
                  <a:schemeClr val="tx1"/>
                </a:solidFill>
              </a:rPr>
              <a:t> </a:t>
            </a:r>
            <a:r>
              <a:rPr lang="en-US" altLang="zh-TW" smtClean="0">
                <a:solidFill>
                  <a:schemeClr val="tx1"/>
                </a:solidFill>
              </a:rPr>
              <a:t>: </a:t>
            </a:r>
            <a:r>
              <a:rPr lang="en-US" altLang="zh-TW" i="1" smtClean="0">
                <a:solidFill>
                  <a:schemeClr val="tx1"/>
                </a:solidFill>
              </a:rPr>
              <a:t>T</a:t>
            </a:r>
            <a:r>
              <a:rPr lang="zh-TW" altLang="en-US" smtClean="0">
                <a:solidFill>
                  <a:schemeClr val="tx1"/>
                </a:solidFill>
              </a:rPr>
              <a:t>對應於基底</a:t>
            </a:r>
            <a:r>
              <a:rPr lang="en-US" altLang="zh-TW" i="1" smtClean="0">
                <a:solidFill>
                  <a:schemeClr val="tx1"/>
                </a:solidFill>
              </a:rPr>
              <a:t>B</a:t>
            </a:r>
            <a:r>
              <a:rPr lang="zh-TW" altLang="en-US" smtClean="0">
                <a:solidFill>
                  <a:schemeClr val="tx1"/>
                </a:solidFill>
              </a:rPr>
              <a:t>到</a:t>
            </a:r>
            <a:r>
              <a:rPr lang="en-US" altLang="zh-TW" i="1" smtClean="0">
                <a:solidFill>
                  <a:schemeClr val="tx1"/>
                </a:solidFill>
              </a:rPr>
              <a:t>B</a:t>
            </a:r>
            <a:r>
              <a:rPr lang="en-US" altLang="zh-TW" i="1" smtClean="0">
                <a:solidFill>
                  <a:schemeClr val="tx1"/>
                </a:solidFill>
                <a:cs typeface="Times New Roman" pitchFamily="18" charset="0"/>
              </a:rPr>
              <a:t>'</a:t>
            </a:r>
            <a:r>
              <a:rPr lang="zh-TW" altLang="en-US" smtClean="0">
                <a:solidFill>
                  <a:schemeClr val="tx1"/>
                </a:solidFill>
              </a:rPr>
              <a:t>的矩陣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matrix of </a:t>
            </a:r>
            <a:r>
              <a:rPr lang="en-US" altLang="zh-TW" i="1" smtClean="0">
                <a:solidFill>
                  <a:schemeClr val="tx1"/>
                </a:solidFill>
              </a:rPr>
              <a:t>T</a:t>
            </a:r>
            <a:r>
              <a:rPr lang="en-US" altLang="zh-TW" smtClean="0">
                <a:solidFill>
                  <a:schemeClr val="tx1"/>
                </a:solidFill>
              </a:rPr>
              <a:t> relative to the basis </a:t>
            </a:r>
            <a:r>
              <a:rPr lang="en-US" altLang="zh-TW" i="1" smtClean="0">
                <a:solidFill>
                  <a:schemeClr val="tx1"/>
                </a:solidFill>
              </a:rPr>
              <a:t>B</a:t>
            </a:r>
            <a:r>
              <a:rPr lang="en-US" altLang="zh-TW" smtClean="0">
                <a:solidFill>
                  <a:schemeClr val="tx1"/>
                </a:solidFill>
              </a:rPr>
              <a:t>: </a:t>
            </a:r>
            <a:r>
              <a:rPr lang="en-US" altLang="zh-TW" i="1" smtClean="0">
                <a:solidFill>
                  <a:schemeClr val="tx1"/>
                </a:solidFill>
              </a:rPr>
              <a:t>T</a:t>
            </a:r>
            <a:r>
              <a:rPr lang="zh-TW" altLang="en-US" smtClean="0">
                <a:solidFill>
                  <a:schemeClr val="tx1"/>
                </a:solidFill>
              </a:rPr>
              <a:t>對應於基底</a:t>
            </a:r>
            <a:r>
              <a:rPr lang="en-US" altLang="zh-TW" i="1" smtClean="0">
                <a:solidFill>
                  <a:schemeClr val="tx1"/>
                </a:solidFill>
              </a:rPr>
              <a:t>B</a:t>
            </a:r>
            <a:r>
              <a:rPr lang="zh-TW" altLang="en-US" smtClean="0">
                <a:solidFill>
                  <a:schemeClr val="tx1"/>
                </a:solidFill>
              </a:rPr>
              <a:t>的矩陣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1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A02FC273-B8DD-431C-AF46-1CABEF0A0288}" type="slidenum">
              <a:rPr lang="en-US" altLang="zh-TW" sz="1400" smtClean="0">
                <a:ea typeface="新細明體" charset="-120"/>
              </a:rPr>
              <a:pPr eaLnBrk="1" hangingPunct="1"/>
              <a:t>73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69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6.4 Transition Matrices and Similarity</a:t>
            </a:r>
          </a:p>
        </p:txBody>
      </p:sp>
      <p:graphicFrame>
        <p:nvGraphicFramePr>
          <p:cNvPr id="69634" name="Object 10"/>
          <p:cNvGraphicFramePr>
            <a:graphicFrameLocks noChangeAspect="1"/>
          </p:cNvGraphicFramePr>
          <p:nvPr/>
        </p:nvGraphicFramePr>
        <p:xfrm>
          <a:off x="696913" y="857250"/>
          <a:ext cx="5791200" cy="133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1" name="Equation" r:id="rId3" imgW="2895480" imgH="672840" progId="Equation.DSMT4">
                  <p:embed/>
                </p:oleObj>
              </mc:Choice>
              <mc:Fallback>
                <p:oleObj name="Equation" r:id="rId3" imgW="2895480" imgH="6728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857250"/>
                        <a:ext cx="5791200" cy="1331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5" name="Object 11"/>
          <p:cNvGraphicFramePr>
            <a:graphicFrameLocks noChangeAspect="1"/>
          </p:cNvGraphicFramePr>
          <p:nvPr/>
        </p:nvGraphicFramePr>
        <p:xfrm>
          <a:off x="625475" y="2357438"/>
          <a:ext cx="81280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2" name="Equation" r:id="rId5" imgW="4063680" imgH="279360" progId="Equation.DSMT4">
                  <p:embed/>
                </p:oleObj>
              </mc:Choice>
              <mc:Fallback>
                <p:oleObj name="Equation" r:id="rId5" imgW="4063680" imgH="2793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2357438"/>
                        <a:ext cx="812800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6" name="Object 12"/>
          <p:cNvGraphicFramePr>
            <a:graphicFrameLocks noChangeAspect="1"/>
          </p:cNvGraphicFramePr>
          <p:nvPr/>
        </p:nvGraphicFramePr>
        <p:xfrm>
          <a:off x="571500" y="3019425"/>
          <a:ext cx="85598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3" name="Equation" r:id="rId7" imgW="4279680" imgH="279360" progId="Equation.DSMT4">
                  <p:embed/>
                </p:oleObj>
              </mc:Choice>
              <mc:Fallback>
                <p:oleObj name="Equation" r:id="rId7" imgW="4279680" imgH="2793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3019425"/>
                        <a:ext cx="855980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Object 13"/>
          <p:cNvGraphicFramePr>
            <a:graphicFrameLocks noChangeAspect="1"/>
          </p:cNvGraphicFramePr>
          <p:nvPr/>
        </p:nvGraphicFramePr>
        <p:xfrm>
          <a:off x="673100" y="4402138"/>
          <a:ext cx="78994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4" name="Equation" r:id="rId9" imgW="3949560" imgH="279360" progId="Equation.DSMT4">
                  <p:embed/>
                </p:oleObj>
              </mc:Choice>
              <mc:Fallback>
                <p:oleObj name="Equation" r:id="rId9" imgW="3949560" imgH="2793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4402138"/>
                        <a:ext cx="789940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8" name="Object 14"/>
          <p:cNvGraphicFramePr>
            <a:graphicFrameLocks noChangeAspect="1"/>
          </p:cNvGraphicFramePr>
          <p:nvPr/>
        </p:nvGraphicFramePr>
        <p:xfrm>
          <a:off x="642938" y="5018088"/>
          <a:ext cx="80010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5" name="Equation" r:id="rId11" imgW="4000320" imgH="279360" progId="Equation.DSMT4">
                  <p:embed/>
                </p:oleObj>
              </mc:Choice>
              <mc:Fallback>
                <p:oleObj name="Equation" r:id="rId11" imgW="4000320" imgH="27936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5018088"/>
                        <a:ext cx="8001000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9643" name="直線單箭頭接點 14"/>
          <p:cNvCxnSpPr>
            <a:cxnSpLocks noChangeShapeType="1"/>
          </p:cNvCxnSpPr>
          <p:nvPr/>
        </p:nvCxnSpPr>
        <p:spPr bwMode="auto">
          <a:xfrm rot="5400000" flipH="1" flipV="1">
            <a:off x="556419" y="5299869"/>
            <a:ext cx="1028700" cy="158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644" name="直線單箭頭接點 15"/>
          <p:cNvCxnSpPr>
            <a:cxnSpLocks noChangeShapeType="1"/>
          </p:cNvCxnSpPr>
          <p:nvPr/>
        </p:nvCxnSpPr>
        <p:spPr bwMode="auto">
          <a:xfrm rot="5400000" flipH="1" flipV="1">
            <a:off x="1054100" y="5578475"/>
            <a:ext cx="414338" cy="158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645" name="直線接點 21"/>
          <p:cNvCxnSpPr>
            <a:cxnSpLocks noChangeShapeType="1"/>
          </p:cNvCxnSpPr>
          <p:nvPr/>
        </p:nvCxnSpPr>
        <p:spPr bwMode="auto">
          <a:xfrm>
            <a:off x="1071563" y="5813425"/>
            <a:ext cx="642937" cy="1588"/>
          </a:xfrm>
          <a:prstGeom prst="lin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646" name="文字方塊 22"/>
          <p:cNvSpPr txBox="1">
            <a:spLocks noChangeArrowheads="1"/>
          </p:cNvSpPr>
          <p:nvPr/>
        </p:nvSpPr>
        <p:spPr bwMode="auto">
          <a:xfrm>
            <a:off x="1785938" y="5649913"/>
            <a:ext cx="6500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FF0000"/>
                </a:solidFill>
              </a:rPr>
              <a:t>from the definition of the transition matrix on p.254 in the text book or on Slide 4.108 and 4.109 in the lecture notes</a:t>
            </a:r>
            <a:endParaRPr lang="zh-TW" altLang="en-US" sz="2000">
              <a:solidFill>
                <a:srgbClr val="FF0000"/>
              </a:solidFill>
            </a:endParaRPr>
          </a:p>
        </p:txBody>
      </p:sp>
      <p:graphicFrame>
        <p:nvGraphicFramePr>
          <p:cNvPr id="69639" name="Object 17"/>
          <p:cNvGraphicFramePr>
            <a:graphicFrameLocks noChangeAspect="1"/>
          </p:cNvGraphicFramePr>
          <p:nvPr/>
        </p:nvGraphicFramePr>
        <p:xfrm>
          <a:off x="760413" y="6335713"/>
          <a:ext cx="45974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6" name="Equation" r:id="rId13" imgW="2298600" imgH="253800" progId="Equation.DSMT4">
                  <p:embed/>
                </p:oleObj>
              </mc:Choice>
              <mc:Fallback>
                <p:oleObj name="Equation" r:id="rId13" imgW="2298600" imgH="253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3" y="6335713"/>
                        <a:ext cx="459740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0" name="Object 18"/>
          <p:cNvGraphicFramePr>
            <a:graphicFrameLocks noChangeAspect="1"/>
          </p:cNvGraphicFramePr>
          <p:nvPr/>
        </p:nvGraphicFramePr>
        <p:xfrm>
          <a:off x="814388" y="3711575"/>
          <a:ext cx="52578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7" name="Equation" r:id="rId15" imgW="2628720" imgH="253800" progId="Equation.DSMT4">
                  <p:embed/>
                </p:oleObj>
              </mc:Choice>
              <mc:Fallback>
                <p:oleObj name="Equation" r:id="rId15" imgW="2628720" imgH="253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8" y="3711575"/>
                        <a:ext cx="52578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7" name="文字方塊 28"/>
          <p:cNvSpPr txBox="1">
            <a:spLocks noChangeArrowheads="1"/>
          </p:cNvSpPr>
          <p:nvPr/>
        </p:nvSpPr>
        <p:spPr bwMode="auto">
          <a:xfrm>
            <a:off x="5429250" y="2714625"/>
            <a:ext cx="2928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800">
                <a:solidFill>
                  <a:srgbClr val="3333CC"/>
                </a:solidFill>
              </a:rPr>
              <a:t>(</a:t>
            </a:r>
            <a:r>
              <a:rPr lang="en-US" altLang="zh-TW" sz="1800" i="1">
                <a:solidFill>
                  <a:srgbClr val="3333CC"/>
                </a:solidFill>
              </a:rPr>
              <a:t>T</a:t>
            </a:r>
            <a:r>
              <a:rPr lang="zh-TW" altLang="en-US" sz="1800">
                <a:solidFill>
                  <a:srgbClr val="3333CC"/>
                </a:solidFill>
              </a:rPr>
              <a:t>相對於</a:t>
            </a:r>
            <a:r>
              <a:rPr lang="en-US" altLang="zh-TW" sz="1800" i="1">
                <a:solidFill>
                  <a:srgbClr val="3333CC"/>
                </a:solidFill>
              </a:rPr>
              <a:t>B</a:t>
            </a:r>
            <a:r>
              <a:rPr lang="zh-TW" altLang="en-US" sz="1800">
                <a:solidFill>
                  <a:srgbClr val="3333CC"/>
                </a:solidFill>
              </a:rPr>
              <a:t>的矩陣</a:t>
            </a:r>
            <a:r>
              <a:rPr lang="en-US" altLang="zh-TW" sz="1800">
                <a:solidFill>
                  <a:srgbClr val="3333CC"/>
                </a:solidFill>
              </a:rPr>
              <a:t>)</a:t>
            </a:r>
            <a:endParaRPr lang="zh-TW" altLang="en-US" sz="1800">
              <a:solidFill>
                <a:srgbClr val="3333CC"/>
              </a:solidFill>
            </a:endParaRPr>
          </a:p>
        </p:txBody>
      </p:sp>
      <p:sp>
        <p:nvSpPr>
          <p:cNvPr id="69648" name="文字方塊 29"/>
          <p:cNvSpPr txBox="1">
            <a:spLocks noChangeArrowheads="1"/>
          </p:cNvSpPr>
          <p:nvPr/>
        </p:nvSpPr>
        <p:spPr bwMode="auto">
          <a:xfrm>
            <a:off x="5786438" y="3344863"/>
            <a:ext cx="2928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800">
                <a:solidFill>
                  <a:srgbClr val="3333CC"/>
                </a:solidFill>
              </a:rPr>
              <a:t>(</a:t>
            </a:r>
            <a:r>
              <a:rPr lang="en-US" altLang="zh-TW" sz="1800" i="1">
                <a:solidFill>
                  <a:srgbClr val="3333CC"/>
                </a:solidFill>
              </a:rPr>
              <a:t>T</a:t>
            </a:r>
            <a:r>
              <a:rPr lang="zh-TW" altLang="en-US" sz="1800">
                <a:solidFill>
                  <a:srgbClr val="3333CC"/>
                </a:solidFill>
              </a:rPr>
              <a:t>相對於</a:t>
            </a:r>
            <a:r>
              <a:rPr lang="en-US" altLang="zh-TW" sz="1800" i="1">
                <a:solidFill>
                  <a:srgbClr val="3333CC"/>
                </a:solidFill>
              </a:rPr>
              <a:t>B’</a:t>
            </a:r>
            <a:r>
              <a:rPr lang="zh-TW" altLang="en-US" sz="1800">
                <a:solidFill>
                  <a:srgbClr val="3333CC"/>
                </a:solidFill>
              </a:rPr>
              <a:t>的矩陣</a:t>
            </a:r>
            <a:r>
              <a:rPr lang="en-US" altLang="zh-TW" sz="1800">
                <a:solidFill>
                  <a:srgbClr val="3333CC"/>
                </a:solidFill>
              </a:rPr>
              <a:t>)</a:t>
            </a:r>
            <a:endParaRPr lang="zh-TW" altLang="en-US" sz="1800">
              <a:solidFill>
                <a:srgbClr val="3333CC"/>
              </a:solidFill>
            </a:endParaRPr>
          </a:p>
        </p:txBody>
      </p:sp>
      <p:sp>
        <p:nvSpPr>
          <p:cNvPr id="69649" name="文字方塊 30"/>
          <p:cNvSpPr txBox="1">
            <a:spLocks noChangeArrowheads="1"/>
          </p:cNvSpPr>
          <p:nvPr/>
        </p:nvSpPr>
        <p:spPr bwMode="auto">
          <a:xfrm>
            <a:off x="4500563" y="4773613"/>
            <a:ext cx="2928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800">
                <a:solidFill>
                  <a:srgbClr val="3333CC"/>
                </a:solidFill>
              </a:rPr>
              <a:t>(</a:t>
            </a:r>
            <a:r>
              <a:rPr lang="zh-TW" altLang="en-US" sz="1800">
                <a:solidFill>
                  <a:srgbClr val="3333CC"/>
                </a:solidFill>
              </a:rPr>
              <a:t>從</a:t>
            </a:r>
            <a:r>
              <a:rPr lang="en-US" altLang="zh-TW" sz="1800" i="1">
                <a:solidFill>
                  <a:srgbClr val="3333CC"/>
                </a:solidFill>
              </a:rPr>
              <a:t>B'</a:t>
            </a:r>
            <a:r>
              <a:rPr lang="zh-TW" altLang="en-US" sz="1800">
                <a:solidFill>
                  <a:srgbClr val="3333CC"/>
                </a:solidFill>
              </a:rPr>
              <a:t>到</a:t>
            </a:r>
            <a:r>
              <a:rPr lang="en-US" altLang="zh-TW" sz="1800" i="1">
                <a:solidFill>
                  <a:srgbClr val="3333CC"/>
                </a:solidFill>
              </a:rPr>
              <a:t>B</a:t>
            </a:r>
            <a:r>
              <a:rPr lang="zh-TW" altLang="en-US" sz="1800">
                <a:solidFill>
                  <a:srgbClr val="3333CC"/>
                </a:solidFill>
              </a:rPr>
              <a:t>的轉移矩陣</a:t>
            </a:r>
            <a:r>
              <a:rPr lang="en-US" altLang="zh-TW" sz="1800">
                <a:solidFill>
                  <a:srgbClr val="3333CC"/>
                </a:solidFill>
              </a:rPr>
              <a:t>)</a:t>
            </a:r>
            <a:endParaRPr lang="zh-TW" altLang="en-US" sz="1800">
              <a:solidFill>
                <a:srgbClr val="3333CC"/>
              </a:solidFill>
            </a:endParaRPr>
          </a:p>
        </p:txBody>
      </p:sp>
      <p:sp>
        <p:nvSpPr>
          <p:cNvPr id="69650" name="文字方塊 31"/>
          <p:cNvSpPr txBox="1">
            <a:spLocks noChangeArrowheads="1"/>
          </p:cNvSpPr>
          <p:nvPr/>
        </p:nvSpPr>
        <p:spPr bwMode="auto">
          <a:xfrm>
            <a:off x="4572000" y="5345113"/>
            <a:ext cx="2928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800">
                <a:solidFill>
                  <a:srgbClr val="3333CC"/>
                </a:solidFill>
              </a:rPr>
              <a:t>(</a:t>
            </a:r>
            <a:r>
              <a:rPr lang="zh-TW" altLang="en-US" sz="1800">
                <a:solidFill>
                  <a:srgbClr val="3333CC"/>
                </a:solidFill>
              </a:rPr>
              <a:t>從</a:t>
            </a:r>
            <a:r>
              <a:rPr lang="en-US" altLang="zh-TW" sz="1800" i="1">
                <a:solidFill>
                  <a:srgbClr val="3333CC"/>
                </a:solidFill>
              </a:rPr>
              <a:t>B</a:t>
            </a:r>
            <a:r>
              <a:rPr lang="zh-TW" altLang="en-US" sz="1800">
                <a:solidFill>
                  <a:srgbClr val="3333CC"/>
                </a:solidFill>
              </a:rPr>
              <a:t>到</a:t>
            </a:r>
            <a:r>
              <a:rPr lang="en-US" altLang="zh-TW" sz="1800" i="1">
                <a:solidFill>
                  <a:srgbClr val="3333CC"/>
                </a:solidFill>
              </a:rPr>
              <a:t>B’</a:t>
            </a:r>
            <a:r>
              <a:rPr lang="zh-TW" altLang="en-US" sz="1800">
                <a:solidFill>
                  <a:srgbClr val="3333CC"/>
                </a:solidFill>
              </a:rPr>
              <a:t>的轉移矩陣</a:t>
            </a:r>
            <a:r>
              <a:rPr lang="en-US" altLang="zh-TW" sz="1800">
                <a:solidFill>
                  <a:srgbClr val="3333CC"/>
                </a:solidFill>
              </a:rPr>
              <a:t>)</a:t>
            </a:r>
            <a:endParaRPr lang="zh-TW" altLang="en-US" sz="180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9216D6A2-E9D2-41C3-800F-33C2379CE38F}" type="slidenum">
              <a:rPr lang="en-US" altLang="zh-TW" sz="1400" smtClean="0">
                <a:ea typeface="新細明體" charset="-120"/>
              </a:rPr>
              <a:pPr eaLnBrk="1" hangingPunct="1"/>
              <a:t>74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706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1440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Two ways to get from         to             :</a:t>
            </a:r>
          </a:p>
        </p:txBody>
      </p:sp>
      <p:graphicFrame>
        <p:nvGraphicFramePr>
          <p:cNvPr id="70658" name="Object 4"/>
          <p:cNvGraphicFramePr>
            <a:graphicFrameLocks noChangeAspect="1"/>
          </p:cNvGraphicFramePr>
          <p:nvPr/>
        </p:nvGraphicFramePr>
        <p:xfrm>
          <a:off x="746125" y="1500188"/>
          <a:ext cx="36830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2" name="Equation" r:id="rId3" imgW="1841400" imgH="228600" progId="Equation.DSMT4">
                  <p:embed/>
                </p:oleObj>
              </mc:Choice>
              <mc:Fallback>
                <p:oleObj name="Equation" r:id="rId3" imgW="18414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1500188"/>
                        <a:ext cx="3683000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9" name="Object 7"/>
          <p:cNvGraphicFramePr>
            <a:graphicFrameLocks noChangeAspect="1"/>
          </p:cNvGraphicFramePr>
          <p:nvPr/>
        </p:nvGraphicFramePr>
        <p:xfrm>
          <a:off x="3411538" y="928688"/>
          <a:ext cx="5842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3" name="Equation" r:id="rId5" imgW="291960" imgH="215640" progId="Equation.3">
                  <p:embed/>
                </p:oleObj>
              </mc:Choice>
              <mc:Fallback>
                <p:oleObj name="Equation" r:id="rId5" imgW="29196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1538" y="928688"/>
                        <a:ext cx="58420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0" name="Object 8"/>
          <p:cNvGraphicFramePr>
            <a:graphicFrameLocks noChangeAspect="1"/>
          </p:cNvGraphicFramePr>
          <p:nvPr/>
        </p:nvGraphicFramePr>
        <p:xfrm>
          <a:off x="4302125" y="949325"/>
          <a:ext cx="9906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4" name="Equation" r:id="rId7" imgW="495000" imgH="228600" progId="Equation.3">
                  <p:embed/>
                </p:oleObj>
              </mc:Choice>
              <mc:Fallback>
                <p:oleObj name="Equation" r:id="rId7" imgW="4950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25" y="949325"/>
                        <a:ext cx="9906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1" name="Object 9"/>
          <p:cNvGraphicFramePr>
            <a:graphicFrameLocks noChangeAspect="1"/>
          </p:cNvGraphicFramePr>
          <p:nvPr/>
        </p:nvGraphicFramePr>
        <p:xfrm>
          <a:off x="714375" y="2071688"/>
          <a:ext cx="62992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5" name="Equation" r:id="rId9" imgW="3149280" imgH="241200" progId="Equation.DSMT4">
                  <p:embed/>
                </p:oleObj>
              </mc:Choice>
              <mc:Fallback>
                <p:oleObj name="Equation" r:id="rId9" imgW="3149280" imgH="241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2071688"/>
                        <a:ext cx="629920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0666" name="群組 18"/>
          <p:cNvGrpSpPr>
            <a:grpSpLocks noChangeAspect="1"/>
          </p:cNvGrpSpPr>
          <p:nvPr/>
        </p:nvGrpSpPr>
        <p:grpSpPr bwMode="auto">
          <a:xfrm>
            <a:off x="1071563" y="2643188"/>
            <a:ext cx="6316662" cy="4114800"/>
            <a:chOff x="1257953" y="2843213"/>
            <a:chExt cx="5742939" cy="3740490"/>
          </a:xfrm>
        </p:grpSpPr>
        <p:grpSp>
          <p:nvGrpSpPr>
            <p:cNvPr id="70667" name="Group 10"/>
            <p:cNvGrpSpPr>
              <a:grpSpLocks/>
            </p:cNvGrpSpPr>
            <p:nvPr/>
          </p:nvGrpSpPr>
          <p:grpSpPr bwMode="auto">
            <a:xfrm>
              <a:off x="1417973" y="3358855"/>
              <a:ext cx="5227319" cy="3224848"/>
              <a:chOff x="3312" y="2688"/>
              <a:chExt cx="2352" cy="1451"/>
            </a:xfrm>
          </p:grpSpPr>
          <p:pic>
            <p:nvPicPr>
              <p:cNvPr id="70670" name="Picture 11" descr="fig6-1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2688"/>
                <a:ext cx="2352" cy="1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671" name="Rectangle 12"/>
              <p:cNvSpPr>
                <a:spLocks noChangeArrowheads="1"/>
              </p:cNvSpPr>
              <p:nvPr/>
            </p:nvSpPr>
            <p:spPr bwMode="auto">
              <a:xfrm>
                <a:off x="3504" y="3936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70668" name="Freeform 14"/>
            <p:cNvSpPr>
              <a:spLocks/>
            </p:cNvSpPr>
            <p:nvPr/>
          </p:nvSpPr>
          <p:spPr bwMode="auto">
            <a:xfrm>
              <a:off x="3231533" y="5812495"/>
              <a:ext cx="1813560" cy="337820"/>
            </a:xfrm>
            <a:custGeom>
              <a:avLst/>
              <a:gdLst>
                <a:gd name="T0" fmla="*/ 0 w 816"/>
                <a:gd name="T1" fmla="*/ 2147483647 h 152"/>
                <a:gd name="T2" fmla="*/ 2147483647 w 816"/>
                <a:gd name="T3" fmla="*/ 2147483647 h 152"/>
                <a:gd name="T4" fmla="*/ 2147483647 w 816"/>
                <a:gd name="T5" fmla="*/ 0 h 152"/>
                <a:gd name="T6" fmla="*/ 0 60000 65536"/>
                <a:gd name="T7" fmla="*/ 0 60000 65536"/>
                <a:gd name="T8" fmla="*/ 0 60000 65536"/>
                <a:gd name="T9" fmla="*/ 0 w 816"/>
                <a:gd name="T10" fmla="*/ 0 h 152"/>
                <a:gd name="T11" fmla="*/ 816 w 816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2">
                  <a:moveTo>
                    <a:pt x="0" y="48"/>
                  </a:moveTo>
                  <a:cubicBezTo>
                    <a:pt x="148" y="100"/>
                    <a:pt x="296" y="152"/>
                    <a:pt x="432" y="144"/>
                  </a:cubicBezTo>
                  <a:cubicBezTo>
                    <a:pt x="568" y="136"/>
                    <a:pt x="692" y="68"/>
                    <a:pt x="816" y="0"/>
                  </a:cubicBezTo>
                </a:path>
              </a:pathLst>
            </a:custGeom>
            <a:noFill/>
            <a:ln w="25400">
              <a:solidFill>
                <a:schemeClr val="hlink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graphicFrame>
          <p:nvGraphicFramePr>
            <p:cNvPr id="70662" name="Object 16"/>
            <p:cNvGraphicFramePr>
              <a:graphicFrameLocks noChangeAspect="1"/>
            </p:cNvGraphicFramePr>
            <p:nvPr/>
          </p:nvGraphicFramePr>
          <p:xfrm>
            <a:off x="3705224" y="6216672"/>
            <a:ext cx="795338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676" name="Equation" r:id="rId12" imgW="393480" imgH="177480" progId="Equation.DSMT4">
                    <p:embed/>
                  </p:oleObj>
                </mc:Choice>
                <mc:Fallback>
                  <p:oleObj name="Equation" r:id="rId12" imgW="393480" imgH="17748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5224" y="6216672"/>
                          <a:ext cx="795338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669" name="Freeform 15"/>
            <p:cNvSpPr>
              <a:spLocks/>
            </p:cNvSpPr>
            <p:nvPr/>
          </p:nvSpPr>
          <p:spPr bwMode="auto">
            <a:xfrm>
              <a:off x="1257953" y="3252175"/>
              <a:ext cx="5742939" cy="1920240"/>
            </a:xfrm>
            <a:custGeom>
              <a:avLst/>
              <a:gdLst>
                <a:gd name="T0" fmla="*/ 2147483647 w 2584"/>
                <a:gd name="T1" fmla="*/ 2147483647 h 768"/>
                <a:gd name="T2" fmla="*/ 2147483647 w 2584"/>
                <a:gd name="T3" fmla="*/ 2147483647 h 768"/>
                <a:gd name="T4" fmla="*/ 2147483647 w 2584"/>
                <a:gd name="T5" fmla="*/ 2147483647 h 768"/>
                <a:gd name="T6" fmla="*/ 2147483647 w 2584"/>
                <a:gd name="T7" fmla="*/ 2147483647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84"/>
                <a:gd name="T13" fmla="*/ 0 h 768"/>
                <a:gd name="T14" fmla="*/ 2584 w 2584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84" h="768">
                  <a:moveTo>
                    <a:pt x="408" y="768"/>
                  </a:moveTo>
                  <a:cubicBezTo>
                    <a:pt x="204" y="512"/>
                    <a:pt x="0" y="256"/>
                    <a:pt x="312" y="144"/>
                  </a:cubicBezTo>
                  <a:cubicBezTo>
                    <a:pt x="624" y="32"/>
                    <a:pt x="1976" y="0"/>
                    <a:pt x="2280" y="96"/>
                  </a:cubicBezTo>
                  <a:cubicBezTo>
                    <a:pt x="2584" y="192"/>
                    <a:pt x="2360" y="456"/>
                    <a:pt x="2136" y="720"/>
                  </a:cubicBezTo>
                </a:path>
              </a:pathLst>
            </a:custGeom>
            <a:noFill/>
            <a:ln w="25400">
              <a:solidFill>
                <a:schemeClr val="hlink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graphicFrame>
          <p:nvGraphicFramePr>
            <p:cNvPr id="70663" name="Object 17"/>
            <p:cNvGraphicFramePr>
              <a:graphicFrameLocks noChangeAspect="1"/>
            </p:cNvGraphicFramePr>
            <p:nvPr/>
          </p:nvGraphicFramePr>
          <p:xfrm>
            <a:off x="3475037" y="2843213"/>
            <a:ext cx="1025525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677" name="方程式" r:id="rId14" imgW="507960" imgH="177480" progId="Equation.3">
                    <p:embed/>
                  </p:oleObj>
                </mc:Choice>
                <mc:Fallback>
                  <p:oleObj name="方程式" r:id="rId14" imgW="507960" imgH="17748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5037" y="2843213"/>
                          <a:ext cx="1025525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9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54F9D31F-C8D7-47A5-BD23-EA2E41FDF008}" type="slidenum">
              <a:rPr lang="en-US" altLang="zh-TW" sz="1400" smtClean="0">
                <a:ea typeface="新細明體" charset="-120"/>
              </a:rPr>
              <a:pPr eaLnBrk="1" hangingPunct="1"/>
              <a:t>75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71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50913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Ex 1: (Finding a matrix for a linear transformation)</a:t>
            </a:r>
          </a:p>
        </p:txBody>
      </p:sp>
      <p:sp>
        <p:nvSpPr>
          <p:cNvPr id="71691" name="Rectangle 5"/>
          <p:cNvSpPr>
            <a:spLocks noChangeArrowheads="1"/>
          </p:cNvSpPr>
          <p:nvPr/>
        </p:nvSpPr>
        <p:spPr bwMode="auto">
          <a:xfrm>
            <a:off x="428625" y="3000375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Sol:</a:t>
            </a:r>
          </a:p>
        </p:txBody>
      </p:sp>
      <p:graphicFrame>
        <p:nvGraphicFramePr>
          <p:cNvPr id="71682" name="Object 0"/>
          <p:cNvGraphicFramePr>
            <a:graphicFrameLocks noChangeAspect="1"/>
          </p:cNvGraphicFramePr>
          <p:nvPr/>
        </p:nvGraphicFramePr>
        <p:xfrm>
          <a:off x="1547813" y="4011613"/>
          <a:ext cx="66294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2" name="Equation" r:id="rId3" imgW="3314520" imgH="431640" progId="Equation.3">
                  <p:embed/>
                </p:oleObj>
              </mc:Choice>
              <mc:Fallback>
                <p:oleObj name="Equation" r:id="rId3" imgW="3314520" imgH="43164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011613"/>
                        <a:ext cx="66294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3" name="Object 1"/>
          <p:cNvGraphicFramePr>
            <a:graphicFrameLocks noChangeAspect="1"/>
          </p:cNvGraphicFramePr>
          <p:nvPr/>
        </p:nvGraphicFramePr>
        <p:xfrm>
          <a:off x="1262063" y="1560513"/>
          <a:ext cx="43180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3" name="方程式" r:id="rId5" imgW="2158920" imgH="203040" progId="Equation.3">
                  <p:embed/>
                </p:oleObj>
              </mc:Choice>
              <mc:Fallback>
                <p:oleObj name="方程式" r:id="rId5" imgW="2158920" imgH="203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2063" y="1560513"/>
                        <a:ext cx="43180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4" name="Object 2"/>
          <p:cNvGraphicFramePr>
            <a:graphicFrameLocks noChangeAspect="1"/>
          </p:cNvGraphicFramePr>
          <p:nvPr/>
        </p:nvGraphicFramePr>
        <p:xfrm>
          <a:off x="2201863" y="2071688"/>
          <a:ext cx="40132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4" name="Equation" r:id="rId7" imgW="2006280" imgH="215640" progId="Equation.3">
                  <p:embed/>
                </p:oleObj>
              </mc:Choice>
              <mc:Fallback>
                <p:oleObj name="Equation" r:id="rId7" imgW="200628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1863" y="2071688"/>
                        <a:ext cx="40132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5" name="Object 3"/>
          <p:cNvGraphicFramePr>
            <a:graphicFrameLocks noChangeAspect="1"/>
          </p:cNvGraphicFramePr>
          <p:nvPr/>
        </p:nvGraphicFramePr>
        <p:xfrm>
          <a:off x="1258888" y="2667000"/>
          <a:ext cx="449580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5" name="方程式" r:id="rId9" imgW="2247840" imgH="203040" progId="Equation.3">
                  <p:embed/>
                </p:oleObj>
              </mc:Choice>
              <mc:Fallback>
                <p:oleObj name="方程式" r:id="rId9" imgW="224784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667000"/>
                        <a:ext cx="449580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6" name="Object 4"/>
          <p:cNvGraphicFramePr>
            <a:graphicFrameLocks noChangeAspect="1"/>
          </p:cNvGraphicFramePr>
          <p:nvPr/>
        </p:nvGraphicFramePr>
        <p:xfrm>
          <a:off x="1517650" y="4876800"/>
          <a:ext cx="66548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6" name="Equation" r:id="rId11" imgW="3327120" imgH="431640" progId="Equation.3">
                  <p:embed/>
                </p:oleObj>
              </mc:Choice>
              <mc:Fallback>
                <p:oleObj name="Equation" r:id="rId11" imgW="332712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7650" y="4876800"/>
                        <a:ext cx="66548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7" name="Object 5"/>
          <p:cNvGraphicFramePr>
            <a:graphicFrameLocks noChangeAspect="1"/>
          </p:cNvGraphicFramePr>
          <p:nvPr/>
        </p:nvGraphicFramePr>
        <p:xfrm>
          <a:off x="1512888" y="5718175"/>
          <a:ext cx="51308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7" name="Equation" r:id="rId13" imgW="2565360" imgH="431640" progId="Equation.3">
                  <p:embed/>
                </p:oleObj>
              </mc:Choice>
              <mc:Fallback>
                <p:oleObj name="Equation" r:id="rId13" imgW="256536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5718175"/>
                        <a:ext cx="513080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8" name="Object 6"/>
          <p:cNvGraphicFramePr>
            <a:graphicFrameLocks noChangeAspect="1"/>
          </p:cNvGraphicFramePr>
          <p:nvPr/>
        </p:nvGraphicFramePr>
        <p:xfrm>
          <a:off x="1150938" y="3502025"/>
          <a:ext cx="40640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8" name="Equation" r:id="rId15" imgW="2031840" imgH="279360" progId="Equation.DSMT4">
                  <p:embed/>
                </p:oleObj>
              </mc:Choice>
              <mc:Fallback>
                <p:oleObj name="Equation" r:id="rId15" imgW="2031840" imgH="279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8" y="3502025"/>
                        <a:ext cx="40640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1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5CF37C01-EC57-4D87-A8F5-A60896369ADF}" type="slidenum">
              <a:rPr lang="en-US" altLang="zh-TW" sz="1400" smtClean="0">
                <a:ea typeface="新細明體" charset="-120"/>
              </a:rPr>
              <a:pPr eaLnBrk="1" hangingPunct="1"/>
              <a:t>76</a:t>
            </a:fld>
            <a:endParaRPr lang="en-US" altLang="zh-TW" sz="1400" smtClean="0">
              <a:ea typeface="新細明體" charset="-120"/>
            </a:endParaRPr>
          </a:p>
        </p:txBody>
      </p:sp>
      <p:graphicFrame>
        <p:nvGraphicFramePr>
          <p:cNvPr id="72706" name="Object 0"/>
          <p:cNvGraphicFramePr>
            <a:graphicFrameLocks noChangeAspect="1"/>
          </p:cNvGraphicFramePr>
          <p:nvPr/>
        </p:nvGraphicFramePr>
        <p:xfrm>
          <a:off x="466725" y="1011238"/>
          <a:ext cx="843280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4" name="Equation" r:id="rId3" imgW="4216320" imgH="203040" progId="Equation.DSMT4">
                  <p:embed/>
                </p:oleObj>
              </mc:Choice>
              <mc:Fallback>
                <p:oleObj name="Equation" r:id="rId3" imgW="4216320" imgH="203040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011238"/>
                        <a:ext cx="8432800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7" name="Object 1"/>
          <p:cNvGraphicFramePr>
            <a:graphicFrameLocks noChangeAspect="1"/>
          </p:cNvGraphicFramePr>
          <p:nvPr/>
        </p:nvGraphicFramePr>
        <p:xfrm>
          <a:off x="946150" y="1444625"/>
          <a:ext cx="41148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5" name="Equation" r:id="rId5" imgW="2057400" imgH="431640" progId="Equation.3">
                  <p:embed/>
                </p:oleObj>
              </mc:Choice>
              <mc:Fallback>
                <p:oleObj name="Equation" r:id="rId5" imgW="2057400" imgH="431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150" y="1444625"/>
                        <a:ext cx="411480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8" name="Object 2"/>
          <p:cNvGraphicFramePr>
            <a:graphicFrameLocks noChangeAspect="1"/>
          </p:cNvGraphicFramePr>
          <p:nvPr/>
        </p:nvGraphicFramePr>
        <p:xfrm>
          <a:off x="915988" y="2336800"/>
          <a:ext cx="3860800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6" name="Equation" r:id="rId7" imgW="1930320" imgH="685800" progId="Equation.DSMT4">
                  <p:embed/>
                </p:oleObj>
              </mc:Choice>
              <mc:Fallback>
                <p:oleObj name="Equation" r:id="rId7" imgW="1930320" imgH="685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988" y="2336800"/>
                        <a:ext cx="3860800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9" name="Object 3"/>
          <p:cNvGraphicFramePr>
            <a:graphicFrameLocks noChangeAspect="1"/>
          </p:cNvGraphicFramePr>
          <p:nvPr/>
        </p:nvGraphicFramePr>
        <p:xfrm>
          <a:off x="889000" y="3632200"/>
          <a:ext cx="4826000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7" name="Equation" r:id="rId9" imgW="2412720" imgH="685800" progId="Equation.DSMT4">
                  <p:embed/>
                </p:oleObj>
              </mc:Choice>
              <mc:Fallback>
                <p:oleObj name="Equation" r:id="rId9" imgW="2412720" imgH="685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3632200"/>
                        <a:ext cx="4826000" cy="135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0" name="Object 4"/>
          <p:cNvGraphicFramePr>
            <a:graphicFrameLocks noChangeAspect="1"/>
          </p:cNvGraphicFramePr>
          <p:nvPr/>
        </p:nvGraphicFramePr>
        <p:xfrm>
          <a:off x="915988" y="5073650"/>
          <a:ext cx="6299200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8" name="方程式" r:id="rId11" imgW="3149280" imgH="685800" progId="Equation.3">
                  <p:embed/>
                </p:oleObj>
              </mc:Choice>
              <mc:Fallback>
                <p:oleObj name="方程式" r:id="rId11" imgW="3149280" imgH="685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988" y="5073650"/>
                        <a:ext cx="6299200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2" name="文字方塊 7"/>
          <p:cNvSpPr txBox="1">
            <a:spLocks noChangeArrowheads="1"/>
          </p:cNvSpPr>
          <p:nvPr/>
        </p:nvSpPr>
        <p:spPr bwMode="auto">
          <a:xfrm>
            <a:off x="5786438" y="4065588"/>
            <a:ext cx="32146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1463" indent="-2714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600">
                <a:solidFill>
                  <a:srgbClr val="3333CC"/>
                </a:solidFill>
              </a:rPr>
              <a:t>※ Solve </a:t>
            </a:r>
            <a:r>
              <a:rPr lang="en-US" altLang="zh-TW" sz="1600" i="1">
                <a:solidFill>
                  <a:srgbClr val="3333CC"/>
                </a:solidFill>
              </a:rPr>
              <a:t>a</a:t>
            </a:r>
            <a:r>
              <a:rPr lang="en-US" altLang="zh-TW" sz="1600">
                <a:solidFill>
                  <a:srgbClr val="3333CC"/>
                </a:solidFill>
              </a:rPr>
              <a:t>(1, 0) + </a:t>
            </a:r>
            <a:r>
              <a:rPr lang="en-US" altLang="zh-TW" sz="1600" i="1">
                <a:solidFill>
                  <a:srgbClr val="3333CC"/>
                </a:solidFill>
              </a:rPr>
              <a:t>b</a:t>
            </a:r>
            <a:r>
              <a:rPr lang="en-US" altLang="zh-TW" sz="1600">
                <a:solidFill>
                  <a:srgbClr val="3333CC"/>
                </a:solidFill>
              </a:rPr>
              <a:t>(1, 1) = (1, 0) </a:t>
            </a:r>
            <a:r>
              <a:rPr lang="en-US" altLang="zh-TW" sz="1600">
                <a:solidFill>
                  <a:srgbClr val="3333CC"/>
                </a:solidFill>
                <a:sym typeface="Symbol" pitchFamily="18" charset="2"/>
              </a:rPr>
              <a:t> (</a:t>
            </a:r>
            <a:r>
              <a:rPr lang="en-US" altLang="zh-TW" sz="1600" i="1">
                <a:solidFill>
                  <a:srgbClr val="3333CC"/>
                </a:solidFill>
                <a:sym typeface="Symbol" pitchFamily="18" charset="2"/>
              </a:rPr>
              <a:t>a</a:t>
            </a:r>
            <a:r>
              <a:rPr lang="en-US" altLang="zh-TW" sz="1600">
                <a:solidFill>
                  <a:srgbClr val="3333CC"/>
                </a:solidFill>
                <a:sym typeface="Symbol" pitchFamily="18" charset="2"/>
              </a:rPr>
              <a:t>, </a:t>
            </a:r>
            <a:r>
              <a:rPr lang="en-US" altLang="zh-TW" sz="1600" i="1">
                <a:solidFill>
                  <a:srgbClr val="3333CC"/>
                </a:solidFill>
                <a:sym typeface="Symbol" pitchFamily="18" charset="2"/>
              </a:rPr>
              <a:t>b</a:t>
            </a:r>
            <a:r>
              <a:rPr lang="en-US" altLang="zh-TW" sz="1600">
                <a:solidFill>
                  <a:srgbClr val="3333CC"/>
                </a:solidFill>
                <a:sym typeface="Symbol" pitchFamily="18" charset="2"/>
              </a:rPr>
              <a:t>) = (1, 0)</a:t>
            </a:r>
          </a:p>
          <a:p>
            <a:pPr eaLnBrk="1" hangingPunct="1"/>
            <a:r>
              <a:rPr lang="en-US" altLang="zh-TW" sz="1600">
                <a:solidFill>
                  <a:srgbClr val="3333CC"/>
                </a:solidFill>
              </a:rPr>
              <a:t>※ Solve </a:t>
            </a:r>
            <a:r>
              <a:rPr lang="en-US" altLang="zh-TW" sz="1600" i="1">
                <a:solidFill>
                  <a:srgbClr val="3333CC"/>
                </a:solidFill>
              </a:rPr>
              <a:t>c</a:t>
            </a:r>
            <a:r>
              <a:rPr lang="en-US" altLang="zh-TW" sz="1600">
                <a:solidFill>
                  <a:srgbClr val="3333CC"/>
                </a:solidFill>
              </a:rPr>
              <a:t>(1, 0) + </a:t>
            </a:r>
            <a:r>
              <a:rPr lang="en-US" altLang="zh-TW" sz="1600" i="1">
                <a:solidFill>
                  <a:srgbClr val="3333CC"/>
                </a:solidFill>
              </a:rPr>
              <a:t>d</a:t>
            </a:r>
            <a:r>
              <a:rPr lang="en-US" altLang="zh-TW" sz="1600">
                <a:solidFill>
                  <a:srgbClr val="3333CC"/>
                </a:solidFill>
              </a:rPr>
              <a:t>(1, 1) = (0, 1) </a:t>
            </a:r>
            <a:r>
              <a:rPr lang="en-US" altLang="zh-TW" sz="1600">
                <a:solidFill>
                  <a:srgbClr val="3333CC"/>
                </a:solidFill>
                <a:sym typeface="Symbol" pitchFamily="18" charset="2"/>
              </a:rPr>
              <a:t> (</a:t>
            </a:r>
            <a:r>
              <a:rPr lang="en-US" altLang="zh-TW" sz="1600" i="1">
                <a:solidFill>
                  <a:srgbClr val="3333CC"/>
                </a:solidFill>
                <a:sym typeface="Symbol" pitchFamily="18" charset="2"/>
              </a:rPr>
              <a:t>c</a:t>
            </a:r>
            <a:r>
              <a:rPr lang="en-US" altLang="zh-TW" sz="1600">
                <a:solidFill>
                  <a:srgbClr val="3333CC"/>
                </a:solidFill>
                <a:sym typeface="Symbol" pitchFamily="18" charset="2"/>
              </a:rPr>
              <a:t>, </a:t>
            </a:r>
            <a:r>
              <a:rPr lang="en-US" altLang="zh-TW" sz="1600" i="1">
                <a:solidFill>
                  <a:srgbClr val="3333CC"/>
                </a:solidFill>
                <a:sym typeface="Symbol" pitchFamily="18" charset="2"/>
              </a:rPr>
              <a:t>d</a:t>
            </a:r>
            <a:r>
              <a:rPr lang="en-US" altLang="zh-TW" sz="1600">
                <a:solidFill>
                  <a:srgbClr val="3333CC"/>
                </a:solidFill>
                <a:sym typeface="Symbol" pitchFamily="18" charset="2"/>
              </a:rPr>
              <a:t>) = (-1, 1)</a:t>
            </a:r>
            <a:endParaRPr lang="zh-TW" altLang="en-US" sz="1600">
              <a:solidFill>
                <a:srgbClr val="3333CC"/>
              </a:solidFill>
            </a:endParaRPr>
          </a:p>
        </p:txBody>
      </p:sp>
      <p:sp>
        <p:nvSpPr>
          <p:cNvPr id="72713" name="文字方塊 8"/>
          <p:cNvSpPr txBox="1">
            <a:spLocks noChangeArrowheads="1"/>
          </p:cNvSpPr>
          <p:nvPr/>
        </p:nvSpPr>
        <p:spPr bwMode="auto">
          <a:xfrm>
            <a:off x="4929188" y="2708275"/>
            <a:ext cx="32146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1463" indent="-2714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600">
                <a:solidFill>
                  <a:srgbClr val="3333CC"/>
                </a:solidFill>
              </a:rPr>
              <a:t>※ Solve </a:t>
            </a:r>
            <a:r>
              <a:rPr lang="en-US" altLang="zh-TW" sz="1600" i="1">
                <a:solidFill>
                  <a:srgbClr val="3333CC"/>
                </a:solidFill>
              </a:rPr>
              <a:t>a</a:t>
            </a:r>
            <a:r>
              <a:rPr lang="en-US" altLang="zh-TW" sz="1600">
                <a:solidFill>
                  <a:srgbClr val="3333CC"/>
                </a:solidFill>
              </a:rPr>
              <a:t>(1, 0) + </a:t>
            </a:r>
            <a:r>
              <a:rPr lang="en-US" altLang="zh-TW" sz="1600" i="1">
                <a:solidFill>
                  <a:srgbClr val="3333CC"/>
                </a:solidFill>
              </a:rPr>
              <a:t>b</a:t>
            </a:r>
            <a:r>
              <a:rPr lang="en-US" altLang="zh-TW" sz="1600">
                <a:solidFill>
                  <a:srgbClr val="3333CC"/>
                </a:solidFill>
              </a:rPr>
              <a:t>(0, 1) = (1, 0) </a:t>
            </a:r>
            <a:r>
              <a:rPr lang="en-US" altLang="zh-TW" sz="1600">
                <a:solidFill>
                  <a:srgbClr val="3333CC"/>
                </a:solidFill>
                <a:sym typeface="Symbol" pitchFamily="18" charset="2"/>
              </a:rPr>
              <a:t> (</a:t>
            </a:r>
            <a:r>
              <a:rPr lang="en-US" altLang="zh-TW" sz="1600" i="1">
                <a:solidFill>
                  <a:srgbClr val="3333CC"/>
                </a:solidFill>
                <a:sym typeface="Symbol" pitchFamily="18" charset="2"/>
              </a:rPr>
              <a:t>a</a:t>
            </a:r>
            <a:r>
              <a:rPr lang="en-US" altLang="zh-TW" sz="1600">
                <a:solidFill>
                  <a:srgbClr val="3333CC"/>
                </a:solidFill>
                <a:sym typeface="Symbol" pitchFamily="18" charset="2"/>
              </a:rPr>
              <a:t>, </a:t>
            </a:r>
            <a:r>
              <a:rPr lang="en-US" altLang="zh-TW" sz="1600" i="1">
                <a:solidFill>
                  <a:srgbClr val="3333CC"/>
                </a:solidFill>
                <a:sym typeface="Symbol" pitchFamily="18" charset="2"/>
              </a:rPr>
              <a:t>b</a:t>
            </a:r>
            <a:r>
              <a:rPr lang="en-US" altLang="zh-TW" sz="1600">
                <a:solidFill>
                  <a:srgbClr val="3333CC"/>
                </a:solidFill>
                <a:sym typeface="Symbol" pitchFamily="18" charset="2"/>
              </a:rPr>
              <a:t>) = (1, 0)</a:t>
            </a:r>
          </a:p>
          <a:p>
            <a:pPr eaLnBrk="1" hangingPunct="1"/>
            <a:r>
              <a:rPr lang="en-US" altLang="zh-TW" sz="1600">
                <a:solidFill>
                  <a:srgbClr val="3333CC"/>
                </a:solidFill>
              </a:rPr>
              <a:t>※ Solve </a:t>
            </a:r>
            <a:r>
              <a:rPr lang="en-US" altLang="zh-TW" sz="1600" i="1">
                <a:solidFill>
                  <a:srgbClr val="3333CC"/>
                </a:solidFill>
              </a:rPr>
              <a:t>c</a:t>
            </a:r>
            <a:r>
              <a:rPr lang="en-US" altLang="zh-TW" sz="1600">
                <a:solidFill>
                  <a:srgbClr val="3333CC"/>
                </a:solidFill>
              </a:rPr>
              <a:t>(1, 0) + </a:t>
            </a:r>
            <a:r>
              <a:rPr lang="en-US" altLang="zh-TW" sz="1600" i="1">
                <a:solidFill>
                  <a:srgbClr val="3333CC"/>
                </a:solidFill>
              </a:rPr>
              <a:t>d</a:t>
            </a:r>
            <a:r>
              <a:rPr lang="en-US" altLang="zh-TW" sz="1600">
                <a:solidFill>
                  <a:srgbClr val="3333CC"/>
                </a:solidFill>
              </a:rPr>
              <a:t>(0, 1) = (1, 1) </a:t>
            </a:r>
            <a:r>
              <a:rPr lang="en-US" altLang="zh-TW" sz="1600">
                <a:solidFill>
                  <a:srgbClr val="3333CC"/>
                </a:solidFill>
                <a:sym typeface="Symbol" pitchFamily="18" charset="2"/>
              </a:rPr>
              <a:t> (</a:t>
            </a:r>
            <a:r>
              <a:rPr lang="en-US" altLang="zh-TW" sz="1600" i="1">
                <a:solidFill>
                  <a:srgbClr val="3333CC"/>
                </a:solidFill>
                <a:sym typeface="Symbol" pitchFamily="18" charset="2"/>
              </a:rPr>
              <a:t>c</a:t>
            </a:r>
            <a:r>
              <a:rPr lang="en-US" altLang="zh-TW" sz="1600">
                <a:solidFill>
                  <a:srgbClr val="3333CC"/>
                </a:solidFill>
                <a:sym typeface="Symbol" pitchFamily="18" charset="2"/>
              </a:rPr>
              <a:t>, </a:t>
            </a:r>
            <a:r>
              <a:rPr lang="en-US" altLang="zh-TW" sz="1600" i="1">
                <a:solidFill>
                  <a:srgbClr val="3333CC"/>
                </a:solidFill>
                <a:sym typeface="Symbol" pitchFamily="18" charset="2"/>
              </a:rPr>
              <a:t>d</a:t>
            </a:r>
            <a:r>
              <a:rPr lang="en-US" altLang="zh-TW" sz="1600">
                <a:solidFill>
                  <a:srgbClr val="3333CC"/>
                </a:solidFill>
                <a:sym typeface="Symbol" pitchFamily="18" charset="2"/>
              </a:rPr>
              <a:t>) = (1, 1)</a:t>
            </a:r>
            <a:endParaRPr lang="zh-TW" altLang="en-US" sz="160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5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24D5AF5D-1440-4285-A198-4E63C872DD94}" type="slidenum">
              <a:rPr lang="en-US" altLang="zh-TW" sz="1400" smtClean="0">
                <a:ea typeface="新細明體" charset="-120"/>
              </a:rPr>
              <a:pPr eaLnBrk="1" hangingPunct="1"/>
              <a:t>77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73736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357188" y="857250"/>
            <a:ext cx="7924800" cy="533400"/>
          </a:xfrm>
          <a:noFill/>
        </p:spPr>
        <p:txBody>
          <a:bodyPr/>
          <a:lstStyle/>
          <a:p>
            <a:pPr eaLnBrk="1" hangingPunct="1"/>
            <a:r>
              <a:rPr lang="en-US" altLang="zh-TW" smtClean="0"/>
              <a:t>Ex 2: (Finding a matrix for a linear transformation)</a:t>
            </a:r>
          </a:p>
        </p:txBody>
      </p:sp>
      <p:sp>
        <p:nvSpPr>
          <p:cNvPr id="73737" name="Rectangle 17"/>
          <p:cNvSpPr>
            <a:spLocks noChangeArrowheads="1"/>
          </p:cNvSpPr>
          <p:nvPr/>
        </p:nvSpPr>
        <p:spPr bwMode="auto">
          <a:xfrm>
            <a:off x="285750" y="3000375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Sol:</a:t>
            </a:r>
          </a:p>
        </p:txBody>
      </p:sp>
      <p:graphicFrame>
        <p:nvGraphicFramePr>
          <p:cNvPr id="73730" name="Object 18"/>
          <p:cNvGraphicFramePr>
            <a:graphicFrameLocks noChangeAspect="1"/>
          </p:cNvGraphicFramePr>
          <p:nvPr/>
        </p:nvGraphicFramePr>
        <p:xfrm>
          <a:off x="725488" y="1357313"/>
          <a:ext cx="759777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9" name="Equation" r:id="rId3" imgW="4178160" imgH="888840" progId="Equation.DSMT4">
                  <p:embed/>
                </p:oleObj>
              </mc:Choice>
              <mc:Fallback>
                <p:oleObj name="Equation" r:id="rId3" imgW="4178160" imgH="8888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8" y="1357313"/>
                        <a:ext cx="759777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1" name="Object 19"/>
          <p:cNvGraphicFramePr>
            <a:graphicFrameLocks noChangeAspect="1"/>
          </p:cNvGraphicFramePr>
          <p:nvPr/>
        </p:nvGraphicFramePr>
        <p:xfrm>
          <a:off x="682625" y="4259263"/>
          <a:ext cx="7567613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0" name="方程式" r:id="rId5" imgW="4203360" imgH="457200" progId="Equation.3">
                  <p:embed/>
                </p:oleObj>
              </mc:Choice>
              <mc:Fallback>
                <p:oleObj name="方程式" r:id="rId5" imgW="4203360" imgH="4572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4259263"/>
                        <a:ext cx="7567613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2" name="Object 20"/>
          <p:cNvGraphicFramePr>
            <a:graphicFrameLocks noChangeAspect="1"/>
          </p:cNvGraphicFramePr>
          <p:nvPr/>
        </p:nvGraphicFramePr>
        <p:xfrm>
          <a:off x="682625" y="5041900"/>
          <a:ext cx="7818438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1" name="方程式" r:id="rId7" imgW="4343400" imgH="457200" progId="Equation.3">
                  <p:embed/>
                </p:oleObj>
              </mc:Choice>
              <mc:Fallback>
                <p:oleObj name="方程式" r:id="rId7" imgW="4343400" imgH="457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5041900"/>
                        <a:ext cx="7818438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3" name="Object 21"/>
          <p:cNvGraphicFramePr>
            <a:graphicFrameLocks noChangeAspect="1"/>
          </p:cNvGraphicFramePr>
          <p:nvPr/>
        </p:nvGraphicFramePr>
        <p:xfrm>
          <a:off x="754063" y="5707063"/>
          <a:ext cx="6881812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2" name="方程式" r:id="rId9" imgW="7645320" imgH="1295280" progId="Equation.3">
                  <p:embed/>
                </p:oleObj>
              </mc:Choice>
              <mc:Fallback>
                <p:oleObj name="方程式" r:id="rId9" imgW="7645320" imgH="12952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5707063"/>
                        <a:ext cx="6881812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4" name="Object 26"/>
          <p:cNvGraphicFramePr>
            <a:graphicFrameLocks noChangeAspect="1"/>
          </p:cNvGraphicFramePr>
          <p:nvPr/>
        </p:nvGraphicFramePr>
        <p:xfrm>
          <a:off x="4527550" y="3365500"/>
          <a:ext cx="889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3" name="Equation" r:id="rId11" imgW="88560" imgH="126720" progId="Equation.3">
                  <p:embed/>
                </p:oleObj>
              </mc:Choice>
              <mc:Fallback>
                <p:oleObj name="Equation" r:id="rId11" imgW="88560" imgH="12672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3365500"/>
                        <a:ext cx="88900" cy="12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8" name="文字方塊 9"/>
          <p:cNvSpPr txBox="1">
            <a:spLocks noChangeArrowheads="1"/>
          </p:cNvSpPr>
          <p:nvPr/>
        </p:nvSpPr>
        <p:spPr bwMode="auto">
          <a:xfrm>
            <a:off x="714375" y="3357563"/>
            <a:ext cx="74295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2200">
                <a:solidFill>
                  <a:srgbClr val="3333CC"/>
                </a:solidFill>
              </a:rPr>
              <a:t>Because the specific function is unknown, it is difficult to apply the direct method to derive </a:t>
            </a:r>
            <a:r>
              <a:rPr lang="en-US" altLang="zh-TW" sz="2200" i="1">
                <a:solidFill>
                  <a:srgbClr val="3333CC"/>
                </a:solidFill>
              </a:rPr>
              <a:t>A’</a:t>
            </a:r>
            <a:r>
              <a:rPr lang="en-US" altLang="zh-TW" sz="2200">
                <a:solidFill>
                  <a:srgbClr val="3333CC"/>
                </a:solidFill>
              </a:rPr>
              <a:t>, so we resort to the indirect method where </a:t>
            </a:r>
            <a:r>
              <a:rPr lang="en-US" altLang="zh-TW" sz="2200" i="1">
                <a:solidFill>
                  <a:srgbClr val="3333CC"/>
                </a:solidFill>
              </a:rPr>
              <a:t>A’</a:t>
            </a:r>
            <a:r>
              <a:rPr lang="en-US" altLang="zh-TW" sz="2200">
                <a:solidFill>
                  <a:srgbClr val="3333CC"/>
                </a:solidFill>
              </a:rPr>
              <a:t> = </a:t>
            </a:r>
            <a:r>
              <a:rPr lang="en-US" altLang="zh-TW" sz="2200" i="1">
                <a:solidFill>
                  <a:srgbClr val="3333CC"/>
                </a:solidFill>
              </a:rPr>
              <a:t>P</a:t>
            </a:r>
            <a:r>
              <a:rPr lang="en-US" altLang="zh-TW" sz="2200" baseline="30000">
                <a:solidFill>
                  <a:srgbClr val="3333CC"/>
                </a:solidFill>
              </a:rPr>
              <a:t>-1</a:t>
            </a:r>
            <a:r>
              <a:rPr lang="en-US" altLang="zh-TW" sz="2200" i="1">
                <a:solidFill>
                  <a:srgbClr val="3333CC"/>
                </a:solidFill>
              </a:rPr>
              <a:t>AP</a:t>
            </a:r>
            <a:endParaRPr lang="zh-TW" altLang="en-US" sz="2200" i="1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9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D3E8ECCA-B6E8-4E5A-86B0-09F41E24F9ED}" type="slidenum">
              <a:rPr lang="en-US" altLang="zh-TW" sz="1400" smtClean="0">
                <a:ea typeface="新細明體" charset="-120"/>
              </a:rPr>
              <a:pPr eaLnBrk="1" hangingPunct="1"/>
              <a:t>78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747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5175"/>
            <a:ext cx="7924800" cy="533400"/>
          </a:xfrm>
          <a:noFill/>
        </p:spPr>
        <p:txBody>
          <a:bodyPr/>
          <a:lstStyle/>
          <a:p>
            <a:pPr eaLnBrk="1" hangingPunct="1"/>
            <a:r>
              <a:rPr lang="en-US" altLang="zh-TW" smtClean="0"/>
              <a:t>Ex 3: (Finding a matrix for a linear transformation)</a:t>
            </a:r>
          </a:p>
        </p:txBody>
      </p:sp>
      <p:sp>
        <p:nvSpPr>
          <p:cNvPr id="74761" name="Rectangle 4"/>
          <p:cNvSpPr>
            <a:spLocks noChangeArrowheads="1"/>
          </p:cNvSpPr>
          <p:nvPr/>
        </p:nvSpPr>
        <p:spPr bwMode="auto">
          <a:xfrm>
            <a:off x="357188" y="2752725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Sol:</a:t>
            </a:r>
          </a:p>
        </p:txBody>
      </p:sp>
      <p:graphicFrame>
        <p:nvGraphicFramePr>
          <p:cNvPr id="74754" name="Object 5"/>
          <p:cNvGraphicFramePr>
            <a:graphicFrameLocks noChangeAspect="1"/>
          </p:cNvGraphicFramePr>
          <p:nvPr/>
        </p:nvGraphicFramePr>
        <p:xfrm>
          <a:off x="658813" y="1146175"/>
          <a:ext cx="8077200" cy="198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2" name="Equation" r:id="rId3" imgW="4038480" imgH="1002960" progId="Equation.DSMT4">
                  <p:embed/>
                </p:oleObj>
              </mc:Choice>
              <mc:Fallback>
                <p:oleObj name="Equation" r:id="rId3" imgW="4038480" imgH="1002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1146175"/>
                        <a:ext cx="8077200" cy="198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5" name="Object 13"/>
          <p:cNvGraphicFramePr>
            <a:graphicFrameLocks noChangeAspect="1"/>
          </p:cNvGraphicFramePr>
          <p:nvPr/>
        </p:nvGraphicFramePr>
        <p:xfrm>
          <a:off x="1150938" y="3314700"/>
          <a:ext cx="45466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3" name="Equation" r:id="rId5" imgW="2273040" imgH="431640" progId="Equation.3">
                  <p:embed/>
                </p:oleObj>
              </mc:Choice>
              <mc:Fallback>
                <p:oleObj name="Equation" r:id="rId5" imgW="2273040" imgH="431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8" y="3314700"/>
                        <a:ext cx="454660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6" name="Object 14"/>
          <p:cNvGraphicFramePr>
            <a:graphicFrameLocks noChangeAspect="1"/>
          </p:cNvGraphicFramePr>
          <p:nvPr/>
        </p:nvGraphicFramePr>
        <p:xfrm>
          <a:off x="1150938" y="4178300"/>
          <a:ext cx="50546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4" name="Equation" r:id="rId7" imgW="2527200" imgH="431640" progId="Equation.3">
                  <p:embed/>
                </p:oleObj>
              </mc:Choice>
              <mc:Fallback>
                <p:oleObj name="Equation" r:id="rId7" imgW="2527200" imgH="4316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8" y="4178300"/>
                        <a:ext cx="505460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7" name="Object 15"/>
          <p:cNvGraphicFramePr>
            <a:graphicFrameLocks noChangeAspect="1"/>
          </p:cNvGraphicFramePr>
          <p:nvPr/>
        </p:nvGraphicFramePr>
        <p:xfrm>
          <a:off x="1150938" y="5041900"/>
          <a:ext cx="57150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5" name="Equation" r:id="rId9" imgW="2857320" imgH="431640" progId="Equation.3">
                  <p:embed/>
                </p:oleObj>
              </mc:Choice>
              <mc:Fallback>
                <p:oleObj name="Equation" r:id="rId9" imgW="2857320" imgH="4316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8" y="5041900"/>
                        <a:ext cx="571500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8" name="Object 16"/>
          <p:cNvGraphicFramePr>
            <a:graphicFrameLocks noChangeAspect="1"/>
          </p:cNvGraphicFramePr>
          <p:nvPr/>
        </p:nvGraphicFramePr>
        <p:xfrm>
          <a:off x="1150938" y="5954713"/>
          <a:ext cx="5384800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6" name="方程式" r:id="rId11" imgW="2692080" imgH="457200" progId="Equation.3">
                  <p:embed/>
                </p:oleObj>
              </mc:Choice>
              <mc:Fallback>
                <p:oleObj name="方程式" r:id="rId11" imgW="2692080" imgH="457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8" y="5954713"/>
                        <a:ext cx="5384800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4EFBA813-2EAC-4366-8606-9554DA400099}" type="slidenum">
              <a:rPr lang="en-US" altLang="zh-TW" sz="1400" smtClean="0">
                <a:ea typeface="新細明體" charset="-120"/>
              </a:rPr>
              <a:pPr eaLnBrk="1" hangingPunct="1"/>
              <a:t>79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57250"/>
            <a:ext cx="8391525" cy="1447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/>
              <a:t>Similar matrix (</a:t>
            </a:r>
            <a:r>
              <a:rPr lang="zh-TW" altLang="en-US" smtClean="0"/>
              <a:t>相似矩陣</a:t>
            </a:r>
            <a:r>
              <a:rPr lang="en-US" altLang="zh-TW" smtClean="0"/>
              <a:t>):</a:t>
            </a:r>
          </a:p>
          <a:p>
            <a:pPr lvl="1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zh-TW" smtClean="0"/>
              <a:t>For square matrices </a:t>
            </a:r>
            <a:r>
              <a:rPr lang="en-US" altLang="zh-TW" i="1" smtClean="0"/>
              <a:t>A </a:t>
            </a:r>
            <a:r>
              <a:rPr lang="en-US" altLang="zh-TW" smtClean="0"/>
              <a:t>and </a:t>
            </a:r>
            <a:r>
              <a:rPr lang="en-US" altLang="zh-TW" i="1" smtClean="0"/>
              <a:t>A’ </a:t>
            </a:r>
            <a:r>
              <a:rPr lang="en-US" altLang="zh-TW" smtClean="0">
                <a:cs typeface="Times New Roman" pitchFamily="18" charset="0"/>
              </a:rPr>
              <a:t>of order</a:t>
            </a:r>
            <a:r>
              <a:rPr lang="en-US" altLang="zh-TW" i="1" smtClean="0">
                <a:cs typeface="Times New Roman" pitchFamily="18" charset="0"/>
              </a:rPr>
              <a:t> </a:t>
            </a:r>
            <a:r>
              <a:rPr lang="en-US" altLang="zh-TW" i="1" smtClean="0"/>
              <a:t>n, A</a:t>
            </a:r>
            <a:r>
              <a:rPr lang="en-US" altLang="zh-TW" i="1" smtClean="0">
                <a:cs typeface="Times New Roman" pitchFamily="18" charset="0"/>
              </a:rPr>
              <a:t>’ </a:t>
            </a:r>
            <a:r>
              <a:rPr lang="en-US" altLang="zh-TW" smtClean="0">
                <a:cs typeface="Times New Roman" pitchFamily="18" charset="0"/>
              </a:rPr>
              <a:t>is said to be similar to</a:t>
            </a:r>
            <a:r>
              <a:rPr lang="en-US" altLang="zh-TW" i="1" smtClean="0">
                <a:cs typeface="Times New Roman" pitchFamily="18" charset="0"/>
              </a:rPr>
              <a:t> A </a:t>
            </a:r>
            <a:r>
              <a:rPr lang="en-US" altLang="zh-TW" smtClean="0">
                <a:cs typeface="Times New Roman" pitchFamily="18" charset="0"/>
              </a:rPr>
              <a:t>if there exist an invertible matrix</a:t>
            </a:r>
            <a:r>
              <a:rPr lang="en-US" altLang="zh-TW" i="1" smtClean="0">
                <a:cs typeface="Times New Roman" pitchFamily="18" charset="0"/>
              </a:rPr>
              <a:t> </a:t>
            </a:r>
            <a:r>
              <a:rPr lang="en-US" altLang="zh-TW" i="1" smtClean="0"/>
              <a:t>P </a:t>
            </a:r>
            <a:r>
              <a:rPr lang="en-US" altLang="zh-TW" smtClean="0"/>
              <a:t>s.t. </a:t>
            </a:r>
            <a:r>
              <a:rPr lang="en-US" altLang="zh-TW" i="1" smtClean="0"/>
              <a:t>A’</a:t>
            </a:r>
            <a:r>
              <a:rPr lang="en-US" altLang="zh-TW" smtClean="0"/>
              <a:t>=</a:t>
            </a:r>
            <a:r>
              <a:rPr lang="en-US" altLang="zh-TW" i="1" smtClean="0"/>
              <a:t>P</a:t>
            </a:r>
            <a:r>
              <a:rPr lang="en-US" altLang="zh-TW" i="1" baseline="30000" smtClean="0"/>
              <a:t>-1</a:t>
            </a:r>
            <a:r>
              <a:rPr lang="en-US" altLang="zh-TW" i="1" smtClean="0"/>
              <a:t>AP</a:t>
            </a:r>
          </a:p>
        </p:txBody>
      </p:sp>
      <p:sp>
        <p:nvSpPr>
          <p:cNvPr id="75782" name="Rectangle 15"/>
          <p:cNvSpPr>
            <a:spLocks noChangeArrowheads="1"/>
          </p:cNvSpPr>
          <p:nvPr/>
        </p:nvSpPr>
        <p:spPr bwMode="auto">
          <a:xfrm>
            <a:off x="395288" y="2276475"/>
            <a:ext cx="874871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Theorem 6.13: (Properties of similar matrices)</a:t>
            </a:r>
          </a:p>
          <a:p>
            <a:pPr marL="571500" lvl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40000"/>
              <a:buFont typeface="Wingdings" pitchFamily="2" charset="2"/>
              <a:buNone/>
            </a:pPr>
            <a:r>
              <a:rPr lang="en-US" altLang="zh-TW"/>
              <a:t>Let </a:t>
            </a:r>
            <a:r>
              <a:rPr lang="en-US" altLang="zh-TW" i="1"/>
              <a:t>A</a:t>
            </a:r>
            <a:r>
              <a:rPr lang="en-US" altLang="zh-TW"/>
              <a:t>, </a:t>
            </a:r>
            <a:r>
              <a:rPr lang="en-US" altLang="zh-TW" i="1"/>
              <a:t>B</a:t>
            </a:r>
            <a:r>
              <a:rPr lang="en-US" altLang="zh-TW"/>
              <a:t>, and </a:t>
            </a:r>
            <a:r>
              <a:rPr lang="en-US" altLang="zh-TW" i="1"/>
              <a:t>C </a:t>
            </a:r>
            <a:r>
              <a:rPr lang="en-US" altLang="zh-TW"/>
              <a:t>be square matrices of order </a:t>
            </a:r>
            <a:r>
              <a:rPr lang="en-US" altLang="zh-TW" i="1"/>
              <a:t>n.</a:t>
            </a:r>
          </a:p>
          <a:p>
            <a:pPr marL="571500" lvl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40000"/>
              <a:buFont typeface="Wingdings" pitchFamily="2" charset="2"/>
              <a:buNone/>
            </a:pPr>
            <a:r>
              <a:rPr lang="en-US" altLang="zh-TW"/>
              <a:t>Then the following properties are true.</a:t>
            </a:r>
          </a:p>
          <a:p>
            <a:pPr marL="571500" lvl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40000"/>
              <a:buFont typeface="Wingdings" pitchFamily="2" charset="2"/>
              <a:buNone/>
            </a:pPr>
            <a:r>
              <a:rPr lang="en-US" altLang="zh-TW"/>
              <a:t>(1) </a:t>
            </a:r>
            <a:r>
              <a:rPr lang="en-US" altLang="zh-TW" i="1"/>
              <a:t>A</a:t>
            </a:r>
            <a:r>
              <a:rPr lang="en-US" altLang="zh-TW"/>
              <a:t> is similar to </a:t>
            </a:r>
            <a:r>
              <a:rPr lang="en-US" altLang="zh-TW" i="1"/>
              <a:t>A</a:t>
            </a:r>
            <a:endParaRPr lang="en-US" altLang="zh-TW"/>
          </a:p>
          <a:p>
            <a:pPr marL="571500" lvl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40000"/>
              <a:buFont typeface="Wingdings" pitchFamily="2" charset="2"/>
              <a:buNone/>
            </a:pPr>
            <a:r>
              <a:rPr lang="en-US" altLang="zh-TW"/>
              <a:t>(2) If </a:t>
            </a:r>
            <a:r>
              <a:rPr lang="en-US" altLang="zh-TW" i="1"/>
              <a:t>A</a:t>
            </a:r>
            <a:r>
              <a:rPr lang="en-US" altLang="zh-TW"/>
              <a:t> is similar to </a:t>
            </a:r>
            <a:r>
              <a:rPr lang="en-US" altLang="zh-TW" i="1"/>
              <a:t>B</a:t>
            </a:r>
            <a:r>
              <a:rPr lang="en-US" altLang="zh-TW"/>
              <a:t>, then </a:t>
            </a:r>
            <a:r>
              <a:rPr lang="en-US" altLang="zh-TW" i="1"/>
              <a:t>B</a:t>
            </a:r>
            <a:r>
              <a:rPr lang="en-US" altLang="zh-TW"/>
              <a:t> is similar to </a:t>
            </a:r>
            <a:r>
              <a:rPr lang="en-US" altLang="zh-TW" i="1"/>
              <a:t>A</a:t>
            </a:r>
            <a:endParaRPr lang="en-US" altLang="zh-TW"/>
          </a:p>
          <a:p>
            <a:pPr marL="571500" lvl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40000"/>
              <a:buFont typeface="Wingdings" pitchFamily="2" charset="2"/>
              <a:buNone/>
            </a:pPr>
            <a:r>
              <a:rPr lang="en-US" altLang="zh-TW"/>
              <a:t>(3) If </a:t>
            </a:r>
            <a:r>
              <a:rPr lang="en-US" altLang="zh-TW" i="1"/>
              <a:t>A</a:t>
            </a:r>
            <a:r>
              <a:rPr lang="en-US" altLang="zh-TW"/>
              <a:t> is similar to </a:t>
            </a:r>
            <a:r>
              <a:rPr lang="en-US" altLang="zh-TW" i="1"/>
              <a:t>B</a:t>
            </a:r>
            <a:r>
              <a:rPr lang="en-US" altLang="zh-TW"/>
              <a:t> and </a:t>
            </a:r>
            <a:r>
              <a:rPr lang="en-US" altLang="zh-TW" i="1"/>
              <a:t>B</a:t>
            </a:r>
            <a:r>
              <a:rPr lang="en-US" altLang="zh-TW"/>
              <a:t> is similar to </a:t>
            </a:r>
            <a:r>
              <a:rPr lang="en-US" altLang="zh-TW" i="1"/>
              <a:t>C</a:t>
            </a:r>
            <a:r>
              <a:rPr lang="en-US" altLang="zh-TW"/>
              <a:t>, then </a:t>
            </a:r>
            <a:r>
              <a:rPr lang="en-US" altLang="zh-TW" i="1"/>
              <a:t>A</a:t>
            </a:r>
            <a:r>
              <a:rPr lang="en-US" altLang="zh-TW"/>
              <a:t> is similar to </a:t>
            </a:r>
            <a:r>
              <a:rPr lang="en-US" altLang="zh-TW" i="1"/>
              <a:t>C</a:t>
            </a:r>
            <a:endParaRPr lang="en-US" altLang="zh-TW"/>
          </a:p>
          <a:p>
            <a:pPr marL="571500" lvl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40000"/>
              <a:buFont typeface="Wingdings" pitchFamily="2" charset="2"/>
              <a:buNone/>
            </a:pPr>
            <a:endParaRPr lang="en-US" altLang="zh-TW"/>
          </a:p>
        </p:txBody>
      </p:sp>
      <p:sp>
        <p:nvSpPr>
          <p:cNvPr id="75783" name="Rectangle 19"/>
          <p:cNvSpPr>
            <a:spLocks noChangeArrowheads="1"/>
          </p:cNvSpPr>
          <p:nvPr/>
        </p:nvSpPr>
        <p:spPr bwMode="auto">
          <a:xfrm>
            <a:off x="625475" y="4767263"/>
            <a:ext cx="7518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Pf for (1) and (2) (the proof of (3) is left in Exercise 23):</a:t>
            </a:r>
          </a:p>
        </p:txBody>
      </p:sp>
      <p:graphicFrame>
        <p:nvGraphicFramePr>
          <p:cNvPr id="75778" name="Object 20"/>
          <p:cNvGraphicFramePr>
            <a:graphicFrameLocks noChangeAspect="1"/>
          </p:cNvGraphicFramePr>
          <p:nvPr/>
        </p:nvGraphicFramePr>
        <p:xfrm>
          <a:off x="1000125" y="5207000"/>
          <a:ext cx="6985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4" name="Equation" r:id="rId3" imgW="3492360" imgH="228600" progId="Equation.DSMT4">
                  <p:embed/>
                </p:oleObj>
              </mc:Choice>
              <mc:Fallback>
                <p:oleObj name="Equation" r:id="rId3" imgW="3492360" imgH="228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5207000"/>
                        <a:ext cx="69850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9" name="Object 21"/>
          <p:cNvGraphicFramePr>
            <a:graphicFrameLocks noChangeAspect="1"/>
          </p:cNvGraphicFramePr>
          <p:nvPr/>
        </p:nvGraphicFramePr>
        <p:xfrm>
          <a:off x="1004888" y="5686425"/>
          <a:ext cx="79248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5" name="Equation" r:id="rId5" imgW="3962160" imgH="482400" progId="Equation.DSMT4">
                  <p:embed/>
                </p:oleObj>
              </mc:Choice>
              <mc:Fallback>
                <p:oleObj name="Equation" r:id="rId5" imgW="3962160" imgH="4824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5686425"/>
                        <a:ext cx="7924800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D5B67834-A4E3-43DA-9DAB-C97DE02D18A3}" type="slidenum">
              <a:rPr lang="en-US" altLang="zh-TW" sz="1400" smtClean="0">
                <a:ea typeface="新細明體" charset="-120"/>
              </a:rPr>
              <a:pPr eaLnBrk="1" hangingPunct="1"/>
              <a:t>8</a:t>
            </a:fld>
            <a:endParaRPr lang="en-US" altLang="zh-TW" sz="1400" smtClean="0">
              <a:ea typeface="新細明體" charset="-12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855663" y="960438"/>
          <a:ext cx="34290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方程式" r:id="rId3" imgW="3429000" imgH="812520" progId="Equation.3">
                  <p:embed/>
                </p:oleObj>
              </mc:Choice>
              <mc:Fallback>
                <p:oleObj name="方程式" r:id="rId3" imgW="3429000" imgH="8125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960438"/>
                        <a:ext cx="34290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1246188" y="1871663"/>
          <a:ext cx="50800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r:id="rId5" imgW="2540000" imgH="635000" progId="Equation.3">
                  <p:embed/>
                </p:oleObj>
              </mc:Choice>
              <mc:Fallback>
                <p:oleObj r:id="rId5" imgW="2540000" imgH="635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188" y="1871663"/>
                        <a:ext cx="5080000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1169988" y="3187700"/>
            <a:ext cx="6138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76250" indent="-4762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/>
              <a:t>Therefore, </a:t>
            </a:r>
            <a:r>
              <a:rPr lang="en-US" altLang="zh-TW" i="1"/>
              <a:t>T </a:t>
            </a:r>
            <a:r>
              <a:rPr lang="en-US" altLang="zh-TW"/>
              <a:t>is a linear transformation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16C2B4AC-DAC3-4F7F-9451-2A350A27A4F2}" type="slidenum">
              <a:rPr lang="en-US" altLang="zh-TW" sz="1400" smtClean="0">
                <a:ea typeface="新細明體" charset="-120"/>
              </a:rPr>
              <a:pPr eaLnBrk="1" hangingPunct="1"/>
              <a:t>80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768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50913"/>
            <a:ext cx="7924800" cy="533400"/>
          </a:xfrm>
          <a:noFill/>
        </p:spPr>
        <p:txBody>
          <a:bodyPr/>
          <a:lstStyle/>
          <a:p>
            <a:pPr eaLnBrk="1" hangingPunct="1"/>
            <a:r>
              <a:rPr lang="en-US" altLang="zh-TW" smtClean="0"/>
              <a:t>Ex 4: (Similar matrices)</a:t>
            </a:r>
          </a:p>
        </p:txBody>
      </p:sp>
      <p:graphicFrame>
        <p:nvGraphicFramePr>
          <p:cNvPr id="76802" name="Object 14"/>
          <p:cNvGraphicFramePr>
            <a:graphicFrameLocks noChangeAspect="1"/>
          </p:cNvGraphicFramePr>
          <p:nvPr/>
        </p:nvGraphicFramePr>
        <p:xfrm>
          <a:off x="736600" y="1614488"/>
          <a:ext cx="5943600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8" name="Equation" r:id="rId3" imgW="2971800" imgH="457200" progId="Equation.DSMT4">
                  <p:embed/>
                </p:oleObj>
              </mc:Choice>
              <mc:Fallback>
                <p:oleObj name="Equation" r:id="rId3" imgW="2971800" imgH="457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1614488"/>
                        <a:ext cx="5943600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3" name="Object 15"/>
          <p:cNvGraphicFramePr>
            <a:graphicFrameLocks noChangeAspect="1"/>
          </p:cNvGraphicFramePr>
          <p:nvPr/>
        </p:nvGraphicFramePr>
        <p:xfrm>
          <a:off x="1116013" y="2522538"/>
          <a:ext cx="46736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9" name="方程式" r:id="rId5" imgW="2336760" imgH="457200" progId="Equation.3">
                  <p:embed/>
                </p:oleObj>
              </mc:Choice>
              <mc:Fallback>
                <p:oleObj name="方程式" r:id="rId5" imgW="233676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522538"/>
                        <a:ext cx="4673600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4" name="Object 16"/>
          <p:cNvGraphicFramePr>
            <a:graphicFrameLocks noChangeAspect="1"/>
          </p:cNvGraphicFramePr>
          <p:nvPr/>
        </p:nvGraphicFramePr>
        <p:xfrm>
          <a:off x="736600" y="3629025"/>
          <a:ext cx="55372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0" name="Equation" r:id="rId7" imgW="2768400" imgH="457200" progId="Equation.DSMT4">
                  <p:embed/>
                </p:oleObj>
              </mc:Choice>
              <mc:Fallback>
                <p:oleObj name="Equation" r:id="rId7" imgW="2768400" imgH="457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3629025"/>
                        <a:ext cx="553720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5" name="Object 17"/>
          <p:cNvGraphicFramePr>
            <a:graphicFrameLocks noChangeAspect="1"/>
          </p:cNvGraphicFramePr>
          <p:nvPr/>
        </p:nvGraphicFramePr>
        <p:xfrm>
          <a:off x="1131888" y="4706938"/>
          <a:ext cx="49530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1" name="方程式" r:id="rId9" imgW="2476440" imgH="457200" progId="Equation.3">
                  <p:embed/>
                </p:oleObj>
              </mc:Choice>
              <mc:Fallback>
                <p:oleObj name="方程式" r:id="rId9" imgW="2476440" imgH="457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888" y="4706938"/>
                        <a:ext cx="495300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4BC5E6D1-5E6F-451A-9C33-CB0AB4635202}" type="slidenum">
              <a:rPr lang="en-US" altLang="zh-TW" sz="1400" smtClean="0">
                <a:ea typeface="新細明體" charset="-120"/>
              </a:rPr>
              <a:pPr eaLnBrk="1" hangingPunct="1"/>
              <a:t>81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778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785813"/>
            <a:ext cx="8497887" cy="533400"/>
          </a:xfrm>
          <a:noFill/>
        </p:spPr>
        <p:txBody>
          <a:bodyPr/>
          <a:lstStyle/>
          <a:p>
            <a:pPr eaLnBrk="1" hangingPunct="1"/>
            <a:r>
              <a:rPr lang="en-US" altLang="zh-TW" smtClean="0"/>
              <a:t>Ex 5: (A comparison of two matrices for a linear transformation)</a:t>
            </a:r>
          </a:p>
        </p:txBody>
      </p:sp>
      <p:graphicFrame>
        <p:nvGraphicFramePr>
          <p:cNvPr id="77826" name="Object 0"/>
          <p:cNvGraphicFramePr>
            <a:graphicFrameLocks noChangeAspect="1"/>
          </p:cNvGraphicFramePr>
          <p:nvPr/>
        </p:nvGraphicFramePr>
        <p:xfrm>
          <a:off x="811213" y="1214438"/>
          <a:ext cx="7670800" cy="228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2" name="Equation" r:id="rId3" imgW="3835080" imgH="1155600" progId="Equation.DSMT4">
                  <p:embed/>
                </p:oleObj>
              </mc:Choice>
              <mc:Fallback>
                <p:oleObj name="Equation" r:id="rId3" imgW="3835080" imgH="1155600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1214438"/>
                        <a:ext cx="7670800" cy="228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1" name="Rectangle 12"/>
          <p:cNvSpPr>
            <a:spLocks noChangeArrowheads="1"/>
          </p:cNvSpPr>
          <p:nvPr/>
        </p:nvSpPr>
        <p:spPr bwMode="auto">
          <a:xfrm>
            <a:off x="571500" y="3538538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Sol:</a:t>
            </a:r>
          </a:p>
        </p:txBody>
      </p:sp>
      <p:graphicFrame>
        <p:nvGraphicFramePr>
          <p:cNvPr id="77827" name="Object 2"/>
          <p:cNvGraphicFramePr>
            <a:graphicFrameLocks noChangeAspect="1"/>
          </p:cNvGraphicFramePr>
          <p:nvPr/>
        </p:nvGraphicFramePr>
        <p:xfrm>
          <a:off x="1116013" y="4121150"/>
          <a:ext cx="6664325" cy="173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3" name="方程式" r:id="rId5" imgW="6667200" imgH="1752480" progId="Equation.3">
                  <p:embed/>
                </p:oleObj>
              </mc:Choice>
              <mc:Fallback>
                <p:oleObj name="方程式" r:id="rId5" imgW="6667200" imgH="1752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121150"/>
                        <a:ext cx="6664325" cy="173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8" name="Object 3"/>
          <p:cNvGraphicFramePr>
            <a:graphicFrameLocks noChangeAspect="1"/>
          </p:cNvGraphicFramePr>
          <p:nvPr/>
        </p:nvGraphicFramePr>
        <p:xfrm>
          <a:off x="1257300" y="5602288"/>
          <a:ext cx="2667000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4" name="Equation" r:id="rId7" imgW="1333440" imgH="634680" progId="Equation.3">
                  <p:embed/>
                </p:oleObj>
              </mc:Choice>
              <mc:Fallback>
                <p:oleObj name="Equation" r:id="rId7" imgW="1333440" imgH="6346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5602288"/>
                        <a:ext cx="2667000" cy="1255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F0DCDA56-37EE-4ADD-9759-30DCA44E2787}" type="slidenum">
              <a:rPr lang="en-US" altLang="zh-TW" sz="1400" smtClean="0">
                <a:ea typeface="新細明體" charset="-120"/>
              </a:rPr>
              <a:pPr eaLnBrk="1" hangingPunct="1"/>
              <a:t>82</a:t>
            </a:fld>
            <a:endParaRPr lang="en-US" altLang="zh-TW" sz="1400" smtClean="0">
              <a:ea typeface="新細明體" charset="-120"/>
            </a:endParaRPr>
          </a:p>
        </p:txBody>
      </p:sp>
      <p:graphicFrame>
        <p:nvGraphicFramePr>
          <p:cNvPr id="78850" name="Object 0"/>
          <p:cNvGraphicFramePr>
            <a:graphicFrameLocks noChangeAspect="1"/>
          </p:cNvGraphicFramePr>
          <p:nvPr/>
        </p:nvGraphicFramePr>
        <p:xfrm>
          <a:off x="1168400" y="1120775"/>
          <a:ext cx="6273800" cy="323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4" name="Equation" r:id="rId3" imgW="3136680" imgH="1638000" progId="Equation.DSMT4">
                  <p:embed/>
                </p:oleObj>
              </mc:Choice>
              <mc:Fallback>
                <p:oleObj name="Equation" r:id="rId3" imgW="3136680" imgH="1638000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1120775"/>
                        <a:ext cx="6273800" cy="323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2" name="文字方塊 3"/>
          <p:cNvSpPr txBox="1">
            <a:spLocks noChangeArrowheads="1"/>
          </p:cNvSpPr>
          <p:nvPr/>
        </p:nvSpPr>
        <p:spPr bwMode="auto">
          <a:xfrm>
            <a:off x="714375" y="4714875"/>
            <a:ext cx="78581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tabLst>
                <a:tab pos="3587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tabLst>
                <a:tab pos="3587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tabLst>
                <a:tab pos="3587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tabLst>
                <a:tab pos="3587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tabLst>
                <a:tab pos="3587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TW">
                <a:solidFill>
                  <a:srgbClr val="FF0000"/>
                </a:solidFill>
              </a:rPr>
              <a:t>※ You have seen that the standard matrix for a linear transformation </a:t>
            </a:r>
            <a:r>
              <a:rPr lang="en-US" altLang="zh-TW" i="1">
                <a:solidFill>
                  <a:srgbClr val="FF0000"/>
                </a:solidFill>
              </a:rPr>
              <a:t>T:V →V </a:t>
            </a:r>
            <a:r>
              <a:rPr lang="en-US" altLang="zh-TW">
                <a:solidFill>
                  <a:srgbClr val="FF0000"/>
                </a:solidFill>
              </a:rPr>
              <a:t>depends on the basis used for </a:t>
            </a:r>
            <a:r>
              <a:rPr lang="en-US" altLang="zh-TW" i="1">
                <a:solidFill>
                  <a:srgbClr val="FF0000"/>
                </a:solidFill>
              </a:rPr>
              <a:t>V</a:t>
            </a:r>
            <a:r>
              <a:rPr lang="en-US" altLang="zh-TW">
                <a:solidFill>
                  <a:srgbClr val="FF0000"/>
                </a:solidFill>
              </a:rPr>
              <a:t>. What choice of basis will make the standard matrix for </a:t>
            </a:r>
            <a:r>
              <a:rPr lang="en-US" altLang="zh-TW" i="1">
                <a:solidFill>
                  <a:srgbClr val="FF0000"/>
                </a:solidFill>
              </a:rPr>
              <a:t>T</a:t>
            </a:r>
            <a:r>
              <a:rPr lang="en-US" altLang="zh-TW">
                <a:solidFill>
                  <a:srgbClr val="FF0000"/>
                </a:solidFill>
              </a:rPr>
              <a:t> as simple as possible?  This case shows that it is not always the standard basis.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78853" name="文字方塊 4"/>
          <p:cNvSpPr txBox="1">
            <a:spLocks noChangeArrowheads="1"/>
          </p:cNvSpPr>
          <p:nvPr/>
        </p:nvSpPr>
        <p:spPr bwMode="auto">
          <a:xfrm>
            <a:off x="3714750" y="3198813"/>
            <a:ext cx="37861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3333CC"/>
                </a:solidFill>
              </a:rPr>
              <a:t>(</a:t>
            </a:r>
            <a:r>
              <a:rPr lang="en-US" altLang="zh-TW" sz="2000" i="1">
                <a:solidFill>
                  <a:srgbClr val="3333CC"/>
                </a:solidFill>
              </a:rPr>
              <a:t>A’ </a:t>
            </a:r>
            <a:r>
              <a:rPr lang="en-US" altLang="zh-TW" sz="2000">
                <a:solidFill>
                  <a:srgbClr val="3333CC"/>
                </a:solidFill>
              </a:rPr>
              <a:t>is a diagonal matrix, which is simple and with some computational advantages)</a:t>
            </a:r>
            <a:endParaRPr lang="zh-TW" altLang="en-US" sz="200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FFA82A79-D16F-47C5-A57C-14B1D32677F5}" type="slidenum">
              <a:rPr lang="en-US" altLang="zh-TW" sz="1400" smtClean="0">
                <a:ea typeface="新細明體" charset="-120"/>
              </a:rPr>
              <a:pPr eaLnBrk="1" hangingPunct="1"/>
              <a:t>83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798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81050"/>
            <a:ext cx="8462962" cy="576263"/>
          </a:xfrm>
          <a:noFill/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zh-TW" smtClean="0"/>
              <a:t>Notes:  Diagonal matrices have many computational advantages over nondiagonal ones (it will be used in the next chapter)</a:t>
            </a:r>
          </a:p>
        </p:txBody>
      </p:sp>
      <p:graphicFrame>
        <p:nvGraphicFramePr>
          <p:cNvPr id="79874" name="Object 4"/>
          <p:cNvGraphicFramePr>
            <a:graphicFrameLocks noChangeAspect="1"/>
          </p:cNvGraphicFramePr>
          <p:nvPr/>
        </p:nvGraphicFramePr>
        <p:xfrm>
          <a:off x="2857500" y="1666875"/>
          <a:ext cx="2949575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0" name="Equation" r:id="rId3" imgW="1638000" imgH="939600" progId="Equation.DSMT4">
                  <p:embed/>
                </p:oleObj>
              </mc:Choice>
              <mc:Fallback>
                <p:oleObj name="Equation" r:id="rId3" imgW="1638000" imgH="939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1666875"/>
                        <a:ext cx="2949575" cy="169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5" name="Object 9"/>
          <p:cNvGraphicFramePr>
            <a:graphicFrameLocks noChangeAspect="1"/>
          </p:cNvGraphicFramePr>
          <p:nvPr/>
        </p:nvGraphicFramePr>
        <p:xfrm>
          <a:off x="714375" y="3357563"/>
          <a:ext cx="3152775" cy="169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1" name="Equation" r:id="rId5" imgW="1752480" imgH="939600" progId="Equation.DSMT4">
                  <p:embed/>
                </p:oleObj>
              </mc:Choice>
              <mc:Fallback>
                <p:oleObj name="Equation" r:id="rId5" imgW="1752480" imgH="939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3357563"/>
                        <a:ext cx="3152775" cy="169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6" name="Object 10"/>
          <p:cNvGraphicFramePr>
            <a:graphicFrameLocks noChangeAspect="1"/>
          </p:cNvGraphicFramePr>
          <p:nvPr/>
        </p:nvGraphicFramePr>
        <p:xfrm>
          <a:off x="5500688" y="3875088"/>
          <a:ext cx="132556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2" name="Equation" r:id="rId7" imgW="736560" imgH="228600" progId="Equation.DSMT4">
                  <p:embed/>
                </p:oleObj>
              </mc:Choice>
              <mc:Fallback>
                <p:oleObj name="Equation" r:id="rId7" imgW="73656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3875088"/>
                        <a:ext cx="1325562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7" name="Object 11"/>
          <p:cNvGraphicFramePr>
            <a:graphicFrameLocks noChangeAspect="1"/>
          </p:cNvGraphicFramePr>
          <p:nvPr/>
        </p:nvGraphicFramePr>
        <p:xfrm>
          <a:off x="642938" y="5029200"/>
          <a:ext cx="399732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3" name="Equation" r:id="rId9" imgW="2222280" imgH="1015920" progId="Equation.DSMT4">
                  <p:embed/>
                </p:oleObj>
              </mc:Choice>
              <mc:Fallback>
                <p:oleObj name="Equation" r:id="rId9" imgW="2222280" imgH="101592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5029200"/>
                        <a:ext cx="3997325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6E806575-DE62-4DBD-9539-14285A7981C4}" type="slidenum">
              <a:rPr lang="en-US" altLang="zh-TW" sz="1400" smtClean="0">
                <a:ea typeface="新細明體" charset="-120"/>
              </a:rPr>
              <a:pPr eaLnBrk="1" hangingPunct="1"/>
              <a:t>84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Keywords in Section 6.4:</a:t>
            </a:r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01000" cy="52181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matrix of </a:t>
            </a:r>
            <a:r>
              <a:rPr lang="en-US" altLang="zh-TW" i="1" smtClean="0">
                <a:solidFill>
                  <a:schemeClr val="tx1"/>
                </a:solidFill>
              </a:rPr>
              <a:t>T </a:t>
            </a:r>
            <a:r>
              <a:rPr lang="en-US" altLang="zh-TW" smtClean="0">
                <a:solidFill>
                  <a:schemeClr val="tx1"/>
                </a:solidFill>
              </a:rPr>
              <a:t>relative to </a:t>
            </a:r>
            <a:r>
              <a:rPr lang="en-US" altLang="zh-TW" i="1" smtClean="0">
                <a:solidFill>
                  <a:schemeClr val="tx1"/>
                </a:solidFill>
              </a:rPr>
              <a:t>B</a:t>
            </a:r>
            <a:r>
              <a:rPr lang="en-US" altLang="zh-TW" smtClean="0">
                <a:solidFill>
                  <a:schemeClr val="tx1"/>
                </a:solidFill>
              </a:rPr>
              <a:t>:  </a:t>
            </a:r>
            <a:r>
              <a:rPr lang="en-US" altLang="zh-TW" i="1" smtClean="0">
                <a:solidFill>
                  <a:schemeClr val="tx1"/>
                </a:solidFill>
              </a:rPr>
              <a:t>T</a:t>
            </a:r>
            <a:r>
              <a:rPr lang="en-US" altLang="zh-TW" smtClean="0">
                <a:solidFill>
                  <a:schemeClr val="tx1"/>
                </a:solidFill>
              </a:rPr>
              <a:t> </a:t>
            </a:r>
            <a:r>
              <a:rPr lang="zh-TW" altLang="en-US" smtClean="0">
                <a:solidFill>
                  <a:schemeClr val="tx1"/>
                </a:solidFill>
              </a:rPr>
              <a:t>相對於</a:t>
            </a:r>
            <a:r>
              <a:rPr lang="en-US" altLang="zh-TW" i="1" smtClean="0">
                <a:solidFill>
                  <a:schemeClr val="tx1"/>
                </a:solidFill>
              </a:rPr>
              <a:t>B</a:t>
            </a:r>
            <a:r>
              <a:rPr lang="zh-TW" altLang="en-US" smtClean="0">
                <a:solidFill>
                  <a:schemeClr val="tx1"/>
                </a:solidFill>
              </a:rPr>
              <a:t>的矩陣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matrix of </a:t>
            </a:r>
            <a:r>
              <a:rPr lang="en-US" altLang="zh-TW" i="1" smtClean="0">
                <a:solidFill>
                  <a:schemeClr val="tx1"/>
                </a:solidFill>
              </a:rPr>
              <a:t>T </a:t>
            </a:r>
            <a:r>
              <a:rPr lang="en-US" altLang="zh-TW" smtClean="0">
                <a:solidFill>
                  <a:schemeClr val="tx1"/>
                </a:solidFill>
              </a:rPr>
              <a:t>relative to </a:t>
            </a:r>
            <a:r>
              <a:rPr lang="en-US" altLang="zh-TW" i="1" smtClean="0">
                <a:solidFill>
                  <a:schemeClr val="tx1"/>
                </a:solidFill>
              </a:rPr>
              <a:t>B</a:t>
            </a:r>
            <a:r>
              <a:rPr lang="en-US" altLang="zh-TW" i="1" smtClean="0">
                <a:solidFill>
                  <a:schemeClr val="tx1"/>
                </a:solidFill>
                <a:cs typeface="Times New Roman" pitchFamily="18" charset="0"/>
              </a:rPr>
              <a:t>'</a:t>
            </a:r>
            <a:r>
              <a:rPr lang="en-US" altLang="zh-TW" smtClean="0">
                <a:solidFill>
                  <a:schemeClr val="tx1"/>
                </a:solidFill>
              </a:rPr>
              <a:t> : </a:t>
            </a:r>
            <a:r>
              <a:rPr lang="en-US" altLang="zh-TW" i="1" smtClean="0">
                <a:solidFill>
                  <a:schemeClr val="tx1"/>
                </a:solidFill>
              </a:rPr>
              <a:t>T</a:t>
            </a:r>
            <a:r>
              <a:rPr lang="en-US" altLang="zh-TW" smtClean="0">
                <a:solidFill>
                  <a:schemeClr val="tx1"/>
                </a:solidFill>
              </a:rPr>
              <a:t> </a:t>
            </a:r>
            <a:r>
              <a:rPr lang="zh-TW" altLang="en-US" smtClean="0">
                <a:solidFill>
                  <a:schemeClr val="tx1"/>
                </a:solidFill>
              </a:rPr>
              <a:t>相對於</a:t>
            </a:r>
            <a:r>
              <a:rPr lang="en-US" altLang="zh-TW" i="1" smtClean="0">
                <a:solidFill>
                  <a:schemeClr val="tx1"/>
                </a:solidFill>
              </a:rPr>
              <a:t>B</a:t>
            </a:r>
            <a:r>
              <a:rPr lang="en-US" altLang="zh-TW" i="1" smtClean="0">
                <a:solidFill>
                  <a:schemeClr val="tx1"/>
                </a:solidFill>
                <a:cs typeface="Times New Roman" pitchFamily="18" charset="0"/>
              </a:rPr>
              <a:t>'</a:t>
            </a:r>
            <a:r>
              <a:rPr lang="zh-TW" altLang="en-US" smtClean="0">
                <a:solidFill>
                  <a:schemeClr val="tx1"/>
                </a:solidFill>
              </a:rPr>
              <a:t>的矩陣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transition matrix from </a:t>
            </a:r>
            <a:r>
              <a:rPr lang="en-US" altLang="zh-TW" i="1" smtClean="0">
                <a:solidFill>
                  <a:schemeClr val="tx1"/>
                </a:solidFill>
              </a:rPr>
              <a:t>B</a:t>
            </a:r>
            <a:r>
              <a:rPr lang="en-US" altLang="zh-TW" i="1" smtClean="0">
                <a:solidFill>
                  <a:schemeClr val="tx1"/>
                </a:solidFill>
                <a:cs typeface="Times New Roman" pitchFamily="18" charset="0"/>
              </a:rPr>
              <a:t>'</a:t>
            </a:r>
            <a:r>
              <a:rPr lang="en-US" altLang="zh-TW" smtClean="0">
                <a:solidFill>
                  <a:schemeClr val="tx1"/>
                </a:solidFill>
              </a:rPr>
              <a:t> to </a:t>
            </a:r>
            <a:r>
              <a:rPr lang="en-US" altLang="zh-TW" i="1" smtClean="0">
                <a:solidFill>
                  <a:schemeClr val="tx1"/>
                </a:solidFill>
              </a:rPr>
              <a:t>B</a:t>
            </a:r>
            <a:r>
              <a:rPr lang="en-US" altLang="zh-TW" smtClean="0">
                <a:solidFill>
                  <a:schemeClr val="tx1"/>
                </a:solidFill>
              </a:rPr>
              <a:t> : </a:t>
            </a:r>
            <a:r>
              <a:rPr lang="zh-TW" altLang="en-US" smtClean="0">
                <a:solidFill>
                  <a:schemeClr val="tx1"/>
                </a:solidFill>
              </a:rPr>
              <a:t>從</a:t>
            </a:r>
            <a:r>
              <a:rPr lang="en-US" altLang="zh-TW" i="1" smtClean="0">
                <a:solidFill>
                  <a:schemeClr val="tx1"/>
                </a:solidFill>
              </a:rPr>
              <a:t>B</a:t>
            </a:r>
            <a:r>
              <a:rPr lang="en-US" altLang="zh-TW" i="1" smtClean="0">
                <a:solidFill>
                  <a:schemeClr val="tx1"/>
                </a:solidFill>
                <a:cs typeface="Times New Roman" pitchFamily="18" charset="0"/>
              </a:rPr>
              <a:t>'</a:t>
            </a:r>
            <a:r>
              <a:rPr lang="zh-TW" altLang="en-US" smtClean="0">
                <a:solidFill>
                  <a:schemeClr val="tx1"/>
                </a:solidFill>
              </a:rPr>
              <a:t>到</a:t>
            </a:r>
            <a:r>
              <a:rPr lang="en-US" altLang="zh-TW" i="1" smtClean="0">
                <a:solidFill>
                  <a:schemeClr val="tx1"/>
                </a:solidFill>
              </a:rPr>
              <a:t>B</a:t>
            </a:r>
            <a:r>
              <a:rPr lang="zh-TW" altLang="en-US" smtClean="0">
                <a:solidFill>
                  <a:schemeClr val="tx1"/>
                </a:solidFill>
              </a:rPr>
              <a:t>的轉移矩陣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transition matrix from </a:t>
            </a:r>
            <a:r>
              <a:rPr lang="en-US" altLang="zh-TW" i="1" smtClean="0">
                <a:solidFill>
                  <a:schemeClr val="tx1"/>
                </a:solidFill>
              </a:rPr>
              <a:t>B</a:t>
            </a:r>
            <a:r>
              <a:rPr lang="en-US" altLang="zh-TW" smtClean="0">
                <a:solidFill>
                  <a:schemeClr val="tx1"/>
                </a:solidFill>
              </a:rPr>
              <a:t> to </a:t>
            </a:r>
            <a:r>
              <a:rPr lang="en-US" altLang="zh-TW" i="1" smtClean="0">
                <a:solidFill>
                  <a:schemeClr val="tx1"/>
                </a:solidFill>
              </a:rPr>
              <a:t>B</a:t>
            </a:r>
            <a:r>
              <a:rPr lang="en-US" altLang="zh-TW" i="1" smtClean="0">
                <a:solidFill>
                  <a:schemeClr val="tx1"/>
                </a:solidFill>
                <a:cs typeface="Times New Roman" pitchFamily="18" charset="0"/>
              </a:rPr>
              <a:t>'</a:t>
            </a:r>
            <a:r>
              <a:rPr lang="en-US" altLang="zh-TW" smtClean="0">
                <a:solidFill>
                  <a:schemeClr val="tx1"/>
                </a:solidFill>
              </a:rPr>
              <a:t> : </a:t>
            </a:r>
            <a:r>
              <a:rPr lang="zh-TW" altLang="en-US" smtClean="0">
                <a:solidFill>
                  <a:schemeClr val="tx1"/>
                </a:solidFill>
              </a:rPr>
              <a:t>從</a:t>
            </a:r>
            <a:r>
              <a:rPr lang="en-US" altLang="zh-TW" i="1" smtClean="0">
                <a:solidFill>
                  <a:schemeClr val="tx1"/>
                </a:solidFill>
              </a:rPr>
              <a:t>B</a:t>
            </a:r>
            <a:r>
              <a:rPr lang="zh-TW" altLang="en-US" smtClean="0">
                <a:solidFill>
                  <a:schemeClr val="tx1"/>
                </a:solidFill>
              </a:rPr>
              <a:t>到</a:t>
            </a:r>
            <a:r>
              <a:rPr lang="en-US" altLang="zh-TW" i="1" smtClean="0">
                <a:solidFill>
                  <a:schemeClr val="tx1"/>
                </a:solidFill>
              </a:rPr>
              <a:t>B</a:t>
            </a:r>
            <a:r>
              <a:rPr lang="en-US" altLang="zh-TW" i="1" smtClean="0">
                <a:solidFill>
                  <a:schemeClr val="tx1"/>
                </a:solidFill>
                <a:cs typeface="Times New Roman" pitchFamily="18" charset="0"/>
              </a:rPr>
              <a:t>'</a:t>
            </a:r>
            <a:r>
              <a:rPr lang="zh-TW" altLang="en-US" smtClean="0">
                <a:solidFill>
                  <a:schemeClr val="tx1"/>
                </a:solidFill>
              </a:rPr>
              <a:t>的轉移矩陣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similar matrix: </a:t>
            </a:r>
            <a:r>
              <a:rPr lang="zh-TW" altLang="en-US" smtClean="0">
                <a:solidFill>
                  <a:schemeClr val="tx1"/>
                </a:solidFill>
              </a:rPr>
              <a:t>相似矩陣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169F8DF3-8A3D-4B2D-8995-A26E19F819B3}" type="slidenum">
              <a:rPr lang="en-US" altLang="zh-TW" sz="1400" smtClean="0">
                <a:ea typeface="新細明體" charset="-120"/>
              </a:rPr>
              <a:pPr eaLnBrk="1" hangingPunct="1"/>
              <a:t>85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6.5 Applications of Linear Transformation</a:t>
            </a:r>
          </a:p>
        </p:txBody>
      </p:sp>
      <p:sp>
        <p:nvSpPr>
          <p:cNvPr id="47112" name="Rectangle 20"/>
          <p:cNvSpPr>
            <a:spLocks noChangeArrowheads="1"/>
          </p:cNvSpPr>
          <p:nvPr/>
        </p:nvSpPr>
        <p:spPr bwMode="auto">
          <a:xfrm>
            <a:off x="395288" y="950913"/>
            <a:ext cx="839152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>
                <a:solidFill>
                  <a:schemeClr val="hlink"/>
                </a:solidFill>
                <a:latin typeface="+mn-lt"/>
              </a:rPr>
              <a:t>The geometry of linear transformation in the plane </a:t>
            </a:r>
            <a:r>
              <a:rPr lang="en-US" altLang="zh-TW">
                <a:solidFill>
                  <a:schemeClr val="hlink"/>
                </a:solidFill>
                <a:latin typeface="+mn-lt"/>
              </a:rPr>
              <a:t>(p.407-p.110</a:t>
            </a:r>
            <a:r>
              <a:rPr lang="en-US" altLang="zh-TW" dirty="0">
                <a:solidFill>
                  <a:schemeClr val="hlink"/>
                </a:solidFill>
                <a:latin typeface="+mn-lt"/>
              </a:rPr>
              <a:t>)</a:t>
            </a:r>
          </a:p>
          <a:p>
            <a:pPr marL="654050" lvl="1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>
                <a:solidFill>
                  <a:schemeClr val="hlink"/>
                </a:solidFill>
                <a:latin typeface="+mn-lt"/>
              </a:rPr>
              <a:t>Reflection in </a:t>
            </a:r>
            <a:r>
              <a:rPr lang="en-US" altLang="zh-TW" i="1" dirty="0">
                <a:solidFill>
                  <a:schemeClr val="hlink"/>
                </a:solidFill>
                <a:latin typeface="+mn-lt"/>
              </a:rPr>
              <a:t>x</a:t>
            </a:r>
            <a:r>
              <a:rPr lang="en-US" altLang="zh-TW" dirty="0">
                <a:solidFill>
                  <a:schemeClr val="hlink"/>
                </a:solidFill>
                <a:latin typeface="+mn-lt"/>
              </a:rPr>
              <a:t>-axis, </a:t>
            </a:r>
            <a:r>
              <a:rPr lang="en-US" altLang="zh-TW" i="1" dirty="0">
                <a:solidFill>
                  <a:schemeClr val="hlink"/>
                </a:solidFill>
                <a:latin typeface="+mn-lt"/>
              </a:rPr>
              <a:t>y</a:t>
            </a:r>
            <a:r>
              <a:rPr lang="en-US" altLang="zh-TW" dirty="0">
                <a:solidFill>
                  <a:schemeClr val="hlink"/>
                </a:solidFill>
                <a:latin typeface="+mn-lt"/>
              </a:rPr>
              <a:t>-axis, and </a:t>
            </a:r>
            <a:r>
              <a:rPr lang="en-US" altLang="zh-TW" i="1" dirty="0">
                <a:solidFill>
                  <a:schemeClr val="hlink"/>
                </a:solidFill>
                <a:latin typeface="+mn-lt"/>
              </a:rPr>
              <a:t>y</a:t>
            </a:r>
            <a:r>
              <a:rPr lang="en-US" altLang="zh-TW" dirty="0">
                <a:solidFill>
                  <a:schemeClr val="hlink"/>
                </a:solidFill>
                <a:latin typeface="+mn-lt"/>
              </a:rPr>
              <a:t>=</a:t>
            </a:r>
            <a:r>
              <a:rPr lang="en-US" altLang="zh-TW" i="1" dirty="0">
                <a:solidFill>
                  <a:schemeClr val="hlink"/>
                </a:solidFill>
                <a:latin typeface="+mn-lt"/>
              </a:rPr>
              <a:t>x</a:t>
            </a:r>
          </a:p>
          <a:p>
            <a:pPr marL="654050" lvl="1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>
                <a:solidFill>
                  <a:schemeClr val="hlink"/>
                </a:solidFill>
                <a:latin typeface="+mn-lt"/>
              </a:rPr>
              <a:t>Horizontal and vertical expansion and contraction</a:t>
            </a:r>
          </a:p>
          <a:p>
            <a:pPr marL="654050" lvl="1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>
                <a:solidFill>
                  <a:schemeClr val="hlink"/>
                </a:solidFill>
                <a:latin typeface="+mn-lt"/>
              </a:rPr>
              <a:t>Horizontal and vertical shear</a:t>
            </a:r>
          </a:p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>
                <a:solidFill>
                  <a:schemeClr val="hlink"/>
                </a:solidFill>
                <a:latin typeface="+mn-lt"/>
              </a:rPr>
              <a:t>Computer graphics (to produce any desired angle of view of a 3-D figure)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smtClean="0">
                <a:ea typeface="新細明體" charset="-120"/>
              </a:rPr>
              <a:t>6.</a:t>
            </a:r>
            <a:fld id="{BEF44946-2FED-47B6-B9B4-E3228CD1AA91}" type="slidenum">
              <a:rPr lang="en-US" altLang="zh-TW" sz="1400" smtClean="0">
                <a:ea typeface="新細明體" charset="-120"/>
              </a:rPr>
              <a:pPr eaLnBrk="1" hangingPunct="1"/>
              <a:t>9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7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5725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Ex 3: Functions that are not linear transformations</a:t>
            </a:r>
            <a:endParaRPr lang="en-US" altLang="zh-TW" smtClean="0">
              <a:latin typeface="標楷體" pitchFamily="65" charset="-120"/>
            </a:endParaRPr>
          </a:p>
        </p:txBody>
      </p:sp>
      <p:graphicFrame>
        <p:nvGraphicFramePr>
          <p:cNvPr id="7170" name="Object 1024"/>
          <p:cNvGraphicFramePr>
            <a:graphicFrameLocks noChangeAspect="1"/>
          </p:cNvGraphicFramePr>
          <p:nvPr/>
        </p:nvGraphicFramePr>
        <p:xfrm>
          <a:off x="571500" y="1357313"/>
          <a:ext cx="19685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3" imgW="965160" imgH="203040" progId="Equation.DSMT4">
                  <p:embed/>
                </p:oleObj>
              </mc:Choice>
              <mc:Fallback>
                <p:oleObj name="Equation" r:id="rId3" imgW="965160" imgH="20304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357313"/>
                        <a:ext cx="196850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1025"/>
          <p:cNvGraphicFramePr>
            <a:graphicFrameLocks noChangeAspect="1"/>
          </p:cNvGraphicFramePr>
          <p:nvPr/>
        </p:nvGraphicFramePr>
        <p:xfrm>
          <a:off x="601663" y="2643188"/>
          <a:ext cx="1684337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5" imgW="825480" imgH="228600" progId="Equation.DSMT4">
                  <p:embed/>
                </p:oleObj>
              </mc:Choice>
              <mc:Fallback>
                <p:oleObj name="Equation" r:id="rId5" imgW="825480" imgH="228600" progId="Equation.DSMT4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2643188"/>
                        <a:ext cx="1684337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1026"/>
          <p:cNvGraphicFramePr>
            <a:graphicFrameLocks noChangeAspect="1"/>
          </p:cNvGraphicFramePr>
          <p:nvPr/>
        </p:nvGraphicFramePr>
        <p:xfrm>
          <a:off x="628650" y="4143375"/>
          <a:ext cx="1919288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7" imgW="939600" imgH="203040" progId="Equation.DSMT4">
                  <p:embed/>
                </p:oleObj>
              </mc:Choice>
              <mc:Fallback>
                <p:oleObj name="Equation" r:id="rId7" imgW="939600" imgH="203040" progId="Equation.DSMT4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4143375"/>
                        <a:ext cx="1919288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1027"/>
          <p:cNvGraphicFramePr>
            <a:graphicFrameLocks noChangeAspect="1"/>
          </p:cNvGraphicFramePr>
          <p:nvPr/>
        </p:nvGraphicFramePr>
        <p:xfrm>
          <a:off x="1009650" y="1738313"/>
          <a:ext cx="37274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9" imgW="1828800" imgH="215640" progId="Equation.3">
                  <p:embed/>
                </p:oleObj>
              </mc:Choice>
              <mc:Fallback>
                <p:oleObj name="Equation" r:id="rId9" imgW="1828800" imgH="21564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1738313"/>
                        <a:ext cx="372745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1028"/>
          <p:cNvGraphicFramePr>
            <a:graphicFrameLocks noChangeAspect="1"/>
          </p:cNvGraphicFramePr>
          <p:nvPr/>
        </p:nvGraphicFramePr>
        <p:xfrm>
          <a:off x="1004888" y="2195513"/>
          <a:ext cx="33972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11" imgW="1663560" imgH="228600" progId="Equation.3">
                  <p:embed/>
                </p:oleObj>
              </mc:Choice>
              <mc:Fallback>
                <p:oleObj name="Equation" r:id="rId11" imgW="1663560" imgH="228600" progId="Equation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2195513"/>
                        <a:ext cx="339725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1029"/>
          <p:cNvGraphicFramePr>
            <a:graphicFrameLocks noChangeAspect="1"/>
          </p:cNvGraphicFramePr>
          <p:nvPr/>
        </p:nvGraphicFramePr>
        <p:xfrm>
          <a:off x="1009650" y="3035300"/>
          <a:ext cx="24066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13" imgW="1180800" imgH="228600" progId="Equation.3">
                  <p:embed/>
                </p:oleObj>
              </mc:Choice>
              <mc:Fallback>
                <p:oleObj name="Equation" r:id="rId13" imgW="1180800" imgH="228600" progId="Equation.3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3035300"/>
                        <a:ext cx="240665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1030"/>
          <p:cNvGraphicFramePr>
            <a:graphicFrameLocks noChangeAspect="1"/>
          </p:cNvGraphicFramePr>
          <p:nvPr/>
        </p:nvGraphicFramePr>
        <p:xfrm>
          <a:off x="1009650" y="3568700"/>
          <a:ext cx="20701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Equation" r:id="rId15" imgW="1015920" imgH="228600" progId="Equation.3">
                  <p:embed/>
                </p:oleObj>
              </mc:Choice>
              <mc:Fallback>
                <p:oleObj name="Equation" r:id="rId15" imgW="1015920" imgH="228600" progId="Equation.3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3568700"/>
                        <a:ext cx="207010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1031"/>
          <p:cNvGraphicFramePr>
            <a:graphicFrameLocks noChangeAspect="1"/>
          </p:cNvGraphicFramePr>
          <p:nvPr/>
        </p:nvGraphicFramePr>
        <p:xfrm>
          <a:off x="1009650" y="4560888"/>
          <a:ext cx="2820988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17" imgW="1384200" imgH="215640" progId="Equation.3">
                  <p:embed/>
                </p:oleObj>
              </mc:Choice>
              <mc:Fallback>
                <p:oleObj name="Equation" r:id="rId17" imgW="1384200" imgH="215640" progId="Equation.3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4560888"/>
                        <a:ext cx="2820988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32"/>
          <p:cNvGraphicFramePr>
            <a:graphicFrameLocks noChangeAspect="1"/>
          </p:cNvGraphicFramePr>
          <p:nvPr/>
        </p:nvGraphicFramePr>
        <p:xfrm>
          <a:off x="1009650" y="5018088"/>
          <a:ext cx="561975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19" imgW="2755800" imgH="215640" progId="Equation.3">
                  <p:embed/>
                </p:oleObj>
              </mc:Choice>
              <mc:Fallback>
                <p:oleObj name="Equation" r:id="rId19" imgW="2755800" imgH="215640" progId="Equation.3">
                  <p:embed/>
                  <p:pic>
                    <p:nvPicPr>
                      <p:cNvPr id="0" name="Object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5018088"/>
                        <a:ext cx="5619750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033"/>
          <p:cNvGraphicFramePr>
            <a:graphicFrameLocks noChangeAspect="1"/>
          </p:cNvGraphicFramePr>
          <p:nvPr/>
        </p:nvGraphicFramePr>
        <p:xfrm>
          <a:off x="1009650" y="5537200"/>
          <a:ext cx="33401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21" imgW="1638000" imgH="215640" progId="Equation.3">
                  <p:embed/>
                </p:oleObj>
              </mc:Choice>
              <mc:Fallback>
                <p:oleObj name="Equation" r:id="rId21" imgW="1638000" imgH="215640" progId="Equation.3">
                  <p:embed/>
                  <p:pic>
                    <p:nvPicPr>
                      <p:cNvPr id="0" name="Object 1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5537200"/>
                        <a:ext cx="3340100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3" name="文字方塊 19"/>
          <p:cNvSpPr txBox="1">
            <a:spLocks noChangeArrowheads="1"/>
          </p:cNvSpPr>
          <p:nvPr/>
        </p:nvSpPr>
        <p:spPr bwMode="auto">
          <a:xfrm>
            <a:off x="4643438" y="1944688"/>
            <a:ext cx="4357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FF0000"/>
                </a:solidFill>
              </a:rPr>
              <a:t>(</a:t>
            </a:r>
            <a:r>
              <a:rPr lang="en-US" altLang="zh-TW" sz="2000" i="1">
                <a:solidFill>
                  <a:srgbClr val="FF0000"/>
                </a:solidFill>
              </a:rPr>
              <a:t>f</a:t>
            </a:r>
            <a:r>
              <a:rPr lang="en-US" altLang="zh-TW" sz="2000">
                <a:solidFill>
                  <a:srgbClr val="FF0000"/>
                </a:solidFill>
              </a:rPr>
              <a:t>(</a:t>
            </a:r>
            <a:r>
              <a:rPr lang="en-US" altLang="zh-TW" sz="2000" i="1">
                <a:solidFill>
                  <a:srgbClr val="FF0000"/>
                </a:solidFill>
              </a:rPr>
              <a:t>x</a:t>
            </a:r>
            <a:r>
              <a:rPr lang="en-US" altLang="zh-TW" sz="2000">
                <a:solidFill>
                  <a:srgbClr val="FF0000"/>
                </a:solidFill>
              </a:rPr>
              <a:t>) = sin </a:t>
            </a:r>
            <a:r>
              <a:rPr lang="en-US" altLang="zh-TW" sz="2000" i="1">
                <a:solidFill>
                  <a:srgbClr val="FF0000"/>
                </a:solidFill>
              </a:rPr>
              <a:t>x</a:t>
            </a:r>
            <a:r>
              <a:rPr lang="en-US" altLang="zh-TW" sz="2000">
                <a:solidFill>
                  <a:srgbClr val="FF0000"/>
                </a:solidFill>
              </a:rPr>
              <a:t> is not a linear transformation)</a:t>
            </a:r>
            <a:endParaRPr lang="zh-TW" altLang="en-US" sz="2000">
              <a:solidFill>
                <a:srgbClr val="FF0000"/>
              </a:solidFill>
            </a:endParaRPr>
          </a:p>
        </p:txBody>
      </p:sp>
      <p:sp>
        <p:nvSpPr>
          <p:cNvPr id="7184" name="文字方塊 20"/>
          <p:cNvSpPr txBox="1">
            <a:spLocks noChangeArrowheads="1"/>
          </p:cNvSpPr>
          <p:nvPr/>
        </p:nvSpPr>
        <p:spPr bwMode="auto">
          <a:xfrm>
            <a:off x="3429000" y="3348038"/>
            <a:ext cx="4929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FF0000"/>
                </a:solidFill>
              </a:rPr>
              <a:t>(</a:t>
            </a:r>
            <a:r>
              <a:rPr lang="en-US" altLang="zh-TW" sz="2000" i="1">
                <a:solidFill>
                  <a:srgbClr val="FF0000"/>
                </a:solidFill>
              </a:rPr>
              <a:t>f</a:t>
            </a:r>
            <a:r>
              <a:rPr lang="en-US" altLang="zh-TW" sz="2000">
                <a:solidFill>
                  <a:srgbClr val="FF0000"/>
                </a:solidFill>
              </a:rPr>
              <a:t>(</a:t>
            </a:r>
            <a:r>
              <a:rPr lang="en-US" altLang="zh-TW" sz="2000" i="1">
                <a:solidFill>
                  <a:srgbClr val="FF0000"/>
                </a:solidFill>
              </a:rPr>
              <a:t>x</a:t>
            </a:r>
            <a:r>
              <a:rPr lang="en-US" altLang="zh-TW" sz="2000">
                <a:solidFill>
                  <a:srgbClr val="FF0000"/>
                </a:solidFill>
              </a:rPr>
              <a:t>) = </a:t>
            </a:r>
            <a:r>
              <a:rPr lang="en-US" altLang="zh-TW" sz="2000" i="1">
                <a:solidFill>
                  <a:srgbClr val="FF0000"/>
                </a:solidFill>
              </a:rPr>
              <a:t>x</a:t>
            </a:r>
            <a:r>
              <a:rPr lang="en-US" altLang="zh-TW" sz="2000" i="1" baseline="30000">
                <a:solidFill>
                  <a:srgbClr val="FF0000"/>
                </a:solidFill>
              </a:rPr>
              <a:t>2</a:t>
            </a:r>
            <a:r>
              <a:rPr lang="en-US" altLang="zh-TW" sz="2000">
                <a:solidFill>
                  <a:srgbClr val="FF0000"/>
                </a:solidFill>
              </a:rPr>
              <a:t> is not a linear transformation)</a:t>
            </a:r>
            <a:endParaRPr lang="zh-TW" altLang="en-US" sz="2000">
              <a:solidFill>
                <a:srgbClr val="FF0000"/>
              </a:solidFill>
            </a:endParaRPr>
          </a:p>
        </p:txBody>
      </p:sp>
      <p:sp>
        <p:nvSpPr>
          <p:cNvPr id="7185" name="文字方塊 21"/>
          <p:cNvSpPr txBox="1">
            <a:spLocks noChangeArrowheads="1"/>
          </p:cNvSpPr>
          <p:nvPr/>
        </p:nvSpPr>
        <p:spPr bwMode="auto">
          <a:xfrm>
            <a:off x="4357688" y="5565775"/>
            <a:ext cx="4429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FF0000"/>
                </a:solidFill>
              </a:rPr>
              <a:t>(</a:t>
            </a:r>
            <a:r>
              <a:rPr lang="en-US" altLang="zh-TW" sz="2000" i="1">
                <a:solidFill>
                  <a:srgbClr val="FF0000"/>
                </a:solidFill>
              </a:rPr>
              <a:t>f</a:t>
            </a:r>
            <a:r>
              <a:rPr lang="en-US" altLang="zh-TW" sz="2000">
                <a:solidFill>
                  <a:srgbClr val="FF0000"/>
                </a:solidFill>
              </a:rPr>
              <a:t>(</a:t>
            </a:r>
            <a:r>
              <a:rPr lang="en-US" altLang="zh-TW" sz="2000" i="1">
                <a:solidFill>
                  <a:srgbClr val="FF0000"/>
                </a:solidFill>
              </a:rPr>
              <a:t>x</a:t>
            </a:r>
            <a:r>
              <a:rPr lang="en-US" altLang="zh-TW" sz="2000">
                <a:solidFill>
                  <a:srgbClr val="FF0000"/>
                </a:solidFill>
              </a:rPr>
              <a:t>) = </a:t>
            </a:r>
            <a:r>
              <a:rPr lang="en-US" altLang="zh-TW" sz="2000" i="1">
                <a:solidFill>
                  <a:srgbClr val="FF0000"/>
                </a:solidFill>
              </a:rPr>
              <a:t>x+</a:t>
            </a:r>
            <a:r>
              <a:rPr lang="en-US" altLang="zh-TW" sz="2000">
                <a:solidFill>
                  <a:srgbClr val="FF0000"/>
                </a:solidFill>
              </a:rPr>
              <a:t>1 is not a linear transformation, although it is a linear function)</a:t>
            </a:r>
            <a:endParaRPr lang="zh-TW" altLang="en-US" sz="2000">
              <a:solidFill>
                <a:srgbClr val="FF0000"/>
              </a:solidFill>
            </a:endParaRPr>
          </a:p>
        </p:txBody>
      </p:sp>
      <p:graphicFrame>
        <p:nvGraphicFramePr>
          <p:cNvPr id="7180" name="Object 17"/>
          <p:cNvGraphicFramePr>
            <a:graphicFrameLocks noChangeAspect="1"/>
          </p:cNvGraphicFramePr>
          <p:nvPr/>
        </p:nvGraphicFramePr>
        <p:xfrm>
          <a:off x="1071563" y="6370638"/>
          <a:ext cx="26924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23" imgW="1320480" imgH="203040" progId="Equation.DSMT4">
                  <p:embed/>
                </p:oleObj>
              </mc:Choice>
              <mc:Fallback>
                <p:oleObj name="Equation" r:id="rId23" imgW="1320480" imgH="2030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6370638"/>
                        <a:ext cx="269240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線性代數樣版">
  <a:themeElements>
    <a:clrScheme name="線性代數樣版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線性代數樣版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miter lim="800000"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miter lim="800000"/>
          <a:headEnd type="none" w="med" len="med"/>
          <a:tailEnd type="triangle" w="med" len="med"/>
        </a:ln>
        <a:effectLst/>
      </a:spPr>
      <a:bodyPr/>
      <a:lstStyle/>
    </a:lnDef>
  </a:objectDefaults>
  <a:extraClrSchemeLst>
    <a:extraClrScheme>
      <a:clrScheme name="線性代數樣版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線性代數樣版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線性代數樣版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線性代數樣版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線性代數樣版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線性代數樣版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線性代數樣版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G:\Jacky\book\線代\投影片\線性代數樣版.pot</Template>
  <TotalTime>9676</TotalTime>
  <Words>4098</Words>
  <Application>Microsoft Office PowerPoint</Application>
  <PresentationFormat>如螢幕大小 (4:3)</PresentationFormat>
  <Paragraphs>456</Paragraphs>
  <Slides>85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85</vt:i4>
      </vt:variant>
    </vt:vector>
  </HeadingPairs>
  <TitlesOfParts>
    <vt:vector size="95" baseType="lpstr">
      <vt:lpstr>Times New Roman</vt:lpstr>
      <vt:lpstr>標楷體</vt:lpstr>
      <vt:lpstr>Arial</vt:lpstr>
      <vt:lpstr>Wingdings</vt:lpstr>
      <vt:lpstr>Tahoma</vt:lpstr>
      <vt:lpstr>新細明體</vt:lpstr>
      <vt:lpstr>Symbol</vt:lpstr>
      <vt:lpstr>線性代數樣版</vt:lpstr>
      <vt:lpstr>MathType 5.0 Equation</vt:lpstr>
      <vt:lpstr>Microsoft 方程式編輯器 3.0</vt:lpstr>
      <vt:lpstr> Chapter 6 Linear Transformations</vt:lpstr>
      <vt:lpstr>6.1 Introduction to Linear Transformations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Keywords in Section 6.1:</vt:lpstr>
      <vt:lpstr>6.2 The Kernel and Range of a Linear Transformation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Keywords in Section 6.2:</vt:lpstr>
      <vt:lpstr>6.3 Matrices for Linear Transformations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Keywords in Section 6.3:</vt:lpstr>
      <vt:lpstr>6.4 Transition Matrices and Similarity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Keywords in Section 6.4:</vt:lpstr>
      <vt:lpstr>6.5 Applications of Linear Transformation</vt:lpstr>
    </vt:vector>
  </TitlesOfParts>
  <Company>NTU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Linear Transformations</dc:title>
  <dc:creator>Jr-Yan Wang</dc:creator>
  <cp:lastModifiedBy>Jr-Yan Wang</cp:lastModifiedBy>
  <cp:revision>903</cp:revision>
  <dcterms:created xsi:type="dcterms:W3CDTF">2003-07-07T10:07:20Z</dcterms:created>
  <dcterms:modified xsi:type="dcterms:W3CDTF">2011-09-20T06:23:29Z</dcterms:modified>
</cp:coreProperties>
</file>