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3"/>
  </p:notesMasterIdLst>
  <p:handoutMasterIdLst>
    <p:handoutMasterId r:id="rId94"/>
  </p:handoutMasterIdLst>
  <p:sldIdLst>
    <p:sldId id="258" r:id="rId2"/>
    <p:sldId id="301" r:id="rId3"/>
    <p:sldId id="302" r:id="rId4"/>
    <p:sldId id="357" r:id="rId5"/>
    <p:sldId id="356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3" r:id="rId14"/>
    <p:sldId id="314" r:id="rId15"/>
    <p:sldId id="315" r:id="rId16"/>
    <p:sldId id="316" r:id="rId17"/>
    <p:sldId id="367" r:id="rId18"/>
    <p:sldId id="358" r:id="rId19"/>
    <p:sldId id="317" r:id="rId20"/>
    <p:sldId id="318" r:id="rId21"/>
    <p:sldId id="319" r:id="rId22"/>
    <p:sldId id="320" r:id="rId23"/>
    <p:sldId id="321" r:id="rId24"/>
    <p:sldId id="322" r:id="rId25"/>
    <p:sldId id="360" r:id="rId26"/>
    <p:sldId id="323" r:id="rId27"/>
    <p:sldId id="324" r:id="rId28"/>
    <p:sldId id="325" r:id="rId29"/>
    <p:sldId id="361" r:id="rId30"/>
    <p:sldId id="326" r:id="rId31"/>
    <p:sldId id="327" r:id="rId32"/>
    <p:sldId id="328" r:id="rId33"/>
    <p:sldId id="329" r:id="rId34"/>
    <p:sldId id="330" r:id="rId35"/>
    <p:sldId id="388" r:id="rId36"/>
    <p:sldId id="331" r:id="rId37"/>
    <p:sldId id="333" r:id="rId38"/>
    <p:sldId id="334" r:id="rId39"/>
    <p:sldId id="335" r:id="rId40"/>
    <p:sldId id="336" r:id="rId41"/>
    <p:sldId id="362" r:id="rId42"/>
    <p:sldId id="285" r:id="rId43"/>
    <p:sldId id="368" r:id="rId44"/>
    <p:sldId id="363" r:id="rId45"/>
    <p:sldId id="259" r:id="rId46"/>
    <p:sldId id="260" r:id="rId47"/>
    <p:sldId id="261" r:id="rId48"/>
    <p:sldId id="262" r:id="rId49"/>
    <p:sldId id="263" r:id="rId50"/>
    <p:sldId id="265" r:id="rId51"/>
    <p:sldId id="266" r:id="rId52"/>
    <p:sldId id="267" r:id="rId53"/>
    <p:sldId id="369" r:id="rId54"/>
    <p:sldId id="370" r:id="rId55"/>
    <p:sldId id="268" r:id="rId56"/>
    <p:sldId id="270" r:id="rId57"/>
    <p:sldId id="271" r:id="rId58"/>
    <p:sldId id="273" r:id="rId59"/>
    <p:sldId id="272" r:id="rId60"/>
    <p:sldId id="378" r:id="rId61"/>
    <p:sldId id="365" r:id="rId62"/>
    <p:sldId id="276" r:id="rId63"/>
    <p:sldId id="277" r:id="rId64"/>
    <p:sldId id="278" r:id="rId65"/>
    <p:sldId id="372" r:id="rId66"/>
    <p:sldId id="373" r:id="rId67"/>
    <p:sldId id="337" r:id="rId68"/>
    <p:sldId id="379" r:id="rId69"/>
    <p:sldId id="338" r:id="rId70"/>
    <p:sldId id="371" r:id="rId71"/>
    <p:sldId id="340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84" r:id="rId86"/>
    <p:sldId id="385" r:id="rId87"/>
    <p:sldId id="375" r:id="rId88"/>
    <p:sldId id="376" r:id="rId89"/>
    <p:sldId id="377" r:id="rId90"/>
    <p:sldId id="366" r:id="rId91"/>
    <p:sldId id="383" r:id="rId92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33CC"/>
    <a:srgbClr val="C0C0C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272" autoAdjust="0"/>
  </p:normalViewPr>
  <p:slideViewPr>
    <p:cSldViewPr>
      <p:cViewPr varScale="1">
        <p:scale>
          <a:sx n="88" d="100"/>
          <a:sy n="88" d="100"/>
        </p:scale>
        <p:origin x="78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0"/>
    </p:cViewPr>
  </p:sorterViewPr>
  <p:notesViewPr>
    <p:cSldViewPr>
      <p:cViewPr varScale="1">
        <p:scale>
          <a:sx n="61" d="100"/>
          <a:sy n="61" d="100"/>
        </p:scale>
        <p:origin x="-1698" y="-6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1.xml"/><Relationship Id="rId13" Type="http://schemas.openxmlformats.org/officeDocument/2006/relationships/slide" Target="slides/slide56.xml"/><Relationship Id="rId18" Type="http://schemas.openxmlformats.org/officeDocument/2006/relationships/slide" Target="slides/slide64.xml"/><Relationship Id="rId3" Type="http://schemas.openxmlformats.org/officeDocument/2006/relationships/slide" Target="slides/slide46.xml"/><Relationship Id="rId21" Type="http://schemas.openxmlformats.org/officeDocument/2006/relationships/slide" Target="slides/slide91.xml"/><Relationship Id="rId7" Type="http://schemas.openxmlformats.org/officeDocument/2006/relationships/slide" Target="slides/slide50.xml"/><Relationship Id="rId12" Type="http://schemas.openxmlformats.org/officeDocument/2006/relationships/slide" Target="slides/slide55.xml"/><Relationship Id="rId17" Type="http://schemas.openxmlformats.org/officeDocument/2006/relationships/slide" Target="slides/slide62.xml"/><Relationship Id="rId2" Type="http://schemas.openxmlformats.org/officeDocument/2006/relationships/slide" Target="slides/slide43.xml"/><Relationship Id="rId16" Type="http://schemas.openxmlformats.org/officeDocument/2006/relationships/slide" Target="slides/slide60.xml"/><Relationship Id="rId20" Type="http://schemas.openxmlformats.org/officeDocument/2006/relationships/slide" Target="slides/slide66.xml"/><Relationship Id="rId1" Type="http://schemas.openxmlformats.org/officeDocument/2006/relationships/slide" Target="slides/slide42.xml"/><Relationship Id="rId6" Type="http://schemas.openxmlformats.org/officeDocument/2006/relationships/slide" Target="slides/slide49.xml"/><Relationship Id="rId11" Type="http://schemas.openxmlformats.org/officeDocument/2006/relationships/slide" Target="slides/slide54.xml"/><Relationship Id="rId5" Type="http://schemas.openxmlformats.org/officeDocument/2006/relationships/slide" Target="slides/slide48.xml"/><Relationship Id="rId15" Type="http://schemas.openxmlformats.org/officeDocument/2006/relationships/slide" Target="slides/slide59.xml"/><Relationship Id="rId10" Type="http://schemas.openxmlformats.org/officeDocument/2006/relationships/slide" Target="slides/slide53.xml"/><Relationship Id="rId19" Type="http://schemas.openxmlformats.org/officeDocument/2006/relationships/slide" Target="slides/slide65.xml"/><Relationship Id="rId4" Type="http://schemas.openxmlformats.org/officeDocument/2006/relationships/slide" Target="slides/slide47.xml"/><Relationship Id="rId9" Type="http://schemas.openxmlformats.org/officeDocument/2006/relationships/slide" Target="slides/slide52.xml"/><Relationship Id="rId14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0.wmf"/><Relationship Id="rId7" Type="http://schemas.openxmlformats.org/officeDocument/2006/relationships/image" Target="../media/image73.wmf"/><Relationship Id="rId12" Type="http://schemas.openxmlformats.org/officeDocument/2006/relationships/image" Target="../media/image78.wmf"/><Relationship Id="rId2" Type="http://schemas.openxmlformats.org/officeDocument/2006/relationships/image" Target="../media/image69.png"/><Relationship Id="rId1" Type="http://schemas.openxmlformats.org/officeDocument/2006/relationships/image" Target="../media/image68.wmf"/><Relationship Id="rId6" Type="http://schemas.openxmlformats.org/officeDocument/2006/relationships/image" Target="../media/image72.wmf"/><Relationship Id="rId11" Type="http://schemas.openxmlformats.org/officeDocument/2006/relationships/image" Target="../media/image77.wmf"/><Relationship Id="rId5" Type="http://schemas.openxmlformats.org/officeDocument/2006/relationships/image" Target="../media/image8.wmf"/><Relationship Id="rId10" Type="http://schemas.openxmlformats.org/officeDocument/2006/relationships/image" Target="../media/image76.wmf"/><Relationship Id="rId4" Type="http://schemas.openxmlformats.org/officeDocument/2006/relationships/image" Target="../media/image71.wmf"/><Relationship Id="rId9" Type="http://schemas.openxmlformats.org/officeDocument/2006/relationships/image" Target="../media/image7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9.wmf"/><Relationship Id="rId7" Type="http://schemas.openxmlformats.org/officeDocument/2006/relationships/image" Target="../media/image8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Relationship Id="rId9" Type="http://schemas.openxmlformats.org/officeDocument/2006/relationships/image" Target="../media/image11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Relationship Id="rId9" Type="http://schemas.openxmlformats.org/officeDocument/2006/relationships/image" Target="../media/image153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image" Target="../media/image156.wmf"/><Relationship Id="rId7" Type="http://schemas.openxmlformats.org/officeDocument/2006/relationships/image" Target="../media/image160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6" Type="http://schemas.openxmlformats.org/officeDocument/2006/relationships/image" Target="../media/image159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4" Type="http://schemas.openxmlformats.org/officeDocument/2006/relationships/image" Target="../media/image168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emf"/><Relationship Id="rId1" Type="http://schemas.openxmlformats.org/officeDocument/2006/relationships/image" Target="../media/image17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wmf"/><Relationship Id="rId1" Type="http://schemas.openxmlformats.org/officeDocument/2006/relationships/image" Target="../media/image17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7" Type="http://schemas.openxmlformats.org/officeDocument/2006/relationships/image" Target="../media/image199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Relationship Id="rId6" Type="http://schemas.openxmlformats.org/officeDocument/2006/relationships/image" Target="../media/image198.wmf"/><Relationship Id="rId5" Type="http://schemas.openxmlformats.org/officeDocument/2006/relationships/image" Target="../media/image197.wmf"/><Relationship Id="rId4" Type="http://schemas.openxmlformats.org/officeDocument/2006/relationships/image" Target="../media/image19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5" Type="http://schemas.openxmlformats.org/officeDocument/2006/relationships/image" Target="../media/image209.wmf"/><Relationship Id="rId4" Type="http://schemas.openxmlformats.org/officeDocument/2006/relationships/image" Target="../media/image208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7" Type="http://schemas.openxmlformats.org/officeDocument/2006/relationships/image" Target="../media/image218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6" Type="http://schemas.openxmlformats.org/officeDocument/2006/relationships/image" Target="../media/image217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wmf"/><Relationship Id="rId1" Type="http://schemas.openxmlformats.org/officeDocument/2006/relationships/image" Target="../media/image2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3" Type="http://schemas.openxmlformats.org/officeDocument/2006/relationships/image" Target="../media/image223.emf"/><Relationship Id="rId7" Type="http://schemas.openxmlformats.org/officeDocument/2006/relationships/image" Target="../media/image227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6" Type="http://schemas.openxmlformats.org/officeDocument/2006/relationships/image" Target="../media/image226.wmf"/><Relationship Id="rId5" Type="http://schemas.openxmlformats.org/officeDocument/2006/relationships/image" Target="../media/image225.wmf"/><Relationship Id="rId4" Type="http://schemas.openxmlformats.org/officeDocument/2006/relationships/image" Target="../media/image224.emf"/><Relationship Id="rId9" Type="http://schemas.openxmlformats.org/officeDocument/2006/relationships/image" Target="../media/image22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4" Type="http://schemas.openxmlformats.org/officeDocument/2006/relationships/image" Target="../media/image234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wmf"/><Relationship Id="rId1" Type="http://schemas.openxmlformats.org/officeDocument/2006/relationships/image" Target="../media/image235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wmf"/><Relationship Id="rId1" Type="http://schemas.openxmlformats.org/officeDocument/2006/relationships/image" Target="../media/image237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wmf"/><Relationship Id="rId1" Type="http://schemas.openxmlformats.org/officeDocument/2006/relationships/image" Target="../media/image24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8.wmf"/><Relationship Id="rId6" Type="http://schemas.openxmlformats.org/officeDocument/2006/relationships/image" Target="../media/image249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wmf"/><Relationship Id="rId1" Type="http://schemas.openxmlformats.org/officeDocument/2006/relationships/image" Target="../media/image25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4" Type="http://schemas.openxmlformats.org/officeDocument/2006/relationships/image" Target="../media/image25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wmf"/><Relationship Id="rId1" Type="http://schemas.openxmlformats.org/officeDocument/2006/relationships/image" Target="../media/image25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62.wmf"/><Relationship Id="rId5" Type="http://schemas.openxmlformats.org/officeDocument/2006/relationships/image" Target="../media/image258.wmf"/><Relationship Id="rId4" Type="http://schemas.openxmlformats.org/officeDocument/2006/relationships/image" Target="../media/image26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2" Type="http://schemas.openxmlformats.org/officeDocument/2006/relationships/image" Target="../media/image263.wmf"/><Relationship Id="rId1" Type="http://schemas.openxmlformats.org/officeDocument/2006/relationships/image" Target="../media/image266.wmf"/><Relationship Id="rId4" Type="http://schemas.openxmlformats.org/officeDocument/2006/relationships/image" Target="../media/image268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wmf"/><Relationship Id="rId2" Type="http://schemas.openxmlformats.org/officeDocument/2006/relationships/image" Target="../media/image270.wmf"/><Relationship Id="rId1" Type="http://schemas.openxmlformats.org/officeDocument/2006/relationships/image" Target="../media/image269.wmf"/><Relationship Id="rId5" Type="http://schemas.openxmlformats.org/officeDocument/2006/relationships/image" Target="../media/image273.wmf"/><Relationship Id="rId4" Type="http://schemas.openxmlformats.org/officeDocument/2006/relationships/image" Target="../media/image272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4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wmf"/><Relationship Id="rId2" Type="http://schemas.openxmlformats.org/officeDocument/2006/relationships/image" Target="../media/image276.wmf"/><Relationship Id="rId1" Type="http://schemas.openxmlformats.org/officeDocument/2006/relationships/image" Target="../media/image275.wmf"/><Relationship Id="rId6" Type="http://schemas.openxmlformats.org/officeDocument/2006/relationships/image" Target="../media/image280.wmf"/><Relationship Id="rId5" Type="http://schemas.openxmlformats.org/officeDocument/2006/relationships/image" Target="../media/image279.wmf"/><Relationship Id="rId4" Type="http://schemas.openxmlformats.org/officeDocument/2006/relationships/image" Target="../media/image278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6.wmf"/><Relationship Id="rId5" Type="http://schemas.openxmlformats.org/officeDocument/2006/relationships/image" Target="../media/image285.wmf"/><Relationship Id="rId4" Type="http://schemas.openxmlformats.org/officeDocument/2006/relationships/image" Target="../media/image284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4" Type="http://schemas.openxmlformats.org/officeDocument/2006/relationships/image" Target="../media/image291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wmf"/><Relationship Id="rId7" Type="http://schemas.openxmlformats.org/officeDocument/2006/relationships/image" Target="../media/image298.wmf"/><Relationship Id="rId2" Type="http://schemas.openxmlformats.org/officeDocument/2006/relationships/image" Target="../media/image293.wmf"/><Relationship Id="rId1" Type="http://schemas.openxmlformats.org/officeDocument/2006/relationships/image" Target="../media/image292.wmf"/><Relationship Id="rId6" Type="http://schemas.openxmlformats.org/officeDocument/2006/relationships/image" Target="../media/image297.wmf"/><Relationship Id="rId5" Type="http://schemas.openxmlformats.org/officeDocument/2006/relationships/image" Target="../media/image296.wmf"/><Relationship Id="rId4" Type="http://schemas.openxmlformats.org/officeDocument/2006/relationships/image" Target="../media/image295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wmf"/><Relationship Id="rId2" Type="http://schemas.openxmlformats.org/officeDocument/2006/relationships/image" Target="../media/image300.wmf"/><Relationship Id="rId1" Type="http://schemas.openxmlformats.org/officeDocument/2006/relationships/image" Target="../media/image299.wmf"/><Relationship Id="rId4" Type="http://schemas.openxmlformats.org/officeDocument/2006/relationships/image" Target="../media/image30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wmf"/><Relationship Id="rId1" Type="http://schemas.openxmlformats.org/officeDocument/2006/relationships/image" Target="../media/image306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wmf"/><Relationship Id="rId2" Type="http://schemas.openxmlformats.org/officeDocument/2006/relationships/image" Target="../media/image309.wmf"/><Relationship Id="rId1" Type="http://schemas.openxmlformats.org/officeDocument/2006/relationships/image" Target="../media/image308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wmf"/><Relationship Id="rId2" Type="http://schemas.openxmlformats.org/officeDocument/2006/relationships/image" Target="../media/image312.wmf"/><Relationship Id="rId1" Type="http://schemas.openxmlformats.org/officeDocument/2006/relationships/image" Target="../media/image311.wmf"/><Relationship Id="rId5" Type="http://schemas.openxmlformats.org/officeDocument/2006/relationships/image" Target="../media/image315.wmf"/><Relationship Id="rId4" Type="http://schemas.openxmlformats.org/officeDocument/2006/relationships/image" Target="../media/image314.e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wmf"/><Relationship Id="rId2" Type="http://schemas.openxmlformats.org/officeDocument/2006/relationships/image" Target="../media/image316.wmf"/><Relationship Id="rId1" Type="http://schemas.openxmlformats.org/officeDocument/2006/relationships/image" Target="../media/image306.wmf"/><Relationship Id="rId6" Type="http://schemas.openxmlformats.org/officeDocument/2006/relationships/image" Target="../media/image320.wmf"/><Relationship Id="rId5" Type="http://schemas.openxmlformats.org/officeDocument/2006/relationships/image" Target="../media/image319.wmf"/><Relationship Id="rId4" Type="http://schemas.openxmlformats.org/officeDocument/2006/relationships/image" Target="../media/image318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2.wmf"/><Relationship Id="rId1" Type="http://schemas.openxmlformats.org/officeDocument/2006/relationships/image" Target="../media/image321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323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5.wmf"/><Relationship Id="rId1" Type="http://schemas.openxmlformats.org/officeDocument/2006/relationships/image" Target="../media/image324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7.wmf"/><Relationship Id="rId1" Type="http://schemas.openxmlformats.org/officeDocument/2006/relationships/image" Target="../media/image326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wmf"/><Relationship Id="rId2" Type="http://schemas.openxmlformats.org/officeDocument/2006/relationships/image" Target="../media/image8.wmf"/><Relationship Id="rId1" Type="http://schemas.openxmlformats.org/officeDocument/2006/relationships/image" Target="../media/image328.wmf"/><Relationship Id="rId4" Type="http://schemas.openxmlformats.org/officeDocument/2006/relationships/image" Target="../media/image3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5" Type="http://schemas.openxmlformats.org/officeDocument/2006/relationships/image" Target="../media/image335.wmf"/><Relationship Id="rId4" Type="http://schemas.openxmlformats.org/officeDocument/2006/relationships/image" Target="../media/image334.w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wmf"/><Relationship Id="rId2" Type="http://schemas.openxmlformats.org/officeDocument/2006/relationships/image" Target="../media/image8.wmf"/><Relationship Id="rId1" Type="http://schemas.openxmlformats.org/officeDocument/2006/relationships/image" Target="../media/image336.wmf"/></Relationships>
</file>

<file path=ppt/drawings/_rels/vmlDrawing8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wmf"/><Relationship Id="rId1" Type="http://schemas.openxmlformats.org/officeDocument/2006/relationships/image" Target="../media/image338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wmf"/><Relationship Id="rId2" Type="http://schemas.openxmlformats.org/officeDocument/2006/relationships/image" Target="../media/image341.wmf"/><Relationship Id="rId1" Type="http://schemas.openxmlformats.org/officeDocument/2006/relationships/image" Target="../media/image3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>
            <a:lvl1pPr defTabSz="923133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>
            <a:lvl1pPr algn="r" defTabSz="923133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b" anchorCtr="0" compatLnSpc="1">
            <a:prstTxWarp prst="textNoShape">
              <a:avLst/>
            </a:prstTxWarp>
          </a:bodyPr>
          <a:lstStyle>
            <a:lvl1pPr defTabSz="923133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b" anchorCtr="0" compatLnSpc="1">
            <a:prstTxWarp prst="textNoShape">
              <a:avLst/>
            </a:prstTxWarp>
          </a:bodyPr>
          <a:lstStyle>
            <a:lvl1pPr algn="r" defTabSz="923133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fld id="{DF2DD7D8-CE35-4200-83EC-BA365C3D99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305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>
            <a:lvl1pPr defTabSz="923133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>
            <a:lvl1pPr algn="r" defTabSz="923133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b" anchorCtr="0" compatLnSpc="1">
            <a:prstTxWarp prst="textNoShape">
              <a:avLst/>
            </a:prstTxWarp>
          </a:bodyPr>
          <a:lstStyle>
            <a:lvl1pPr defTabSz="923133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9" tIns="46064" rIns="92129" bIns="46064" numCol="1" anchor="b" anchorCtr="0" compatLnSpc="1">
            <a:prstTxWarp prst="textNoShape">
              <a:avLst/>
            </a:prstTxWarp>
          </a:bodyPr>
          <a:lstStyle>
            <a:lvl1pPr algn="r" defTabSz="923133">
              <a:defRPr sz="1100"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55348E-B9F1-4333-9E2E-6478BBCD80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9970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178D3F4E-C89F-445D-BF34-BFA5992A8264}" type="slidenum">
              <a:rPr lang="en-US" altLang="zh-TW" sz="1100" smtClean="0">
                <a:latin typeface="Tahoma" pitchFamily="34" charset="0"/>
              </a:rPr>
              <a:pPr eaLnBrk="1" hangingPunct="1"/>
              <a:t>1</a:t>
            </a:fld>
            <a:endParaRPr lang="en-US" altLang="zh-TW" sz="1100">
              <a:latin typeface="Tahoma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298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D5300438-5580-49B7-9AC0-F82712E3CF07}" type="slidenum">
              <a:rPr lang="en-US" altLang="zh-TW" sz="1100" smtClean="0">
                <a:latin typeface="Tahoma" pitchFamily="34" charset="0"/>
              </a:rPr>
              <a:pPr eaLnBrk="1" hangingPunct="1"/>
              <a:t>23</a:t>
            </a:fld>
            <a:endParaRPr lang="en-US" altLang="zh-TW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1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89BF8747-3385-4786-A2FF-3F0BD95690D9}" type="slidenum">
              <a:rPr lang="en-US" altLang="zh-TW" sz="1100" smtClean="0">
                <a:latin typeface="Tahoma" pitchFamily="34" charset="0"/>
              </a:rPr>
              <a:pPr eaLnBrk="1" hangingPunct="1"/>
              <a:t>26</a:t>
            </a:fld>
            <a:endParaRPr lang="en-US" altLang="zh-TW" sz="1100">
              <a:latin typeface="Tahoma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9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F7553724-2ED0-4865-AB7A-1FCD7F2A2C16}" type="slidenum">
              <a:rPr lang="en-US" altLang="zh-TW" sz="1100" smtClean="0">
                <a:latin typeface="Tahoma" pitchFamily="34" charset="0"/>
              </a:rPr>
              <a:pPr eaLnBrk="1" hangingPunct="1"/>
              <a:t>27</a:t>
            </a:fld>
            <a:endParaRPr lang="en-US" altLang="zh-TW" sz="1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4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BDA84188-4087-457A-B076-E1046D17C9EF}" type="slidenum">
              <a:rPr lang="en-US" altLang="zh-TW" sz="1100" smtClean="0">
                <a:latin typeface="Tahoma" pitchFamily="34" charset="0"/>
              </a:rPr>
              <a:pPr eaLnBrk="1" hangingPunct="1"/>
              <a:t>42</a:t>
            </a:fld>
            <a:endParaRPr lang="en-US" altLang="zh-TW" sz="1100">
              <a:latin typeface="Tahoma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11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2338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fld id="{C395F46A-847D-4661-97D0-BCE99A4AC828}" type="slidenum">
              <a:rPr lang="en-US" altLang="zh-TW" sz="1100" smtClean="0">
                <a:latin typeface="Tahoma" pitchFamily="34" charset="0"/>
              </a:rPr>
              <a:pPr eaLnBrk="1" hangingPunct="1"/>
              <a:t>43</a:t>
            </a:fld>
            <a:endParaRPr lang="en-US" altLang="zh-TW" sz="1100">
              <a:latin typeface="Tahoma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062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860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391400" cy="838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Tahoma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B40252A-E38B-4C62-B6BC-DA3232B713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121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3210B5A7-CA7F-4D78-B2E0-06FB16EB75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32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7000" y="76200"/>
            <a:ext cx="1981200" cy="55991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791200" cy="55991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51000BFF-0730-45F7-94C0-537AA6642E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8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830710B0-DBA6-4BC8-A388-2BF1C5D4A1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1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B57209CE-7A63-4558-9C41-B7050B70E2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8620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3886200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592D10C4-B836-4BA6-BDD0-C9D86EE8C3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019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B7E82B67-1DDD-4701-BD84-F84A07469B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078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4616AF30-682A-4261-BF9E-6A66F6A66D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931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02AFBDC0-E222-47BA-9121-06A720DC92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25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CAEEC9C2-C671-4E39-9D1B-FA2F9520CD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498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5.</a:t>
            </a:r>
            <a:fld id="{05A969EB-AEF2-4DFA-8EC2-3C6AB4F521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419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57200" y="762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909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924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8909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792480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500813"/>
            <a:ext cx="5715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5.</a:t>
            </a:r>
            <a:fld id="{C375ABE9-8141-4B2D-8A0E-05F6D5422D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9pPr>
    </p:titleStyle>
    <p:bodyStyle>
      <a:lvl1pPr marL="196850" indent="-196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kumimoji="1" sz="2400">
          <a:solidFill>
            <a:schemeClr val="hlink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Tahom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40.png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35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7.wmf"/><Relationship Id="rId1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5.bin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23" Type="http://schemas.openxmlformats.org/officeDocument/2006/relationships/oleObject" Target="../embeddings/oleObject48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8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3.bin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7.png"/><Relationship Id="rId4" Type="http://schemas.openxmlformats.org/officeDocument/2006/relationships/image" Target="../media/image64.wmf"/><Relationship Id="rId9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71.bin"/><Relationship Id="rId18" Type="http://schemas.openxmlformats.org/officeDocument/2006/relationships/oleObject" Target="../embeddings/oleObject74.bin"/><Relationship Id="rId26" Type="http://schemas.openxmlformats.org/officeDocument/2006/relationships/image" Target="../media/image76.w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8.wmf"/><Relationship Id="rId17" Type="http://schemas.openxmlformats.org/officeDocument/2006/relationships/image" Target="../media/image73.wmf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75.wmf"/><Relationship Id="rId5" Type="http://schemas.openxmlformats.org/officeDocument/2006/relationships/oleObject" Target="../embeddings/oleObject67.bin"/><Relationship Id="rId15" Type="http://schemas.openxmlformats.org/officeDocument/2006/relationships/image" Target="../media/image72.wmf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77.wmf"/><Relationship Id="rId10" Type="http://schemas.openxmlformats.org/officeDocument/2006/relationships/image" Target="../media/image71.wmf"/><Relationship Id="rId19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69.bin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77.bin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7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8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1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wmf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91.bin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3.bin"/><Relationship Id="rId14" Type="http://schemas.openxmlformats.org/officeDocument/2006/relationships/oleObject" Target="../embeddings/oleObject9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9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2.png"/><Relationship Id="rId11" Type="http://schemas.openxmlformats.org/officeDocument/2006/relationships/image" Target="../media/image101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0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11.wmf"/><Relationship Id="rId18" Type="http://schemas.openxmlformats.org/officeDocument/2006/relationships/oleObject" Target="../embeddings/oleObject116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4.wmf"/><Relationship Id="rId7" Type="http://schemas.openxmlformats.org/officeDocument/2006/relationships/image" Target="../media/image108.wmf"/><Relationship Id="rId12" Type="http://schemas.openxmlformats.org/officeDocument/2006/relationships/oleObject" Target="../embeddings/oleObject113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5.bin"/><Relationship Id="rId20" Type="http://schemas.openxmlformats.org/officeDocument/2006/relationships/oleObject" Target="../embeddings/oleObject117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10.wmf"/><Relationship Id="rId5" Type="http://schemas.openxmlformats.org/officeDocument/2006/relationships/image" Target="../media/image107.wmf"/><Relationship Id="rId15" Type="http://schemas.openxmlformats.org/officeDocument/2006/relationships/image" Target="../media/image112.wmf"/><Relationship Id="rId10" Type="http://schemas.openxmlformats.org/officeDocument/2006/relationships/oleObject" Target="../embeddings/oleObject112.bin"/><Relationship Id="rId19" Type="http://schemas.openxmlformats.org/officeDocument/2006/relationships/image" Target="../media/image113.wmf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09.wmf"/><Relationship Id="rId14" Type="http://schemas.openxmlformats.org/officeDocument/2006/relationships/oleObject" Target="../embeddings/oleObject11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1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28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2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26.wmf"/><Relationship Id="rId9" Type="http://schemas.openxmlformats.org/officeDocument/2006/relationships/image" Target="../media/image1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2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image" Target="../media/image137.png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13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43.png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44.png"/><Relationship Id="rId9" Type="http://schemas.openxmlformats.org/officeDocument/2006/relationships/image" Target="../media/image14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47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0" Type="http://schemas.openxmlformats.org/officeDocument/2006/relationships/image" Target="../media/image142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4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152.w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1.wmf"/><Relationship Id="rId20" Type="http://schemas.openxmlformats.org/officeDocument/2006/relationships/image" Target="../media/image153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10" Type="http://schemas.openxmlformats.org/officeDocument/2006/relationships/image" Target="../media/image148.wmf"/><Relationship Id="rId19" Type="http://schemas.openxmlformats.org/officeDocument/2006/relationships/oleObject" Target="../embeddings/oleObject156.bin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5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61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0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59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66.bin"/><Relationship Id="rId4" Type="http://schemas.openxmlformats.org/officeDocument/2006/relationships/image" Target="../media/image16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68.bin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69.bin"/><Relationship Id="rId10" Type="http://schemas.openxmlformats.org/officeDocument/2006/relationships/image" Target="../media/image168.emf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7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6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3.emf"/><Relationship Id="rId5" Type="http://schemas.openxmlformats.org/officeDocument/2006/relationships/oleObject" Target="../embeddings/oleObject176.bin"/><Relationship Id="rId4" Type="http://schemas.openxmlformats.org/officeDocument/2006/relationships/image" Target="../media/image172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78.bin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17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7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17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7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188.bin"/><Relationship Id="rId18" Type="http://schemas.openxmlformats.org/officeDocument/2006/relationships/image" Target="../media/image187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6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89.bin"/><Relationship Id="rId10" Type="http://schemas.openxmlformats.org/officeDocument/2006/relationships/image" Target="../media/image183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186.bin"/><Relationship Id="rId14" Type="http://schemas.openxmlformats.org/officeDocument/2006/relationships/image" Target="../media/image18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191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19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oleObject" Target="../embeddings/oleObject201.bin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19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9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5" Type="http://schemas.openxmlformats.org/officeDocument/2006/relationships/oleObject" Target="../embeddings/oleObject202.bin"/><Relationship Id="rId10" Type="http://schemas.openxmlformats.org/officeDocument/2006/relationships/image" Target="../media/image196.wmf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199.bin"/><Relationship Id="rId14" Type="http://schemas.openxmlformats.org/officeDocument/2006/relationships/image" Target="../media/image19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2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01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0" Type="http://schemas.openxmlformats.org/officeDocument/2006/relationships/image" Target="../media/image203.wmf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20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0.bin"/><Relationship Id="rId12" Type="http://schemas.openxmlformats.org/officeDocument/2006/relationships/image" Target="../media/image2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06.wmf"/><Relationship Id="rId11" Type="http://schemas.openxmlformats.org/officeDocument/2006/relationships/oleObject" Target="../embeddings/oleObject212.bin"/><Relationship Id="rId5" Type="http://schemas.openxmlformats.org/officeDocument/2006/relationships/oleObject" Target="../embeddings/oleObject209.bin"/><Relationship Id="rId10" Type="http://schemas.openxmlformats.org/officeDocument/2006/relationships/image" Target="../media/image208.wmf"/><Relationship Id="rId4" Type="http://schemas.openxmlformats.org/officeDocument/2006/relationships/image" Target="../media/image205.wmf"/><Relationship Id="rId9" Type="http://schemas.openxmlformats.org/officeDocument/2006/relationships/oleObject" Target="../embeddings/oleObject21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214.bin"/><Relationship Id="rId4" Type="http://schemas.openxmlformats.org/officeDocument/2006/relationships/image" Target="../media/image210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13" Type="http://schemas.openxmlformats.org/officeDocument/2006/relationships/oleObject" Target="../embeddings/oleObject220.bin"/><Relationship Id="rId3" Type="http://schemas.openxmlformats.org/officeDocument/2006/relationships/oleObject" Target="../embeddings/oleObject215.bin"/><Relationship Id="rId7" Type="http://schemas.openxmlformats.org/officeDocument/2006/relationships/oleObject" Target="../embeddings/oleObject217.bin"/><Relationship Id="rId12" Type="http://schemas.openxmlformats.org/officeDocument/2006/relationships/image" Target="../media/image21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8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13.wmf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6.bin"/><Relationship Id="rId15" Type="http://schemas.openxmlformats.org/officeDocument/2006/relationships/oleObject" Target="../embeddings/oleObject221.bin"/><Relationship Id="rId10" Type="http://schemas.openxmlformats.org/officeDocument/2006/relationships/image" Target="../media/image215.wmf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18.bin"/><Relationship Id="rId14" Type="http://schemas.openxmlformats.org/officeDocument/2006/relationships/image" Target="../media/image21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0.wmf"/><Relationship Id="rId5" Type="http://schemas.openxmlformats.org/officeDocument/2006/relationships/oleObject" Target="../embeddings/oleObject223.bin"/><Relationship Id="rId4" Type="http://schemas.openxmlformats.org/officeDocument/2006/relationships/image" Target="../media/image219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emf"/><Relationship Id="rId13" Type="http://schemas.openxmlformats.org/officeDocument/2006/relationships/oleObject" Target="../embeddings/oleObject229.bin"/><Relationship Id="rId18" Type="http://schemas.openxmlformats.org/officeDocument/2006/relationships/image" Target="../media/image228.wmf"/><Relationship Id="rId3" Type="http://schemas.openxmlformats.org/officeDocument/2006/relationships/oleObject" Target="../embeddings/oleObject224.bin"/><Relationship Id="rId21" Type="http://schemas.openxmlformats.org/officeDocument/2006/relationships/image" Target="../media/image230.png"/><Relationship Id="rId7" Type="http://schemas.openxmlformats.org/officeDocument/2006/relationships/oleObject" Target="../embeddings/oleObject226.bin"/><Relationship Id="rId12" Type="http://schemas.openxmlformats.org/officeDocument/2006/relationships/image" Target="../media/image225.wmf"/><Relationship Id="rId17" Type="http://schemas.openxmlformats.org/officeDocument/2006/relationships/oleObject" Target="../embeddings/oleObject2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7.wmf"/><Relationship Id="rId20" Type="http://schemas.openxmlformats.org/officeDocument/2006/relationships/image" Target="../media/image229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22.wmf"/><Relationship Id="rId11" Type="http://schemas.openxmlformats.org/officeDocument/2006/relationships/oleObject" Target="../embeddings/oleObject228.bin"/><Relationship Id="rId5" Type="http://schemas.openxmlformats.org/officeDocument/2006/relationships/oleObject" Target="../embeddings/oleObject225.bin"/><Relationship Id="rId15" Type="http://schemas.openxmlformats.org/officeDocument/2006/relationships/oleObject" Target="../embeddings/oleObject230.bin"/><Relationship Id="rId10" Type="http://schemas.openxmlformats.org/officeDocument/2006/relationships/image" Target="../media/image224.emf"/><Relationship Id="rId19" Type="http://schemas.openxmlformats.org/officeDocument/2006/relationships/oleObject" Target="../embeddings/oleObject232.bin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22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32.wmf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234.wmf"/><Relationship Id="rId4" Type="http://schemas.openxmlformats.org/officeDocument/2006/relationships/image" Target="../media/image231.wmf"/><Relationship Id="rId9" Type="http://schemas.openxmlformats.org/officeDocument/2006/relationships/oleObject" Target="../embeddings/oleObject23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238.bin"/><Relationship Id="rId4" Type="http://schemas.openxmlformats.org/officeDocument/2006/relationships/image" Target="../media/image23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wmf"/><Relationship Id="rId3" Type="http://schemas.openxmlformats.org/officeDocument/2006/relationships/oleObject" Target="../embeddings/oleObject239.bin"/><Relationship Id="rId7" Type="http://schemas.openxmlformats.org/officeDocument/2006/relationships/oleObject" Target="../embeddings/oleObject2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38.wmf"/><Relationship Id="rId5" Type="http://schemas.openxmlformats.org/officeDocument/2006/relationships/oleObject" Target="../embeddings/oleObject240.bin"/><Relationship Id="rId4" Type="http://schemas.openxmlformats.org/officeDocument/2006/relationships/image" Target="../media/image23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wmf"/><Relationship Id="rId3" Type="http://schemas.openxmlformats.org/officeDocument/2006/relationships/oleObject" Target="../embeddings/oleObject242.bin"/><Relationship Id="rId7" Type="http://schemas.openxmlformats.org/officeDocument/2006/relationships/oleObject" Target="../embeddings/oleObject2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243.bin"/><Relationship Id="rId4" Type="http://schemas.openxmlformats.org/officeDocument/2006/relationships/image" Target="../media/image24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44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243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13" Type="http://schemas.openxmlformats.org/officeDocument/2006/relationships/oleObject" Target="../embeddings/oleObject252.bin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49.bin"/><Relationship Id="rId12" Type="http://schemas.openxmlformats.org/officeDocument/2006/relationships/image" Target="../media/image2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51.bin"/><Relationship Id="rId5" Type="http://schemas.openxmlformats.org/officeDocument/2006/relationships/oleObject" Target="../embeddings/oleObject248.bin"/><Relationship Id="rId10" Type="http://schemas.openxmlformats.org/officeDocument/2006/relationships/image" Target="../media/image247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250.bin"/><Relationship Id="rId14" Type="http://schemas.openxmlformats.org/officeDocument/2006/relationships/image" Target="../media/image249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wmf"/><Relationship Id="rId3" Type="http://schemas.openxmlformats.org/officeDocument/2006/relationships/oleObject" Target="../embeddings/oleObject253.bin"/><Relationship Id="rId7" Type="http://schemas.openxmlformats.org/officeDocument/2006/relationships/oleObject" Target="../embeddings/oleObject2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51.wmf"/><Relationship Id="rId5" Type="http://schemas.openxmlformats.org/officeDocument/2006/relationships/oleObject" Target="../embeddings/oleObject254.bin"/><Relationship Id="rId4" Type="http://schemas.openxmlformats.org/officeDocument/2006/relationships/image" Target="../media/image250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54.wmf"/><Relationship Id="rId5" Type="http://schemas.openxmlformats.org/officeDocument/2006/relationships/oleObject" Target="../embeddings/oleObject257.bin"/><Relationship Id="rId4" Type="http://schemas.openxmlformats.org/officeDocument/2006/relationships/image" Target="../media/image253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56.wmf"/><Relationship Id="rId11" Type="http://schemas.openxmlformats.org/officeDocument/2006/relationships/oleObject" Target="../embeddings/oleObject262.bin"/><Relationship Id="rId5" Type="http://schemas.openxmlformats.org/officeDocument/2006/relationships/oleObject" Target="../embeddings/oleObject259.bin"/><Relationship Id="rId10" Type="http://schemas.openxmlformats.org/officeDocument/2006/relationships/image" Target="../media/image258.wmf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261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3" Type="http://schemas.openxmlformats.org/officeDocument/2006/relationships/image" Target="../media/image269.png"/><Relationship Id="rId7" Type="http://schemas.openxmlformats.org/officeDocument/2006/relationships/image" Target="../media/image259.wmf"/><Relationship Id="rId12" Type="http://schemas.openxmlformats.org/officeDocument/2006/relationships/oleObject" Target="../embeddings/oleObject26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6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2700.bin"/><Relationship Id="rId11" Type="http://schemas.openxmlformats.org/officeDocument/2006/relationships/image" Target="../media/image260.wmf"/><Relationship Id="rId5" Type="http://schemas.openxmlformats.org/officeDocument/2006/relationships/image" Target="../media/image259.wmf"/><Relationship Id="rId15" Type="http://schemas.openxmlformats.org/officeDocument/2006/relationships/image" Target="../media/image261.wmf"/><Relationship Id="rId10" Type="http://schemas.openxmlformats.org/officeDocument/2006/relationships/oleObject" Target="../embeddings/oleObject2710.bin"/><Relationship Id="rId4" Type="http://schemas.openxmlformats.org/officeDocument/2006/relationships/oleObject" Target="../embeddings/oleObject263.bin"/><Relationship Id="rId14" Type="http://schemas.openxmlformats.org/officeDocument/2006/relationships/oleObject" Target="../embeddings/oleObject2720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3" Type="http://schemas.openxmlformats.org/officeDocument/2006/relationships/oleObject" Target="../embeddings/oleObject267.bin"/><Relationship Id="rId7" Type="http://schemas.openxmlformats.org/officeDocument/2006/relationships/oleObject" Target="../embeddings/oleObject269.bin"/><Relationship Id="rId12" Type="http://schemas.openxmlformats.org/officeDocument/2006/relationships/image" Target="../media/image2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63.wmf"/><Relationship Id="rId11" Type="http://schemas.openxmlformats.org/officeDocument/2006/relationships/oleObject" Target="../embeddings/oleObject271.bin"/><Relationship Id="rId5" Type="http://schemas.openxmlformats.org/officeDocument/2006/relationships/oleObject" Target="../embeddings/oleObject268.bin"/><Relationship Id="rId10" Type="http://schemas.openxmlformats.org/officeDocument/2006/relationships/image" Target="../media/image265.wmf"/><Relationship Id="rId4" Type="http://schemas.openxmlformats.org/officeDocument/2006/relationships/image" Target="../media/image262.wmf"/><Relationship Id="rId9" Type="http://schemas.openxmlformats.org/officeDocument/2006/relationships/oleObject" Target="../embeddings/oleObject270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3" Type="http://schemas.openxmlformats.org/officeDocument/2006/relationships/oleObject" Target="../embeddings/oleObject272.bin"/><Relationship Id="rId7" Type="http://schemas.openxmlformats.org/officeDocument/2006/relationships/oleObject" Target="../embeddings/oleObject2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63.wmf"/><Relationship Id="rId5" Type="http://schemas.openxmlformats.org/officeDocument/2006/relationships/oleObject" Target="../embeddings/oleObject273.bin"/><Relationship Id="rId10" Type="http://schemas.openxmlformats.org/officeDocument/2006/relationships/image" Target="../media/image268.wmf"/><Relationship Id="rId4" Type="http://schemas.openxmlformats.org/officeDocument/2006/relationships/image" Target="../media/image266.wmf"/><Relationship Id="rId9" Type="http://schemas.openxmlformats.org/officeDocument/2006/relationships/oleObject" Target="../embeddings/oleObject275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oleObject" Target="../embeddings/oleObject276.bin"/><Relationship Id="rId7" Type="http://schemas.openxmlformats.org/officeDocument/2006/relationships/oleObject" Target="../embeddings/oleObject278.bin"/><Relationship Id="rId12" Type="http://schemas.openxmlformats.org/officeDocument/2006/relationships/image" Target="../media/image2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70.wmf"/><Relationship Id="rId11" Type="http://schemas.openxmlformats.org/officeDocument/2006/relationships/oleObject" Target="../embeddings/oleObject280.bin"/><Relationship Id="rId5" Type="http://schemas.openxmlformats.org/officeDocument/2006/relationships/oleObject" Target="../embeddings/oleObject277.bin"/><Relationship Id="rId10" Type="http://schemas.openxmlformats.org/officeDocument/2006/relationships/image" Target="../media/image272.wmf"/><Relationship Id="rId4" Type="http://schemas.openxmlformats.org/officeDocument/2006/relationships/image" Target="../media/image269.wmf"/><Relationship Id="rId9" Type="http://schemas.openxmlformats.org/officeDocument/2006/relationships/oleObject" Target="../embeddings/oleObject27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274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oleObject" Target="../embeddings/oleObject287.bin"/><Relationship Id="rId3" Type="http://schemas.openxmlformats.org/officeDocument/2006/relationships/oleObject" Target="../embeddings/oleObject282.bin"/><Relationship Id="rId7" Type="http://schemas.openxmlformats.org/officeDocument/2006/relationships/oleObject" Target="../embeddings/oleObject284.bin"/><Relationship Id="rId12" Type="http://schemas.openxmlformats.org/officeDocument/2006/relationships/image" Target="../media/image2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286.bin"/><Relationship Id="rId5" Type="http://schemas.openxmlformats.org/officeDocument/2006/relationships/oleObject" Target="../embeddings/oleObject283.bin"/><Relationship Id="rId10" Type="http://schemas.openxmlformats.org/officeDocument/2006/relationships/image" Target="../media/image278.wmf"/><Relationship Id="rId4" Type="http://schemas.openxmlformats.org/officeDocument/2006/relationships/image" Target="../media/image275.wmf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280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13" Type="http://schemas.openxmlformats.org/officeDocument/2006/relationships/oleObject" Target="../embeddings/oleObject293.bin"/><Relationship Id="rId3" Type="http://schemas.openxmlformats.org/officeDocument/2006/relationships/oleObject" Target="../embeddings/oleObject288.bin"/><Relationship Id="rId7" Type="http://schemas.openxmlformats.org/officeDocument/2006/relationships/oleObject" Target="../embeddings/oleObject290.bin"/><Relationship Id="rId12" Type="http://schemas.openxmlformats.org/officeDocument/2006/relationships/image" Target="../media/image28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7.wmf"/><Relationship Id="rId1" Type="http://schemas.openxmlformats.org/officeDocument/2006/relationships/vmlDrawing" Target="../drawings/vmlDrawing66.vml"/><Relationship Id="rId6" Type="http://schemas.openxmlformats.org/officeDocument/2006/relationships/image" Target="../media/image282.wmf"/><Relationship Id="rId11" Type="http://schemas.openxmlformats.org/officeDocument/2006/relationships/oleObject" Target="../embeddings/oleObject292.bin"/><Relationship Id="rId5" Type="http://schemas.openxmlformats.org/officeDocument/2006/relationships/oleObject" Target="../embeddings/oleObject289.bin"/><Relationship Id="rId15" Type="http://schemas.openxmlformats.org/officeDocument/2006/relationships/oleObject" Target="../embeddings/oleObject294.bin"/><Relationship Id="rId10" Type="http://schemas.openxmlformats.org/officeDocument/2006/relationships/image" Target="../media/image284.wmf"/><Relationship Id="rId4" Type="http://schemas.openxmlformats.org/officeDocument/2006/relationships/image" Target="../media/image281.wmf"/><Relationship Id="rId9" Type="http://schemas.openxmlformats.org/officeDocument/2006/relationships/oleObject" Target="../embeddings/oleObject291.bin"/><Relationship Id="rId14" Type="http://schemas.openxmlformats.org/officeDocument/2006/relationships/image" Target="../media/image286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89.wmf"/><Relationship Id="rId5" Type="http://schemas.openxmlformats.org/officeDocument/2006/relationships/oleObject" Target="../embeddings/oleObject296.bin"/><Relationship Id="rId10" Type="http://schemas.openxmlformats.org/officeDocument/2006/relationships/image" Target="../media/image291.wmf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298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13" Type="http://schemas.openxmlformats.org/officeDocument/2006/relationships/oleObject" Target="../embeddings/oleObject304.bin"/><Relationship Id="rId3" Type="http://schemas.openxmlformats.org/officeDocument/2006/relationships/oleObject" Target="../embeddings/oleObject299.bin"/><Relationship Id="rId7" Type="http://schemas.openxmlformats.org/officeDocument/2006/relationships/oleObject" Target="../embeddings/oleObject301.bin"/><Relationship Id="rId12" Type="http://schemas.openxmlformats.org/officeDocument/2006/relationships/image" Target="../media/image29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8.wmf"/><Relationship Id="rId1" Type="http://schemas.openxmlformats.org/officeDocument/2006/relationships/vmlDrawing" Target="../drawings/vmlDrawing68.vml"/><Relationship Id="rId6" Type="http://schemas.openxmlformats.org/officeDocument/2006/relationships/image" Target="../media/image293.wmf"/><Relationship Id="rId11" Type="http://schemas.openxmlformats.org/officeDocument/2006/relationships/oleObject" Target="../embeddings/oleObject303.bin"/><Relationship Id="rId5" Type="http://schemas.openxmlformats.org/officeDocument/2006/relationships/oleObject" Target="../embeddings/oleObject300.bin"/><Relationship Id="rId15" Type="http://schemas.openxmlformats.org/officeDocument/2006/relationships/oleObject" Target="../embeddings/oleObject305.bin"/><Relationship Id="rId10" Type="http://schemas.openxmlformats.org/officeDocument/2006/relationships/image" Target="../media/image295.wmf"/><Relationship Id="rId4" Type="http://schemas.openxmlformats.org/officeDocument/2006/relationships/image" Target="../media/image292.wmf"/><Relationship Id="rId9" Type="http://schemas.openxmlformats.org/officeDocument/2006/relationships/oleObject" Target="../embeddings/oleObject302.bin"/><Relationship Id="rId14" Type="http://schemas.openxmlformats.org/officeDocument/2006/relationships/image" Target="../media/image297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wmf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00.wmf"/><Relationship Id="rId5" Type="http://schemas.openxmlformats.org/officeDocument/2006/relationships/oleObject" Target="../embeddings/oleObject307.bin"/><Relationship Id="rId10" Type="http://schemas.openxmlformats.org/officeDocument/2006/relationships/image" Target="../media/image302.wmf"/><Relationship Id="rId4" Type="http://schemas.openxmlformats.org/officeDocument/2006/relationships/image" Target="../media/image299.wmf"/><Relationship Id="rId9" Type="http://schemas.openxmlformats.org/officeDocument/2006/relationships/oleObject" Target="../embeddings/oleObject309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wmf"/><Relationship Id="rId3" Type="http://schemas.openxmlformats.org/officeDocument/2006/relationships/oleObject" Target="../embeddings/oleObject310.bin"/><Relationship Id="rId7" Type="http://schemas.openxmlformats.org/officeDocument/2006/relationships/oleObject" Target="../embeddings/oleObject3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04.wmf"/><Relationship Id="rId5" Type="http://schemas.openxmlformats.org/officeDocument/2006/relationships/oleObject" Target="../embeddings/oleObject311.bin"/><Relationship Id="rId4" Type="http://schemas.openxmlformats.org/officeDocument/2006/relationships/image" Target="../media/image303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07.wmf"/><Relationship Id="rId5" Type="http://schemas.openxmlformats.org/officeDocument/2006/relationships/oleObject" Target="../embeddings/oleObject314.bin"/><Relationship Id="rId4" Type="http://schemas.openxmlformats.org/officeDocument/2006/relationships/image" Target="../media/image306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wmf"/><Relationship Id="rId3" Type="http://schemas.openxmlformats.org/officeDocument/2006/relationships/oleObject" Target="../embeddings/oleObject315.bin"/><Relationship Id="rId7" Type="http://schemas.openxmlformats.org/officeDocument/2006/relationships/oleObject" Target="../embeddings/oleObject3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309.wmf"/><Relationship Id="rId5" Type="http://schemas.openxmlformats.org/officeDocument/2006/relationships/oleObject" Target="../embeddings/oleObject316.bin"/><Relationship Id="rId4" Type="http://schemas.openxmlformats.org/officeDocument/2006/relationships/image" Target="../media/image308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oleObject" Target="../embeddings/oleObject318.bin"/><Relationship Id="rId7" Type="http://schemas.openxmlformats.org/officeDocument/2006/relationships/oleObject" Target="../embeddings/oleObject320.bin"/><Relationship Id="rId12" Type="http://schemas.openxmlformats.org/officeDocument/2006/relationships/image" Target="../media/image3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12.wmf"/><Relationship Id="rId11" Type="http://schemas.openxmlformats.org/officeDocument/2006/relationships/oleObject" Target="../embeddings/oleObject322.bin"/><Relationship Id="rId5" Type="http://schemas.openxmlformats.org/officeDocument/2006/relationships/oleObject" Target="../embeddings/oleObject319.bin"/><Relationship Id="rId10" Type="http://schemas.openxmlformats.org/officeDocument/2006/relationships/image" Target="../media/image314.emf"/><Relationship Id="rId4" Type="http://schemas.openxmlformats.org/officeDocument/2006/relationships/image" Target="../media/image311.wmf"/><Relationship Id="rId9" Type="http://schemas.openxmlformats.org/officeDocument/2006/relationships/oleObject" Target="../embeddings/oleObject32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6.bin"/><Relationship Id="rId13" Type="http://schemas.openxmlformats.org/officeDocument/2006/relationships/image" Target="../media/image319.wmf"/><Relationship Id="rId3" Type="http://schemas.openxmlformats.org/officeDocument/2006/relationships/oleObject" Target="../embeddings/oleObject323.bin"/><Relationship Id="rId7" Type="http://schemas.openxmlformats.org/officeDocument/2006/relationships/oleObject" Target="../embeddings/oleObject325.bin"/><Relationship Id="rId12" Type="http://schemas.openxmlformats.org/officeDocument/2006/relationships/oleObject" Target="../embeddings/oleObject3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16.wmf"/><Relationship Id="rId11" Type="http://schemas.openxmlformats.org/officeDocument/2006/relationships/image" Target="../media/image318.wmf"/><Relationship Id="rId5" Type="http://schemas.openxmlformats.org/officeDocument/2006/relationships/oleObject" Target="../embeddings/oleObject324.bin"/><Relationship Id="rId15" Type="http://schemas.openxmlformats.org/officeDocument/2006/relationships/image" Target="../media/image320.wmf"/><Relationship Id="rId10" Type="http://schemas.openxmlformats.org/officeDocument/2006/relationships/oleObject" Target="../embeddings/oleObject327.bin"/><Relationship Id="rId4" Type="http://schemas.openxmlformats.org/officeDocument/2006/relationships/image" Target="../media/image306.wmf"/><Relationship Id="rId9" Type="http://schemas.openxmlformats.org/officeDocument/2006/relationships/image" Target="../media/image317.wmf"/><Relationship Id="rId14" Type="http://schemas.openxmlformats.org/officeDocument/2006/relationships/oleObject" Target="../embeddings/oleObject329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322.wmf"/><Relationship Id="rId5" Type="http://schemas.openxmlformats.org/officeDocument/2006/relationships/oleObject" Target="../embeddings/oleObject331.bin"/><Relationship Id="rId4" Type="http://schemas.openxmlformats.org/officeDocument/2006/relationships/image" Target="../media/image32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33.bin"/><Relationship Id="rId4" Type="http://schemas.openxmlformats.org/officeDocument/2006/relationships/image" Target="../media/image323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25.wmf"/><Relationship Id="rId5" Type="http://schemas.openxmlformats.org/officeDocument/2006/relationships/oleObject" Target="../embeddings/oleObject335.bin"/><Relationship Id="rId4" Type="http://schemas.openxmlformats.org/officeDocument/2006/relationships/image" Target="../media/image324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27.wmf"/><Relationship Id="rId5" Type="http://schemas.openxmlformats.org/officeDocument/2006/relationships/oleObject" Target="../embeddings/oleObject337.bin"/><Relationship Id="rId4" Type="http://schemas.openxmlformats.org/officeDocument/2006/relationships/image" Target="../media/image326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9.wmf"/><Relationship Id="rId3" Type="http://schemas.openxmlformats.org/officeDocument/2006/relationships/oleObject" Target="../embeddings/oleObject338.bin"/><Relationship Id="rId7" Type="http://schemas.openxmlformats.org/officeDocument/2006/relationships/oleObject" Target="../embeddings/oleObject3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39.bin"/><Relationship Id="rId10" Type="http://schemas.openxmlformats.org/officeDocument/2006/relationships/image" Target="../media/image330.wmf"/><Relationship Id="rId4" Type="http://schemas.openxmlformats.org/officeDocument/2006/relationships/image" Target="../media/image328.wmf"/><Relationship Id="rId9" Type="http://schemas.openxmlformats.org/officeDocument/2006/relationships/oleObject" Target="../embeddings/oleObject34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3" Type="http://schemas.openxmlformats.org/officeDocument/2006/relationships/oleObject" Target="../embeddings/oleObject342.bin"/><Relationship Id="rId7" Type="http://schemas.openxmlformats.org/officeDocument/2006/relationships/oleObject" Target="../embeddings/oleObject344.bin"/><Relationship Id="rId12" Type="http://schemas.openxmlformats.org/officeDocument/2006/relationships/image" Target="../media/image3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332.wmf"/><Relationship Id="rId11" Type="http://schemas.openxmlformats.org/officeDocument/2006/relationships/oleObject" Target="../embeddings/oleObject346.bin"/><Relationship Id="rId5" Type="http://schemas.openxmlformats.org/officeDocument/2006/relationships/oleObject" Target="../embeddings/oleObject343.bin"/><Relationship Id="rId10" Type="http://schemas.openxmlformats.org/officeDocument/2006/relationships/image" Target="../media/image334.wmf"/><Relationship Id="rId4" Type="http://schemas.openxmlformats.org/officeDocument/2006/relationships/image" Target="../media/image331.wmf"/><Relationship Id="rId9" Type="http://schemas.openxmlformats.org/officeDocument/2006/relationships/oleObject" Target="../embeddings/oleObject34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8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wmf"/><Relationship Id="rId3" Type="http://schemas.openxmlformats.org/officeDocument/2006/relationships/oleObject" Target="../embeddings/oleObject348.bin"/><Relationship Id="rId7" Type="http://schemas.openxmlformats.org/officeDocument/2006/relationships/oleObject" Target="../embeddings/oleObject3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49.bin"/><Relationship Id="rId4" Type="http://schemas.openxmlformats.org/officeDocument/2006/relationships/image" Target="../media/image336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339.wmf"/><Relationship Id="rId5" Type="http://schemas.openxmlformats.org/officeDocument/2006/relationships/oleObject" Target="../embeddings/oleObject352.bin"/><Relationship Id="rId4" Type="http://schemas.openxmlformats.org/officeDocument/2006/relationships/image" Target="../media/image33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wmf"/><Relationship Id="rId3" Type="http://schemas.openxmlformats.org/officeDocument/2006/relationships/oleObject" Target="../embeddings/oleObject353.bin"/><Relationship Id="rId7" Type="http://schemas.openxmlformats.org/officeDocument/2006/relationships/oleObject" Target="../embeddings/oleObject3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341.wmf"/><Relationship Id="rId5" Type="http://schemas.openxmlformats.org/officeDocument/2006/relationships/oleObject" Target="../embeddings/oleObject354.bin"/><Relationship Id="rId4" Type="http://schemas.openxmlformats.org/officeDocument/2006/relationships/image" Target="../media/image3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681038"/>
            <a:ext cx="7262812" cy="20621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sz="4400"/>
              <a:t>Chapter 5 </a:t>
            </a:r>
            <a:br>
              <a:rPr lang="en-US" altLang="zh-TW" sz="4400"/>
            </a:br>
            <a:r>
              <a:rPr lang="en-US" altLang="zh-TW" sz="4400"/>
              <a:t>Inner Product Spaces</a:t>
            </a:r>
            <a:r>
              <a:rPr lang="en-US" altLang="zh-TW" sz="3200"/>
              <a:t> </a:t>
            </a:r>
          </a:p>
        </p:txBody>
      </p:sp>
      <p:sp>
        <p:nvSpPr>
          <p:cNvPr id="9113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93838" y="3573463"/>
            <a:ext cx="7254626" cy="2784475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zh-TW" sz="2400" dirty="0"/>
              <a:t>5.1  Length and Dot Product in </a:t>
            </a:r>
            <a:r>
              <a:rPr lang="en-US" altLang="zh-TW" sz="2400" i="1" dirty="0"/>
              <a:t>R</a:t>
            </a:r>
            <a:r>
              <a:rPr lang="en-US" altLang="zh-TW" sz="2400" i="1" baseline="50000" dirty="0"/>
              <a:t>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rgbClr val="FF0000"/>
                </a:solidFill>
              </a:rPr>
              <a:t>5.2  Inner Product Spaces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rgbClr val="FF0000"/>
                </a:solidFill>
              </a:rPr>
              <a:t>5.3.1 </a:t>
            </a:r>
            <a:r>
              <a:rPr lang="en-US" altLang="zh-TW" sz="2400" dirty="0">
                <a:sym typeface="Wingdings" pitchFamily="2" charset="2"/>
              </a:rPr>
              <a:t>Orthogonality and Linear Independence (until 5.49)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5.3.2  Orthonormal Bases: Gram-Schmidt Process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5.4  Mathematical Models and Least Square Analysis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chemeClr val="bg1">
                    <a:lumMod val="65000"/>
                  </a:schemeClr>
                </a:solidFill>
              </a:rPr>
              <a:t>5.5  Applications of Inner Product Spaces 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8572500" y="64008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kumimoji="0" lang="en-US" altLang="zh-TW" sz="1400"/>
              <a:t>5.</a:t>
            </a:r>
            <a:fld id="{F6ADF1F8-36F4-4D61-ABA7-812C18754BEA}" type="slidenum">
              <a:rPr kumimoji="0" lang="en-US" altLang="zh-TW" sz="1400"/>
              <a:pPr algn="ctr"/>
              <a:t>1</a:t>
            </a:fld>
            <a:endParaRPr kumimoji="0" lang="en-US" altLang="zh-TW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E4FB86D0-1555-4308-880E-DE376B38A81E}" type="slidenum">
              <a:rPr kumimoji="0" lang="en-US" altLang="zh-TW" sz="1400" smtClean="0"/>
              <a:pPr eaLnBrk="1" hangingPunct="1"/>
              <a:t>10</a:t>
            </a:fld>
            <a:endParaRPr kumimoji="0" lang="en-US" altLang="zh-TW" sz="140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9175"/>
            <a:ext cx="7924800" cy="1114425"/>
          </a:xfrm>
        </p:spPr>
        <p:txBody>
          <a:bodyPr/>
          <a:lstStyle/>
          <a:p>
            <a:pPr eaLnBrk="1" hangingPunct="1"/>
            <a:r>
              <a:rPr lang="en-US" altLang="zh-TW" dirty="0"/>
              <a:t>Ex 3: Finding the distance between two vectors</a:t>
            </a:r>
          </a:p>
          <a:p>
            <a:pPr lvl="1" indent="0" algn="just" eaLnBrk="1" hangingPunct="1">
              <a:buFont typeface="Wingdings" pitchFamily="2" charset="2"/>
              <a:buNone/>
            </a:pPr>
            <a:r>
              <a:rPr lang="en-US" altLang="zh-TW" dirty="0"/>
              <a:t>The distance between </a:t>
            </a:r>
            <a:r>
              <a:rPr lang="en-US" altLang="zh-TW" b="1" dirty="0"/>
              <a:t>u </a:t>
            </a:r>
            <a:r>
              <a:rPr lang="en-US" altLang="zh-TW" dirty="0"/>
              <a:t>= (0, 2, 2) and </a:t>
            </a:r>
            <a:r>
              <a:rPr lang="en-US" altLang="zh-TW" b="1" dirty="0"/>
              <a:t>v </a:t>
            </a:r>
            <a:r>
              <a:rPr lang="en-US" altLang="zh-TW" dirty="0"/>
              <a:t>= (2, 0, 1) is</a:t>
            </a:r>
          </a:p>
        </p:txBody>
      </p:sp>
      <p:graphicFrame>
        <p:nvGraphicFramePr>
          <p:cNvPr id="921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82705"/>
              </p:ext>
            </p:extLst>
          </p:nvPr>
        </p:nvGraphicFramePr>
        <p:xfrm>
          <a:off x="1654175" y="2349500"/>
          <a:ext cx="51562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0" name="方程式" r:id="rId3" imgW="2552400" imgH="482400" progId="Equation.3">
                  <p:embed/>
                </p:oleObj>
              </mc:Choice>
              <mc:Fallback>
                <p:oleObj name="方程式" r:id="rId3" imgW="2552400" imgH="482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349500"/>
                        <a:ext cx="51562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68CA8FCC-F5C0-4D47-A960-39FCCF851F1E}" type="slidenum">
              <a:rPr kumimoji="0" lang="en-US" altLang="zh-TW" sz="1400" smtClean="0"/>
              <a:pPr eaLnBrk="1" hangingPunct="1"/>
              <a:t>11</a:t>
            </a:fld>
            <a:endParaRPr kumimoji="0" lang="en-US" altLang="zh-TW" sz="1400"/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37332"/>
            <a:ext cx="8215313" cy="1905000"/>
          </a:xfrm>
        </p:spPr>
        <p:txBody>
          <a:bodyPr/>
          <a:lstStyle/>
          <a:p>
            <a:pPr eaLnBrk="1" hangingPunct="1"/>
            <a:r>
              <a:rPr lang="en-US" altLang="zh-TW" dirty="0"/>
              <a:t>Dot product</a:t>
            </a:r>
            <a:r>
              <a:rPr lang="en-US" altLang="zh-TW" i="1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點積</a:t>
            </a:r>
            <a:r>
              <a:rPr lang="en-US" altLang="zh-TW" dirty="0"/>
              <a:t>)</a:t>
            </a:r>
            <a:r>
              <a:rPr lang="zh-TW" altLang="en-US" i="1" dirty="0"/>
              <a:t> </a:t>
            </a:r>
            <a:r>
              <a:rPr lang="en-US" altLang="zh-TW" dirty="0"/>
              <a:t>in</a:t>
            </a:r>
            <a:r>
              <a:rPr lang="en-US" altLang="zh-TW" i="1" dirty="0"/>
              <a:t> </a:t>
            </a:r>
            <a:r>
              <a:rPr lang="en-US" altLang="zh-TW" i="1" dirty="0" err="1">
                <a:ea typeface="標楷體" pitchFamily="65" charset="-120"/>
              </a:rPr>
              <a:t>R</a:t>
            </a:r>
            <a:r>
              <a:rPr lang="en-US" altLang="zh-TW" i="1" baseline="50000" dirty="0" err="1">
                <a:ea typeface="標楷體" pitchFamily="65" charset="-120"/>
              </a:rPr>
              <a:t>n</a:t>
            </a:r>
            <a:r>
              <a:rPr lang="en-US" altLang="zh-TW" dirty="0"/>
              <a:t>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/>
              <a:t>The dot product of                                    and 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/>
              <a:t>returns a scalar quantity</a:t>
            </a:r>
          </a:p>
        </p:txBody>
      </p:sp>
      <p:grpSp>
        <p:nvGrpSpPr>
          <p:cNvPr id="10248" name="Group 24"/>
          <p:cNvGrpSpPr>
            <a:grpSpLocks/>
          </p:cNvGrpSpPr>
          <p:nvPr/>
        </p:nvGrpSpPr>
        <p:grpSpPr bwMode="auto">
          <a:xfrm>
            <a:off x="285750" y="3930749"/>
            <a:ext cx="7924800" cy="1514475"/>
            <a:chOff x="249" y="2256"/>
            <a:chExt cx="4992" cy="954"/>
          </a:xfrm>
        </p:grpSpPr>
        <p:sp>
          <p:nvSpPr>
            <p:cNvPr id="10251" name="Rectangle 16"/>
            <p:cNvSpPr>
              <a:spLocks noChangeArrowheads="1"/>
            </p:cNvSpPr>
            <p:nvPr/>
          </p:nvSpPr>
          <p:spPr bwMode="auto">
            <a:xfrm>
              <a:off x="249" y="2256"/>
              <a:ext cx="499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 dirty="0">
                  <a:solidFill>
                    <a:schemeClr val="hlink"/>
                  </a:solidFill>
                </a:rPr>
                <a:t>Ex 4: </a:t>
              </a:r>
              <a:r>
                <a:rPr lang="en-US" altLang="zh-TW" dirty="0">
                  <a:solidFill>
                    <a:schemeClr val="hlink"/>
                  </a:solidFill>
                  <a:ea typeface="標楷體" pitchFamily="65" charset="-120"/>
                </a:rPr>
                <a:t>Finding the dot product of two vectors</a:t>
              </a:r>
            </a:p>
            <a:p>
              <a:pPr marL="571500" lvl="1" algn="just">
                <a:lnSpc>
                  <a:spcPct val="130000"/>
                </a:lnSpc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None/>
              </a:pPr>
              <a:r>
                <a:rPr lang="en-US" altLang="zh-TW" dirty="0"/>
                <a:t>The dot product of </a:t>
              </a:r>
              <a:r>
                <a:rPr lang="en-US" altLang="zh-TW" b="1" dirty="0"/>
                <a:t>u </a:t>
              </a:r>
              <a:r>
                <a:rPr lang="en-US" altLang="zh-TW" dirty="0"/>
                <a:t>= (1, 2, 0, –3) and </a:t>
              </a:r>
              <a:r>
                <a:rPr lang="en-US" altLang="zh-TW" b="1" dirty="0"/>
                <a:t>v </a:t>
              </a:r>
              <a:r>
                <a:rPr lang="en-US" altLang="zh-TW" dirty="0"/>
                <a:t>= (3, –2, 4, 2) is</a:t>
              </a:r>
            </a:p>
          </p:txBody>
        </p:sp>
        <p:graphicFrame>
          <p:nvGraphicFramePr>
            <p:cNvPr id="1024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549051"/>
                </p:ext>
              </p:extLst>
            </p:nvPr>
          </p:nvGraphicFramePr>
          <p:xfrm>
            <a:off x="1008" y="2945"/>
            <a:ext cx="356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444" r:id="rId3" imgW="2565400" imgH="190500" progId="Equation.3">
                    <p:embed/>
                  </p:oleObj>
                </mc:Choice>
                <mc:Fallback>
                  <p:oleObj r:id="rId3" imgW="2565400" imgH="1905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945"/>
                          <a:ext cx="3564" cy="2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24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544427"/>
              </p:ext>
            </p:extLst>
          </p:nvPr>
        </p:nvGraphicFramePr>
        <p:xfrm>
          <a:off x="1331913" y="2421508"/>
          <a:ext cx="7169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5" name="Equation" r:id="rId5" imgW="3200400" imgH="228600" progId="Equation.DSMT4">
                  <p:embed/>
                </p:oleObj>
              </mc:Choice>
              <mc:Fallback>
                <p:oleObj name="Equation" r:id="rId5" imgW="32004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421508"/>
                        <a:ext cx="71691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32191"/>
              </p:ext>
            </p:extLst>
          </p:nvPr>
        </p:nvGraphicFramePr>
        <p:xfrm>
          <a:off x="3319463" y="1379428"/>
          <a:ext cx="25908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6" r:id="rId7" imgW="1155700" imgH="203200" progId="Equation.3">
                  <p:embed/>
                </p:oleObj>
              </mc:Choice>
              <mc:Fallback>
                <p:oleObj r:id="rId7" imgW="1155700" imgH="203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1379428"/>
                        <a:ext cx="259080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55779"/>
              </p:ext>
            </p:extLst>
          </p:nvPr>
        </p:nvGraphicFramePr>
        <p:xfrm>
          <a:off x="6423025" y="1361428"/>
          <a:ext cx="26241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47" name="Equation" r:id="rId9" imgW="1180800" imgH="228600" progId="Equation.3">
                  <p:embed/>
                </p:oleObj>
              </mc:Choice>
              <mc:Fallback>
                <p:oleObj name="Equation" r:id="rId9" imgW="11808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1361428"/>
                        <a:ext cx="2624138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357188" y="5689411"/>
            <a:ext cx="8358187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6850" indent="-1968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</a:pPr>
            <a:r>
              <a:rPr lang="zh-TW" altLang="en-US" dirty="0">
                <a:latin typeface="Tahoma" pitchFamily="34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ea typeface="標楷體" pitchFamily="65" charset="-120"/>
              </a:rPr>
              <a:t>Matrix Operations in Excel</a:t>
            </a:r>
          </a:p>
          <a:p>
            <a:pPr lvl="1" eaLnBrk="1" hangingPunct="1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SUMPRODUCT: calculate the dot product of two vectors </a:t>
            </a: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971550" y="2924745"/>
            <a:ext cx="7632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(The dot product is defined as the sum of component-by-component multiplications)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7A5E7E8A-5DE1-4567-ADC2-EF9532CCE023}" type="slidenum">
              <a:rPr kumimoji="0" lang="en-US" altLang="zh-TW" sz="1400" smtClean="0"/>
              <a:pPr eaLnBrk="1" hangingPunct="1"/>
              <a:t>12</a:t>
            </a:fld>
            <a:endParaRPr kumimoji="0" lang="en-US" altLang="zh-TW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4" name="Rectangle 4"/>
              <p:cNvSpPr>
                <a:spLocks noChangeArrowheads="1"/>
              </p:cNvSpPr>
              <p:nvPr/>
            </p:nvSpPr>
            <p:spPr bwMode="auto">
              <a:xfrm>
                <a:off x="395288" y="838200"/>
                <a:ext cx="7924800" cy="487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96850" indent="-196850">
                  <a:lnSpc>
                    <a:spcPct val="121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Char char="n"/>
                </a:pPr>
                <a:r>
                  <a:rPr lang="en-US" altLang="zh-TW" dirty="0">
                    <a:solidFill>
                      <a:schemeClr val="hlink"/>
                    </a:solidFill>
                  </a:rPr>
                  <a:t>Theorem</a:t>
                </a:r>
                <a:r>
                  <a:rPr lang="en-US" altLang="zh-TW" dirty="0">
                    <a:solidFill>
                      <a:schemeClr val="hlink"/>
                    </a:solidFill>
                    <a:ea typeface="標楷體" pitchFamily="65" charset="-120"/>
                  </a:rPr>
                  <a:t> 5.3: Properties of the dot product</a:t>
                </a:r>
              </a:p>
              <a:p>
                <a:pPr marL="571500" lvl="1" algn="just">
                  <a:lnSpc>
                    <a:spcPct val="121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dirty="0">
                    <a:latin typeface="標楷體" pitchFamily="65" charset="-120"/>
                    <a:ea typeface="標楷體" pitchFamily="65" charset="-120"/>
                  </a:rPr>
                  <a:t> </a:t>
                </a:r>
                <a:r>
                  <a:rPr lang="en-US" altLang="zh-TW" dirty="0">
                    <a:ea typeface="標楷體" pitchFamily="65" charset="-120"/>
                  </a:rPr>
                  <a:t>If  </a:t>
                </a:r>
                <a:r>
                  <a:rPr lang="en-US" altLang="zh-TW" b="1" dirty="0">
                    <a:ea typeface="標楷體" pitchFamily="65" charset="-120"/>
                  </a:rPr>
                  <a:t>u</a:t>
                </a:r>
                <a:r>
                  <a:rPr lang="en-US" altLang="zh-TW" dirty="0">
                    <a:ea typeface="標楷體" pitchFamily="65" charset="-120"/>
                  </a:rPr>
                  <a:t>,</a:t>
                </a:r>
                <a:r>
                  <a:rPr lang="en-US" altLang="zh-TW" b="1" dirty="0">
                    <a:ea typeface="標楷體" pitchFamily="65" charset="-120"/>
                  </a:rPr>
                  <a:t> v</a:t>
                </a:r>
                <a:r>
                  <a:rPr lang="en-US" altLang="zh-TW" dirty="0">
                    <a:ea typeface="標楷體" pitchFamily="65" charset="-120"/>
                  </a:rPr>
                  <a:t>, and</a:t>
                </a:r>
                <a:r>
                  <a:rPr lang="en-US" altLang="zh-TW" b="1" dirty="0">
                    <a:ea typeface="標楷體" pitchFamily="65" charset="-120"/>
                  </a:rPr>
                  <a:t> w</a:t>
                </a:r>
                <a:r>
                  <a:rPr lang="en-US" altLang="zh-TW" dirty="0">
                    <a:ea typeface="標楷體" pitchFamily="65" charset="-120"/>
                  </a:rPr>
                  <a:t> are vectors in </a:t>
                </a:r>
                <a:r>
                  <a:rPr lang="en-US" altLang="zh-TW" i="1" dirty="0">
                    <a:sym typeface="Wingdings" pitchFamily="2" charset="2"/>
                  </a:rPr>
                  <a:t>R</a:t>
                </a:r>
                <a:r>
                  <a:rPr lang="en-US" altLang="zh-TW" i="1" baseline="50000" dirty="0">
                    <a:sym typeface="Wingdings" pitchFamily="2" charset="2"/>
                  </a:rPr>
                  <a:t>n</a:t>
                </a:r>
                <a:r>
                  <a:rPr lang="en-US" altLang="zh-TW" dirty="0">
                    <a:ea typeface="標楷體" pitchFamily="65" charset="-120"/>
                  </a:rPr>
                  <a:t> and </a:t>
                </a:r>
                <a:r>
                  <a:rPr lang="en-US" altLang="zh-TW" i="1" dirty="0">
                    <a:ea typeface="標楷體" pitchFamily="65" charset="-120"/>
                  </a:rPr>
                  <a:t>c</a:t>
                </a:r>
                <a:r>
                  <a:rPr lang="en-US" altLang="zh-TW" dirty="0">
                    <a:ea typeface="標楷體" pitchFamily="65" charset="-120"/>
                  </a:rPr>
                  <a:t> is a scalar, </a:t>
                </a:r>
              </a:p>
              <a:p>
                <a:pPr marL="571500" lvl="1" algn="just">
                  <a:lnSpc>
                    <a:spcPct val="121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dirty="0">
                    <a:ea typeface="標楷體" pitchFamily="65" charset="-120"/>
                  </a:rPr>
                  <a:t>  then the following properties are true</a:t>
                </a:r>
              </a:p>
              <a:p>
                <a:pPr marL="571500" lvl="1" algn="just">
                  <a:lnSpc>
                    <a:spcPct val="121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dirty="0">
                    <a:ea typeface="標楷體" pitchFamily="65" charset="-120"/>
                  </a:rPr>
                  <a:t>  (1)</a:t>
                </a:r>
              </a:p>
              <a:p>
                <a:pPr marL="571500" lvl="1" algn="just">
                  <a:lnSpc>
                    <a:spcPct val="121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dirty="0">
                    <a:ea typeface="標楷體" pitchFamily="65" charset="-120"/>
                  </a:rPr>
                  <a:t>  (2)</a:t>
                </a:r>
              </a:p>
              <a:p>
                <a:pPr marL="571500" lvl="1" algn="just">
                  <a:lnSpc>
                    <a:spcPct val="121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dirty="0">
                    <a:ea typeface="標楷體" pitchFamily="65" charset="-120"/>
                  </a:rPr>
                  <a:t>  (3)</a:t>
                </a:r>
              </a:p>
              <a:p>
                <a:pPr marL="571500" lvl="1" algn="just">
                  <a:lnSpc>
                    <a:spcPct val="121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dirty="0">
                    <a:ea typeface="標楷體" pitchFamily="65" charset="-120"/>
                  </a:rPr>
                  <a:t>  (4) </a:t>
                </a:r>
                <a14:m>
                  <m:oMath xmlns:m="http://schemas.openxmlformats.org/officeDocument/2006/math"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=||</m:t>
                    </m:r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zh-TW" altLang="en-US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zh-TW" alt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2200" dirty="0">
                  <a:ea typeface="標楷體" pitchFamily="65" charset="-120"/>
                </a:endParaRPr>
              </a:p>
              <a:p>
                <a:pPr marL="571500" lvl="1" algn="just">
                  <a:lnSpc>
                    <a:spcPct val="121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dirty="0">
                    <a:ea typeface="標楷體" pitchFamily="65" charset="-120"/>
                  </a:rPr>
                  <a:t>  (5)               , and               if and only if</a:t>
                </a:r>
              </a:p>
            </p:txBody>
          </p:sp>
        </mc:Choice>
        <mc:Fallback xmlns="">
          <p:sp>
            <p:nvSpPr>
              <p:cNvPr id="1127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838200"/>
                <a:ext cx="7924800" cy="4876800"/>
              </a:xfrm>
              <a:prstGeom prst="rect">
                <a:avLst/>
              </a:prstGeom>
              <a:blipFill>
                <a:blip r:embed="rId3"/>
                <a:stretch>
                  <a:fillRect t="-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2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82910"/>
              </p:ext>
            </p:extLst>
          </p:nvPr>
        </p:nvGraphicFramePr>
        <p:xfrm>
          <a:off x="1620640" y="2571750"/>
          <a:ext cx="14033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5" r:id="rId4" imgW="660113" imgH="152334" progId="Equation.3">
                  <p:embed/>
                </p:oleObj>
              </mc:Choice>
              <mc:Fallback>
                <p:oleObj r:id="rId4" imgW="660113" imgH="15233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640" y="2571750"/>
                        <a:ext cx="14033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593629"/>
              </p:ext>
            </p:extLst>
          </p:nvPr>
        </p:nvGraphicFramePr>
        <p:xfrm>
          <a:off x="1633340" y="2995613"/>
          <a:ext cx="311308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6" r:id="rId6" imgW="1409088" imgH="190417" progId="Equation.3">
                  <p:embed/>
                </p:oleObj>
              </mc:Choice>
              <mc:Fallback>
                <p:oleObj r:id="rId6" imgW="1409088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340" y="2995613"/>
                        <a:ext cx="311308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128784"/>
              </p:ext>
            </p:extLst>
          </p:nvPr>
        </p:nvGraphicFramePr>
        <p:xfrm>
          <a:off x="1619672" y="3514725"/>
          <a:ext cx="36528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7" name="方程式" r:id="rId8" imgW="1650960" imgH="203040" progId="Equation.3">
                  <p:embed/>
                </p:oleObj>
              </mc:Choice>
              <mc:Fallback>
                <p:oleObj name="方程式" r:id="rId8" imgW="165096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14725"/>
                        <a:ext cx="3652838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Object 15"/>
              <p:cNvSpPr txBox="1"/>
              <p:nvPr/>
            </p:nvSpPr>
            <p:spPr bwMode="auto">
              <a:xfrm>
                <a:off x="1547663" y="4509120"/>
                <a:ext cx="1296145" cy="4460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270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3" y="4509120"/>
                <a:ext cx="1296145" cy="446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27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33163"/>
              </p:ext>
            </p:extLst>
          </p:nvPr>
        </p:nvGraphicFramePr>
        <p:xfrm>
          <a:off x="3345309" y="4554709"/>
          <a:ext cx="1082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8" r:id="rId11" imgW="495085" imgH="190417" progId="Equation.3">
                  <p:embed/>
                </p:oleObj>
              </mc:Choice>
              <mc:Fallback>
                <p:oleObj r:id="rId11" imgW="495085" imgH="19041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309" y="4554709"/>
                        <a:ext cx="10826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106869"/>
              </p:ext>
            </p:extLst>
          </p:nvPr>
        </p:nvGraphicFramePr>
        <p:xfrm>
          <a:off x="6054948" y="4548806"/>
          <a:ext cx="7493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29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4948" y="4548806"/>
                        <a:ext cx="7493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文字方塊 11"/>
          <p:cNvSpPr txBox="1">
            <a:spLocks noChangeArrowheads="1"/>
          </p:cNvSpPr>
          <p:nvPr/>
        </p:nvSpPr>
        <p:spPr bwMode="auto">
          <a:xfrm>
            <a:off x="928688" y="5157192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273050" indent="-273050" eaLnBrk="1" hangingPunct="1"/>
            <a:r>
              <a:rPr lang="en-US" altLang="zh-TW" sz="2000" dirty="0">
                <a:solidFill>
                  <a:srgbClr val="0000FF"/>
                </a:solidFill>
              </a:rPr>
              <a:t>※ The proofs of the above properties simply follow the definition of the dot product in </a:t>
            </a:r>
            <a:r>
              <a:rPr lang="en-US" altLang="zh-TW" sz="2000" i="1" dirty="0">
                <a:solidFill>
                  <a:srgbClr val="0000FF"/>
                </a:solidFill>
                <a:ea typeface="標楷體" pitchFamily="65" charset="-120"/>
              </a:rPr>
              <a:t>R</a:t>
            </a:r>
            <a:r>
              <a:rPr lang="en-US" altLang="zh-TW" sz="2000" i="1" baseline="50000" dirty="0">
                <a:solidFill>
                  <a:srgbClr val="0000FF"/>
                </a:solidFill>
                <a:ea typeface="標楷體" pitchFamily="65" charset="-120"/>
              </a:rPr>
              <a:t>n</a:t>
            </a:r>
          </a:p>
        </p:txBody>
      </p:sp>
      <p:sp>
        <p:nvSpPr>
          <p:cNvPr id="11276" name="文字方塊 11"/>
          <p:cNvSpPr txBox="1">
            <a:spLocks noChangeArrowheads="1"/>
          </p:cNvSpPr>
          <p:nvPr/>
        </p:nvSpPr>
        <p:spPr bwMode="auto">
          <a:xfrm>
            <a:off x="2977953" y="2487613"/>
            <a:ext cx="5357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(commutative property (</a:t>
            </a:r>
            <a: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交換律</a:t>
            </a:r>
            <a:r>
              <a:rPr lang="en-US" altLang="zh-TW" sz="1800" dirty="0">
                <a:solidFill>
                  <a:srgbClr val="0000FF"/>
                </a:solidFill>
              </a:rPr>
              <a:t>) of the dot product)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1277" name="文字方塊 12"/>
          <p:cNvSpPr txBox="1">
            <a:spLocks noChangeArrowheads="1"/>
          </p:cNvSpPr>
          <p:nvPr/>
        </p:nvSpPr>
        <p:spPr bwMode="auto">
          <a:xfrm>
            <a:off x="4621015" y="2857500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(distributive property (</a:t>
            </a:r>
            <a: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分配律</a:t>
            </a:r>
            <a:r>
              <a:rPr lang="en-US" altLang="zh-TW" sz="1800" dirty="0">
                <a:solidFill>
                  <a:srgbClr val="0000FF"/>
                </a:solidFill>
              </a:rPr>
              <a:t>) of the dot product over vector addition)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11278" name="文字方塊 13"/>
          <p:cNvSpPr txBox="1">
            <a:spLocks noChangeArrowheads="1"/>
          </p:cNvSpPr>
          <p:nvPr/>
        </p:nvSpPr>
        <p:spPr bwMode="auto">
          <a:xfrm>
            <a:off x="5230168" y="3429000"/>
            <a:ext cx="3913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(associative property (</a:t>
            </a:r>
            <a: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結合律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  <a:r>
              <a:rPr lang="zh-TW" altLang="en-US" sz="1800" dirty="0">
                <a:solidFill>
                  <a:srgbClr val="0000FF"/>
                </a:solidFill>
              </a:rPr>
              <a:t> </a:t>
            </a:r>
            <a:r>
              <a:rPr lang="en-US" altLang="zh-TW" sz="1800" dirty="0">
                <a:solidFill>
                  <a:srgbClr val="0000FF"/>
                </a:solidFill>
              </a:rPr>
              <a:t>of the scalar multiplication and the dot product)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4A9E3A74-BA05-4CBF-8341-13A7CD9FEF8F}" type="slidenum">
              <a:rPr kumimoji="0" lang="en-US" altLang="zh-TW" sz="1400" smtClean="0"/>
              <a:pPr eaLnBrk="1" hangingPunct="1"/>
              <a:t>13</a:t>
            </a:fld>
            <a:endParaRPr kumimoji="0" lang="en-US" altLang="zh-TW" sz="14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36712"/>
            <a:ext cx="7891463" cy="50911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en-US" altLang="zh-TW" dirty="0"/>
              <a:t>Euclidean </a:t>
            </a:r>
            <a:r>
              <a:rPr lang="en-US" altLang="zh-TW" i="1" dirty="0"/>
              <a:t>n</a:t>
            </a:r>
            <a:r>
              <a:rPr lang="en-US" altLang="zh-TW" dirty="0"/>
              <a:t>-space:</a:t>
            </a:r>
          </a:p>
          <a:p>
            <a:pPr marL="525463" lvl="1" indent="-149225" eaLnBrk="1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altLang="zh-TW" dirty="0"/>
              <a:t>In section 4.1,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/>
              <a:t> was defined to be the set of all order </a:t>
            </a:r>
            <a:r>
              <a:rPr lang="en-US" altLang="zh-TW" i="1" dirty="0"/>
              <a:t>n</a:t>
            </a:r>
            <a:r>
              <a:rPr lang="en-US" altLang="zh-TW" dirty="0"/>
              <a:t>-tuples of real numbers</a:t>
            </a:r>
          </a:p>
          <a:p>
            <a:pPr marL="525463" lvl="1" indent="-149225" eaLnBrk="1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Font typeface="Times New Roman" pitchFamily="18" charset="0"/>
              <a:buChar char="–"/>
            </a:pPr>
            <a:r>
              <a:rPr lang="en-US" altLang="zh-TW" dirty="0"/>
              <a:t>When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/>
              <a:t> is combined with the standard operations of </a:t>
            </a:r>
            <a:r>
              <a:rPr lang="en-US" altLang="zh-TW" b="1" dirty="0">
                <a:solidFill>
                  <a:srgbClr val="0000FF"/>
                </a:solidFill>
              </a:rPr>
              <a:t>vector addition</a:t>
            </a:r>
            <a:r>
              <a:rPr lang="en-US" altLang="zh-TW" dirty="0"/>
              <a:t>, </a:t>
            </a:r>
            <a:r>
              <a:rPr lang="en-US" altLang="zh-TW" b="1" dirty="0">
                <a:solidFill>
                  <a:srgbClr val="0000FF"/>
                </a:solidFill>
              </a:rPr>
              <a:t>scalar multiplication</a:t>
            </a:r>
            <a:r>
              <a:rPr lang="en-US" altLang="zh-TW" dirty="0"/>
              <a:t>, </a:t>
            </a:r>
            <a:r>
              <a:rPr lang="en-US" altLang="zh-TW" b="1" dirty="0">
                <a:solidFill>
                  <a:srgbClr val="0000FF"/>
                </a:solidFill>
              </a:rPr>
              <a:t>vector length</a:t>
            </a:r>
            <a:r>
              <a:rPr lang="en-US" altLang="zh-TW" dirty="0"/>
              <a:t>, and </a:t>
            </a:r>
            <a:r>
              <a:rPr lang="en-US" altLang="zh-TW" b="1" dirty="0">
                <a:solidFill>
                  <a:srgbClr val="0000FF"/>
                </a:solidFill>
              </a:rPr>
              <a:t>dot product</a:t>
            </a:r>
            <a:r>
              <a:rPr lang="en-US" altLang="zh-TW" dirty="0"/>
              <a:t>, the resulting vector space is called </a:t>
            </a:r>
            <a:r>
              <a:rPr lang="en-US" altLang="zh-TW" b="1" dirty="0">
                <a:solidFill>
                  <a:srgbClr val="0000FF"/>
                </a:solidFill>
              </a:rPr>
              <a:t>Euclidean </a:t>
            </a:r>
            <a:r>
              <a:rPr lang="en-US" altLang="zh-TW" b="1" i="1" dirty="0">
                <a:solidFill>
                  <a:srgbClr val="0000FF"/>
                </a:solidFill>
              </a:rPr>
              <a:t>n</a:t>
            </a:r>
            <a:r>
              <a:rPr lang="en-US" altLang="zh-TW" b="1" dirty="0">
                <a:solidFill>
                  <a:srgbClr val="0000FF"/>
                </a:solidFill>
              </a:rPr>
              <a:t>-space (</a:t>
            </a:r>
            <a:r>
              <a:rPr lang="zh-TW" altLang="en-US" b="1" dirty="0">
                <a:solidFill>
                  <a:srgbClr val="0000FF"/>
                </a:solidFill>
              </a:rPr>
              <a:t>歐幾里德</a:t>
            </a: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i="1" dirty="0">
                <a:solidFill>
                  <a:srgbClr val="0000FF"/>
                </a:solidFill>
              </a:rPr>
              <a:t>n</a:t>
            </a:r>
            <a:r>
              <a:rPr lang="zh-TW" altLang="en-US" b="1" dirty="0">
                <a:solidFill>
                  <a:srgbClr val="0000FF"/>
                </a:solidFill>
              </a:rPr>
              <a:t>維空間</a:t>
            </a:r>
            <a:r>
              <a:rPr lang="en-US" altLang="zh-TW" b="1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A85B5E64-3F26-4125-BF30-37A7CD91D2B2}" type="slidenum">
              <a:rPr kumimoji="0" lang="en-US" altLang="zh-TW" sz="1400" smtClean="0"/>
              <a:pPr eaLnBrk="1" hangingPunct="1"/>
              <a:t>14</a:t>
            </a:fld>
            <a:endParaRPr kumimoji="0" lang="en-US" altLang="zh-TW" sz="1400"/>
          </a:p>
        </p:txBody>
      </p:sp>
      <p:sp>
        <p:nvSpPr>
          <p:cNvPr id="123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2636838"/>
            <a:ext cx="7924800" cy="45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/>
              <a:t> Sol:</a:t>
            </a:r>
          </a:p>
        </p:txBody>
      </p:sp>
      <p:graphicFrame>
        <p:nvGraphicFramePr>
          <p:cNvPr id="12290" name="Object 1037"/>
          <p:cNvGraphicFramePr>
            <a:graphicFrameLocks noChangeAspect="1"/>
          </p:cNvGraphicFramePr>
          <p:nvPr/>
        </p:nvGraphicFramePr>
        <p:xfrm>
          <a:off x="1130300" y="3068638"/>
          <a:ext cx="3960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0" name="Equation" r:id="rId3" imgW="1981080" imgH="215640" progId="Equation.3">
                  <p:embed/>
                </p:oleObj>
              </mc:Choice>
              <mc:Fallback>
                <p:oleObj name="Equation" r:id="rId3" imgW="1981080" imgH="21564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068638"/>
                        <a:ext cx="39608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38"/>
          <p:cNvGraphicFramePr>
            <a:graphicFrameLocks noChangeAspect="1"/>
          </p:cNvGraphicFramePr>
          <p:nvPr/>
        </p:nvGraphicFramePr>
        <p:xfrm>
          <a:off x="1130300" y="3644900"/>
          <a:ext cx="5510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1" name="Equation" r:id="rId5" imgW="2755800" imgH="215640" progId="Equation.3">
                  <p:embed/>
                </p:oleObj>
              </mc:Choice>
              <mc:Fallback>
                <p:oleObj name="Equation" r:id="rId5" imgW="2755800" imgH="21564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644900"/>
                        <a:ext cx="55102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1039"/>
          <p:cNvGraphicFramePr>
            <a:graphicFrameLocks noChangeAspect="1"/>
          </p:cNvGraphicFramePr>
          <p:nvPr/>
        </p:nvGraphicFramePr>
        <p:xfrm>
          <a:off x="1143000" y="4221163"/>
          <a:ext cx="4494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2" name="Equation" r:id="rId7" imgW="2247840" imgH="215640" progId="Equation.3">
                  <p:embed/>
                </p:oleObj>
              </mc:Choice>
              <mc:Fallback>
                <p:oleObj name="Equation" r:id="rId7" imgW="2247840" imgH="21564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21163"/>
                        <a:ext cx="44942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040"/>
          <p:cNvGraphicFramePr>
            <a:graphicFrameLocks noChangeAspect="1"/>
          </p:cNvGraphicFramePr>
          <p:nvPr/>
        </p:nvGraphicFramePr>
        <p:xfrm>
          <a:off x="1123950" y="4700588"/>
          <a:ext cx="52054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3" name="Equation" r:id="rId9" imgW="2603160" imgH="228600" progId="Equation.3">
                  <p:embed/>
                </p:oleObj>
              </mc:Choice>
              <mc:Fallback>
                <p:oleObj name="Equation" r:id="rId9" imgW="2603160" imgH="228600" progId="Equation.3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700588"/>
                        <a:ext cx="52054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041"/>
          <p:cNvGraphicFramePr>
            <a:graphicFrameLocks noChangeAspect="1"/>
          </p:cNvGraphicFramePr>
          <p:nvPr/>
        </p:nvGraphicFramePr>
        <p:xfrm>
          <a:off x="1143000" y="5229225"/>
          <a:ext cx="47990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4" name="Equation" r:id="rId11" imgW="2400120" imgH="215640" progId="Equation.3">
                  <p:embed/>
                </p:oleObj>
              </mc:Choice>
              <mc:Fallback>
                <p:oleObj name="Equation" r:id="rId11" imgW="2400120" imgH="215640" progId="Equation.3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29225"/>
                        <a:ext cx="47990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042"/>
          <p:cNvGraphicFramePr>
            <a:graphicFrameLocks noChangeAspect="1"/>
          </p:cNvGraphicFramePr>
          <p:nvPr/>
        </p:nvGraphicFramePr>
        <p:xfrm>
          <a:off x="1763713" y="5686425"/>
          <a:ext cx="54086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5" name="方程式" r:id="rId13" imgW="2705040" imgH="203040" progId="Equation.3">
                  <p:embed/>
                </p:oleObj>
              </mc:Choice>
              <mc:Fallback>
                <p:oleObj name="方程式" r:id="rId13" imgW="2705040" imgH="203040" progId="Equation.3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686425"/>
                        <a:ext cx="54086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Rectangle 1044"/>
          <p:cNvSpPr>
            <a:spLocks noChangeArrowheads="1"/>
          </p:cNvSpPr>
          <p:nvPr/>
        </p:nvSpPr>
        <p:spPr bwMode="auto">
          <a:xfrm>
            <a:off x="395288" y="866775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5: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Find dot products</a:t>
            </a:r>
          </a:p>
        </p:txBody>
      </p:sp>
      <p:graphicFrame>
        <p:nvGraphicFramePr>
          <p:cNvPr id="12296" name="Object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893422"/>
              </p:ext>
            </p:extLst>
          </p:nvPr>
        </p:nvGraphicFramePr>
        <p:xfrm>
          <a:off x="1130300" y="1582738"/>
          <a:ext cx="4391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6" name="方程式" r:id="rId15" imgW="2197080" imgH="203040" progId="Equation.3">
                  <p:embed/>
                </p:oleObj>
              </mc:Choice>
              <mc:Fallback>
                <p:oleObj name="方程式" r:id="rId15" imgW="2197080" imgH="203040" progId="Equation.3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582738"/>
                        <a:ext cx="43910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5" name="Rectangle 1047"/>
          <p:cNvSpPr>
            <a:spLocks noChangeArrowheads="1"/>
          </p:cNvSpPr>
          <p:nvPr/>
        </p:nvSpPr>
        <p:spPr bwMode="auto">
          <a:xfrm>
            <a:off x="827088" y="2035175"/>
            <a:ext cx="8077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AutoNum type="alphaLcParenBoth"/>
              <a:tabLst>
                <a:tab pos="2700338" algn="l"/>
              </a:tabLst>
            </a:pPr>
            <a:r>
              <a:rPr lang="en-US" altLang="zh-TW">
                <a:ea typeface="標楷體" pitchFamily="65" charset="-120"/>
              </a:rPr>
              <a:t>           (b)                 (c)                (d)             (e)</a:t>
            </a:r>
          </a:p>
        </p:txBody>
      </p:sp>
      <p:graphicFrame>
        <p:nvGraphicFramePr>
          <p:cNvPr id="12297" name="Object 1048"/>
          <p:cNvGraphicFramePr>
            <a:graphicFrameLocks noChangeAspect="1"/>
          </p:cNvGraphicFramePr>
          <p:nvPr/>
        </p:nvGraphicFramePr>
        <p:xfrm>
          <a:off x="1298575" y="2235200"/>
          <a:ext cx="609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7" name="Equation" r:id="rId17" imgW="304560" imgH="164880" progId="Equation.3">
                  <p:embed/>
                </p:oleObj>
              </mc:Choice>
              <mc:Fallback>
                <p:oleObj name="Equation" r:id="rId17" imgW="304560" imgH="164880" progId="Equation.3">
                  <p:embed/>
                  <p:pic>
                    <p:nvPicPr>
                      <p:cNvPr id="0" name="Object 1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235200"/>
                        <a:ext cx="6096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208827"/>
              </p:ext>
            </p:extLst>
          </p:nvPr>
        </p:nvGraphicFramePr>
        <p:xfrm>
          <a:off x="2638425" y="2159000"/>
          <a:ext cx="1065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8" name="Equation" r:id="rId19" imgW="533160" imgH="203040" progId="Equation.DSMT4">
                  <p:embed/>
                </p:oleObj>
              </mc:Choice>
              <mc:Fallback>
                <p:oleObj name="Equation" r:id="rId19" imgW="533160" imgH="203040" progId="Equation.DSMT4">
                  <p:embed/>
                  <p:pic>
                    <p:nvPicPr>
                      <p:cNvPr id="0" name="Object 1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159000"/>
                        <a:ext cx="10652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050"/>
          <p:cNvGraphicFramePr>
            <a:graphicFrameLocks noChangeAspect="1"/>
          </p:cNvGraphicFramePr>
          <p:nvPr/>
        </p:nvGraphicFramePr>
        <p:xfrm>
          <a:off x="4230688" y="2159000"/>
          <a:ext cx="9890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9" name="Equation" r:id="rId21" imgW="495000" imgH="203040" progId="Equation.3">
                  <p:embed/>
                </p:oleObj>
              </mc:Choice>
              <mc:Fallback>
                <p:oleObj name="Equation" r:id="rId21" imgW="495000" imgH="203040" progId="Equation.3">
                  <p:embed/>
                  <p:pic>
                    <p:nvPicPr>
                      <p:cNvPr id="0" name="Object 1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2159000"/>
                        <a:ext cx="9890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051"/>
          <p:cNvGraphicFramePr>
            <a:graphicFrameLocks noChangeAspect="1"/>
          </p:cNvGraphicFramePr>
          <p:nvPr/>
        </p:nvGraphicFramePr>
        <p:xfrm>
          <a:off x="5795963" y="2060575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0" r:id="rId23" imgW="355446" imgH="228501" progId="Equation.3">
                  <p:embed/>
                </p:oleObj>
              </mc:Choice>
              <mc:Fallback>
                <p:oleObj r:id="rId23" imgW="355446" imgH="228501" progId="Equation.3">
                  <p:embed/>
                  <p:pic>
                    <p:nvPicPr>
                      <p:cNvPr id="0" name="Object 1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060575"/>
                        <a:ext cx="711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052"/>
          <p:cNvGraphicFramePr>
            <a:graphicFrameLocks noChangeAspect="1"/>
          </p:cNvGraphicFramePr>
          <p:nvPr/>
        </p:nvGraphicFramePr>
        <p:xfrm>
          <a:off x="7164388" y="2159000"/>
          <a:ext cx="1473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1" name="Equation" r:id="rId25" imgW="736560" imgH="203040" progId="Equation.3">
                  <p:embed/>
                </p:oleObj>
              </mc:Choice>
              <mc:Fallback>
                <p:oleObj name="Equation" r:id="rId25" imgW="736560" imgH="203040" progId="Equation.3">
                  <p:embed/>
                  <p:pic>
                    <p:nvPicPr>
                      <p:cNvPr id="0" name="Object 1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159000"/>
                        <a:ext cx="1473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9CF1D3A7-E444-4337-9432-7AE7C2C70E52}" type="slidenum">
              <a:rPr kumimoji="0" lang="en-US" altLang="zh-TW" sz="1400" smtClean="0"/>
              <a:pPr eaLnBrk="1" hangingPunct="1"/>
              <a:t>15</a:t>
            </a:fld>
            <a:endParaRPr kumimoji="0" lang="en-US" altLang="zh-TW" sz="1400"/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72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zh-TW" dirty="0"/>
              <a:t>Ex 6: Using the properties of the dot product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/>
              <a:t>Given</a:t>
            </a:r>
          </a:p>
          <a:p>
            <a:pPr lvl="1" indent="0" eaLnBrk="1" hangingPunct="1">
              <a:buFont typeface="Wingdings" pitchFamily="2" charset="2"/>
              <a:buNone/>
            </a:pPr>
            <a:endParaRPr lang="en-US" altLang="zh-TW" dirty="0"/>
          </a:p>
        </p:txBody>
      </p:sp>
      <p:graphicFrame>
        <p:nvGraphicFramePr>
          <p:cNvPr id="133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303502"/>
              </p:ext>
            </p:extLst>
          </p:nvPr>
        </p:nvGraphicFramePr>
        <p:xfrm>
          <a:off x="1819275" y="1440533"/>
          <a:ext cx="3937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97" name="Equation" r:id="rId3" imgW="1968480" imgH="203040" progId="Equation.DSMT4">
                  <p:embed/>
                </p:oleObj>
              </mc:Choice>
              <mc:Fallback>
                <p:oleObj name="Equation" r:id="rId3" imgW="1968480" imgH="2030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440533"/>
                        <a:ext cx="39370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90711"/>
              </p:ext>
            </p:extLst>
          </p:nvPr>
        </p:nvGraphicFramePr>
        <p:xfrm>
          <a:off x="1714500" y="201362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98" name="Equation" r:id="rId5" imgW="1104840" imgH="203040" progId="Equation.3">
                  <p:embed/>
                </p:oleObj>
              </mc:Choice>
              <mc:Fallback>
                <p:oleObj name="Equation" r:id="rId5" imgW="110484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13620"/>
                        <a:ext cx="22082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7"/>
          <p:cNvSpPr>
            <a:spLocks noChangeArrowheads="1"/>
          </p:cNvSpPr>
          <p:nvPr/>
        </p:nvSpPr>
        <p:spPr bwMode="auto">
          <a:xfrm>
            <a:off x="533400" y="2708275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13316" name="Object 18"/>
          <p:cNvGraphicFramePr>
            <a:graphicFrameLocks noChangeAspect="1"/>
          </p:cNvGraphicFramePr>
          <p:nvPr/>
        </p:nvGraphicFramePr>
        <p:xfrm>
          <a:off x="838200" y="3313113"/>
          <a:ext cx="53403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99" name="Equation" r:id="rId7" imgW="2768400" imgH="203040" progId="Equation.3">
                  <p:embed/>
                </p:oleObj>
              </mc:Choice>
              <mc:Fallback>
                <p:oleObj name="Equation" r:id="rId7" imgW="276840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838200" y="3313113"/>
                        <a:ext cx="53403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971550" y="1975520"/>
            <a:ext cx="310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find                              </a:t>
            </a:r>
          </a:p>
        </p:txBody>
      </p:sp>
      <p:graphicFrame>
        <p:nvGraphicFramePr>
          <p:cNvPr id="13317" name="Object 21"/>
          <p:cNvGraphicFramePr>
            <a:graphicFrameLocks noChangeAspect="1"/>
          </p:cNvGraphicFramePr>
          <p:nvPr/>
        </p:nvGraphicFramePr>
        <p:xfrm>
          <a:off x="2895600" y="5638800"/>
          <a:ext cx="36306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00" name="Equation" r:id="rId9" imgW="1815840" imgH="203040" progId="Equation.3">
                  <p:embed/>
                </p:oleObj>
              </mc:Choice>
              <mc:Fallback>
                <p:oleObj name="Equation" r:id="rId9" imgW="181584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2895600" y="5638800"/>
                        <a:ext cx="36306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22"/>
          <p:cNvGraphicFramePr>
            <a:graphicFrameLocks noChangeAspect="1"/>
          </p:cNvGraphicFramePr>
          <p:nvPr/>
        </p:nvGraphicFramePr>
        <p:xfrm>
          <a:off x="2895600" y="3886200"/>
          <a:ext cx="46212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01" name="Equation" r:id="rId11" imgW="2311200" imgH="203040" progId="Equation.3">
                  <p:embed/>
                </p:oleObj>
              </mc:Choice>
              <mc:Fallback>
                <p:oleObj name="Equation" r:id="rId11" imgW="2311200" imgH="203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2895600" y="3886200"/>
                        <a:ext cx="46212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23"/>
          <p:cNvGraphicFramePr>
            <a:graphicFrameLocks noChangeAspect="1"/>
          </p:cNvGraphicFramePr>
          <p:nvPr/>
        </p:nvGraphicFramePr>
        <p:xfrm>
          <a:off x="2895600" y="4419600"/>
          <a:ext cx="43164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02" name="Equation" r:id="rId13" imgW="2158920" imgH="203040" progId="Equation.3">
                  <p:embed/>
                </p:oleObj>
              </mc:Choice>
              <mc:Fallback>
                <p:oleObj name="Equation" r:id="rId13" imgW="215892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2895600" y="4419600"/>
                        <a:ext cx="43164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24"/>
          <p:cNvGraphicFramePr>
            <a:graphicFrameLocks noChangeAspect="1"/>
          </p:cNvGraphicFramePr>
          <p:nvPr/>
        </p:nvGraphicFramePr>
        <p:xfrm>
          <a:off x="2895600" y="5029200"/>
          <a:ext cx="35290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03" name="Equation" r:id="rId15" imgW="1765080" imgH="203040" progId="Equation.3">
                  <p:embed/>
                </p:oleObj>
              </mc:Choice>
              <mc:Fallback>
                <p:oleObj name="Equation" r:id="rId15" imgW="1765080" imgH="2030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3" b="1773"/>
                      <a:stretch>
                        <a:fillRect/>
                      </a:stretch>
                    </p:blipFill>
                    <p:spPr bwMode="auto">
                      <a:xfrm>
                        <a:off x="2895600" y="5029200"/>
                        <a:ext cx="3529013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48F3F640-7D8A-484A-8785-394AD7E90EF5}" type="slidenum">
              <a:rPr kumimoji="0" lang="en-US" altLang="zh-TW" sz="1400" smtClean="0"/>
              <a:pPr eaLnBrk="1" hangingPunct="1"/>
              <a:t>16</a:t>
            </a:fld>
            <a:endParaRPr kumimoji="0" lang="en-US" altLang="zh-TW" sz="14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250825" y="836613"/>
            <a:ext cx="88582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5.4: The Cauchy-Schwarz inequality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科西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-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舒瓦茲不等式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</a:t>
            </a:r>
          </a:p>
          <a:p>
            <a:pPr marL="571500" lvl="1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If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are vectors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>
                <a:ea typeface="標楷體" pitchFamily="65" charset="-120"/>
              </a:rPr>
              <a:t>, then</a:t>
            </a:r>
          </a:p>
          <a:p>
            <a:pPr marL="571500" lvl="1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ea typeface="標楷體" pitchFamily="65" charset="-120"/>
              </a:rPr>
              <a:t>                                   </a:t>
            </a:r>
            <a:r>
              <a:rPr lang="en-US" altLang="zh-TW" dirty="0">
                <a:latin typeface="+mn-lt"/>
                <a:ea typeface="標楷體" pitchFamily="65" charset="-120"/>
              </a:rPr>
              <a:t>(          denotes the absolute value of        )</a:t>
            </a:r>
          </a:p>
        </p:txBody>
      </p:sp>
      <p:graphicFrame>
        <p:nvGraphicFramePr>
          <p:cNvPr id="14338" name="Object 11"/>
          <p:cNvGraphicFramePr>
            <a:graphicFrameLocks noChangeAspect="1"/>
          </p:cNvGraphicFramePr>
          <p:nvPr/>
        </p:nvGraphicFramePr>
        <p:xfrm>
          <a:off x="1476375" y="1785938"/>
          <a:ext cx="2039938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7" r:id="rId3" imgW="927100" imgH="190500" progId="Equation.3">
                  <p:embed/>
                </p:oleObj>
              </mc:Choice>
              <mc:Fallback>
                <p:oleObj r:id="rId3" imgW="927100" imgH="1905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85938"/>
                        <a:ext cx="2039938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885190"/>
              </p:ext>
            </p:extLst>
          </p:nvPr>
        </p:nvGraphicFramePr>
        <p:xfrm>
          <a:off x="3707904" y="1772816"/>
          <a:ext cx="7778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8" r:id="rId5" imgW="355446" imgH="190417" progId="Equation.3">
                  <p:embed/>
                </p:oleObj>
              </mc:Choice>
              <mc:Fallback>
                <p:oleObj r:id="rId5" imgW="355446" imgH="19041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772816"/>
                        <a:ext cx="7778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3"/>
          <p:cNvGraphicFramePr>
            <a:graphicFrameLocks noChangeAspect="1"/>
          </p:cNvGraphicFramePr>
          <p:nvPr/>
        </p:nvGraphicFramePr>
        <p:xfrm>
          <a:off x="8050213" y="1857375"/>
          <a:ext cx="5540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39" r:id="rId7" imgW="279279" imgH="152334" progId="Equation.3">
                  <p:embed/>
                </p:oleObj>
              </mc:Choice>
              <mc:Fallback>
                <p:oleObj r:id="rId7" imgW="279279" imgH="152334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0213" y="1857375"/>
                        <a:ext cx="5540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9"/>
          <p:cNvGraphicFramePr>
            <a:graphicFrameLocks noChangeAspect="1"/>
          </p:cNvGraphicFramePr>
          <p:nvPr/>
        </p:nvGraphicFramePr>
        <p:xfrm>
          <a:off x="4514850" y="34845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0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4845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27"/>
          <p:cNvGraphicFramePr>
            <a:graphicFrameLocks noChangeAspect="1"/>
          </p:cNvGraphicFramePr>
          <p:nvPr/>
        </p:nvGraphicFramePr>
        <p:xfrm>
          <a:off x="1447800" y="5038725"/>
          <a:ext cx="5081588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1" name="方程式" r:id="rId11" imgW="2539800" imgH="787320" progId="Equation.3">
                  <p:embed/>
                </p:oleObj>
              </mc:Choice>
              <mc:Fallback>
                <p:oleObj name="方程式" r:id="rId11" imgW="2539800" imgH="78732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38725"/>
                        <a:ext cx="5081588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28"/>
          <p:cNvGraphicFramePr>
            <a:graphicFrameLocks noChangeAspect="1"/>
          </p:cNvGraphicFramePr>
          <p:nvPr/>
        </p:nvGraphicFramePr>
        <p:xfrm>
          <a:off x="1524000" y="4581525"/>
          <a:ext cx="35258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2" name="Equation" r:id="rId13" imgW="1765080" imgH="203040" progId="Equation.DSMT4">
                  <p:embed/>
                </p:oleObj>
              </mc:Choice>
              <mc:Fallback>
                <p:oleObj name="Equation" r:id="rId13" imgW="176508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81525"/>
                        <a:ext cx="352583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250825" y="2800350"/>
            <a:ext cx="8569325" cy="1512888"/>
          </a:xfrm>
        </p:spPr>
        <p:txBody>
          <a:bodyPr/>
          <a:lstStyle/>
          <a:p>
            <a:pPr marL="174625" indent="-174625" eaLnBrk="1" hangingPunct="1">
              <a:defRPr/>
            </a:pPr>
            <a:r>
              <a:rPr lang="en-US" altLang="zh-TW" dirty="0"/>
              <a:t>Ex 7: An example of the Cauchy-Schwarz inequality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en-US" altLang="zh-TW" dirty="0">
                <a:solidFill>
                  <a:schemeClr val="tx1"/>
                </a:solidFill>
              </a:rPr>
              <a:t>            Verify the Cauchy-Schwarz inequality for </a:t>
            </a:r>
            <a:r>
              <a:rPr lang="en-US" altLang="zh-TW" b="1" dirty="0">
                <a:solidFill>
                  <a:schemeClr val="tx1"/>
                </a:solidFill>
              </a:rPr>
              <a:t>u </a:t>
            </a:r>
            <a:r>
              <a:rPr lang="en-US" altLang="zh-TW" dirty="0">
                <a:solidFill>
                  <a:schemeClr val="tx1"/>
                </a:solidFill>
              </a:rPr>
              <a:t>= (1, –1, 3) </a:t>
            </a:r>
          </a:p>
          <a:p>
            <a:pPr marL="342900" indent="-342900" eaLnBrk="1" hangingPunct="1">
              <a:buFont typeface="Wingdings" pitchFamily="2" charset="2"/>
              <a:buNone/>
              <a:defRPr/>
            </a:pPr>
            <a:r>
              <a:rPr lang="en-US" altLang="zh-TW" dirty="0">
                <a:solidFill>
                  <a:schemeClr val="tx1"/>
                </a:solidFill>
              </a:rPr>
              <a:t>             and </a:t>
            </a:r>
            <a:r>
              <a:rPr lang="en-US" altLang="zh-TW" b="1" dirty="0">
                <a:solidFill>
                  <a:schemeClr val="tx1"/>
                </a:solidFill>
              </a:rPr>
              <a:t>v </a:t>
            </a:r>
            <a:r>
              <a:rPr lang="en-US" altLang="zh-TW" dirty="0">
                <a:solidFill>
                  <a:schemeClr val="tx1"/>
                </a:solidFill>
              </a:rPr>
              <a:t>= (2, 0, –1)</a:t>
            </a:r>
          </a:p>
        </p:txBody>
      </p:sp>
      <p:sp>
        <p:nvSpPr>
          <p:cNvPr id="14347" name="Rectangle 32"/>
          <p:cNvSpPr>
            <a:spLocks noChangeArrowheads="1"/>
          </p:cNvSpPr>
          <p:nvPr/>
        </p:nvSpPr>
        <p:spPr bwMode="auto">
          <a:xfrm>
            <a:off x="395288" y="4176713"/>
            <a:ext cx="79248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sp>
        <p:nvSpPr>
          <p:cNvPr id="14348" name="文字方塊 11"/>
          <p:cNvSpPr txBox="1">
            <a:spLocks noChangeArrowheads="1"/>
          </p:cNvSpPr>
          <p:nvPr/>
        </p:nvSpPr>
        <p:spPr bwMode="auto">
          <a:xfrm>
            <a:off x="683569" y="2286000"/>
            <a:ext cx="7960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(The geometric interpretation for this inequality is shown on the next slide)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29AA45B-B71A-4626-AAB1-3E6ABB4B6A31}" type="slidenum">
              <a:rPr kumimoji="0" lang="en-US" altLang="zh-TW" sz="1400" smtClean="0"/>
              <a:pPr eaLnBrk="1" hangingPunct="1"/>
              <a:t>17</a:t>
            </a:fld>
            <a:endParaRPr kumimoji="0" lang="en-US" altLang="zh-TW" sz="140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5288" y="714375"/>
            <a:ext cx="81772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Dot product and the angle between two vectors</a:t>
            </a:r>
          </a:p>
          <a:p>
            <a:pPr marL="45085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ea typeface="標楷體" pitchFamily="65" charset="-120"/>
              </a:rPr>
              <a:t>To find the angle                       between two nonzero vectors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= (</a:t>
            </a:r>
            <a:r>
              <a:rPr lang="en-US" altLang="zh-TW" i="1" dirty="0">
                <a:ea typeface="標楷體" pitchFamily="65" charset="-120"/>
              </a:rPr>
              <a:t>u</a:t>
            </a:r>
            <a:r>
              <a:rPr lang="en-US" altLang="zh-TW" baseline="-25000" dirty="0">
                <a:ea typeface="標楷體" pitchFamily="65" charset="-120"/>
              </a:rPr>
              <a:t>1</a:t>
            </a:r>
            <a:r>
              <a:rPr lang="en-US" altLang="zh-TW" dirty="0">
                <a:ea typeface="標楷體" pitchFamily="65" charset="-120"/>
              </a:rPr>
              <a:t>, </a:t>
            </a:r>
            <a:r>
              <a:rPr lang="en-US" altLang="zh-TW" i="1" dirty="0">
                <a:ea typeface="標楷體" pitchFamily="65" charset="-120"/>
              </a:rPr>
              <a:t>u</a:t>
            </a:r>
            <a:r>
              <a:rPr lang="en-US" altLang="zh-TW" baseline="-25000" dirty="0">
                <a:ea typeface="標楷體" pitchFamily="65" charset="-120"/>
              </a:rPr>
              <a:t>2</a:t>
            </a:r>
            <a:r>
              <a:rPr lang="en-US" altLang="zh-TW" dirty="0">
                <a:ea typeface="標楷體" pitchFamily="65" charset="-120"/>
              </a:rPr>
              <a:t>)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= (</a:t>
            </a:r>
            <a:r>
              <a:rPr lang="en-US" altLang="zh-TW" i="1" dirty="0">
                <a:ea typeface="標楷體" pitchFamily="65" charset="-120"/>
              </a:rPr>
              <a:t>v</a:t>
            </a:r>
            <a:r>
              <a:rPr lang="en-US" altLang="zh-TW" baseline="-25000" dirty="0">
                <a:ea typeface="標楷體" pitchFamily="65" charset="-120"/>
              </a:rPr>
              <a:t>1</a:t>
            </a:r>
            <a:r>
              <a:rPr lang="en-US" altLang="zh-TW" dirty="0">
                <a:ea typeface="標楷體" pitchFamily="65" charset="-120"/>
              </a:rPr>
              <a:t>, </a:t>
            </a:r>
            <a:r>
              <a:rPr lang="en-US" altLang="zh-TW" i="1" dirty="0">
                <a:ea typeface="標楷體" pitchFamily="65" charset="-120"/>
              </a:rPr>
              <a:t>v</a:t>
            </a:r>
            <a:r>
              <a:rPr lang="en-US" altLang="zh-TW" baseline="-25000" dirty="0">
                <a:ea typeface="標楷體" pitchFamily="65" charset="-120"/>
              </a:rPr>
              <a:t>2</a:t>
            </a:r>
            <a:r>
              <a:rPr lang="en-US" altLang="zh-TW" dirty="0">
                <a:ea typeface="標楷體" pitchFamily="65" charset="-120"/>
              </a:rPr>
              <a:t>) in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30000" dirty="0">
                <a:ea typeface="標楷體" pitchFamily="65" charset="-120"/>
              </a:rPr>
              <a:t>2</a:t>
            </a:r>
            <a:r>
              <a:rPr lang="en-US" altLang="zh-TW" dirty="0">
                <a:ea typeface="標楷體" pitchFamily="65" charset="-120"/>
              </a:rPr>
              <a:t>, the Law of Cosines can be applied to the following triangle to obtain</a:t>
            </a:r>
          </a:p>
          <a:p>
            <a:pPr marL="571500" lvl="1" algn="just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dirty="0">
              <a:latin typeface="+mn-lt"/>
              <a:ea typeface="標楷體" pitchFamily="65" charset="-120"/>
            </a:endParaRPr>
          </a:p>
        </p:txBody>
      </p:sp>
      <p:graphicFrame>
        <p:nvGraphicFramePr>
          <p:cNvPr id="153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991852"/>
              </p:ext>
            </p:extLst>
          </p:nvPr>
        </p:nvGraphicFramePr>
        <p:xfrm>
          <a:off x="3065463" y="1344613"/>
          <a:ext cx="16446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9" name="Equation" r:id="rId3" imgW="825480" imgH="203040" progId="Equation.3">
                  <p:embed/>
                </p:oleObj>
              </mc:Choice>
              <mc:Fallback>
                <p:oleObj name="Equation" r:id="rId3" imgW="8254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344613"/>
                        <a:ext cx="16446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643188"/>
            <a:ext cx="22113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24098"/>
              </p:ext>
            </p:extLst>
          </p:nvPr>
        </p:nvGraphicFramePr>
        <p:xfrm>
          <a:off x="3707904" y="2694133"/>
          <a:ext cx="42259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0" name="方程式" r:id="rId6" imgW="2120760" imgH="279360" progId="Equation.3">
                  <p:embed/>
                </p:oleObj>
              </mc:Choice>
              <mc:Fallback>
                <p:oleObj name="方程式" r:id="rId6" imgW="212076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694133"/>
                        <a:ext cx="42259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1"/>
          <p:cNvGraphicFramePr>
            <a:graphicFrameLocks noChangeAspect="1"/>
          </p:cNvGraphicFramePr>
          <p:nvPr/>
        </p:nvGraphicFramePr>
        <p:xfrm>
          <a:off x="1101725" y="4144963"/>
          <a:ext cx="3998913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1" name="Equation" r:id="rId8" imgW="2006280" imgH="1320480" progId="Equation.3">
                  <p:embed/>
                </p:oleObj>
              </mc:Choice>
              <mc:Fallback>
                <p:oleObj name="Equation" r:id="rId8" imgW="2006280" imgH="1320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4144963"/>
                        <a:ext cx="3998913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文字方塊 16"/>
          <p:cNvSpPr txBox="1">
            <a:spLocks noChangeArrowheads="1"/>
          </p:cNvSpPr>
          <p:nvPr/>
        </p:nvSpPr>
        <p:spPr bwMode="auto">
          <a:xfrm>
            <a:off x="4750246" y="6084585"/>
            <a:ext cx="39982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71463"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0000FF"/>
                </a:solidFill>
              </a:rPr>
              <a:t>※ You can employ the fact that |</a:t>
            </a:r>
            <a:r>
              <a:rPr lang="en-US" altLang="zh-TW" sz="1600" dirty="0" err="1">
                <a:solidFill>
                  <a:srgbClr val="0000FF"/>
                </a:solidFill>
              </a:rPr>
              <a:t>cos</a:t>
            </a:r>
            <a:r>
              <a:rPr lang="el-GR" altLang="zh-TW" sz="1600" dirty="0">
                <a:solidFill>
                  <a:srgbClr val="0000FF"/>
                </a:solidFill>
              </a:rPr>
              <a:t> </a:t>
            </a:r>
            <a:r>
              <a:rPr lang="el-GR" altLang="zh-TW" sz="1600" i="1" dirty="0">
                <a:solidFill>
                  <a:srgbClr val="0000FF"/>
                </a:solidFill>
              </a:rPr>
              <a:t>θ</a:t>
            </a:r>
            <a:r>
              <a:rPr lang="en-US" altLang="zh-TW" sz="1600" dirty="0">
                <a:solidFill>
                  <a:srgbClr val="0000FF"/>
                </a:solidFill>
              </a:rPr>
              <a:t>| </a:t>
            </a:r>
            <a:r>
              <a:rPr lang="en-US" sz="1600" kern="100" dirty="0">
                <a:solidFill>
                  <a:srgbClr val="0000FF"/>
                </a:solidFill>
                <a:latin typeface="Calibri"/>
                <a:ea typeface="新細明體"/>
                <a:cs typeface="Times New Roman"/>
                <a:sym typeface="Symbol"/>
              </a:rPr>
              <a:t> </a:t>
            </a:r>
            <a:r>
              <a:rPr lang="en-US" altLang="zh-TW" sz="1600" dirty="0">
                <a:solidFill>
                  <a:srgbClr val="0000FF"/>
                </a:solidFill>
              </a:rPr>
              <a:t>1 to prove the Cauchy-Schwarz inequality in </a:t>
            </a:r>
            <a:r>
              <a:rPr lang="en-US" altLang="zh-TW" sz="1600" i="1" dirty="0">
                <a:solidFill>
                  <a:srgbClr val="0000FF"/>
                </a:solidFill>
              </a:rPr>
              <a:t>R</a:t>
            </a:r>
            <a:r>
              <a:rPr lang="en-US" altLang="zh-TW" sz="1600" i="1" baseline="30000" dirty="0">
                <a:solidFill>
                  <a:srgbClr val="0000FF"/>
                </a:solidFill>
              </a:rPr>
              <a:t>2</a:t>
            </a:r>
            <a:endParaRPr lang="zh-TW" altLang="en-US" sz="1600" i="1" baseline="30000" dirty="0">
              <a:solidFill>
                <a:srgbClr val="0000FF"/>
              </a:solidFill>
            </a:endParaRPr>
          </a:p>
        </p:txBody>
      </p:sp>
      <p:sp>
        <p:nvSpPr>
          <p:cNvPr id="9" name="文字方塊 16"/>
          <p:cNvSpPr txBox="1">
            <a:spLocks noChangeArrowheads="1"/>
          </p:cNvSpPr>
          <p:nvPr/>
        </p:nvSpPr>
        <p:spPr bwMode="auto">
          <a:xfrm>
            <a:off x="3707904" y="3345444"/>
            <a:ext cx="52565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(The length of the </a:t>
            </a:r>
            <a:r>
              <a:rPr lang="en-US" altLang="zh-TW" sz="1600" dirty="0" err="1">
                <a:solidFill>
                  <a:srgbClr val="0000FF"/>
                </a:solidFill>
                <a:ea typeface="標楷體" pitchFamily="65" charset="-120"/>
              </a:rPr>
              <a:t>subtense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 (</a:t>
            </a:r>
            <a:r>
              <a:rPr lang="zh-TW" altLang="en-US" sz="1600" dirty="0">
                <a:solidFill>
                  <a:srgbClr val="0000FF"/>
                </a:solidFill>
                <a:ea typeface="標楷體" pitchFamily="65" charset="-120"/>
              </a:rPr>
              <a:t>對邊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)</a:t>
            </a:r>
            <a:r>
              <a:rPr lang="zh-TW" altLang="en-US" sz="16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of</a:t>
            </a:r>
            <a:r>
              <a:rPr lang="zh-TW" altLang="en-US" sz="16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l-GR" altLang="zh-TW" sz="1600" i="1" dirty="0">
                <a:solidFill>
                  <a:srgbClr val="0000FF"/>
                </a:solidFill>
                <a:ea typeface="標楷體" pitchFamily="65" charset="-120"/>
              </a:rPr>
              <a:t>θ</a:t>
            </a:r>
            <a:r>
              <a:rPr lang="zh-TW" altLang="en-US" sz="16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can be expressed in terms of the lengths of the adjacent sides (</a:t>
            </a:r>
            <a:r>
              <a:rPr lang="zh-TW" altLang="en-US" sz="1600" dirty="0">
                <a:solidFill>
                  <a:srgbClr val="0000FF"/>
                </a:solidFill>
                <a:ea typeface="標楷體" pitchFamily="65" charset="-120"/>
              </a:rPr>
              <a:t>鄰邊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)</a:t>
            </a:r>
            <a:r>
              <a:rPr lang="zh-TW" altLang="en-US" sz="16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and </a:t>
            </a:r>
            <a:r>
              <a:rPr lang="en-US" altLang="zh-TW" sz="1600" dirty="0" err="1">
                <a:solidFill>
                  <a:srgbClr val="0000FF"/>
                </a:solidFill>
                <a:ea typeface="標楷體" pitchFamily="65" charset="-120"/>
              </a:rPr>
              <a:t>cos</a:t>
            </a:r>
            <a:r>
              <a:rPr lang="el-GR" altLang="zh-TW" sz="16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l-GR" altLang="zh-TW" sz="1600" i="1" dirty="0">
                <a:solidFill>
                  <a:srgbClr val="0000FF"/>
                </a:solidFill>
                <a:ea typeface="標楷體" pitchFamily="65" charset="-120"/>
              </a:rPr>
              <a:t>θ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)</a:t>
            </a:r>
            <a:endParaRPr lang="zh-TW" altLang="en-US" sz="1600" i="1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756EF86-B109-4009-B727-60F567FC3241}" type="slidenum">
              <a:rPr kumimoji="0" lang="en-US" altLang="zh-TW" sz="1400" smtClean="0"/>
              <a:pPr eaLnBrk="1" hangingPunct="1"/>
              <a:t>18</a:t>
            </a:fld>
            <a:endParaRPr kumimoji="0" lang="en-US" altLang="zh-TW" sz="1400"/>
          </a:p>
        </p:txBody>
      </p:sp>
      <p:sp>
        <p:nvSpPr>
          <p:cNvPr id="16403" name="Rectangle 9"/>
          <p:cNvSpPr>
            <a:spLocks noChangeArrowheads="1"/>
          </p:cNvSpPr>
          <p:nvPr/>
        </p:nvSpPr>
        <p:spPr bwMode="auto">
          <a:xfrm>
            <a:off x="395288" y="5048250"/>
            <a:ext cx="792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The angle between the zero vector and another vector is not defined (since the denominator cannot be zero)</a:t>
            </a:r>
          </a:p>
        </p:txBody>
      </p:sp>
      <p:sp>
        <p:nvSpPr>
          <p:cNvPr id="1640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47609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/>
              <a:t>The angle between two nonzero vectors in</a:t>
            </a:r>
            <a:r>
              <a:rPr lang="en-US" altLang="zh-TW" i="1" dirty="0"/>
              <a:t> </a:t>
            </a:r>
            <a:r>
              <a:rPr lang="en-US" altLang="zh-TW" i="1" dirty="0" err="1"/>
              <a:t>R</a:t>
            </a:r>
            <a:r>
              <a:rPr lang="en-US" altLang="zh-TW" i="1" baseline="50000" dirty="0" err="1"/>
              <a:t>n</a:t>
            </a:r>
            <a:r>
              <a:rPr lang="en-US" altLang="zh-TW" dirty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dirty="0"/>
          </a:p>
        </p:txBody>
      </p:sp>
      <p:graphicFrame>
        <p:nvGraphicFramePr>
          <p:cNvPr id="1638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396402"/>
              </p:ext>
            </p:extLst>
          </p:nvPr>
        </p:nvGraphicFramePr>
        <p:xfrm>
          <a:off x="2627784" y="1420813"/>
          <a:ext cx="3733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1" name="方程式" r:id="rId3" imgW="1714320" imgH="431640" progId="Equation.3">
                  <p:embed/>
                </p:oleObj>
              </mc:Choice>
              <mc:Fallback>
                <p:oleObj name="方程式" r:id="rId3" imgW="1714320" imgH="431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420813"/>
                        <a:ext cx="3733800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"/>
          <p:cNvGraphicFramePr>
            <a:graphicFrameLocks noChangeAspect="1"/>
          </p:cNvGraphicFramePr>
          <p:nvPr/>
        </p:nvGraphicFramePr>
        <p:xfrm>
          <a:off x="911225" y="2830513"/>
          <a:ext cx="6542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2" name="點陣圖影像" r:id="rId5" imgW="5590476" imgH="781159" progId="Paint.Picture">
                  <p:embed/>
                </p:oleObj>
              </mc:Choice>
              <mc:Fallback>
                <p:oleObj name="點陣圖影像" r:id="rId5" imgW="5590476" imgH="78115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830513"/>
                        <a:ext cx="65420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928688" y="3886200"/>
          <a:ext cx="1152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3" name="Equation" r:id="rId7" imgW="660240" imgH="406080" progId="Equation.DSMT4">
                  <p:embed/>
                </p:oleObj>
              </mc:Choice>
              <mc:Fallback>
                <p:oleObj name="Equation" r:id="rId7" imgW="660240" imgH="406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115252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076574"/>
              </p:ext>
            </p:extLst>
          </p:nvPr>
        </p:nvGraphicFramePr>
        <p:xfrm>
          <a:off x="6451600" y="3874691"/>
          <a:ext cx="97155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4" name="Equation" r:id="rId9" imgW="558720" imgH="406080" progId="Equation.DSMT4">
                  <p:embed/>
                </p:oleObj>
              </mc:Choice>
              <mc:Fallback>
                <p:oleObj name="Equation" r:id="rId9" imgW="558720" imgH="406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3874691"/>
                        <a:ext cx="97155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4"/>
          <p:cNvGraphicFramePr>
            <a:graphicFrameLocks noChangeAspect="1"/>
          </p:cNvGraphicFramePr>
          <p:nvPr/>
        </p:nvGraphicFramePr>
        <p:xfrm>
          <a:off x="4576763" y="35067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5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5067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5"/>
          <p:cNvGraphicFramePr>
            <a:graphicFrameLocks noChangeAspect="1"/>
          </p:cNvGraphicFramePr>
          <p:nvPr/>
        </p:nvGraphicFramePr>
        <p:xfrm>
          <a:off x="4576763" y="35067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6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5067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6"/>
          <p:cNvGraphicFramePr>
            <a:graphicFrameLocks noChangeAspect="1"/>
          </p:cNvGraphicFramePr>
          <p:nvPr/>
        </p:nvGraphicFramePr>
        <p:xfrm>
          <a:off x="2509838" y="3659188"/>
          <a:ext cx="113347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7" name="Equation" r:id="rId14" imgW="647640" imgH="583920" progId="Equation.DSMT4">
                  <p:embed/>
                </p:oleObj>
              </mc:Choice>
              <mc:Fallback>
                <p:oleObj name="Equation" r:id="rId14" imgW="647640" imgH="5839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3659188"/>
                        <a:ext cx="113347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425070"/>
              </p:ext>
            </p:extLst>
          </p:nvPr>
        </p:nvGraphicFramePr>
        <p:xfrm>
          <a:off x="5080000" y="3662363"/>
          <a:ext cx="1130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8" name="Equation" r:id="rId16" imgW="647640" imgH="583920" progId="Equation.DSMT4">
                  <p:embed/>
                </p:oleObj>
              </mc:Choice>
              <mc:Fallback>
                <p:oleObj name="Equation" r:id="rId16" imgW="647640" imgH="5839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662363"/>
                        <a:ext cx="11303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9"/>
          <p:cNvGraphicFramePr>
            <a:graphicFrameLocks noChangeAspect="1"/>
          </p:cNvGraphicFramePr>
          <p:nvPr/>
        </p:nvGraphicFramePr>
        <p:xfrm>
          <a:off x="1509713" y="3233738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79" name="Equation" r:id="rId18" imgW="126720" imgH="177480" progId="Equation.3">
                  <p:embed/>
                </p:oleObj>
              </mc:Choice>
              <mc:Fallback>
                <p:oleObj name="Equation" r:id="rId18" imgW="126720" imgH="177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3233738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0"/>
          <p:cNvGraphicFramePr>
            <a:graphicFrameLocks noChangeAspect="1"/>
          </p:cNvGraphicFramePr>
          <p:nvPr/>
        </p:nvGraphicFramePr>
        <p:xfrm>
          <a:off x="3040063" y="3233738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0" name="Equation" r:id="rId20" imgW="126720" imgH="177480" progId="Equation.3">
                  <p:embed/>
                </p:oleObj>
              </mc:Choice>
              <mc:Fallback>
                <p:oleObj name="Equation" r:id="rId20" imgW="126720" imgH="177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233738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60785"/>
              </p:ext>
            </p:extLst>
          </p:nvPr>
        </p:nvGraphicFramePr>
        <p:xfrm>
          <a:off x="4205734" y="3212976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1" name="Equation" r:id="rId21" imgW="126720" imgH="177480" progId="Equation.3">
                  <p:embed/>
                </p:oleObj>
              </mc:Choice>
              <mc:Fallback>
                <p:oleObj name="Equation" r:id="rId21" imgW="126720" imgH="177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734" y="3212976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34771"/>
              </p:ext>
            </p:extLst>
          </p:nvPr>
        </p:nvGraphicFramePr>
        <p:xfrm>
          <a:off x="5436096" y="3261866"/>
          <a:ext cx="2222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2" name="Equation" r:id="rId22" imgW="126720" imgH="177480" progId="Equation.3">
                  <p:embed/>
                </p:oleObj>
              </mc:Choice>
              <mc:Fallback>
                <p:oleObj name="Equation" r:id="rId22" imgW="126720" imgH="177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261866"/>
                        <a:ext cx="2222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13"/>
          <p:cNvGraphicFramePr>
            <a:graphicFrameLocks noChangeAspect="1"/>
          </p:cNvGraphicFramePr>
          <p:nvPr/>
        </p:nvGraphicFramePr>
        <p:xfrm>
          <a:off x="2530475" y="2525713"/>
          <a:ext cx="96043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3" name="Equation" r:id="rId23" imgW="507960" imgH="177480" progId="Equation.3">
                  <p:embed/>
                </p:oleObj>
              </mc:Choice>
              <mc:Fallback>
                <p:oleObj name="Equation" r:id="rId23" imgW="507960" imgH="177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2525713"/>
                        <a:ext cx="960438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14"/>
          <p:cNvGraphicFramePr>
            <a:graphicFrameLocks noChangeAspect="1"/>
          </p:cNvGraphicFramePr>
          <p:nvPr/>
        </p:nvGraphicFramePr>
        <p:xfrm>
          <a:off x="3876675" y="2525713"/>
          <a:ext cx="98583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4" name="Equation" r:id="rId25" imgW="520560" imgH="177480" progId="Equation.3">
                  <p:embed/>
                </p:oleObj>
              </mc:Choice>
              <mc:Fallback>
                <p:oleObj name="Equation" r:id="rId25" imgW="520560" imgH="177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2525713"/>
                        <a:ext cx="985838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15"/>
          <p:cNvGraphicFramePr>
            <a:graphicFrameLocks noChangeAspect="1"/>
          </p:cNvGraphicFramePr>
          <p:nvPr/>
        </p:nvGraphicFramePr>
        <p:xfrm>
          <a:off x="5167313" y="2525713"/>
          <a:ext cx="98583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5" name="Equation" r:id="rId27" imgW="520560" imgH="177480" progId="Equation.3">
                  <p:embed/>
                </p:oleObj>
              </mc:Choice>
              <mc:Fallback>
                <p:oleObj name="Equation" r:id="rId27" imgW="520560" imgH="177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2525713"/>
                        <a:ext cx="985837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5" name="Text Box 42"/>
          <p:cNvSpPr txBox="1">
            <a:spLocks noChangeArrowheads="1"/>
          </p:cNvSpPr>
          <p:nvPr/>
        </p:nvSpPr>
        <p:spPr bwMode="auto">
          <a:xfrm>
            <a:off x="1044575" y="2490788"/>
            <a:ext cx="1079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800"/>
              <a:t>Opposite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800"/>
              <a:t>direction</a:t>
            </a:r>
          </a:p>
        </p:txBody>
      </p:sp>
      <p:sp>
        <p:nvSpPr>
          <p:cNvPr id="16406" name="Text Box 43"/>
          <p:cNvSpPr txBox="1">
            <a:spLocks noChangeArrowheads="1"/>
          </p:cNvSpPr>
          <p:nvPr/>
        </p:nvSpPr>
        <p:spPr bwMode="auto">
          <a:xfrm>
            <a:off x="6445250" y="2420938"/>
            <a:ext cx="10795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800"/>
              <a:t>Same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800"/>
              <a:t>direction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192619"/>
              </p:ext>
            </p:extLst>
          </p:nvPr>
        </p:nvGraphicFramePr>
        <p:xfrm>
          <a:off x="3840857" y="3672000"/>
          <a:ext cx="10191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86" name="Equation" r:id="rId29" imgW="583920" imgH="583920" progId="Equation.DSMT4">
                  <p:embed/>
                </p:oleObj>
              </mc:Choice>
              <mc:Fallback>
                <p:oleObj name="Equation" r:id="rId29" imgW="58392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857" y="3672000"/>
                        <a:ext cx="101917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D1A27761-8167-43CA-9465-8CC6376931DB}" type="slidenum">
              <a:rPr kumimoji="0" lang="en-US" altLang="zh-TW" sz="1400" smtClean="0"/>
              <a:pPr eaLnBrk="1" hangingPunct="1"/>
              <a:t>19</a:t>
            </a:fld>
            <a:endParaRPr kumimoji="0" lang="en-US" altLang="zh-TW" sz="1400"/>
          </a:p>
        </p:txBody>
      </p:sp>
      <p:sp>
        <p:nvSpPr>
          <p:cNvPr id="17418" name="Rectangle 1027"/>
          <p:cNvSpPr>
            <a:spLocks noChangeArrowheads="1"/>
          </p:cNvSpPr>
          <p:nvPr/>
        </p:nvSpPr>
        <p:spPr bwMode="auto">
          <a:xfrm>
            <a:off x="395288" y="8382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8: Finding the angle between two vectors</a:t>
            </a:r>
            <a:endParaRPr lang="en-US" altLang="zh-TW"/>
          </a:p>
        </p:txBody>
      </p:sp>
      <p:graphicFrame>
        <p:nvGraphicFramePr>
          <p:cNvPr id="17410" name="Object 2048"/>
          <p:cNvGraphicFramePr>
            <a:graphicFrameLocks noChangeAspect="1"/>
          </p:cNvGraphicFramePr>
          <p:nvPr/>
        </p:nvGraphicFramePr>
        <p:xfrm>
          <a:off x="1719263" y="1447800"/>
          <a:ext cx="24145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4" r:id="rId3" imgW="1091726" imgH="190417" progId="Equation.3">
                  <p:embed/>
                </p:oleObj>
              </mc:Choice>
              <mc:Fallback>
                <p:oleObj r:id="rId3" imgW="1091726" imgH="190417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1447800"/>
                        <a:ext cx="241458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2049"/>
          <p:cNvGraphicFramePr>
            <a:graphicFrameLocks noChangeAspect="1"/>
          </p:cNvGraphicFramePr>
          <p:nvPr/>
        </p:nvGraphicFramePr>
        <p:xfrm>
          <a:off x="4310063" y="1447800"/>
          <a:ext cx="21193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5" r:id="rId5" imgW="965200" imgH="190500" progId="Equation.3">
                  <p:embed/>
                </p:oleObj>
              </mc:Choice>
              <mc:Fallback>
                <p:oleObj r:id="rId5" imgW="965200" imgH="1905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1447800"/>
                        <a:ext cx="21193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Rectangle 1035"/>
          <p:cNvSpPr>
            <a:spLocks noChangeArrowheads="1"/>
          </p:cNvSpPr>
          <p:nvPr/>
        </p:nvSpPr>
        <p:spPr bwMode="auto">
          <a:xfrm>
            <a:off x="457200" y="19050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17412" name="Object 2050"/>
          <p:cNvGraphicFramePr>
            <a:graphicFrameLocks noChangeAspect="1"/>
          </p:cNvGraphicFramePr>
          <p:nvPr/>
        </p:nvGraphicFramePr>
        <p:xfrm>
          <a:off x="1066800" y="2362200"/>
          <a:ext cx="5564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6" name="Equation" r:id="rId7" imgW="2781000" imgH="304560" progId="Equation.3">
                  <p:embed/>
                </p:oleObj>
              </mc:Choice>
              <mc:Fallback>
                <p:oleObj name="Equation" r:id="rId7" imgW="2781000" imgH="304560" progId="Equation.3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62200"/>
                        <a:ext cx="55641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2051"/>
          <p:cNvGraphicFramePr>
            <a:graphicFrameLocks noChangeAspect="1"/>
          </p:cNvGraphicFramePr>
          <p:nvPr/>
        </p:nvGraphicFramePr>
        <p:xfrm>
          <a:off x="1066800" y="4419600"/>
          <a:ext cx="5470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7" name="Equation" r:id="rId9" imgW="2755800" imgH="431640" progId="Equation.3">
                  <p:embed/>
                </p:oleObj>
              </mc:Choice>
              <mc:Fallback>
                <p:oleObj name="Equation" r:id="rId9" imgW="2755800" imgH="43164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54705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052"/>
          <p:cNvGraphicFramePr>
            <a:graphicFrameLocks noChangeAspect="1"/>
          </p:cNvGraphicFramePr>
          <p:nvPr/>
        </p:nvGraphicFramePr>
        <p:xfrm>
          <a:off x="1066800" y="3124200"/>
          <a:ext cx="5106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8" name="Equation" r:id="rId11" imgW="2552400" imgH="304560" progId="Equation.3">
                  <p:embed/>
                </p:oleObj>
              </mc:Choice>
              <mc:Fallback>
                <p:oleObj name="Equation" r:id="rId11" imgW="2552400" imgH="304560" progId="Equation.3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51069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2053"/>
          <p:cNvGraphicFramePr>
            <a:graphicFrameLocks noChangeAspect="1"/>
          </p:cNvGraphicFramePr>
          <p:nvPr/>
        </p:nvGraphicFramePr>
        <p:xfrm>
          <a:off x="1066800" y="3886200"/>
          <a:ext cx="57546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9" name="Equation" r:id="rId13" imgW="2895480" imgH="203040" progId="Equation.3">
                  <p:embed/>
                </p:oleObj>
              </mc:Choice>
              <mc:Fallback>
                <p:oleObj name="Equation" r:id="rId13" imgW="2895480" imgH="203040" progId="Equation.3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57546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2054"/>
          <p:cNvGraphicFramePr>
            <a:graphicFrameLocks noChangeAspect="1"/>
          </p:cNvGraphicFramePr>
          <p:nvPr/>
        </p:nvGraphicFramePr>
        <p:xfrm>
          <a:off x="1054100" y="5503863"/>
          <a:ext cx="17462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20" name="Equation" r:id="rId15" imgW="863280" imgH="215640" progId="Equation.3">
                  <p:embed/>
                </p:oleObj>
              </mc:Choice>
              <mc:Fallback>
                <p:oleObj name="Equation" r:id="rId15" imgW="863280" imgH="215640" progId="Equation.3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5503863"/>
                        <a:ext cx="17462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041"/>
          <p:cNvSpPr txBox="1">
            <a:spLocks noChangeArrowheads="1"/>
          </p:cNvSpPr>
          <p:nvPr/>
        </p:nvSpPr>
        <p:spPr bwMode="auto">
          <a:xfrm>
            <a:off x="2806700" y="5475288"/>
            <a:ext cx="43370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/>
              <a:t>u </a:t>
            </a:r>
            <a:r>
              <a:rPr lang="en-US" altLang="zh-TW" dirty="0"/>
              <a:t>and </a:t>
            </a:r>
            <a:r>
              <a:rPr lang="en-US" altLang="zh-TW" b="1" dirty="0"/>
              <a:t>v</a:t>
            </a:r>
            <a:r>
              <a:rPr lang="en-US" altLang="zh-TW" dirty="0">
                <a:ea typeface="標楷體" pitchFamily="65" charset="-120"/>
              </a:rPr>
              <a:t> have opposite directions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(In fact,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= </a:t>
            </a:r>
            <a:r>
              <a:rPr lang="en-US" altLang="zh-TW" sz="1800" dirty="0">
                <a:solidFill>
                  <a:srgbClr val="0000FF"/>
                </a:solidFill>
              </a:rPr>
              <a:t>–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and according to the arguments on Slide 5.4,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and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are parallel and with different directions)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ECD99983-2560-47AF-AD8C-57E7FB5387E4}" type="slidenum">
              <a:rPr kumimoji="0" lang="en-US" altLang="zh-TW" sz="1400" smtClean="0"/>
              <a:pPr eaLnBrk="1" hangingPunct="1"/>
              <a:t>2</a:t>
            </a:fld>
            <a:endParaRPr kumimoji="0" lang="en-US" altLang="zh-TW" sz="140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5.1 Length and Dot Product in </a:t>
            </a:r>
            <a:r>
              <a:rPr lang="en-US" altLang="zh-TW" i="1" dirty="0"/>
              <a:t>R</a:t>
            </a:r>
            <a:r>
              <a:rPr lang="en-US" altLang="zh-TW" i="1" baseline="50000" dirty="0"/>
              <a:t>n</a:t>
            </a:r>
            <a:endParaRPr lang="en-US" altLang="zh-TW" baseline="50000" dirty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4"/>
            <a:ext cx="7924800" cy="1943869"/>
          </a:xfrm>
        </p:spPr>
        <p:txBody>
          <a:bodyPr/>
          <a:lstStyle/>
          <a:p>
            <a:pPr eaLnBrk="1" hangingPunct="1"/>
            <a:r>
              <a:rPr lang="en-US" altLang="zh-TW" dirty="0"/>
              <a:t>Length (</a:t>
            </a:r>
            <a:r>
              <a:rPr lang="zh-TW" altLang="en-US" dirty="0"/>
              <a:t>長度</a:t>
            </a:r>
            <a:r>
              <a:rPr lang="en-US" altLang="zh-TW" dirty="0"/>
              <a:t>):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>
                <a:sym typeface="Wingdings" pitchFamily="2" charset="2"/>
              </a:rPr>
              <a:t>The length of a vector                              in </a:t>
            </a:r>
            <a:r>
              <a:rPr lang="en-US" altLang="zh-TW" i="1" dirty="0" err="1">
                <a:sym typeface="Wingdings" pitchFamily="2" charset="2"/>
              </a:rPr>
              <a:t>R</a:t>
            </a:r>
            <a:r>
              <a:rPr lang="en-US" altLang="zh-TW" i="1" baseline="50000" dirty="0" err="1">
                <a:sym typeface="Wingdings" pitchFamily="2" charset="2"/>
              </a:rPr>
              <a:t>n</a:t>
            </a:r>
            <a:r>
              <a:rPr lang="en-US" altLang="zh-TW" dirty="0">
                <a:sym typeface="Wingdings" pitchFamily="2" charset="2"/>
              </a:rPr>
              <a:t> is given by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593850" y="2146300"/>
          <a:ext cx="60912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9" name="Equation" r:id="rId3" imgW="3009600" imgH="291960" progId="Equation.DSMT4">
                  <p:embed/>
                </p:oleObj>
              </mc:Choice>
              <mc:Fallback>
                <p:oleObj name="Equation" r:id="rId3" imgW="3009600" imgH="291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2146300"/>
                        <a:ext cx="6091238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18"/>
          <p:cNvGrpSpPr>
            <a:grpSpLocks/>
          </p:cNvGrpSpPr>
          <p:nvPr/>
        </p:nvGrpSpPr>
        <p:grpSpPr bwMode="auto">
          <a:xfrm>
            <a:off x="395288" y="3771900"/>
            <a:ext cx="7924800" cy="2609850"/>
            <a:chOff x="336" y="2226"/>
            <a:chExt cx="4992" cy="1644"/>
          </a:xfrm>
        </p:grpSpPr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336" y="2226"/>
              <a:ext cx="49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Properties of length (or norm)</a:t>
              </a:r>
            </a:p>
          </p:txBody>
        </p:sp>
        <p:graphicFrame>
          <p:nvGraphicFramePr>
            <p:cNvPr id="102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8819311"/>
                </p:ext>
              </p:extLst>
            </p:nvPr>
          </p:nvGraphicFramePr>
          <p:xfrm>
            <a:off x="893" y="2592"/>
            <a:ext cx="3244" cy="1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80" name="Equation" r:id="rId5" imgW="2577960" imgH="1015920" progId="Equation.DSMT4">
                    <p:embed/>
                  </p:oleObj>
                </mc:Choice>
                <mc:Fallback>
                  <p:oleObj name="Equation" r:id="rId5" imgW="2577960" imgH="101592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3" y="2592"/>
                          <a:ext cx="3244" cy="1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Text Box 14"/>
            <p:cNvSpPr txBox="1">
              <a:spLocks noChangeArrowheads="1"/>
            </p:cNvSpPr>
            <p:nvPr/>
          </p:nvSpPr>
          <p:spPr bwMode="auto">
            <a:xfrm>
              <a:off x="2220" y="2910"/>
              <a:ext cx="272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ea typeface="標楷體" pitchFamily="65" charset="-120"/>
                </a:rPr>
                <a:t>is called a </a:t>
              </a:r>
              <a:r>
                <a:rPr lang="en-US" altLang="zh-TW">
                  <a:solidFill>
                    <a:srgbClr val="0000FF"/>
                  </a:solidFill>
                  <a:ea typeface="標楷體" pitchFamily="65" charset="-120"/>
                </a:rPr>
                <a:t>unit vector (</a:t>
              </a:r>
              <a:r>
                <a:rPr lang="zh-TW" altLang="en-US">
                  <a:solidFill>
                    <a:srgbClr val="0000FF"/>
                  </a:solidFill>
                  <a:ea typeface="標楷體" pitchFamily="65" charset="-120"/>
                </a:rPr>
                <a:t>單位向量</a:t>
              </a:r>
              <a:r>
                <a:rPr lang="en-US" altLang="zh-TW">
                  <a:solidFill>
                    <a:srgbClr val="0000FF"/>
                  </a:solidFill>
                  <a:ea typeface="標楷體" pitchFamily="65" charset="-120"/>
                </a:rPr>
                <a:t>)</a:t>
              </a:r>
              <a:endParaRPr lang="en-US" altLang="zh-TW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aphicFrame>
        <p:nvGraphicFramePr>
          <p:cNvPr id="102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79856"/>
              </p:ext>
            </p:extLst>
          </p:nvPr>
        </p:nvGraphicFramePr>
        <p:xfrm>
          <a:off x="3779912" y="1530350"/>
          <a:ext cx="21590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1" name="Equation" r:id="rId7" imgW="1066680" imgH="228600" progId="Equation.3">
                  <p:embed/>
                </p:oleObj>
              </mc:Choice>
              <mc:Fallback>
                <p:oleObj name="Equation" r:id="rId7" imgW="106668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530350"/>
                        <a:ext cx="21590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395288" y="30400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Notes: </a:t>
            </a:r>
            <a:r>
              <a:rPr lang="en-US" altLang="zh-TW">
                <a:ea typeface="標楷體" pitchFamily="65" charset="-120"/>
              </a:rPr>
              <a:t>The length of a vector is also called its 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norm (</a:t>
            </a: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範數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8E640F82-4322-40CA-82A9-967A5DEA1181}" type="slidenum">
              <a:rPr kumimoji="0" lang="en-US" altLang="zh-TW" sz="1400" smtClean="0"/>
              <a:pPr eaLnBrk="1" hangingPunct="1"/>
              <a:t>20</a:t>
            </a:fld>
            <a:endParaRPr kumimoji="0" lang="en-US" altLang="zh-TW" sz="140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533400" y="838200"/>
            <a:ext cx="81105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Orthogonal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正交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 vectors: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/>
              <a:t>Two vectors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in </a:t>
            </a:r>
            <a:r>
              <a:rPr lang="en-US" altLang="zh-TW" i="1" dirty="0"/>
              <a:t>R</a:t>
            </a:r>
            <a:r>
              <a:rPr lang="en-US" altLang="zh-TW" i="1" baseline="50000" dirty="0"/>
              <a:t>n</a:t>
            </a:r>
            <a:r>
              <a:rPr lang="en-US" altLang="zh-TW" dirty="0">
                <a:ea typeface="標楷體" pitchFamily="65" charset="-120"/>
              </a:rPr>
              <a:t> are orthogonal (perpendicular) if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 </a:t>
            </a:r>
          </a:p>
        </p:txBody>
      </p:sp>
      <p:graphicFrame>
        <p:nvGraphicFramePr>
          <p:cNvPr id="18434" name="Object 14"/>
          <p:cNvGraphicFramePr>
            <a:graphicFrameLocks noChangeAspect="1"/>
          </p:cNvGraphicFramePr>
          <p:nvPr/>
        </p:nvGraphicFramePr>
        <p:xfrm>
          <a:off x="3929063" y="1928813"/>
          <a:ext cx="109696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" r:id="rId3" imgW="495085" imgH="190417" progId="Equation.3">
                  <p:embed/>
                </p:oleObj>
              </mc:Choice>
              <mc:Fallback>
                <p:oleObj r:id="rId3" imgW="495085" imgH="19041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1928813"/>
                        <a:ext cx="1096962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533400" y="2433638"/>
            <a:ext cx="792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The vector </a:t>
            </a:r>
            <a:r>
              <a:rPr lang="en-US" altLang="zh-TW" b="1"/>
              <a:t>0</a:t>
            </a:r>
            <a:r>
              <a:rPr lang="en-US" altLang="zh-TW"/>
              <a:t> is said to be orthogonal to every vector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BC4FB5BD-8A9D-4E9C-81A9-08F497D69713}" type="slidenum">
              <a:rPr kumimoji="0" lang="en-US" altLang="zh-TW" sz="1400" smtClean="0"/>
              <a:pPr eaLnBrk="1" hangingPunct="1"/>
              <a:t>21</a:t>
            </a:fld>
            <a:endParaRPr kumimoji="0" lang="en-US" altLang="zh-TW" sz="1400"/>
          </a:p>
        </p:txBody>
      </p:sp>
      <p:sp>
        <p:nvSpPr>
          <p:cNvPr id="19466" name="Rectangle 1027"/>
          <p:cNvSpPr>
            <a:spLocks noChangeArrowheads="1"/>
          </p:cNvSpPr>
          <p:nvPr/>
        </p:nvSpPr>
        <p:spPr bwMode="auto">
          <a:xfrm>
            <a:off x="395288" y="838200"/>
            <a:ext cx="8137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10: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Finding orthogonal vectors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Determine all vectors in </a:t>
            </a:r>
            <a:r>
              <a:rPr lang="en-US" altLang="zh-TW" i="1" dirty="0" err="1">
                <a:ea typeface="標楷體" pitchFamily="65" charset="-120"/>
              </a:rPr>
              <a:t>R</a:t>
            </a:r>
            <a:r>
              <a:rPr lang="en-US" altLang="zh-TW" i="1" baseline="50000" dirty="0" err="1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 that are orthogonal to </a:t>
            </a:r>
            <a:r>
              <a:rPr lang="en-US" altLang="zh-TW" b="1" dirty="0">
                <a:ea typeface="標楷體" pitchFamily="65" charset="-120"/>
              </a:rPr>
              <a:t>u </a:t>
            </a:r>
            <a:r>
              <a:rPr lang="en-US" altLang="zh-TW" dirty="0">
                <a:ea typeface="標楷體" pitchFamily="65" charset="-120"/>
              </a:rPr>
              <a:t>= (4, 2)</a:t>
            </a:r>
          </a:p>
        </p:txBody>
      </p:sp>
      <p:graphicFrame>
        <p:nvGraphicFramePr>
          <p:cNvPr id="19458" name="Object 2048"/>
          <p:cNvGraphicFramePr>
            <a:graphicFrameLocks noChangeAspect="1"/>
          </p:cNvGraphicFramePr>
          <p:nvPr/>
        </p:nvGraphicFramePr>
        <p:xfrm>
          <a:off x="1828800" y="2895600"/>
          <a:ext cx="270668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8" name="Equation" r:id="rId3" imgW="1358640" imgH="647640" progId="Equation.3">
                  <p:embed/>
                </p:oleObj>
              </mc:Choice>
              <mc:Fallback>
                <p:oleObj name="Equation" r:id="rId3" imgW="1358640" imgH="64764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2706688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2049"/>
          <p:cNvGraphicFramePr>
            <a:graphicFrameLocks noChangeAspect="1"/>
          </p:cNvGraphicFramePr>
          <p:nvPr/>
        </p:nvGraphicFramePr>
        <p:xfrm>
          <a:off x="1257300" y="2946400"/>
          <a:ext cx="4175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9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946400"/>
                        <a:ext cx="4175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051"/>
          <p:cNvGraphicFramePr>
            <a:graphicFrameLocks noChangeAspect="1"/>
          </p:cNvGraphicFramePr>
          <p:nvPr/>
        </p:nvGraphicFramePr>
        <p:xfrm>
          <a:off x="1828800" y="4267200"/>
          <a:ext cx="213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0" name="Equation" r:id="rId7" imgW="1066680" imgH="393480" progId="Equation.3">
                  <p:embed/>
                </p:oleObj>
              </mc:Choice>
              <mc:Fallback>
                <p:oleObj name="Equation" r:id="rId7" imgW="1066680" imgH="393480" progId="Equation.3">
                  <p:embed/>
                  <p:pic>
                    <p:nvPicPr>
                      <p:cNvPr id="0" name="Object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267200"/>
                        <a:ext cx="2133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2052"/>
          <p:cNvGraphicFramePr>
            <a:graphicFrameLocks noChangeAspect="1"/>
          </p:cNvGraphicFramePr>
          <p:nvPr/>
        </p:nvGraphicFramePr>
        <p:xfrm>
          <a:off x="1295400" y="4495800"/>
          <a:ext cx="4175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1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95800"/>
                        <a:ext cx="4175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2053"/>
          <p:cNvGraphicFramePr>
            <a:graphicFrameLocks noChangeAspect="1"/>
          </p:cNvGraphicFramePr>
          <p:nvPr/>
        </p:nvGraphicFramePr>
        <p:xfrm>
          <a:off x="1428750" y="5105400"/>
          <a:ext cx="25685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2" name="Equation" r:id="rId10" imgW="1282680" imgH="431640" progId="Equation.DSMT4">
                  <p:embed/>
                </p:oleObj>
              </mc:Choice>
              <mc:Fallback>
                <p:oleObj name="Equation" r:id="rId10" imgW="1282680" imgH="431640" progId="Equation.DSMT4">
                  <p:embed/>
                  <p:pic>
                    <p:nvPicPr>
                      <p:cNvPr id="0" name="Object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105400"/>
                        <a:ext cx="25685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2054"/>
          <p:cNvGraphicFramePr>
            <a:graphicFrameLocks noChangeAspect="1"/>
          </p:cNvGraphicFramePr>
          <p:nvPr/>
        </p:nvGraphicFramePr>
        <p:xfrm>
          <a:off x="1295400" y="2362200"/>
          <a:ext cx="1268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3" name="方程式" r:id="rId12" imgW="634680" imgH="203040" progId="Equation.3">
                  <p:embed/>
                </p:oleObj>
              </mc:Choice>
              <mc:Fallback>
                <p:oleObj name="方程式" r:id="rId12" imgW="634680" imgH="203040" progId="Equation.3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12684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033"/>
          <p:cNvSpPr txBox="1">
            <a:spLocks noChangeArrowheads="1"/>
          </p:cNvSpPr>
          <p:nvPr/>
        </p:nvSpPr>
        <p:spPr bwMode="auto">
          <a:xfrm>
            <a:off x="2725738" y="2324100"/>
            <a:ext cx="69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Let</a:t>
            </a:r>
          </a:p>
        </p:txBody>
      </p:sp>
      <p:graphicFrame>
        <p:nvGraphicFramePr>
          <p:cNvPr id="19464" name="Object 2055"/>
          <p:cNvGraphicFramePr>
            <a:graphicFrameLocks noChangeAspect="1"/>
          </p:cNvGraphicFramePr>
          <p:nvPr/>
        </p:nvGraphicFramePr>
        <p:xfrm>
          <a:off x="3386138" y="2349500"/>
          <a:ext cx="147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4" name="方程式" r:id="rId14" imgW="736560" imgH="215640" progId="Equation.3">
                  <p:embed/>
                </p:oleObj>
              </mc:Choice>
              <mc:Fallback>
                <p:oleObj name="方程式" r:id="rId14" imgW="736560" imgH="215640" progId="Equation.3">
                  <p:embed/>
                  <p:pic>
                    <p:nvPicPr>
                      <p:cNvPr id="0" name="Object 20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349500"/>
                        <a:ext cx="1473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8" name="Rectangle 1044"/>
          <p:cNvSpPr>
            <a:spLocks noChangeArrowheads="1"/>
          </p:cNvSpPr>
          <p:nvPr/>
        </p:nvSpPr>
        <p:spPr bwMode="auto">
          <a:xfrm>
            <a:off x="534988" y="1854200"/>
            <a:ext cx="792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B3830CE7-E8A9-4105-A3D2-668B930DC324}" type="slidenum">
              <a:rPr kumimoji="0" lang="en-US" altLang="zh-TW" sz="1400" smtClean="0"/>
              <a:pPr eaLnBrk="1" hangingPunct="1"/>
              <a:t>22</a:t>
            </a:fld>
            <a:endParaRPr kumimoji="0" lang="en-US" altLang="zh-TW" sz="1400"/>
          </a:p>
        </p:txBody>
      </p:sp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395288" y="773832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5.5: The triangle inequality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三角不等式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 </a:t>
            </a:r>
          </a:p>
          <a:p>
            <a:pPr marL="571500" lvl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/>
              <a:t>If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are vectors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>
                <a:ea typeface="標楷體" pitchFamily="65" charset="-120"/>
              </a:rPr>
              <a:t>, then</a:t>
            </a:r>
          </a:p>
        </p:txBody>
      </p:sp>
      <p:graphicFrame>
        <p:nvGraphicFramePr>
          <p:cNvPr id="2048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19542"/>
              </p:ext>
            </p:extLst>
          </p:nvPr>
        </p:nvGraphicFramePr>
        <p:xfrm>
          <a:off x="5072063" y="1319808"/>
          <a:ext cx="2266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5" r:id="rId3" imgW="1129810" imgH="190417" progId="Equation.3">
                  <p:embed/>
                </p:oleObj>
              </mc:Choice>
              <mc:Fallback>
                <p:oleObj r:id="rId3" imgW="1129810" imgH="19041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1319808"/>
                        <a:ext cx="22669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Rectangle 15"/>
          <p:cNvSpPr>
            <a:spLocks noChangeArrowheads="1"/>
          </p:cNvSpPr>
          <p:nvPr/>
        </p:nvSpPr>
        <p:spPr bwMode="auto">
          <a:xfrm>
            <a:off x="533400" y="1599456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</a:p>
        </p:txBody>
      </p:sp>
      <p:graphicFrame>
        <p:nvGraphicFramePr>
          <p:cNvPr id="20483" name="Object 1"/>
          <p:cNvGraphicFramePr>
            <a:graphicFrameLocks noChangeAspect="1"/>
          </p:cNvGraphicFramePr>
          <p:nvPr/>
        </p:nvGraphicFramePr>
        <p:xfrm>
          <a:off x="977900" y="1989138"/>
          <a:ext cx="30305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6" name="Equation" r:id="rId5" imgW="1511300" imgH="228600" progId="Equation.3">
                  <p:embed/>
                </p:oleObj>
              </mc:Choice>
              <mc:Fallback>
                <p:oleObj name="Equation" r:id="rId5" imgW="15113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989138"/>
                        <a:ext cx="30305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1982788" y="2492375"/>
          <a:ext cx="5753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7" name="Equation" r:id="rId7" imgW="2869920" imgH="457200" progId="Equation.3">
                  <p:embed/>
                </p:oleObj>
              </mc:Choice>
              <mc:Fallback>
                <p:oleObj name="Equation" r:id="rId7" imgW="28699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788" y="2492375"/>
                        <a:ext cx="5753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165984"/>
              </p:ext>
            </p:extLst>
          </p:nvPr>
        </p:nvGraphicFramePr>
        <p:xfrm>
          <a:off x="1983606" y="3356992"/>
          <a:ext cx="30924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8" name="Equation" r:id="rId9" imgW="1549080" imgH="482400" progId="Equation.3">
                  <p:embed/>
                </p:oleObj>
              </mc:Choice>
              <mc:Fallback>
                <p:oleObj name="Equation" r:id="rId9" imgW="154908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3606" y="3356992"/>
                        <a:ext cx="30924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857250" y="4437063"/>
          <a:ext cx="26495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9" name="Equation" r:id="rId11" imgW="1320480" imgH="203040" progId="Equation.3">
                  <p:embed/>
                </p:oleObj>
              </mc:Choice>
              <mc:Fallback>
                <p:oleObj name="Equation" r:id="rId11" imgW="13204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437063"/>
                        <a:ext cx="264953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Rectangle 22"/>
          <p:cNvSpPr>
            <a:spLocks noChangeArrowheads="1"/>
          </p:cNvSpPr>
          <p:nvPr/>
        </p:nvSpPr>
        <p:spPr bwMode="auto">
          <a:xfrm>
            <a:off x="395288" y="5084763"/>
            <a:ext cx="79248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Equality occurs in the triangle inequality if and only if </a:t>
            </a:r>
          </a:p>
          <a:p>
            <a:pPr marL="571500" lvl="1">
              <a:lnSpc>
                <a:spcPct val="105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the vectors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have the same direction (in this situation, </a:t>
            </a:r>
            <a:r>
              <a:rPr lang="en-US" altLang="zh-TW" dirty="0" err="1">
                <a:ea typeface="標楷體" pitchFamily="65" charset="-120"/>
              </a:rPr>
              <a:t>cos</a:t>
            </a:r>
            <a:r>
              <a:rPr lang="el-GR" altLang="zh-TW" dirty="0">
                <a:ea typeface="標楷體" pitchFamily="65" charset="-120"/>
              </a:rPr>
              <a:t> </a:t>
            </a:r>
            <a:r>
              <a:rPr lang="el-GR" altLang="zh-TW" i="1" dirty="0">
                <a:ea typeface="標楷體" pitchFamily="65" charset="-120"/>
              </a:rPr>
              <a:t>θ</a:t>
            </a:r>
            <a:r>
              <a:rPr lang="en-US" altLang="zh-TW" dirty="0">
                <a:ea typeface="標楷體" pitchFamily="65" charset="-120"/>
              </a:rPr>
              <a:t> = 1 and thus                             )</a:t>
            </a:r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07502"/>
              </p:ext>
            </p:extLst>
          </p:nvPr>
        </p:nvGraphicFramePr>
        <p:xfrm>
          <a:off x="4492278" y="6381328"/>
          <a:ext cx="22399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0" name="Equation" r:id="rId13" imgW="1117440" imgH="253800" progId="Equation.DSMT4">
                  <p:embed/>
                </p:oleObj>
              </mc:Choice>
              <mc:Fallback>
                <p:oleObj name="Equation" r:id="rId13" imgW="11174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278" y="6381328"/>
                        <a:ext cx="223996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文字方塊 11"/>
          <p:cNvSpPr txBox="1">
            <a:spLocks noChangeArrowheads="1"/>
          </p:cNvSpPr>
          <p:nvPr/>
        </p:nvSpPr>
        <p:spPr bwMode="auto">
          <a:xfrm>
            <a:off x="7715250" y="2986088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(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>
                <a:solidFill>
                  <a:srgbClr val="0000FF"/>
                </a:solidFill>
                <a:sym typeface="Symbol" pitchFamily="18" charset="2"/>
              </a:rPr>
              <a:t>  |</a:t>
            </a:r>
            <a:r>
              <a:rPr lang="en-US" altLang="zh-TW" sz="2000" i="1">
                <a:solidFill>
                  <a:srgbClr val="0000FF"/>
                </a:solidFill>
                <a:sym typeface="Symbol" pitchFamily="18" charset="2"/>
              </a:rPr>
              <a:t>c</a:t>
            </a:r>
            <a:r>
              <a:rPr lang="en-US" altLang="zh-TW" sz="2000">
                <a:solidFill>
                  <a:srgbClr val="0000FF"/>
                </a:solidFill>
                <a:sym typeface="Symbol" pitchFamily="18" charset="2"/>
              </a:rPr>
              <a:t>|)</a:t>
            </a: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20493" name="文字方塊 12"/>
          <p:cNvSpPr txBox="1">
            <a:spLocks noChangeArrowheads="1"/>
          </p:cNvSpPr>
          <p:nvPr/>
        </p:nvSpPr>
        <p:spPr bwMode="auto">
          <a:xfrm>
            <a:off x="5000625" y="3388990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(Cauchy-Schwarz inequality)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0494" name="文字方塊 12"/>
          <p:cNvSpPr txBox="1">
            <a:spLocks noChangeArrowheads="1"/>
          </p:cNvSpPr>
          <p:nvPr/>
        </p:nvSpPr>
        <p:spPr bwMode="auto">
          <a:xfrm>
            <a:off x="3571875" y="4292600"/>
            <a:ext cx="549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FF"/>
                </a:solidFill>
              </a:rPr>
              <a:t>(The geometric representation of the triangle inequality: for any triangle, the sum of the lengths of any two sides is larger than the length of the third side (see the next slide))</a:t>
            </a:r>
            <a:endParaRPr lang="zh-TW" alt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AF63609-6884-4B05-926D-890CA6BCE1DE}" type="slidenum">
              <a:rPr kumimoji="0" lang="en-US" altLang="zh-TW" sz="1400" smtClean="0"/>
              <a:pPr eaLnBrk="1" hangingPunct="1"/>
              <a:t>23</a:t>
            </a:fld>
            <a:endParaRPr kumimoji="0" lang="en-US" altLang="zh-TW" sz="1400"/>
          </a:p>
        </p:txBody>
      </p:sp>
      <p:sp>
        <p:nvSpPr>
          <p:cNvPr id="21510" name="Rectangle 1034"/>
          <p:cNvSpPr>
            <a:spLocks noChangeArrowheads="1"/>
          </p:cNvSpPr>
          <p:nvPr/>
        </p:nvSpPr>
        <p:spPr bwMode="auto">
          <a:xfrm>
            <a:off x="395288" y="785813"/>
            <a:ext cx="792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ts val="4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5.6: The Pythagorean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畢氏定理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 theorem</a:t>
            </a:r>
          </a:p>
          <a:p>
            <a:pPr marL="571500" lvl="1">
              <a:lnSpc>
                <a:spcPct val="110000"/>
              </a:lnSpc>
              <a:spcBef>
                <a:spcPts val="4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/>
              <a:t>If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</a:t>
            </a:r>
            <a:r>
              <a:rPr lang="en-US" altLang="zh-TW" dirty="0"/>
              <a:t> are vectors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>
                <a:ea typeface="標楷體" pitchFamily="65" charset="-120"/>
              </a:rPr>
              <a:t>, then </a:t>
            </a: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are orthogonal</a:t>
            </a:r>
          </a:p>
          <a:p>
            <a:pPr marL="571500" lvl="1">
              <a:lnSpc>
                <a:spcPct val="110000"/>
              </a:lnSpc>
              <a:spcBef>
                <a:spcPts val="4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if and only if   </a:t>
            </a:r>
          </a:p>
        </p:txBody>
      </p:sp>
      <p:graphicFrame>
        <p:nvGraphicFramePr>
          <p:cNvPr id="21506" name="Object 3072"/>
          <p:cNvGraphicFramePr>
            <a:graphicFrameLocks noChangeAspect="1"/>
          </p:cNvGraphicFramePr>
          <p:nvPr/>
        </p:nvGraphicFramePr>
        <p:xfrm>
          <a:off x="2887663" y="2062163"/>
          <a:ext cx="29384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799" name="Equation" r:id="rId4" imgW="1333440" imgH="228600" progId="Equation.DSMT4">
                  <p:embed/>
                </p:oleObj>
              </mc:Choice>
              <mc:Fallback>
                <p:oleObj name="Equation" r:id="rId4" imgW="1333440" imgH="228600" progId="Equation.DSMT4">
                  <p:embed/>
                  <p:pic>
                    <p:nvPicPr>
                      <p:cNvPr id="0" name="Object 3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7663" y="2062163"/>
                        <a:ext cx="293846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文字方塊 5"/>
          <p:cNvSpPr txBox="1">
            <a:spLocks noChangeArrowheads="1"/>
          </p:cNvSpPr>
          <p:nvPr/>
        </p:nvSpPr>
        <p:spPr bwMode="auto">
          <a:xfrm>
            <a:off x="5867400" y="1989138"/>
            <a:ext cx="302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(This is because </a:t>
            </a:r>
            <a:r>
              <a:rPr lang="en-US" altLang="zh-TW" sz="1600" b="1" dirty="0">
                <a:solidFill>
                  <a:srgbClr val="0000FF"/>
                </a:solidFill>
              </a:rPr>
              <a:t>u</a:t>
            </a:r>
            <a:r>
              <a:rPr lang="zh-TW" altLang="zh-TW" sz="1600" dirty="0">
                <a:solidFill>
                  <a:srgbClr val="0000FF"/>
                </a:solidFill>
              </a:rPr>
              <a:t>·</a:t>
            </a:r>
            <a:r>
              <a:rPr lang="en-US" altLang="zh-TW" sz="1600" b="1" dirty="0">
                <a:solidFill>
                  <a:srgbClr val="0000FF"/>
                </a:solidFill>
              </a:rPr>
              <a:t>v </a:t>
            </a:r>
            <a:r>
              <a:rPr lang="en-US" altLang="zh-TW" sz="1600" dirty="0">
                <a:solidFill>
                  <a:srgbClr val="0000FF"/>
                </a:solidFill>
              </a:rPr>
              <a:t>=</a:t>
            </a:r>
            <a:r>
              <a:rPr lang="en-US" altLang="zh-TW" sz="1600" b="1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0 in the proof for Theorem 5.5)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429000"/>
            <a:ext cx="37211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429000"/>
            <a:ext cx="354965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1458913" y="6429375"/>
          <a:ext cx="21844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0" name="Equation" r:id="rId8" imgW="1206360" imgH="203040" progId="Equation.DSMT4">
                  <p:embed/>
                </p:oleObj>
              </mc:Choice>
              <mc:Fallback>
                <p:oleObj name="Equation" r:id="rId8" imgW="12063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6429375"/>
                        <a:ext cx="21844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11"/>
          <p:cNvGraphicFramePr>
            <a:graphicFrameLocks noChangeAspect="1"/>
          </p:cNvGraphicFramePr>
          <p:nvPr/>
        </p:nvGraphicFramePr>
        <p:xfrm>
          <a:off x="5483225" y="6397625"/>
          <a:ext cx="25066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01" name="Equation" r:id="rId10" imgW="1384200" imgH="228600" progId="Equation.DSMT4">
                  <p:embed/>
                </p:oleObj>
              </mc:Choice>
              <mc:Fallback>
                <p:oleObj name="Equation" r:id="rId10" imgW="13842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225" y="6397625"/>
                        <a:ext cx="2506663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文字方塊 5"/>
          <p:cNvSpPr txBox="1">
            <a:spLocks noChangeArrowheads="1"/>
          </p:cNvSpPr>
          <p:nvPr/>
        </p:nvSpPr>
        <p:spPr bwMode="auto">
          <a:xfrm>
            <a:off x="714375" y="2711450"/>
            <a:ext cx="842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※ The geometric meaning: for any right triangle (</a:t>
            </a:r>
            <a:r>
              <a:rPr lang="zh-TW" altLang="en-US" sz="1800" dirty="0">
                <a:solidFill>
                  <a:srgbClr val="0000FF"/>
                </a:solidFill>
                <a:ea typeface="標楷體" pitchFamily="65" charset="-120"/>
              </a:rPr>
              <a:t>直角三角形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), the sum of the squares of the lengths of two legs (</a:t>
            </a:r>
            <a:r>
              <a:rPr lang="zh-TW" altLang="en-US" sz="1800" dirty="0">
                <a:solidFill>
                  <a:srgbClr val="0000FF"/>
                </a:solidFill>
                <a:ea typeface="標楷體" pitchFamily="65" charset="-120"/>
              </a:rPr>
              <a:t>兩股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 equals the square of the length of the hypotenuse (</a:t>
            </a:r>
            <a:r>
              <a:rPr lang="zh-TW" altLang="en-US" sz="1800" dirty="0">
                <a:solidFill>
                  <a:srgbClr val="0000FF"/>
                </a:solidFill>
                <a:ea typeface="標楷體" pitchFamily="65" charset="-120"/>
              </a:rPr>
              <a:t>斜邊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).</a:t>
            </a:r>
            <a:endParaRPr lang="zh-TW" altLang="en-US" sz="1800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4256CD78-2089-4A6F-A57C-CC57DFC9FDAD}" type="slidenum">
              <a:rPr kumimoji="0" lang="en-US" altLang="zh-TW" sz="1400" smtClean="0"/>
              <a:pPr eaLnBrk="1" hangingPunct="1"/>
              <a:t>24</a:t>
            </a:fld>
            <a:endParaRPr kumimoji="0" lang="en-US" altLang="zh-TW" sz="1400"/>
          </a:p>
        </p:txBody>
      </p:sp>
      <p:sp>
        <p:nvSpPr>
          <p:cNvPr id="22534" name="Rectangle 1027"/>
          <p:cNvSpPr>
            <a:spLocks noChangeArrowheads="1"/>
          </p:cNvSpPr>
          <p:nvPr/>
        </p:nvSpPr>
        <p:spPr bwMode="auto">
          <a:xfrm>
            <a:off x="395288" y="8382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Similarity between dot product and matrix multiplication:</a:t>
            </a:r>
            <a:endParaRPr lang="en-US" altLang="zh-TW" dirty="0">
              <a:solidFill>
                <a:srgbClr val="000000"/>
              </a:solidFill>
              <a:latin typeface="標楷體" pitchFamily="65" charset="-120"/>
              <a:ea typeface="細明體" pitchFamily="49" charset="-120"/>
            </a:endParaRPr>
          </a:p>
        </p:txBody>
      </p:sp>
      <p:graphicFrame>
        <p:nvGraphicFramePr>
          <p:cNvPr id="22530" name="Object 2048"/>
          <p:cNvGraphicFramePr>
            <a:graphicFrameLocks noChangeAspect="1"/>
          </p:cNvGraphicFramePr>
          <p:nvPr/>
        </p:nvGraphicFramePr>
        <p:xfrm>
          <a:off x="990600" y="1524000"/>
          <a:ext cx="105092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7" r:id="rId3" imgW="520474" imgH="863225" progId="Equation.3">
                  <p:embed/>
                </p:oleObj>
              </mc:Choice>
              <mc:Fallback>
                <p:oleObj r:id="rId3" imgW="520474" imgH="863225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1050925" cy="173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2049"/>
          <p:cNvGraphicFramePr>
            <a:graphicFrameLocks noChangeAspect="1"/>
          </p:cNvGraphicFramePr>
          <p:nvPr/>
        </p:nvGraphicFramePr>
        <p:xfrm>
          <a:off x="2362200" y="1524000"/>
          <a:ext cx="1050925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8" r:id="rId5" imgW="520474" imgH="863225" progId="Equation.3">
                  <p:embed/>
                </p:oleObj>
              </mc:Choice>
              <mc:Fallback>
                <p:oleObj r:id="rId5" imgW="520474" imgH="863225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524000"/>
                        <a:ext cx="1050925" cy="173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2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176335"/>
              </p:ext>
            </p:extLst>
          </p:nvPr>
        </p:nvGraphicFramePr>
        <p:xfrm>
          <a:off x="901700" y="3508375"/>
          <a:ext cx="7210425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9" name="Equation" r:id="rId7" imgW="3606480" imgH="939600" progId="Equation.DSMT4">
                  <p:embed/>
                </p:oleObj>
              </mc:Choice>
              <mc:Fallback>
                <p:oleObj name="Equation" r:id="rId7" imgW="3606480" imgH="939600" progId="Equation.DSMT4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t="2084" b="2084"/>
                      <a:stretch>
                        <a:fillRect/>
                      </a:stretch>
                    </p:blipFill>
                    <p:spPr bwMode="auto">
                      <a:xfrm>
                        <a:off x="901700" y="3508375"/>
                        <a:ext cx="7210425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1033"/>
          <p:cNvSpPr txBox="1">
            <a:spLocks noChangeArrowheads="1"/>
          </p:cNvSpPr>
          <p:nvPr/>
        </p:nvSpPr>
        <p:spPr bwMode="auto">
          <a:xfrm>
            <a:off x="3635375" y="1909763"/>
            <a:ext cx="53292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(A vector </a:t>
            </a:r>
            <a:r>
              <a:rPr lang="en-US" altLang="zh-TW" sz="2200" b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= (</a:t>
            </a:r>
            <a:r>
              <a:rPr lang="en-US" altLang="zh-TW" sz="2200" i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baseline="-25000" dirty="0">
                <a:solidFill>
                  <a:srgbClr val="0000FF"/>
                </a:solidFill>
                <a:ea typeface="標楷體" pitchFamily="65" charset="-120"/>
              </a:rPr>
              <a:t>1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, </a:t>
            </a:r>
            <a:r>
              <a:rPr lang="en-US" altLang="zh-TW" sz="2200" i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baseline="-25000" dirty="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,…, </a:t>
            </a:r>
            <a:r>
              <a:rPr lang="en-US" altLang="zh-TW" sz="2200" i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i="1" baseline="-25000" dirty="0">
                <a:solidFill>
                  <a:srgbClr val="0000FF"/>
                </a:solidFill>
                <a:ea typeface="標楷體" pitchFamily="65" charset="-120"/>
              </a:rPr>
              <a:t>n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) in </a:t>
            </a:r>
            <a:r>
              <a:rPr lang="en-US" altLang="zh-TW" sz="2200" i="1" dirty="0" err="1">
                <a:solidFill>
                  <a:srgbClr val="0000FF"/>
                </a:solidFill>
                <a:ea typeface="標楷體" pitchFamily="65" charset="-120"/>
              </a:rPr>
              <a:t>R</a:t>
            </a:r>
            <a:r>
              <a:rPr lang="en-US" altLang="zh-TW" sz="2200" i="1" baseline="40000" dirty="0" err="1">
                <a:solidFill>
                  <a:srgbClr val="0000FF"/>
                </a:solidFill>
                <a:ea typeface="標楷體" pitchFamily="65" charset="-120"/>
              </a:rPr>
              <a:t>n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can be represented as an </a:t>
            </a:r>
            <a:r>
              <a:rPr lang="en-US" altLang="zh-TW" sz="2200" i="1" dirty="0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×1 column matrix)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</a:t>
            </a:r>
          </a:p>
        </p:txBody>
      </p:sp>
      <p:sp>
        <p:nvSpPr>
          <p:cNvPr id="22536" name="Text Box 1033"/>
          <p:cNvSpPr txBox="1">
            <a:spLocks noChangeArrowheads="1"/>
          </p:cNvSpPr>
          <p:nvPr/>
        </p:nvSpPr>
        <p:spPr bwMode="auto">
          <a:xfrm>
            <a:off x="1000125" y="5467374"/>
            <a:ext cx="7429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(The result of the dot product of </a:t>
            </a:r>
            <a:r>
              <a:rPr lang="en-US" altLang="zh-TW" sz="2200" b="1" dirty="0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and </a:t>
            </a:r>
            <a:r>
              <a:rPr lang="en-US" altLang="zh-TW" sz="22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is the same as the result of the matrix multiplication of </a:t>
            </a:r>
            <a:r>
              <a:rPr lang="en-US" altLang="zh-TW" sz="2200" b="1" dirty="0" err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2200" i="1" baseline="30000" dirty="0" err="1">
                <a:solidFill>
                  <a:srgbClr val="0000FF"/>
                </a:solidFill>
                <a:ea typeface="標楷體" pitchFamily="65" charset="-120"/>
              </a:rPr>
              <a:t>T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and </a:t>
            </a:r>
            <a:r>
              <a:rPr lang="en-US" altLang="zh-TW" sz="22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)</a:t>
            </a: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10B3F72B-AF05-4165-842A-0ED55C35F3EB}" type="slidenum">
              <a:rPr kumimoji="0" lang="en-US" altLang="zh-TW" sz="1400" smtClean="0"/>
              <a:pPr eaLnBrk="1" hangingPunct="1"/>
              <a:t>25</a:t>
            </a:fld>
            <a:endParaRPr kumimoji="0" lang="en-US" altLang="zh-TW" sz="1400"/>
          </a:p>
        </p:txBody>
      </p:sp>
      <p:sp>
        <p:nvSpPr>
          <p:cNvPr id="93187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Keywords in Section 5.1:</a:t>
            </a:r>
          </a:p>
        </p:txBody>
      </p:sp>
      <p:sp>
        <p:nvSpPr>
          <p:cNvPr id="9318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562600"/>
          </a:xfrm>
        </p:spPr>
        <p:txBody>
          <a:bodyPr/>
          <a:lstStyle/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length: </a:t>
            </a:r>
            <a:r>
              <a:rPr lang="zh-TW" altLang="en-US" dirty="0">
                <a:solidFill>
                  <a:schemeClr val="tx1"/>
                </a:solidFill>
              </a:rPr>
              <a:t>長度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norm: </a:t>
            </a:r>
            <a:r>
              <a:rPr lang="zh-TW" altLang="en-US" dirty="0">
                <a:solidFill>
                  <a:schemeClr val="tx1"/>
                </a:solidFill>
              </a:rPr>
              <a:t>範數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unit vector: </a:t>
            </a:r>
            <a:r>
              <a:rPr lang="zh-TW" altLang="en-US" dirty="0">
                <a:solidFill>
                  <a:schemeClr val="tx1"/>
                </a:solidFill>
              </a:rPr>
              <a:t>單位向量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standard unit vector: </a:t>
            </a:r>
            <a:r>
              <a:rPr lang="zh-TW" altLang="en-US" dirty="0">
                <a:solidFill>
                  <a:schemeClr val="tx1"/>
                </a:solidFill>
              </a:rPr>
              <a:t>標準單位向量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distance: </a:t>
            </a:r>
            <a:r>
              <a:rPr lang="zh-TW" altLang="en-US" dirty="0">
                <a:solidFill>
                  <a:schemeClr val="tx1"/>
                </a:solidFill>
              </a:rPr>
              <a:t>距離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dot product: </a:t>
            </a:r>
            <a:r>
              <a:rPr lang="zh-TW" altLang="en-US" dirty="0">
                <a:solidFill>
                  <a:schemeClr val="tx1"/>
                </a:solidFill>
              </a:rPr>
              <a:t>點積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Euclidean </a:t>
            </a:r>
            <a:r>
              <a:rPr lang="en-US" altLang="zh-TW" i="1" dirty="0">
                <a:solidFill>
                  <a:schemeClr val="tx1"/>
                </a:solidFill>
              </a:rPr>
              <a:t>n</a:t>
            </a:r>
            <a:r>
              <a:rPr lang="en-US" altLang="zh-TW" dirty="0">
                <a:solidFill>
                  <a:schemeClr val="tx1"/>
                </a:solidFill>
              </a:rPr>
              <a:t>-space: </a:t>
            </a:r>
            <a:r>
              <a:rPr lang="zh-TW" altLang="en-US" dirty="0">
                <a:solidFill>
                  <a:schemeClr val="tx1"/>
                </a:solidFill>
              </a:rPr>
              <a:t>歐基里德</a:t>
            </a:r>
            <a:r>
              <a:rPr lang="en-US" altLang="zh-TW" i="1" dirty="0">
                <a:solidFill>
                  <a:schemeClr val="tx1"/>
                </a:solidFill>
              </a:rPr>
              <a:t>n</a:t>
            </a:r>
            <a:r>
              <a:rPr lang="zh-TW" altLang="en-US" dirty="0">
                <a:solidFill>
                  <a:schemeClr val="tx1"/>
                </a:solidFill>
              </a:rPr>
              <a:t>維空間</a:t>
            </a:r>
            <a:r>
              <a:rPr lang="zh-TW" altLang="en-US" dirty="0">
                <a:latin typeface="標楷體" pitchFamily="65" charset="-120"/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Cauchy-Schwarz inequality: </a:t>
            </a:r>
            <a:r>
              <a:rPr lang="zh-TW" altLang="en-US" dirty="0">
                <a:solidFill>
                  <a:schemeClr val="tx1"/>
                </a:solidFill>
              </a:rPr>
              <a:t>科西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舒瓦茲不等式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angle: </a:t>
            </a:r>
            <a:r>
              <a:rPr lang="zh-TW" altLang="en-US" dirty="0">
                <a:solidFill>
                  <a:schemeClr val="tx1"/>
                </a:solidFill>
              </a:rPr>
              <a:t>夾角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triangle inequality: </a:t>
            </a:r>
            <a:r>
              <a:rPr lang="zh-TW" altLang="en-US" dirty="0">
                <a:solidFill>
                  <a:schemeClr val="tx1"/>
                </a:solidFill>
              </a:rPr>
              <a:t>三角不等式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Pythagorean theorem: </a:t>
            </a:r>
            <a:r>
              <a:rPr lang="zh-TW" altLang="en-US" dirty="0">
                <a:solidFill>
                  <a:schemeClr val="tx1"/>
                </a:solidFill>
              </a:rPr>
              <a:t>畢氏定理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A3B41134-22F3-46CF-B2EC-6F5DDFA6F92A}" type="slidenum">
              <a:rPr kumimoji="0" lang="en-US" altLang="zh-TW" sz="1400" smtClean="0"/>
              <a:pPr eaLnBrk="1" hangingPunct="1"/>
              <a:t>26</a:t>
            </a:fld>
            <a:endParaRPr kumimoji="0" lang="en-US" altLang="zh-TW" sz="1400"/>
          </a:p>
        </p:txBody>
      </p:sp>
      <p:sp>
        <p:nvSpPr>
          <p:cNvPr id="2356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5.2 Inner Product Spaces </a:t>
            </a:r>
          </a:p>
        </p:txBody>
      </p:sp>
      <p:sp>
        <p:nvSpPr>
          <p:cNvPr id="23565" name="Rectangle 1040"/>
          <p:cNvSpPr>
            <a:spLocks noChangeArrowheads="1"/>
          </p:cNvSpPr>
          <p:nvPr/>
        </p:nvSpPr>
        <p:spPr bwMode="auto">
          <a:xfrm>
            <a:off x="304800" y="3857625"/>
            <a:ext cx="792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        (1)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        (2)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        (3)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+mn-lt"/>
                <a:ea typeface="標楷體" pitchFamily="65" charset="-120"/>
              </a:rPr>
              <a:t>         (4)                    , and                   if and only if </a:t>
            </a:r>
          </a:p>
        </p:txBody>
      </p:sp>
      <p:graphicFrame>
        <p:nvGraphicFramePr>
          <p:cNvPr id="23554" name="Object 1041"/>
          <p:cNvGraphicFramePr>
            <a:graphicFrameLocks noChangeAspect="1"/>
          </p:cNvGraphicFramePr>
          <p:nvPr/>
        </p:nvGraphicFramePr>
        <p:xfrm>
          <a:off x="1500188" y="3941763"/>
          <a:ext cx="21621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97" name="Equation" r:id="rId4" imgW="965200" imgH="203200" progId="Equation.DSMT4">
                  <p:embed/>
                </p:oleObj>
              </mc:Choice>
              <mc:Fallback>
                <p:oleObj name="Equation" r:id="rId4" imgW="965200" imgH="203200" progId="Equation.DSMT4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941763"/>
                        <a:ext cx="21621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042"/>
          <p:cNvGraphicFramePr>
            <a:graphicFrameLocks noChangeAspect="1"/>
          </p:cNvGraphicFramePr>
          <p:nvPr/>
        </p:nvGraphicFramePr>
        <p:xfrm>
          <a:off x="1528763" y="4467225"/>
          <a:ext cx="39449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98" r:id="rId6" imgW="1777229" imgH="203112" progId="Equation.3">
                  <p:embed/>
                </p:oleObj>
              </mc:Choice>
              <mc:Fallback>
                <p:oleObj r:id="rId6" imgW="1777229" imgH="203112" progId="Equation.3">
                  <p:embed/>
                  <p:pic>
                    <p:nvPicPr>
                      <p:cNvPr id="0" name="Object 10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4467225"/>
                        <a:ext cx="394493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27655"/>
              </p:ext>
            </p:extLst>
          </p:nvPr>
        </p:nvGraphicFramePr>
        <p:xfrm>
          <a:off x="1528763" y="4932363"/>
          <a:ext cx="25908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99" r:id="rId8" imgW="1155700" imgH="203200" progId="Equation.3">
                  <p:embed/>
                </p:oleObj>
              </mc:Choice>
              <mc:Fallback>
                <p:oleObj r:id="rId8" imgW="1155700" imgH="203200" progId="Equation.3">
                  <p:embed/>
                  <p:pic>
                    <p:nvPicPr>
                      <p:cNvPr id="0" name="Object 1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4932363"/>
                        <a:ext cx="25908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07333"/>
              </p:ext>
            </p:extLst>
          </p:nvPr>
        </p:nvGraphicFramePr>
        <p:xfrm>
          <a:off x="1576537" y="5473700"/>
          <a:ext cx="14112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48" r:id="rId10" imgW="634725" imgH="203112" progId="Equation.3">
                  <p:embed/>
                </p:oleObj>
              </mc:Choice>
              <mc:Fallback>
                <p:oleObj r:id="rId10" imgW="634725" imgH="203112" progId="Equation.3">
                  <p:embed/>
                  <p:pic>
                    <p:nvPicPr>
                      <p:cNvPr id="0" name="Object 1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537" y="5473700"/>
                        <a:ext cx="141128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421144"/>
              </p:ext>
            </p:extLst>
          </p:nvPr>
        </p:nvGraphicFramePr>
        <p:xfrm>
          <a:off x="3580606" y="5473700"/>
          <a:ext cx="14112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49" r:id="rId12" imgW="634725" imgH="203112" progId="Equation.3">
                  <p:embed/>
                </p:oleObj>
              </mc:Choice>
              <mc:Fallback>
                <p:oleObj r:id="rId12" imgW="634725" imgH="203112" progId="Equation.3">
                  <p:embed/>
                  <p:pic>
                    <p:nvPicPr>
                      <p:cNvPr id="0" name="Object 1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606" y="5473700"/>
                        <a:ext cx="14112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0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44901"/>
              </p:ext>
            </p:extLst>
          </p:nvPr>
        </p:nvGraphicFramePr>
        <p:xfrm>
          <a:off x="6663531" y="5467350"/>
          <a:ext cx="7953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0"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0" name="Object 1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3531" y="5467350"/>
                        <a:ext cx="79533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047"/>
          <p:cNvGraphicFramePr>
            <a:graphicFrameLocks noChangeAspect="1"/>
          </p:cNvGraphicFramePr>
          <p:nvPr/>
        </p:nvGraphicFramePr>
        <p:xfrm>
          <a:off x="4286250" y="58070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1" name="Equation" r:id="rId16" imgW="114120" imgH="215640" progId="Equation.3">
                  <p:embed/>
                </p:oleObj>
              </mc:Choice>
              <mc:Fallback>
                <p:oleObj name="Equation" r:id="rId16" imgW="114120" imgH="215640" progId="Equation.3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58070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048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8280400" cy="25193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/>
              <a:t>Inner product</a:t>
            </a:r>
            <a:r>
              <a:rPr lang="zh-TW" altLang="en-US"/>
              <a:t> </a:t>
            </a:r>
            <a:r>
              <a:rPr lang="en-US" altLang="zh-TW"/>
              <a:t>(</a:t>
            </a:r>
            <a:r>
              <a:rPr lang="zh-TW" altLang="en-US"/>
              <a:t>內積</a:t>
            </a:r>
            <a:r>
              <a:rPr lang="en-US" altLang="zh-TW"/>
              <a:t>): represented by angle brackets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/>
              <a:t>Let </a:t>
            </a:r>
            <a:r>
              <a:rPr lang="en-US" altLang="zh-TW" b="1"/>
              <a:t>u</a:t>
            </a:r>
            <a:r>
              <a:rPr lang="en-US" altLang="zh-TW"/>
              <a:t>, </a:t>
            </a:r>
            <a:r>
              <a:rPr lang="en-US" altLang="zh-TW" b="1"/>
              <a:t>v</a:t>
            </a:r>
            <a:r>
              <a:rPr lang="en-US" altLang="zh-TW"/>
              <a:t>, and </a:t>
            </a:r>
            <a:r>
              <a:rPr lang="en-US" altLang="zh-TW" b="1"/>
              <a:t>w</a:t>
            </a:r>
            <a:r>
              <a:rPr lang="en-US" altLang="zh-TW"/>
              <a:t> be vectors in a vector space </a:t>
            </a:r>
            <a:r>
              <a:rPr lang="en-US" altLang="zh-TW" i="1"/>
              <a:t>V</a:t>
            </a:r>
            <a:r>
              <a:rPr lang="en-US" altLang="zh-TW"/>
              <a:t>, and let </a:t>
            </a:r>
            <a:r>
              <a:rPr lang="en-US" altLang="zh-TW" i="1"/>
              <a:t>c</a:t>
            </a:r>
            <a:r>
              <a:rPr lang="en-US" altLang="zh-TW"/>
              <a:t> be any scalar. An inner product on </a:t>
            </a:r>
            <a:r>
              <a:rPr lang="en-US" altLang="zh-TW" i="1"/>
              <a:t>V</a:t>
            </a:r>
            <a:r>
              <a:rPr lang="en-US" altLang="zh-TW"/>
              <a:t> is a function that associates a real number               with each pair of vectors </a:t>
            </a:r>
            <a:r>
              <a:rPr lang="en-US" altLang="zh-TW" b="1"/>
              <a:t>u</a:t>
            </a:r>
            <a:r>
              <a:rPr lang="en-US" altLang="zh-TW"/>
              <a:t> and </a:t>
            </a:r>
            <a:r>
              <a:rPr lang="en-US" altLang="zh-TW" b="1"/>
              <a:t>v</a:t>
            </a:r>
            <a:r>
              <a:rPr lang="en-US" altLang="zh-TW"/>
              <a:t> and satisfies the following axioms (abstraction definition from the properties of dot product in Theorem 5.3 on Slide 5.12)</a:t>
            </a:r>
          </a:p>
        </p:txBody>
      </p:sp>
      <p:sp>
        <p:nvSpPr>
          <p:cNvPr id="23567" name="文字方塊 11"/>
          <p:cNvSpPr txBox="1">
            <a:spLocks noChangeArrowheads="1"/>
          </p:cNvSpPr>
          <p:nvPr/>
        </p:nvSpPr>
        <p:spPr bwMode="auto">
          <a:xfrm>
            <a:off x="3571875" y="3989388"/>
            <a:ext cx="5357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(commutative property 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交換律</a:t>
            </a:r>
            <a:r>
              <a:rPr lang="en-US" altLang="zh-TW" sz="1600" dirty="0">
                <a:solidFill>
                  <a:srgbClr val="0000FF"/>
                </a:solidFill>
              </a:rPr>
              <a:t>)</a:t>
            </a:r>
            <a:r>
              <a:rPr lang="zh-TW" altLang="en-US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of the inner product)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3568" name="文字方塊 12"/>
          <p:cNvSpPr txBox="1">
            <a:spLocks noChangeArrowheads="1"/>
          </p:cNvSpPr>
          <p:nvPr/>
        </p:nvSpPr>
        <p:spPr bwMode="auto">
          <a:xfrm>
            <a:off x="5357813" y="4344988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(distributive property 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分配律</a:t>
            </a:r>
            <a:r>
              <a:rPr lang="en-US" altLang="zh-TW" sz="1600" dirty="0">
                <a:solidFill>
                  <a:srgbClr val="0000FF"/>
                </a:solidFill>
              </a:rPr>
              <a:t>)</a:t>
            </a:r>
            <a:r>
              <a:rPr lang="zh-TW" altLang="en-US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of the inner product over vector addition)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23569" name="文字方塊 13"/>
          <p:cNvSpPr txBox="1">
            <a:spLocks noChangeArrowheads="1"/>
          </p:cNvSpPr>
          <p:nvPr/>
        </p:nvSpPr>
        <p:spPr bwMode="auto">
          <a:xfrm>
            <a:off x="4000500" y="4870450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(associative property (</a:t>
            </a:r>
            <a:r>
              <a:rPr lang="zh-TW" altLang="en-US" sz="16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結合律</a:t>
            </a:r>
            <a:r>
              <a:rPr lang="en-US" altLang="zh-TW" sz="1600" dirty="0">
                <a:solidFill>
                  <a:srgbClr val="0000FF"/>
                </a:solidFill>
              </a:rPr>
              <a:t>)</a:t>
            </a:r>
            <a:r>
              <a:rPr lang="zh-TW" altLang="en-US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of the scalar multiplication and the inner product)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2356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392053"/>
              </p:ext>
            </p:extLst>
          </p:nvPr>
        </p:nvGraphicFramePr>
        <p:xfrm>
          <a:off x="2774950" y="2401200"/>
          <a:ext cx="10826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2" name="Equation" r:id="rId18" imgW="482400" imgH="203040" progId="Equation.DSMT4">
                  <p:embed/>
                </p:oleObj>
              </mc:Choice>
              <mc:Fallback>
                <p:oleObj name="Equation" r:id="rId18" imgW="482400" imgH="203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401200"/>
                        <a:ext cx="10826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7"/>
          <p:cNvGraphicFramePr>
            <a:graphicFrameLocks noChangeAspect="1"/>
          </p:cNvGraphicFramePr>
          <p:nvPr/>
        </p:nvGraphicFramePr>
        <p:xfrm>
          <a:off x="7061200" y="908050"/>
          <a:ext cx="10826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3" name="Equation" r:id="rId20" imgW="482400" imgH="203040" progId="Equation.DSMT4">
                  <p:embed/>
                </p:oleObj>
              </mc:Choice>
              <mc:Fallback>
                <p:oleObj name="Equation" r:id="rId20" imgW="48240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1200" y="908050"/>
                        <a:ext cx="108267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1">
            <a:extLst>
              <a:ext uri="{FF2B5EF4-FFF2-40B4-BE49-F238E27FC236}">
                <a16:creationId xmlns:a16="http://schemas.microsoft.com/office/drawing/2014/main" id="{799645C3-E32F-421B-B756-3C6E9E331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682" y="5980112"/>
            <a:ext cx="75723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marL="273050" indent="-273050" eaLnBrk="1" hangingPunct="1"/>
            <a:r>
              <a:rPr lang="en-US" altLang="zh-TW" sz="2000" dirty="0">
                <a:solidFill>
                  <a:srgbClr val="0000FF"/>
                </a:solidFill>
              </a:rPr>
              <a:t>※ Note that this abstraction definition utilizes only Properties (1), (2), (3), and (5) for the dot product on Slide 5.12</a:t>
            </a:r>
            <a:endParaRPr lang="en-US" altLang="zh-TW" sz="2000" i="1" baseline="50000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086C5297-5617-4BC9-9F1C-5EE042D45F5E}" type="slidenum">
              <a:rPr kumimoji="0" lang="en-US" altLang="zh-TW" sz="1400" smtClean="0"/>
              <a:pPr eaLnBrk="1" hangingPunct="1"/>
              <a:t>27</a:t>
            </a:fld>
            <a:endParaRPr kumimoji="0" lang="en-US" altLang="zh-TW" sz="1400"/>
          </a:p>
        </p:txBody>
      </p:sp>
      <p:sp>
        <p:nvSpPr>
          <p:cNvPr id="2458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92113" y="838200"/>
            <a:ext cx="7924800" cy="533400"/>
          </a:xfrm>
          <a:noFill/>
        </p:spPr>
        <p:txBody>
          <a:bodyPr/>
          <a:lstStyle/>
          <a:p>
            <a:pPr eaLnBrk="1" hangingPunct="1"/>
            <a:r>
              <a:rPr lang="en-US" altLang="zh-TW"/>
              <a:t>Note:</a:t>
            </a:r>
          </a:p>
        </p:txBody>
      </p:sp>
      <p:graphicFrame>
        <p:nvGraphicFramePr>
          <p:cNvPr id="24578" name="Object 0"/>
          <p:cNvGraphicFramePr>
            <a:graphicFrameLocks noChangeAspect="1"/>
          </p:cNvGraphicFramePr>
          <p:nvPr/>
        </p:nvGraphicFramePr>
        <p:xfrm>
          <a:off x="1285875" y="1422400"/>
          <a:ext cx="71516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1" name="Equation" r:id="rId4" imgW="3466800" imgH="457200" progId="Equation.DSMT4">
                  <p:embed/>
                </p:oleObj>
              </mc:Choice>
              <mc:Fallback>
                <p:oleObj name="Equation" r:id="rId4" imgW="3466800" imgH="4572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422400"/>
                        <a:ext cx="7151688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395288" y="2565400"/>
            <a:ext cx="8353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A vector space </a:t>
            </a:r>
            <a:r>
              <a:rPr lang="en-US" altLang="zh-TW" i="1" dirty="0">
                <a:ea typeface="標楷體" pitchFamily="65" charset="-120"/>
              </a:rPr>
              <a:t>V </a:t>
            </a:r>
            <a:r>
              <a:rPr lang="en-US" altLang="zh-TW" dirty="0">
                <a:ea typeface="標楷體" pitchFamily="65" charset="-120"/>
              </a:rPr>
              <a:t>with an inner product is called an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inner product space (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內積空間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24584" name="Text Box 17"/>
          <p:cNvSpPr txBox="1">
            <a:spLocks noChangeArrowheads="1"/>
          </p:cNvSpPr>
          <p:nvPr/>
        </p:nvSpPr>
        <p:spPr bwMode="auto">
          <a:xfrm>
            <a:off x="990600" y="4292600"/>
            <a:ext cx="271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           Vector space: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Inner product space:</a:t>
            </a:r>
          </a:p>
        </p:txBody>
      </p:sp>
      <p:graphicFrame>
        <p:nvGraphicFramePr>
          <p:cNvPr id="24579" name="Object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30795"/>
              </p:ext>
            </p:extLst>
          </p:nvPr>
        </p:nvGraphicFramePr>
        <p:xfrm>
          <a:off x="3657600" y="4357688"/>
          <a:ext cx="13081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2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57688"/>
                        <a:ext cx="13081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5453"/>
              </p:ext>
            </p:extLst>
          </p:nvPr>
        </p:nvGraphicFramePr>
        <p:xfrm>
          <a:off x="3664818" y="4929188"/>
          <a:ext cx="2419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3" name="Equation" r:id="rId8" imgW="1079280" imgH="203040" progId="Equation.DSMT4">
                  <p:embed/>
                </p:oleObj>
              </mc:Choice>
              <mc:Fallback>
                <p:oleObj name="Equation" r:id="rId8" imgW="10792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818" y="4929188"/>
                        <a:ext cx="241935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D381018C-C6F2-4461-81A0-AE760C384968}" type="slidenum">
              <a:rPr kumimoji="0" lang="en-US" altLang="zh-TW" sz="1400" smtClean="0"/>
              <a:pPr eaLnBrk="1" hangingPunct="1"/>
              <a:t>28</a:t>
            </a:fld>
            <a:endParaRPr kumimoji="0" lang="en-US" altLang="zh-TW" sz="1400"/>
          </a:p>
        </p:txBody>
      </p:sp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250825" y="8382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1: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hlink"/>
                </a:solidFill>
              </a:rPr>
              <a:t>The Euclidean inner product for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R</a:t>
            </a:r>
            <a:r>
              <a:rPr lang="en-US" altLang="zh-TW" i="1" baseline="50000" dirty="0">
                <a:solidFill>
                  <a:schemeClr val="hlink"/>
                </a:solidFill>
                <a:ea typeface="標楷體" pitchFamily="65" charset="-120"/>
              </a:rPr>
              <a:t>n</a:t>
            </a:r>
            <a:endParaRPr lang="en-US" altLang="zh-TW" baseline="50000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Show that the dot product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>
                <a:ea typeface="標楷體" pitchFamily="65" charset="-120"/>
              </a:rPr>
              <a:t> satisfies the four axioms of an inner product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5602" name="Object 1024"/>
          <p:cNvGraphicFramePr>
            <a:graphicFrameLocks noChangeAspect="1"/>
          </p:cNvGraphicFramePr>
          <p:nvPr/>
        </p:nvGraphicFramePr>
        <p:xfrm>
          <a:off x="990600" y="3332163"/>
          <a:ext cx="4595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6" name="Equation" r:id="rId3" imgW="2298600" imgH="228600" progId="Equation.3">
                  <p:embed/>
                </p:oleObj>
              </mc:Choice>
              <mc:Fallback>
                <p:oleObj name="Equation" r:id="rId3" imgW="229860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32163"/>
                        <a:ext cx="45958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25"/>
          <p:cNvGraphicFramePr>
            <a:graphicFrameLocks noChangeAspect="1"/>
          </p:cNvGraphicFramePr>
          <p:nvPr/>
        </p:nvGraphicFramePr>
        <p:xfrm>
          <a:off x="1066800" y="2755900"/>
          <a:ext cx="5002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7" name="Equation" r:id="rId5" imgW="2501640" imgH="228600" progId="Equation.3">
                  <p:embed/>
                </p:oleObj>
              </mc:Choice>
              <mc:Fallback>
                <p:oleObj name="Equation" r:id="rId5" imgW="250164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55900"/>
                        <a:ext cx="5002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395288" y="2276475"/>
            <a:ext cx="792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611188" y="4152900"/>
            <a:ext cx="806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 dirty="0">
                <a:solidFill>
                  <a:srgbClr val="0000FF"/>
                </a:solidFill>
                <a:ea typeface="標楷體" pitchFamily="65" charset="-120"/>
              </a:rPr>
              <a:t>By Theorem</a:t>
            </a:r>
            <a:r>
              <a:rPr lang="en-US" altLang="zh-TW" sz="2200" dirty="0">
                <a:solidFill>
                  <a:srgbClr val="0000FF"/>
                </a:solidFill>
              </a:rPr>
              <a:t> 5.3, this dot product satisfies the required four axioms. Thus, the dot product can be a sort of inner product in </a:t>
            </a:r>
            <a:r>
              <a:rPr lang="en-US" altLang="zh-TW" sz="2200" i="1" dirty="0">
                <a:solidFill>
                  <a:srgbClr val="0000FF"/>
                </a:solidFill>
                <a:ea typeface="標楷體" pitchFamily="65" charset="-120"/>
              </a:rPr>
              <a:t>R</a:t>
            </a:r>
            <a:r>
              <a:rPr lang="en-US" altLang="zh-TW" sz="2200" i="1" baseline="50000" dirty="0">
                <a:solidFill>
                  <a:srgbClr val="0000FF"/>
                </a:solidFill>
                <a:ea typeface="標楷體" pitchFamily="65" charset="-120"/>
              </a:rPr>
              <a:t>n</a:t>
            </a:r>
            <a:endParaRPr lang="en-US" altLang="zh-TW" sz="2200" baseline="50000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D0BD00D8-19EE-42B7-8A22-32B3B9C960FA}" type="slidenum">
              <a:rPr kumimoji="0" lang="en-US" altLang="zh-TW" sz="1400" smtClean="0"/>
              <a:pPr eaLnBrk="1" hangingPunct="1"/>
              <a:t>29</a:t>
            </a:fld>
            <a:endParaRPr kumimoji="0" lang="en-US" altLang="zh-TW" sz="1400"/>
          </a:p>
        </p:txBody>
      </p:sp>
      <p:sp>
        <p:nvSpPr>
          <p:cNvPr id="26633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2: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hlink"/>
                </a:solidFill>
              </a:rPr>
              <a:t>A different inner product for </a:t>
            </a:r>
            <a:r>
              <a:rPr lang="en-US" altLang="zh-TW" i="1" dirty="0" err="1">
                <a:solidFill>
                  <a:schemeClr val="hlink"/>
                </a:solidFill>
              </a:rPr>
              <a:t>R</a:t>
            </a:r>
            <a:r>
              <a:rPr lang="en-US" altLang="zh-TW" i="1" baseline="50000" dirty="0" err="1">
                <a:solidFill>
                  <a:schemeClr val="hlink"/>
                </a:solidFill>
              </a:rPr>
              <a:t>n</a:t>
            </a:r>
            <a:endParaRPr lang="en-US" altLang="zh-TW" baseline="50000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Show that the following function defines an inner product on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30000" dirty="0">
                <a:ea typeface="標楷體" pitchFamily="65" charset="-120"/>
              </a:rPr>
              <a:t>2</a:t>
            </a:r>
            <a:r>
              <a:rPr lang="en-US" altLang="zh-TW" dirty="0">
                <a:ea typeface="標楷體" pitchFamily="65" charset="-120"/>
              </a:rPr>
              <a:t>. Given                     and                   ,</a:t>
            </a:r>
          </a:p>
        </p:txBody>
      </p:sp>
      <p:graphicFrame>
        <p:nvGraphicFramePr>
          <p:cNvPr id="26626" name="Object 1024"/>
          <p:cNvGraphicFramePr>
            <a:graphicFrameLocks noChangeAspect="1"/>
          </p:cNvGraphicFramePr>
          <p:nvPr/>
        </p:nvGraphicFramePr>
        <p:xfrm>
          <a:off x="2482850" y="2276475"/>
          <a:ext cx="28035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59" r:id="rId3" imgW="1269449" imgH="203112" progId="Equation.3">
                  <p:embed/>
                </p:oleObj>
              </mc:Choice>
              <mc:Fallback>
                <p:oleObj r:id="rId3" imgW="1269449" imgH="203112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2276475"/>
                        <a:ext cx="2803525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903885"/>
              </p:ext>
            </p:extLst>
          </p:nvPr>
        </p:nvGraphicFramePr>
        <p:xfrm>
          <a:off x="2699792" y="1773238"/>
          <a:ext cx="3429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0" name="Equation" r:id="rId5" imgW="3429000" imgH="368280" progId="Equation.DSMT4">
                  <p:embed/>
                </p:oleObj>
              </mc:Choice>
              <mc:Fallback>
                <p:oleObj name="Equation" r:id="rId5" imgW="3429000" imgH="36828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773238"/>
                        <a:ext cx="34290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392113" y="2806700"/>
            <a:ext cx="792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26628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21653"/>
              </p:ext>
            </p:extLst>
          </p:nvPr>
        </p:nvGraphicFramePr>
        <p:xfrm>
          <a:off x="971600" y="3378200"/>
          <a:ext cx="6054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1" name="Equation" r:id="rId7" imgW="2997000" imgH="228600" progId="Equation.DSMT4">
                  <p:embed/>
                </p:oleObj>
              </mc:Choice>
              <mc:Fallback>
                <p:oleObj name="Equation" r:id="rId7" imgW="2997000" imgH="2286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78200"/>
                        <a:ext cx="60547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1027"/>
          <p:cNvGraphicFramePr>
            <a:graphicFrameLocks noChangeAspect="1"/>
          </p:cNvGraphicFramePr>
          <p:nvPr/>
        </p:nvGraphicFramePr>
        <p:xfrm>
          <a:off x="2057400" y="4457700"/>
          <a:ext cx="535146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2" name="Equation" r:id="rId9" imgW="2679480" imgH="914400" progId="Equation.3">
                  <p:embed/>
                </p:oleObj>
              </mc:Choice>
              <mc:Fallback>
                <p:oleObj name="Equation" r:id="rId9" imgW="2679480" imgH="914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57700"/>
                        <a:ext cx="5351463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028"/>
          <p:cNvGraphicFramePr>
            <a:graphicFrameLocks noChangeAspect="1"/>
          </p:cNvGraphicFramePr>
          <p:nvPr/>
        </p:nvGraphicFramePr>
        <p:xfrm>
          <a:off x="1600200" y="45339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3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339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1029"/>
          <p:cNvGraphicFramePr>
            <a:graphicFrameLocks noChangeAspect="1"/>
          </p:cNvGraphicFramePr>
          <p:nvPr/>
        </p:nvGraphicFramePr>
        <p:xfrm>
          <a:off x="977900" y="3911600"/>
          <a:ext cx="22653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4" name="Equation" r:id="rId13" imgW="1117440" imgH="228600" progId="Equation.DSMT4">
                  <p:embed/>
                </p:oleObj>
              </mc:Choice>
              <mc:Fallback>
                <p:oleObj name="Equation" r:id="rId13" imgW="1117440" imgH="22860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911600"/>
                        <a:ext cx="2265363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90885A25-322F-4301-867B-EABB627C0DDF}" type="slidenum">
              <a:rPr kumimoji="0" lang="en-US" altLang="zh-TW" sz="1400" smtClean="0"/>
              <a:pPr eaLnBrk="1" hangingPunct="1"/>
              <a:t>3</a:t>
            </a:fld>
            <a:endParaRPr kumimoji="0" lang="en-US" altLang="zh-TW" sz="1400"/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43912" cy="2808288"/>
          </a:xfrm>
        </p:spPr>
        <p:txBody>
          <a:bodyPr/>
          <a:lstStyle/>
          <a:p>
            <a:pPr eaLnBrk="1" hangingPunct="1"/>
            <a:r>
              <a:rPr lang="en-US" altLang="zh-TW" dirty="0"/>
              <a:t>Ex 1: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/>
              <a:t>(a)</a:t>
            </a:r>
            <a:r>
              <a:rPr lang="en-US" altLang="zh-TW" dirty="0">
                <a:latin typeface="標楷體" pitchFamily="65" charset="-120"/>
              </a:rPr>
              <a:t> </a:t>
            </a:r>
            <a:r>
              <a:rPr lang="en-US" altLang="zh-TW" dirty="0"/>
              <a:t>In </a:t>
            </a:r>
            <a:r>
              <a:rPr lang="en-US" altLang="zh-TW" i="1" dirty="0"/>
              <a:t>R</a:t>
            </a:r>
            <a:r>
              <a:rPr lang="en-US" altLang="zh-TW" baseline="40000" dirty="0"/>
              <a:t>5</a:t>
            </a:r>
            <a:r>
              <a:rPr lang="en-US" altLang="zh-TW" dirty="0"/>
              <a:t>, the length of                                        is given by</a:t>
            </a:r>
            <a:r>
              <a:rPr lang="en-US" altLang="zh-TW" dirty="0">
                <a:latin typeface="標楷體" pitchFamily="65" charset="-120"/>
              </a:rPr>
              <a:t> </a:t>
            </a:r>
          </a:p>
          <a:p>
            <a:pPr lvl="1" indent="0" eaLnBrk="1" hangingPunct="1">
              <a:buFont typeface="Wingdings" pitchFamily="2" charset="2"/>
              <a:buNone/>
            </a:pPr>
            <a:endParaRPr lang="en-US" altLang="zh-TW" dirty="0">
              <a:latin typeface="標楷體" pitchFamily="65" charset="-120"/>
            </a:endParaRPr>
          </a:p>
          <a:p>
            <a:pPr lvl="1" indent="0" eaLnBrk="1" hangingPunct="1">
              <a:buFont typeface="Wingdings" pitchFamily="2" charset="2"/>
              <a:buNone/>
            </a:pPr>
            <a:endParaRPr lang="en-US" altLang="zh-TW" dirty="0">
              <a:latin typeface="標楷體" pitchFamily="65" charset="-120"/>
            </a:endParaRP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/>
              <a:t>(b)</a:t>
            </a:r>
            <a:r>
              <a:rPr lang="en-US" altLang="zh-TW" dirty="0">
                <a:latin typeface="標楷體" pitchFamily="65" charset="-120"/>
              </a:rPr>
              <a:t> </a:t>
            </a:r>
            <a:r>
              <a:rPr lang="en-US" altLang="zh-TW" dirty="0"/>
              <a:t>In </a:t>
            </a:r>
            <a:r>
              <a:rPr lang="en-US" altLang="zh-TW" i="1" dirty="0"/>
              <a:t>R</a:t>
            </a:r>
            <a:r>
              <a:rPr lang="en-US" altLang="zh-TW" baseline="40000" dirty="0"/>
              <a:t>3</a:t>
            </a:r>
            <a:r>
              <a:rPr lang="en-US" altLang="zh-TW" baseline="30000" dirty="0"/>
              <a:t>, </a:t>
            </a:r>
            <a:r>
              <a:rPr lang="en-US" altLang="zh-TW" dirty="0"/>
              <a:t>the length of                                    is given by</a:t>
            </a:r>
            <a:r>
              <a:rPr lang="en-US" altLang="zh-TW" dirty="0">
                <a:latin typeface="標楷體" pitchFamily="65" charset="-120"/>
              </a:rPr>
              <a:t> </a:t>
            </a:r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3962400" y="1484313"/>
          <a:ext cx="27717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5" name="Equation" r:id="rId3" imgW="1257300" imgH="190500" progId="Equation.3">
                  <p:embed/>
                </p:oleObj>
              </mc:Choice>
              <mc:Fallback>
                <p:oleObj name="Equation" r:id="rId3" imgW="1257300" imgH="190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484313"/>
                        <a:ext cx="27717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5"/>
          <p:cNvGraphicFramePr>
            <a:graphicFrameLocks noChangeAspect="1"/>
          </p:cNvGraphicFramePr>
          <p:nvPr/>
        </p:nvGraphicFramePr>
        <p:xfrm>
          <a:off x="1676400" y="2209800"/>
          <a:ext cx="53546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6" r:id="rId5" imgW="2679700" imgH="266700" progId="Equation.3">
                  <p:embed/>
                </p:oleObj>
              </mc:Choice>
              <mc:Fallback>
                <p:oleObj r:id="rId5" imgW="2679700" imgH="266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535463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1"/>
          <p:cNvGraphicFramePr>
            <a:graphicFrameLocks noChangeAspect="1"/>
          </p:cNvGraphicFramePr>
          <p:nvPr/>
        </p:nvGraphicFramePr>
        <p:xfrm>
          <a:off x="1676400" y="3886200"/>
          <a:ext cx="5784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7" name="Equation" r:id="rId7" imgW="2895480" imgH="533160" progId="Equation.3">
                  <p:embed/>
                </p:oleObj>
              </mc:Choice>
              <mc:Fallback>
                <p:oleObj name="Equation" r:id="rId7" imgW="2895480" imgH="5331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57848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2"/>
          <p:cNvGraphicFramePr>
            <a:graphicFrameLocks noChangeAspect="1"/>
          </p:cNvGraphicFramePr>
          <p:nvPr/>
        </p:nvGraphicFramePr>
        <p:xfrm>
          <a:off x="3929063" y="3048000"/>
          <a:ext cx="25193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8" name="Equation" r:id="rId9" imgW="1143000" imgH="253800" progId="Equation.3">
                  <p:embed/>
                </p:oleObj>
              </mc:Choice>
              <mc:Fallback>
                <p:oleObj name="Equation" r:id="rId9" imgW="1143000" imgH="253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3048000"/>
                        <a:ext cx="251936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23"/>
          <p:cNvSpPr>
            <a:spLocks noChangeArrowheads="1"/>
          </p:cNvSpPr>
          <p:nvPr/>
        </p:nvSpPr>
        <p:spPr bwMode="auto">
          <a:xfrm>
            <a:off x="1547813" y="5373688"/>
            <a:ext cx="61198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(If the length of </a:t>
            </a:r>
            <a:r>
              <a:rPr lang="en-US" altLang="zh-TW" b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v</a:t>
            </a:r>
            <a:r>
              <a:rPr lang="en-US" altLang="zh-TW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 is 1, then </a:t>
            </a:r>
            <a:r>
              <a:rPr lang="en-US" altLang="zh-TW" b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v</a:t>
            </a:r>
            <a:r>
              <a:rPr lang="en-US" altLang="zh-TW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 is a unit vector)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26190259-F5E9-427B-82B0-FE2E2F003246}" type="slidenum">
              <a:rPr kumimoji="0" lang="en-US" altLang="zh-TW" sz="1400" smtClean="0"/>
              <a:pPr eaLnBrk="1" hangingPunct="1"/>
              <a:t>30</a:t>
            </a:fld>
            <a:endParaRPr kumimoji="0" lang="en-US" altLang="zh-TW" sz="1400"/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395288" y="3486150"/>
            <a:ext cx="79248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 </a:t>
            </a:r>
            <a:r>
              <a:rPr lang="en-US" altLang="zh-TW" dirty="0">
                <a:ea typeface="標楷體" pitchFamily="65" charset="-120"/>
              </a:rPr>
              <a:t>Example 2 can be generalized such that </a:t>
            </a:r>
          </a:p>
          <a:p>
            <a:pPr marL="196850" indent="-19685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dirty="0">
              <a:ea typeface="標楷體" pitchFamily="65" charset="-120"/>
            </a:endParaRPr>
          </a:p>
          <a:p>
            <a:pPr marL="196850" indent="-19685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dirty="0"/>
              <a:t>		can be an inner product on</a:t>
            </a:r>
            <a:r>
              <a:rPr lang="en-US" altLang="zh-TW" i="1" dirty="0"/>
              <a:t>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endParaRPr lang="en-US" altLang="zh-TW" i="1" baseline="40000" dirty="0"/>
          </a:p>
        </p:txBody>
      </p:sp>
      <p:graphicFrame>
        <p:nvGraphicFramePr>
          <p:cNvPr id="2765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421771"/>
              </p:ext>
            </p:extLst>
          </p:nvPr>
        </p:nvGraphicFramePr>
        <p:xfrm>
          <a:off x="1631652" y="4189413"/>
          <a:ext cx="61087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53" name="Equation" r:id="rId3" imgW="3035160" imgH="228600" progId="Equation.DSMT4">
                  <p:embed/>
                </p:oleObj>
              </mc:Choice>
              <mc:Fallback>
                <p:oleObj name="Equation" r:id="rId3" imgW="303516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652" y="4189413"/>
                        <a:ext cx="61087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1"/>
          <p:cNvGraphicFramePr>
            <a:graphicFrameLocks noChangeAspect="1"/>
          </p:cNvGraphicFramePr>
          <p:nvPr/>
        </p:nvGraphicFramePr>
        <p:xfrm>
          <a:off x="990600" y="1282700"/>
          <a:ext cx="76215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54" name="Equation" r:id="rId5" imgW="3746160" imgH="228600" progId="Equation.DSMT4">
                  <p:embed/>
                </p:oleObj>
              </mc:Choice>
              <mc:Fallback>
                <p:oleObj name="Equation" r:id="rId5" imgW="374616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82700"/>
                        <a:ext cx="76215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05752"/>
              </p:ext>
            </p:extLst>
          </p:nvPr>
        </p:nvGraphicFramePr>
        <p:xfrm>
          <a:off x="1000125" y="1828800"/>
          <a:ext cx="3368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55" name="Equation" r:id="rId7" imgW="1688760" imgH="241200" progId="Equation.DSMT4">
                  <p:embed/>
                </p:oleObj>
              </mc:Choice>
              <mc:Fallback>
                <p:oleObj name="Equation" r:id="rId7" imgW="1688760" imgH="24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828800"/>
                        <a:ext cx="33686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653" name="Object 14"/>
              <p:cNvSpPr txBox="1"/>
              <p:nvPr/>
            </p:nvSpPr>
            <p:spPr bwMode="auto">
              <a:xfrm>
                <a:off x="1547664" y="2410619"/>
                <a:ext cx="6640512" cy="4826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 , 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⟩=0⇒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</m:m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653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664" y="2410619"/>
                <a:ext cx="6640512" cy="482600"/>
              </a:xfrm>
              <a:prstGeom prst="rect">
                <a:avLst/>
              </a:prstGeom>
              <a:blipFill>
                <a:blip r:embed="rId9"/>
                <a:stretch>
                  <a:fillRect b="-3750"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99888065-BEBB-403B-AB71-9BBB4B1C09EA}" type="slidenum">
              <a:rPr kumimoji="0" lang="en-US" altLang="zh-TW" sz="1400" smtClean="0"/>
              <a:pPr eaLnBrk="1" hangingPunct="1"/>
              <a:t>31</a:t>
            </a:fld>
            <a:endParaRPr kumimoji="0" lang="en-US" altLang="zh-TW" sz="1400"/>
          </a:p>
        </p:txBody>
      </p:sp>
      <p:sp>
        <p:nvSpPr>
          <p:cNvPr id="28678" name="Rectangle 1027"/>
          <p:cNvSpPr>
            <a:spLocks noChangeArrowheads="1"/>
          </p:cNvSpPr>
          <p:nvPr/>
        </p:nvSpPr>
        <p:spPr bwMode="auto">
          <a:xfrm>
            <a:off x="381000" y="863600"/>
            <a:ext cx="8439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3: A function that is not an inner product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Show that the following function is not an inner product on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30000" dirty="0">
                <a:ea typeface="標楷體" pitchFamily="65" charset="-120"/>
              </a:rPr>
              <a:t>3</a:t>
            </a:r>
            <a:endParaRPr lang="en-US" altLang="zh-TW" baseline="30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2867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162597"/>
              </p:ext>
            </p:extLst>
          </p:nvPr>
        </p:nvGraphicFramePr>
        <p:xfrm>
          <a:off x="2490788" y="1987550"/>
          <a:ext cx="337978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6" name="Equation" r:id="rId3" imgW="1663560" imgH="228600" progId="Equation.DSMT4">
                  <p:embed/>
                </p:oleObj>
              </mc:Choice>
              <mc:Fallback>
                <p:oleObj name="Equation" r:id="rId3" imgW="1663560" imgH="2286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1987550"/>
                        <a:ext cx="3379787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Rectangle 1028"/>
          <p:cNvSpPr>
            <a:spLocks noChangeArrowheads="1"/>
          </p:cNvSpPr>
          <p:nvPr/>
        </p:nvSpPr>
        <p:spPr bwMode="auto">
          <a:xfrm>
            <a:off x="457200" y="2438400"/>
            <a:ext cx="792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</a:t>
            </a:r>
          </a:p>
        </p:txBody>
      </p:sp>
      <p:graphicFrame>
        <p:nvGraphicFramePr>
          <p:cNvPr id="28675" name="Object 1025"/>
          <p:cNvGraphicFramePr>
            <a:graphicFrameLocks noChangeAspect="1"/>
          </p:cNvGraphicFramePr>
          <p:nvPr/>
        </p:nvGraphicFramePr>
        <p:xfrm>
          <a:off x="1670050" y="3068638"/>
          <a:ext cx="13890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7" r:id="rId5" imgW="698500" imgH="190500" progId="Equation.3">
                  <p:embed/>
                </p:oleObj>
              </mc:Choice>
              <mc:Fallback>
                <p:oleObj r:id="rId5" imgW="698500" imgH="1905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3068638"/>
                        <a:ext cx="13890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071720"/>
              </p:ext>
            </p:extLst>
          </p:nvPr>
        </p:nvGraphicFramePr>
        <p:xfrm>
          <a:off x="1042988" y="3648075"/>
          <a:ext cx="5851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8" name="Equation" r:id="rId7" imgW="2908080" imgH="215640" progId="Equation.DSMT4">
                  <p:embed/>
                </p:oleObj>
              </mc:Choice>
              <mc:Fallback>
                <p:oleObj name="Equation" r:id="rId7" imgW="2908080" imgH="21564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648075"/>
                        <a:ext cx="58515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1034"/>
          <p:cNvSpPr txBox="1">
            <a:spLocks noChangeArrowheads="1"/>
          </p:cNvSpPr>
          <p:nvPr/>
        </p:nvSpPr>
        <p:spPr bwMode="auto">
          <a:xfrm>
            <a:off x="971550" y="4195763"/>
            <a:ext cx="5089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Axiom 4 is not satisfied </a:t>
            </a:r>
          </a:p>
        </p:txBody>
      </p:sp>
      <p:sp>
        <p:nvSpPr>
          <p:cNvPr id="28681" name="Text Box 1035"/>
          <p:cNvSpPr txBox="1">
            <a:spLocks noChangeArrowheads="1"/>
          </p:cNvSpPr>
          <p:nvPr/>
        </p:nvSpPr>
        <p:spPr bwMode="auto">
          <a:xfrm>
            <a:off x="1000125" y="4772025"/>
            <a:ext cx="7389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Thus this function is not an inner product on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30000" dirty="0">
                <a:ea typeface="標楷體" pitchFamily="65" charset="-120"/>
              </a:rPr>
              <a:t>3</a:t>
            </a:r>
            <a:endParaRPr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CF14722A-AA41-475B-8EF9-D57D23822A74}" type="slidenum">
              <a:rPr kumimoji="0" lang="en-US" altLang="zh-TW" sz="1400" smtClean="0"/>
              <a:pPr eaLnBrk="1" hangingPunct="1"/>
              <a:t>32</a:t>
            </a:fld>
            <a:endParaRPr kumimoji="0" lang="en-US" altLang="zh-TW" sz="1400"/>
          </a:p>
        </p:txBody>
      </p:sp>
      <p:sp>
        <p:nvSpPr>
          <p:cNvPr id="29705" name="Rectangle 3"/>
          <p:cNvSpPr>
            <a:spLocks noChangeArrowheads="1"/>
          </p:cNvSpPr>
          <p:nvPr/>
        </p:nvSpPr>
        <p:spPr bwMode="auto">
          <a:xfrm>
            <a:off x="395288" y="764704"/>
            <a:ext cx="792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5.7: Properties of inner products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Let </a:t>
            </a:r>
            <a:r>
              <a:rPr lang="en-US" altLang="zh-TW" b="1" dirty="0">
                <a:ea typeface="標楷體" pitchFamily="65" charset="-120"/>
              </a:rPr>
              <a:t>u,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, and</a:t>
            </a:r>
            <a:r>
              <a:rPr lang="en-US" altLang="zh-TW" b="1" dirty="0">
                <a:ea typeface="標楷體" pitchFamily="65" charset="-120"/>
              </a:rPr>
              <a:t> w</a:t>
            </a:r>
            <a:r>
              <a:rPr lang="en-US" altLang="zh-TW" dirty="0">
                <a:ea typeface="標楷體" pitchFamily="65" charset="-120"/>
              </a:rPr>
              <a:t> be vectors in an inner product space </a:t>
            </a:r>
            <a:r>
              <a:rPr lang="en-US" altLang="zh-TW" i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, and let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dirty="0">
                <a:ea typeface="標楷體" pitchFamily="65" charset="-120"/>
              </a:rPr>
              <a:t> be any real number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(1)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(2)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 (3)</a:t>
            </a:r>
          </a:p>
        </p:txBody>
      </p:sp>
      <p:graphicFrame>
        <p:nvGraphicFramePr>
          <p:cNvPr id="2969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886462"/>
              </p:ext>
            </p:extLst>
          </p:nvPr>
        </p:nvGraphicFramePr>
        <p:xfrm>
          <a:off x="1555750" y="2204864"/>
          <a:ext cx="25352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33" name="Equation" r:id="rId3" imgW="1143000" imgH="203040" progId="Equation.DSMT4">
                  <p:embed/>
                </p:oleObj>
              </mc:Choice>
              <mc:Fallback>
                <p:oleObj name="Equation" r:id="rId3" imgW="114300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2204864"/>
                        <a:ext cx="253523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134759"/>
              </p:ext>
            </p:extLst>
          </p:nvPr>
        </p:nvGraphicFramePr>
        <p:xfrm>
          <a:off x="1541463" y="2691705"/>
          <a:ext cx="41640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34" name="Equation" r:id="rId5" imgW="1854000" imgH="203040" progId="Equation.DSMT4">
                  <p:embed/>
                </p:oleObj>
              </mc:Choice>
              <mc:Fallback>
                <p:oleObj name="Equation" r:id="rId5" imgW="185400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2691705"/>
                        <a:ext cx="41640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75532"/>
              </p:ext>
            </p:extLst>
          </p:nvPr>
        </p:nvGraphicFramePr>
        <p:xfrm>
          <a:off x="1558925" y="3140968"/>
          <a:ext cx="25527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35" name="Equation" r:id="rId7" imgW="1155600" imgH="203040" progId="Equation.DSMT4">
                  <p:embed/>
                </p:oleObj>
              </mc:Choice>
              <mc:Fallback>
                <p:oleObj name="Equation" r:id="rId7" imgW="115560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140968"/>
                        <a:ext cx="2552700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文字方塊 11"/>
          <p:cNvSpPr txBox="1">
            <a:spLocks noChangeArrowheads="1"/>
          </p:cNvSpPr>
          <p:nvPr/>
        </p:nvSpPr>
        <p:spPr bwMode="auto">
          <a:xfrm>
            <a:off x="683568" y="3573016"/>
            <a:ext cx="8064896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※ To prove these properties, you can use only the four axioms for defining an inner product (see Slide 5.26)</a:t>
            </a:r>
          </a:p>
          <a:p>
            <a:pPr marL="361950" indent="-3619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FF0000"/>
                </a:solidFill>
              </a:rPr>
              <a:t>Pf: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(1) 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(2)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(3) </a:t>
            </a:r>
            <a:endParaRPr lang="zh-TW" altLang="en-US" sz="2200" dirty="0">
              <a:solidFill>
                <a:srgbClr val="0000FF"/>
              </a:solidFill>
            </a:endParaRPr>
          </a:p>
        </p:txBody>
      </p:sp>
      <p:graphicFrame>
        <p:nvGraphicFramePr>
          <p:cNvPr id="2970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156348"/>
              </p:ext>
            </p:extLst>
          </p:nvPr>
        </p:nvGraphicFramePr>
        <p:xfrm>
          <a:off x="1167953" y="4738026"/>
          <a:ext cx="35480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36" name="Equation" r:id="rId9" imgW="1930320" imgH="304560" progId="Equation.DSMT4">
                  <p:embed/>
                </p:oleObj>
              </mc:Choice>
              <mc:Fallback>
                <p:oleObj name="Equation" r:id="rId9" imgW="193032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953" y="4738026"/>
                        <a:ext cx="3548063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792340"/>
              </p:ext>
            </p:extLst>
          </p:nvPr>
        </p:nvGraphicFramePr>
        <p:xfrm>
          <a:off x="1187624" y="5171662"/>
          <a:ext cx="72596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37" name="Equation" r:id="rId11" imgW="3949560" imgH="304560" progId="Equation.DSMT4">
                  <p:embed/>
                </p:oleObj>
              </mc:Choice>
              <mc:Fallback>
                <p:oleObj name="Equation" r:id="rId11" imgW="394956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171662"/>
                        <a:ext cx="725963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703" name="Object 7"/>
              <p:cNvSpPr txBox="1"/>
              <p:nvPr/>
            </p:nvSpPr>
            <p:spPr bwMode="auto">
              <a:xfrm>
                <a:off x="1062484" y="5661248"/>
                <a:ext cx="5021684" cy="550862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zh-TW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zh-TW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zh-TW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TW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limUpp>
                        <m:limUppPr>
                          <m:ctrlP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lim>
                      </m:limUpp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limUpp>
                        <m:limUppPr>
                          <m:ctrlP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(3)</m:t>
                          </m:r>
                        </m:lim>
                      </m:limUpp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  <m:limUpp>
                        <m:limUppPr>
                          <m:ctrlP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TW" alt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Upp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70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2484" y="5661248"/>
                <a:ext cx="5021684" cy="5508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F400D028-39DC-424C-B5D9-D32C85A011B4}" type="slidenum">
              <a:rPr kumimoji="0" lang="en-US" altLang="zh-TW" sz="1400" smtClean="0"/>
              <a:pPr eaLnBrk="1" hangingPunct="1"/>
              <a:t>33</a:t>
            </a:fld>
            <a:endParaRPr kumimoji="0" lang="en-US" altLang="zh-TW" sz="1400"/>
          </a:p>
        </p:txBody>
      </p:sp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1059160" y="6289675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ea typeface="標楷體" pitchFamily="65" charset="-120"/>
              </a:rPr>
              <a:t>u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are orthogonal if                     </a:t>
            </a: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395288" y="3286125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Distance between </a:t>
            </a:r>
            <a:r>
              <a:rPr lang="en-US" altLang="zh-TW" b="1">
                <a:solidFill>
                  <a:schemeClr val="hlink"/>
                </a:solidFill>
                <a:ea typeface="標楷體" pitchFamily="65" charset="-120"/>
              </a:rPr>
              <a:t>u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and </a:t>
            </a:r>
            <a:r>
              <a:rPr lang="en-US" altLang="zh-TW" b="1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Object 0"/>
              <p:cNvSpPr txBox="1"/>
              <p:nvPr/>
            </p:nvSpPr>
            <p:spPr bwMode="auto">
              <a:xfrm>
                <a:off x="823912" y="3858419"/>
                <a:ext cx="5620296" cy="50641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)≡||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||=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722" name="Object 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912" y="3858419"/>
                <a:ext cx="5620296" cy="506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395288" y="4429125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Angle </a:t>
            </a:r>
            <a:r>
              <a:rPr lang="en-US" altLang="zh-TW" dirty="0">
                <a:solidFill>
                  <a:schemeClr val="hlink"/>
                </a:solidFill>
              </a:rPr>
              <a:t>between two nonzero vectors </a:t>
            </a:r>
            <a:r>
              <a:rPr lang="en-US" altLang="zh-TW" b="1" dirty="0">
                <a:solidFill>
                  <a:schemeClr val="hlink"/>
                </a:solidFill>
              </a:rPr>
              <a:t>u</a:t>
            </a:r>
            <a:r>
              <a:rPr lang="en-US" altLang="zh-TW" dirty="0">
                <a:solidFill>
                  <a:schemeClr val="hlink"/>
                </a:solidFill>
              </a:rPr>
              <a:t> and </a:t>
            </a:r>
            <a:r>
              <a:rPr lang="en-US" altLang="zh-TW" b="1" dirty="0">
                <a:solidFill>
                  <a:schemeClr val="hlink"/>
                </a:solidFill>
              </a:rPr>
              <a:t>v</a:t>
            </a:r>
            <a:r>
              <a:rPr lang="en-US" altLang="zh-TW" dirty="0">
                <a:solidFill>
                  <a:schemeClr val="hlink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Object 1"/>
              <p:cNvSpPr txBox="1"/>
              <p:nvPr/>
            </p:nvSpPr>
            <p:spPr bwMode="auto">
              <a:xfrm>
                <a:off x="990600" y="4905375"/>
                <a:ext cx="4157464" cy="86201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|| ||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, 0≤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723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905375"/>
                <a:ext cx="4157464" cy="862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395288" y="5822950"/>
            <a:ext cx="79248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Orthogonal: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30116"/>
              </p:ext>
            </p:extLst>
          </p:nvPr>
        </p:nvGraphicFramePr>
        <p:xfrm>
          <a:off x="4215432" y="6343650"/>
          <a:ext cx="14366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8" r:id="rId5" imgW="647419" imgH="203112" progId="Equation.3">
                  <p:embed/>
                </p:oleObj>
              </mc:Choice>
              <mc:Fallback>
                <p:oleObj r:id="rId5" imgW="647419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432" y="6343650"/>
                        <a:ext cx="1436688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540186"/>
              </p:ext>
            </p:extLst>
          </p:nvPr>
        </p:nvGraphicFramePr>
        <p:xfrm>
          <a:off x="2195513" y="5911850"/>
          <a:ext cx="10001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9"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911850"/>
                        <a:ext cx="1000125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Rectangle 6"/>
          <p:cNvSpPr>
            <a:spLocks noChangeArrowheads="1"/>
          </p:cNvSpPr>
          <p:nvPr/>
        </p:nvSpPr>
        <p:spPr bwMode="auto">
          <a:xfrm>
            <a:off x="395288" y="2139950"/>
            <a:ext cx="79248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Norm (length) of</a:t>
            </a:r>
            <a:r>
              <a:rPr lang="en-US" altLang="zh-TW" b="1">
                <a:solidFill>
                  <a:schemeClr val="hlink"/>
                </a:solidFill>
                <a:ea typeface="標楷體" pitchFamily="65" charset="-120"/>
              </a:rPr>
              <a:t> u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Object 4"/>
              <p:cNvSpPr txBox="1"/>
              <p:nvPr/>
            </p:nvSpPr>
            <p:spPr bwMode="auto">
              <a:xfrm>
                <a:off x="914400" y="2700338"/>
                <a:ext cx="2505472" cy="5080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||≡</m:t>
                      </m:r>
                      <m:rad>
                        <m:radPr>
                          <m:degHide m:val="on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, 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72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700338"/>
                <a:ext cx="2505472" cy="508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33" name="Rectangle 25"/>
          <p:cNvSpPr>
            <a:spLocks noChangeArrowheads="1"/>
          </p:cNvSpPr>
          <p:nvPr/>
        </p:nvSpPr>
        <p:spPr bwMode="auto">
          <a:xfrm>
            <a:off x="214313" y="801266"/>
            <a:ext cx="87868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※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The definition of norm (or length), distance, angle, orthogonal, and normalizing for general inner product spaces closely parallel to those based on the dot product in Euclidean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n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-space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62246DF-D83E-40C6-B997-4A1044F678E9}" type="slidenum">
              <a:rPr kumimoji="0" lang="en-US" altLang="zh-TW" sz="1400" smtClean="0"/>
              <a:pPr eaLnBrk="1" hangingPunct="1"/>
              <a:t>34</a:t>
            </a:fld>
            <a:endParaRPr kumimoji="0" lang="en-US" altLang="zh-TW" sz="1400"/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Normalizing vectors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(1) If              , then 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is called a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unit vector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(2)</a:t>
            </a:r>
          </a:p>
        </p:txBody>
      </p:sp>
      <p:graphicFrame>
        <p:nvGraphicFramePr>
          <p:cNvPr id="31746" name="Object 13"/>
          <p:cNvGraphicFramePr>
            <a:graphicFrameLocks noChangeAspect="1"/>
          </p:cNvGraphicFramePr>
          <p:nvPr/>
        </p:nvGraphicFramePr>
        <p:xfrm>
          <a:off x="1835150" y="1471613"/>
          <a:ext cx="9461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7" r:id="rId3" imgW="431613" imgH="190417" progId="Equation.3">
                  <p:embed/>
                </p:oleObj>
              </mc:Choice>
              <mc:Fallback>
                <p:oleObj r:id="rId3" imgW="431613" imgH="19041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71613"/>
                        <a:ext cx="94615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0641"/>
              </p:ext>
            </p:extLst>
          </p:nvPr>
        </p:nvGraphicFramePr>
        <p:xfrm>
          <a:off x="1636192" y="2976191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8" name="Equation" r:id="rId5" imgW="355320" imgH="177480" progId="Equation.DSMT4">
                  <p:embed/>
                </p:oleObj>
              </mc:Choice>
              <mc:Fallback>
                <p:oleObj name="Equation" r:id="rId5" imgW="35532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192" y="2976191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39625"/>
              </p:ext>
            </p:extLst>
          </p:nvPr>
        </p:nvGraphicFramePr>
        <p:xfrm>
          <a:off x="2596629" y="2955553"/>
          <a:ext cx="16271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9" name="Equation" r:id="rId7" imgW="812520" imgH="203040" progId="Equation.DSMT4">
                  <p:embed/>
                </p:oleObj>
              </mc:Choice>
              <mc:Fallback>
                <p:oleObj name="Equation" r:id="rId7" imgW="81252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629" y="2955553"/>
                        <a:ext cx="16271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30388"/>
              </p:ext>
            </p:extLst>
          </p:nvPr>
        </p:nvGraphicFramePr>
        <p:xfrm>
          <a:off x="4347642" y="2780928"/>
          <a:ext cx="5334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0" name="方程式" r:id="rId9" imgW="241200" imgH="444240" progId="Equation.3">
                  <p:embed/>
                </p:oleObj>
              </mc:Choice>
              <mc:Fallback>
                <p:oleObj name="方程式" r:id="rId9" imgW="24120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642" y="2780928"/>
                        <a:ext cx="5334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17"/>
          <p:cNvSpPr txBox="1">
            <a:spLocks noChangeArrowheads="1"/>
          </p:cNvSpPr>
          <p:nvPr/>
        </p:nvSpPr>
        <p:spPr bwMode="auto">
          <a:xfrm>
            <a:off x="4957242" y="3001591"/>
            <a:ext cx="2867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(the unit vector in the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 direction of </a:t>
            </a:r>
            <a:r>
              <a:rPr lang="en-US" altLang="zh-TW" sz="20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31753" name="Text Box 19"/>
          <p:cNvSpPr txBox="1">
            <a:spLocks noChangeArrowheads="1"/>
          </p:cNvSpPr>
          <p:nvPr/>
        </p:nvSpPr>
        <p:spPr bwMode="auto">
          <a:xfrm>
            <a:off x="1403648" y="3505965"/>
            <a:ext cx="15121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(if </a:t>
            </a:r>
            <a:r>
              <a:rPr lang="en-US" altLang="zh-TW" sz="1800" b="1" dirty="0">
                <a:solidFill>
                  <a:srgbClr val="0000FF"/>
                </a:solidFill>
                <a:ea typeface="標楷體" pitchFamily="65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ea typeface="標楷體" pitchFamily="65" charset="-120"/>
              </a:rPr>
              <a:t> is not a zero vector)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403648" y="1988840"/>
            <a:ext cx="6033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(Note that        is defined as              )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64001"/>
              </p:ext>
            </p:extLst>
          </p:nvPr>
        </p:nvGraphicFramePr>
        <p:xfrm>
          <a:off x="2552400" y="1988840"/>
          <a:ext cx="3657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1" name="Equation" r:id="rId11" imgW="228600" imgH="253800" progId="Equation.DSMT4">
                  <p:embed/>
                </p:oleObj>
              </mc:Choice>
              <mc:Fallback>
                <p:oleObj name="Equation" r:id="rId11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2400" y="1988840"/>
                        <a:ext cx="36576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108585"/>
              </p:ext>
            </p:extLst>
          </p:nvPr>
        </p:nvGraphicFramePr>
        <p:xfrm>
          <a:off x="4352600" y="1984375"/>
          <a:ext cx="7905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2" name="Equation" r:id="rId13" imgW="495000" imgH="291960" progId="Equation.DSMT4">
                  <p:embed/>
                </p:oleObj>
              </mc:Choice>
              <mc:Fallback>
                <p:oleObj name="Equation" r:id="rId13" imgW="4950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52600" y="1984375"/>
                        <a:ext cx="79057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098AEBB4-39A4-4328-91D1-3E6236967F05}" type="slidenum">
              <a:rPr kumimoji="0" lang="en-US" altLang="zh-TW" sz="1400" smtClean="0"/>
              <a:pPr eaLnBrk="1" hangingPunct="1"/>
              <a:t>35</a:t>
            </a:fld>
            <a:endParaRPr kumimoji="0" lang="en-US" altLang="zh-TW" sz="1400"/>
          </a:p>
        </p:txBody>
      </p:sp>
      <p:sp>
        <p:nvSpPr>
          <p:cNvPr id="32780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6: An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inner product in the polynomial space</a:t>
            </a:r>
          </a:p>
        </p:txBody>
      </p:sp>
      <p:graphicFrame>
        <p:nvGraphicFramePr>
          <p:cNvPr id="32770" name="Object 0"/>
          <p:cNvGraphicFramePr>
            <a:graphicFrameLocks noChangeAspect="1"/>
          </p:cNvGraphicFramePr>
          <p:nvPr/>
        </p:nvGraphicFramePr>
        <p:xfrm>
          <a:off x="815975" y="2630488"/>
          <a:ext cx="7440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58" name="Equation" r:id="rId3" imgW="3543120" imgH="241200" progId="Equation.DSMT4">
                  <p:embed/>
                </p:oleObj>
              </mc:Choice>
              <mc:Fallback>
                <p:oleObj name="Equation" r:id="rId3" imgW="3543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2630488"/>
                        <a:ext cx="74406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1279525" y="1901825"/>
          <a:ext cx="41798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59" name="Equation" r:id="rId5" imgW="1854000" imgH="253800" progId="Equation.DSMT4">
                  <p:embed/>
                </p:oleObj>
              </mc:Choice>
              <mc:Fallback>
                <p:oleObj name="Equation" r:id="rId5" imgW="1854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901825"/>
                        <a:ext cx="417988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Text Box 15"/>
          <p:cNvSpPr txBox="1">
            <a:spLocks noChangeArrowheads="1"/>
          </p:cNvSpPr>
          <p:nvPr/>
        </p:nvSpPr>
        <p:spPr bwMode="auto">
          <a:xfrm>
            <a:off x="5429250" y="1931988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is an inner product</a:t>
            </a:r>
            <a:r>
              <a:rPr lang="en-US" altLang="zh-TW"/>
              <a:t>  </a:t>
            </a: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1081088" y="3059113"/>
          <a:ext cx="19827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0" name="Equation" r:id="rId7" imgW="901440" imgH="253800" progId="Equation.DSMT4">
                  <p:embed/>
                </p:oleObj>
              </mc:Choice>
              <mc:Fallback>
                <p:oleObj name="Equation" r:id="rId7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059113"/>
                        <a:ext cx="1982787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3448050" y="3108325"/>
          <a:ext cx="15478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1" name="Equation" r:id="rId9" imgW="711000" imgH="203040" progId="Equation.DSMT4">
                  <p:embed/>
                </p:oleObj>
              </mc:Choice>
              <mc:Fallback>
                <p:oleObj name="Equation" r:id="rId9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108325"/>
                        <a:ext cx="154781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5449888" y="3108325"/>
          <a:ext cx="21177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2" name="Equation" r:id="rId11" imgW="952200" imgH="203040" progId="Equation.DSMT4">
                  <p:embed/>
                </p:oleObj>
              </mc:Choice>
              <mc:Fallback>
                <p:oleObj name="Equation" r:id="rId11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3108325"/>
                        <a:ext cx="2117725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Rectangle 4"/>
          <p:cNvSpPr>
            <a:spLocks noChangeArrowheads="1"/>
          </p:cNvSpPr>
          <p:nvPr/>
        </p:nvSpPr>
        <p:spPr bwMode="auto">
          <a:xfrm>
            <a:off x="357188" y="34671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1030288" y="3883025"/>
          <a:ext cx="5549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3" name="Equation" r:id="rId13" imgW="2527200" imgH="253800" progId="Equation.DSMT4">
                  <p:embed/>
                </p:oleObj>
              </mc:Choice>
              <mc:Fallback>
                <p:oleObj name="Equation" r:id="rId13" imgW="252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3883025"/>
                        <a:ext cx="55499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5"/>
          <p:cNvGraphicFramePr>
            <a:graphicFrameLocks noChangeAspect="1"/>
          </p:cNvGraphicFramePr>
          <p:nvPr/>
        </p:nvGraphicFramePr>
        <p:xfrm>
          <a:off x="1003300" y="4378325"/>
          <a:ext cx="59451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4" name="Equation" r:id="rId15" imgW="2692080" imgH="304560" progId="Equation.DSMT4">
                  <p:embed/>
                </p:oleObj>
              </mc:Choice>
              <mc:Fallback>
                <p:oleObj name="Equation" r:id="rId15" imgW="2692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4378325"/>
                        <a:ext cx="5945188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6"/>
          <p:cNvGraphicFramePr>
            <a:graphicFrameLocks noChangeAspect="1"/>
          </p:cNvGraphicFramePr>
          <p:nvPr/>
        </p:nvGraphicFramePr>
        <p:xfrm>
          <a:off x="1025525" y="5014913"/>
          <a:ext cx="5811838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5" name="Equation" r:id="rId17" imgW="2641320" imgH="799920" progId="Equation.DSMT4">
                  <p:embed/>
                </p:oleObj>
              </mc:Choice>
              <mc:Fallback>
                <p:oleObj name="Equation" r:id="rId17" imgW="264132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5014913"/>
                        <a:ext cx="5811838" cy="175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714375" y="1344613"/>
          <a:ext cx="75580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66" name="Equation" r:id="rId19" imgW="3352680" imgH="241200" progId="Equation.3">
                  <p:embed/>
                </p:oleObj>
              </mc:Choice>
              <mc:Fallback>
                <p:oleObj name="Equation" r:id="rId19" imgW="3352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44613"/>
                        <a:ext cx="75580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60400" y="1928813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and  </a:t>
            </a:r>
          </a:p>
        </p:txBody>
      </p:sp>
    </p:spTree>
    <p:extLst>
      <p:ext uri="{BB962C8B-B14F-4D97-AF65-F5344CB8AC3E}">
        <p14:creationId xmlns:p14="http://schemas.microsoft.com/office/powerpoint/2010/main" val="3858119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C4C6BF31-44E3-4558-B950-DB44DBAD2245}" type="slidenum">
              <a:rPr kumimoji="0" lang="en-US" altLang="zh-TW" sz="1400" smtClean="0"/>
              <a:pPr eaLnBrk="1" hangingPunct="1"/>
              <a:t>36</a:t>
            </a:fld>
            <a:endParaRPr kumimoji="0" lang="en-US" altLang="zh-TW" sz="1400"/>
          </a:p>
        </p:txBody>
      </p:sp>
      <p:sp>
        <p:nvSpPr>
          <p:cNvPr id="33803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Properties of norm: (the same as the properties for the dot product in </a:t>
            </a:r>
            <a:r>
              <a:rPr lang="en-US" altLang="zh-TW" i="1" dirty="0" err="1">
                <a:solidFill>
                  <a:schemeClr val="hlink"/>
                </a:solidFill>
                <a:latin typeface="+mn-lt"/>
                <a:ea typeface="標楷體" pitchFamily="65" charset="-120"/>
              </a:rPr>
              <a:t>R</a:t>
            </a:r>
            <a:r>
              <a:rPr lang="en-US" altLang="zh-TW" i="1" baseline="50000" dirty="0" err="1">
                <a:solidFill>
                  <a:schemeClr val="hlink"/>
                </a:solidFill>
                <a:latin typeface="+mn-lt"/>
                <a:ea typeface="標楷體" pitchFamily="65" charset="-120"/>
              </a:rPr>
              <a:t>n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 on Slide 5.2)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(1)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(2)                 if and only if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(3)</a:t>
            </a:r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395288" y="34290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Properties of distance: (the same as the properties for the dot product in </a:t>
            </a:r>
            <a:r>
              <a:rPr lang="en-US" altLang="zh-TW" i="1" dirty="0" err="1">
                <a:solidFill>
                  <a:schemeClr val="hlink"/>
                </a:solidFill>
                <a:latin typeface="+mn-lt"/>
                <a:ea typeface="標楷體" pitchFamily="65" charset="-120"/>
              </a:rPr>
              <a:t>R</a:t>
            </a:r>
            <a:r>
              <a:rPr lang="en-US" altLang="zh-TW" i="1" baseline="50000" dirty="0" err="1">
                <a:solidFill>
                  <a:schemeClr val="hlink"/>
                </a:solidFill>
                <a:latin typeface="+mn-lt"/>
                <a:ea typeface="標楷體" pitchFamily="65" charset="-120"/>
              </a:rPr>
              <a:t>n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 on Slide 5.9)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(1)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(2)                        </a:t>
            </a:r>
            <a:r>
              <a:rPr lang="en-US" altLang="zh-TW" dirty="0">
                <a:latin typeface="+mn-lt"/>
              </a:rPr>
              <a:t>if and only if </a:t>
            </a:r>
            <a:endParaRPr lang="en-US" altLang="zh-TW" dirty="0">
              <a:latin typeface="+mn-lt"/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(3)</a:t>
            </a:r>
          </a:p>
        </p:txBody>
      </p:sp>
      <p:graphicFrame>
        <p:nvGraphicFramePr>
          <p:cNvPr id="33794" name="Object 0"/>
          <p:cNvGraphicFramePr>
            <a:graphicFrameLocks noChangeAspect="1"/>
          </p:cNvGraphicFramePr>
          <p:nvPr/>
        </p:nvGraphicFramePr>
        <p:xfrm>
          <a:off x="1619250" y="1906588"/>
          <a:ext cx="985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3" r:id="rId3" imgW="444307" imgH="190417" progId="Equation.3">
                  <p:embed/>
                </p:oleObj>
              </mc:Choice>
              <mc:Fallback>
                <p:oleObj r:id="rId3" imgW="444307" imgH="19041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906588"/>
                        <a:ext cx="9858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1619250" y="2409825"/>
          <a:ext cx="985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4" r:id="rId5" imgW="444307" imgH="190417" progId="Equation.3">
                  <p:embed/>
                </p:oleObj>
              </mc:Choice>
              <mc:Fallback>
                <p:oleObj r:id="rId5" imgW="444307" imgH="190417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409825"/>
                        <a:ext cx="9858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2"/>
          <p:cNvGraphicFramePr>
            <a:graphicFrameLocks noChangeAspect="1"/>
          </p:cNvGraphicFramePr>
          <p:nvPr/>
        </p:nvGraphicFramePr>
        <p:xfrm>
          <a:off x="4429125" y="2428875"/>
          <a:ext cx="6762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5" r:id="rId7" imgW="330057" imgH="165028" progId="Equation.3">
                  <p:embed/>
                </p:oleObj>
              </mc:Choice>
              <mc:Fallback>
                <p:oleObj r:id="rId7" imgW="330057" imgH="16502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2428875"/>
                        <a:ext cx="6762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1603375" y="2936875"/>
          <a:ext cx="17637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6" r:id="rId9" imgW="799753" imgH="190417" progId="Equation.3">
                  <p:embed/>
                </p:oleObj>
              </mc:Choice>
              <mc:Fallback>
                <p:oleObj r:id="rId9" imgW="799753" imgH="19041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2936875"/>
                        <a:ext cx="17637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4"/>
          <p:cNvGraphicFramePr>
            <a:graphicFrameLocks noChangeAspect="1"/>
          </p:cNvGraphicFramePr>
          <p:nvPr/>
        </p:nvGraphicFramePr>
        <p:xfrm>
          <a:off x="1614488" y="4481513"/>
          <a:ext cx="14938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7" r:id="rId11" imgW="672808" imgH="190417" progId="Equation.3">
                  <p:embed/>
                </p:oleObj>
              </mc:Choice>
              <mc:Fallback>
                <p:oleObj r:id="rId11" imgW="672808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4481513"/>
                        <a:ext cx="14938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1614488" y="5014913"/>
          <a:ext cx="15192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8" r:id="rId13" imgW="685800" imgH="190500" progId="Equation.3">
                  <p:embed/>
                </p:oleObj>
              </mc:Choice>
              <mc:Fallback>
                <p:oleObj r:id="rId13" imgW="6858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5014913"/>
                        <a:ext cx="15192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6"/>
          <p:cNvGraphicFramePr>
            <a:graphicFrameLocks noChangeAspect="1"/>
          </p:cNvGraphicFramePr>
          <p:nvPr/>
        </p:nvGraphicFramePr>
        <p:xfrm>
          <a:off x="4929188" y="5091113"/>
          <a:ext cx="7874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39" r:id="rId15" imgW="355138" imgH="126835" progId="Equation.3">
                  <p:embed/>
                </p:oleObj>
              </mc:Choice>
              <mc:Fallback>
                <p:oleObj r:id="rId15" imgW="355138" imgH="12683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8" y="5091113"/>
                        <a:ext cx="7874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7"/>
          <p:cNvGraphicFramePr>
            <a:graphicFrameLocks noChangeAspect="1"/>
          </p:cNvGraphicFramePr>
          <p:nvPr/>
        </p:nvGraphicFramePr>
        <p:xfrm>
          <a:off x="1611313" y="5508625"/>
          <a:ext cx="22891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140" r:id="rId17" imgW="1040948" imgH="190417" progId="Equation.3">
                  <p:embed/>
                </p:oleObj>
              </mc:Choice>
              <mc:Fallback>
                <p:oleObj r:id="rId17" imgW="1040948" imgH="19041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5508625"/>
                        <a:ext cx="22891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CDBD7CB0-783E-4D90-81E8-607E43A5F1B5}" type="slidenum">
              <a:rPr kumimoji="0" lang="en-US" altLang="zh-TW" sz="1400" smtClean="0"/>
              <a:pPr eaLnBrk="1" hangingPunct="1"/>
              <a:t>37</a:t>
            </a:fld>
            <a:endParaRPr kumimoji="0" lang="en-US" altLang="zh-TW" sz="1400"/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5.8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：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 </a:t>
            </a: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and </a:t>
            </a:r>
            <a:r>
              <a:rPr lang="en-US" altLang="zh-TW" b="1">
                <a:ea typeface="標楷體" pitchFamily="65" charset="-120"/>
              </a:rPr>
              <a:t>v </a:t>
            </a:r>
            <a:r>
              <a:rPr lang="en-US" altLang="zh-TW">
                <a:ea typeface="標楷體" pitchFamily="65" charset="-120"/>
              </a:rPr>
              <a:t>be vectors in an inner product space</a:t>
            </a:r>
            <a:r>
              <a:rPr lang="en-US" altLang="zh-TW" b="1">
                <a:ea typeface="標楷體" pitchFamily="65" charset="-120"/>
              </a:rPr>
              <a:t> </a:t>
            </a:r>
            <a:r>
              <a:rPr lang="en-US" altLang="zh-TW" i="1">
                <a:ea typeface="標楷體" pitchFamily="65" charset="-120"/>
              </a:rPr>
              <a:t>V</a:t>
            </a:r>
            <a:endParaRPr lang="en-US" altLang="zh-TW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(1) Cauchy-Schwarz inequality: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(2) Triangle inequality: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(3) Pythagorean theorem:</a:t>
            </a:r>
          </a:p>
          <a:p>
            <a:pPr marL="571500" lvl="1"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     </a:t>
            </a: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and </a:t>
            </a:r>
            <a:r>
              <a:rPr lang="en-US" altLang="zh-TW" b="1">
                <a:ea typeface="標楷體" pitchFamily="65" charset="-120"/>
              </a:rPr>
              <a:t>v </a:t>
            </a:r>
            <a:r>
              <a:rPr lang="en-US" altLang="zh-TW">
                <a:ea typeface="標楷體" pitchFamily="65" charset="-120"/>
              </a:rPr>
              <a:t>are orthogonal if and only if   </a:t>
            </a:r>
          </a:p>
        </p:txBody>
      </p:sp>
      <p:graphicFrame>
        <p:nvGraphicFramePr>
          <p:cNvPr id="34818" name="Object 0"/>
          <p:cNvGraphicFramePr>
            <a:graphicFrameLocks noChangeAspect="1"/>
          </p:cNvGraphicFramePr>
          <p:nvPr/>
        </p:nvGraphicFramePr>
        <p:xfrm>
          <a:off x="2209800" y="3697288"/>
          <a:ext cx="25019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3" r:id="rId3" imgW="1129810" imgH="190417" progId="Equation.3">
                  <p:embed/>
                </p:oleObj>
              </mc:Choice>
              <mc:Fallback>
                <p:oleObj r:id="rId3" imgW="1129810" imgH="190417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97288"/>
                        <a:ext cx="25019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20"/>
          <p:cNvSpPr txBox="1">
            <a:spLocks noChangeArrowheads="1"/>
          </p:cNvSpPr>
          <p:nvPr/>
        </p:nvSpPr>
        <p:spPr bwMode="auto">
          <a:xfrm>
            <a:off x="5546725" y="36607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Theorem</a:t>
            </a:r>
            <a:r>
              <a:rPr lang="en-US" altLang="zh-TW">
                <a:ea typeface="標楷體" pitchFamily="65" charset="-120"/>
              </a:rPr>
              <a:t> </a:t>
            </a:r>
            <a:r>
              <a:rPr lang="en-US" altLang="zh-TW"/>
              <a:t>5.5</a:t>
            </a:r>
          </a:p>
        </p:txBody>
      </p:sp>
      <p:graphicFrame>
        <p:nvGraphicFramePr>
          <p:cNvPr id="34819" name="Object 1"/>
          <p:cNvGraphicFramePr>
            <a:graphicFrameLocks noChangeAspect="1"/>
          </p:cNvGraphicFramePr>
          <p:nvPr/>
        </p:nvGraphicFramePr>
        <p:xfrm>
          <a:off x="2209800" y="5372100"/>
          <a:ext cx="29146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4" r:id="rId5" imgW="1320800" imgH="228600" progId="Equation.3">
                  <p:embed/>
                </p:oleObj>
              </mc:Choice>
              <mc:Fallback>
                <p:oleObj r:id="rId5" imgW="13208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72100"/>
                        <a:ext cx="29146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21"/>
          <p:cNvSpPr txBox="1">
            <a:spLocks noChangeArrowheads="1"/>
          </p:cNvSpPr>
          <p:nvPr/>
        </p:nvSpPr>
        <p:spPr bwMode="auto">
          <a:xfrm>
            <a:off x="5580063" y="5419725"/>
            <a:ext cx="1966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Theorem</a:t>
            </a:r>
            <a:r>
              <a:rPr lang="en-US" altLang="zh-TW">
                <a:ea typeface="標楷體" pitchFamily="65" charset="-120"/>
              </a:rPr>
              <a:t> </a:t>
            </a:r>
            <a:r>
              <a:rPr lang="en-US" altLang="zh-TW"/>
              <a:t>5.6</a:t>
            </a: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2286000" y="2517775"/>
          <a:ext cx="24384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5" r:id="rId7" imgW="1066337" imgH="203112" progId="Equation.3">
                  <p:embed/>
                </p:oleObj>
              </mc:Choice>
              <mc:Fallback>
                <p:oleObj r:id="rId7" imgW="1066337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7775"/>
                        <a:ext cx="24384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Text Box 19"/>
          <p:cNvSpPr txBox="1">
            <a:spLocks noChangeArrowheads="1"/>
          </p:cNvSpPr>
          <p:nvPr/>
        </p:nvSpPr>
        <p:spPr bwMode="auto">
          <a:xfrm>
            <a:off x="5562600" y="2517775"/>
            <a:ext cx="174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Theorem </a:t>
            </a:r>
            <a:r>
              <a:rPr lang="en-US" altLang="zh-TW"/>
              <a:t>5.4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87709E79-B6E1-4D64-B833-09FD766D70F4}" type="slidenum">
              <a:rPr kumimoji="0" lang="en-US" altLang="zh-TW" sz="1400" smtClean="0"/>
              <a:pPr eaLnBrk="1" hangingPunct="1"/>
              <a:t>38</a:t>
            </a:fld>
            <a:endParaRPr kumimoji="0" lang="en-US" altLang="zh-TW" sz="1400"/>
          </a:p>
        </p:txBody>
      </p:sp>
      <p:sp>
        <p:nvSpPr>
          <p:cNvPr id="35847" name="Rectangle 1027"/>
          <p:cNvSpPr>
            <a:spLocks noChangeArrowheads="1"/>
          </p:cNvSpPr>
          <p:nvPr/>
        </p:nvSpPr>
        <p:spPr bwMode="auto">
          <a:xfrm>
            <a:off x="395288" y="4643438"/>
            <a:ext cx="7924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For inner product spaces: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571500" lvl="1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 </a:t>
            </a:r>
            <a:r>
              <a:rPr lang="en-US" altLang="zh-TW" b="1">
                <a:ea typeface="標楷體" pitchFamily="65" charset="-120"/>
              </a:rPr>
              <a:t>u </a:t>
            </a:r>
            <a:r>
              <a:rPr lang="en-US" altLang="zh-TW">
                <a:ea typeface="標楷體" pitchFamily="65" charset="-120"/>
              </a:rPr>
              <a:t>and</a:t>
            </a:r>
            <a:r>
              <a:rPr lang="en-US" altLang="zh-TW" b="1">
                <a:ea typeface="標楷體" pitchFamily="65" charset="-120"/>
              </a:rPr>
              <a:t> v </a:t>
            </a:r>
            <a:r>
              <a:rPr lang="en-US" altLang="zh-TW">
                <a:ea typeface="標楷體" pitchFamily="65" charset="-120"/>
              </a:rPr>
              <a:t>be two vectors in an inner product space</a:t>
            </a:r>
            <a:r>
              <a:rPr lang="en-US" altLang="zh-TW" b="1">
                <a:ea typeface="標楷體" pitchFamily="65" charset="-120"/>
              </a:rPr>
              <a:t> </a:t>
            </a:r>
            <a:r>
              <a:rPr lang="en-US" altLang="zh-TW" i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. If          , then the orthogonal projection of </a:t>
            </a: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onto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is given by</a:t>
            </a:r>
          </a:p>
        </p:txBody>
      </p:sp>
      <p:sp>
        <p:nvSpPr>
          <p:cNvPr id="35848" name="Text Box 1041"/>
          <p:cNvSpPr txBox="1">
            <a:spLocks noChangeArrowheads="1"/>
          </p:cNvSpPr>
          <p:nvPr/>
        </p:nvSpPr>
        <p:spPr bwMode="auto">
          <a:xfrm>
            <a:off x="1752600" y="4810125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aphicFrame>
        <p:nvGraphicFramePr>
          <p:cNvPr id="35842" name="Object 2048"/>
          <p:cNvGraphicFramePr>
            <a:graphicFrameLocks noChangeAspect="1"/>
          </p:cNvGraphicFramePr>
          <p:nvPr/>
        </p:nvGraphicFramePr>
        <p:xfrm>
          <a:off x="1285875" y="5502275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6" name="Equation" r:id="rId3" imgW="355320" imgH="177480" progId="Equation.3">
                  <p:embed/>
                </p:oleObj>
              </mc:Choice>
              <mc:Fallback>
                <p:oleObj name="Equation" r:id="rId3" imgW="355320" imgH="17748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5502275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2049"/>
          <p:cNvGraphicFramePr>
            <a:graphicFrameLocks noChangeAspect="1"/>
          </p:cNvGraphicFramePr>
          <p:nvPr/>
        </p:nvGraphicFramePr>
        <p:xfrm>
          <a:off x="3082925" y="5994400"/>
          <a:ext cx="20939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7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5994400"/>
                        <a:ext cx="20939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25442"/>
              </p:ext>
            </p:extLst>
          </p:nvPr>
        </p:nvGraphicFramePr>
        <p:xfrm>
          <a:off x="2673350" y="2564904"/>
          <a:ext cx="6384925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8" name="Equation" r:id="rId7" imgW="3568680" imgH="1180800" progId="Equation.DSMT4">
                  <p:embed/>
                </p:oleObj>
              </mc:Choice>
              <mc:Fallback>
                <p:oleObj name="Equation" r:id="rId7" imgW="3568680" imgH="1180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350" y="2564904"/>
                        <a:ext cx="6384925" cy="212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3364"/>
              </p:ext>
            </p:extLst>
          </p:nvPr>
        </p:nvGraphicFramePr>
        <p:xfrm>
          <a:off x="428625" y="2484933"/>
          <a:ext cx="22272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9" name="Visio" r:id="rId9" imgW="1846359" imgH="1503900" progId="Visio.Drawing.11">
                  <p:embed/>
                </p:oleObj>
              </mc:Choice>
              <mc:Fallback>
                <p:oleObj name="Visio" r:id="rId9" imgW="1846359" imgH="1503900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484933"/>
                        <a:ext cx="2227263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1027"/>
          <p:cNvSpPr>
            <a:spLocks noChangeArrowheads="1"/>
          </p:cNvSpPr>
          <p:nvPr/>
        </p:nvSpPr>
        <p:spPr bwMode="auto">
          <a:xfrm>
            <a:off x="357188" y="857250"/>
            <a:ext cx="839152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Orthogonal projections (</a:t>
            </a:r>
            <a:r>
              <a:rPr lang="zh-TW" altLang="en-US" dirty="0">
                <a:solidFill>
                  <a:schemeClr val="hlink"/>
                </a:solidFill>
                <a:ea typeface="標楷體" pitchFamily="65" charset="-120"/>
              </a:rPr>
              <a:t>正交投影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): For the dot product function in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R</a:t>
            </a:r>
            <a:r>
              <a:rPr lang="en-US" altLang="zh-TW" i="1" baseline="50000" dirty="0">
                <a:solidFill>
                  <a:schemeClr val="hlink"/>
                </a:solidFill>
                <a:ea typeface="標楷體" pitchFamily="65" charset="-120"/>
              </a:rPr>
              <a:t>n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, we define the orthogonal projection of </a:t>
            </a:r>
            <a:r>
              <a:rPr lang="en-US" altLang="zh-TW" b="1" dirty="0">
                <a:solidFill>
                  <a:schemeClr val="hlink"/>
                </a:solidFill>
                <a:ea typeface="標楷體" pitchFamily="65" charset="-120"/>
              </a:rPr>
              <a:t>u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onto </a:t>
            </a:r>
            <a:r>
              <a:rPr lang="en-US" altLang="zh-TW" b="1" dirty="0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to be </a:t>
            </a:r>
            <a:r>
              <a:rPr lang="en-US" altLang="zh-TW" dirty="0" err="1">
                <a:solidFill>
                  <a:schemeClr val="hlink"/>
                </a:solidFill>
                <a:ea typeface="標楷體" pitchFamily="65" charset="-120"/>
              </a:rPr>
              <a:t>proj</a:t>
            </a:r>
            <a:r>
              <a:rPr lang="en-US" altLang="zh-TW" b="1" baseline="-25000" dirty="0" err="1">
                <a:solidFill>
                  <a:srgbClr val="FF0000"/>
                </a:solidFill>
              </a:rPr>
              <a:t>v</a:t>
            </a:r>
            <a:r>
              <a:rPr lang="en-US" altLang="zh-TW" b="1" dirty="0" err="1">
                <a:solidFill>
                  <a:schemeClr val="hlink"/>
                </a:solidFill>
                <a:ea typeface="標楷體" pitchFamily="65" charset="-120"/>
              </a:rPr>
              <a:t>u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= </a:t>
            </a:r>
            <a:r>
              <a:rPr lang="en-US" altLang="zh-TW" i="1" dirty="0" err="1">
                <a:solidFill>
                  <a:schemeClr val="hlink"/>
                </a:solidFill>
                <a:ea typeface="標楷體" pitchFamily="65" charset="-120"/>
              </a:rPr>
              <a:t>a</a:t>
            </a:r>
            <a:r>
              <a:rPr lang="en-US" altLang="zh-TW" b="1" dirty="0" err="1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 b="1" dirty="0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(a scalar multiple of </a:t>
            </a:r>
            <a:r>
              <a:rPr lang="en-US" altLang="zh-TW" b="1" dirty="0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), and the coefficient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a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can be derived as follows</a:t>
            </a:r>
            <a:endParaRPr lang="en-US" altLang="zh-TW" dirty="0">
              <a:ea typeface="標楷體" pitchFamily="65" charset="-120"/>
            </a:endParaRPr>
          </a:p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endParaRPr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7FDE58E6-ABB5-46EB-A34D-B3C24313E9D5}" type="slidenum">
              <a:rPr kumimoji="0" lang="en-US" altLang="zh-TW" sz="1400" smtClean="0"/>
              <a:pPr eaLnBrk="1" hangingPunct="1"/>
              <a:t>39</a:t>
            </a:fld>
            <a:endParaRPr kumimoji="0" lang="en-US" altLang="zh-TW" sz="140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395288" y="83820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10: Finding an orthogonal projection in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R</a:t>
            </a:r>
            <a:r>
              <a:rPr lang="en-US" altLang="zh-TW" baseline="40000" dirty="0">
                <a:solidFill>
                  <a:schemeClr val="hlink"/>
                </a:solidFill>
                <a:ea typeface="標楷體" pitchFamily="65" charset="-120"/>
              </a:rPr>
              <a:t>3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Use the Euclidean inner product in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40000" dirty="0">
                <a:ea typeface="標楷體" pitchFamily="65" charset="-120"/>
              </a:rPr>
              <a:t>3</a:t>
            </a:r>
            <a:r>
              <a:rPr lang="en-US" altLang="zh-TW" dirty="0">
                <a:ea typeface="標楷體" pitchFamily="65" charset="-120"/>
              </a:rPr>
              <a:t> to find the orthogonal projection of </a:t>
            </a:r>
            <a:r>
              <a:rPr lang="en-US" altLang="zh-TW" b="1" dirty="0">
                <a:ea typeface="標楷體" pitchFamily="65" charset="-120"/>
              </a:rPr>
              <a:t>u </a:t>
            </a:r>
            <a:r>
              <a:rPr lang="en-US" altLang="zh-TW" dirty="0">
                <a:ea typeface="標楷體" pitchFamily="65" charset="-120"/>
              </a:rPr>
              <a:t>= (6, 2, 4) onto </a:t>
            </a:r>
            <a:r>
              <a:rPr lang="en-US" altLang="zh-TW" b="1" dirty="0">
                <a:ea typeface="標楷體" pitchFamily="65" charset="-120"/>
              </a:rPr>
              <a:t>v </a:t>
            </a:r>
            <a:r>
              <a:rPr lang="en-US" altLang="zh-TW" dirty="0">
                <a:ea typeface="標楷體" pitchFamily="65" charset="-120"/>
              </a:rPr>
              <a:t>= (1, 2, 0)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608013" y="2565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36866" name="Object 0"/>
          <p:cNvGraphicFramePr>
            <a:graphicFrameLocks noChangeAspect="1"/>
          </p:cNvGraphicFramePr>
          <p:nvPr/>
        </p:nvGraphicFramePr>
        <p:xfrm>
          <a:off x="990600" y="3124200"/>
          <a:ext cx="4621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5" name="Equation" r:id="rId3" imgW="2311200" imgH="203040" progId="Equation.3">
                  <p:embed/>
                </p:oleObj>
              </mc:Choice>
              <mc:Fallback>
                <p:oleObj name="Equation" r:id="rId3" imgW="2311200" imgH="2030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24200"/>
                        <a:ext cx="46212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1"/>
          <p:cNvGraphicFramePr>
            <a:graphicFrameLocks noChangeAspect="1"/>
          </p:cNvGraphicFramePr>
          <p:nvPr/>
        </p:nvGraphicFramePr>
        <p:xfrm>
          <a:off x="1219200" y="3657600"/>
          <a:ext cx="2944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6" name="Equation" r:id="rId5" imgW="1473120" imgH="228600" progId="Equation.3">
                  <p:embed/>
                </p:oleObj>
              </mc:Choice>
              <mc:Fallback>
                <p:oleObj name="Equation" r:id="rId5" imgW="147312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657600"/>
                        <a:ext cx="29448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1000125" y="4191000"/>
          <a:ext cx="6550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07" name="Equation" r:id="rId7" imgW="3276360" imgH="431640" progId="Equation.DSMT4">
                  <p:embed/>
                </p:oleObj>
              </mc:Choice>
              <mc:Fallback>
                <p:oleObj name="Equation" r:id="rId7" imgW="327636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4191000"/>
                        <a:ext cx="655002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B151FFCC-2E1B-4202-A8C7-1906B61E750C}" type="slidenum">
              <a:rPr kumimoji="0" lang="en-US" altLang="zh-TW" sz="1400" smtClean="0"/>
              <a:pPr eaLnBrk="1" hangingPunct="1"/>
              <a:t>4</a:t>
            </a:fld>
            <a:endParaRPr kumimoji="0" lang="en-US" altLang="zh-TW" sz="1400"/>
          </a:p>
        </p:txBody>
      </p:sp>
      <p:sp>
        <p:nvSpPr>
          <p:cNvPr id="308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424862" cy="762000"/>
          </a:xfrm>
        </p:spPr>
        <p:txBody>
          <a:bodyPr/>
          <a:lstStyle/>
          <a:p>
            <a:pPr eaLnBrk="1" hangingPunct="1"/>
            <a:r>
              <a:rPr lang="en-US" altLang="zh-TW" dirty="0"/>
              <a:t>A standard unit vector</a:t>
            </a:r>
            <a:r>
              <a:rPr lang="en-US" altLang="zh-TW" i="1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標準單位向量</a:t>
            </a:r>
            <a:r>
              <a:rPr lang="en-US" altLang="zh-TW" dirty="0"/>
              <a:t>)</a:t>
            </a:r>
            <a:r>
              <a:rPr lang="en-US" altLang="zh-TW" i="1" dirty="0"/>
              <a:t> </a:t>
            </a:r>
            <a:r>
              <a:rPr lang="en-US" altLang="zh-TW" dirty="0"/>
              <a:t>in</a:t>
            </a:r>
            <a:r>
              <a:rPr lang="en-US" altLang="zh-TW" i="1" dirty="0"/>
              <a:t> R</a:t>
            </a:r>
            <a:r>
              <a:rPr lang="en-US" altLang="zh-TW" i="1" baseline="50000" dirty="0"/>
              <a:t>n</a:t>
            </a:r>
            <a:r>
              <a:rPr lang="en-US" altLang="zh-TW" dirty="0"/>
              <a:t>: only one component of the vector is 1 and the others are 0 (thus the length of this vector must be 1)</a:t>
            </a:r>
          </a:p>
        </p:txBody>
      </p:sp>
      <p:graphicFrame>
        <p:nvGraphicFramePr>
          <p:cNvPr id="3074" name="Object 1029"/>
          <p:cNvGraphicFramePr>
            <a:graphicFrameLocks noChangeAspect="1"/>
          </p:cNvGraphicFramePr>
          <p:nvPr/>
        </p:nvGraphicFramePr>
        <p:xfrm>
          <a:off x="4986338" y="64531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64531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30"/>
          <p:cNvGraphicFramePr>
            <a:graphicFrameLocks noChangeAspect="1"/>
          </p:cNvGraphicFramePr>
          <p:nvPr/>
        </p:nvGraphicFramePr>
        <p:xfrm>
          <a:off x="1433513" y="5214938"/>
          <a:ext cx="1727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4" name="Equation" r:id="rId5" imgW="863280" imgH="431640" progId="Equation.DSMT4">
                  <p:embed/>
                </p:oleObj>
              </mc:Choice>
              <mc:Fallback>
                <p:oleObj name="Equation" r:id="rId5" imgW="863280" imgH="43164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3" y="5214938"/>
                        <a:ext cx="1727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1031"/>
          <p:cNvSpPr txBox="1">
            <a:spLocks noChangeArrowheads="1"/>
          </p:cNvSpPr>
          <p:nvPr/>
        </p:nvSpPr>
        <p:spPr bwMode="auto">
          <a:xfrm>
            <a:off x="3276600" y="5157788"/>
            <a:ext cx="414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and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have the 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same direction</a:t>
            </a:r>
          </a:p>
        </p:txBody>
      </p:sp>
      <p:sp>
        <p:nvSpPr>
          <p:cNvPr id="3083" name="Text Box 1032"/>
          <p:cNvSpPr txBox="1">
            <a:spLocks noChangeArrowheads="1"/>
          </p:cNvSpPr>
          <p:nvPr/>
        </p:nvSpPr>
        <p:spPr bwMode="auto">
          <a:xfrm>
            <a:off x="3276600" y="5591175"/>
            <a:ext cx="482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/>
              <a:t>u</a:t>
            </a:r>
            <a:r>
              <a:rPr lang="en-US" altLang="zh-TW"/>
              <a:t> and </a:t>
            </a:r>
            <a:r>
              <a:rPr lang="en-US" altLang="zh-TW" b="1"/>
              <a:t>v</a:t>
            </a:r>
            <a:r>
              <a:rPr lang="en-US" altLang="zh-TW"/>
              <a:t> have the </a:t>
            </a: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opposite directions</a:t>
            </a:r>
          </a:p>
        </p:txBody>
      </p:sp>
      <p:sp>
        <p:nvSpPr>
          <p:cNvPr id="3084" name="Rectangle 1036"/>
          <p:cNvSpPr>
            <a:spLocks noChangeArrowheads="1"/>
          </p:cNvSpPr>
          <p:nvPr/>
        </p:nvSpPr>
        <p:spPr bwMode="auto">
          <a:xfrm>
            <a:off x="395288" y="45720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Notes: </a:t>
            </a:r>
            <a:r>
              <a:rPr lang="en-US" altLang="zh-TW">
                <a:ea typeface="標楷體" pitchFamily="65" charset="-120"/>
              </a:rPr>
              <a:t>Two nonzero vectors are parallel if </a:t>
            </a:r>
          </a:p>
        </p:txBody>
      </p:sp>
      <p:graphicFrame>
        <p:nvGraphicFramePr>
          <p:cNvPr id="3076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048246"/>
              </p:ext>
            </p:extLst>
          </p:nvPr>
        </p:nvGraphicFramePr>
        <p:xfrm>
          <a:off x="977850" y="3497263"/>
          <a:ext cx="71945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5" name="Equation" r:id="rId7" imgW="3593880" imgH="253800" progId="Equation.DSMT4">
                  <p:embed/>
                </p:oleObj>
              </mc:Choice>
              <mc:Fallback>
                <p:oleObj name="Equation" r:id="rId7" imgW="3593880" imgH="253800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850" y="3497263"/>
                        <a:ext cx="71945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1040"/>
          <p:cNvGraphicFramePr>
            <a:graphicFrameLocks noChangeAspect="1"/>
          </p:cNvGraphicFramePr>
          <p:nvPr/>
        </p:nvGraphicFramePr>
        <p:xfrm>
          <a:off x="971550" y="2239963"/>
          <a:ext cx="33115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6" name="Equation" r:id="rId9" imgW="1650960" imgH="253800" progId="Equation.DSMT4">
                  <p:embed/>
                </p:oleObj>
              </mc:Choice>
              <mc:Fallback>
                <p:oleObj name="Equation" r:id="rId9" imgW="1650960" imgH="253800" progId="Equation.DSMT4">
                  <p:embed/>
                  <p:pic>
                    <p:nvPicPr>
                      <p:cNvPr id="0" name="Object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39963"/>
                        <a:ext cx="33115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1041"/>
          <p:cNvGraphicFramePr>
            <a:graphicFrameLocks noChangeAspect="1"/>
          </p:cNvGraphicFramePr>
          <p:nvPr/>
        </p:nvGraphicFramePr>
        <p:xfrm>
          <a:off x="989013" y="2852738"/>
          <a:ext cx="51673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7" name="Equation" r:id="rId11" imgW="2577960" imgH="253800" progId="Equation.DSMT4">
                  <p:embed/>
                </p:oleObj>
              </mc:Choice>
              <mc:Fallback>
                <p:oleObj name="Equation" r:id="rId11" imgW="2577960" imgH="253800" progId="Equation.DSMT4">
                  <p:embed/>
                  <p:pic>
                    <p:nvPicPr>
                      <p:cNvPr id="0" name="Object 10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852738"/>
                        <a:ext cx="51673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5919788" y="4716463"/>
          <a:ext cx="86677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8" name="Equation" r:id="rId13" imgW="431640" imgH="139680" progId="Equation.DSMT4">
                  <p:embed/>
                </p:oleObj>
              </mc:Choice>
              <mc:Fallback>
                <p:oleObj name="Equation" r:id="rId13" imgW="431640" imgH="139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4716463"/>
                        <a:ext cx="866775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50B22FE6-BCDC-426D-A5EA-B29A916234FC}" type="slidenum">
              <a:rPr kumimoji="0" lang="en-US" altLang="zh-TW" sz="1400" smtClean="0"/>
              <a:pPr eaLnBrk="1" hangingPunct="1"/>
              <a:t>40</a:t>
            </a:fld>
            <a:endParaRPr kumimoji="0" lang="en-US" altLang="zh-TW" sz="140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395288" y="838200"/>
            <a:ext cx="79930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5.9: Orthogonal projection and distance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 </a:t>
            </a:r>
            <a:r>
              <a:rPr lang="en-US" altLang="zh-TW" b="1">
                <a:ea typeface="標楷體" pitchFamily="65" charset="-120"/>
              </a:rPr>
              <a:t>u </a:t>
            </a:r>
            <a:r>
              <a:rPr lang="en-US" altLang="zh-TW">
                <a:ea typeface="標楷體" pitchFamily="65" charset="-120"/>
              </a:rPr>
              <a:t>and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be two vectors in an inner product space </a:t>
            </a:r>
            <a:r>
              <a:rPr lang="en-US" altLang="zh-TW" i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, and if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</a:t>
            </a:r>
            <a:r>
              <a:rPr lang="en-US" altLang="zh-TW"/>
              <a:t>≠ </a:t>
            </a:r>
            <a:r>
              <a:rPr lang="en-US" altLang="zh-TW" b="1"/>
              <a:t>0</a:t>
            </a:r>
            <a:r>
              <a:rPr lang="en-US" altLang="zh-TW"/>
              <a:t>,</a:t>
            </a:r>
            <a:r>
              <a:rPr lang="en-US" altLang="zh-TW">
                <a:ea typeface="標楷體" pitchFamily="65" charset="-120"/>
              </a:rPr>
              <a:t> then </a:t>
            </a:r>
          </a:p>
        </p:txBody>
      </p:sp>
      <p:graphicFrame>
        <p:nvGraphicFramePr>
          <p:cNvPr id="37890" name="Object 1"/>
          <p:cNvGraphicFramePr>
            <a:graphicFrameLocks noChangeAspect="1"/>
          </p:cNvGraphicFramePr>
          <p:nvPr/>
        </p:nvGraphicFramePr>
        <p:xfrm>
          <a:off x="2038350" y="2357438"/>
          <a:ext cx="44434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5" name="Equation" r:id="rId3" imgW="2222280" imgH="431640" progId="Equation.DSMT4">
                  <p:embed/>
                </p:oleObj>
              </mc:Choice>
              <mc:Fallback>
                <p:oleObj name="Equation" r:id="rId3" imgW="222228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2357438"/>
                        <a:ext cx="44434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936625" y="3429000"/>
          <a:ext cx="69215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6" name="Visio" r:id="rId5" imgW="4009072" imgH="1508760" progId="Visio.Drawing.11">
                  <p:embed/>
                </p:oleObj>
              </mc:Choice>
              <mc:Fallback>
                <p:oleObj name="Visio" r:id="rId5" imgW="4009072" imgH="150876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3429000"/>
                        <a:ext cx="69215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文字方塊 6"/>
          <p:cNvSpPr txBox="1">
            <a:spLocks noChangeArrowheads="1"/>
          </p:cNvSpPr>
          <p:nvPr/>
        </p:nvSpPr>
        <p:spPr bwMode="auto">
          <a:xfrm>
            <a:off x="428625" y="6007100"/>
            <a:ext cx="8501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defRPr/>
            </a:pPr>
            <a:r>
              <a:rPr lang="en-US" altLang="zh-TW" sz="2000" dirty="0">
                <a:solidFill>
                  <a:srgbClr val="0000FF"/>
                </a:solidFill>
              </a:rPr>
              <a:t>※ Theorem 5.9 can be inferred straightforwardly by the Pythagorean Theorem, i.e., in a right triangle, the hypotenuse (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斜邊</a:t>
            </a:r>
            <a:r>
              <a:rPr lang="en-US" altLang="zh-TW" sz="2000" dirty="0">
                <a:solidFill>
                  <a:srgbClr val="0000FF"/>
                </a:solidFill>
              </a:rPr>
              <a:t>)</a:t>
            </a:r>
            <a:r>
              <a:rPr lang="zh-TW" altLang="en-US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is longer than both legs</a:t>
            </a:r>
            <a:r>
              <a:rPr lang="zh-TW" altLang="en-US" sz="2000" dirty="0">
                <a:solidFill>
                  <a:srgbClr val="0000FF"/>
                </a:solidFill>
              </a:rPr>
              <a:t> </a:t>
            </a:r>
            <a:r>
              <a:rPr lang="en-US" altLang="zh-TW" sz="2000" dirty="0">
                <a:solidFill>
                  <a:srgbClr val="0000FF"/>
                </a:solidFill>
              </a:rPr>
              <a:t>(</a:t>
            </a:r>
            <a:r>
              <a:rPr lang="zh-TW" altLang="en-US" sz="2000" dirty="0">
                <a:solidFill>
                  <a:srgbClr val="0000FF"/>
                </a:solidFill>
                <a:latin typeface="+mn-ea"/>
                <a:ea typeface="+mn-ea"/>
              </a:rPr>
              <a:t>兩股</a:t>
            </a:r>
            <a:r>
              <a:rPr lang="en-US" altLang="zh-TW" sz="2000" dirty="0">
                <a:solidFill>
                  <a:srgbClr val="0000FF"/>
                </a:solidFill>
              </a:rPr>
              <a:t>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2543447F-54E1-4D72-A92E-9B963166DBEB}" type="slidenum">
              <a:rPr kumimoji="0" lang="en-US" altLang="zh-TW" sz="1400" smtClean="0"/>
              <a:pPr eaLnBrk="1" hangingPunct="1"/>
              <a:t>41</a:t>
            </a:fld>
            <a:endParaRPr kumimoji="0" lang="en-US" altLang="zh-TW" sz="1400"/>
          </a:p>
        </p:txBody>
      </p:sp>
      <p:sp>
        <p:nvSpPr>
          <p:cNvPr id="942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Keywords in Section 5.2:</a:t>
            </a:r>
          </a:p>
        </p:txBody>
      </p:sp>
      <p:sp>
        <p:nvSpPr>
          <p:cNvPr id="9421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562600"/>
          </a:xfrm>
        </p:spPr>
        <p:txBody>
          <a:bodyPr/>
          <a:lstStyle/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inner product: </a:t>
            </a:r>
            <a:r>
              <a:rPr lang="zh-TW" altLang="en-US" dirty="0">
                <a:solidFill>
                  <a:schemeClr val="tx1"/>
                </a:solidFill>
              </a:rPr>
              <a:t>內積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inner product space: </a:t>
            </a:r>
            <a:r>
              <a:rPr lang="zh-TW" altLang="en-US" dirty="0">
                <a:solidFill>
                  <a:schemeClr val="tx1"/>
                </a:solidFill>
              </a:rPr>
              <a:t>內積空間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norm: </a:t>
            </a:r>
            <a:r>
              <a:rPr lang="zh-TW" altLang="en-US" dirty="0">
                <a:solidFill>
                  <a:schemeClr val="tx1"/>
                </a:solidFill>
              </a:rPr>
              <a:t>範數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distance: </a:t>
            </a:r>
            <a:r>
              <a:rPr lang="zh-TW" altLang="en-US" dirty="0">
                <a:solidFill>
                  <a:schemeClr val="tx1"/>
                </a:solidFill>
              </a:rPr>
              <a:t>距離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angle: </a:t>
            </a:r>
            <a:r>
              <a:rPr lang="zh-TW" altLang="en-US" dirty="0">
                <a:solidFill>
                  <a:schemeClr val="tx1"/>
                </a:solidFill>
              </a:rPr>
              <a:t>夾角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orthogonal: </a:t>
            </a:r>
            <a:r>
              <a:rPr lang="zh-TW" altLang="en-US" dirty="0">
                <a:solidFill>
                  <a:schemeClr val="tx1"/>
                </a:solidFill>
              </a:rPr>
              <a:t>正交</a:t>
            </a:r>
            <a:r>
              <a:rPr lang="zh-TW" altLang="en-US" dirty="0">
                <a:latin typeface="Arial" charset="0"/>
                <a:cs typeface="Arial" charset="0"/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unit vector: </a:t>
            </a:r>
            <a:r>
              <a:rPr lang="zh-TW" altLang="en-US" dirty="0">
                <a:solidFill>
                  <a:schemeClr val="tx1"/>
                </a:solidFill>
              </a:rPr>
              <a:t>單位向量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normalizing: </a:t>
            </a:r>
            <a:r>
              <a:rPr lang="zh-TW" altLang="en-US" dirty="0">
                <a:solidFill>
                  <a:schemeClr val="tx1"/>
                </a:solidFill>
              </a:rPr>
              <a:t>單位化</a:t>
            </a:r>
            <a:r>
              <a:rPr lang="zh-TW" altLang="en-US" dirty="0">
                <a:latin typeface="標楷體" pitchFamily="65" charset="-120"/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Cauchy-Schwarz inequality: </a:t>
            </a:r>
            <a:r>
              <a:rPr lang="zh-TW" altLang="en-US" dirty="0">
                <a:solidFill>
                  <a:schemeClr val="tx1"/>
                </a:solidFill>
              </a:rPr>
              <a:t>科西</a:t>
            </a:r>
            <a:r>
              <a:rPr lang="en-US" altLang="zh-TW" dirty="0">
                <a:solidFill>
                  <a:schemeClr val="tx1"/>
                </a:solidFill>
              </a:rPr>
              <a:t>-</a:t>
            </a:r>
            <a:r>
              <a:rPr lang="zh-TW" altLang="en-US" dirty="0">
                <a:solidFill>
                  <a:schemeClr val="tx1"/>
                </a:solidFill>
              </a:rPr>
              <a:t>舒瓦茲不等式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triangle inequality: </a:t>
            </a:r>
            <a:r>
              <a:rPr lang="zh-TW" altLang="en-US" dirty="0">
                <a:solidFill>
                  <a:schemeClr val="tx1"/>
                </a:solidFill>
              </a:rPr>
              <a:t>三角不等式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Pythagorean theorem: </a:t>
            </a:r>
            <a:r>
              <a:rPr lang="zh-TW" altLang="en-US" dirty="0">
                <a:solidFill>
                  <a:schemeClr val="tx1"/>
                </a:solidFill>
              </a:rPr>
              <a:t>畢氏定理</a:t>
            </a:r>
          </a:p>
          <a:p>
            <a:pPr eaLnBrk="1" hangingPunct="1"/>
            <a:r>
              <a:rPr lang="en-US" altLang="zh-TW" dirty="0">
                <a:solidFill>
                  <a:schemeClr val="tx1"/>
                </a:solidFill>
              </a:rPr>
              <a:t>orthogonal projection: </a:t>
            </a:r>
            <a:r>
              <a:rPr lang="zh-TW" altLang="en-US" dirty="0">
                <a:solidFill>
                  <a:schemeClr val="tx1"/>
                </a:solidFill>
              </a:rPr>
              <a:t>正交投影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C760714-2CA2-4093-B481-1FECDAC484D5}" type="slidenum">
              <a:rPr kumimoji="0" lang="en-US" altLang="zh-TW" sz="1400" smtClean="0"/>
              <a:pPr eaLnBrk="1" hangingPunct="1"/>
              <a:t>42</a:t>
            </a:fld>
            <a:endParaRPr kumimoji="0" lang="en-US" altLang="zh-TW" sz="140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601663"/>
          </a:xfrm>
        </p:spPr>
        <p:txBody>
          <a:bodyPr/>
          <a:lstStyle/>
          <a:p>
            <a:pPr eaLnBrk="1" hangingPunct="1"/>
            <a:r>
              <a:rPr lang="en-US" altLang="zh-TW" dirty="0"/>
              <a:t>5.3.1 Orthogonality and Linear Independence</a:t>
            </a:r>
          </a:p>
        </p:txBody>
      </p:sp>
      <p:sp>
        <p:nvSpPr>
          <p:cNvPr id="389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8625" y="823913"/>
            <a:ext cx="7924800" cy="533400"/>
          </a:xfrm>
          <a:noFill/>
        </p:spPr>
        <p:txBody>
          <a:bodyPr/>
          <a:lstStyle/>
          <a:p>
            <a:pPr eaLnBrk="1" hangingPunct="1"/>
            <a:r>
              <a:rPr lang="en-US" altLang="zh-TW"/>
              <a:t>Orthogonal</a:t>
            </a:r>
            <a:r>
              <a:rPr lang="zh-TW" altLang="en-US"/>
              <a:t> </a:t>
            </a:r>
            <a:r>
              <a:rPr lang="en-US" altLang="zh-TW"/>
              <a:t>set (</a:t>
            </a:r>
            <a:r>
              <a:rPr lang="zh-TW" altLang="en-US"/>
              <a:t>正交集合</a:t>
            </a:r>
            <a:r>
              <a:rPr lang="en-US" altLang="zh-TW"/>
              <a:t>):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571500" y="1317625"/>
            <a:ext cx="8215313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7350" lvl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A set </a:t>
            </a:r>
            <a:r>
              <a:rPr lang="en-US" altLang="zh-TW" i="1">
                <a:ea typeface="標楷體" pitchFamily="65" charset="-120"/>
              </a:rPr>
              <a:t>S</a:t>
            </a:r>
            <a:r>
              <a:rPr lang="en-US" altLang="zh-TW">
                <a:ea typeface="標楷體" pitchFamily="65" charset="-120"/>
              </a:rPr>
              <a:t> of vectors in an inner product space </a:t>
            </a:r>
            <a:r>
              <a:rPr lang="en-US" altLang="zh-TW" i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is called an orthogonal set if every pair of vectors in the set is orthogonal</a:t>
            </a: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434975" y="3557588"/>
            <a:ext cx="828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Orthonormal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set (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單位正交集合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):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/>
              <a:t>An orthogonal set  in which each vector is a unit vector is called orthonormal set</a:t>
            </a:r>
          </a:p>
          <a:p>
            <a:pPr marL="571500" lvl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8914" name="Object 0"/>
          <p:cNvGraphicFramePr>
            <a:graphicFrameLocks/>
          </p:cNvGraphicFramePr>
          <p:nvPr/>
        </p:nvGraphicFramePr>
        <p:xfrm>
          <a:off x="2214563" y="5072063"/>
          <a:ext cx="4867275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99" name="Equation" r:id="rId4" imgW="2438280" imgH="787320" progId="Equation.DSMT4">
                  <p:embed/>
                </p:oleObj>
              </mc:Choice>
              <mc:Fallback>
                <p:oleObj name="Equation" r:id="rId4" imgW="2438280" imgH="787320" progId="Equation.DSMT4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5072063"/>
                        <a:ext cx="4867275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1"/>
          <p:cNvGraphicFramePr>
            <a:graphicFrameLocks noChangeAspect="1"/>
          </p:cNvGraphicFramePr>
          <p:nvPr/>
        </p:nvGraphicFramePr>
        <p:xfrm>
          <a:off x="2770188" y="2428875"/>
          <a:ext cx="28400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00" name="Equation" r:id="rId6" imgW="1422360" imgH="457200" progId="Equation.3">
                  <p:embed/>
                </p:oleObj>
              </mc:Choice>
              <mc:Fallback>
                <p:oleObj name="Equation" r:id="rId6" imgW="142236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428875"/>
                        <a:ext cx="284003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2515C3DE-F0B5-48D8-9B01-BDC44786F776}" type="slidenum">
              <a:rPr kumimoji="0" lang="en-US" altLang="zh-TW" sz="1400" smtClean="0"/>
              <a:pPr eaLnBrk="1" hangingPunct="1"/>
              <a:t>43</a:t>
            </a:fld>
            <a:endParaRPr kumimoji="0" lang="en-US" altLang="zh-TW" sz="1400"/>
          </a:p>
        </p:txBody>
      </p:sp>
      <p:sp>
        <p:nvSpPr>
          <p:cNvPr id="39940" name="Rectangle 19"/>
          <p:cNvSpPr>
            <a:spLocks noChangeArrowheads="1"/>
          </p:cNvSpPr>
          <p:nvPr/>
        </p:nvSpPr>
        <p:spPr bwMode="auto">
          <a:xfrm>
            <a:off x="433388" y="928688"/>
            <a:ext cx="7924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25463" lvl="1" indent="-149225">
              <a:lnSpc>
                <a:spcPct val="105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dirty="0">
                <a:ea typeface="標楷體" pitchFamily="65" charset="-120"/>
              </a:rPr>
              <a:t>If </a:t>
            </a:r>
            <a:r>
              <a:rPr lang="en-US" altLang="zh-TW" i="1" dirty="0"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 is also a basis, then it is called an 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orthogonal basis (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正交基底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) </a:t>
            </a:r>
            <a:r>
              <a:rPr lang="en-US" altLang="zh-TW" dirty="0">
                <a:ea typeface="標楷體" pitchFamily="65" charset="-120"/>
              </a:rPr>
              <a:t>or an</a:t>
            </a:r>
            <a:r>
              <a:rPr lang="en-US" altLang="zh-TW" dirty="0">
                <a:solidFill>
                  <a:schemeClr val="folHlink"/>
                </a:solidFill>
                <a:ea typeface="標楷體" pitchFamily="65" charset="-120"/>
              </a:rPr>
              <a:t> </a:t>
            </a:r>
            <a:r>
              <a:rPr lang="en-US" altLang="zh-TW" dirty="0" err="1">
                <a:solidFill>
                  <a:srgbClr val="0000FF"/>
                </a:solidFill>
                <a:ea typeface="標楷體" pitchFamily="65" charset="-120"/>
              </a:rPr>
              <a:t>orthonormal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 basis (</a:t>
            </a:r>
            <a:r>
              <a:rPr lang="zh-TW" altLang="en-US" dirty="0">
                <a:solidFill>
                  <a:srgbClr val="0000FF"/>
                </a:solidFill>
                <a:ea typeface="標楷體" pitchFamily="65" charset="-120"/>
              </a:rPr>
              <a:t>單位正交基底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  <a:p>
            <a:pPr marL="525463" lvl="1" indent="-149225">
              <a:lnSpc>
                <a:spcPct val="105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  <a:defRPr/>
            </a:pPr>
            <a:r>
              <a:rPr lang="en-US" altLang="zh-TW" dirty="0">
                <a:ea typeface="標楷體" pitchFamily="65" charset="-120"/>
              </a:rPr>
              <a:t>The standard basis for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>
                <a:ea typeface="標楷體" pitchFamily="65" charset="-120"/>
              </a:rPr>
              <a:t> is orthonormal. For example,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en-US" altLang="zh-TW" dirty="0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r>
              <a:rPr lang="en-US" altLang="zh-TW" dirty="0">
                <a:ea typeface="標楷體" pitchFamily="65" charset="-120"/>
              </a:rPr>
              <a:t>is an </a:t>
            </a:r>
            <a:r>
              <a:rPr lang="en-US" altLang="zh-TW" dirty="0" err="1">
                <a:ea typeface="標楷體" pitchFamily="65" charset="-120"/>
              </a:rPr>
              <a:t>orthonormal</a:t>
            </a:r>
            <a:r>
              <a:rPr lang="en-US" altLang="zh-TW" dirty="0">
                <a:ea typeface="標楷體" pitchFamily="65" charset="-120"/>
              </a:rPr>
              <a:t> basis for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30000" dirty="0">
                <a:ea typeface="標楷體" pitchFamily="65" charset="-120"/>
              </a:rPr>
              <a:t>3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39941" name="Rectangle 19"/>
          <p:cNvSpPr>
            <a:spLocks noChangeArrowheads="1"/>
          </p:cNvSpPr>
          <p:nvPr/>
        </p:nvSpPr>
        <p:spPr bwMode="auto">
          <a:xfrm>
            <a:off x="500063" y="4333875"/>
            <a:ext cx="7924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This section identifies some advantages of orthonormal bases, and develops a procedure for constructing such bases, known as Gram-Schmidt </a:t>
            </a:r>
            <a:r>
              <a:rPr lang="en-US" altLang="zh-TW" dirty="0" err="1">
                <a:solidFill>
                  <a:srgbClr val="0000FF"/>
                </a:solidFill>
                <a:ea typeface="標楷體" pitchFamily="65" charset="-120"/>
              </a:rPr>
              <a:t>orthonormalization</a:t>
            </a:r>
            <a:r>
              <a:rPr lang="en-US" altLang="zh-TW" dirty="0">
                <a:solidFill>
                  <a:srgbClr val="0000FF"/>
                </a:solidFill>
                <a:ea typeface="標楷體" pitchFamily="65" charset="-120"/>
              </a:rPr>
              <a:t> process</a:t>
            </a:r>
          </a:p>
        </p:txBody>
      </p:sp>
      <p:graphicFrame>
        <p:nvGraphicFramePr>
          <p:cNvPr id="3993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18937"/>
              </p:ext>
            </p:extLst>
          </p:nvPr>
        </p:nvGraphicFramePr>
        <p:xfrm>
          <a:off x="2849563" y="2780928"/>
          <a:ext cx="3092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2" name="Equation" r:id="rId4" imgW="1549080" imgH="215640" progId="Equation.3">
                  <p:embed/>
                </p:oleObj>
              </mc:Choice>
              <mc:Fallback>
                <p:oleObj name="Equation" r:id="rId4" imgW="154908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780928"/>
                        <a:ext cx="3092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E873BEEF-01DD-447F-A3D5-A058136F2045}" type="slidenum">
              <a:rPr kumimoji="0" lang="en-US" altLang="zh-TW" sz="1400" smtClean="0"/>
              <a:pPr eaLnBrk="1" hangingPunct="1"/>
              <a:t>44</a:t>
            </a:fld>
            <a:endParaRPr kumimoji="0" lang="en-US" altLang="zh-TW" sz="1400"/>
          </a:p>
        </p:txBody>
      </p:sp>
      <p:sp>
        <p:nvSpPr>
          <p:cNvPr id="4096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107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Ex 1: A nonstandard orthonormal basis for </a:t>
            </a:r>
            <a:r>
              <a:rPr lang="en-US" altLang="zh-TW" i="1"/>
              <a:t>R</a:t>
            </a:r>
            <a:r>
              <a:rPr lang="en-US" altLang="zh-TW" baseline="30000"/>
              <a:t>3</a:t>
            </a:r>
            <a:endParaRPr lang="en-US" altLang="zh-TW"/>
          </a:p>
          <a:p>
            <a:pPr lvl="1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zh-TW"/>
              <a:t>Show that the following set is an orthonormal basis</a:t>
            </a:r>
          </a:p>
          <a:p>
            <a:pPr lvl="1" indent="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altLang="zh-TW"/>
          </a:p>
        </p:txBody>
      </p:sp>
      <p:graphicFrame>
        <p:nvGraphicFramePr>
          <p:cNvPr id="40962" name="Object 1024"/>
          <p:cNvGraphicFramePr>
            <a:graphicFrameLocks noChangeAspect="1"/>
          </p:cNvGraphicFramePr>
          <p:nvPr/>
        </p:nvGraphicFramePr>
        <p:xfrm>
          <a:off x="1066800" y="1989138"/>
          <a:ext cx="6859588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6" name="Equation" r:id="rId3" imgW="3835080" imgH="685800" progId="Equation.3">
                  <p:embed/>
                </p:oleObj>
              </mc:Choice>
              <mc:Fallback>
                <p:oleObj name="Equation" r:id="rId3" imgW="3835080" imgH="6858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9138"/>
                        <a:ext cx="6859588" cy="1233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6" name="Group 1039"/>
          <p:cNvGrpSpPr>
            <a:grpSpLocks/>
          </p:cNvGrpSpPr>
          <p:nvPr/>
        </p:nvGrpSpPr>
        <p:grpSpPr bwMode="auto">
          <a:xfrm>
            <a:off x="395288" y="3141663"/>
            <a:ext cx="7924800" cy="3048000"/>
            <a:chOff x="336" y="2160"/>
            <a:chExt cx="4992" cy="1920"/>
          </a:xfrm>
        </p:grpSpPr>
        <p:sp>
          <p:nvSpPr>
            <p:cNvPr id="40967" name="Rectangle 1031"/>
            <p:cNvSpPr>
              <a:spLocks noChangeArrowheads="1"/>
            </p:cNvSpPr>
            <p:nvPr/>
          </p:nvSpPr>
          <p:spPr bwMode="auto">
            <a:xfrm>
              <a:off x="336" y="2160"/>
              <a:ext cx="4992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</a:rPr>
                <a:t>Sol:</a:t>
              </a:r>
              <a:endParaRPr lang="en-US" altLang="zh-TW">
                <a:solidFill>
                  <a:schemeClr val="hlink"/>
                </a:solidFill>
                <a:ea typeface="標楷體" pitchFamily="65" charset="-120"/>
              </a:endParaRPr>
            </a:p>
            <a:p>
              <a:pPr marL="571500" lvl="1">
                <a:lnSpc>
                  <a:spcPct val="12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ea typeface="標楷體" pitchFamily="65" charset="-120"/>
                </a:rPr>
                <a:t>First, show that the three vectors are mutually orthogonal</a:t>
              </a: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</a:t>
              </a:r>
            </a:p>
          </p:txBody>
        </p:sp>
        <p:graphicFrame>
          <p:nvGraphicFramePr>
            <p:cNvPr id="40963" name="Object 1025"/>
            <p:cNvGraphicFramePr>
              <a:graphicFrameLocks noChangeAspect="1"/>
            </p:cNvGraphicFramePr>
            <p:nvPr/>
          </p:nvGraphicFramePr>
          <p:xfrm>
            <a:off x="816" y="2832"/>
            <a:ext cx="2181" cy="1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7" name="Equation" r:id="rId5" imgW="1930320" imgH="1091880" progId="Equation.3">
                    <p:embed/>
                  </p:oleObj>
                </mc:Choice>
                <mc:Fallback>
                  <p:oleObj name="Equation" r:id="rId5" imgW="1930320" imgH="1091880" progId="Equation.3">
                    <p:embed/>
                    <p:pic>
                      <p:nvPicPr>
                        <p:cNvPr id="0" name="Object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832"/>
                          <a:ext cx="2181" cy="12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76964A40-73BF-45FC-8F1D-147308842040}" type="slidenum">
              <a:rPr kumimoji="0" lang="en-US" altLang="zh-TW" sz="1400" smtClean="0"/>
              <a:pPr eaLnBrk="1" hangingPunct="1"/>
              <a:t>45</a:t>
            </a:fld>
            <a:endParaRPr kumimoji="0" lang="en-US" altLang="zh-TW" sz="1400"/>
          </a:p>
        </p:txBody>
      </p:sp>
      <p:sp>
        <p:nvSpPr>
          <p:cNvPr id="41988" name="Rectangle 65"/>
          <p:cNvSpPr>
            <a:spLocks noChangeArrowheads="1"/>
          </p:cNvSpPr>
          <p:nvPr/>
        </p:nvSpPr>
        <p:spPr bwMode="auto">
          <a:xfrm>
            <a:off x="533400" y="764704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Second, show that each vector is of length 1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</a:t>
            </a:r>
          </a:p>
        </p:txBody>
      </p:sp>
      <p:sp>
        <p:nvSpPr>
          <p:cNvPr id="41989" name="Rectangle 67"/>
          <p:cNvSpPr>
            <a:spLocks noChangeArrowheads="1"/>
          </p:cNvSpPr>
          <p:nvPr/>
        </p:nvSpPr>
        <p:spPr bwMode="auto">
          <a:xfrm>
            <a:off x="533400" y="2996952"/>
            <a:ext cx="5622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Thus </a:t>
            </a:r>
            <a:r>
              <a:rPr lang="en-US" altLang="zh-TW" i="1" dirty="0"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 is an orthonormal set</a:t>
            </a:r>
          </a:p>
        </p:txBody>
      </p:sp>
      <p:graphicFrame>
        <p:nvGraphicFramePr>
          <p:cNvPr id="4198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40801"/>
              </p:ext>
            </p:extLst>
          </p:nvPr>
        </p:nvGraphicFramePr>
        <p:xfrm>
          <a:off x="1219200" y="1340768"/>
          <a:ext cx="391477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31" r:id="rId3" imgW="1968500" imgH="825500" progId="Equation.3">
                  <p:embed/>
                </p:oleObj>
              </mc:Choice>
              <mc:Fallback>
                <p:oleObj r:id="rId3" imgW="1968500" imgH="8255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40768"/>
                        <a:ext cx="3914775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7"/>
          <p:cNvSpPr>
            <a:spLocks noChangeArrowheads="1"/>
          </p:cNvSpPr>
          <p:nvPr/>
        </p:nvSpPr>
        <p:spPr bwMode="auto">
          <a:xfrm>
            <a:off x="323528" y="3789040"/>
            <a:ext cx="849694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488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Because these three vectors are linearly independent (you can check by solving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baseline="-25000" dirty="0">
                <a:ea typeface="標楷體" pitchFamily="65" charset="-120"/>
              </a:rPr>
              <a:t>1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baseline="-25000" dirty="0">
                <a:ea typeface="標楷體" pitchFamily="65" charset="-120"/>
              </a:rPr>
              <a:t>1</a:t>
            </a:r>
            <a:r>
              <a:rPr lang="en-US" altLang="zh-TW" dirty="0">
                <a:ea typeface="標楷體" pitchFamily="65" charset="-120"/>
              </a:rPr>
              <a:t> +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baseline="-25000" dirty="0">
                <a:ea typeface="標楷體" pitchFamily="65" charset="-120"/>
              </a:rPr>
              <a:t>2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baseline="-25000" dirty="0">
                <a:ea typeface="標楷體" pitchFamily="65" charset="-120"/>
              </a:rPr>
              <a:t>2</a:t>
            </a:r>
            <a:r>
              <a:rPr lang="en-US" altLang="zh-TW" dirty="0">
                <a:ea typeface="標楷體" pitchFamily="65" charset="-120"/>
              </a:rPr>
              <a:t> + </a:t>
            </a:r>
            <a:r>
              <a:rPr lang="en-US" altLang="zh-TW" i="1" dirty="0">
                <a:ea typeface="標楷體" pitchFamily="65" charset="-120"/>
              </a:rPr>
              <a:t>c</a:t>
            </a:r>
            <a:r>
              <a:rPr lang="en-US" altLang="zh-TW" baseline="-25000" dirty="0">
                <a:ea typeface="標楷體" pitchFamily="65" charset="-120"/>
              </a:rPr>
              <a:t>3</a:t>
            </a:r>
            <a:r>
              <a:rPr lang="en-US" altLang="zh-TW" b="1" dirty="0">
                <a:ea typeface="標楷體" pitchFamily="65" charset="-120"/>
              </a:rPr>
              <a:t>v</a:t>
            </a:r>
            <a:r>
              <a:rPr lang="en-US" altLang="zh-TW" baseline="-25000" dirty="0">
                <a:ea typeface="標楷體" pitchFamily="65" charset="-120"/>
              </a:rPr>
              <a:t>3</a:t>
            </a:r>
            <a:r>
              <a:rPr lang="en-US" altLang="zh-TW" dirty="0">
                <a:ea typeface="標楷體" pitchFamily="65" charset="-120"/>
              </a:rPr>
              <a:t> = </a:t>
            </a:r>
            <a:r>
              <a:rPr lang="en-US" altLang="zh-TW" b="1" dirty="0">
                <a:ea typeface="標楷體" pitchFamily="65" charset="-120"/>
              </a:rPr>
              <a:t>0</a:t>
            </a:r>
            <a:r>
              <a:rPr lang="en-US" altLang="zh-TW" dirty="0">
                <a:ea typeface="標楷體" pitchFamily="65" charset="-120"/>
              </a:rPr>
              <a:t>) in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40000" dirty="0">
                <a:ea typeface="標楷體" pitchFamily="65" charset="-120"/>
              </a:rPr>
              <a:t>3</a:t>
            </a:r>
            <a:r>
              <a:rPr lang="en-US" altLang="zh-TW" baseline="30000" dirty="0">
                <a:ea typeface="標楷體" pitchFamily="65" charset="-120"/>
              </a:rPr>
              <a:t> </a:t>
            </a:r>
            <a:r>
              <a:rPr lang="en-US" altLang="zh-TW" dirty="0">
                <a:ea typeface="標楷體" pitchFamily="65" charset="-120"/>
              </a:rPr>
              <a:t>(of dimension 3), by Theorem 4.12 (given a vector space with dimension </a:t>
            </a:r>
            <a:r>
              <a:rPr lang="en-US" altLang="zh-TW" i="1" dirty="0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, then </a:t>
            </a:r>
            <a:r>
              <a:rPr lang="en-US" altLang="zh-TW" i="1" dirty="0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 linearly independent vectors can form a basis for this vector space), these three linearly independent vectors form a basis for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40000" dirty="0">
                <a:ea typeface="標楷體" pitchFamily="65" charset="-120"/>
              </a:rPr>
              <a:t>3</a:t>
            </a:r>
            <a:r>
              <a:rPr lang="en-US" altLang="zh-TW" dirty="0">
                <a:ea typeface="標楷體" pitchFamily="65" charset="-120"/>
              </a:rPr>
              <a:t>. </a:t>
            </a:r>
          </a:p>
          <a:p>
            <a:pPr marL="90488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ym typeface="Symbol"/>
              </a:rPr>
              <a:t></a:t>
            </a:r>
            <a:r>
              <a:rPr lang="en-US" altLang="zh-TW" dirty="0">
                <a:ea typeface="標楷體" pitchFamily="65" charset="-120"/>
              </a:rPr>
              <a:t> </a:t>
            </a:r>
            <a:r>
              <a:rPr lang="en-US" altLang="zh-TW" i="1" dirty="0">
                <a:ea typeface="標楷體" pitchFamily="65" charset="-120"/>
              </a:rPr>
              <a:t>S</a:t>
            </a:r>
            <a:r>
              <a:rPr lang="en-US" altLang="zh-TW" dirty="0">
                <a:ea typeface="標楷體" pitchFamily="65" charset="-120"/>
              </a:rPr>
              <a:t> is a (nonstandard) orthonormal basis for </a:t>
            </a:r>
            <a:r>
              <a:rPr lang="en-US" altLang="zh-TW" i="1" dirty="0">
                <a:ea typeface="標楷體" pitchFamily="65" charset="-120"/>
              </a:rPr>
              <a:t>R</a:t>
            </a:r>
            <a:r>
              <a:rPr lang="en-US" altLang="zh-TW" baseline="40000" dirty="0">
                <a:ea typeface="標楷體" pitchFamily="65" charset="-120"/>
              </a:rPr>
              <a:t>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55F8FAD7-374A-42A0-9168-F190BE59869A}" type="slidenum">
              <a:rPr kumimoji="0" lang="en-US" altLang="zh-TW" sz="1400" smtClean="0"/>
              <a:pPr eaLnBrk="1" hangingPunct="1"/>
              <a:t>46</a:t>
            </a:fld>
            <a:endParaRPr kumimoji="0" lang="en-US" altLang="zh-TW" sz="1400"/>
          </a:p>
        </p:txBody>
      </p:sp>
      <p:sp>
        <p:nvSpPr>
          <p:cNvPr id="43019" name="Text Box 42"/>
          <p:cNvSpPr txBox="1">
            <a:spLocks noChangeArrowheads="1"/>
          </p:cNvSpPr>
          <p:nvPr/>
        </p:nvSpPr>
        <p:spPr bwMode="auto">
          <a:xfrm>
            <a:off x="974725" y="1857375"/>
            <a:ext cx="6492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>
                <a:ea typeface="標楷體" pitchFamily="65" charset="-120"/>
              </a:rPr>
              <a:t>the standard basis                       is orthonormal</a:t>
            </a:r>
          </a:p>
        </p:txBody>
      </p:sp>
      <p:sp>
        <p:nvSpPr>
          <p:cNvPr id="43020" name="Rectangle 34"/>
          <p:cNvSpPr>
            <a:spLocks noChangeArrowheads="1"/>
          </p:cNvSpPr>
          <p:nvPr/>
        </p:nvSpPr>
        <p:spPr bwMode="auto">
          <a:xfrm>
            <a:off x="395288" y="785813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Ex : An orthonormal basis for </a:t>
            </a:r>
            <a:r>
              <a:rPr lang="en-US" altLang="zh-TW" i="1" dirty="0">
                <a:solidFill>
                  <a:schemeClr val="hlink"/>
                </a:solidFill>
              </a:rPr>
              <a:t>P</a:t>
            </a:r>
            <a:r>
              <a:rPr lang="en-US" altLang="zh-TW" baseline="-25000" dirty="0">
                <a:solidFill>
                  <a:schemeClr val="hlink"/>
                </a:solidFill>
              </a:rPr>
              <a:t>2</a:t>
            </a:r>
            <a:r>
              <a:rPr lang="en-US" altLang="zh-TW" dirty="0">
                <a:solidFill>
                  <a:schemeClr val="hlink"/>
                </a:solidFill>
              </a:rPr>
              <a:t>(</a:t>
            </a:r>
            <a:r>
              <a:rPr lang="en-US" altLang="zh-TW" i="1" dirty="0">
                <a:solidFill>
                  <a:schemeClr val="hlink"/>
                </a:solidFill>
              </a:rPr>
              <a:t>x</a:t>
            </a:r>
            <a:r>
              <a:rPr lang="en-US" altLang="zh-TW" dirty="0">
                <a:solidFill>
                  <a:schemeClr val="hlink"/>
                </a:solidFill>
              </a:rPr>
              <a:t>)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 algn="just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In          , with the inner product                                        ,</a:t>
            </a:r>
          </a:p>
        </p:txBody>
      </p:sp>
      <p:graphicFrame>
        <p:nvGraphicFramePr>
          <p:cNvPr id="43010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05575"/>
              </p:ext>
            </p:extLst>
          </p:nvPr>
        </p:nvGraphicFramePr>
        <p:xfrm>
          <a:off x="4958159" y="1389212"/>
          <a:ext cx="30702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27" name="Equation" r:id="rId3" imgW="1536480" imgH="228600" progId="Equation.3">
                  <p:embed/>
                </p:oleObj>
              </mc:Choice>
              <mc:Fallback>
                <p:oleObj name="Equation" r:id="rId3" imgW="1536480" imgH="228600" progId="Equation.3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159" y="1389212"/>
                        <a:ext cx="30702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1026"/>
          <p:cNvGraphicFramePr>
            <a:graphicFrameLocks noChangeAspect="1"/>
          </p:cNvGraphicFramePr>
          <p:nvPr/>
        </p:nvGraphicFramePr>
        <p:xfrm>
          <a:off x="3286125" y="1857375"/>
          <a:ext cx="16303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28" name="Equation" r:id="rId5" imgW="812520" imgH="228600" progId="Equation.3">
                  <p:embed/>
                </p:oleObj>
              </mc:Choice>
              <mc:Fallback>
                <p:oleObj name="Equation" r:id="rId5" imgW="812520" imgH="228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857375"/>
                        <a:ext cx="16303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84559"/>
              </p:ext>
            </p:extLst>
          </p:nvPr>
        </p:nvGraphicFramePr>
        <p:xfrm>
          <a:off x="1388816" y="1387624"/>
          <a:ext cx="7365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29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816" y="1387624"/>
                        <a:ext cx="73656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1" name="Rectangle 11"/>
          <p:cNvSpPr>
            <a:spLocks noChangeArrowheads="1"/>
          </p:cNvSpPr>
          <p:nvPr/>
        </p:nvSpPr>
        <p:spPr bwMode="auto">
          <a:xfrm>
            <a:off x="500063" y="2357438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43013" name="Object 1028"/>
          <p:cNvGraphicFramePr>
            <a:graphicFrameLocks noChangeAspect="1"/>
          </p:cNvGraphicFramePr>
          <p:nvPr/>
        </p:nvGraphicFramePr>
        <p:xfrm>
          <a:off x="1109663" y="2805113"/>
          <a:ext cx="2144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30" name="Equation" r:id="rId9" imgW="1066680" imgH="228600" progId="Equation.3">
                  <p:embed/>
                </p:oleObj>
              </mc:Choice>
              <mc:Fallback>
                <p:oleObj name="Equation" r:id="rId9" imgW="1066680" imgH="2286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2805113"/>
                        <a:ext cx="21447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1029"/>
          <p:cNvGraphicFramePr>
            <a:graphicFrameLocks noChangeAspect="1"/>
          </p:cNvGraphicFramePr>
          <p:nvPr/>
        </p:nvGraphicFramePr>
        <p:xfrm>
          <a:off x="3548063" y="2805113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31" name="Equation" r:id="rId11" imgW="1028520" imgH="228600" progId="Equation.3">
                  <p:embed/>
                </p:oleObj>
              </mc:Choice>
              <mc:Fallback>
                <p:oleObj name="Equation" r:id="rId11" imgW="1028520" imgH="228600" progId="Equation.3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805113"/>
                        <a:ext cx="2057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1030"/>
          <p:cNvGraphicFramePr>
            <a:graphicFrameLocks noChangeAspect="1"/>
          </p:cNvGraphicFramePr>
          <p:nvPr/>
        </p:nvGraphicFramePr>
        <p:xfrm>
          <a:off x="5986463" y="2805113"/>
          <a:ext cx="20637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32" name="Equation" r:id="rId13" imgW="1028520" imgH="241200" progId="Equation.3">
                  <p:embed/>
                </p:oleObj>
              </mc:Choice>
              <mc:Fallback>
                <p:oleObj name="Equation" r:id="rId13" imgW="1028520" imgH="24120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63" y="2805113"/>
                        <a:ext cx="20637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1031"/>
          <p:cNvGraphicFramePr>
            <a:graphicFrameLocks noChangeAspect="1"/>
          </p:cNvGraphicFramePr>
          <p:nvPr/>
        </p:nvGraphicFramePr>
        <p:xfrm>
          <a:off x="1500188" y="3857625"/>
          <a:ext cx="420370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33" name="Equation" r:id="rId15" imgW="2336760" imgH="685800" progId="Equation.DSMT4">
                  <p:embed/>
                </p:oleObj>
              </mc:Choice>
              <mc:Fallback>
                <p:oleObj name="Equation" r:id="rId15" imgW="2336760" imgH="68580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857625"/>
                        <a:ext cx="4203700" cy="123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2" name="Text Box 45"/>
          <p:cNvSpPr txBox="1">
            <a:spLocks noChangeArrowheads="1"/>
          </p:cNvSpPr>
          <p:nvPr/>
        </p:nvSpPr>
        <p:spPr bwMode="auto">
          <a:xfrm>
            <a:off x="1009650" y="3363913"/>
            <a:ext cx="108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Then</a:t>
            </a:r>
          </a:p>
        </p:txBody>
      </p:sp>
      <p:graphicFrame>
        <p:nvGraphicFramePr>
          <p:cNvPr id="43017" name="Object 15"/>
          <p:cNvGraphicFramePr>
            <a:graphicFrameLocks noChangeAspect="1"/>
          </p:cNvGraphicFramePr>
          <p:nvPr/>
        </p:nvGraphicFramePr>
        <p:xfrm>
          <a:off x="1798638" y="5184775"/>
          <a:ext cx="5970587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34" name="Equation" r:id="rId17" imgW="2908080" imgH="888840" progId="Equation.DSMT4">
                  <p:embed/>
                </p:oleObj>
              </mc:Choice>
              <mc:Fallback>
                <p:oleObj name="Equation" r:id="rId17" imgW="2908080" imgH="8888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5184775"/>
                        <a:ext cx="5970587" cy="160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07F9BCBD-FF0E-4FC5-88FE-5A206CA72C72}" type="slidenum">
              <a:rPr kumimoji="0" lang="en-US" altLang="zh-TW" sz="1400" smtClean="0"/>
              <a:pPr eaLnBrk="1" hangingPunct="1"/>
              <a:t>47</a:t>
            </a:fld>
            <a:endParaRPr kumimoji="0" lang="en-US" altLang="zh-TW" sz="1400"/>
          </a:p>
        </p:txBody>
      </p:sp>
      <p:sp>
        <p:nvSpPr>
          <p:cNvPr id="440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8353425" cy="1582738"/>
          </a:xfrm>
        </p:spPr>
        <p:txBody>
          <a:bodyPr/>
          <a:lstStyle/>
          <a:p>
            <a:pPr eaLnBrk="1" hangingPunct="1"/>
            <a:r>
              <a:rPr lang="en-US" altLang="zh-TW" dirty="0"/>
              <a:t>Theorem 5.10</a:t>
            </a:r>
            <a:r>
              <a:rPr lang="en-US" altLang="zh-TW" dirty="0">
                <a:sym typeface="Wingdings" pitchFamily="2" charset="2"/>
              </a:rPr>
              <a:t>: Orthogonal sets are linearly independent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>
                <a:sym typeface="Wingdings" pitchFamily="2" charset="2"/>
              </a:rPr>
              <a:t>If                                  is an orthogonal set of nonzero vectors in an inner product space </a:t>
            </a:r>
            <a:r>
              <a:rPr lang="en-US" altLang="zh-TW" i="1" dirty="0">
                <a:sym typeface="Wingdings" pitchFamily="2" charset="2"/>
              </a:rPr>
              <a:t>V, </a:t>
            </a:r>
            <a:r>
              <a:rPr lang="en-US" altLang="zh-TW" dirty="0">
                <a:sym typeface="Wingdings" pitchFamily="2" charset="2"/>
              </a:rPr>
              <a:t>then</a:t>
            </a:r>
            <a:r>
              <a:rPr lang="en-US" altLang="zh-TW" i="1" dirty="0">
                <a:sym typeface="Wingdings" pitchFamily="2" charset="2"/>
              </a:rPr>
              <a:t> S </a:t>
            </a:r>
            <a:r>
              <a:rPr lang="en-US" altLang="zh-TW" dirty="0">
                <a:sym typeface="Wingdings" pitchFamily="2" charset="2"/>
              </a:rPr>
              <a:t>is linearly independent </a:t>
            </a:r>
          </a:p>
        </p:txBody>
      </p:sp>
      <p:sp>
        <p:nvSpPr>
          <p:cNvPr id="44042" name="Rectangle 31"/>
          <p:cNvSpPr>
            <a:spLocks noChangeArrowheads="1"/>
          </p:cNvSpPr>
          <p:nvPr/>
        </p:nvSpPr>
        <p:spPr bwMode="auto">
          <a:xfrm>
            <a:off x="609600" y="2286000"/>
            <a:ext cx="792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</a:rPr>
              <a:t>Pf: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387350" lvl="1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i="1" dirty="0">
                <a:ea typeface="標楷體" pitchFamily="65" charset="-120"/>
              </a:rPr>
              <a:t> S</a:t>
            </a:r>
            <a:r>
              <a:rPr lang="en-US" altLang="zh-TW" dirty="0">
                <a:ea typeface="標楷體" pitchFamily="65" charset="-120"/>
              </a:rPr>
              <a:t>  is an orthogonal set of nonzero vectors,</a:t>
            </a:r>
          </a:p>
        </p:txBody>
      </p:sp>
      <p:graphicFrame>
        <p:nvGraphicFramePr>
          <p:cNvPr id="4403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95883"/>
              </p:ext>
            </p:extLst>
          </p:nvPr>
        </p:nvGraphicFramePr>
        <p:xfrm>
          <a:off x="1143000" y="3232150"/>
          <a:ext cx="50752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5" name="Equation" r:id="rId3" imgW="2539800" imgH="241200" progId="Equation.DSMT4">
                  <p:embed/>
                </p:oleObj>
              </mc:Choice>
              <mc:Fallback>
                <p:oleObj name="Equation" r:id="rId3" imgW="2539800" imgH="2412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32150"/>
                        <a:ext cx="50752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94317"/>
              </p:ext>
            </p:extLst>
          </p:nvPr>
        </p:nvGraphicFramePr>
        <p:xfrm>
          <a:off x="1182688" y="4000500"/>
          <a:ext cx="601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6" name="Equation" r:id="rId5" imgW="3009600" imgH="457200" progId="Equation.DSMT4">
                  <p:embed/>
                </p:oleObj>
              </mc:Choice>
              <mc:Fallback>
                <p:oleObj name="Equation" r:id="rId5" imgW="3009600" imgH="457200" progId="Equation.DSMT4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4000500"/>
                        <a:ext cx="6019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09086"/>
              </p:ext>
            </p:extLst>
          </p:nvPr>
        </p:nvGraphicFramePr>
        <p:xfrm>
          <a:off x="1165225" y="4943475"/>
          <a:ext cx="70072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7" name="Equation" r:id="rId7" imgW="3504960" imgH="457200" progId="Equation.DSMT4">
                  <p:embed/>
                </p:oleObj>
              </mc:Choice>
              <mc:Fallback>
                <p:oleObj name="Equation" r:id="rId7" imgW="3504960" imgH="4572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943475"/>
                        <a:ext cx="70072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612926"/>
              </p:ext>
            </p:extLst>
          </p:nvPr>
        </p:nvGraphicFramePr>
        <p:xfrm>
          <a:off x="1116013" y="6003925"/>
          <a:ext cx="74247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8" name="Equation" r:id="rId9" imgW="3568680" imgH="228600" progId="Equation.DSMT4">
                  <p:embed/>
                </p:oleObj>
              </mc:Choice>
              <mc:Fallback>
                <p:oleObj name="Equation" r:id="rId9" imgW="3568680" imgH="22860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003925"/>
                        <a:ext cx="74247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文字方塊 10"/>
          <p:cNvSpPr txBox="1">
            <a:spLocks noChangeArrowheads="1"/>
          </p:cNvSpPr>
          <p:nvPr/>
        </p:nvSpPr>
        <p:spPr bwMode="auto">
          <a:xfrm>
            <a:off x="5000625" y="3857625"/>
            <a:ext cx="4143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(If there is only the trivial solution for </a:t>
            </a:r>
            <a:r>
              <a:rPr lang="en-US" altLang="zh-TW" sz="1800" i="1" dirty="0" err="1">
                <a:solidFill>
                  <a:srgbClr val="0000FF"/>
                </a:solidFill>
              </a:rPr>
              <a:t>c</a:t>
            </a:r>
            <a:r>
              <a:rPr lang="en-US" altLang="zh-TW" sz="1800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zh-TW" sz="1800" dirty="0" err="1">
                <a:solidFill>
                  <a:srgbClr val="0000FF"/>
                </a:solidFill>
              </a:rPr>
              <a:t>’s</a:t>
            </a:r>
            <a:r>
              <a:rPr lang="en-US" altLang="zh-TW" sz="1800" dirty="0">
                <a:solidFill>
                  <a:srgbClr val="0000FF"/>
                </a:solidFill>
              </a:rPr>
              <a:t>, i.e., all </a:t>
            </a:r>
            <a:r>
              <a:rPr lang="en-US" altLang="zh-TW" sz="1800" i="1" dirty="0" err="1">
                <a:solidFill>
                  <a:srgbClr val="0000FF"/>
                </a:solidFill>
              </a:rPr>
              <a:t>c</a:t>
            </a:r>
            <a:r>
              <a:rPr lang="en-US" altLang="zh-TW" sz="1800" i="1" baseline="-25000" dirty="0" err="1">
                <a:solidFill>
                  <a:srgbClr val="0000FF"/>
                </a:solidFill>
              </a:rPr>
              <a:t>i</a:t>
            </a:r>
            <a:r>
              <a:rPr lang="en-US" altLang="zh-TW" sz="1800" dirty="0" err="1">
                <a:solidFill>
                  <a:srgbClr val="0000FF"/>
                </a:solidFill>
              </a:rPr>
              <a:t>’s</a:t>
            </a:r>
            <a:r>
              <a:rPr lang="en-US" altLang="zh-TW" sz="1800" dirty="0">
                <a:solidFill>
                  <a:srgbClr val="0000FF"/>
                </a:solidFill>
              </a:rPr>
              <a:t> are 0, </a:t>
            </a:r>
            <a:r>
              <a:rPr lang="en-US" altLang="zh-TW" sz="1800" i="1" dirty="0">
                <a:solidFill>
                  <a:srgbClr val="0000FF"/>
                </a:solidFill>
              </a:rPr>
              <a:t>S</a:t>
            </a:r>
            <a:r>
              <a:rPr lang="en-US" altLang="zh-TW" sz="1800" dirty="0">
                <a:solidFill>
                  <a:srgbClr val="0000FF"/>
                </a:solidFill>
              </a:rPr>
              <a:t> is linearly independent) 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44044" name="文字方塊 11"/>
          <p:cNvSpPr txBox="1">
            <a:spLocks noChangeArrowheads="1"/>
          </p:cNvSpPr>
          <p:nvPr/>
        </p:nvSpPr>
        <p:spPr bwMode="auto">
          <a:xfrm>
            <a:off x="3500438" y="5426075"/>
            <a:ext cx="5286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>
                <a:solidFill>
                  <a:srgbClr val="0000FF"/>
                </a:solidFill>
              </a:rPr>
              <a:t>(because </a:t>
            </a:r>
            <a:r>
              <a:rPr lang="en-US" altLang="zh-TW" sz="1800" i="1">
                <a:solidFill>
                  <a:srgbClr val="0000FF"/>
                </a:solidFill>
              </a:rPr>
              <a:t>S</a:t>
            </a:r>
            <a:r>
              <a:rPr lang="en-US" altLang="zh-TW" sz="1800">
                <a:solidFill>
                  <a:srgbClr val="0000FF"/>
                </a:solidFill>
              </a:rPr>
              <a:t> is an orthogonal set of nonzero vectors) </a:t>
            </a:r>
            <a:endParaRPr lang="zh-TW" altLang="en-US" sz="1800">
              <a:solidFill>
                <a:srgbClr val="0000FF"/>
              </a:solidFill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133512"/>
              </p:ext>
            </p:extLst>
          </p:nvPr>
        </p:nvGraphicFramePr>
        <p:xfrm>
          <a:off x="1331640" y="1390799"/>
          <a:ext cx="246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9" name="方程式" r:id="rId11" imgW="1218960" imgH="228600" progId="Equation.3">
                  <p:embed/>
                </p:oleObj>
              </mc:Choice>
              <mc:Fallback>
                <p:oleObj name="方程式" r:id="rId11" imgW="121896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390799"/>
                        <a:ext cx="24606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23EB80F9-9E47-4DF9-B038-279790363D23}" type="slidenum">
              <a:rPr kumimoji="0" lang="en-US" altLang="zh-TW" sz="1400" smtClean="0"/>
              <a:pPr eaLnBrk="1" hangingPunct="1"/>
              <a:t>48</a:t>
            </a:fld>
            <a:endParaRPr kumimoji="0" lang="en-US" altLang="zh-TW" sz="1400"/>
          </a:p>
        </p:txBody>
      </p:sp>
      <p:sp>
        <p:nvSpPr>
          <p:cNvPr id="95235" name="Rectangle 8"/>
          <p:cNvSpPr>
            <a:spLocks noChangeArrowheads="1"/>
          </p:cNvSpPr>
          <p:nvPr/>
        </p:nvSpPr>
        <p:spPr bwMode="auto">
          <a:xfrm>
            <a:off x="361950" y="758356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Corollary to Theorem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 5.10:</a:t>
            </a:r>
          </a:p>
          <a:p>
            <a:pPr marL="714375" lvl="1" algn="just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If </a:t>
            </a:r>
            <a:r>
              <a:rPr lang="en-US" altLang="zh-TW" i="1" dirty="0">
                <a:ea typeface="標楷體" pitchFamily="65" charset="-120"/>
              </a:rPr>
              <a:t>V</a:t>
            </a:r>
            <a:r>
              <a:rPr lang="en-US" altLang="zh-TW" dirty="0">
                <a:ea typeface="標楷體" pitchFamily="65" charset="-120"/>
              </a:rPr>
              <a:t> is an inner product space with dimension </a:t>
            </a:r>
            <a:r>
              <a:rPr lang="en-US" altLang="zh-TW" i="1" dirty="0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, then any orthogonal set of</a:t>
            </a:r>
            <a:r>
              <a:rPr lang="en-US" altLang="zh-TW" i="1" dirty="0">
                <a:ea typeface="標楷體" pitchFamily="65" charset="-120"/>
              </a:rPr>
              <a:t> n </a:t>
            </a:r>
            <a:r>
              <a:rPr lang="en-US" altLang="zh-TW" dirty="0">
                <a:ea typeface="標楷體" pitchFamily="65" charset="-120"/>
              </a:rPr>
              <a:t>nonzero vectors is a basis for</a:t>
            </a:r>
            <a:r>
              <a:rPr lang="en-US" altLang="zh-TW" i="1" dirty="0">
                <a:ea typeface="標楷體" pitchFamily="65" charset="-120"/>
              </a:rPr>
              <a:t> V</a:t>
            </a:r>
            <a:endParaRPr lang="en-US" altLang="zh-TW" dirty="0">
              <a:ea typeface="標楷體" pitchFamily="65" charset="-120"/>
            </a:endParaRPr>
          </a:p>
        </p:txBody>
      </p:sp>
      <p:sp>
        <p:nvSpPr>
          <p:cNvPr id="95236" name="文字方塊 3"/>
          <p:cNvSpPr txBox="1">
            <a:spLocks noChangeArrowheads="1"/>
          </p:cNvSpPr>
          <p:nvPr/>
        </p:nvSpPr>
        <p:spPr bwMode="auto">
          <a:xfrm>
            <a:off x="857250" y="2395538"/>
            <a:ext cx="771525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1. By Theorem 5.10, if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= {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</a:rPr>
              <a:t>1</a:t>
            </a:r>
            <a:r>
              <a:rPr lang="en-US" altLang="zh-TW" sz="2200" dirty="0">
                <a:solidFill>
                  <a:srgbClr val="0000FF"/>
                </a:solidFill>
              </a:rPr>
              <a:t>, 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</a:rPr>
              <a:t>2</a:t>
            </a:r>
            <a:r>
              <a:rPr lang="en-US" altLang="zh-TW" sz="2200" dirty="0">
                <a:solidFill>
                  <a:srgbClr val="0000FF"/>
                </a:solidFill>
              </a:rPr>
              <a:t>, …, </a:t>
            </a:r>
            <a:r>
              <a:rPr lang="en-US" altLang="zh-TW" sz="2200" b="1" dirty="0" err="1">
                <a:solidFill>
                  <a:srgbClr val="0000FF"/>
                </a:solidFill>
              </a:rPr>
              <a:t>v</a:t>
            </a:r>
            <a:r>
              <a:rPr lang="en-US" altLang="zh-TW" sz="2200" i="1" baseline="-25000" dirty="0" err="1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} is an orthogonal set of </a:t>
            </a:r>
            <a:r>
              <a:rPr lang="en-US" altLang="zh-TW" sz="2200" i="1" dirty="0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 vectors, then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is linearly independent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2. According to Theorem 4.12, if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= {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</a:rPr>
              <a:t>1</a:t>
            </a:r>
            <a:r>
              <a:rPr lang="en-US" altLang="zh-TW" sz="2200" dirty="0">
                <a:solidFill>
                  <a:srgbClr val="0000FF"/>
                </a:solidFill>
              </a:rPr>
              <a:t>, 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baseline="-25000" dirty="0">
                <a:solidFill>
                  <a:srgbClr val="0000FF"/>
                </a:solidFill>
              </a:rPr>
              <a:t>2</a:t>
            </a:r>
            <a:r>
              <a:rPr lang="en-US" altLang="zh-TW" sz="2200" dirty="0">
                <a:solidFill>
                  <a:srgbClr val="0000FF"/>
                </a:solidFill>
              </a:rPr>
              <a:t>, …, </a:t>
            </a:r>
            <a:r>
              <a:rPr lang="en-US" altLang="zh-TW" sz="2200" b="1" dirty="0" err="1">
                <a:solidFill>
                  <a:srgbClr val="0000FF"/>
                </a:solidFill>
              </a:rPr>
              <a:t>v</a:t>
            </a:r>
            <a:r>
              <a:rPr lang="en-US" altLang="zh-TW" sz="2200" i="1" baseline="-25000" dirty="0" err="1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} is a linearly independent set of </a:t>
            </a:r>
            <a:r>
              <a:rPr lang="en-US" altLang="zh-TW" sz="2200" i="1" dirty="0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 vectors in </a:t>
            </a:r>
            <a:r>
              <a:rPr lang="en-US" altLang="zh-TW" sz="2200" i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(with dimension </a:t>
            </a:r>
            <a:r>
              <a:rPr lang="en-US" altLang="zh-TW" sz="2200" i="1" dirty="0">
                <a:solidFill>
                  <a:srgbClr val="0000FF"/>
                </a:solidFill>
              </a:rPr>
              <a:t>n</a:t>
            </a:r>
            <a:r>
              <a:rPr lang="en-US" altLang="zh-TW" sz="2200" dirty="0">
                <a:solidFill>
                  <a:srgbClr val="0000FF"/>
                </a:solidFill>
              </a:rPr>
              <a:t>), then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is a basis for </a:t>
            </a:r>
            <a:r>
              <a:rPr lang="en-US" altLang="zh-TW" sz="2200" i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Based on the above two arguments, it is straightforward to derive the above corollary to Theorem 5.10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808C91D-973E-4A59-B0E9-7ACD81D5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5157192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Considering an orthonormal basis is equivalent 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to rotating 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the original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x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-,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y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-, and </a:t>
            </a:r>
            <a:r>
              <a:rPr lang="en-US" altLang="zh-TW" i="1" dirty="0">
                <a:solidFill>
                  <a:schemeClr val="hlink"/>
                </a:solidFill>
                <a:ea typeface="標楷體" pitchFamily="65" charset="-120"/>
              </a:rPr>
              <a:t>z</a:t>
            </a: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-axis (represented by the standard basis) to a new set of axes represented by the considered orthonormal basis</a:t>
            </a:r>
            <a:endParaRPr lang="en-US" altLang="zh-TW" dirty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AA01C8E4-29CE-4053-AD32-7D3A16AB1A7C}" type="slidenum">
              <a:rPr kumimoji="0" lang="en-US" altLang="zh-TW" sz="1400" smtClean="0"/>
              <a:pPr eaLnBrk="1" hangingPunct="1"/>
              <a:t>49</a:t>
            </a:fld>
            <a:endParaRPr kumimoji="0" lang="en-US" altLang="zh-TW" sz="1400"/>
          </a:p>
        </p:txBody>
      </p:sp>
      <p:sp>
        <p:nvSpPr>
          <p:cNvPr id="45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zh-TW"/>
              <a:t>Ex 4: Using orthogonality to test for a basis</a:t>
            </a:r>
          </a:p>
          <a:p>
            <a:pPr marL="387350" lvl="1" indent="0" algn="just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/>
              <a:t>    Show that the following set is a basis for      </a:t>
            </a:r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6181725" y="1222375"/>
          <a:ext cx="40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3" name="方程式" r:id="rId3" imgW="203040" imgH="190440" progId="Equation.3">
                  <p:embed/>
                </p:oleObj>
              </mc:Choice>
              <mc:Fallback>
                <p:oleObj name="方程式" r:id="rId3" imgW="20304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1222375"/>
                        <a:ext cx="40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10"/>
          <p:cNvGraphicFramePr>
            <a:graphicFrameLocks noChangeAspect="1"/>
          </p:cNvGraphicFramePr>
          <p:nvPr/>
        </p:nvGraphicFramePr>
        <p:xfrm>
          <a:off x="1608138" y="1643063"/>
          <a:ext cx="67087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4" name="Equation" r:id="rId5" imgW="3390900" imgH="406400" progId="Equation.DSMT4">
                  <p:embed/>
                </p:oleObj>
              </mc:Choice>
              <mc:Fallback>
                <p:oleObj name="Equation" r:id="rId5" imgW="3390900" imgH="40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1643063"/>
                        <a:ext cx="6708775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33400" y="2428875"/>
            <a:ext cx="46863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  <a:p>
            <a:pPr marL="571500" lvl="1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>
              <a:ea typeface="標楷體" pitchFamily="65" charset="-120"/>
            </a:endParaRPr>
          </a:p>
        </p:txBody>
      </p:sp>
      <p:graphicFrame>
        <p:nvGraphicFramePr>
          <p:cNvPr id="45060" name="Object 14"/>
          <p:cNvGraphicFramePr>
            <a:graphicFrameLocks noChangeAspect="1"/>
          </p:cNvGraphicFramePr>
          <p:nvPr/>
        </p:nvGraphicFramePr>
        <p:xfrm>
          <a:off x="990600" y="3429000"/>
          <a:ext cx="3201988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5" name="Equation" r:id="rId7" imgW="1600200" imgH="685800" progId="Equation.3">
                  <p:embed/>
                </p:oleObj>
              </mc:Choice>
              <mc:Fallback>
                <p:oleObj name="Equation" r:id="rId7" imgW="1600200" imgH="685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9000"/>
                        <a:ext cx="3201988" cy="137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15"/>
          <p:cNvGraphicFramePr>
            <a:graphicFrameLocks noChangeAspect="1"/>
          </p:cNvGraphicFramePr>
          <p:nvPr/>
        </p:nvGraphicFramePr>
        <p:xfrm>
          <a:off x="1000125" y="2928938"/>
          <a:ext cx="368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6" name="Equation" r:id="rId9" imgW="1841400" imgH="228600" progId="Equation.DSMT4">
                  <p:embed/>
                </p:oleObj>
              </mc:Choice>
              <mc:Fallback>
                <p:oleObj name="Equation" r:id="rId9" imgW="18414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928938"/>
                        <a:ext cx="368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16"/>
          <p:cNvGraphicFramePr>
            <a:graphicFrameLocks noChangeAspect="1"/>
          </p:cNvGraphicFramePr>
          <p:nvPr/>
        </p:nvGraphicFramePr>
        <p:xfrm>
          <a:off x="4495800" y="3430588"/>
          <a:ext cx="31511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7" name="Equation" r:id="rId11" imgW="1574640" imgH="685800" progId="Equation.3">
                  <p:embed/>
                </p:oleObj>
              </mc:Choice>
              <mc:Fallback>
                <p:oleObj name="Equation" r:id="rId11" imgW="1574640" imgH="685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30588"/>
                        <a:ext cx="315118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18"/>
          <p:cNvGraphicFramePr>
            <a:graphicFrameLocks noChangeAspect="1"/>
          </p:cNvGraphicFramePr>
          <p:nvPr/>
        </p:nvGraphicFramePr>
        <p:xfrm>
          <a:off x="1071563" y="4857750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8" name="Equation" r:id="rId13" imgW="1130040" imgH="203040" progId="Equation.3">
                  <p:embed/>
                </p:oleObj>
              </mc:Choice>
              <mc:Fallback>
                <p:oleObj name="Equation" r:id="rId13" imgW="1130040" imgH="203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857750"/>
                        <a:ext cx="226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21"/>
          <p:cNvGraphicFramePr>
            <a:graphicFrameLocks noChangeAspect="1"/>
          </p:cNvGraphicFramePr>
          <p:nvPr/>
        </p:nvGraphicFramePr>
        <p:xfrm>
          <a:off x="1090613" y="5321300"/>
          <a:ext cx="2501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9" name="方程式" r:id="rId15" imgW="2501640" imgH="342720" progId="Equation.3">
                  <p:embed/>
                </p:oleObj>
              </mc:Choice>
              <mc:Fallback>
                <p:oleObj name="方程式" r:id="rId15" imgW="2501640" imgH="34272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5321300"/>
                        <a:ext cx="2501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Text Box 24"/>
          <p:cNvSpPr txBox="1">
            <a:spLocks noChangeArrowheads="1"/>
          </p:cNvSpPr>
          <p:nvPr/>
        </p:nvSpPr>
        <p:spPr bwMode="auto">
          <a:xfrm>
            <a:off x="3754438" y="5278438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(by Corollary to Theorem 5.10)</a:t>
            </a:r>
          </a:p>
        </p:txBody>
      </p:sp>
      <p:sp>
        <p:nvSpPr>
          <p:cNvPr id="45069" name="文字方塊 12"/>
          <p:cNvSpPr txBox="1">
            <a:spLocks noChangeArrowheads="1"/>
          </p:cNvSpPr>
          <p:nvPr/>
        </p:nvSpPr>
        <p:spPr bwMode="auto">
          <a:xfrm>
            <a:off x="428625" y="5786438"/>
            <a:ext cx="8572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※ The corollary to </a:t>
            </a:r>
            <a:r>
              <a:rPr lang="en-US" altLang="zh-TW" sz="2000" dirty="0" err="1">
                <a:solidFill>
                  <a:srgbClr val="0000FF"/>
                </a:solidFill>
              </a:rPr>
              <a:t>Thm</a:t>
            </a:r>
            <a:r>
              <a:rPr lang="en-US" altLang="zh-TW" sz="2000" dirty="0">
                <a:solidFill>
                  <a:srgbClr val="0000FF"/>
                </a:solidFill>
              </a:rPr>
              <a:t>. 5.10 shows an advantage of introducing the concept of orthogonal vectors, i.e., it is not necessary to solve linear systems to test whether </a:t>
            </a:r>
            <a:r>
              <a:rPr lang="en-US" altLang="zh-TW" sz="2000" i="1" dirty="0">
                <a:solidFill>
                  <a:srgbClr val="0000FF"/>
                </a:solidFill>
              </a:rPr>
              <a:t>S</a:t>
            </a:r>
            <a:r>
              <a:rPr lang="en-US" altLang="zh-TW" sz="2000" dirty="0">
                <a:solidFill>
                  <a:srgbClr val="0000FF"/>
                </a:solidFill>
              </a:rPr>
              <a:t> is a basis (e.g., Ex 1 on 5.44) if </a:t>
            </a:r>
            <a:r>
              <a:rPr lang="en-US" altLang="zh-TW" sz="2000" i="1" dirty="0">
                <a:solidFill>
                  <a:srgbClr val="0000FF"/>
                </a:solidFill>
              </a:rPr>
              <a:t>S</a:t>
            </a:r>
            <a:r>
              <a:rPr lang="en-US" altLang="zh-TW" sz="2000" dirty="0">
                <a:solidFill>
                  <a:srgbClr val="0000FF"/>
                </a:solidFill>
              </a:rPr>
              <a:t> is a set of orthogonal vectors 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C8589F5-D355-4AD4-895F-C6A952581465}" type="slidenum">
              <a:rPr kumimoji="0" lang="en-US" altLang="zh-TW" sz="1400" smtClean="0"/>
              <a:pPr eaLnBrk="1" hangingPunct="1"/>
              <a:t>5</a:t>
            </a:fld>
            <a:endParaRPr kumimoji="0" lang="en-US" altLang="zh-TW" sz="1400"/>
          </a:p>
        </p:txBody>
      </p:sp>
      <p:sp>
        <p:nvSpPr>
          <p:cNvPr id="41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817563"/>
            <a:ext cx="7924800" cy="2971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/>
              <a:t>Theorem 5.1: Length of a scalar multiple</a:t>
            </a:r>
          </a:p>
          <a:p>
            <a:pPr lvl="1" indent="0" eaLnBrk="1" hangingPunct="1">
              <a:lnSpc>
                <a:spcPct val="120000"/>
              </a:lnSpc>
              <a:buNone/>
            </a:pPr>
            <a:r>
              <a:rPr lang="en-US" altLang="zh-TW" dirty="0"/>
              <a:t>Let </a:t>
            </a:r>
            <a:r>
              <a:rPr lang="en-US" altLang="zh-TW" b="1" dirty="0"/>
              <a:t>v</a:t>
            </a:r>
            <a:r>
              <a:rPr lang="en-US" altLang="zh-TW" dirty="0"/>
              <a:t> be a vector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i="1" baseline="30000" dirty="0"/>
              <a:t> </a:t>
            </a:r>
            <a:r>
              <a:rPr lang="en-US" altLang="zh-TW" dirty="0"/>
              <a:t>and </a:t>
            </a:r>
            <a:r>
              <a:rPr lang="en-US" altLang="zh-TW" i="1" dirty="0"/>
              <a:t>c</a:t>
            </a:r>
            <a:r>
              <a:rPr lang="en-US" altLang="zh-TW" dirty="0"/>
              <a:t> be a scalar. Then</a:t>
            </a:r>
          </a:p>
        </p:txBody>
      </p:sp>
      <p:graphicFrame>
        <p:nvGraphicFramePr>
          <p:cNvPr id="4098" name="Object 1031"/>
          <p:cNvGraphicFramePr>
            <a:graphicFrameLocks noChangeAspect="1"/>
          </p:cNvGraphicFramePr>
          <p:nvPr/>
        </p:nvGraphicFramePr>
        <p:xfrm>
          <a:off x="2668588" y="1989138"/>
          <a:ext cx="16748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0" name="Equation" r:id="rId3" imgW="850680" imgH="203040" progId="Equation.DSMT4">
                  <p:embed/>
                </p:oleObj>
              </mc:Choice>
              <mc:Fallback>
                <p:oleObj name="Equation" r:id="rId3" imgW="850680" imgH="203040" progId="Equation.DSMT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989138"/>
                        <a:ext cx="167481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36"/>
          <p:cNvGraphicFramePr>
            <a:graphicFrameLocks noChangeAspect="1"/>
          </p:cNvGraphicFramePr>
          <p:nvPr/>
        </p:nvGraphicFramePr>
        <p:xfrm>
          <a:off x="1504950" y="3825875"/>
          <a:ext cx="382905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1" name="Equation" r:id="rId5" imgW="1917360" imgH="1358640" progId="Equation.3">
                  <p:embed/>
                </p:oleObj>
              </mc:Choice>
              <mc:Fallback>
                <p:oleObj name="Equation" r:id="rId5" imgW="1917360" imgH="1358640" progId="Equation.3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3825875"/>
                        <a:ext cx="3829050" cy="272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Group 1039"/>
          <p:cNvGrpSpPr>
            <a:grpSpLocks/>
          </p:cNvGrpSpPr>
          <p:nvPr/>
        </p:nvGrpSpPr>
        <p:grpSpPr bwMode="auto">
          <a:xfrm>
            <a:off x="533400" y="2420938"/>
            <a:ext cx="7924800" cy="1524000"/>
            <a:chOff x="336" y="1525"/>
            <a:chExt cx="4992" cy="960"/>
          </a:xfrm>
        </p:grpSpPr>
        <p:sp>
          <p:nvSpPr>
            <p:cNvPr id="4105" name="Rectangle 1034"/>
            <p:cNvSpPr>
              <a:spLocks noChangeArrowheads="1"/>
            </p:cNvSpPr>
            <p:nvPr/>
          </p:nvSpPr>
          <p:spPr bwMode="auto">
            <a:xfrm>
              <a:off x="336" y="1525"/>
              <a:ext cx="499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 Pf:</a:t>
              </a:r>
            </a:p>
          </p:txBody>
        </p:sp>
        <p:graphicFrame>
          <p:nvGraphicFramePr>
            <p:cNvPr id="4100" name="Object 1035"/>
            <p:cNvGraphicFramePr>
              <a:graphicFrameLocks noChangeAspect="1"/>
            </p:cNvGraphicFramePr>
            <p:nvPr/>
          </p:nvGraphicFramePr>
          <p:xfrm>
            <a:off x="991" y="1826"/>
            <a:ext cx="150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12" name="Equation" r:id="rId7" imgW="1180800" imgH="228600" progId="Equation.3">
                    <p:embed/>
                  </p:oleObj>
                </mc:Choice>
                <mc:Fallback>
                  <p:oleObj name="Equation" r:id="rId7" imgW="1180800" imgH="228600" progId="Equation.3">
                    <p:embed/>
                    <p:pic>
                      <p:nvPicPr>
                        <p:cNvPr id="0" name="Object 10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1" y="1826"/>
                          <a:ext cx="1505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1" name="Object 1038"/>
            <p:cNvGraphicFramePr>
              <a:graphicFrameLocks noChangeAspect="1"/>
            </p:cNvGraphicFramePr>
            <p:nvPr/>
          </p:nvGraphicFramePr>
          <p:xfrm>
            <a:off x="1008" y="2112"/>
            <a:ext cx="2071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13" name="Equation" r:id="rId9" imgW="1625400" imgH="228600" progId="Equation.3">
                    <p:embed/>
                  </p:oleObj>
                </mc:Choice>
                <mc:Fallback>
                  <p:oleObj name="Equation" r:id="rId9" imgW="1625400" imgH="228600" progId="Equation.3">
                    <p:embed/>
                    <p:pic>
                      <p:nvPicPr>
                        <p:cNvPr id="0" name="Object 10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2112"/>
                          <a:ext cx="2071" cy="2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DBAC33F2-27D7-4E62-B034-980A49CB5DE7}" type="slidenum">
              <a:rPr kumimoji="0" lang="en-US" altLang="zh-TW" sz="1400" smtClean="0"/>
              <a:pPr eaLnBrk="1" hangingPunct="1"/>
              <a:t>50</a:t>
            </a:fld>
            <a:endParaRPr kumimoji="0" lang="en-US" altLang="zh-TW" sz="1400"/>
          </a:p>
        </p:txBody>
      </p:sp>
      <p:sp>
        <p:nvSpPr>
          <p:cNvPr id="460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2346"/>
            <a:ext cx="8512175" cy="1866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Theorem 5.11: Coordinates relative to an orthonormal basis</a:t>
            </a:r>
          </a:p>
          <a:p>
            <a:pPr lvl="1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/>
              <a:t>If                                   is an orthonormal basis for an inner product space </a:t>
            </a:r>
            <a:r>
              <a:rPr lang="en-US" altLang="zh-TW" i="1"/>
              <a:t>V</a:t>
            </a:r>
            <a:r>
              <a:rPr lang="en-US" altLang="zh-TW"/>
              <a:t>, then the unique coordinate representation of a vector</a:t>
            </a:r>
            <a:r>
              <a:rPr lang="en-US" altLang="zh-TW" i="1"/>
              <a:t> </a:t>
            </a:r>
            <a:r>
              <a:rPr lang="en-US" altLang="zh-TW" b="1"/>
              <a:t>w </a:t>
            </a:r>
            <a:r>
              <a:rPr lang="en-US" altLang="zh-TW"/>
              <a:t>with respect to</a:t>
            </a:r>
            <a:r>
              <a:rPr lang="en-US" altLang="zh-TW" b="1"/>
              <a:t> </a:t>
            </a:r>
            <a:r>
              <a:rPr lang="en-US" altLang="zh-TW" i="1"/>
              <a:t>B</a:t>
            </a:r>
            <a:r>
              <a:rPr lang="en-US" altLang="zh-TW"/>
              <a:t> is</a:t>
            </a:r>
          </a:p>
        </p:txBody>
      </p:sp>
      <p:graphicFrame>
        <p:nvGraphicFramePr>
          <p:cNvPr id="4608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3476"/>
              </p:ext>
            </p:extLst>
          </p:nvPr>
        </p:nvGraphicFramePr>
        <p:xfrm>
          <a:off x="1389063" y="1316038"/>
          <a:ext cx="246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3" name="方程式" r:id="rId3" imgW="1218960" imgH="228600" progId="Equation.3">
                  <p:embed/>
                </p:oleObj>
              </mc:Choice>
              <mc:Fallback>
                <p:oleObj name="方程式" r:id="rId3" imgW="121896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9063" y="1316038"/>
                        <a:ext cx="24606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1025"/>
          <p:cNvGraphicFramePr>
            <a:graphicFrameLocks noChangeAspect="1"/>
          </p:cNvGraphicFramePr>
          <p:nvPr/>
        </p:nvGraphicFramePr>
        <p:xfrm>
          <a:off x="1109663" y="5726113"/>
          <a:ext cx="41640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4" name="Equation" r:id="rId5" imgW="2044440" imgH="457200" progId="Equation.DSMT4">
                  <p:embed/>
                </p:oleObj>
              </mc:Choice>
              <mc:Fallback>
                <p:oleObj name="Equation" r:id="rId5" imgW="2044440" imgH="457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5726113"/>
                        <a:ext cx="4164012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1028"/>
          <p:cNvGraphicFramePr>
            <a:graphicFrameLocks noChangeAspect="1"/>
          </p:cNvGraphicFramePr>
          <p:nvPr/>
        </p:nvGraphicFramePr>
        <p:xfrm>
          <a:off x="1084263" y="5200650"/>
          <a:ext cx="3878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5" name="Equation" r:id="rId7" imgW="1930320" imgH="228600" progId="Equation.3">
                  <p:embed/>
                </p:oleObj>
              </mc:Choice>
              <mc:Fallback>
                <p:oleObj name="Equation" r:id="rId7" imgW="1930320" imgH="228600" progId="Equation.3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5200650"/>
                        <a:ext cx="38782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Text Box 22"/>
          <p:cNvSpPr txBox="1">
            <a:spLocks noChangeArrowheads="1"/>
          </p:cNvSpPr>
          <p:nvPr/>
        </p:nvSpPr>
        <p:spPr bwMode="auto">
          <a:xfrm>
            <a:off x="4891088" y="5197475"/>
            <a:ext cx="4291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(unique representation from Thm. 4.9)</a:t>
            </a:r>
          </a:p>
        </p:txBody>
      </p:sp>
      <p:sp>
        <p:nvSpPr>
          <p:cNvPr id="46090" name="Rectangle 30"/>
          <p:cNvSpPr>
            <a:spLocks noChangeArrowheads="1"/>
          </p:cNvSpPr>
          <p:nvPr/>
        </p:nvSpPr>
        <p:spPr bwMode="auto">
          <a:xfrm>
            <a:off x="571500" y="4230688"/>
            <a:ext cx="7924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</a:rPr>
              <a:t>Pf: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              </a:t>
            </a:r>
            <a:r>
              <a:rPr lang="en-US" altLang="zh-TW" dirty="0">
                <a:ea typeface="標楷體" pitchFamily="65" charset="-120"/>
              </a:rPr>
              <a:t>is an orthonormal basis for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i="1" dirty="0">
                <a:ea typeface="標楷體" pitchFamily="65" charset="-120"/>
              </a:rPr>
              <a:t>V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6086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19388"/>
              </p:ext>
            </p:extLst>
          </p:nvPr>
        </p:nvGraphicFramePr>
        <p:xfrm>
          <a:off x="1865313" y="2673846"/>
          <a:ext cx="5264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6" name="Equation" r:id="rId9" imgW="2628720" imgH="228600" progId="Equation.DSMT4">
                  <p:embed/>
                </p:oleObj>
              </mc:Choice>
              <mc:Fallback>
                <p:oleObj name="Equation" r:id="rId9" imgW="2628720" imgH="228600" progId="Equation.DSMT4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2673846"/>
                        <a:ext cx="52641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文字方塊 13"/>
          <p:cNvSpPr txBox="1">
            <a:spLocks noChangeArrowheads="1"/>
          </p:cNvSpPr>
          <p:nvPr/>
        </p:nvSpPr>
        <p:spPr bwMode="auto">
          <a:xfrm>
            <a:off x="928688" y="3277096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※ The above theorem tells us that it is easy to derive the coordinate representation of a vector relative to an orthonormal basis, which is another advantage of using orthonormal bases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369153"/>
              </p:ext>
            </p:extLst>
          </p:nvPr>
        </p:nvGraphicFramePr>
        <p:xfrm>
          <a:off x="1115616" y="4703167"/>
          <a:ext cx="2460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7" name="方程式" r:id="rId11" imgW="1218960" imgH="228600" progId="Equation.3">
                  <p:embed/>
                </p:oleObj>
              </mc:Choice>
              <mc:Fallback>
                <p:oleObj name="方程式" r:id="rId11" imgW="1218960" imgH="2286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703167"/>
                        <a:ext cx="24606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4382F9E5-52F4-466D-8346-5E63A75C2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601663"/>
          </a:xfrm>
        </p:spPr>
        <p:txBody>
          <a:bodyPr/>
          <a:lstStyle/>
          <a:p>
            <a:pPr eaLnBrk="1" hangingPunct="1"/>
            <a:r>
              <a:rPr lang="en-US" altLang="zh-TW" dirty="0"/>
              <a:t>5.3.2 Orthonormal Bases: Gram-Schmidt Process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6563F1BA-B81E-4DBD-B505-0059EBEF8F49}" type="slidenum">
              <a:rPr kumimoji="0" lang="en-US" altLang="zh-TW" sz="1400" smtClean="0"/>
              <a:pPr eaLnBrk="1" hangingPunct="1"/>
              <a:t>51</a:t>
            </a:fld>
            <a:endParaRPr kumimoji="0" lang="en-US" altLang="zh-TW" sz="1400"/>
          </a:p>
        </p:txBody>
      </p:sp>
      <p:graphicFrame>
        <p:nvGraphicFramePr>
          <p:cNvPr id="47106" name="Object 27"/>
          <p:cNvGraphicFramePr>
            <a:graphicFrameLocks noChangeAspect="1"/>
          </p:cNvGraphicFramePr>
          <p:nvPr/>
        </p:nvGraphicFramePr>
        <p:xfrm>
          <a:off x="1000125" y="863600"/>
          <a:ext cx="64547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1" name="Equation" r:id="rId3" imgW="3225600" imgH="736560" progId="Equation.DSMT4">
                  <p:embed/>
                </p:oleObj>
              </mc:Choice>
              <mc:Fallback>
                <p:oleObj name="Equation" r:id="rId3" imgW="3225600" imgH="7365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863600"/>
                        <a:ext cx="6454775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28"/>
          <p:cNvGraphicFramePr>
            <a:graphicFrameLocks noChangeAspect="1"/>
          </p:cNvGraphicFramePr>
          <p:nvPr/>
        </p:nvGraphicFramePr>
        <p:xfrm>
          <a:off x="1143000" y="2476500"/>
          <a:ext cx="55499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2" name="Equation" r:id="rId5" imgW="2755800" imgH="228600" progId="Equation.DSMT4">
                  <p:embed/>
                </p:oleObj>
              </mc:Choice>
              <mc:Fallback>
                <p:oleObj name="Equation" r:id="rId5" imgW="275580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76500"/>
                        <a:ext cx="5549900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2" name="Rectangle 31"/>
          <p:cNvSpPr>
            <a:spLocks noChangeArrowheads="1"/>
          </p:cNvSpPr>
          <p:nvPr/>
        </p:nvSpPr>
        <p:spPr bwMode="auto">
          <a:xfrm>
            <a:off x="533400" y="3048000"/>
            <a:ext cx="8286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Note:</a:t>
            </a:r>
          </a:p>
          <a:p>
            <a:pPr marL="571500" lvl="1" indent="-195263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If                                  is an orthonormal basis for </a:t>
            </a:r>
            <a:r>
              <a:rPr lang="en-US" altLang="zh-TW" i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and           ,</a:t>
            </a:r>
            <a:r>
              <a:rPr lang="en-US" altLang="zh-TW" i="1">
                <a:ea typeface="標楷體" pitchFamily="65" charset="-120"/>
              </a:rPr>
              <a:t> </a:t>
            </a:r>
            <a:endParaRPr lang="en-US" altLang="zh-TW">
              <a:ea typeface="標楷體" pitchFamily="65" charset="-120"/>
            </a:endParaRPr>
          </a:p>
        </p:txBody>
      </p:sp>
      <p:graphicFrame>
        <p:nvGraphicFramePr>
          <p:cNvPr id="4710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871855"/>
              </p:ext>
            </p:extLst>
          </p:nvPr>
        </p:nvGraphicFramePr>
        <p:xfrm>
          <a:off x="1271588" y="3538538"/>
          <a:ext cx="24368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3" name="方程式" r:id="rId7" imgW="1206360" imgH="228600" progId="Equation.3">
                  <p:embed/>
                </p:oleObj>
              </mc:Choice>
              <mc:Fallback>
                <p:oleObj name="方程式" r:id="rId7" imgW="120636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3538538"/>
                        <a:ext cx="243681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34"/>
          <p:cNvGraphicFramePr>
            <a:graphicFrameLocks noChangeAspect="1"/>
          </p:cNvGraphicFramePr>
          <p:nvPr/>
        </p:nvGraphicFramePr>
        <p:xfrm>
          <a:off x="7974013" y="3551238"/>
          <a:ext cx="812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4" name="Equation" r:id="rId9" imgW="406080" imgH="177480" progId="Equation.3">
                  <p:embed/>
                </p:oleObj>
              </mc:Choice>
              <mc:Fallback>
                <p:oleObj name="Equation" r:id="rId9" imgW="406080" imgH="177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013" y="3551238"/>
                        <a:ext cx="812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35"/>
          <p:cNvSpPr txBox="1">
            <a:spLocks noChangeArrowheads="1"/>
          </p:cNvSpPr>
          <p:nvPr/>
        </p:nvSpPr>
        <p:spPr bwMode="auto">
          <a:xfrm>
            <a:off x="900113" y="4038600"/>
            <a:ext cx="7920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Then the corresponding coordinate matrix of </a:t>
            </a:r>
            <a:r>
              <a:rPr lang="en-US" altLang="zh-TW" b="1">
                <a:ea typeface="標楷體" pitchFamily="65" charset="-120"/>
              </a:rPr>
              <a:t>w</a:t>
            </a:r>
            <a:r>
              <a:rPr lang="en-US" altLang="zh-TW">
                <a:ea typeface="標楷體" pitchFamily="65" charset="-120"/>
              </a:rPr>
              <a:t> relative to </a:t>
            </a:r>
            <a:r>
              <a:rPr lang="en-US" altLang="zh-TW" i="1">
                <a:ea typeface="標楷體" pitchFamily="65" charset="-120"/>
              </a:rPr>
              <a:t>B </a:t>
            </a:r>
            <a:r>
              <a:rPr lang="en-US" altLang="zh-TW">
                <a:ea typeface="標楷體" pitchFamily="65" charset="-120"/>
              </a:rPr>
              <a:t>is</a:t>
            </a:r>
            <a:r>
              <a:rPr lang="en-US" altLang="zh-TW"/>
              <a:t> </a:t>
            </a:r>
          </a:p>
        </p:txBody>
      </p:sp>
      <p:graphicFrame>
        <p:nvGraphicFramePr>
          <p:cNvPr id="47110" name="Object 39"/>
          <p:cNvGraphicFramePr>
            <a:graphicFrameLocks noChangeAspect="1"/>
          </p:cNvGraphicFramePr>
          <p:nvPr/>
        </p:nvGraphicFramePr>
        <p:xfrm>
          <a:off x="1555750" y="4572000"/>
          <a:ext cx="207962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5" name="Equation" r:id="rId11" imgW="1041120" imgH="939600" progId="Equation.3">
                  <p:embed/>
                </p:oleObj>
              </mc:Choice>
              <mc:Fallback>
                <p:oleObj name="Equation" r:id="rId11" imgW="1041120" imgH="939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572000"/>
                        <a:ext cx="2079625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70D4F756-BB9F-47E9-8617-D870C5829D22}" type="slidenum">
              <a:rPr kumimoji="0" lang="en-US" altLang="zh-TW" sz="1400" smtClean="0"/>
              <a:pPr eaLnBrk="1" hangingPunct="1"/>
              <a:t>52</a:t>
            </a:fld>
            <a:endParaRPr kumimoji="0" lang="en-US" altLang="zh-TW" sz="140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85813"/>
            <a:ext cx="8439150" cy="179387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TW"/>
              <a:t>Ex</a:t>
            </a:r>
          </a:p>
          <a:p>
            <a:pPr lvl="1" indent="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/>
              <a:t>For </a:t>
            </a:r>
            <a:r>
              <a:rPr lang="en-US" altLang="zh-TW" b="1"/>
              <a:t>w </a:t>
            </a:r>
            <a:r>
              <a:rPr lang="en-US" altLang="zh-TW"/>
              <a:t>= (5, –5, 2), find its coordinates relative to the standard basis for </a:t>
            </a:r>
            <a:r>
              <a:rPr lang="en-US" altLang="zh-TW" i="1"/>
              <a:t>R</a:t>
            </a:r>
            <a:r>
              <a:rPr lang="en-US" altLang="zh-TW" baseline="30000"/>
              <a:t>3</a:t>
            </a:r>
            <a:r>
              <a:rPr lang="en-US" altLang="zh-TW"/>
              <a:t>       </a:t>
            </a:r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1071563" y="2143125"/>
          <a:ext cx="52260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3" name="Equation" r:id="rId3" imgW="2641320" imgH="685800" progId="Equation.3">
                  <p:embed/>
                </p:oleObj>
              </mc:Choice>
              <mc:Fallback>
                <p:oleObj name="Equation" r:id="rId3" imgW="264132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143125"/>
                        <a:ext cx="5226050" cy="136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1084263" y="3571875"/>
          <a:ext cx="1946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14" name="Equation" r:id="rId5" imgW="977760" imgH="711000" progId="Equation.3">
                  <p:embed/>
                </p:oleObj>
              </mc:Choice>
              <mc:Fallback>
                <p:oleObj name="Equation" r:id="rId5" imgW="97776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571875"/>
                        <a:ext cx="19462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22"/>
          <p:cNvSpPr txBox="1">
            <a:spLocks noChangeArrowheads="1"/>
          </p:cNvSpPr>
          <p:nvPr/>
        </p:nvSpPr>
        <p:spPr bwMode="auto">
          <a:xfrm>
            <a:off x="571500" y="4857750"/>
            <a:ext cx="82153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※ In fact, it is not necessary to use Thm. 5.11 to find the coordinates relative to the standard basis, because we know that the coordinates of a vector relative to the standard basis are the same as the components of that vector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2000">
                <a:solidFill>
                  <a:srgbClr val="0000FF"/>
                </a:solidFill>
                <a:ea typeface="標楷體" pitchFamily="65" charset="-120"/>
              </a:rPr>
              <a:t>※ The advantage of the orthonormal basis emerges when we try to find the coordinate matrix of a vector relative to an nonstandard orthonormal basis (see the next slide)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735053D1-7946-4D5D-A084-20F7F8192C2F}" type="slidenum">
              <a:rPr kumimoji="0" lang="en-US" altLang="zh-TW" sz="1400" smtClean="0"/>
              <a:pPr eaLnBrk="1" hangingPunct="1"/>
              <a:t>53</a:t>
            </a:fld>
            <a:endParaRPr kumimoji="0" lang="en-US" altLang="zh-TW" sz="1400"/>
          </a:p>
        </p:txBody>
      </p:sp>
      <p:sp>
        <p:nvSpPr>
          <p:cNvPr id="49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39150" cy="1793875"/>
          </a:xfrm>
        </p:spPr>
        <p:txBody>
          <a:bodyPr/>
          <a:lstStyle/>
          <a:p>
            <a:pPr eaLnBrk="1" hangingPunct="1"/>
            <a:r>
              <a:rPr lang="en-US" altLang="zh-TW"/>
              <a:t>Ex 5: Representing vectors relative to an orthonormal basis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/>
              <a:t>Find the coordinates of  </a:t>
            </a:r>
            <a:r>
              <a:rPr lang="en-US" altLang="zh-TW" b="1"/>
              <a:t>w </a:t>
            </a:r>
            <a:r>
              <a:rPr lang="en-US" altLang="zh-TW"/>
              <a:t>= (5, –5, 2) relative to the following orthonormal basis for       </a:t>
            </a:r>
          </a:p>
        </p:txBody>
      </p:sp>
      <p:graphicFrame>
        <p:nvGraphicFramePr>
          <p:cNvPr id="49154" name="Object 0"/>
          <p:cNvGraphicFramePr>
            <a:graphicFrameLocks noChangeAspect="1"/>
          </p:cNvGraphicFramePr>
          <p:nvPr/>
        </p:nvGraphicFramePr>
        <p:xfrm>
          <a:off x="1643063" y="2786063"/>
          <a:ext cx="45735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6" name="Equation" r:id="rId3" imgW="2260440" imgH="228600" progId="Equation.3">
                  <p:embed/>
                </p:oleObj>
              </mc:Choice>
              <mc:Fallback>
                <p:oleObj name="Equation" r:id="rId3" imgW="226044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786063"/>
                        <a:ext cx="45735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1"/>
          <p:cNvGraphicFramePr>
            <a:graphicFrameLocks noChangeAspect="1"/>
          </p:cNvGraphicFramePr>
          <p:nvPr/>
        </p:nvGraphicFramePr>
        <p:xfrm>
          <a:off x="3779838" y="1916113"/>
          <a:ext cx="40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7" name="Equation" r:id="rId5" imgW="203040" imgH="190440" progId="Equation.3">
                  <p:embed/>
                </p:oleObj>
              </mc:Choice>
              <mc:Fallback>
                <p:oleObj name="Equation" r:id="rId5" imgW="203040" imgH="1904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916113"/>
                        <a:ext cx="406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63" name="Group 23"/>
          <p:cNvGrpSpPr>
            <a:grpSpLocks/>
          </p:cNvGrpSpPr>
          <p:nvPr/>
        </p:nvGrpSpPr>
        <p:grpSpPr bwMode="auto">
          <a:xfrm>
            <a:off x="457200" y="3360738"/>
            <a:ext cx="7924800" cy="1914525"/>
            <a:chOff x="288" y="1952"/>
            <a:chExt cx="4992" cy="1206"/>
          </a:xfrm>
        </p:grpSpPr>
        <p:sp>
          <p:nvSpPr>
            <p:cNvPr id="49164" name="Rectangle 11"/>
            <p:cNvSpPr>
              <a:spLocks noChangeArrowheads="1"/>
            </p:cNvSpPr>
            <p:nvPr/>
          </p:nvSpPr>
          <p:spPr bwMode="auto">
            <a:xfrm>
              <a:off x="288" y="1952"/>
              <a:ext cx="499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</a:rPr>
                <a:t>Sol:</a:t>
              </a:r>
            </a:p>
          </p:txBody>
        </p:sp>
        <p:graphicFrame>
          <p:nvGraphicFramePr>
            <p:cNvPr id="49160" name="Object 3"/>
            <p:cNvGraphicFramePr>
              <a:graphicFrameLocks noChangeAspect="1"/>
            </p:cNvGraphicFramePr>
            <p:nvPr/>
          </p:nvGraphicFramePr>
          <p:xfrm>
            <a:off x="624" y="2282"/>
            <a:ext cx="3450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988" name="Equation" r:id="rId7" imgW="2768400" imgH="698400" progId="Equation.3">
                    <p:embed/>
                  </p:oleObj>
                </mc:Choice>
                <mc:Fallback>
                  <p:oleObj name="Equation" r:id="rId7" imgW="2768400" imgH="6984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282"/>
                          <a:ext cx="3450" cy="8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156" name="Object 2"/>
          <p:cNvGraphicFramePr>
            <a:graphicFrameLocks noChangeAspect="1"/>
          </p:cNvGraphicFramePr>
          <p:nvPr/>
        </p:nvGraphicFramePr>
        <p:xfrm>
          <a:off x="990600" y="5424488"/>
          <a:ext cx="19716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89" name="Equation" r:id="rId9" imgW="990360" imgH="711000" progId="Equation.3">
                  <p:embed/>
                </p:oleObj>
              </mc:Choice>
              <mc:Fallback>
                <p:oleObj name="Equation" r:id="rId9" imgW="990360" imgH="711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24488"/>
                        <a:ext cx="19716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10"/>
          <p:cNvGraphicFramePr>
            <a:graphicFrameLocks noChangeAspect="1"/>
          </p:cNvGraphicFramePr>
          <p:nvPr/>
        </p:nvGraphicFramePr>
        <p:xfrm>
          <a:off x="2733675" y="2428875"/>
          <a:ext cx="266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90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3675" y="2428875"/>
                        <a:ext cx="266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7"/>
          <p:cNvGraphicFramePr>
            <a:graphicFrameLocks noChangeAspect="1"/>
          </p:cNvGraphicFramePr>
          <p:nvPr/>
        </p:nvGraphicFramePr>
        <p:xfrm>
          <a:off x="4133850" y="2428875"/>
          <a:ext cx="2873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91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2428875"/>
                        <a:ext cx="2873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12"/>
          <p:cNvGraphicFramePr>
            <a:graphicFrameLocks noChangeAspect="1"/>
          </p:cNvGraphicFramePr>
          <p:nvPr/>
        </p:nvGraphicFramePr>
        <p:xfrm>
          <a:off x="5419725" y="2428875"/>
          <a:ext cx="2873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92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2428875"/>
                        <a:ext cx="2873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B519922B-0D53-49FD-BCA0-7273DFA08381}" type="slidenum">
              <a:rPr kumimoji="0" lang="en-US" altLang="zh-TW" sz="1400" smtClean="0"/>
              <a:pPr eaLnBrk="1" hangingPunct="1"/>
              <a:t>54</a:t>
            </a:fld>
            <a:endParaRPr kumimoji="0" lang="en-US" altLang="zh-TW" sz="140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85813"/>
            <a:ext cx="8405813" cy="1219200"/>
          </a:xfrm>
        </p:spPr>
        <p:txBody>
          <a:bodyPr/>
          <a:lstStyle/>
          <a:p>
            <a:pPr eaLnBrk="1" hangingPunct="1"/>
            <a:r>
              <a:rPr lang="en-US" altLang="zh-TW" dirty="0"/>
              <a:t>The geometric intuition of the Gram-Schmidt process to find an orthonormal basis in </a:t>
            </a:r>
            <a:r>
              <a:rPr lang="en-US" altLang="zh-TW" i="1" dirty="0"/>
              <a:t>R</a:t>
            </a:r>
            <a:r>
              <a:rPr lang="en-US" altLang="zh-TW" baseline="30000" dirty="0"/>
              <a:t>2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</a:rPr>
              <a:t>                 </a:t>
            </a:r>
          </a:p>
        </p:txBody>
      </p:sp>
      <p:graphicFrame>
        <p:nvGraphicFramePr>
          <p:cNvPr id="50178" name="Object 12"/>
          <p:cNvGraphicFramePr>
            <a:graphicFrameLocks noChangeAspect="1"/>
          </p:cNvGraphicFramePr>
          <p:nvPr/>
        </p:nvGraphicFramePr>
        <p:xfrm>
          <a:off x="500063" y="1689100"/>
          <a:ext cx="7715250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0" name="Visio" r:id="rId3" imgW="4395867" imgH="2019799" progId="Visio.Drawing.11">
                  <p:embed/>
                </p:oleObj>
              </mc:Choice>
              <mc:Fallback>
                <p:oleObj name="Visio" r:id="rId3" imgW="4395867" imgH="2019799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1689100"/>
                        <a:ext cx="7715250" cy="344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02984"/>
              </p:ext>
            </p:extLst>
          </p:nvPr>
        </p:nvGraphicFramePr>
        <p:xfrm>
          <a:off x="1508125" y="5618163"/>
          <a:ext cx="58769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61" name="Equation" r:id="rId5" imgW="2908080" imgH="444240" progId="Equation.DSMT4">
                  <p:embed/>
                </p:oleObj>
              </mc:Choice>
              <mc:Fallback>
                <p:oleObj name="Equation" r:id="rId5" imgW="2908080" imgH="44424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618163"/>
                        <a:ext cx="58769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9E876B8A-ECC1-4488-885D-79FF4ED81A0A}" type="slidenum">
              <a:rPr kumimoji="0" lang="en-US" altLang="zh-TW" sz="1400" smtClean="0"/>
              <a:pPr eaLnBrk="1" hangingPunct="1"/>
              <a:t>55</a:t>
            </a:fld>
            <a:endParaRPr kumimoji="0" lang="en-US" altLang="zh-TW" sz="1400"/>
          </a:p>
        </p:txBody>
      </p:sp>
      <p:sp>
        <p:nvSpPr>
          <p:cNvPr id="51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762000"/>
            <a:ext cx="8367713" cy="1219200"/>
          </a:xfrm>
        </p:spPr>
        <p:txBody>
          <a:bodyPr/>
          <a:lstStyle/>
          <a:p>
            <a:pPr eaLnBrk="1" hangingPunct="1"/>
            <a:r>
              <a:rPr lang="en-US" altLang="zh-TW"/>
              <a:t>Gram-Schmidt orthonormalization process: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>
                <a:latin typeface="標楷體" pitchFamily="65" charset="-120"/>
              </a:rPr>
              <a:t>                </a:t>
            </a:r>
            <a:r>
              <a:rPr lang="en-US" altLang="zh-TW"/>
              <a:t>is a basis for an inner product space </a:t>
            </a:r>
            <a:r>
              <a:rPr lang="en-US" altLang="zh-TW" i="1"/>
              <a:t>V</a:t>
            </a:r>
            <a:r>
              <a:rPr lang="en-US" altLang="zh-TW">
                <a:latin typeface="標楷體" pitchFamily="65" charset="-120"/>
              </a:rPr>
              <a:t>  </a:t>
            </a:r>
          </a:p>
        </p:txBody>
      </p:sp>
      <p:graphicFrame>
        <p:nvGraphicFramePr>
          <p:cNvPr id="51202" name="Object 12"/>
          <p:cNvGraphicFramePr>
            <a:graphicFrameLocks noChangeAspect="1"/>
          </p:cNvGraphicFramePr>
          <p:nvPr/>
        </p:nvGraphicFramePr>
        <p:xfrm>
          <a:off x="685800" y="1295400"/>
          <a:ext cx="256698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3" name="Equation" r:id="rId3" imgW="1269720" imgH="228600" progId="Equation.3">
                  <p:embed/>
                </p:oleObj>
              </mc:Choice>
              <mc:Fallback>
                <p:oleObj name="Equation" r:id="rId3" imgW="126972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256698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13"/>
          <p:cNvGraphicFramePr>
            <a:graphicFrameLocks noChangeAspect="1"/>
          </p:cNvGraphicFramePr>
          <p:nvPr/>
        </p:nvGraphicFramePr>
        <p:xfrm>
          <a:off x="681038" y="1857375"/>
          <a:ext cx="16017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2" name="Equation" r:id="rId5" imgW="799920" imgH="215640" progId="Equation.3">
                  <p:embed/>
                </p:oleObj>
              </mc:Choice>
              <mc:Fallback>
                <p:oleObj name="Equation" r:id="rId5" imgW="79992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857375"/>
                        <a:ext cx="16017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46279"/>
              </p:ext>
            </p:extLst>
          </p:nvPr>
        </p:nvGraphicFramePr>
        <p:xfrm>
          <a:off x="6243639" y="1841500"/>
          <a:ext cx="1869293" cy="4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3" name="Equation" r:id="rId7" imgW="1015920" imgH="228600" progId="Equation.DSMT4">
                  <p:embed/>
                </p:oleObj>
              </mc:Choice>
              <mc:Fallback>
                <p:oleObj name="Equation" r:id="rId7" imgW="101592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9" y="1841500"/>
                        <a:ext cx="1869293" cy="420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5426"/>
              </p:ext>
            </p:extLst>
          </p:nvPr>
        </p:nvGraphicFramePr>
        <p:xfrm>
          <a:off x="6229351" y="2344738"/>
          <a:ext cx="2336285" cy="42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4" name="Equation" r:id="rId9" imgW="1269720" imgH="228600" progId="Equation.DSMT4">
                  <p:embed/>
                </p:oleObj>
              </mc:Choice>
              <mc:Fallback>
                <p:oleObj name="Equation" r:id="rId9" imgW="126972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1" y="2344738"/>
                        <a:ext cx="2336285" cy="420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148"/>
          <p:cNvGraphicFramePr>
            <a:graphicFrameLocks noChangeAspect="1"/>
          </p:cNvGraphicFramePr>
          <p:nvPr/>
        </p:nvGraphicFramePr>
        <p:xfrm>
          <a:off x="714375" y="5089525"/>
          <a:ext cx="31321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5" name="Equation" r:id="rId11" imgW="1549080" imgH="228600" progId="Equation.3">
                  <p:embed/>
                </p:oleObj>
              </mc:Choice>
              <mc:Fallback>
                <p:oleObj name="Equation" r:id="rId11" imgW="1549080" imgH="228600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5089525"/>
                        <a:ext cx="3132138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149"/>
          <p:cNvGraphicFramePr>
            <a:graphicFrameLocks noChangeAspect="1"/>
          </p:cNvGraphicFramePr>
          <p:nvPr/>
        </p:nvGraphicFramePr>
        <p:xfrm>
          <a:off x="700088" y="5546725"/>
          <a:ext cx="392588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6" name="Equation" r:id="rId13" imgW="1942920" imgH="444240" progId="Equation.DSMT4">
                  <p:embed/>
                </p:oleObj>
              </mc:Choice>
              <mc:Fallback>
                <p:oleObj name="Equation" r:id="rId13" imgW="1942920" imgH="44424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5546725"/>
                        <a:ext cx="3925887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Text Box 150"/>
          <p:cNvSpPr txBox="1">
            <a:spLocks noChangeArrowheads="1"/>
          </p:cNvSpPr>
          <p:nvPr/>
        </p:nvSpPr>
        <p:spPr bwMode="auto">
          <a:xfrm>
            <a:off x="3797300" y="5089525"/>
            <a:ext cx="362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is an orthogonal basis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</p:txBody>
      </p:sp>
      <p:sp>
        <p:nvSpPr>
          <p:cNvPr id="51214" name="Text Box 151"/>
          <p:cNvSpPr txBox="1">
            <a:spLocks noChangeArrowheads="1"/>
          </p:cNvSpPr>
          <p:nvPr/>
        </p:nvSpPr>
        <p:spPr bwMode="auto">
          <a:xfrm>
            <a:off x="4597400" y="5699125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is an orthonormal basis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51208" name="Object 153"/>
          <p:cNvGraphicFramePr>
            <a:graphicFrameLocks noChangeAspect="1"/>
          </p:cNvGraphicFramePr>
          <p:nvPr/>
        </p:nvGraphicFramePr>
        <p:xfrm>
          <a:off x="738188" y="3667125"/>
          <a:ext cx="4738687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7" name="Equation" r:id="rId15" imgW="2577960" imgH="711000" progId="Equation.DSMT4">
                  <p:embed/>
                </p:oleObj>
              </mc:Choice>
              <mc:Fallback>
                <p:oleObj name="Equation" r:id="rId15" imgW="2577960" imgH="711000" progId="Equation.DSMT4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3667125"/>
                        <a:ext cx="4738687" cy="130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813922"/>
              </p:ext>
            </p:extLst>
          </p:nvPr>
        </p:nvGraphicFramePr>
        <p:xfrm>
          <a:off x="755576" y="2992438"/>
          <a:ext cx="59563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8" name="Equation" r:id="rId17" imgW="3238200" imgH="469800" progId="Equation.DSMT4">
                  <p:embed/>
                </p:oleObj>
              </mc:Choice>
              <mc:Fallback>
                <p:oleObj name="Equation" r:id="rId17" imgW="3238200" imgH="469800" progId="Equation.DSMT4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92438"/>
                        <a:ext cx="595630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55"/>
          <p:cNvGraphicFramePr>
            <a:graphicFrameLocks noChangeAspect="1"/>
          </p:cNvGraphicFramePr>
          <p:nvPr/>
        </p:nvGraphicFramePr>
        <p:xfrm>
          <a:off x="725488" y="2174875"/>
          <a:ext cx="42052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Equation" r:id="rId19" imgW="2286000" imgH="469800" progId="Equation.DSMT4">
                  <p:embed/>
                </p:oleObj>
              </mc:Choice>
              <mc:Fallback>
                <p:oleObj name="Equation" r:id="rId19" imgW="2286000" imgH="469800" progId="Equation.DSMT4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2174875"/>
                        <a:ext cx="4205287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1216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1217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51218" name="Picture 21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3143250"/>
            <a:ext cx="952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9" name="文字方塊 18"/>
          <p:cNvSpPr txBox="1">
            <a:spLocks noChangeArrowheads="1"/>
          </p:cNvSpPr>
          <p:nvPr/>
        </p:nvSpPr>
        <p:spPr bwMode="auto">
          <a:xfrm>
            <a:off x="5489575" y="3819525"/>
            <a:ext cx="3549650" cy="132397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The orthogonal projection onto a subspace is actually the sum of orthogonal projections onto the vectors in an orthogonal basis for that subspace (I will prove it on Slides 5.67 and 5.68)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518B0B76-BF99-4F83-BAFC-1009BCDCD910}" type="slidenum">
              <a:rPr kumimoji="0" lang="en-US" altLang="zh-TW" sz="1400" smtClean="0"/>
              <a:pPr eaLnBrk="1" hangingPunct="1"/>
              <a:t>56</a:t>
            </a:fld>
            <a:endParaRPr kumimoji="0" lang="en-US" altLang="zh-TW" sz="1400"/>
          </a:p>
        </p:txBody>
      </p:sp>
      <p:sp>
        <p:nvSpPr>
          <p:cNvPr id="52231" name="Rectangle 15"/>
          <p:cNvSpPr>
            <a:spLocks noChangeArrowheads="1"/>
          </p:cNvSpPr>
          <p:nvPr/>
        </p:nvSpPr>
        <p:spPr bwMode="auto">
          <a:xfrm>
            <a:off x="533400" y="28575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52226" name="Object 0"/>
          <p:cNvGraphicFramePr>
            <a:graphicFrameLocks noChangeAspect="1"/>
          </p:cNvGraphicFramePr>
          <p:nvPr/>
        </p:nvGraphicFramePr>
        <p:xfrm>
          <a:off x="1181100" y="3509963"/>
          <a:ext cx="22590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5" name="Equation" r:id="rId3" imgW="1130040" imgH="215640" progId="Equation.3">
                  <p:embed/>
                </p:oleObj>
              </mc:Choice>
              <mc:Fallback>
                <p:oleObj name="Equation" r:id="rId3" imgW="1130040" imgH="2156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509963"/>
                        <a:ext cx="22590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1"/>
          <p:cNvGraphicFramePr>
            <a:graphicFrameLocks noChangeAspect="1"/>
          </p:cNvGraphicFramePr>
          <p:nvPr/>
        </p:nvGraphicFramePr>
        <p:xfrm>
          <a:off x="1204913" y="5033963"/>
          <a:ext cx="672465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6" name="Equation" r:id="rId5" imgW="3365280" imgH="838080" progId="Equation.3">
                  <p:embed/>
                </p:oleObj>
              </mc:Choice>
              <mc:Fallback>
                <p:oleObj name="Equation" r:id="rId5" imgW="3365280" imgH="838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5033963"/>
                        <a:ext cx="6724650" cy="168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20"/>
          <p:cNvSpPr>
            <a:spLocks noChangeArrowheads="1"/>
          </p:cNvSpPr>
          <p:nvPr/>
        </p:nvSpPr>
        <p:spPr bwMode="auto">
          <a:xfrm>
            <a:off x="381000" y="842963"/>
            <a:ext cx="8439150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5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Ex 7:</a:t>
            </a:r>
            <a:r>
              <a:rPr lang="en-US" altLang="zh-TW"/>
              <a:t> </a:t>
            </a:r>
            <a:r>
              <a:rPr lang="en-US" altLang="zh-TW">
                <a:solidFill>
                  <a:schemeClr val="hlink"/>
                </a:solidFill>
              </a:rPr>
              <a:t>Applying the 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Gram-Schmidt </a:t>
            </a:r>
            <a:r>
              <a:rPr lang="en-US" altLang="zh-TW">
                <a:solidFill>
                  <a:schemeClr val="hlink"/>
                </a:solidFill>
              </a:rPr>
              <a:t>orthonormalization process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spcBef>
                <a:spcPct val="5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Apply the Gram-Schmidt process to the following basis for </a:t>
            </a:r>
            <a:r>
              <a:rPr lang="en-US" altLang="zh-TW" i="1">
                <a:ea typeface="標楷體" pitchFamily="65" charset="-120"/>
              </a:rPr>
              <a:t>R</a:t>
            </a:r>
            <a:r>
              <a:rPr lang="en-US" altLang="zh-TW" baseline="30000">
                <a:ea typeface="標楷體" pitchFamily="65" charset="-120"/>
              </a:rPr>
              <a:t>3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/>
        </p:nvGraphicFramePr>
        <p:xfrm>
          <a:off x="1663700" y="1909763"/>
          <a:ext cx="49958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7" name="Equation" r:id="rId7" imgW="2514600" imgH="431640" progId="Equation.3">
                  <p:embed/>
                </p:oleObj>
              </mc:Choice>
              <mc:Fallback>
                <p:oleObj name="Equation" r:id="rId7" imgW="25146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1909763"/>
                        <a:ext cx="499586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3"/>
          <p:cNvGraphicFramePr>
            <a:graphicFrameLocks noChangeAspect="1"/>
          </p:cNvGraphicFramePr>
          <p:nvPr/>
        </p:nvGraphicFramePr>
        <p:xfrm>
          <a:off x="1160463" y="4119563"/>
          <a:ext cx="70548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8" name="Equation" r:id="rId9" imgW="3530520" imgH="431640" progId="Equation.3">
                  <p:embed/>
                </p:oleObj>
              </mc:Choice>
              <mc:Fallback>
                <p:oleObj name="Equation" r:id="rId9" imgW="35305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4119563"/>
                        <a:ext cx="7054850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E6D2626F-7102-439E-9EC2-FA97073F09CB}" type="slidenum">
              <a:rPr kumimoji="0" lang="en-US" altLang="zh-TW" sz="1400" smtClean="0"/>
              <a:pPr eaLnBrk="1" hangingPunct="1"/>
              <a:t>57</a:t>
            </a:fld>
            <a:endParaRPr kumimoji="0" lang="en-US" altLang="zh-TW" sz="1400"/>
          </a:p>
        </p:txBody>
      </p:sp>
      <p:graphicFrame>
        <p:nvGraphicFramePr>
          <p:cNvPr id="5325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012096"/>
              </p:ext>
            </p:extLst>
          </p:nvPr>
        </p:nvGraphicFramePr>
        <p:xfrm>
          <a:off x="690563" y="1504950"/>
          <a:ext cx="659606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3" name="方程式" r:id="rId3" imgW="3263760" imgH="393480" progId="Equation.3">
                  <p:embed/>
                </p:oleObj>
              </mc:Choice>
              <mc:Fallback>
                <p:oleObj name="方程式" r:id="rId3" imgW="3263760" imgH="393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504950"/>
                        <a:ext cx="6596062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685800" y="914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Orthogonal basis</a:t>
            </a:r>
            <a:r>
              <a:rPr lang="en-US" altLang="zh-TW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53251" name="Object 1"/>
          <p:cNvGraphicFramePr>
            <a:graphicFrameLocks noChangeAspect="1"/>
          </p:cNvGraphicFramePr>
          <p:nvPr/>
        </p:nvGraphicFramePr>
        <p:xfrm>
          <a:off x="685800" y="3235325"/>
          <a:ext cx="82899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4" name="Equation" r:id="rId5" imgW="4101840" imgH="444240" progId="Equation.3">
                  <p:embed/>
                </p:oleObj>
              </mc:Choice>
              <mc:Fallback>
                <p:oleObj name="Equation" r:id="rId5" imgW="4101840" imgH="4442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35325"/>
                        <a:ext cx="828992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13"/>
          <p:cNvSpPr txBox="1">
            <a:spLocks noChangeArrowheads="1"/>
          </p:cNvSpPr>
          <p:nvPr/>
        </p:nvSpPr>
        <p:spPr bwMode="auto">
          <a:xfrm>
            <a:off x="685800" y="2667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Orthonormal basis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754A017A-0261-403B-B99F-34B7E5678F22}" type="slidenum">
              <a:rPr kumimoji="0" lang="en-US" altLang="zh-TW" sz="1400" smtClean="0"/>
              <a:pPr eaLnBrk="1" hangingPunct="1"/>
              <a:t>58</a:t>
            </a:fld>
            <a:endParaRPr kumimoji="0" lang="en-US" altLang="zh-TW" sz="140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85813"/>
            <a:ext cx="8679308" cy="15113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TW" dirty="0"/>
              <a:t>Ex 10: </a:t>
            </a:r>
            <a:r>
              <a:rPr lang="en-US" altLang="zh-TW" sz="2300" dirty="0"/>
              <a:t>Alternative form of Gram-Schmidt </a:t>
            </a:r>
            <a:r>
              <a:rPr lang="en-US" altLang="zh-TW" sz="2300" dirty="0" err="1"/>
              <a:t>orthonormalization</a:t>
            </a:r>
            <a:r>
              <a:rPr lang="en-US" altLang="zh-TW" sz="2300" dirty="0"/>
              <a:t> process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dirty="0">
                <a:latin typeface="標楷體" pitchFamily="65" charset="-120"/>
              </a:rPr>
              <a:t>     </a:t>
            </a:r>
            <a:r>
              <a:rPr lang="en-US" altLang="zh-TW" dirty="0">
                <a:solidFill>
                  <a:schemeClr val="tx1"/>
                </a:solidFill>
              </a:rPr>
              <a:t>Find an orthonormal basis for the solution space of the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zh-TW" dirty="0">
                <a:solidFill>
                  <a:schemeClr val="tx1"/>
                </a:solidFill>
              </a:rPr>
              <a:t>          homogeneous system of linear equations</a:t>
            </a:r>
          </a:p>
        </p:txBody>
      </p:sp>
      <p:graphicFrame>
        <p:nvGraphicFramePr>
          <p:cNvPr id="54274" name="Object 1024"/>
          <p:cNvGraphicFramePr>
            <a:graphicFrameLocks noChangeAspect="1"/>
          </p:cNvGraphicFramePr>
          <p:nvPr/>
        </p:nvGraphicFramePr>
        <p:xfrm>
          <a:off x="3000375" y="2286000"/>
          <a:ext cx="2800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29" r:id="rId3" imgW="1397000" imgH="419100" progId="Equation.3">
                  <p:embed/>
                </p:oleObj>
              </mc:Choice>
              <mc:Fallback>
                <p:oleObj r:id="rId3" imgW="1397000" imgH="4191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286000"/>
                        <a:ext cx="28003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533400" y="3214688"/>
            <a:ext cx="7924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  <a:p>
            <a:pPr marL="571500" lvl="1" algn="just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aphicFrame>
        <p:nvGraphicFramePr>
          <p:cNvPr id="54275" name="Object 1025"/>
          <p:cNvGraphicFramePr>
            <a:graphicFrameLocks noChangeAspect="1"/>
          </p:cNvGraphicFramePr>
          <p:nvPr/>
        </p:nvGraphicFramePr>
        <p:xfrm>
          <a:off x="1404938" y="3633788"/>
          <a:ext cx="65690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0" name="Equation" r:id="rId5" imgW="3251160" imgH="457200" progId="Equation.DSMT4">
                  <p:embed/>
                </p:oleObj>
              </mc:Choice>
              <mc:Fallback>
                <p:oleObj name="Equation" r:id="rId5" imgW="3251160" imgH="457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633788"/>
                        <a:ext cx="656907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1026"/>
          <p:cNvGraphicFramePr>
            <a:graphicFrameLocks noChangeAspect="1"/>
          </p:cNvGraphicFramePr>
          <p:nvPr/>
        </p:nvGraphicFramePr>
        <p:xfrm>
          <a:off x="990600" y="4786313"/>
          <a:ext cx="457835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1" name="Equation" r:id="rId7" imgW="2286000" imgH="939600" progId="Equation.3">
                  <p:embed/>
                </p:oleObj>
              </mc:Choice>
              <mc:Fallback>
                <p:oleObj name="Equation" r:id="rId7" imgW="2286000" imgH="939600" progId="Equation.3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86313"/>
                        <a:ext cx="4578350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D0E7B07B-A83C-4A41-A5E3-C023D145B35B}" type="slidenum">
              <a:rPr kumimoji="0" lang="en-US" altLang="zh-TW" sz="1400" smtClean="0"/>
              <a:pPr eaLnBrk="1" hangingPunct="1"/>
              <a:t>59</a:t>
            </a:fld>
            <a:endParaRPr kumimoji="0" lang="en-US" altLang="zh-TW" sz="1400"/>
          </a:p>
        </p:txBody>
      </p:sp>
      <p:sp>
        <p:nvSpPr>
          <p:cNvPr id="55302" name="Text Box 29"/>
          <p:cNvSpPr txBox="1">
            <a:spLocks noChangeArrowheads="1"/>
          </p:cNvSpPr>
          <p:nvPr/>
        </p:nvSpPr>
        <p:spPr bwMode="auto">
          <a:xfrm>
            <a:off x="428625" y="785813"/>
            <a:ext cx="507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Thus one basis for the solution space is</a:t>
            </a:r>
            <a:r>
              <a:rPr lang="en-US" altLang="zh-TW"/>
              <a:t> </a:t>
            </a:r>
          </a:p>
        </p:txBody>
      </p:sp>
      <p:graphicFrame>
        <p:nvGraphicFramePr>
          <p:cNvPr id="55298" name="Object 1024"/>
          <p:cNvGraphicFramePr>
            <a:graphicFrameLocks noChangeAspect="1"/>
          </p:cNvGraphicFramePr>
          <p:nvPr/>
        </p:nvGraphicFramePr>
        <p:xfrm>
          <a:off x="815975" y="1306513"/>
          <a:ext cx="50419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3" r:id="rId3" imgW="2476500" imgH="203200" progId="Equation.3">
                  <p:embed/>
                </p:oleObj>
              </mc:Choice>
              <mc:Fallback>
                <p:oleObj r:id="rId3" imgW="2476500" imgH="203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306513"/>
                        <a:ext cx="504190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1025"/>
          <p:cNvGraphicFramePr>
            <a:graphicFrameLocks noChangeAspect="1"/>
          </p:cNvGraphicFramePr>
          <p:nvPr/>
        </p:nvGraphicFramePr>
        <p:xfrm>
          <a:off x="428625" y="1603375"/>
          <a:ext cx="7947025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4" name="Equation" r:id="rId5" imgW="3974760" imgH="2108160" progId="Equation.DSMT4">
                  <p:embed/>
                </p:oleObj>
              </mc:Choice>
              <mc:Fallback>
                <p:oleObj name="Equation" r:id="rId5" imgW="3974760" imgH="210816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603375"/>
                        <a:ext cx="7947025" cy="420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1027"/>
          <p:cNvGraphicFramePr>
            <a:graphicFrameLocks noChangeAspect="1"/>
          </p:cNvGraphicFramePr>
          <p:nvPr/>
        </p:nvGraphicFramePr>
        <p:xfrm>
          <a:off x="428625" y="5754688"/>
          <a:ext cx="628650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5" name="Equation" r:id="rId7" imgW="3098520" imgH="482400" progId="Equation.3">
                  <p:embed/>
                </p:oleObj>
              </mc:Choice>
              <mc:Fallback>
                <p:oleObj name="Equation" r:id="rId7" imgW="3098520" imgH="48240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5754688"/>
                        <a:ext cx="628650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36"/>
          <p:cNvSpPr txBox="1">
            <a:spLocks noChangeArrowheads="1"/>
          </p:cNvSpPr>
          <p:nvPr/>
        </p:nvSpPr>
        <p:spPr bwMode="auto">
          <a:xfrm>
            <a:off x="6572250" y="4286250"/>
            <a:ext cx="242887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※ In this alternative form, we always normalize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w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 to be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 before processing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w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600" baseline="-25000">
                <a:solidFill>
                  <a:srgbClr val="0000FF"/>
                </a:solidFill>
                <a:ea typeface="標楷體" pitchFamily="65" charset="-120"/>
              </a:rPr>
              <a:t>+1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※ The advantage of this method is that it is easier to calculate the orthogonal projection of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w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  <a:r>
              <a:rPr lang="en-US" altLang="zh-TW" sz="1600" baseline="-25000">
                <a:solidFill>
                  <a:srgbClr val="0000FF"/>
                </a:solidFill>
                <a:ea typeface="標楷體" pitchFamily="65" charset="-120"/>
              </a:rPr>
              <a:t>+1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 on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600" baseline="-25000">
                <a:solidFill>
                  <a:srgbClr val="0000FF"/>
                </a:solidFill>
                <a:ea typeface="標楷體" pitchFamily="65" charset="-120"/>
              </a:rPr>
              <a:t>1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,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600" baseline="-2500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lang="en-US" altLang="zh-TW" sz="1600">
                <a:solidFill>
                  <a:srgbClr val="0000FF"/>
                </a:solidFill>
                <a:ea typeface="標楷體" pitchFamily="65" charset="-120"/>
              </a:rPr>
              <a:t>,…, </a:t>
            </a:r>
            <a:r>
              <a:rPr lang="en-US" altLang="zh-TW" sz="1600" b="1">
                <a:solidFill>
                  <a:srgbClr val="0000FF"/>
                </a:solidFill>
                <a:ea typeface="標楷體" pitchFamily="65" charset="-120"/>
              </a:rPr>
              <a:t>u</a:t>
            </a:r>
            <a:r>
              <a:rPr lang="en-US" altLang="zh-TW" sz="1600" i="1" baseline="-25000">
                <a:solidFill>
                  <a:srgbClr val="0000FF"/>
                </a:solidFill>
                <a:ea typeface="標楷體" pitchFamily="65" charset="-120"/>
              </a:rPr>
              <a:t>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27C2A866-74E7-4AD7-8495-C1E02D5A1A6E}" type="slidenum">
              <a:rPr kumimoji="0" lang="en-US" altLang="zh-TW" sz="1400" smtClean="0"/>
              <a:pPr eaLnBrk="1" hangingPunct="1"/>
              <a:t>6</a:t>
            </a:fld>
            <a:endParaRPr kumimoji="0" lang="en-US" altLang="zh-TW" sz="140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2154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/>
              <a:t>Theorem 5.2: How to find the unit vector in the direction of </a:t>
            </a:r>
            <a:r>
              <a:rPr lang="en-US" altLang="zh-TW" b="1" dirty="0"/>
              <a:t>v</a:t>
            </a:r>
            <a:endParaRPr lang="en-US" altLang="zh-TW" dirty="0"/>
          </a:p>
          <a:p>
            <a:pPr lvl="1" indent="0" algn="just" eaLnBrk="1" hangingPunct="1">
              <a:lnSpc>
                <a:spcPct val="120000"/>
              </a:lnSpc>
              <a:buClr>
                <a:schemeClr val="tx1"/>
              </a:buClr>
              <a:buSzPct val="40000"/>
              <a:buNone/>
            </a:pPr>
            <a:r>
              <a:rPr lang="en-US" altLang="zh-TW" dirty="0"/>
              <a:t>If </a:t>
            </a:r>
            <a:r>
              <a:rPr lang="en-US" altLang="zh-TW" b="1" dirty="0"/>
              <a:t>v</a:t>
            </a:r>
            <a:r>
              <a:rPr lang="en-US" altLang="zh-TW" dirty="0"/>
              <a:t> is a nonzero vector 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/>
              <a:t>, then the vector</a:t>
            </a:r>
          </a:p>
          <a:p>
            <a:pPr lvl="1" indent="0" algn="just" eaLnBrk="1" hangingPunct="1">
              <a:lnSpc>
                <a:spcPct val="5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/>
          </a:p>
          <a:p>
            <a:pPr lvl="1" indent="0" algn="just" eaLnBrk="1" hangingPunct="1">
              <a:lnSpc>
                <a:spcPct val="120000"/>
              </a:lnSpc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/>
              <a:t>has length 1 and has the same direction as </a:t>
            </a:r>
            <a:r>
              <a:rPr lang="en-US" altLang="zh-TW" b="1" dirty="0"/>
              <a:t>v</a:t>
            </a:r>
            <a:r>
              <a:rPr lang="en-US" altLang="zh-TW" dirty="0"/>
              <a:t>. This vector </a:t>
            </a:r>
            <a:r>
              <a:rPr lang="en-US" altLang="zh-TW" b="1" dirty="0"/>
              <a:t>u</a:t>
            </a:r>
            <a:r>
              <a:rPr lang="en-US" altLang="zh-TW" dirty="0"/>
              <a:t> is called the </a:t>
            </a:r>
            <a:r>
              <a:rPr lang="en-US" altLang="zh-TW" dirty="0">
                <a:solidFill>
                  <a:srgbClr val="0000FF"/>
                </a:solidFill>
              </a:rPr>
              <a:t>unit vector in the direction of </a:t>
            </a:r>
            <a:r>
              <a:rPr lang="en-US" altLang="zh-TW" b="1" dirty="0">
                <a:solidFill>
                  <a:srgbClr val="0000FF"/>
                </a:solidFill>
              </a:rPr>
              <a:t>v</a:t>
            </a:r>
            <a:endParaRPr lang="en-US" altLang="zh-TW" dirty="0">
              <a:solidFill>
                <a:srgbClr val="0000FF"/>
              </a:solidFill>
            </a:endParaRPr>
          </a:p>
        </p:txBody>
      </p:sp>
      <p:graphicFrame>
        <p:nvGraphicFramePr>
          <p:cNvPr id="5122" name="Object 21"/>
          <p:cNvGraphicFramePr>
            <a:graphicFrameLocks noChangeAspect="1"/>
          </p:cNvGraphicFramePr>
          <p:nvPr/>
        </p:nvGraphicFramePr>
        <p:xfrm>
          <a:off x="6643688" y="1196975"/>
          <a:ext cx="10572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3" r:id="rId3" imgW="482391" imgH="406224" progId="Equation.3">
                  <p:embed/>
                </p:oleObj>
              </mc:Choice>
              <mc:Fallback>
                <p:oleObj r:id="rId3" imgW="482391" imgH="40622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1196975"/>
                        <a:ext cx="10572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862013" y="3124200"/>
            <a:ext cx="79248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is nonzero</a:t>
            </a:r>
          </a:p>
        </p:txBody>
      </p:sp>
      <p:graphicFrame>
        <p:nvGraphicFramePr>
          <p:cNvPr id="512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009903"/>
              </p:ext>
            </p:extLst>
          </p:nvPr>
        </p:nvGraphicFramePr>
        <p:xfrm>
          <a:off x="3082925" y="3500438"/>
          <a:ext cx="27892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4" name="Equation" r:id="rId5" imgW="1269720" imgH="444240" progId="Equation.DSMT4">
                  <p:embed/>
                </p:oleObj>
              </mc:Choice>
              <mc:Fallback>
                <p:oleObj name="Equation" r:id="rId5" imgW="1269720" imgH="444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3500438"/>
                        <a:ext cx="27892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42931"/>
              </p:ext>
            </p:extLst>
          </p:nvPr>
        </p:nvGraphicFramePr>
        <p:xfrm>
          <a:off x="1531938" y="4267200"/>
          <a:ext cx="15906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5" name="Equation" r:id="rId7" imgW="723600" imgH="444240" progId="Equation.DSMT4">
                  <p:embed/>
                </p:oleObj>
              </mc:Choice>
              <mc:Fallback>
                <p:oleObj name="Equation" r:id="rId7" imgW="723600" imgH="4442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4267200"/>
                        <a:ext cx="159067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26"/>
          <p:cNvSpPr txBox="1">
            <a:spLocks noChangeArrowheads="1"/>
          </p:cNvSpPr>
          <p:nvPr/>
        </p:nvSpPr>
        <p:spPr bwMode="auto">
          <a:xfrm>
            <a:off x="3214688" y="4471988"/>
            <a:ext cx="417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(</a:t>
            </a:r>
            <a:r>
              <a:rPr lang="en-US" altLang="zh-TW" b="1">
                <a:ea typeface="標楷體" pitchFamily="65" charset="-120"/>
              </a:rPr>
              <a:t>u</a:t>
            </a:r>
            <a:r>
              <a:rPr lang="en-US" altLang="zh-TW">
                <a:ea typeface="標楷體" pitchFamily="65" charset="-120"/>
              </a:rPr>
              <a:t> has the same direction as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)</a:t>
            </a:r>
          </a:p>
        </p:txBody>
      </p:sp>
      <p:graphicFrame>
        <p:nvGraphicFramePr>
          <p:cNvPr id="5125" name="Object 27"/>
          <p:cNvGraphicFramePr>
            <a:graphicFrameLocks noChangeAspect="1"/>
          </p:cNvGraphicFramePr>
          <p:nvPr/>
        </p:nvGraphicFramePr>
        <p:xfrm>
          <a:off x="1490663" y="5300663"/>
          <a:ext cx="437991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6" name="Equation" r:id="rId9" imgW="2006280" imgH="482400" progId="Equation.DSMT4">
                  <p:embed/>
                </p:oleObj>
              </mc:Choice>
              <mc:Fallback>
                <p:oleObj name="Equation" r:id="rId9" imgW="2006280" imgH="4824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300663"/>
                        <a:ext cx="437991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29"/>
          <p:cNvSpPr txBox="1">
            <a:spLocks noChangeArrowheads="1"/>
          </p:cNvSpPr>
          <p:nvPr/>
        </p:nvSpPr>
        <p:spPr bwMode="auto">
          <a:xfrm>
            <a:off x="5824538" y="5562600"/>
            <a:ext cx="224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b="1">
                <a:solidFill>
                  <a:srgbClr val="0000FF"/>
                </a:solidFill>
              </a:rPr>
              <a:t>u</a:t>
            </a:r>
            <a:r>
              <a:rPr lang="en-US" altLang="zh-TW">
                <a:solidFill>
                  <a:srgbClr val="0000FF"/>
                </a:solidFill>
              </a:rPr>
              <a:t> has length 1</a:t>
            </a:r>
            <a:r>
              <a:rPr lang="en-US" altLang="zh-TW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DDE7900E-337F-40A9-8480-67588B15A03F}" type="slidenum">
              <a:rPr kumimoji="0" lang="en-US" altLang="zh-TW" sz="1400" smtClean="0"/>
              <a:pPr eaLnBrk="1" hangingPunct="1"/>
              <a:t>60</a:t>
            </a:fld>
            <a:endParaRPr kumimoji="0" lang="en-US" altLang="zh-TW" sz="140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762000"/>
            <a:ext cx="8582025" cy="1219200"/>
          </a:xfrm>
        </p:spPr>
        <p:txBody>
          <a:bodyPr/>
          <a:lstStyle/>
          <a:p>
            <a:pPr eaLnBrk="1" hangingPunct="1"/>
            <a:r>
              <a:rPr lang="en-US" altLang="zh-TW"/>
              <a:t>Alternative form of the Gram-Schmidt orthonormalization process: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>
                <a:latin typeface="標楷體" pitchFamily="65" charset="-120"/>
              </a:rPr>
              <a:t>                </a:t>
            </a:r>
            <a:r>
              <a:rPr lang="en-US" altLang="zh-TW"/>
              <a:t>is a basis for an inner product space </a:t>
            </a:r>
            <a:r>
              <a:rPr lang="en-US" altLang="zh-TW" i="1"/>
              <a:t>V</a:t>
            </a:r>
            <a:r>
              <a:rPr lang="en-US" altLang="zh-TW">
                <a:latin typeface="標楷體" pitchFamily="65" charset="-120"/>
              </a:rPr>
              <a:t>  </a:t>
            </a:r>
          </a:p>
        </p:txBody>
      </p:sp>
      <p:graphicFrame>
        <p:nvGraphicFramePr>
          <p:cNvPr id="563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570695"/>
              </p:ext>
            </p:extLst>
          </p:nvPr>
        </p:nvGraphicFramePr>
        <p:xfrm>
          <a:off x="854075" y="1295400"/>
          <a:ext cx="24384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7" name="方程式" r:id="rId3" imgW="1206360" imgH="228600" progId="Equation.3">
                  <p:embed/>
                </p:oleObj>
              </mc:Choice>
              <mc:Fallback>
                <p:oleObj name="方程式" r:id="rId3" imgW="120636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1295400"/>
                        <a:ext cx="24384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13"/>
          <p:cNvGraphicFramePr>
            <a:graphicFrameLocks noChangeAspect="1"/>
          </p:cNvGraphicFramePr>
          <p:nvPr/>
        </p:nvGraphicFramePr>
        <p:xfrm>
          <a:off x="839788" y="1928813"/>
          <a:ext cx="6303962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8" name="Equation" r:id="rId5" imgW="3149280" imgH="2311200" progId="Equation.DSMT4">
                  <p:embed/>
                </p:oleObj>
              </mc:Choice>
              <mc:Fallback>
                <p:oleObj name="Equation" r:id="rId5" imgW="3149280" imgH="231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928813"/>
                        <a:ext cx="6303962" cy="462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63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632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5DD8B61B-02D5-4EDF-891F-8BA70319F2B0}" type="slidenum">
              <a:rPr kumimoji="0" lang="en-US" altLang="zh-TW" sz="1400" smtClean="0"/>
              <a:pPr eaLnBrk="1" hangingPunct="1"/>
              <a:t>61</a:t>
            </a:fld>
            <a:endParaRPr kumimoji="0" lang="en-US" altLang="zh-TW" sz="140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Keywords in Section 5.3: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</a:rPr>
              <a:t>orthogonal set: </a:t>
            </a:r>
            <a:r>
              <a:rPr lang="zh-TW" altLang="en-US" dirty="0">
                <a:solidFill>
                  <a:schemeClr val="tx1"/>
                </a:solidFill>
              </a:rPr>
              <a:t>正交集合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</a:rPr>
              <a:t>orthonormal set: </a:t>
            </a:r>
            <a:r>
              <a:rPr lang="zh-TW" altLang="en-US" dirty="0">
                <a:solidFill>
                  <a:schemeClr val="tx1"/>
                </a:solidFill>
              </a:rPr>
              <a:t>單範正交集合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</a:rPr>
              <a:t>orthogonal basis: </a:t>
            </a:r>
            <a:r>
              <a:rPr lang="zh-TW" altLang="en-US" dirty="0">
                <a:solidFill>
                  <a:schemeClr val="tx1"/>
                </a:solidFill>
              </a:rPr>
              <a:t>正交基底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</a:rPr>
              <a:t>orthonormal basis: </a:t>
            </a:r>
            <a:r>
              <a:rPr lang="zh-TW" altLang="en-US" dirty="0">
                <a:solidFill>
                  <a:schemeClr val="tx1"/>
                </a:solidFill>
              </a:rPr>
              <a:t>單位正交基底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</a:rPr>
              <a:t>linear independent: </a:t>
            </a:r>
            <a:r>
              <a:rPr lang="zh-TW" altLang="en-US" dirty="0">
                <a:solidFill>
                  <a:schemeClr val="tx1"/>
                </a:solidFill>
              </a:rPr>
              <a:t>線性獨立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chemeClr val="tx1"/>
                </a:solidFill>
              </a:rPr>
              <a:t>Gram-Schmidt Process: Gram-Schmidt</a:t>
            </a:r>
            <a:r>
              <a:rPr lang="zh-TW" altLang="en-US" dirty="0">
                <a:solidFill>
                  <a:schemeClr val="tx1"/>
                </a:solidFill>
              </a:rPr>
              <a:t>過程 </a:t>
            </a:r>
            <a:r>
              <a:rPr lang="zh-TW" altLang="en-US" dirty="0">
                <a:latin typeface="Arial" charset="0"/>
                <a:cs typeface="Arial" charset="0"/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4382FDA1-CB84-4F97-9131-525D555DB69D}" type="slidenum">
              <a:rPr kumimoji="0" lang="en-US" altLang="zh-TW" sz="1400" smtClean="0"/>
              <a:pPr eaLnBrk="1" hangingPunct="1"/>
              <a:t>62</a:t>
            </a:fld>
            <a:endParaRPr kumimoji="0" lang="en-US" altLang="zh-TW" sz="1400"/>
          </a:p>
        </p:txBody>
      </p:sp>
      <p:sp>
        <p:nvSpPr>
          <p:cNvPr id="573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31213" cy="601663"/>
          </a:xfrm>
        </p:spPr>
        <p:txBody>
          <a:bodyPr/>
          <a:lstStyle/>
          <a:p>
            <a:pPr eaLnBrk="1" hangingPunct="1"/>
            <a:r>
              <a:rPr lang="en-US" altLang="zh-TW" sz="3000"/>
              <a:t>5.4 Mathematical Models and Least Squares Analysis</a:t>
            </a:r>
            <a:r>
              <a:rPr lang="en-US" altLang="zh-TW" sz="2800"/>
              <a:t> </a:t>
            </a:r>
          </a:p>
        </p:txBody>
      </p:sp>
      <p:sp>
        <p:nvSpPr>
          <p:cNvPr id="57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2778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TW" dirty="0"/>
              <a:t> 	  </a:t>
            </a:r>
            <a:r>
              <a:rPr lang="en-US" altLang="zh-TW" dirty="0">
                <a:solidFill>
                  <a:schemeClr val="tx1"/>
                </a:solidFill>
              </a:rPr>
              <a:t>Let </a:t>
            </a:r>
            <a:r>
              <a:rPr lang="en-US" altLang="zh-TW" i="1" dirty="0">
                <a:solidFill>
                  <a:schemeClr val="tx1"/>
                </a:solidFill>
              </a:rPr>
              <a:t>S</a:t>
            </a:r>
            <a:r>
              <a:rPr lang="en-US" altLang="zh-TW" dirty="0">
                <a:solidFill>
                  <a:schemeClr val="tx1"/>
                </a:solidFill>
              </a:rPr>
              <a:t> be a subspace of an inner product space </a:t>
            </a:r>
            <a:r>
              <a:rPr lang="en-US" altLang="zh-TW" i="1" dirty="0">
                <a:solidFill>
                  <a:schemeClr val="tx1"/>
                </a:solidFill>
              </a:rPr>
              <a:t>V</a:t>
            </a:r>
            <a:endParaRPr lang="en-US" altLang="zh-TW" dirty="0">
              <a:solidFill>
                <a:schemeClr val="tx1"/>
              </a:solidFill>
            </a:endParaRPr>
          </a:p>
          <a:p>
            <a:pPr marL="387350" lvl="1" indent="0" eaLnBrk="1" hangingPunct="1">
              <a:buFont typeface="Wingdings" pitchFamily="2" charset="2"/>
              <a:buNone/>
            </a:pPr>
            <a:r>
              <a:rPr lang="en-US" altLang="zh-TW" dirty="0"/>
              <a:t>(a) A vector </a:t>
            </a:r>
            <a:r>
              <a:rPr lang="en-US" altLang="zh-TW" b="1" dirty="0"/>
              <a:t>v</a:t>
            </a:r>
            <a:r>
              <a:rPr lang="en-US" altLang="zh-TW" dirty="0"/>
              <a:t> in </a:t>
            </a:r>
            <a:r>
              <a:rPr lang="en-US" altLang="zh-TW" i="1" dirty="0"/>
              <a:t>V </a:t>
            </a:r>
            <a:r>
              <a:rPr lang="en-US" altLang="zh-TW" dirty="0"/>
              <a:t>is said to be orthogonal to </a:t>
            </a:r>
            <a:r>
              <a:rPr lang="en-US" altLang="zh-TW" i="1" dirty="0"/>
              <a:t>S</a:t>
            </a:r>
            <a:r>
              <a:rPr lang="en-US" altLang="zh-TW" dirty="0"/>
              <a:t>, if </a:t>
            </a:r>
            <a:r>
              <a:rPr lang="en-US" altLang="zh-TW" b="1" dirty="0"/>
              <a:t>v </a:t>
            </a:r>
            <a:r>
              <a:rPr lang="en-US" altLang="zh-TW" dirty="0"/>
              <a:t>is</a:t>
            </a:r>
          </a:p>
          <a:p>
            <a:pPr marL="387350" lvl="1" indent="0" eaLnBrk="1" hangingPunct="1">
              <a:buFont typeface="Wingdings" pitchFamily="2" charset="2"/>
              <a:buNone/>
            </a:pPr>
            <a:r>
              <a:rPr lang="en-US" altLang="zh-TW" dirty="0"/>
              <a:t>      orthogonal to every vector in</a:t>
            </a:r>
            <a:r>
              <a:rPr lang="en-US" altLang="zh-TW" b="1" dirty="0"/>
              <a:t> </a:t>
            </a:r>
            <a:r>
              <a:rPr lang="en-US" altLang="zh-TW" i="1" dirty="0"/>
              <a:t>S</a:t>
            </a:r>
            <a:r>
              <a:rPr lang="en-US" altLang="zh-TW" dirty="0"/>
              <a:t>, i.e., </a:t>
            </a:r>
          </a:p>
          <a:p>
            <a:pPr marL="387350" lvl="1" indent="0" eaLnBrk="1" hangingPunct="1">
              <a:buFont typeface="Wingdings" pitchFamily="2" charset="2"/>
              <a:buNone/>
            </a:pPr>
            <a:r>
              <a:rPr lang="en-US" altLang="zh-TW" dirty="0"/>
              <a:t>(b) The set of all vectors in </a:t>
            </a:r>
            <a:r>
              <a:rPr lang="en-US" altLang="zh-TW" i="1" dirty="0"/>
              <a:t>V</a:t>
            </a:r>
            <a:r>
              <a:rPr lang="en-US" altLang="zh-TW" dirty="0"/>
              <a:t> that are orthogonal to </a:t>
            </a:r>
            <a:r>
              <a:rPr lang="en-US" altLang="zh-TW" i="1" dirty="0"/>
              <a:t>S </a:t>
            </a:r>
            <a:r>
              <a:rPr lang="en-US" altLang="zh-TW" dirty="0"/>
              <a:t>is </a:t>
            </a:r>
          </a:p>
          <a:p>
            <a:pPr marL="387350" lvl="1" indent="0" eaLnBrk="1" hangingPunct="1">
              <a:buFont typeface="Wingdings" pitchFamily="2" charset="2"/>
              <a:buNone/>
            </a:pPr>
            <a:r>
              <a:rPr lang="en-US" altLang="zh-TW" dirty="0"/>
              <a:t>      called the orthogonal complement of </a:t>
            </a:r>
            <a:r>
              <a:rPr lang="en-US" altLang="zh-TW" i="1" dirty="0"/>
              <a:t>S</a:t>
            </a:r>
            <a:endParaRPr lang="en-US" altLang="zh-TW" dirty="0">
              <a:solidFill>
                <a:schemeClr val="hlink"/>
              </a:solidFill>
            </a:endParaRPr>
          </a:p>
        </p:txBody>
      </p:sp>
      <p:graphicFrame>
        <p:nvGraphicFramePr>
          <p:cNvPr id="57346" name="Object 16"/>
          <p:cNvGraphicFramePr>
            <a:graphicFrameLocks noChangeAspect="1"/>
          </p:cNvGraphicFramePr>
          <p:nvPr/>
        </p:nvGraphicFramePr>
        <p:xfrm>
          <a:off x="4514850" y="2787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787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17"/>
          <p:cNvGraphicFramePr>
            <a:graphicFrameLocks noChangeAspect="1"/>
          </p:cNvGraphicFramePr>
          <p:nvPr/>
        </p:nvGraphicFramePr>
        <p:xfrm>
          <a:off x="2517775" y="4143375"/>
          <a:ext cx="42052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8" name="Equation" r:id="rId5" imgW="2108160" imgH="228600" progId="Equation.DSMT4">
                  <p:embed/>
                </p:oleObj>
              </mc:Choice>
              <mc:Fallback>
                <p:oleObj name="Equation" r:id="rId5" imgW="2108160" imgH="2286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143375"/>
                        <a:ext cx="420528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8" name="Object 13"/>
          <p:cNvGraphicFramePr>
            <a:graphicFrameLocks noChangeAspect="1"/>
          </p:cNvGraphicFramePr>
          <p:nvPr/>
        </p:nvGraphicFramePr>
        <p:xfrm>
          <a:off x="2446338" y="4643438"/>
          <a:ext cx="25558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79" name="Equation" r:id="rId7" imgW="1269720" imgH="228600" progId="Equation.3">
                  <p:embed/>
                </p:oleObj>
              </mc:Choice>
              <mc:Fallback>
                <p:oleObj name="Equation" r:id="rId7" imgW="126972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4643438"/>
                        <a:ext cx="25558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5" name="Rectangle 21"/>
          <p:cNvSpPr>
            <a:spLocks noChangeArrowheads="1"/>
          </p:cNvSpPr>
          <p:nvPr/>
        </p:nvSpPr>
        <p:spPr bwMode="auto">
          <a:xfrm>
            <a:off x="381000" y="8382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Orthogonal complement (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正交補集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) of </a:t>
            </a:r>
            <a:r>
              <a:rPr lang="en-US" altLang="zh-TW" i="1">
                <a:solidFill>
                  <a:schemeClr val="hlink"/>
                </a:solidFill>
                <a:ea typeface="標楷體" pitchFamily="65" charset="-120"/>
              </a:rPr>
              <a:t>V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: </a:t>
            </a:r>
          </a:p>
        </p:txBody>
      </p:sp>
      <p:grpSp>
        <p:nvGrpSpPr>
          <p:cNvPr id="57356" name="Group 27"/>
          <p:cNvGrpSpPr>
            <a:grpSpLocks/>
          </p:cNvGrpSpPr>
          <p:nvPr/>
        </p:nvGrpSpPr>
        <p:grpSpPr bwMode="auto">
          <a:xfrm>
            <a:off x="401638" y="5286375"/>
            <a:ext cx="5557837" cy="1141413"/>
            <a:chOff x="192" y="3168"/>
            <a:chExt cx="3501" cy="719"/>
          </a:xfrm>
        </p:grpSpPr>
        <p:graphicFrame>
          <p:nvGraphicFramePr>
            <p:cNvPr id="57351" name="Object 23"/>
            <p:cNvGraphicFramePr>
              <a:graphicFrameLocks noChangeAspect="1"/>
            </p:cNvGraphicFramePr>
            <p:nvPr/>
          </p:nvGraphicFramePr>
          <p:xfrm>
            <a:off x="560" y="3520"/>
            <a:ext cx="3133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180" name="Equation" r:id="rId9" imgW="2489040" imgH="291960" progId="Equation.DSMT4">
                    <p:embed/>
                  </p:oleObj>
                </mc:Choice>
                <mc:Fallback>
                  <p:oleObj name="Equation" r:id="rId9" imgW="2489040" imgH="29196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" y="3520"/>
                          <a:ext cx="3133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8" name="Text Box 24"/>
            <p:cNvSpPr txBox="1">
              <a:spLocks noChangeArrowheads="1"/>
            </p:cNvSpPr>
            <p:nvPr/>
          </p:nvSpPr>
          <p:spPr bwMode="auto">
            <a:xfrm>
              <a:off x="192" y="3168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  <a:buFont typeface="Wingdings" pitchFamily="2" charset="2"/>
                <a:buChar char="§"/>
              </a:pPr>
              <a:r>
                <a:rPr lang="en-US" altLang="zh-TW">
                  <a:solidFill>
                    <a:schemeClr val="hlink"/>
                  </a:solidFill>
                  <a:ea typeface="標楷體" pitchFamily="65" charset="-120"/>
                </a:rPr>
                <a:t> Notes:</a:t>
              </a:r>
            </a:p>
          </p:txBody>
        </p:sp>
      </p:grpSp>
      <p:sp>
        <p:nvSpPr>
          <p:cNvPr id="57357" name="文字方塊 11"/>
          <p:cNvSpPr txBox="1">
            <a:spLocks noChangeArrowheads="1"/>
          </p:cNvSpPr>
          <p:nvPr/>
        </p:nvSpPr>
        <p:spPr bwMode="auto">
          <a:xfrm>
            <a:off x="1000125" y="6429375"/>
            <a:ext cx="671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(This is because                for any vector </a:t>
            </a:r>
            <a:r>
              <a:rPr lang="en-US" altLang="zh-TW" sz="2000" b="1">
                <a:solidFill>
                  <a:srgbClr val="0000FF"/>
                </a:solidFill>
              </a:rPr>
              <a:t>v</a:t>
            </a:r>
            <a:r>
              <a:rPr lang="en-US" altLang="zh-TW" sz="2000">
                <a:solidFill>
                  <a:srgbClr val="0000FF"/>
                </a:solidFill>
              </a:rPr>
              <a:t> in </a:t>
            </a:r>
            <a:r>
              <a:rPr lang="en-US" altLang="zh-TW" sz="2000" i="1">
                <a:solidFill>
                  <a:srgbClr val="0000FF"/>
                </a:solidFill>
              </a:rPr>
              <a:t>V</a:t>
            </a:r>
            <a:r>
              <a:rPr lang="en-US" altLang="zh-TW" sz="2000">
                <a:solidFill>
                  <a:srgbClr val="0000FF"/>
                </a:solidFill>
              </a:rPr>
              <a:t>)</a:t>
            </a:r>
            <a:endParaRPr lang="zh-TW" altLang="en-US" sz="2000">
              <a:solidFill>
                <a:srgbClr val="0000FF"/>
              </a:solidFill>
            </a:endParaRPr>
          </a:p>
        </p:txBody>
      </p:sp>
      <p:graphicFrame>
        <p:nvGraphicFramePr>
          <p:cNvPr id="57349" name="Object 12"/>
          <p:cNvGraphicFramePr>
            <a:graphicFrameLocks noChangeAspect="1"/>
          </p:cNvGraphicFramePr>
          <p:nvPr/>
        </p:nvGraphicFramePr>
        <p:xfrm>
          <a:off x="2714625" y="6500813"/>
          <a:ext cx="9715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1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6500813"/>
                        <a:ext cx="9715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507832"/>
              </p:ext>
            </p:extLst>
          </p:nvPr>
        </p:nvGraphicFramePr>
        <p:xfrm>
          <a:off x="5854774" y="2454275"/>
          <a:ext cx="25336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2" name="Equation" r:id="rId13" imgW="1269720" imgH="203040" progId="Equation.DSMT4">
                  <p:embed/>
                </p:oleObj>
              </mc:Choice>
              <mc:Fallback>
                <p:oleObj name="Equation" r:id="rId13" imgW="126972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74" y="2454275"/>
                        <a:ext cx="25336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B6BD903B-E081-43AC-B7AB-183ECBA8D331}" type="slidenum">
              <a:rPr kumimoji="0" lang="en-US" altLang="zh-TW" sz="1400" smtClean="0"/>
              <a:pPr eaLnBrk="1" hangingPunct="1"/>
              <a:t>63</a:t>
            </a:fld>
            <a:endParaRPr kumimoji="0" lang="en-US" altLang="zh-TW" sz="1400"/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57250"/>
            <a:ext cx="7924800" cy="2500313"/>
          </a:xfrm>
        </p:spPr>
        <p:txBody>
          <a:bodyPr/>
          <a:lstStyle/>
          <a:p>
            <a:pPr eaLnBrk="1" hangingPunct="1"/>
            <a:r>
              <a:rPr lang="en-US" altLang="zh-TW" dirty="0"/>
              <a:t>Notes:   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/>
              <a:t>                                           </a:t>
            </a:r>
          </a:p>
        </p:txBody>
      </p:sp>
      <p:graphicFrame>
        <p:nvGraphicFramePr>
          <p:cNvPr id="5837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61402"/>
              </p:ext>
            </p:extLst>
          </p:nvPr>
        </p:nvGraphicFramePr>
        <p:xfrm>
          <a:off x="1002407" y="1331913"/>
          <a:ext cx="3857625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4" name="Equation" r:id="rId3" imgW="1930320" imgH="965160" progId="Equation.DSMT4">
                  <p:embed/>
                </p:oleObj>
              </mc:Choice>
              <mc:Fallback>
                <p:oleObj name="Equation" r:id="rId3" imgW="1930320" imgH="96516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407" y="1331913"/>
                        <a:ext cx="3857625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1"/>
          <p:cNvGraphicFramePr>
            <a:graphicFrameLocks noChangeAspect="1"/>
          </p:cNvGraphicFramePr>
          <p:nvPr/>
        </p:nvGraphicFramePr>
        <p:xfrm>
          <a:off x="954088" y="3689350"/>
          <a:ext cx="5102225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5" name="Equation" r:id="rId5" imgW="2552400" imgH="990360" progId="Equation.DSMT4">
                  <p:embed/>
                </p:oleObj>
              </mc:Choice>
              <mc:Fallback>
                <p:oleObj name="Equation" r:id="rId5" imgW="2552400" imgH="990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3689350"/>
                        <a:ext cx="5102225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381000" y="32861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Ex:</a:t>
            </a:r>
          </a:p>
        </p:txBody>
      </p:sp>
      <p:sp>
        <p:nvSpPr>
          <p:cNvPr id="58376" name="文字方塊 6"/>
          <p:cNvSpPr txBox="1">
            <a:spLocks noChangeArrowheads="1"/>
          </p:cNvSpPr>
          <p:nvPr/>
        </p:nvSpPr>
        <p:spPr bwMode="auto">
          <a:xfrm>
            <a:off x="571500" y="6165304"/>
            <a:ext cx="8143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※ In the above example, it can be observed that any vector in </a:t>
            </a:r>
            <a:r>
              <a:rPr lang="en-US" altLang="zh-TW" sz="2000" i="1" dirty="0">
                <a:solidFill>
                  <a:srgbClr val="0000FF"/>
                </a:solidFill>
              </a:rPr>
              <a:t>R</a:t>
            </a:r>
            <a:r>
              <a:rPr lang="en-US" altLang="zh-TW" sz="2000" baseline="45000" dirty="0">
                <a:solidFill>
                  <a:srgbClr val="0000FF"/>
                </a:solidFill>
              </a:rPr>
              <a:t>2</a:t>
            </a:r>
            <a:r>
              <a:rPr lang="en-US" altLang="zh-TW" sz="2000" dirty="0">
                <a:solidFill>
                  <a:srgbClr val="0000FF"/>
                </a:solidFill>
              </a:rPr>
              <a:t> can be uniquely written as a sum of a vector from </a:t>
            </a:r>
            <a:r>
              <a:rPr lang="en-US" altLang="zh-TW" sz="2000" i="1" dirty="0">
                <a:solidFill>
                  <a:srgbClr val="0000FF"/>
                </a:solidFill>
              </a:rPr>
              <a:t>S </a:t>
            </a:r>
            <a:r>
              <a:rPr lang="en-US" altLang="zh-TW" sz="2000" dirty="0">
                <a:solidFill>
                  <a:srgbClr val="0000FF"/>
                </a:solidFill>
              </a:rPr>
              <a:t>and a vector from </a:t>
            </a:r>
            <a:endParaRPr lang="zh-TW" altLang="en-US" sz="2000" i="1" dirty="0">
              <a:solidFill>
                <a:srgbClr val="0000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837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8379" name="文字方塊 11"/>
          <p:cNvSpPr txBox="1">
            <a:spLocks noChangeArrowheads="1"/>
          </p:cNvSpPr>
          <p:nvPr/>
        </p:nvSpPr>
        <p:spPr bwMode="auto">
          <a:xfrm>
            <a:off x="5893594" y="3287593"/>
            <a:ext cx="3250406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zh-TW" sz="1600" dirty="0">
                <a:solidFill>
                  <a:srgbClr val="0000FF"/>
                </a:solidFill>
              </a:rPr>
              <a:t>※ Any vector in </a:t>
            </a:r>
            <a:r>
              <a:rPr lang="en-US" altLang="zh-TW" sz="1600" i="1" dirty="0">
                <a:solidFill>
                  <a:srgbClr val="0000FF"/>
                </a:solidFill>
              </a:rPr>
              <a:t>x</a:t>
            </a:r>
            <a:r>
              <a:rPr lang="en-US" altLang="zh-TW" sz="1600" dirty="0">
                <a:solidFill>
                  <a:srgbClr val="0000FF"/>
                </a:solidFill>
              </a:rPr>
              <a:t>-axis (or </a:t>
            </a:r>
            <a:r>
              <a:rPr lang="en-US" altLang="zh-TW" sz="1600" i="1" dirty="0">
                <a:solidFill>
                  <a:srgbClr val="0000FF"/>
                </a:solidFill>
              </a:rPr>
              <a:t>y</a:t>
            </a:r>
            <a:r>
              <a:rPr lang="en-US" altLang="zh-TW" sz="1600" dirty="0">
                <a:solidFill>
                  <a:srgbClr val="0000FF"/>
                </a:solidFill>
              </a:rPr>
              <a:t>-axis) can be represented as (</a:t>
            </a:r>
            <a:r>
              <a:rPr lang="en-US" altLang="zh-TW" sz="1600" i="1" dirty="0">
                <a:solidFill>
                  <a:srgbClr val="0000FF"/>
                </a:solidFill>
              </a:rPr>
              <a:t>t</a:t>
            </a:r>
            <a:r>
              <a:rPr lang="en-US" altLang="zh-TW" sz="1600" dirty="0">
                <a:solidFill>
                  <a:srgbClr val="0000FF"/>
                </a:solidFill>
              </a:rPr>
              <a:t>, 0) (or (0, </a:t>
            </a:r>
            <a:r>
              <a:rPr lang="en-US" altLang="zh-TW" sz="1600" i="1" dirty="0">
                <a:solidFill>
                  <a:srgbClr val="0000FF"/>
                </a:solidFill>
              </a:rPr>
              <a:t>s</a:t>
            </a:r>
            <a:r>
              <a:rPr lang="en-US" altLang="zh-TW" sz="1600" dirty="0">
                <a:solidFill>
                  <a:srgbClr val="0000FF"/>
                </a:solidFill>
              </a:rPr>
              <a:t>)). It is straightforward to see that any vector in </a:t>
            </a:r>
            <a:r>
              <a:rPr lang="en-US" altLang="zh-TW" sz="1600" i="1" dirty="0">
                <a:solidFill>
                  <a:srgbClr val="0000FF"/>
                </a:solidFill>
              </a:rPr>
              <a:t>y</a:t>
            </a:r>
            <a:r>
              <a:rPr lang="en-US" altLang="zh-TW" sz="1600" dirty="0">
                <a:solidFill>
                  <a:srgbClr val="0000FF"/>
                </a:solidFill>
              </a:rPr>
              <a:t>-axis is orthogonal to every vector in </a:t>
            </a:r>
            <a:r>
              <a:rPr lang="en-US" altLang="zh-TW" sz="1600" i="1" dirty="0">
                <a:solidFill>
                  <a:srgbClr val="0000FF"/>
                </a:solidFill>
              </a:rPr>
              <a:t>x</a:t>
            </a:r>
            <a:r>
              <a:rPr lang="en-US" altLang="zh-TW" sz="1600" dirty="0">
                <a:solidFill>
                  <a:srgbClr val="0000FF"/>
                </a:solidFill>
              </a:rPr>
              <a:t>-axis since (0, </a:t>
            </a:r>
            <a:r>
              <a:rPr lang="en-US" altLang="zh-TW" sz="1600" i="1" dirty="0">
                <a:solidFill>
                  <a:srgbClr val="0000FF"/>
                </a:solidFill>
              </a:rPr>
              <a:t>s</a:t>
            </a:r>
            <a:r>
              <a:rPr lang="en-US" altLang="zh-TW" sz="1600" dirty="0">
                <a:solidFill>
                  <a:srgbClr val="0000FF"/>
                </a:solidFill>
              </a:rPr>
              <a:t>) </a:t>
            </a:r>
            <a:r>
              <a:rPr lang="zh-TW" altLang="zh-TW" sz="1600" dirty="0"/>
              <a:t>·</a:t>
            </a:r>
            <a:r>
              <a:rPr lang="en-US" altLang="zh-TW" sz="1600" dirty="0">
                <a:solidFill>
                  <a:srgbClr val="0000FF"/>
                </a:solidFill>
              </a:rPr>
              <a:t> (</a:t>
            </a:r>
            <a:r>
              <a:rPr lang="en-US" altLang="zh-TW" sz="1600" i="1" dirty="0">
                <a:solidFill>
                  <a:srgbClr val="0000FF"/>
                </a:solidFill>
              </a:rPr>
              <a:t>t</a:t>
            </a:r>
            <a:r>
              <a:rPr lang="en-US" altLang="zh-TW" sz="1600" dirty="0">
                <a:solidFill>
                  <a:srgbClr val="0000FF"/>
                </a:solidFill>
              </a:rPr>
              <a:t>, 0) = 0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1600" dirty="0">
                <a:solidFill>
                  <a:srgbClr val="0000FF"/>
                </a:solidFill>
              </a:rPr>
              <a:t>※ On Slide 4.32,</a:t>
            </a:r>
            <a:r>
              <a:rPr lang="zh-TW" altLang="en-US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any subset consisting of all points on a line passing through the origin is a subspace of </a:t>
            </a:r>
            <a:r>
              <a:rPr lang="en-US" altLang="zh-TW" sz="1600" i="1" dirty="0">
                <a:solidFill>
                  <a:srgbClr val="0000FF"/>
                </a:solidFill>
              </a:rPr>
              <a:t>R</a:t>
            </a:r>
            <a:r>
              <a:rPr lang="en-US" altLang="zh-TW" sz="1600" baseline="30000" dirty="0">
                <a:solidFill>
                  <a:srgbClr val="0000FF"/>
                </a:solidFill>
              </a:rPr>
              <a:t>2</a:t>
            </a:r>
            <a:r>
              <a:rPr lang="en-US" altLang="zh-TW" sz="1600" dirty="0">
                <a:solidFill>
                  <a:srgbClr val="0000FF"/>
                </a:solidFill>
              </a:rPr>
              <a:t>. Therefore, both </a:t>
            </a:r>
            <a:r>
              <a:rPr lang="en-US" altLang="zh-TW" sz="1600" i="1" dirty="0">
                <a:solidFill>
                  <a:srgbClr val="0000FF"/>
                </a:solidFill>
              </a:rPr>
              <a:t>x</a:t>
            </a:r>
            <a:r>
              <a:rPr lang="en-US" altLang="zh-TW" sz="1600" dirty="0">
                <a:solidFill>
                  <a:srgbClr val="0000FF"/>
                </a:solidFill>
              </a:rPr>
              <a:t>- and </a:t>
            </a:r>
            <a:r>
              <a:rPr lang="en-US" altLang="zh-TW" sz="1600" i="1" dirty="0">
                <a:solidFill>
                  <a:srgbClr val="0000FF"/>
                </a:solidFill>
              </a:rPr>
              <a:t>y</a:t>
            </a:r>
            <a:r>
              <a:rPr lang="en-US" altLang="zh-TW" sz="1600" dirty="0">
                <a:solidFill>
                  <a:srgbClr val="0000FF"/>
                </a:solidFill>
              </a:rPr>
              <a:t>-axes are subspaces of </a:t>
            </a:r>
            <a:r>
              <a:rPr lang="en-US" altLang="zh-TW" sz="1600" i="1" dirty="0">
                <a:solidFill>
                  <a:srgbClr val="0000FF"/>
                </a:solidFill>
              </a:rPr>
              <a:t>R</a:t>
            </a:r>
            <a:r>
              <a:rPr lang="en-US" altLang="zh-TW" sz="1600" baseline="30000" dirty="0">
                <a:solidFill>
                  <a:srgbClr val="0000FF"/>
                </a:solidFill>
              </a:rPr>
              <a:t>2</a:t>
            </a:r>
            <a:endParaRPr lang="en-US" altLang="zh-TW" sz="1600" dirty="0">
              <a:solidFill>
                <a:srgbClr val="0000FF"/>
              </a:solidFill>
            </a:endParaRPr>
          </a:p>
        </p:txBody>
      </p:sp>
      <p:graphicFrame>
        <p:nvGraphicFramePr>
          <p:cNvPr id="5837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729720"/>
              </p:ext>
            </p:extLst>
          </p:nvPr>
        </p:nvGraphicFramePr>
        <p:xfrm>
          <a:off x="7429500" y="6489526"/>
          <a:ext cx="3238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26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6489526"/>
                        <a:ext cx="3238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4A917BC9-26DA-4212-833C-37DB8F547FC5}" type="slidenum">
              <a:rPr kumimoji="0" lang="en-US" altLang="zh-TW" sz="1400" smtClean="0"/>
              <a:pPr eaLnBrk="1" hangingPunct="1"/>
              <a:t>64</a:t>
            </a:fld>
            <a:endParaRPr kumimoji="0" lang="en-US" altLang="zh-TW" sz="140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3763"/>
            <a:ext cx="7924800" cy="2743200"/>
          </a:xfrm>
        </p:spPr>
        <p:txBody>
          <a:bodyPr/>
          <a:lstStyle/>
          <a:p>
            <a:pPr eaLnBrk="1" hangingPunct="1"/>
            <a:r>
              <a:rPr lang="en-US" altLang="zh-TW" dirty="0"/>
              <a:t>Direct sum (</a:t>
            </a:r>
            <a:r>
              <a:rPr lang="zh-TW" altLang="en-US" dirty="0"/>
              <a:t>直和</a:t>
            </a:r>
            <a:r>
              <a:rPr lang="en-US" altLang="zh-TW" dirty="0"/>
              <a:t>):</a:t>
            </a:r>
          </a:p>
          <a:p>
            <a:pPr marL="482600" lvl="1" indent="0" eaLnBrk="1" hangingPunct="1">
              <a:buFont typeface="Wingdings" pitchFamily="2" charset="2"/>
              <a:buNone/>
            </a:pPr>
            <a:r>
              <a:rPr lang="en-US" altLang="zh-TW" dirty="0"/>
              <a:t>Let 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 and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dirty="0"/>
              <a:t> be two subspaces of </a:t>
            </a:r>
            <a:r>
              <a:rPr lang="en-US" altLang="zh-TW" i="1" dirty="0"/>
              <a:t>V</a:t>
            </a:r>
            <a:r>
              <a:rPr lang="en-US" altLang="zh-TW" dirty="0"/>
              <a:t>. If each vector        can be uniquely written as a sum of a vector </a:t>
            </a:r>
            <a:r>
              <a:rPr lang="en-US" altLang="zh-TW" b="1" dirty="0"/>
              <a:t>v</a:t>
            </a:r>
            <a:r>
              <a:rPr lang="en-US" altLang="zh-TW" baseline="-25000" dirty="0"/>
              <a:t>1</a:t>
            </a:r>
            <a:r>
              <a:rPr lang="en-US" altLang="zh-TW" dirty="0"/>
              <a:t> from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      and a vector </a:t>
            </a:r>
            <a:r>
              <a:rPr lang="en-US" altLang="zh-TW" b="1" dirty="0"/>
              <a:t>v</a:t>
            </a:r>
            <a:r>
              <a:rPr lang="en-US" altLang="zh-TW" baseline="-25000" dirty="0"/>
              <a:t>2</a:t>
            </a:r>
            <a:r>
              <a:rPr lang="en-US" altLang="zh-TW" dirty="0"/>
              <a:t> from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dirty="0"/>
              <a:t>, i.e., </a:t>
            </a:r>
            <a:r>
              <a:rPr lang="en-US" altLang="zh-TW" b="1" dirty="0"/>
              <a:t>x</a:t>
            </a:r>
            <a:r>
              <a:rPr lang="en-US" altLang="zh-TW" dirty="0"/>
              <a:t> = </a:t>
            </a:r>
            <a:r>
              <a:rPr lang="en-US" altLang="zh-TW" b="1" dirty="0"/>
              <a:t>v</a:t>
            </a:r>
            <a:r>
              <a:rPr lang="en-US" altLang="zh-TW" baseline="-25000" dirty="0"/>
              <a:t>1</a:t>
            </a:r>
            <a:r>
              <a:rPr lang="en-US" altLang="zh-TW" dirty="0"/>
              <a:t>+ </a:t>
            </a:r>
            <a:r>
              <a:rPr lang="en-US" altLang="zh-TW" b="1" dirty="0"/>
              <a:t>v</a:t>
            </a:r>
            <a:r>
              <a:rPr lang="en-US" altLang="zh-TW" baseline="-25000" dirty="0"/>
              <a:t>2</a:t>
            </a:r>
            <a:r>
              <a:rPr lang="en-US" altLang="zh-TW" dirty="0"/>
              <a:t>, then </a:t>
            </a:r>
            <a:r>
              <a:rPr lang="en-US" altLang="zh-TW" i="1" dirty="0"/>
              <a:t>V</a:t>
            </a:r>
            <a:r>
              <a:rPr lang="en-US" altLang="zh-TW" dirty="0"/>
              <a:t>  is the </a:t>
            </a:r>
            <a:r>
              <a:rPr lang="en-US" altLang="zh-TW" b="1" dirty="0"/>
              <a:t>direct sum</a:t>
            </a:r>
            <a:r>
              <a:rPr lang="en-US" altLang="zh-TW" dirty="0"/>
              <a:t> of </a:t>
            </a:r>
            <a:r>
              <a:rPr lang="en-US" altLang="zh-TW" i="1" dirty="0"/>
              <a:t>S</a:t>
            </a:r>
            <a:r>
              <a:rPr lang="en-US" altLang="zh-TW" baseline="-25000" dirty="0"/>
              <a:t>1</a:t>
            </a:r>
            <a:r>
              <a:rPr lang="en-US" altLang="zh-TW" dirty="0"/>
              <a:t> and </a:t>
            </a:r>
            <a:r>
              <a:rPr lang="en-US" altLang="zh-TW" i="1" dirty="0"/>
              <a:t>S</a:t>
            </a:r>
            <a:r>
              <a:rPr lang="en-US" altLang="zh-TW" baseline="-25000" dirty="0"/>
              <a:t>2</a:t>
            </a:r>
            <a:r>
              <a:rPr lang="en-US" altLang="zh-TW" i="1" baseline="-25000" dirty="0"/>
              <a:t> </a:t>
            </a:r>
            <a:r>
              <a:rPr lang="en-US" altLang="zh-TW" dirty="0"/>
              <a:t>, and we can write                 </a:t>
            </a:r>
          </a:p>
        </p:txBody>
      </p:sp>
      <p:graphicFrame>
        <p:nvGraphicFramePr>
          <p:cNvPr id="59394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60181"/>
              </p:ext>
            </p:extLst>
          </p:nvPr>
        </p:nvGraphicFramePr>
        <p:xfrm>
          <a:off x="7236296" y="1429200"/>
          <a:ext cx="773388" cy="37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76" name="Equation" r:id="rId3" imgW="368280" imgH="177480" progId="Equation.3">
                  <p:embed/>
                </p:oleObj>
              </mc:Choice>
              <mc:Fallback>
                <p:oleObj name="Equation" r:id="rId3" imgW="368280" imgH="17748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1429200"/>
                        <a:ext cx="773388" cy="372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1034"/>
          <p:cNvGraphicFramePr>
            <a:graphicFrameLocks noChangeAspect="1"/>
          </p:cNvGraphicFramePr>
          <p:nvPr/>
        </p:nvGraphicFramePr>
        <p:xfrm>
          <a:off x="3484563" y="3425825"/>
          <a:ext cx="1444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77" name="Equation" r:id="rId5" imgW="723600" imgH="215640" progId="Equation.3">
                  <p:embed/>
                </p:oleObj>
              </mc:Choice>
              <mc:Fallback>
                <p:oleObj name="Equation" r:id="rId5" imgW="723600" imgH="215640" progId="Equation.3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3425825"/>
                        <a:ext cx="1444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FD8C0F29-1F20-4D9A-9663-7B8BC02A7241}" type="slidenum">
              <a:rPr kumimoji="0" lang="en-US" altLang="zh-TW" sz="1400" smtClean="0"/>
              <a:pPr eaLnBrk="1" hangingPunct="1"/>
              <a:t>65</a:t>
            </a:fld>
            <a:endParaRPr kumimoji="0" lang="en-US" altLang="zh-TW" sz="1400"/>
          </a:p>
        </p:txBody>
      </p:sp>
      <p:sp>
        <p:nvSpPr>
          <p:cNvPr id="60424" name="Rectangle 11"/>
          <p:cNvSpPr>
            <a:spLocks noChangeArrowheads="1"/>
          </p:cNvSpPr>
          <p:nvPr/>
        </p:nvSpPr>
        <p:spPr bwMode="auto">
          <a:xfrm>
            <a:off x="463550" y="701675"/>
            <a:ext cx="79248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Theorem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5.13: Properties of orthogonal subspaces</a:t>
            </a:r>
          </a:p>
        </p:txBody>
      </p:sp>
      <p:sp>
        <p:nvSpPr>
          <p:cNvPr id="60425" name="Rectangle 12"/>
          <p:cNvSpPr>
            <a:spLocks noChangeArrowheads="1"/>
          </p:cNvSpPr>
          <p:nvPr/>
        </p:nvSpPr>
        <p:spPr bwMode="auto">
          <a:xfrm>
            <a:off x="463550" y="1271588"/>
            <a:ext cx="792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Let </a:t>
            </a:r>
            <a:r>
              <a:rPr lang="en-US" altLang="zh-TW" i="1">
                <a:ea typeface="標楷體" pitchFamily="65" charset="-120"/>
              </a:rPr>
              <a:t>S</a:t>
            </a:r>
            <a:r>
              <a:rPr lang="en-US" altLang="zh-TW">
                <a:ea typeface="標楷體" pitchFamily="65" charset="-120"/>
              </a:rPr>
              <a:t> be a subspace of </a:t>
            </a:r>
            <a:r>
              <a:rPr lang="en-US" altLang="zh-TW" i="1">
                <a:ea typeface="標楷體" pitchFamily="65" charset="-120"/>
              </a:rPr>
              <a:t>V </a:t>
            </a:r>
            <a:r>
              <a:rPr lang="en-US" altLang="zh-TW">
                <a:ea typeface="標楷體" pitchFamily="65" charset="-120"/>
              </a:rPr>
              <a:t>(with dimension </a:t>
            </a:r>
            <a:r>
              <a:rPr lang="en-US" altLang="zh-TW" i="1">
                <a:ea typeface="標楷體" pitchFamily="65" charset="-120"/>
              </a:rPr>
              <a:t>n</a:t>
            </a:r>
            <a:r>
              <a:rPr lang="en-US" altLang="zh-TW">
                <a:ea typeface="標楷體" pitchFamily="65" charset="-120"/>
              </a:rPr>
              <a:t>). Then the following properties are true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(1)  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(2)  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(3)   </a:t>
            </a:r>
          </a:p>
        </p:txBody>
      </p:sp>
      <p:graphicFrame>
        <p:nvGraphicFramePr>
          <p:cNvPr id="60418" name="Object 1037"/>
          <p:cNvGraphicFramePr>
            <a:graphicFrameLocks noChangeAspect="1"/>
          </p:cNvGraphicFramePr>
          <p:nvPr/>
        </p:nvGraphicFramePr>
        <p:xfrm>
          <a:off x="1689100" y="2273300"/>
          <a:ext cx="2722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7" name="Equation" r:id="rId3" imgW="1358640" imgH="228600" progId="Equation.3">
                  <p:embed/>
                </p:oleObj>
              </mc:Choice>
              <mc:Fallback>
                <p:oleObj name="Equation" r:id="rId3" imgW="1358640" imgH="228600" progId="Equation.3">
                  <p:embed/>
                  <p:pic>
                    <p:nvPicPr>
                      <p:cNvPr id="0" name="Object 1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273300"/>
                        <a:ext cx="27225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1038"/>
          <p:cNvGraphicFramePr>
            <a:graphicFrameLocks noChangeAspect="1"/>
          </p:cNvGraphicFramePr>
          <p:nvPr/>
        </p:nvGraphicFramePr>
        <p:xfrm>
          <a:off x="1752600" y="2803525"/>
          <a:ext cx="144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8" name="Equation" r:id="rId5" imgW="723600" imgH="203040" progId="Equation.3">
                  <p:embed/>
                </p:oleObj>
              </mc:Choice>
              <mc:Fallback>
                <p:oleObj name="Equation" r:id="rId5" imgW="723600" imgH="203040" progId="Equation.3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03525"/>
                        <a:ext cx="1447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1039"/>
          <p:cNvGraphicFramePr>
            <a:graphicFrameLocks noChangeAspect="1"/>
          </p:cNvGraphicFramePr>
          <p:nvPr/>
        </p:nvGraphicFramePr>
        <p:xfrm>
          <a:off x="1676400" y="3328988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9" name="Equation" r:id="rId7" imgW="660240" imgH="228600" progId="Equation.3">
                  <p:embed/>
                </p:oleObj>
              </mc:Choice>
              <mc:Fallback>
                <p:oleObj name="Equation" r:id="rId7" imgW="660240" imgH="228600" progId="Equation.3">
                  <p:embed/>
                  <p:pic>
                    <p:nvPicPr>
                      <p:cNvPr id="0" name="Object 10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28988"/>
                        <a:ext cx="132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文字方塊 23"/>
          <p:cNvSpPr txBox="1">
            <a:spLocks noChangeArrowheads="1"/>
          </p:cNvSpPr>
          <p:nvPr/>
        </p:nvSpPr>
        <p:spPr bwMode="auto">
          <a:xfrm>
            <a:off x="642938" y="3978275"/>
            <a:ext cx="771525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You can memorize this theorem by understanding the example on Slide 5.63 or by considering </a:t>
            </a:r>
            <a:r>
              <a:rPr lang="en-US" altLang="zh-TW" sz="2200" i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as the </a:t>
            </a:r>
            <a:r>
              <a:rPr lang="en-US" altLang="zh-TW" sz="2200" i="1" dirty="0">
                <a:solidFill>
                  <a:srgbClr val="0000FF"/>
                </a:solidFill>
              </a:rPr>
              <a:t>xyz</a:t>
            </a:r>
            <a:r>
              <a:rPr lang="en-US" altLang="zh-TW" sz="2200" dirty="0">
                <a:solidFill>
                  <a:srgbClr val="0000FF"/>
                </a:solidFill>
              </a:rPr>
              <a:t>-space (with dimension of 3),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as the </a:t>
            </a:r>
            <a:r>
              <a:rPr lang="en-US" altLang="zh-TW" sz="2200" i="1" dirty="0" err="1">
                <a:solidFill>
                  <a:srgbClr val="0000FF"/>
                </a:solidFill>
              </a:rPr>
              <a:t>xy</a:t>
            </a:r>
            <a:r>
              <a:rPr lang="en-US" altLang="zh-TW" sz="2200" dirty="0">
                <a:solidFill>
                  <a:srgbClr val="0000FF"/>
                </a:solidFill>
              </a:rPr>
              <a:t>-plane (with dimension of 2), and       as the </a:t>
            </a:r>
            <a:r>
              <a:rPr lang="en-US" altLang="zh-TW" sz="2200" i="1" dirty="0">
                <a:solidFill>
                  <a:srgbClr val="0000FF"/>
                </a:solidFill>
              </a:rPr>
              <a:t>z</a:t>
            </a:r>
            <a:r>
              <a:rPr lang="en-US" altLang="zh-TW" sz="2200" dirty="0">
                <a:solidFill>
                  <a:srgbClr val="0000FF"/>
                </a:solidFill>
              </a:rPr>
              <a:t>-axis (with dimension of 1)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The theorem states that every inner product space </a:t>
            </a:r>
            <a:r>
              <a:rPr lang="en-US" altLang="zh-TW" sz="2200" i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can be represented as the direct sum of a subspace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 and its corresponding orthogonal complement </a:t>
            </a:r>
            <a:endParaRPr lang="zh-TW" altLang="en-US" sz="2200" dirty="0">
              <a:solidFill>
                <a:srgbClr val="0000FF"/>
              </a:solidFill>
            </a:endParaRPr>
          </a:p>
        </p:txBody>
      </p:sp>
      <p:sp>
        <p:nvSpPr>
          <p:cNvPr id="604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60421" name="Object 14"/>
          <p:cNvGraphicFramePr>
            <a:graphicFrameLocks noChangeAspect="1"/>
          </p:cNvGraphicFramePr>
          <p:nvPr/>
        </p:nvGraphicFramePr>
        <p:xfrm>
          <a:off x="7929563" y="4714875"/>
          <a:ext cx="38576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0" name="Equation" r:id="rId9" imgW="203040" imgH="203040" progId="Equation.DSMT4">
                  <p:embed/>
                </p:oleObj>
              </mc:Choice>
              <mc:Fallback>
                <p:oleObj name="Equation" r:id="rId9" imgW="20304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9563" y="4714875"/>
                        <a:ext cx="385762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706474"/>
              </p:ext>
            </p:extLst>
          </p:nvPr>
        </p:nvGraphicFramePr>
        <p:xfrm>
          <a:off x="5436096" y="6257925"/>
          <a:ext cx="3857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91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6257925"/>
                        <a:ext cx="3857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941408F4-73DB-4C43-A9A2-B19AEE13D3F3}" type="slidenum">
              <a:rPr kumimoji="0" lang="en-US" altLang="zh-TW" sz="1400" smtClean="0"/>
              <a:pPr eaLnBrk="1" hangingPunct="1"/>
              <a:t>66</a:t>
            </a:fld>
            <a:endParaRPr kumimoji="0" lang="en-US" altLang="zh-TW" sz="1400"/>
          </a:p>
        </p:txBody>
      </p:sp>
      <p:sp>
        <p:nvSpPr>
          <p:cNvPr id="24" name="文字方塊 23"/>
          <p:cNvSpPr txBox="1"/>
          <p:nvPr/>
        </p:nvSpPr>
        <p:spPr>
          <a:xfrm>
            <a:off x="642938" y="785813"/>
            <a:ext cx="7715250" cy="3776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1950" indent="-361950">
              <a:lnSpc>
                <a:spcPct val="105000"/>
              </a:lnSpc>
              <a:defRPr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※ In Section 5.2, we studied the orthogonal projection of one vector onto another vector. That can be generalized to the orthogonal projection of a vector onto a subspace </a:t>
            </a:r>
            <a:r>
              <a:rPr lang="en-US" altLang="zh-TW" i="1" dirty="0">
                <a:solidFill>
                  <a:srgbClr val="FF0000"/>
                </a:solidFill>
                <a:ea typeface="新細明體" pitchFamily="18" charset="-120"/>
              </a:rPr>
              <a:t>S</a:t>
            </a:r>
          </a:p>
          <a:p>
            <a:pPr marL="361950" indent="-361950">
              <a:lnSpc>
                <a:spcPct val="105000"/>
              </a:lnSpc>
              <a:defRPr/>
            </a:pPr>
            <a:endParaRPr lang="en-US" altLang="zh-TW" sz="1200" i="1" dirty="0">
              <a:solidFill>
                <a:srgbClr val="FF0000"/>
              </a:solidFill>
              <a:ea typeface="新細明體" pitchFamily="18" charset="-120"/>
            </a:endParaRPr>
          </a:p>
          <a:p>
            <a:pPr marL="457200" indent="-457200">
              <a:lnSpc>
                <a:spcPct val="105000"/>
              </a:lnSpc>
              <a:buFontTx/>
              <a:buAutoNum type="arabicPeriod"/>
              <a:defRPr/>
            </a:pPr>
            <a:r>
              <a:rPr lang="en-US" altLang="zh-TW" dirty="0">
                <a:ea typeface="新細明體" pitchFamily="18" charset="-120"/>
              </a:rPr>
              <a:t>The vector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dirty="0">
                <a:ea typeface="新細明體" pitchFamily="18" charset="-120"/>
              </a:rPr>
              <a:t> is the projection of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dirty="0">
                <a:ea typeface="新細明體" pitchFamily="18" charset="-120"/>
              </a:rPr>
              <a:t> onto the subspace </a:t>
            </a:r>
            <a:r>
              <a:rPr lang="en-US" altLang="zh-TW" i="1" dirty="0">
                <a:ea typeface="新細明體" pitchFamily="18" charset="-120"/>
              </a:rPr>
              <a:t>S </a:t>
            </a:r>
            <a:r>
              <a:rPr lang="en-US" altLang="zh-TW" dirty="0">
                <a:ea typeface="新細明體" pitchFamily="18" charset="-120"/>
              </a:rPr>
              <a:t>and denoted as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dirty="0" err="1">
                <a:ea typeface="新細明體" pitchFamily="18" charset="-120"/>
              </a:rPr>
              <a:t>proj</a:t>
            </a:r>
            <a:r>
              <a:rPr lang="en-US" altLang="zh-TW" i="1" baseline="-25000" dirty="0" err="1">
                <a:ea typeface="新細明體" pitchFamily="18" charset="-120"/>
              </a:rPr>
              <a:t>S</a:t>
            </a:r>
            <a:r>
              <a:rPr lang="en-US" altLang="zh-TW" b="1" dirty="0" err="1">
                <a:ea typeface="新細明體" pitchFamily="18" charset="-120"/>
              </a:rPr>
              <a:t>v</a:t>
            </a:r>
            <a:endParaRPr lang="en-US" altLang="zh-TW" b="1" dirty="0">
              <a:ea typeface="新細明體" pitchFamily="18" charset="-120"/>
            </a:endParaRPr>
          </a:p>
          <a:p>
            <a:pPr marL="457200" indent="-457200">
              <a:lnSpc>
                <a:spcPct val="105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2.   </a:t>
            </a:r>
            <a:r>
              <a:rPr lang="en-US" altLang="zh-TW" sz="1000" dirty="0">
                <a:ea typeface="新細明體" pitchFamily="18" charset="-120"/>
              </a:rPr>
              <a:t>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baseline="-25000" dirty="0">
                <a:ea typeface="新細明體" pitchFamily="18" charset="-120"/>
              </a:rPr>
              <a:t>2</a:t>
            </a:r>
            <a:r>
              <a:rPr lang="en-US" altLang="zh-TW" b="1" baseline="-25000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= </a:t>
            </a:r>
            <a:r>
              <a:rPr lang="en-US" altLang="zh-TW" b="1" dirty="0">
                <a:ea typeface="新細明體" pitchFamily="18" charset="-120"/>
              </a:rPr>
              <a:t>v </a:t>
            </a:r>
            <a:r>
              <a:rPr lang="en-US" altLang="zh-TW" dirty="0"/>
              <a:t>–</a:t>
            </a:r>
            <a:r>
              <a:rPr lang="en-US" altLang="zh-TW" b="1" dirty="0">
                <a:ea typeface="新細明體" pitchFamily="18" charset="-120"/>
              </a:rPr>
              <a:t> v</a:t>
            </a:r>
            <a:r>
              <a:rPr lang="en-US" altLang="zh-TW" baseline="-25000" dirty="0">
                <a:ea typeface="新細明體" pitchFamily="18" charset="-120"/>
              </a:rPr>
              <a:t>1</a:t>
            </a:r>
            <a:r>
              <a:rPr lang="en-US" altLang="zh-TW" dirty="0">
                <a:ea typeface="新細明體" pitchFamily="18" charset="-120"/>
              </a:rPr>
              <a:t> = </a:t>
            </a:r>
            <a:r>
              <a:rPr lang="en-US" altLang="zh-TW" b="1" dirty="0">
                <a:ea typeface="新細明體" pitchFamily="18" charset="-120"/>
              </a:rPr>
              <a:t>v </a:t>
            </a:r>
            <a:r>
              <a:rPr lang="en-US" altLang="zh-TW" dirty="0"/>
              <a:t>– </a:t>
            </a:r>
            <a:r>
              <a:rPr lang="en-US" altLang="zh-TW" dirty="0" err="1">
                <a:ea typeface="新細明體" pitchFamily="18" charset="-120"/>
              </a:rPr>
              <a:t>proj</a:t>
            </a:r>
            <a:r>
              <a:rPr lang="en-US" altLang="zh-TW" i="1" baseline="-25000" dirty="0" err="1">
                <a:ea typeface="新細明體" pitchFamily="18" charset="-120"/>
              </a:rPr>
              <a:t>S</a:t>
            </a:r>
            <a:r>
              <a:rPr lang="en-US" altLang="zh-TW" b="1" dirty="0" err="1">
                <a:ea typeface="新細明體" pitchFamily="18" charset="-120"/>
              </a:rPr>
              <a:t>v</a:t>
            </a:r>
            <a:r>
              <a:rPr lang="en-US" altLang="zh-TW" dirty="0">
                <a:ea typeface="新細明體" pitchFamily="18" charset="-120"/>
              </a:rPr>
              <a:t>, which implies that the vector </a:t>
            </a:r>
            <a:r>
              <a:rPr lang="en-US" altLang="zh-TW" b="1" dirty="0">
                <a:ea typeface="新細明體" pitchFamily="18" charset="-120"/>
              </a:rPr>
              <a:t>v</a:t>
            </a:r>
            <a:r>
              <a:rPr lang="en-US" altLang="zh-TW" baseline="-25000" dirty="0">
                <a:ea typeface="新細明體" pitchFamily="18" charset="-120"/>
              </a:rPr>
              <a:t>2</a:t>
            </a:r>
            <a:r>
              <a:rPr lang="en-US" altLang="zh-TW" b="1" baseline="-25000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=     </a:t>
            </a:r>
            <a:r>
              <a:rPr lang="en-US" altLang="zh-TW" b="1" dirty="0">
                <a:ea typeface="新細明體" pitchFamily="18" charset="-120"/>
              </a:rPr>
              <a:t>v </a:t>
            </a:r>
            <a:r>
              <a:rPr lang="en-US" altLang="zh-TW" dirty="0"/>
              <a:t>– </a:t>
            </a:r>
            <a:r>
              <a:rPr lang="en-US" altLang="zh-TW" dirty="0" err="1">
                <a:ea typeface="新細明體" pitchFamily="18" charset="-120"/>
              </a:rPr>
              <a:t>proj</a:t>
            </a:r>
            <a:r>
              <a:rPr lang="en-US" altLang="zh-TW" i="1" baseline="-25000" dirty="0" err="1">
                <a:ea typeface="新細明體" pitchFamily="18" charset="-120"/>
              </a:rPr>
              <a:t>S</a:t>
            </a:r>
            <a:r>
              <a:rPr lang="en-US" altLang="zh-TW" b="1" dirty="0" err="1">
                <a:ea typeface="新細明體" pitchFamily="18" charset="-120"/>
              </a:rPr>
              <a:t>v</a:t>
            </a:r>
            <a:r>
              <a:rPr lang="en-US" altLang="zh-TW" b="1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is orthogonal to the subspace </a:t>
            </a:r>
            <a:r>
              <a:rPr lang="en-US" altLang="zh-TW" i="1" dirty="0">
                <a:ea typeface="新細明體" pitchFamily="18" charset="-120"/>
              </a:rPr>
              <a:t>S</a:t>
            </a:r>
            <a:r>
              <a:rPr lang="en-US" altLang="zh-TW" dirty="0">
                <a:ea typeface="新細明體" pitchFamily="18" charset="-120"/>
              </a:rPr>
              <a:t>, i.e., </a:t>
            </a:r>
            <a:r>
              <a:rPr lang="en-US" altLang="zh-TW" i="1" dirty="0">
                <a:ea typeface="新細明體" pitchFamily="18" charset="-120"/>
              </a:rPr>
              <a:t> </a:t>
            </a:r>
            <a:endParaRPr lang="en-US" altLang="zh-TW" i="1" baseline="-25000" dirty="0">
              <a:ea typeface="新細明體" pitchFamily="18" charset="-120"/>
            </a:endParaRPr>
          </a:p>
          <a:p>
            <a:pPr>
              <a:lnSpc>
                <a:spcPct val="105000"/>
              </a:lnSpc>
              <a:defRPr/>
            </a:pPr>
            <a:endParaRPr lang="en-US" altLang="zh-TW" i="1" dirty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lnSpc>
                <a:spcPct val="105000"/>
              </a:lnSpc>
              <a:defRPr/>
            </a:pPr>
            <a:endParaRPr lang="zh-TW" altLang="en-US" i="1" dirty="0">
              <a:solidFill>
                <a:srgbClr val="FF0000"/>
              </a:solidFill>
              <a:ea typeface="新細明體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683568" y="3919115"/>
            <a:ext cx="8072438" cy="2462213"/>
            <a:chOff x="714375" y="4857750"/>
            <a:chExt cx="8072438" cy="2462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448" name="文字方塊 4"/>
                <p:cNvSpPr txBox="1">
                  <a:spLocks noChangeArrowheads="1"/>
                </p:cNvSpPr>
                <p:nvPr/>
              </p:nvSpPr>
              <p:spPr bwMode="auto">
                <a:xfrm>
                  <a:off x="714375" y="4857750"/>
                  <a:ext cx="8072438" cy="2462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61950" indent="-3619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charset="-120"/>
                    </a:defRPr>
                  </a:lvl9pPr>
                </a:lstStyle>
                <a:p>
                  <a:pPr eaLnBrk="1" hangingPunct="1">
                    <a:lnSpc>
                      <a:spcPct val="110000"/>
                    </a:lnSpc>
                  </a:pP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※ For example,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= (1, 2, 3), </a:t>
                  </a:r>
                  <a:r>
                    <a:rPr lang="en-US" altLang="zh-TW" sz="2000" i="1" dirty="0">
                      <a:solidFill>
                        <a:srgbClr val="0000FF"/>
                      </a:solidFill>
                    </a:rPr>
                    <a:t>S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is the </a:t>
                  </a:r>
                  <a:r>
                    <a:rPr lang="en-US" altLang="zh-TW" sz="2000" i="1" dirty="0" err="1">
                      <a:solidFill>
                        <a:srgbClr val="0000FF"/>
                      </a:solidFill>
                    </a:rPr>
                    <a:t>xy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-plane with the standard basis of {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1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,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2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} = {(1, 0, 0), (0, 1, 0)}, and       is the </a:t>
                  </a:r>
                  <a:r>
                    <a:rPr lang="en-US" altLang="zh-TW" sz="2000" i="1" dirty="0">
                      <a:solidFill>
                        <a:srgbClr val="0000FF"/>
                      </a:solidFill>
                    </a:rPr>
                    <a:t>z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-axis with the standard basis {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e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3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} = {(0, 0, 1)}</a:t>
                  </a:r>
                </a:p>
                <a:p>
                  <a:pPr eaLnBrk="1" hangingPunct="1">
                    <a:lnSpc>
                      <a:spcPct val="110000"/>
                    </a:lnSpc>
                  </a:pP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※ Geometrically speaking,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1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= (1, 2, 0) = </a:t>
                  </a:r>
                  <a:r>
                    <a:rPr lang="en-US" altLang="zh-TW" sz="2000" dirty="0" err="1">
                      <a:solidFill>
                        <a:srgbClr val="0000FF"/>
                      </a:solidFill>
                    </a:rPr>
                    <a:t>proj</a:t>
                  </a:r>
                  <a:r>
                    <a:rPr lang="en-US" altLang="zh-TW" sz="2000" i="1" baseline="-25000" dirty="0" err="1">
                      <a:solidFill>
                        <a:srgbClr val="0000FF"/>
                      </a:solidFill>
                    </a:rPr>
                    <a:t>S</a:t>
                  </a:r>
                  <a:r>
                    <a:rPr lang="en-US" altLang="zh-TW" sz="2000" b="1" dirty="0" err="1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, so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2</a:t>
                  </a:r>
                  <a:r>
                    <a:rPr lang="en-US" altLang="zh-TW" sz="2000" b="1" baseline="-25000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=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–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1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=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– </a:t>
                  </a:r>
                  <a:r>
                    <a:rPr lang="en-US" altLang="zh-TW" sz="2000" dirty="0" err="1">
                      <a:solidFill>
                        <a:srgbClr val="0000FF"/>
                      </a:solidFill>
                    </a:rPr>
                    <a:t>proj</a:t>
                  </a:r>
                  <a:r>
                    <a:rPr lang="en-US" altLang="zh-TW" sz="2000" i="1" baseline="-25000" dirty="0" err="1">
                      <a:solidFill>
                        <a:srgbClr val="0000FF"/>
                      </a:solidFill>
                    </a:rPr>
                    <a:t>S</a:t>
                  </a:r>
                  <a:r>
                    <a:rPr lang="en-US" altLang="zh-TW" sz="2000" b="1" dirty="0" err="1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= (0, 0, 3). In addition,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2</a:t>
                  </a:r>
                  <a:r>
                    <a:rPr lang="zh-TW" altLang="en-US" sz="2000" dirty="0">
                      <a:solidFill>
                        <a:srgbClr val="0000FF"/>
                      </a:solidFill>
                    </a:rPr>
                    <a:t>    </a:t>
                  </a:r>
                  <a:r>
                    <a:rPr lang="en-US" altLang="zh-TW" sz="2000" dirty="0" err="1">
                      <a:solidFill>
                        <a:srgbClr val="0000FF"/>
                      </a:solidFill>
                    </a:rPr>
                    <a:t>proj</a:t>
                  </a:r>
                  <a:r>
                    <a:rPr lang="en-US" altLang="zh-TW" sz="2000" i="1" baseline="-25000" dirty="0" err="1">
                      <a:solidFill>
                        <a:srgbClr val="0000FF"/>
                      </a:solidFill>
                    </a:rPr>
                    <a:t>S</a:t>
                  </a:r>
                  <a:r>
                    <a:rPr lang="en-US" altLang="zh-TW" sz="2000" b="1" dirty="0" err="1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since (0, 0, 3) · (1, 2, 0) = 0 </a:t>
                  </a:r>
                </a:p>
                <a:p>
                  <a:pPr eaLnBrk="1" hangingPunct="1">
                    <a:lnSpc>
                      <a:spcPct val="110000"/>
                    </a:lnSpc>
                  </a:pP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※ Since any vector </a:t>
                  </a:r>
                  <a14:m>
                    <m:oMath xmlns:m="http://schemas.openxmlformats.org/officeDocument/2006/math">
                      <m:r>
                        <a:rPr lang="en-US" altLang="zh-TW" sz="20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𝐯</m:t>
                      </m:r>
                      <m:r>
                        <a:rPr lang="en-US" altLang="zh-TW" sz="20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</m:oMath>
                  </a14:m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can expressed as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1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+ </a:t>
                  </a:r>
                  <a:r>
                    <a:rPr lang="en-US" altLang="zh-TW" sz="2000" b="1" dirty="0">
                      <a:solidFill>
                        <a:srgbClr val="0000FF"/>
                      </a:solidFill>
                    </a:rPr>
                    <a:t>v</a:t>
                  </a:r>
                  <a:r>
                    <a:rPr lang="en-US" altLang="zh-TW" sz="2000" baseline="-25000" dirty="0">
                      <a:solidFill>
                        <a:srgbClr val="0000FF"/>
                      </a:solidFill>
                    </a:rPr>
                    <a:t>2</a:t>
                  </a:r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altLang="zh-TW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</m:oMath>
                  </a14:m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𝐯</m:t>
                          </m:r>
                        </m:e>
                        <m:sub>
                          <m:r>
                            <a:rPr lang="en-US" altLang="zh-TW" sz="2000" b="0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1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zh-TW" sz="200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p>
                    </m:oMath>
                  </a14:m>
                  <a:r>
                    <a:rPr lang="en-US" altLang="zh-TW" sz="2000" dirty="0">
                      <a:solidFill>
                        <a:srgbClr val="0000FF"/>
                      </a:solidFill>
                    </a:rPr>
                    <a:t>,  so we can obtain </a:t>
                  </a:r>
                  <a14:m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altLang="zh-TW" sz="20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⨁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⊥</m:t>
                          </m:r>
                        </m:sup>
                      </m:sSup>
                    </m:oMath>
                  </a14:m>
                  <a:endParaRPr lang="zh-TW" alt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1448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4375" y="4857750"/>
                  <a:ext cx="8072438" cy="24622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55" t="-990" r="-2341" b="-247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1443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6806106"/>
                    </p:ext>
                  </p:extLst>
                </p:nvPr>
              </p:nvGraphicFramePr>
              <p:xfrm>
                <a:off x="4286250" y="5210175"/>
                <a:ext cx="323850" cy="323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0631" name="Equation" r:id="rId4" imgW="203040" imgH="203040" progId="Equation.DSMT4">
                        <p:embed/>
                      </p:oleObj>
                    </mc:Choice>
                    <mc:Fallback>
                      <p:oleObj name="Equation" r:id="rId4" imgW="203040" imgH="20304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86250" y="5210175"/>
                              <a:ext cx="323850" cy="3238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1443" name="Object 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6806106"/>
                    </p:ext>
                  </p:extLst>
                </p:nvPr>
              </p:nvGraphicFramePr>
              <p:xfrm>
                <a:off x="4286250" y="5210175"/>
                <a:ext cx="323850" cy="3238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23" name="Equation" r:id="rId6" imgW="203040" imgH="203040" progId="Equation.DSMT4">
                        <p:embed/>
                      </p:oleObj>
                    </mc:Choice>
                    <mc:Fallback>
                      <p:oleObj name="Equation" r:id="rId6" imgW="203040" imgH="203040" progId="Equation.DSMT4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86250" y="5210175"/>
                              <a:ext cx="323850" cy="32385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1444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4392010"/>
                    </p:ext>
                  </p:extLst>
                </p:nvPr>
              </p:nvGraphicFramePr>
              <p:xfrm>
                <a:off x="2500313" y="5567363"/>
                <a:ext cx="3354387" cy="388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0632" name="Equation" r:id="rId8" imgW="2006280" imgH="228600" progId="Equation.DSMT4">
                        <p:embed/>
                      </p:oleObj>
                    </mc:Choice>
                    <mc:Fallback>
                      <p:oleObj name="Equation" r:id="rId8" imgW="2006280" imgH="2286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00313" y="5567363"/>
                              <a:ext cx="3354387" cy="3889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1444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94392010"/>
                    </p:ext>
                  </p:extLst>
                </p:nvPr>
              </p:nvGraphicFramePr>
              <p:xfrm>
                <a:off x="2500313" y="5567363"/>
                <a:ext cx="3354387" cy="3889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24" name="Equation" r:id="rId10" imgW="2006280" imgH="228600" progId="Equation.DSMT4">
                        <p:embed/>
                      </p:oleObj>
                    </mc:Choice>
                    <mc:Fallback>
                      <p:oleObj name="Equation" r:id="rId10" imgW="2006280" imgH="2286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00313" y="5567363"/>
                              <a:ext cx="3354387" cy="3889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1445" name="Object 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50133750"/>
                    </p:ext>
                  </p:extLst>
                </p:nvPr>
              </p:nvGraphicFramePr>
              <p:xfrm>
                <a:off x="3770511" y="6300000"/>
                <a:ext cx="225425" cy="249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40633" name="Equation" r:id="rId12" imgW="152280" imgH="164880" progId="Equation.DSMT4">
                        <p:embed/>
                      </p:oleObj>
                    </mc:Choice>
                    <mc:Fallback>
                      <p:oleObj name="Equation" r:id="rId12" imgW="152280" imgH="164880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70511" y="6300000"/>
                              <a:ext cx="225425" cy="249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1445" name="Object 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50133750"/>
                    </p:ext>
                  </p:extLst>
                </p:nvPr>
              </p:nvGraphicFramePr>
              <p:xfrm>
                <a:off x="3770511" y="6300000"/>
                <a:ext cx="225425" cy="2492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62425" name="Equation" r:id="rId14" imgW="152280" imgH="164880" progId="Equation.DSMT4">
                        <p:embed/>
                      </p:oleObj>
                    </mc:Choice>
                    <mc:Fallback>
                      <p:oleObj name="Equation" r:id="rId14" imgW="152280" imgH="164880" progId="Equation.DSMT4">
                        <p:embed/>
                        <p:pic>
                          <p:nvPicPr>
                            <p:cNvPr id="0" name="Object 9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70511" y="6300000"/>
                              <a:ext cx="225425" cy="249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74902"/>
              </p:ext>
            </p:extLst>
          </p:nvPr>
        </p:nvGraphicFramePr>
        <p:xfrm>
          <a:off x="6822000" y="3301200"/>
          <a:ext cx="8921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34" name="Equation" r:id="rId16" imgW="495000" imgH="241200" progId="Equation.DSMT4">
                  <p:embed/>
                </p:oleObj>
              </mc:Choice>
              <mc:Fallback>
                <p:oleObj name="Equation" r:id="rId16" imgW="49500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000" y="3301200"/>
                        <a:ext cx="89217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8A7DC359-C9B8-4BAC-A8FE-1AD8D02AD210}" type="slidenum">
              <a:rPr kumimoji="0" lang="en-US" altLang="zh-TW" sz="1400" smtClean="0"/>
              <a:pPr eaLnBrk="1" hangingPunct="1"/>
              <a:t>67</a:t>
            </a:fld>
            <a:endParaRPr kumimoji="0" lang="en-US" altLang="zh-TW" sz="1400"/>
          </a:p>
        </p:txBody>
      </p:sp>
      <p:sp>
        <p:nvSpPr>
          <p:cNvPr id="624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47725"/>
            <a:ext cx="7924800" cy="2143125"/>
          </a:xfrm>
        </p:spPr>
        <p:txBody>
          <a:bodyPr/>
          <a:lstStyle/>
          <a:p>
            <a:pPr eaLnBrk="1" hangingPunct="1"/>
            <a:r>
              <a:rPr lang="en-US" altLang="zh-TW" dirty="0"/>
              <a:t>Theorem 5.14: Projection onto a subspace</a:t>
            </a:r>
          </a:p>
          <a:p>
            <a:pPr lvl="1" indent="0" eaLnBrk="1" hangingPunct="1">
              <a:buFont typeface="Wingdings" pitchFamily="2" charset="2"/>
              <a:buNone/>
            </a:pPr>
            <a:endParaRPr lang="en-US" altLang="zh-TW" dirty="0"/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 dirty="0"/>
              <a:t>If                              is an orthonormal basis for the subspace </a:t>
            </a:r>
            <a:r>
              <a:rPr lang="en-US" altLang="zh-TW" i="1" dirty="0"/>
              <a:t>S</a:t>
            </a:r>
            <a:r>
              <a:rPr lang="en-US" altLang="zh-TW" dirty="0"/>
              <a:t> of </a:t>
            </a:r>
            <a:r>
              <a:rPr lang="en-US" altLang="zh-TW" i="1" dirty="0"/>
              <a:t>V</a:t>
            </a:r>
            <a:r>
              <a:rPr lang="en-US" altLang="zh-TW" dirty="0"/>
              <a:t>, and           , then</a:t>
            </a:r>
          </a:p>
        </p:txBody>
      </p:sp>
      <p:graphicFrame>
        <p:nvGraphicFramePr>
          <p:cNvPr id="6246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44770"/>
              </p:ext>
            </p:extLst>
          </p:nvPr>
        </p:nvGraphicFramePr>
        <p:xfrm>
          <a:off x="1329705" y="1928813"/>
          <a:ext cx="21621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1" r:id="rId3" imgW="965200" imgH="203200" progId="Equation.3">
                  <p:embed/>
                </p:oleObj>
              </mc:Choice>
              <mc:Fallback>
                <p:oleObj r:id="rId3" imgW="965200" imgH="203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705" y="1928813"/>
                        <a:ext cx="21621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25"/>
          <p:cNvGraphicFramePr>
            <a:graphicFrameLocks noChangeAspect="1"/>
          </p:cNvGraphicFramePr>
          <p:nvPr/>
        </p:nvGraphicFramePr>
        <p:xfrm>
          <a:off x="3643313" y="2387600"/>
          <a:ext cx="7810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2" name="Equation" r:id="rId5" imgW="380880" imgH="177480" progId="Equation.3">
                  <p:embed/>
                </p:oleObj>
              </mc:Choice>
              <mc:Fallback>
                <p:oleObj name="Equation" r:id="rId5" imgW="38088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387600"/>
                        <a:ext cx="7810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9"/>
          <p:cNvGraphicFramePr>
            <a:graphicFrameLocks/>
          </p:cNvGraphicFramePr>
          <p:nvPr/>
        </p:nvGraphicFramePr>
        <p:xfrm>
          <a:off x="1500188" y="2887663"/>
          <a:ext cx="57181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3" name="Equation" r:id="rId7" imgW="2857320" imgH="228600" progId="Equation.3">
                  <p:embed/>
                </p:oleObj>
              </mc:Choice>
              <mc:Fallback>
                <p:oleObj name="Equation" r:id="rId7" imgW="2857320" imgH="228600" progId="Equation.3">
                  <p:embed/>
                  <p:pic>
                    <p:nvPicPr>
                      <p:cNvPr id="0" name="Objec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2887663"/>
                        <a:ext cx="57181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Rectangle 30"/>
          <p:cNvSpPr>
            <a:spLocks noChangeArrowheads="1"/>
          </p:cNvSpPr>
          <p:nvPr/>
        </p:nvSpPr>
        <p:spPr bwMode="auto">
          <a:xfrm>
            <a:off x="428625" y="3276600"/>
            <a:ext cx="7924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2469" name="Object 10"/>
          <p:cNvGraphicFramePr>
            <a:graphicFrameLocks noChangeAspect="1"/>
          </p:cNvGraphicFramePr>
          <p:nvPr/>
        </p:nvGraphicFramePr>
        <p:xfrm>
          <a:off x="642938" y="3776663"/>
          <a:ext cx="8374062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4" name="Equation" r:id="rId9" imgW="4647960" imgH="1473120" progId="Equation.DSMT4">
                  <p:embed/>
                </p:oleObj>
              </mc:Choice>
              <mc:Fallback>
                <p:oleObj name="Equation" r:id="rId9" imgW="4647960" imgH="14731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776663"/>
                        <a:ext cx="8374062" cy="265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文字方塊 8"/>
          <p:cNvSpPr txBox="1">
            <a:spLocks noChangeArrowheads="1"/>
          </p:cNvSpPr>
          <p:nvPr/>
        </p:nvSpPr>
        <p:spPr bwMode="auto">
          <a:xfrm>
            <a:off x="500063" y="1285875"/>
            <a:ext cx="821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(Here we will formally prove that the orthogonal projection onto a subspace is the sum of orthogonal projections onto the vectors in an orthonormal basis for that subspace)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62475" name="文字方塊 23"/>
          <p:cNvSpPr txBox="1">
            <a:spLocks noChangeArrowheads="1"/>
          </p:cNvSpPr>
          <p:nvPr/>
        </p:nvSpPr>
        <p:spPr bwMode="auto">
          <a:xfrm>
            <a:off x="5292080" y="3571875"/>
            <a:ext cx="374441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300"/>
              </a:spcBef>
            </a:pPr>
            <a:r>
              <a:rPr lang="en-US" altLang="zh-TW" sz="1400" dirty="0">
                <a:solidFill>
                  <a:srgbClr val="0000FF"/>
                </a:solidFill>
              </a:rPr>
              <a:t>(Since the vector space </a:t>
            </a:r>
            <a:r>
              <a:rPr lang="en-US" altLang="zh-TW" sz="1400" b="1" dirty="0">
                <a:solidFill>
                  <a:srgbClr val="0000FF"/>
                </a:solidFill>
              </a:rPr>
              <a:t>v</a:t>
            </a:r>
            <a:r>
              <a:rPr lang="en-US" altLang="zh-TW" sz="1400" dirty="0">
                <a:solidFill>
                  <a:srgbClr val="0000FF"/>
                </a:solidFill>
              </a:rPr>
              <a:t> can be expressed as the direct sum of </a:t>
            </a:r>
            <a:r>
              <a:rPr lang="en-US" altLang="zh-TW" sz="1400" i="1" dirty="0">
                <a:solidFill>
                  <a:srgbClr val="0000FF"/>
                </a:solidFill>
              </a:rPr>
              <a:t>S</a:t>
            </a:r>
            <a:r>
              <a:rPr lang="en-US" altLang="zh-TW" sz="1400" dirty="0">
                <a:solidFill>
                  <a:srgbClr val="0000FF"/>
                </a:solidFill>
              </a:rPr>
              <a:t> and      , according to the results on Slide 5.66, </a:t>
            </a:r>
            <a:r>
              <a:rPr lang="en-US" altLang="zh-TW" sz="1400" b="1" dirty="0">
                <a:solidFill>
                  <a:srgbClr val="0000FF"/>
                </a:solidFill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</a:rPr>
              <a:t>1</a:t>
            </a:r>
            <a:r>
              <a:rPr lang="en-US" altLang="zh-TW" sz="1400" dirty="0">
                <a:solidFill>
                  <a:srgbClr val="0000FF"/>
                </a:solidFill>
              </a:rPr>
              <a:t> is the orthogonal projection of </a:t>
            </a:r>
            <a:r>
              <a:rPr lang="en-US" altLang="zh-TW" sz="1400" b="1" dirty="0">
                <a:solidFill>
                  <a:srgbClr val="0000FF"/>
                </a:solidFill>
              </a:rPr>
              <a:t>v</a:t>
            </a:r>
            <a:r>
              <a:rPr lang="en-US" altLang="zh-TW" sz="1400" dirty="0">
                <a:solidFill>
                  <a:srgbClr val="0000FF"/>
                </a:solidFill>
              </a:rPr>
              <a:t> onto </a:t>
            </a:r>
            <a:r>
              <a:rPr lang="en-US" altLang="zh-TW" sz="1400" i="1" dirty="0">
                <a:solidFill>
                  <a:srgbClr val="0000FF"/>
                </a:solidFill>
              </a:rPr>
              <a:t>S</a:t>
            </a:r>
            <a:r>
              <a:rPr lang="en-US" altLang="zh-TW" sz="1400" dirty="0">
                <a:solidFill>
                  <a:srgbClr val="0000FF"/>
                </a:solidFill>
              </a:rPr>
              <a:t>, and </a:t>
            </a:r>
            <a:r>
              <a:rPr lang="en-US" altLang="zh-TW" sz="1400" b="1" dirty="0">
                <a:solidFill>
                  <a:srgbClr val="0000FF"/>
                </a:solidFill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</a:rPr>
              <a:t>2</a:t>
            </a:r>
            <a:r>
              <a:rPr lang="en-US" altLang="zh-TW" sz="1400" dirty="0">
                <a:solidFill>
                  <a:srgbClr val="0000FF"/>
                </a:solidFill>
              </a:rPr>
              <a:t> is orthogonal to any vector in </a:t>
            </a:r>
            <a:r>
              <a:rPr lang="en-US" altLang="zh-TW" sz="1400" i="1" dirty="0">
                <a:solidFill>
                  <a:srgbClr val="0000FF"/>
                </a:solidFill>
              </a:rPr>
              <a:t>S.</a:t>
            </a:r>
            <a:r>
              <a:rPr lang="en-US" altLang="zh-TW" sz="1400" dirty="0">
                <a:solidFill>
                  <a:srgbClr val="0000FF"/>
                </a:solidFill>
              </a:rPr>
              <a:t>)</a:t>
            </a:r>
            <a:endParaRPr lang="zh-TW" altLang="en-US" sz="1400" dirty="0">
              <a:solidFill>
                <a:srgbClr val="0000FF"/>
              </a:solidFill>
            </a:endParaRPr>
          </a:p>
        </p:txBody>
      </p:sp>
      <p:graphicFrame>
        <p:nvGraphicFramePr>
          <p:cNvPr id="6247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599810"/>
              </p:ext>
            </p:extLst>
          </p:nvPr>
        </p:nvGraphicFramePr>
        <p:xfrm>
          <a:off x="6775797" y="3827463"/>
          <a:ext cx="244475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25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797" y="3827463"/>
                        <a:ext cx="244475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AC57EE76-1913-410B-BAD1-9663C8DF2AE0}" type="slidenum">
              <a:rPr kumimoji="0" lang="en-US" altLang="zh-TW" sz="1400" smtClean="0"/>
              <a:pPr eaLnBrk="1" hangingPunct="1"/>
              <a:t>68</a:t>
            </a:fld>
            <a:endParaRPr kumimoji="0" lang="en-US" altLang="zh-TW" sz="1400"/>
          </a:p>
        </p:txBody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785813"/>
            <a:ext cx="7924800" cy="2143125"/>
          </a:xfrm>
        </p:spPr>
        <p:txBody>
          <a:bodyPr/>
          <a:lstStyle/>
          <a:p>
            <a:pPr eaLnBrk="1" hangingPunct="1"/>
            <a:r>
              <a:rPr lang="en-US" altLang="zh-TW"/>
              <a:t>Corollary to Theorem 5.14: Consider an orthogonal basis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/>
              <a:t>If                               is an orthogonal basis for the subspace </a:t>
            </a:r>
            <a:r>
              <a:rPr lang="en-US" altLang="zh-TW" i="1"/>
              <a:t>S</a:t>
            </a:r>
            <a:r>
              <a:rPr lang="en-US" altLang="zh-TW"/>
              <a:t> of </a:t>
            </a:r>
            <a:r>
              <a:rPr lang="en-US" altLang="zh-TW" i="1"/>
              <a:t>V</a:t>
            </a:r>
            <a:r>
              <a:rPr lang="en-US" altLang="zh-TW"/>
              <a:t>, and           , then</a:t>
            </a:r>
          </a:p>
        </p:txBody>
      </p:sp>
      <p:graphicFrame>
        <p:nvGraphicFramePr>
          <p:cNvPr id="63490" name="Object 24"/>
          <p:cNvGraphicFramePr>
            <a:graphicFrameLocks noChangeAspect="1"/>
          </p:cNvGraphicFramePr>
          <p:nvPr/>
        </p:nvGraphicFramePr>
        <p:xfrm>
          <a:off x="1362075" y="1257300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4" name="Equation" r:id="rId3" imgW="1091880" imgH="228600" progId="Equation.DSMT4">
                  <p:embed/>
                </p:oleObj>
              </mc:Choice>
              <mc:Fallback>
                <p:oleObj name="Equation" r:id="rId3" imgW="109188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1257300"/>
                        <a:ext cx="220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25"/>
          <p:cNvGraphicFramePr>
            <a:graphicFrameLocks noChangeAspect="1"/>
          </p:cNvGraphicFramePr>
          <p:nvPr/>
        </p:nvGraphicFramePr>
        <p:xfrm>
          <a:off x="3643313" y="1624013"/>
          <a:ext cx="7810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5" name="Equation" r:id="rId5" imgW="380880" imgH="177480" progId="Equation.3">
                  <p:embed/>
                </p:oleObj>
              </mc:Choice>
              <mc:Fallback>
                <p:oleObj name="Equation" r:id="rId5" imgW="380880" imgH="1774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1624013"/>
                        <a:ext cx="7810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29"/>
          <p:cNvGraphicFramePr>
            <a:graphicFrameLocks/>
          </p:cNvGraphicFramePr>
          <p:nvPr/>
        </p:nvGraphicFramePr>
        <p:xfrm>
          <a:off x="1192213" y="2009775"/>
          <a:ext cx="66579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6" name="Equation" r:id="rId7" imgW="3327120" imgH="431640" progId="Equation.DSMT4">
                  <p:embed/>
                </p:oleObj>
              </mc:Choice>
              <mc:Fallback>
                <p:oleObj name="Equation" r:id="rId7" imgW="3327120" imgH="431640" progId="Equation.DSMT4">
                  <p:embed/>
                  <p:pic>
                    <p:nvPicPr>
                      <p:cNvPr id="0" name="Object 2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2009775"/>
                        <a:ext cx="66579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10"/>
          <p:cNvGraphicFramePr>
            <a:graphicFrameLocks noChangeAspect="1"/>
          </p:cNvGraphicFramePr>
          <p:nvPr/>
        </p:nvGraphicFramePr>
        <p:xfrm>
          <a:off x="768350" y="3143250"/>
          <a:ext cx="8212138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57" name="Equation" r:id="rId9" imgW="4825800" imgH="1625400" progId="Equation.DSMT4">
                  <p:embed/>
                </p:oleObj>
              </mc:Choice>
              <mc:Fallback>
                <p:oleObj name="Equation" r:id="rId9" imgW="4825800" imgH="1625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143250"/>
                        <a:ext cx="8212138" cy="276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30"/>
          <p:cNvSpPr>
            <a:spLocks noChangeArrowheads="1"/>
          </p:cNvSpPr>
          <p:nvPr/>
        </p:nvSpPr>
        <p:spPr bwMode="auto">
          <a:xfrm>
            <a:off x="428625" y="2714625"/>
            <a:ext cx="7924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7" name="文字方塊 4"/>
          <p:cNvSpPr txBox="1">
            <a:spLocks noChangeArrowheads="1"/>
          </p:cNvSpPr>
          <p:nvPr/>
        </p:nvSpPr>
        <p:spPr bwMode="auto">
          <a:xfrm>
            <a:off x="357188" y="5929313"/>
            <a:ext cx="85725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sz="1700" dirty="0">
                <a:solidFill>
                  <a:srgbClr val="0000FF"/>
                </a:solidFill>
              </a:rPr>
              <a:t>※ So, the orthogonal projection onto a subspace is the sum of orthogonal projections onto the vectors in an orthogonal (or orthonormal) basis for that subspace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1700" dirty="0">
                <a:solidFill>
                  <a:srgbClr val="0000FF"/>
                </a:solidFill>
              </a:rPr>
              <a:t>※ This formula is what we use in the Gram-Schmidt </a:t>
            </a:r>
            <a:r>
              <a:rPr lang="en-US" altLang="zh-TW" sz="1700" dirty="0" err="1">
                <a:solidFill>
                  <a:srgbClr val="0000FF"/>
                </a:solidFill>
              </a:rPr>
              <a:t>orthonormalization</a:t>
            </a:r>
            <a:r>
              <a:rPr lang="en-US" altLang="zh-TW" sz="1700" dirty="0">
                <a:solidFill>
                  <a:srgbClr val="0000FF"/>
                </a:solidFill>
              </a:rPr>
              <a:t> process on Slide 5.55</a:t>
            </a:r>
            <a:endParaRPr lang="zh-TW" altLang="en-US" sz="17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01B33CD3-3E02-4BD6-92F4-11824CE425BA}" type="slidenum">
              <a:rPr kumimoji="0" lang="en-US" altLang="zh-TW" sz="1400" smtClean="0"/>
              <a:pPr eaLnBrk="1" hangingPunct="1"/>
              <a:t>69</a:t>
            </a:fld>
            <a:endParaRPr kumimoji="0" lang="en-US" altLang="zh-TW" sz="1400"/>
          </a:p>
        </p:txBody>
      </p:sp>
      <p:sp>
        <p:nvSpPr>
          <p:cNvPr id="645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zh-TW"/>
              <a:t>Ex 5: Projection onto a subspace (</a:t>
            </a:r>
            <a:r>
              <a:rPr lang="zh-TW" altLang="en-US"/>
              <a:t>在子空間的投影</a:t>
            </a:r>
            <a:r>
              <a:rPr lang="en-US" altLang="zh-TW"/>
              <a:t>)</a:t>
            </a:r>
          </a:p>
        </p:txBody>
      </p:sp>
      <p:graphicFrame>
        <p:nvGraphicFramePr>
          <p:cNvPr id="64514" name="Object 9"/>
          <p:cNvGraphicFramePr>
            <a:graphicFrameLocks noChangeAspect="1"/>
          </p:cNvGraphicFramePr>
          <p:nvPr/>
        </p:nvGraphicFramePr>
        <p:xfrm>
          <a:off x="1476375" y="1425575"/>
          <a:ext cx="45958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2" name="Equation" r:id="rId3" imgW="2298600" imgH="215640" progId="Equation.3">
                  <p:embed/>
                </p:oleObj>
              </mc:Choice>
              <mc:Fallback>
                <p:oleObj name="Equation" r:id="rId3" imgW="2298600" imgH="215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25575"/>
                        <a:ext cx="45958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" name="Text Box 11"/>
          <p:cNvSpPr txBox="1">
            <a:spLocks noChangeArrowheads="1"/>
          </p:cNvSpPr>
          <p:nvPr/>
        </p:nvSpPr>
        <p:spPr bwMode="auto">
          <a:xfrm>
            <a:off x="668338" y="1971675"/>
            <a:ext cx="761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Find the projection of </a:t>
            </a:r>
            <a:r>
              <a:rPr lang="en-US" altLang="zh-TW" b="1">
                <a:ea typeface="標楷體" pitchFamily="65" charset="-120"/>
              </a:rPr>
              <a:t>v</a:t>
            </a:r>
            <a:r>
              <a:rPr lang="en-US" altLang="zh-TW">
                <a:ea typeface="標楷體" pitchFamily="65" charset="-120"/>
              </a:rPr>
              <a:t> onto the subspace</a:t>
            </a:r>
          </a:p>
        </p:txBody>
      </p:sp>
      <p:graphicFrame>
        <p:nvGraphicFramePr>
          <p:cNvPr id="64515" name="Object 10"/>
          <p:cNvGraphicFramePr>
            <a:graphicFrameLocks noChangeAspect="1"/>
          </p:cNvGraphicFramePr>
          <p:nvPr/>
        </p:nvGraphicFramePr>
        <p:xfrm>
          <a:off x="815975" y="3140075"/>
          <a:ext cx="119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3" name="Equation" r:id="rId5" imgW="596880" imgH="215640" progId="Equation.3">
                  <p:embed/>
                </p:oleObj>
              </mc:Choice>
              <mc:Fallback>
                <p:oleObj name="Equation" r:id="rId5" imgW="596880" imgH="215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140075"/>
                        <a:ext cx="1193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12"/>
          <p:cNvSpPr>
            <a:spLocks noChangeArrowheads="1"/>
          </p:cNvSpPr>
          <p:nvPr/>
        </p:nvSpPr>
        <p:spPr bwMode="auto">
          <a:xfrm>
            <a:off x="381000" y="2514600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2019300" y="31242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</a:rPr>
              <a:t>an orthogonal basis for</a:t>
            </a:r>
            <a:r>
              <a:rPr lang="en-US" altLang="zh-TW" i="1">
                <a:solidFill>
                  <a:srgbClr val="0000FF"/>
                </a:solidFill>
              </a:rPr>
              <a:t> W</a:t>
            </a:r>
            <a:endParaRPr lang="en-US" altLang="zh-TW">
              <a:solidFill>
                <a:srgbClr val="0000FF"/>
              </a:solidFill>
              <a:ea typeface="標楷體" pitchFamily="65" charset="-120"/>
            </a:endParaRPr>
          </a:p>
        </p:txBody>
      </p:sp>
      <p:graphicFrame>
        <p:nvGraphicFramePr>
          <p:cNvPr id="64516" name="Object 14"/>
          <p:cNvGraphicFramePr>
            <a:graphicFrameLocks noChangeAspect="1"/>
          </p:cNvGraphicFramePr>
          <p:nvPr/>
        </p:nvGraphicFramePr>
        <p:xfrm>
          <a:off x="855663" y="3657600"/>
          <a:ext cx="61452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4" name="Equation" r:id="rId7" imgW="3073320" imgH="507960" progId="Equation.3">
                  <p:embed/>
                </p:oleObj>
              </mc:Choice>
              <mc:Fallback>
                <p:oleObj name="Equation" r:id="rId7" imgW="3073320" imgH="5079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657600"/>
                        <a:ext cx="6145212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4" name="Text Box 15"/>
          <p:cNvSpPr txBox="1">
            <a:spLocks noChangeArrowheads="1"/>
          </p:cNvSpPr>
          <p:nvPr/>
        </p:nvSpPr>
        <p:spPr bwMode="auto">
          <a:xfrm>
            <a:off x="7000875" y="3786188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ea typeface="標楷體" pitchFamily="65" charset="-120"/>
              </a:rPr>
              <a:t>an orthonormal basis for </a:t>
            </a:r>
            <a:r>
              <a:rPr lang="en-US" altLang="zh-TW" i="1">
                <a:solidFill>
                  <a:srgbClr val="0000FF"/>
                </a:solidFill>
                <a:ea typeface="標楷體" pitchFamily="65" charset="-120"/>
              </a:rPr>
              <a:t>W</a:t>
            </a:r>
          </a:p>
        </p:txBody>
      </p:sp>
      <p:graphicFrame>
        <p:nvGraphicFramePr>
          <p:cNvPr id="64517" name="Object 17"/>
          <p:cNvGraphicFramePr>
            <a:graphicFrameLocks noChangeAspect="1"/>
          </p:cNvGraphicFramePr>
          <p:nvPr/>
        </p:nvGraphicFramePr>
        <p:xfrm>
          <a:off x="5929313" y="2000250"/>
          <a:ext cx="2640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5" name="Equation" r:id="rId9" imgW="1257120" imgH="215640" progId="Equation.3">
                  <p:embed/>
                </p:oleObj>
              </mc:Choice>
              <mc:Fallback>
                <p:oleObj name="Equation" r:id="rId9" imgW="125712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000250"/>
                        <a:ext cx="26400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18"/>
          <p:cNvGraphicFramePr>
            <a:graphicFrameLocks noChangeAspect="1"/>
          </p:cNvGraphicFramePr>
          <p:nvPr/>
        </p:nvGraphicFramePr>
        <p:xfrm>
          <a:off x="939800" y="5105400"/>
          <a:ext cx="584517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6" name="Equation" r:id="rId11" imgW="2933640" imgH="660240" progId="Equation.DSMT4">
                  <p:embed/>
                </p:oleObj>
              </mc:Choice>
              <mc:Fallback>
                <p:oleObj name="Equation" r:id="rId11" imgW="2933640" imgH="6602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91" b="1091"/>
                      <a:stretch>
                        <a:fillRect/>
                      </a:stretch>
                    </p:blipFill>
                    <p:spPr bwMode="auto">
                      <a:xfrm>
                        <a:off x="939800" y="5105400"/>
                        <a:ext cx="5845175" cy="129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165B2A7C-54F4-4A3B-8145-2540DCE629D9}" type="slidenum">
              <a:rPr kumimoji="0" lang="en-US" altLang="zh-TW" sz="1400" smtClean="0"/>
              <a:pPr eaLnBrk="1" hangingPunct="1"/>
              <a:t>7</a:t>
            </a:fld>
            <a:endParaRPr kumimoji="0" lang="en-US" altLang="zh-TW" sz="140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85863"/>
            <a:ext cx="8748712" cy="2819400"/>
          </a:xfrm>
        </p:spPr>
        <p:txBody>
          <a:bodyPr/>
          <a:lstStyle/>
          <a:p>
            <a:pPr eaLnBrk="1" hangingPunct="1"/>
            <a:r>
              <a:rPr lang="en-US" altLang="zh-TW"/>
              <a:t>Notes: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/>
              <a:t>     </a:t>
            </a:r>
            <a:r>
              <a:rPr lang="en-US" altLang="zh-TW">
                <a:solidFill>
                  <a:schemeClr val="tx1"/>
                </a:solidFill>
              </a:rPr>
              <a:t>(1) The vector           is called the unit vector in the direction of </a:t>
            </a:r>
            <a:r>
              <a:rPr lang="en-US" altLang="zh-TW" b="1">
                <a:solidFill>
                  <a:schemeClr val="tx1"/>
                </a:solidFill>
              </a:rPr>
              <a:t>v</a:t>
            </a:r>
            <a:endParaRPr lang="en-US" altLang="zh-TW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     (2) The process of finding the unit vector in the direction of </a:t>
            </a:r>
            <a:r>
              <a:rPr lang="en-US" altLang="zh-TW" b="1">
                <a:solidFill>
                  <a:schemeClr val="tx1"/>
                </a:solidFill>
              </a:rPr>
              <a:t>v</a:t>
            </a:r>
            <a:r>
              <a:rPr lang="en-US" altLang="zh-TW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           is called </a:t>
            </a:r>
            <a:r>
              <a:rPr lang="en-US" altLang="zh-TW" b="1">
                <a:solidFill>
                  <a:srgbClr val="0000FF"/>
                </a:solidFill>
              </a:rPr>
              <a:t>normalizing</a:t>
            </a:r>
            <a:r>
              <a:rPr lang="en-US" altLang="zh-TW">
                <a:solidFill>
                  <a:schemeClr val="tx1"/>
                </a:solidFill>
              </a:rPr>
              <a:t> the vector </a:t>
            </a:r>
            <a:r>
              <a:rPr lang="en-US" altLang="zh-TW" b="1">
                <a:solidFill>
                  <a:schemeClr val="tx1"/>
                </a:solidFill>
              </a:rPr>
              <a:t>v</a:t>
            </a:r>
            <a:endParaRPr lang="en-US" altLang="zh-TW">
              <a:solidFill>
                <a:schemeClr val="tx1"/>
              </a:solidFill>
            </a:endParaRPr>
          </a:p>
        </p:txBody>
      </p:sp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2700338" y="1412875"/>
          <a:ext cx="6111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8" name="Equation" r:id="rId3" imgW="279360" imgH="431640" progId="Equation.3">
                  <p:embed/>
                </p:oleObj>
              </mc:Choice>
              <mc:Fallback>
                <p:oleObj name="Equation" r:id="rId3" imgW="27936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12875"/>
                        <a:ext cx="611187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09E80976-5A39-4C29-9EF4-E0960F10C81F}" type="slidenum">
              <a:rPr kumimoji="0" lang="en-US" altLang="zh-TW" sz="1400" smtClean="0"/>
              <a:pPr eaLnBrk="1" hangingPunct="1"/>
              <a:t>70</a:t>
            </a:fld>
            <a:endParaRPr kumimoji="0" lang="en-US" altLang="zh-TW" sz="1400"/>
          </a:p>
        </p:txBody>
      </p:sp>
      <p:sp>
        <p:nvSpPr>
          <p:cNvPr id="65540" name="文字方塊 9"/>
          <p:cNvSpPr txBox="1">
            <a:spLocks noChangeArrowheads="1"/>
          </p:cNvSpPr>
          <p:nvPr/>
        </p:nvSpPr>
        <p:spPr bwMode="auto">
          <a:xfrm>
            <a:off x="571500" y="4076700"/>
            <a:ext cx="80010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Theorem 5.9 tells us that among all the scalar multiples of a vector </a:t>
            </a:r>
            <a:r>
              <a:rPr lang="en-US" altLang="zh-TW" sz="2200" b="1" dirty="0">
                <a:solidFill>
                  <a:srgbClr val="0000FF"/>
                </a:solidFill>
              </a:rPr>
              <a:t>u</a:t>
            </a:r>
            <a:r>
              <a:rPr lang="en-US" altLang="zh-TW" sz="2200" dirty="0">
                <a:solidFill>
                  <a:srgbClr val="0000FF"/>
                </a:solidFill>
              </a:rPr>
              <a:t>, i.e., c</a:t>
            </a:r>
            <a:r>
              <a:rPr lang="en-US" altLang="zh-TW" sz="2200" b="1" dirty="0">
                <a:solidFill>
                  <a:srgbClr val="0000FF"/>
                </a:solidFill>
              </a:rPr>
              <a:t>u</a:t>
            </a:r>
            <a:r>
              <a:rPr lang="en-US" altLang="zh-TW" sz="2200" dirty="0">
                <a:solidFill>
                  <a:srgbClr val="0000FF"/>
                </a:solidFill>
              </a:rPr>
              <a:t>, the orthogonal projection of </a:t>
            </a:r>
            <a:r>
              <a:rPr lang="en-US" altLang="zh-TW" sz="2200" b="1" dirty="0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onto </a:t>
            </a:r>
            <a:r>
              <a:rPr lang="en-US" altLang="zh-TW" sz="2200" b="1" dirty="0">
                <a:solidFill>
                  <a:srgbClr val="0000FF"/>
                </a:solidFill>
              </a:rPr>
              <a:t>u</a:t>
            </a:r>
            <a:r>
              <a:rPr lang="en-US" altLang="zh-TW" sz="2200" dirty="0">
                <a:solidFill>
                  <a:srgbClr val="0000FF"/>
                </a:solidFill>
              </a:rPr>
              <a:t> is the one closest to </a:t>
            </a:r>
            <a:r>
              <a:rPr lang="en-US" altLang="zh-TW" sz="2200" b="1" dirty="0">
                <a:solidFill>
                  <a:srgbClr val="0000FF"/>
                </a:solidFill>
              </a:rPr>
              <a:t>v </a:t>
            </a:r>
            <a:r>
              <a:rPr lang="en-US" altLang="zh-TW" sz="2200" dirty="0">
                <a:solidFill>
                  <a:srgbClr val="0000FF"/>
                </a:solidFill>
              </a:rPr>
              <a:t>(see the left figure)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sz="2200" dirty="0">
                <a:solidFill>
                  <a:srgbClr val="0000FF"/>
                </a:solidFill>
              </a:rPr>
              <a:t>※ This property is also true for projections onto subspaces. That is, among all the vectors in the subspace </a:t>
            </a:r>
            <a:r>
              <a:rPr lang="en-US" altLang="zh-TW" sz="2200" i="1" dirty="0">
                <a:solidFill>
                  <a:srgbClr val="0000FF"/>
                </a:solidFill>
              </a:rPr>
              <a:t>S</a:t>
            </a:r>
            <a:r>
              <a:rPr lang="en-US" altLang="zh-TW" sz="2200" dirty="0">
                <a:solidFill>
                  <a:srgbClr val="0000FF"/>
                </a:solidFill>
              </a:rPr>
              <a:t>, the vector </a:t>
            </a:r>
            <a:r>
              <a:rPr lang="en-US" altLang="zh-TW" sz="2200" dirty="0" err="1">
                <a:solidFill>
                  <a:srgbClr val="0000FF"/>
                </a:solidFill>
              </a:rPr>
              <a:t>proj</a:t>
            </a:r>
            <a:r>
              <a:rPr lang="en-US" altLang="zh-TW" sz="2200" i="1" baseline="-25000" dirty="0" err="1">
                <a:solidFill>
                  <a:srgbClr val="0000FF"/>
                </a:solidFill>
              </a:rPr>
              <a:t>S</a:t>
            </a:r>
            <a:r>
              <a:rPr lang="en-US" altLang="zh-TW" sz="2200" b="1" dirty="0" err="1">
                <a:solidFill>
                  <a:srgbClr val="0000FF"/>
                </a:solidFill>
              </a:rPr>
              <a:t>v</a:t>
            </a:r>
            <a:r>
              <a:rPr lang="en-US" altLang="zh-TW" sz="2200" dirty="0">
                <a:solidFill>
                  <a:srgbClr val="0000FF"/>
                </a:solidFill>
              </a:rPr>
              <a:t> is the vector closest to </a:t>
            </a:r>
            <a:r>
              <a:rPr lang="en-US" altLang="zh-TW" sz="2200" b="1" dirty="0">
                <a:solidFill>
                  <a:srgbClr val="0000FF"/>
                </a:solidFill>
              </a:rPr>
              <a:t>v </a:t>
            </a:r>
            <a:r>
              <a:rPr lang="en-US" altLang="zh-TW" sz="2200" dirty="0">
                <a:solidFill>
                  <a:srgbClr val="0000FF"/>
                </a:solidFill>
              </a:rPr>
              <a:t>(see the right figure and Theorem 5.15 on the next slide)</a:t>
            </a:r>
            <a:endParaRPr lang="zh-TW" altLang="en-US" sz="2200" b="1" dirty="0">
              <a:solidFill>
                <a:srgbClr val="0000FF"/>
              </a:solidFill>
            </a:endParaRPr>
          </a:p>
        </p:txBody>
      </p:sp>
      <p:graphicFrame>
        <p:nvGraphicFramePr>
          <p:cNvPr id="65538" name="Object 6"/>
          <p:cNvGraphicFramePr>
            <a:graphicFrameLocks noChangeAspect="1"/>
          </p:cNvGraphicFramePr>
          <p:nvPr/>
        </p:nvGraphicFramePr>
        <p:xfrm>
          <a:off x="290513" y="1025525"/>
          <a:ext cx="8169275" cy="276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1" name="Visio" r:id="rId3" imgW="6363176" imgH="2218849" progId="Visio.Drawing.11">
                  <p:embed/>
                </p:oleObj>
              </mc:Choice>
              <mc:Fallback>
                <p:oleObj name="Visio" r:id="rId3" imgW="6363176" imgH="2218849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025525"/>
                        <a:ext cx="8169275" cy="276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11"/>
          <p:cNvGraphicFramePr>
            <a:graphicFrameLocks noChangeAspect="1"/>
          </p:cNvGraphicFramePr>
          <p:nvPr/>
        </p:nvGraphicFramePr>
        <p:xfrm>
          <a:off x="1119188" y="3571875"/>
          <a:ext cx="7577137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4" name="Equation" r:id="rId3" imgW="4152600" imgH="1739880" progId="Equation.DSMT4">
                  <p:embed/>
                </p:oleObj>
              </mc:Choice>
              <mc:Fallback>
                <p:oleObj name="Equation" r:id="rId3" imgW="4152600" imgH="17398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3571875"/>
                        <a:ext cx="7577137" cy="313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DC60442-4653-48AA-93D8-81A83993DB8B}" type="slidenum">
              <a:rPr kumimoji="0" lang="en-US" altLang="zh-TW" sz="1400" smtClean="0"/>
              <a:pPr eaLnBrk="1" hangingPunct="1"/>
              <a:t>71</a:t>
            </a:fld>
            <a:endParaRPr kumimoji="0" lang="en-US" altLang="zh-TW" sz="1400"/>
          </a:p>
        </p:txBody>
      </p:sp>
      <p:sp>
        <p:nvSpPr>
          <p:cNvPr id="665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6763"/>
            <a:ext cx="8294688" cy="1582737"/>
          </a:xfrm>
        </p:spPr>
        <p:txBody>
          <a:bodyPr/>
          <a:lstStyle/>
          <a:p>
            <a:pPr eaLnBrk="1" hangingPunct="1"/>
            <a:r>
              <a:rPr lang="en-US" altLang="zh-TW"/>
              <a:t>Theorem 5.15: Orthogonal projection and distance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/>
              <a:t>Let </a:t>
            </a:r>
            <a:r>
              <a:rPr lang="en-US" altLang="zh-TW" i="1"/>
              <a:t>S</a:t>
            </a:r>
            <a:r>
              <a:rPr lang="en-US" altLang="zh-TW"/>
              <a:t> be a subspace of an inner product space </a:t>
            </a:r>
            <a:r>
              <a:rPr lang="en-US" altLang="zh-TW" i="1"/>
              <a:t>V</a:t>
            </a:r>
            <a:r>
              <a:rPr lang="en-US" altLang="zh-TW"/>
              <a:t>, and          .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/>
              <a:t>Then for all           ,</a:t>
            </a:r>
          </a:p>
        </p:txBody>
      </p:sp>
      <p:graphicFrame>
        <p:nvGraphicFramePr>
          <p:cNvPr id="66563" name="Object 0"/>
          <p:cNvGraphicFramePr>
            <a:graphicFrameLocks noChangeAspect="1"/>
          </p:cNvGraphicFramePr>
          <p:nvPr/>
        </p:nvGraphicFramePr>
        <p:xfrm>
          <a:off x="7500938" y="1257300"/>
          <a:ext cx="8413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5" name="Equation" r:id="rId5" imgW="380880" imgH="177480" progId="Equation.3">
                  <p:embed/>
                </p:oleObj>
              </mc:Choice>
              <mc:Fallback>
                <p:oleObj name="Equation" r:id="rId5" imgW="380880" imgH="177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1257300"/>
                        <a:ext cx="8413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1"/>
          <p:cNvGraphicFramePr>
            <a:graphicFrameLocks noChangeAspect="1"/>
          </p:cNvGraphicFramePr>
          <p:nvPr/>
        </p:nvGraphicFramePr>
        <p:xfrm>
          <a:off x="2571750" y="1722438"/>
          <a:ext cx="746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6" name="Equation" r:id="rId7" imgW="368280" imgH="177480" progId="Equation.3">
                  <p:embed/>
                </p:oleObj>
              </mc:Choice>
              <mc:Fallback>
                <p:oleObj name="Equation" r:id="rId7" imgW="368280" imgH="177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722438"/>
                        <a:ext cx="746125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2"/>
          <p:cNvGraphicFramePr>
            <a:graphicFrameLocks noChangeAspect="1"/>
          </p:cNvGraphicFramePr>
          <p:nvPr/>
        </p:nvGraphicFramePr>
        <p:xfrm>
          <a:off x="3429000" y="1687513"/>
          <a:ext cx="13636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7" name="Equation" r:id="rId9" imgW="672840" imgH="228600" progId="Equation.3">
                  <p:embed/>
                </p:oleObj>
              </mc:Choice>
              <mc:Fallback>
                <p:oleObj name="Equation" r:id="rId9" imgW="6728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87513"/>
                        <a:ext cx="136366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3"/>
          <p:cNvGraphicFramePr>
            <a:graphicFrameLocks noChangeAspect="1"/>
          </p:cNvGraphicFramePr>
          <p:nvPr/>
        </p:nvGraphicFramePr>
        <p:xfrm>
          <a:off x="1730375" y="2185988"/>
          <a:ext cx="27543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8" name="Equation" r:id="rId11" imgW="1358640" imgH="228600" progId="Equation.3">
                  <p:embed/>
                </p:oleObj>
              </mc:Choice>
              <mc:Fallback>
                <p:oleObj name="Equation" r:id="rId11" imgW="13586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2185988"/>
                        <a:ext cx="27543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7" name="Object 4"/>
          <p:cNvGraphicFramePr>
            <a:graphicFrameLocks/>
          </p:cNvGraphicFramePr>
          <p:nvPr/>
        </p:nvGraphicFramePr>
        <p:xfrm>
          <a:off x="1125538" y="2686050"/>
          <a:ext cx="3732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9" name="Equation" r:id="rId13" imgW="1866600" imgH="228600" progId="Equation.3">
                  <p:embed/>
                </p:oleObj>
              </mc:Choice>
              <mc:Fallback>
                <p:oleObj name="Equation" r:id="rId13" imgW="1866600" imgH="2286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2686050"/>
                        <a:ext cx="37322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Text Box 18"/>
          <p:cNvSpPr txBox="1">
            <a:spLocks noChangeArrowheads="1"/>
          </p:cNvSpPr>
          <p:nvPr/>
        </p:nvSpPr>
        <p:spPr bwMode="auto">
          <a:xfrm>
            <a:off x="4859338" y="2566863"/>
            <a:ext cx="4071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(Among all the vectors in the subspace </a:t>
            </a:r>
            <a:r>
              <a:rPr lang="en-US" altLang="zh-TW" sz="1800" i="1" dirty="0">
                <a:solidFill>
                  <a:srgbClr val="0000FF"/>
                </a:solidFill>
              </a:rPr>
              <a:t>S</a:t>
            </a:r>
            <a:r>
              <a:rPr lang="en-US" altLang="zh-TW" sz="1800" dirty="0">
                <a:solidFill>
                  <a:srgbClr val="0000FF"/>
                </a:solidFill>
              </a:rPr>
              <a:t>, the vector </a:t>
            </a:r>
            <a:r>
              <a:rPr lang="en-US" altLang="zh-TW" sz="1800" dirty="0" err="1">
                <a:solidFill>
                  <a:srgbClr val="0000FF"/>
                </a:solidFill>
              </a:rPr>
              <a:t>proj</a:t>
            </a:r>
            <a:r>
              <a:rPr lang="en-US" altLang="zh-TW" sz="1800" baseline="-25000" dirty="0" err="1">
                <a:solidFill>
                  <a:srgbClr val="0000FF"/>
                </a:solidFill>
              </a:rPr>
              <a:t>S</a:t>
            </a:r>
            <a:r>
              <a:rPr lang="en-US" altLang="zh-TW" sz="1800" b="1" dirty="0" err="1">
                <a:solidFill>
                  <a:srgbClr val="0000FF"/>
                </a:solidFill>
              </a:rPr>
              <a:t>v</a:t>
            </a:r>
            <a:r>
              <a:rPr lang="en-US" altLang="zh-TW" sz="1800" dirty="0">
                <a:solidFill>
                  <a:srgbClr val="0000FF"/>
                </a:solidFill>
              </a:rPr>
              <a:t> is closest to </a:t>
            </a:r>
            <a:r>
              <a:rPr lang="en-US" altLang="zh-TW" sz="1800" b="1" dirty="0">
                <a:solidFill>
                  <a:srgbClr val="0000FF"/>
                </a:solidFill>
              </a:rPr>
              <a:t>v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6571" name="Rectangle 30"/>
          <p:cNvSpPr>
            <a:spLocks noChangeArrowheads="1"/>
          </p:cNvSpPr>
          <p:nvPr/>
        </p:nvSpPr>
        <p:spPr bwMode="auto">
          <a:xfrm>
            <a:off x="428625" y="3143250"/>
            <a:ext cx="7924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Pf: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70A31C60-DD81-43E2-81EC-4C52953F020C}" type="slidenum">
              <a:rPr kumimoji="0" lang="en-US" altLang="zh-TW" sz="1400" smtClean="0"/>
              <a:pPr eaLnBrk="1" hangingPunct="1"/>
              <a:t>72</a:t>
            </a:fld>
            <a:endParaRPr kumimoji="0" lang="en-US" altLang="zh-TW" sz="1400"/>
          </a:p>
        </p:txBody>
      </p:sp>
      <p:sp>
        <p:nvSpPr>
          <p:cNvPr id="67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85813"/>
            <a:ext cx="8334375" cy="4519612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zh-TW"/>
              <a:t>Theorem 5.16: Fundamental subspaces (</a:t>
            </a:r>
            <a:r>
              <a:rPr lang="zh-TW" altLang="en-US"/>
              <a:t>基本子空間</a:t>
            </a:r>
            <a:r>
              <a:rPr lang="en-US" altLang="zh-TW"/>
              <a:t>) of a matrix, including </a:t>
            </a:r>
            <a:r>
              <a:rPr lang="en-US" altLang="zh-TW" i="1"/>
              <a:t>CS</a:t>
            </a:r>
            <a:r>
              <a:rPr lang="en-US" altLang="zh-TW"/>
              <a:t>(</a:t>
            </a:r>
            <a:r>
              <a:rPr lang="en-US" altLang="zh-TW" i="1"/>
              <a:t>A</a:t>
            </a:r>
            <a:r>
              <a:rPr lang="en-US" altLang="zh-TW"/>
              <a:t>), </a:t>
            </a:r>
            <a:r>
              <a:rPr lang="en-US" altLang="zh-TW" i="1"/>
              <a:t>CS</a:t>
            </a:r>
            <a:r>
              <a:rPr lang="en-US" altLang="zh-TW"/>
              <a:t>(</a:t>
            </a:r>
            <a:r>
              <a:rPr lang="en-US" altLang="zh-TW" i="1"/>
              <a:t>A</a:t>
            </a:r>
            <a:r>
              <a:rPr lang="en-US" altLang="zh-TW" i="1" baseline="30000"/>
              <a:t>T</a:t>
            </a:r>
            <a:r>
              <a:rPr lang="en-US" altLang="zh-TW"/>
              <a:t>), </a:t>
            </a:r>
            <a:r>
              <a:rPr lang="en-US" altLang="zh-TW" i="1"/>
              <a:t>NS</a:t>
            </a:r>
            <a:r>
              <a:rPr lang="en-US" altLang="zh-TW"/>
              <a:t>(</a:t>
            </a:r>
            <a:r>
              <a:rPr lang="en-US" altLang="zh-TW" i="1"/>
              <a:t>A</a:t>
            </a:r>
            <a:r>
              <a:rPr lang="en-US" altLang="zh-TW"/>
              <a:t>), and </a:t>
            </a:r>
            <a:r>
              <a:rPr lang="en-US" altLang="zh-TW" i="1"/>
              <a:t>NS</a:t>
            </a:r>
            <a:r>
              <a:rPr lang="en-US" altLang="zh-TW"/>
              <a:t>(</a:t>
            </a:r>
            <a:r>
              <a:rPr lang="en-US" altLang="zh-TW" i="1"/>
              <a:t>A</a:t>
            </a:r>
            <a:r>
              <a:rPr lang="en-US" altLang="zh-TW" i="1" baseline="30000"/>
              <a:t>T</a:t>
            </a:r>
            <a:r>
              <a:rPr lang="en-US" altLang="zh-TW"/>
              <a:t>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/>
              <a:t>If </a:t>
            </a:r>
            <a:r>
              <a:rPr lang="en-US" altLang="zh-TW" i="1"/>
              <a:t>A</a:t>
            </a:r>
            <a:r>
              <a:rPr lang="en-US" altLang="zh-TW"/>
              <a:t> is an </a:t>
            </a:r>
            <a:r>
              <a:rPr lang="en-US" altLang="zh-TW" i="1"/>
              <a:t>m</a:t>
            </a:r>
            <a:r>
              <a:rPr lang="en-US" altLang="zh-TW">
                <a:cs typeface="Times New Roman" pitchFamily="18" charset="0"/>
              </a:rPr>
              <a:t>×</a:t>
            </a:r>
            <a:r>
              <a:rPr lang="en-US" altLang="zh-TW" i="1"/>
              <a:t>n</a:t>
            </a:r>
            <a:r>
              <a:rPr lang="en-US" altLang="zh-TW"/>
              <a:t> matrix, then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/>
              <a:t> (1)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endParaRPr lang="en-US" altLang="zh-TW" sz="5200"/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endParaRPr lang="en-US" altLang="zh-TW" sz="5200"/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/>
              <a:t> (2)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/>
              <a:t> (3)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/>
              <a:t> (4)</a:t>
            </a:r>
          </a:p>
          <a:p>
            <a:pPr lvl="1" indent="0" eaLnBrk="1" hangingPunct="1">
              <a:lnSpc>
                <a:spcPct val="100000"/>
              </a:lnSpc>
              <a:spcBef>
                <a:spcPts val="300"/>
              </a:spcBef>
              <a:buFont typeface="Wingdings" pitchFamily="2" charset="2"/>
              <a:buNone/>
            </a:pPr>
            <a:r>
              <a:rPr lang="en-US" altLang="zh-TW"/>
              <a:t> </a:t>
            </a:r>
          </a:p>
        </p:txBody>
      </p:sp>
      <p:graphicFrame>
        <p:nvGraphicFramePr>
          <p:cNvPr id="67586" name="Object 5"/>
          <p:cNvGraphicFramePr>
            <a:graphicFrameLocks noChangeAspect="1"/>
          </p:cNvGraphicFramePr>
          <p:nvPr/>
        </p:nvGraphicFramePr>
        <p:xfrm>
          <a:off x="1547813" y="2000250"/>
          <a:ext cx="566737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2" name="Equation" r:id="rId3" imgW="3149280" imgH="228600" progId="Equation.DSMT4">
                  <p:embed/>
                </p:oleObj>
              </mc:Choice>
              <mc:Fallback>
                <p:oleObj name="Equation" r:id="rId3" imgW="3149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000250"/>
                        <a:ext cx="566737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6"/>
          <p:cNvGraphicFramePr>
            <a:graphicFrameLocks noChangeAspect="1"/>
          </p:cNvGraphicFramePr>
          <p:nvPr/>
        </p:nvGraphicFramePr>
        <p:xfrm>
          <a:off x="1619250" y="4471988"/>
          <a:ext cx="5667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3" name="Equation" r:id="rId5" imgW="3149280" imgH="228600" progId="Equation.DSMT4">
                  <p:embed/>
                </p:oleObj>
              </mc:Choice>
              <mc:Fallback>
                <p:oleObj name="Equation" r:id="rId5" imgW="3149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471988"/>
                        <a:ext cx="56673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7"/>
          <p:cNvGraphicFramePr>
            <a:graphicFrameLocks noChangeAspect="1"/>
          </p:cNvGraphicFramePr>
          <p:nvPr/>
        </p:nvGraphicFramePr>
        <p:xfrm>
          <a:off x="1608138" y="4071938"/>
          <a:ext cx="73564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4" name="Equation" r:id="rId7" imgW="4089240" imgH="228600" progId="Equation.DSMT4">
                  <p:embed/>
                </p:oleObj>
              </mc:Choice>
              <mc:Fallback>
                <p:oleObj name="Equation" r:id="rId7" imgW="40892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4071938"/>
                        <a:ext cx="73564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8"/>
          <p:cNvGraphicFramePr>
            <a:graphicFrameLocks noChangeAspect="1"/>
          </p:cNvGraphicFramePr>
          <p:nvPr/>
        </p:nvGraphicFramePr>
        <p:xfrm>
          <a:off x="1639888" y="4875213"/>
          <a:ext cx="75406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5" name="Equation" r:id="rId9" imgW="4190760" imgH="228600" progId="Equation.DSMT4">
                  <p:embed/>
                </p:oleObj>
              </mc:Choice>
              <mc:Fallback>
                <p:oleObj name="Equation" r:id="rId9" imgW="41907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4875213"/>
                        <a:ext cx="75406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文字方塊 7"/>
          <p:cNvSpPr txBox="1">
            <a:spLocks noChangeArrowheads="1"/>
          </p:cNvSpPr>
          <p:nvPr/>
        </p:nvSpPr>
        <p:spPr bwMode="auto">
          <a:xfrm>
            <a:off x="642938" y="5357813"/>
            <a:ext cx="764381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※ Note that according to Theorem 5.13, we know that every inner product space </a:t>
            </a:r>
            <a:r>
              <a:rPr lang="en-US" altLang="zh-TW" sz="1800" i="1" dirty="0">
                <a:solidFill>
                  <a:srgbClr val="0000FF"/>
                </a:solidFill>
              </a:rPr>
              <a:t>V</a:t>
            </a:r>
            <a:r>
              <a:rPr lang="en-US" altLang="zh-TW" sz="1800" dirty="0">
                <a:solidFill>
                  <a:srgbClr val="0000FF"/>
                </a:solidFill>
              </a:rPr>
              <a:t> can be represented as the direct sum of a subspace </a:t>
            </a:r>
            <a:r>
              <a:rPr lang="en-US" altLang="zh-TW" sz="1800" i="1" dirty="0">
                <a:solidFill>
                  <a:srgbClr val="0000FF"/>
                </a:solidFill>
              </a:rPr>
              <a:t>S</a:t>
            </a:r>
            <a:r>
              <a:rPr lang="en-US" altLang="zh-TW" sz="1800" dirty="0">
                <a:solidFill>
                  <a:srgbClr val="0000FF"/>
                </a:solidFill>
              </a:rPr>
              <a:t> and its corresponding      . Since </a:t>
            </a:r>
            <a:r>
              <a:rPr lang="en-US" altLang="zh-TW" sz="1800" i="1" dirty="0">
                <a:solidFill>
                  <a:srgbClr val="0000FF"/>
                </a:solidFill>
              </a:rPr>
              <a:t>CS</a:t>
            </a:r>
            <a:r>
              <a:rPr lang="en-US" altLang="zh-TW" sz="1800" dirty="0">
                <a:solidFill>
                  <a:srgbClr val="0000FF"/>
                </a:solidFill>
              </a:rPr>
              <a:t>(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dirty="0">
                <a:solidFill>
                  <a:srgbClr val="0000FF"/>
                </a:solidFill>
              </a:rPr>
              <a:t>) (</a:t>
            </a:r>
            <a:r>
              <a:rPr lang="en-US" altLang="zh-TW" sz="1800" i="1" dirty="0">
                <a:solidFill>
                  <a:srgbClr val="0000FF"/>
                </a:solidFill>
              </a:rPr>
              <a:t>CS</a:t>
            </a:r>
            <a:r>
              <a:rPr lang="en-US" altLang="zh-TW" sz="1800" dirty="0">
                <a:solidFill>
                  <a:srgbClr val="0000FF"/>
                </a:solidFill>
              </a:rPr>
              <a:t>(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1800" dirty="0">
                <a:solidFill>
                  <a:srgbClr val="0000FF"/>
                </a:solidFill>
              </a:rPr>
              <a:t>)) is a subspace of </a:t>
            </a:r>
            <a:r>
              <a:rPr lang="en-US" altLang="zh-TW" sz="1800" i="1" dirty="0" err="1">
                <a:solidFill>
                  <a:srgbClr val="0000FF"/>
                </a:solidFill>
              </a:rPr>
              <a:t>R</a:t>
            </a:r>
            <a:r>
              <a:rPr lang="en-US" altLang="zh-TW" sz="1800" i="1" baseline="50000" dirty="0" err="1">
                <a:solidFill>
                  <a:srgbClr val="0000FF"/>
                </a:solidFill>
              </a:rPr>
              <a:t>m</a:t>
            </a:r>
            <a:r>
              <a:rPr lang="en-US" altLang="zh-TW" sz="1800" dirty="0">
                <a:solidFill>
                  <a:srgbClr val="0000FF"/>
                </a:solidFill>
              </a:rPr>
              <a:t> (</a:t>
            </a:r>
            <a:r>
              <a:rPr lang="en-US" altLang="zh-TW" sz="1800" i="1" dirty="0" err="1">
                <a:solidFill>
                  <a:srgbClr val="0000FF"/>
                </a:solidFill>
              </a:rPr>
              <a:t>R</a:t>
            </a:r>
            <a:r>
              <a:rPr lang="en-US" altLang="zh-TW" sz="1800" i="1" baseline="50000" dirty="0" err="1">
                <a:solidFill>
                  <a:srgbClr val="0000FF"/>
                </a:solidFill>
              </a:rPr>
              <a:t>n</a:t>
            </a:r>
            <a:r>
              <a:rPr lang="en-US" altLang="zh-TW" sz="1800" dirty="0">
                <a:solidFill>
                  <a:srgbClr val="0000FF"/>
                </a:solidFill>
              </a:rPr>
              <a:t>), we can derive 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1800" dirty="0">
                <a:solidFill>
                  <a:srgbClr val="0000FF"/>
                </a:solidFill>
              </a:rPr>
              <a:t>※ Ex. 6 on the next slide verifies these four properties are true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67590" name="Object 9"/>
          <p:cNvGraphicFramePr>
            <a:graphicFrameLocks noChangeAspect="1"/>
          </p:cNvGraphicFramePr>
          <p:nvPr/>
        </p:nvGraphicFramePr>
        <p:xfrm>
          <a:off x="1571625" y="6215063"/>
          <a:ext cx="46926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6" name="Equation" r:id="rId11" imgW="3136680" imgH="228600" progId="Equation.DSMT4">
                  <p:embed/>
                </p:oleObj>
              </mc:Choice>
              <mc:Fallback>
                <p:oleObj name="Equation" r:id="rId11" imgW="31366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6215063"/>
                        <a:ext cx="469265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10"/>
          <p:cNvGraphicFramePr>
            <a:graphicFrameLocks noChangeAspect="1"/>
          </p:cNvGraphicFramePr>
          <p:nvPr/>
        </p:nvGraphicFramePr>
        <p:xfrm>
          <a:off x="2339975" y="5929313"/>
          <a:ext cx="3016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7" name="Equation" r:id="rId13" imgW="203040" imgH="203040" progId="Equation.DSMT4">
                  <p:embed/>
                </p:oleObj>
              </mc:Choice>
              <mc:Fallback>
                <p:oleObj name="Equation" r:id="rId13" imgW="20304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929313"/>
                        <a:ext cx="3016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20885"/>
              </p:ext>
            </p:extLst>
          </p:nvPr>
        </p:nvGraphicFramePr>
        <p:xfrm>
          <a:off x="1571625" y="2428875"/>
          <a:ext cx="59944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18" name="Equation" r:id="rId15" imgW="4991040" imgH="1244520" progId="Equation.DSMT4">
                  <p:embed/>
                </p:oleObj>
              </mc:Choice>
              <mc:Fallback>
                <p:oleObj name="Equation" r:id="rId15" imgW="4991040" imgH="12445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428875"/>
                        <a:ext cx="5994400" cy="149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6" name="文字方塊 7"/>
          <p:cNvSpPr txBox="1">
            <a:spLocks noChangeArrowheads="1"/>
          </p:cNvSpPr>
          <p:nvPr/>
        </p:nvSpPr>
        <p:spPr bwMode="auto">
          <a:xfrm>
            <a:off x="7572375" y="2857500"/>
            <a:ext cx="1428750" cy="954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en-US" altLang="zh-TW" sz="1400">
                <a:solidFill>
                  <a:srgbClr val="0000FF"/>
                </a:solidFill>
              </a:rPr>
              <a:t>(Proved by setting </a:t>
            </a:r>
            <a:r>
              <a:rPr lang="en-US" altLang="zh-TW" sz="1400" i="1">
                <a:solidFill>
                  <a:srgbClr val="0000FF"/>
                </a:solidFill>
              </a:rPr>
              <a:t>B</a:t>
            </a:r>
            <a:r>
              <a:rPr lang="en-US" altLang="zh-TW" sz="1400">
                <a:solidFill>
                  <a:srgbClr val="0000FF"/>
                </a:solidFill>
              </a:rPr>
              <a:t> = </a:t>
            </a:r>
            <a:r>
              <a:rPr lang="en-US" altLang="zh-TW" sz="1400" i="1">
                <a:solidFill>
                  <a:srgbClr val="0000FF"/>
                </a:solidFill>
              </a:rPr>
              <a:t>A</a:t>
            </a:r>
            <a:r>
              <a:rPr lang="en-US" altLang="zh-TW" sz="1400" i="1" baseline="30000">
                <a:solidFill>
                  <a:srgbClr val="0000FF"/>
                </a:solidFill>
              </a:rPr>
              <a:t>T</a:t>
            </a:r>
            <a:r>
              <a:rPr lang="en-US" altLang="zh-TW" sz="1400" i="1">
                <a:solidFill>
                  <a:srgbClr val="0000FF"/>
                </a:solidFill>
              </a:rPr>
              <a:t> </a:t>
            </a:r>
            <a:r>
              <a:rPr lang="en-US" altLang="zh-TW" sz="1400">
                <a:solidFill>
                  <a:srgbClr val="0000FF"/>
                </a:solidFill>
              </a:rPr>
              <a:t>and </a:t>
            </a:r>
            <a:r>
              <a:rPr lang="en-US" altLang="zh-TW" sz="1400" i="1">
                <a:solidFill>
                  <a:srgbClr val="0000FF"/>
                </a:solidFill>
              </a:rPr>
              <a:t>B</a:t>
            </a:r>
            <a:r>
              <a:rPr lang="en-US" altLang="zh-TW" sz="1400">
                <a:solidFill>
                  <a:srgbClr val="0000FF"/>
                </a:solidFill>
              </a:rPr>
              <a:t> satisfies the first property)</a:t>
            </a:r>
            <a:endParaRPr lang="zh-TW" altLang="en-US" sz="1400" baseline="30000">
              <a:solidFill>
                <a:srgbClr val="0000FF"/>
              </a:solidFill>
            </a:endParaRPr>
          </a:p>
        </p:txBody>
      </p:sp>
      <p:cxnSp>
        <p:nvCxnSpPr>
          <p:cNvPr id="67597" name="直線接點 17"/>
          <p:cNvCxnSpPr>
            <a:cxnSpLocks noChangeShapeType="1"/>
            <a:stCxn id="67596" idx="2"/>
          </p:cNvCxnSpPr>
          <p:nvPr/>
        </p:nvCxnSpPr>
        <p:spPr bwMode="auto">
          <a:xfrm rot="5400000">
            <a:off x="7835900" y="4264025"/>
            <a:ext cx="903288" cy="1588"/>
          </a:xfrm>
          <a:prstGeom prst="line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8" name="直線接點 18"/>
          <p:cNvCxnSpPr>
            <a:cxnSpLocks noChangeShapeType="1"/>
          </p:cNvCxnSpPr>
          <p:nvPr/>
        </p:nvCxnSpPr>
        <p:spPr bwMode="auto">
          <a:xfrm rot="10800000" flipV="1">
            <a:off x="7308850" y="4716463"/>
            <a:ext cx="977900" cy="7937"/>
          </a:xfrm>
          <a:prstGeom prst="line">
            <a:avLst/>
          </a:prstGeom>
          <a:noFill/>
          <a:ln w="12700" algn="ctr">
            <a:solidFill>
              <a:srgbClr val="0000FF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E541F53D-51C6-49CE-8CB6-EB638EBFC023}" type="slidenum">
              <a:rPr kumimoji="0" lang="en-US" altLang="zh-TW" sz="1400" smtClean="0"/>
              <a:pPr eaLnBrk="1" hangingPunct="1"/>
              <a:t>73</a:t>
            </a:fld>
            <a:endParaRPr kumimoji="0" lang="en-US" altLang="zh-TW" sz="1400"/>
          </a:p>
        </p:txBody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7924800" cy="1676400"/>
          </a:xfrm>
        </p:spPr>
        <p:txBody>
          <a:bodyPr/>
          <a:lstStyle/>
          <a:p>
            <a:pPr eaLnBrk="1" hangingPunct="1"/>
            <a:r>
              <a:rPr lang="en-US" altLang="zh-TW"/>
              <a:t>Ex 6: (Fundamental subspaces)</a:t>
            </a:r>
          </a:p>
          <a:p>
            <a:pPr lvl="1" indent="0" eaLnBrk="1" hangingPunct="1">
              <a:buFont typeface="Wingdings" pitchFamily="2" charset="2"/>
              <a:buNone/>
            </a:pPr>
            <a:r>
              <a:rPr lang="en-US" altLang="zh-TW"/>
              <a:t>Find the four fundamental subspaces of the matrix</a:t>
            </a:r>
          </a:p>
        </p:txBody>
      </p:sp>
      <p:graphicFrame>
        <p:nvGraphicFramePr>
          <p:cNvPr id="68610" name="Object 5"/>
          <p:cNvGraphicFramePr>
            <a:graphicFrameLocks noChangeAspect="1"/>
          </p:cNvGraphicFramePr>
          <p:nvPr/>
        </p:nvGraphicFramePr>
        <p:xfrm>
          <a:off x="1598613" y="1981200"/>
          <a:ext cx="174942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80" r:id="rId3" imgW="876300" imgH="850900" progId="Equation.3">
                  <p:embed/>
                </p:oleObj>
              </mc:Choice>
              <mc:Fallback>
                <p:oleObj r:id="rId3" imgW="876300" imgH="850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1981200"/>
                        <a:ext cx="1749425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3762375" y="2565400"/>
            <a:ext cx="3905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(reduced row-echelon form)</a:t>
            </a:r>
          </a:p>
        </p:txBody>
      </p:sp>
      <p:sp>
        <p:nvSpPr>
          <p:cNvPr id="68617" name="Text Box 4"/>
          <p:cNvSpPr txBox="1">
            <a:spLocks noChangeArrowheads="1"/>
          </p:cNvSpPr>
          <p:nvPr/>
        </p:nvSpPr>
        <p:spPr bwMode="auto">
          <a:xfrm>
            <a:off x="1143000" y="41148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68618" name="Rectangle 7"/>
          <p:cNvSpPr>
            <a:spLocks noChangeArrowheads="1"/>
          </p:cNvSpPr>
          <p:nvPr/>
        </p:nvSpPr>
        <p:spPr bwMode="auto">
          <a:xfrm>
            <a:off x="533400" y="35814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68611" name="Object 8"/>
          <p:cNvGraphicFramePr>
            <a:graphicFrameLocks noChangeAspect="1"/>
          </p:cNvGraphicFramePr>
          <p:nvPr/>
        </p:nvGraphicFramePr>
        <p:xfrm>
          <a:off x="1071563" y="4152900"/>
          <a:ext cx="72199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81" name="Equation" r:id="rId5" imgW="3619440" imgH="304560" progId="Equation.DSMT4">
                  <p:embed/>
                </p:oleObj>
              </mc:Choice>
              <mc:Fallback>
                <p:oleObj name="Equation" r:id="rId5" imgW="361944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152900"/>
                        <a:ext cx="721995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9"/>
          <p:cNvGraphicFramePr>
            <a:graphicFrameLocks noChangeAspect="1"/>
          </p:cNvGraphicFramePr>
          <p:nvPr/>
        </p:nvGraphicFramePr>
        <p:xfrm>
          <a:off x="1049338" y="4748213"/>
          <a:ext cx="8023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82" name="Equation" r:id="rId7" imgW="4012920" imgH="304560" progId="Equation.DSMT4">
                  <p:embed/>
                </p:oleObj>
              </mc:Choice>
              <mc:Fallback>
                <p:oleObj name="Equation" r:id="rId7" imgW="401292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4748213"/>
                        <a:ext cx="802322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13"/>
          <p:cNvGraphicFramePr>
            <a:graphicFrameLocks noChangeAspect="1"/>
          </p:cNvGraphicFramePr>
          <p:nvPr/>
        </p:nvGraphicFramePr>
        <p:xfrm>
          <a:off x="1071563" y="5429250"/>
          <a:ext cx="554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83" name="方程式" r:id="rId9" imgW="5549760" imgH="406080" progId="Equation.3">
                  <p:embed/>
                </p:oleObj>
              </mc:Choice>
              <mc:Fallback>
                <p:oleObj name="方程式" r:id="rId9" imgW="5549760" imgH="406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429250"/>
                        <a:ext cx="55499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文字方塊 10"/>
          <p:cNvSpPr txBox="1">
            <a:spLocks noChangeArrowheads="1"/>
          </p:cNvSpPr>
          <p:nvPr/>
        </p:nvSpPr>
        <p:spPr bwMode="auto">
          <a:xfrm>
            <a:off x="1071563" y="5929313"/>
            <a:ext cx="728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0000FF"/>
                </a:solidFill>
              </a:rPr>
              <a:t>(The </a:t>
            </a:r>
            <a:r>
              <a:rPr lang="en-US" altLang="zh-TW" sz="2000" dirty="0" err="1">
                <a:solidFill>
                  <a:srgbClr val="0000FF"/>
                </a:solidFill>
              </a:rPr>
              <a:t>nullspace</a:t>
            </a:r>
            <a:r>
              <a:rPr lang="en-US" altLang="zh-TW" sz="2000" dirty="0">
                <a:solidFill>
                  <a:srgbClr val="0000FF"/>
                </a:solidFill>
              </a:rPr>
              <a:t> of </a:t>
            </a:r>
            <a:r>
              <a:rPr lang="en-US" altLang="zh-TW" sz="2000" i="1" dirty="0">
                <a:solidFill>
                  <a:srgbClr val="0000FF"/>
                </a:solidFill>
              </a:rPr>
              <a:t>A</a:t>
            </a:r>
            <a:r>
              <a:rPr lang="en-US" altLang="zh-TW" sz="2000" dirty="0">
                <a:solidFill>
                  <a:srgbClr val="0000FF"/>
                </a:solidFill>
              </a:rPr>
              <a:t> is a solution space of the homogeneous system </a:t>
            </a:r>
            <a:r>
              <a:rPr lang="en-US" altLang="zh-TW" sz="2000" i="1" dirty="0">
                <a:solidFill>
                  <a:srgbClr val="0000FF"/>
                </a:solidFill>
              </a:rPr>
              <a:t>A</a:t>
            </a:r>
            <a:r>
              <a:rPr lang="en-US" altLang="zh-TW" sz="2000" b="1" dirty="0">
                <a:solidFill>
                  <a:srgbClr val="0000FF"/>
                </a:solidFill>
              </a:rPr>
              <a:t>x </a:t>
            </a:r>
            <a:r>
              <a:rPr lang="en-US" altLang="zh-TW" sz="2000" dirty="0">
                <a:solidFill>
                  <a:srgbClr val="0000FF"/>
                </a:solidFill>
              </a:rPr>
              <a:t>= </a:t>
            </a:r>
            <a:r>
              <a:rPr lang="en-US" altLang="zh-TW" sz="2000" b="1" dirty="0">
                <a:solidFill>
                  <a:srgbClr val="0000FF"/>
                </a:solidFill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, i.e., you need to solve </a:t>
            </a:r>
            <a:r>
              <a:rPr lang="en-US" altLang="zh-TW" sz="2000" i="1" dirty="0">
                <a:solidFill>
                  <a:srgbClr val="0000FF"/>
                </a:solidFill>
              </a:rPr>
              <a:t>A</a:t>
            </a:r>
            <a:r>
              <a:rPr lang="en-US" altLang="zh-TW" sz="2000" b="1" dirty="0">
                <a:solidFill>
                  <a:srgbClr val="0000FF"/>
                </a:solidFill>
              </a:rPr>
              <a:t>x </a:t>
            </a:r>
            <a:r>
              <a:rPr lang="en-US" altLang="zh-TW" sz="2000" dirty="0">
                <a:solidFill>
                  <a:srgbClr val="0000FF"/>
                </a:solidFill>
              </a:rPr>
              <a:t>= </a:t>
            </a:r>
            <a:r>
              <a:rPr lang="en-US" altLang="zh-TW" sz="2000" b="1" dirty="0">
                <a:solidFill>
                  <a:srgbClr val="0000FF"/>
                </a:solidFill>
              </a:rPr>
              <a:t>0</a:t>
            </a:r>
            <a:r>
              <a:rPr lang="en-US" altLang="zh-TW" sz="2000" dirty="0">
                <a:solidFill>
                  <a:srgbClr val="0000FF"/>
                </a:solidFill>
              </a:rPr>
              <a:t> to derive (–2, 1, 0))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60409045-AA67-45AC-9C54-9606119D7CE4}" type="slidenum">
              <a:rPr kumimoji="0" lang="en-US" altLang="zh-TW" sz="1400" smtClean="0"/>
              <a:pPr eaLnBrk="1" hangingPunct="1"/>
              <a:t>74</a:t>
            </a:fld>
            <a:endParaRPr kumimoji="0" lang="en-US" altLang="zh-TW" sz="1400"/>
          </a:p>
        </p:txBody>
      </p:sp>
      <p:graphicFrame>
        <p:nvGraphicFramePr>
          <p:cNvPr id="69634" name="Object 12"/>
          <p:cNvGraphicFramePr>
            <a:graphicFrameLocks noChangeAspect="1"/>
          </p:cNvGraphicFramePr>
          <p:nvPr/>
        </p:nvGraphicFramePr>
        <p:xfrm>
          <a:off x="890588" y="2714625"/>
          <a:ext cx="7399337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6" name="Equation" r:id="rId3" imgW="3708360" imgH="304560" progId="Equation.DSMT4">
                  <p:embed/>
                </p:oleObj>
              </mc:Choice>
              <mc:Fallback>
                <p:oleObj name="Equation" r:id="rId3" imgW="3708360" imgH="3045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2714625"/>
                        <a:ext cx="7399337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068765"/>
              </p:ext>
            </p:extLst>
          </p:nvPr>
        </p:nvGraphicFramePr>
        <p:xfrm>
          <a:off x="686395" y="914400"/>
          <a:ext cx="676592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7" name="Equation" r:id="rId5" imgW="3390840" imgH="711000" progId="Equation.DSMT4">
                  <p:embed/>
                </p:oleObj>
              </mc:Choice>
              <mc:Fallback>
                <p:oleObj name="Equation" r:id="rId5" imgW="3390840" imgH="711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395" y="914400"/>
                        <a:ext cx="6765925" cy="141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7"/>
          <p:cNvSpPr>
            <a:spLocks noChangeArrowheads="1"/>
          </p:cNvSpPr>
          <p:nvPr/>
        </p:nvSpPr>
        <p:spPr bwMode="auto">
          <a:xfrm>
            <a:off x="533400" y="3484563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Check:</a:t>
            </a:r>
          </a:p>
        </p:txBody>
      </p:sp>
      <p:graphicFrame>
        <p:nvGraphicFramePr>
          <p:cNvPr id="69636" name="Object 16"/>
          <p:cNvGraphicFramePr>
            <a:graphicFrameLocks noChangeAspect="1"/>
          </p:cNvGraphicFramePr>
          <p:nvPr/>
        </p:nvGraphicFramePr>
        <p:xfrm>
          <a:off x="938213" y="4714875"/>
          <a:ext cx="2822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8" name="Equation" r:id="rId7" imgW="1409400" imgH="228600" progId="Equation.3">
                  <p:embed/>
                </p:oleObj>
              </mc:Choice>
              <mc:Fallback>
                <p:oleObj name="Equation" r:id="rId7" imgW="14094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714875"/>
                        <a:ext cx="28225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17"/>
          <p:cNvGraphicFramePr>
            <a:graphicFrameLocks noChangeAspect="1"/>
          </p:cNvGraphicFramePr>
          <p:nvPr/>
        </p:nvGraphicFramePr>
        <p:xfrm>
          <a:off x="928688" y="5757863"/>
          <a:ext cx="2792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9" name="Equation" r:id="rId9" imgW="1396800" imgH="228600" progId="Equation.3">
                  <p:embed/>
                </p:oleObj>
              </mc:Choice>
              <mc:Fallback>
                <p:oleObj name="Equation" r:id="rId9" imgW="13968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5757863"/>
                        <a:ext cx="27924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38710"/>
              </p:ext>
            </p:extLst>
          </p:nvPr>
        </p:nvGraphicFramePr>
        <p:xfrm>
          <a:off x="6228184" y="2286000"/>
          <a:ext cx="6159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40" name="Equation" r:id="rId11" imgW="304560" imgH="152280" progId="Equation.3">
                  <p:embed/>
                </p:oleObj>
              </mc:Choice>
              <mc:Fallback>
                <p:oleObj name="Equation" r:id="rId11" imgW="304560" imgH="1522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286000"/>
                        <a:ext cx="6159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5"/>
          <p:cNvGraphicFramePr>
            <a:graphicFrameLocks noChangeAspect="1"/>
          </p:cNvGraphicFramePr>
          <p:nvPr/>
        </p:nvGraphicFramePr>
        <p:xfrm>
          <a:off x="938213" y="4124325"/>
          <a:ext cx="22209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41" name="Equation" r:id="rId13" imgW="1104840" imgH="228600" progId="Equation.DSMT4">
                  <p:embed/>
                </p:oleObj>
              </mc:Choice>
              <mc:Fallback>
                <p:oleObj name="Equation" r:id="rId13" imgW="11048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4124325"/>
                        <a:ext cx="222091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6"/>
          <p:cNvGraphicFramePr>
            <a:graphicFrameLocks noChangeAspect="1"/>
          </p:cNvGraphicFramePr>
          <p:nvPr/>
        </p:nvGraphicFramePr>
        <p:xfrm>
          <a:off x="938213" y="5214938"/>
          <a:ext cx="22209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42" name="Equation" r:id="rId15" imgW="1104840" imgH="228600" progId="Equation.DSMT4">
                  <p:embed/>
                </p:oleObj>
              </mc:Choice>
              <mc:Fallback>
                <p:oleObj name="Equation" r:id="rId15" imgW="110484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5214938"/>
                        <a:ext cx="222091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3" name="文字方塊 10"/>
          <p:cNvSpPr txBox="1">
            <a:spLocks noChangeArrowheads="1"/>
          </p:cNvSpPr>
          <p:nvPr/>
        </p:nvSpPr>
        <p:spPr bwMode="auto">
          <a:xfrm>
            <a:off x="3224213" y="4192588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>
                <a:solidFill>
                  <a:srgbClr val="0000FF"/>
                </a:solidFill>
              </a:rPr>
              <a:t>(</a:t>
            </a:r>
            <a:r>
              <a:rPr lang="en-US" altLang="zh-TW" sz="1600" i="1">
                <a:solidFill>
                  <a:srgbClr val="0000FF"/>
                </a:solidFill>
              </a:rPr>
              <a:t>a</a:t>
            </a:r>
            <a:r>
              <a:rPr lang="en-US" altLang="zh-TW" sz="1600">
                <a:solidFill>
                  <a:srgbClr val="0000FF"/>
                </a:solidFill>
              </a:rPr>
              <a:t>(1, 0, 0, 0) + </a:t>
            </a:r>
            <a:r>
              <a:rPr lang="en-US" altLang="zh-TW" sz="1600" i="1">
                <a:solidFill>
                  <a:srgbClr val="0000FF"/>
                </a:solidFill>
              </a:rPr>
              <a:t>b</a:t>
            </a:r>
            <a:r>
              <a:rPr lang="en-US" altLang="zh-TW" sz="1600">
                <a:solidFill>
                  <a:srgbClr val="0000FF"/>
                </a:solidFill>
              </a:rPr>
              <a:t>(0, 1, 0, 0))</a:t>
            </a:r>
            <a:r>
              <a:rPr lang="zh-TW" altLang="zh-TW" sz="1600">
                <a:solidFill>
                  <a:srgbClr val="0000FF"/>
                </a:solidFill>
              </a:rPr>
              <a:t> ·</a:t>
            </a:r>
            <a:r>
              <a:rPr lang="en-US" altLang="zh-TW" sz="1600">
                <a:solidFill>
                  <a:srgbClr val="0000FF"/>
                </a:solidFill>
              </a:rPr>
              <a:t> (</a:t>
            </a:r>
            <a:r>
              <a:rPr lang="en-US" altLang="zh-TW" sz="1600" i="1">
                <a:solidFill>
                  <a:srgbClr val="0000FF"/>
                </a:solidFill>
              </a:rPr>
              <a:t>c</a:t>
            </a:r>
            <a:r>
              <a:rPr lang="en-US" altLang="zh-TW" sz="1600">
                <a:solidFill>
                  <a:srgbClr val="0000FF"/>
                </a:solidFill>
              </a:rPr>
              <a:t>(0, 0, 1, 0) + </a:t>
            </a:r>
            <a:r>
              <a:rPr lang="en-US" altLang="zh-TW" sz="1600" i="1">
                <a:solidFill>
                  <a:srgbClr val="0000FF"/>
                </a:solidFill>
              </a:rPr>
              <a:t>d</a:t>
            </a:r>
            <a:r>
              <a:rPr lang="en-US" altLang="zh-TW" sz="1600">
                <a:solidFill>
                  <a:srgbClr val="0000FF"/>
                </a:solidFill>
              </a:rPr>
              <a:t>(0, 0, 0, 1)) = 0</a:t>
            </a:r>
            <a:endParaRPr lang="zh-TW" altLang="en-US" sz="1600">
              <a:solidFill>
                <a:srgbClr val="0000FF"/>
              </a:solidFill>
            </a:endParaRPr>
          </a:p>
        </p:txBody>
      </p:sp>
      <p:sp>
        <p:nvSpPr>
          <p:cNvPr id="69644" name="文字方塊 11"/>
          <p:cNvSpPr txBox="1">
            <a:spLocks noChangeArrowheads="1"/>
          </p:cNvSpPr>
          <p:nvPr/>
        </p:nvSpPr>
        <p:spPr bwMode="auto">
          <a:xfrm>
            <a:off x="3367088" y="5286375"/>
            <a:ext cx="57769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(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dirty="0">
                <a:solidFill>
                  <a:srgbClr val="0000FF"/>
                </a:solidFill>
              </a:rPr>
              <a:t>(1, 2, 0) + </a:t>
            </a:r>
            <a:r>
              <a:rPr lang="en-US" altLang="zh-TW" sz="1600" i="1" dirty="0">
                <a:solidFill>
                  <a:srgbClr val="0000FF"/>
                </a:solidFill>
              </a:rPr>
              <a:t>f</a:t>
            </a:r>
            <a:r>
              <a:rPr lang="en-US" altLang="zh-TW" sz="1600" dirty="0">
                <a:solidFill>
                  <a:srgbClr val="0000FF"/>
                </a:solidFill>
              </a:rPr>
              <a:t>(0, 0, 1))</a:t>
            </a:r>
            <a:r>
              <a:rPr lang="zh-TW" altLang="zh-TW" sz="1600" dirty="0">
                <a:solidFill>
                  <a:srgbClr val="0000FF"/>
                </a:solidFill>
              </a:rPr>
              <a:t> ·</a:t>
            </a:r>
            <a:r>
              <a:rPr lang="en-US" altLang="zh-TW" sz="1600" dirty="0">
                <a:solidFill>
                  <a:srgbClr val="0000FF"/>
                </a:solidFill>
              </a:rPr>
              <a:t> (</a:t>
            </a:r>
            <a:r>
              <a:rPr lang="en-US" altLang="zh-TW" sz="1600" i="1" dirty="0">
                <a:solidFill>
                  <a:srgbClr val="0000FF"/>
                </a:solidFill>
              </a:rPr>
              <a:t>g</a:t>
            </a:r>
            <a:r>
              <a:rPr lang="en-US" altLang="zh-TW" sz="1600" dirty="0">
                <a:solidFill>
                  <a:srgbClr val="0000FF"/>
                </a:solidFill>
              </a:rPr>
              <a:t>(–2, 1, 0)) = (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dirty="0">
                <a:solidFill>
                  <a:srgbClr val="0000FF"/>
                </a:solidFill>
              </a:rPr>
              <a:t>, 2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dirty="0">
                <a:solidFill>
                  <a:srgbClr val="0000FF"/>
                </a:solidFill>
              </a:rPr>
              <a:t>, </a:t>
            </a:r>
            <a:r>
              <a:rPr lang="en-US" altLang="zh-TW" sz="1600" i="1" dirty="0">
                <a:solidFill>
                  <a:srgbClr val="0000FF"/>
                </a:solidFill>
              </a:rPr>
              <a:t>f</a:t>
            </a:r>
            <a:r>
              <a:rPr lang="en-US" altLang="zh-TW" sz="1600" dirty="0">
                <a:solidFill>
                  <a:srgbClr val="0000FF"/>
                </a:solidFill>
              </a:rPr>
              <a:t>)</a:t>
            </a:r>
            <a:r>
              <a:rPr lang="zh-TW" altLang="zh-TW" sz="1600" dirty="0">
                <a:solidFill>
                  <a:srgbClr val="0000FF"/>
                </a:solidFill>
              </a:rPr>
              <a:t> ·</a:t>
            </a:r>
            <a:r>
              <a:rPr lang="en-US" altLang="zh-TW" sz="1600" dirty="0">
                <a:solidFill>
                  <a:srgbClr val="0000FF"/>
                </a:solidFill>
              </a:rPr>
              <a:t> (–2</a:t>
            </a:r>
            <a:r>
              <a:rPr lang="en-US" altLang="zh-TW" sz="1600" i="1" dirty="0">
                <a:solidFill>
                  <a:srgbClr val="0000FF"/>
                </a:solidFill>
              </a:rPr>
              <a:t>g</a:t>
            </a:r>
            <a:r>
              <a:rPr lang="en-US" altLang="zh-TW" sz="1600" dirty="0">
                <a:solidFill>
                  <a:srgbClr val="0000FF"/>
                </a:solidFill>
              </a:rPr>
              <a:t>, </a:t>
            </a:r>
            <a:r>
              <a:rPr lang="en-US" altLang="zh-TW" sz="1600" i="1" dirty="0">
                <a:solidFill>
                  <a:srgbClr val="0000FF"/>
                </a:solidFill>
              </a:rPr>
              <a:t>g</a:t>
            </a:r>
            <a:r>
              <a:rPr lang="en-US" altLang="zh-TW" sz="1600" dirty="0">
                <a:solidFill>
                  <a:srgbClr val="0000FF"/>
                </a:solidFill>
              </a:rPr>
              <a:t>, 0) = 0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69645" name="文字方塊 12"/>
          <p:cNvSpPr txBox="1">
            <a:spLocks noChangeArrowheads="1"/>
          </p:cNvSpPr>
          <p:nvPr/>
        </p:nvSpPr>
        <p:spPr bwMode="auto">
          <a:xfrm>
            <a:off x="3786188" y="4643438"/>
            <a:ext cx="528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>
                <a:solidFill>
                  <a:srgbClr val="0000FF"/>
                </a:solidFill>
              </a:rPr>
              <a:t>v</a:t>
            </a:r>
            <a:r>
              <a:rPr lang="en-US" altLang="zh-TW" sz="1600">
                <a:solidFill>
                  <a:srgbClr val="0000FF"/>
                </a:solidFill>
              </a:rPr>
              <a:t> = </a:t>
            </a:r>
            <a:r>
              <a:rPr lang="en-US" altLang="zh-TW" sz="1600" b="1">
                <a:solidFill>
                  <a:srgbClr val="0000FF"/>
                </a:solidFill>
              </a:rPr>
              <a:t>v</a:t>
            </a:r>
            <a:r>
              <a:rPr lang="en-US" altLang="zh-TW" sz="1600" baseline="-25000">
                <a:solidFill>
                  <a:srgbClr val="0000FF"/>
                </a:solidFill>
              </a:rPr>
              <a:t>1</a:t>
            </a:r>
            <a:r>
              <a:rPr lang="en-US" altLang="zh-TW" sz="1600">
                <a:solidFill>
                  <a:srgbClr val="0000FF"/>
                </a:solidFill>
              </a:rPr>
              <a:t> + </a:t>
            </a:r>
            <a:r>
              <a:rPr lang="en-US" altLang="zh-TW" sz="1600" b="1">
                <a:solidFill>
                  <a:srgbClr val="0000FF"/>
                </a:solidFill>
              </a:rPr>
              <a:t>v</a:t>
            </a:r>
            <a:r>
              <a:rPr lang="en-US" altLang="zh-TW" sz="1600" baseline="-25000">
                <a:solidFill>
                  <a:srgbClr val="0000FF"/>
                </a:solidFill>
              </a:rPr>
              <a:t>2</a:t>
            </a:r>
            <a:r>
              <a:rPr lang="en-US" altLang="zh-TW" sz="1600" b="1">
                <a:solidFill>
                  <a:srgbClr val="0000FF"/>
                </a:solidFill>
              </a:rPr>
              <a:t> = </a:t>
            </a:r>
            <a:r>
              <a:rPr lang="en-US" altLang="zh-TW" sz="1600">
                <a:solidFill>
                  <a:srgbClr val="0000FF"/>
                </a:solidFill>
              </a:rPr>
              <a:t>(</a:t>
            </a:r>
            <a:r>
              <a:rPr lang="en-US" altLang="zh-TW" sz="1600" i="1">
                <a:solidFill>
                  <a:srgbClr val="0000FF"/>
                </a:solidFill>
              </a:rPr>
              <a:t>a</a:t>
            </a:r>
            <a:r>
              <a:rPr lang="en-US" altLang="zh-TW" sz="1600">
                <a:solidFill>
                  <a:srgbClr val="0000FF"/>
                </a:solidFill>
              </a:rPr>
              <a:t>(1, 0, 0, 0) + </a:t>
            </a:r>
            <a:r>
              <a:rPr lang="en-US" altLang="zh-TW" sz="1600" i="1">
                <a:solidFill>
                  <a:srgbClr val="0000FF"/>
                </a:solidFill>
              </a:rPr>
              <a:t>b</a:t>
            </a:r>
            <a:r>
              <a:rPr lang="en-US" altLang="zh-TW" sz="1600">
                <a:solidFill>
                  <a:srgbClr val="0000FF"/>
                </a:solidFill>
              </a:rPr>
              <a:t>(0, 1, 0, 0)) + (</a:t>
            </a:r>
            <a:r>
              <a:rPr lang="en-US" altLang="zh-TW" sz="1600" i="1">
                <a:solidFill>
                  <a:srgbClr val="0000FF"/>
                </a:solidFill>
              </a:rPr>
              <a:t>c</a:t>
            </a:r>
            <a:r>
              <a:rPr lang="en-US" altLang="zh-TW" sz="1600">
                <a:solidFill>
                  <a:srgbClr val="0000FF"/>
                </a:solidFill>
              </a:rPr>
              <a:t>(0, 0, 1, 0) + </a:t>
            </a:r>
            <a:r>
              <a:rPr lang="en-US" altLang="zh-TW" sz="1600" i="1">
                <a:solidFill>
                  <a:srgbClr val="0000FF"/>
                </a:solidFill>
              </a:rPr>
              <a:t>d</a:t>
            </a:r>
            <a:r>
              <a:rPr lang="en-US" altLang="zh-TW" sz="1600">
                <a:solidFill>
                  <a:srgbClr val="0000FF"/>
                </a:solidFill>
              </a:rPr>
              <a:t>(0, 0, 0, 1))</a:t>
            </a:r>
            <a:endParaRPr lang="zh-TW" altLang="en-US" sz="1600">
              <a:solidFill>
                <a:srgbClr val="0000FF"/>
              </a:solidFill>
            </a:endParaRPr>
          </a:p>
        </p:txBody>
      </p:sp>
      <p:sp>
        <p:nvSpPr>
          <p:cNvPr id="69646" name="文字方塊 13"/>
          <p:cNvSpPr txBox="1">
            <a:spLocks noChangeArrowheads="1"/>
          </p:cNvSpPr>
          <p:nvPr/>
        </p:nvSpPr>
        <p:spPr bwMode="auto">
          <a:xfrm>
            <a:off x="3795713" y="5715000"/>
            <a:ext cx="50720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0000FF"/>
                </a:solidFill>
              </a:rPr>
              <a:t>w</a:t>
            </a:r>
            <a:r>
              <a:rPr lang="en-US" altLang="zh-TW" sz="1600" dirty="0">
                <a:solidFill>
                  <a:srgbClr val="0000FF"/>
                </a:solidFill>
              </a:rPr>
              <a:t> = </a:t>
            </a:r>
            <a:r>
              <a:rPr lang="en-US" altLang="zh-TW" sz="1600" b="1" dirty="0">
                <a:solidFill>
                  <a:srgbClr val="0000FF"/>
                </a:solidFill>
              </a:rPr>
              <a:t>w</a:t>
            </a:r>
            <a:r>
              <a:rPr lang="en-US" altLang="zh-TW" sz="1600" baseline="-25000" dirty="0">
                <a:solidFill>
                  <a:srgbClr val="0000FF"/>
                </a:solidFill>
              </a:rPr>
              <a:t>1</a:t>
            </a:r>
            <a:r>
              <a:rPr lang="en-US" altLang="zh-TW" sz="1600" dirty="0">
                <a:solidFill>
                  <a:srgbClr val="0000FF"/>
                </a:solidFill>
              </a:rPr>
              <a:t> + </a:t>
            </a:r>
            <a:r>
              <a:rPr lang="en-US" altLang="zh-TW" sz="1600" b="1" dirty="0">
                <a:solidFill>
                  <a:srgbClr val="0000FF"/>
                </a:solidFill>
              </a:rPr>
              <a:t>w</a:t>
            </a:r>
            <a:r>
              <a:rPr lang="en-US" altLang="zh-TW" sz="1600" baseline="-25000" dirty="0">
                <a:solidFill>
                  <a:srgbClr val="0000FF"/>
                </a:solidFill>
              </a:rPr>
              <a:t>2</a:t>
            </a:r>
            <a:r>
              <a:rPr lang="en-US" altLang="zh-TW" sz="1600" b="1" dirty="0">
                <a:solidFill>
                  <a:srgbClr val="0000FF"/>
                </a:solidFill>
              </a:rPr>
              <a:t> = </a:t>
            </a:r>
            <a:r>
              <a:rPr lang="en-US" altLang="zh-TW" sz="1600" dirty="0">
                <a:solidFill>
                  <a:srgbClr val="0000FF"/>
                </a:solidFill>
              </a:rPr>
              <a:t>(</a:t>
            </a:r>
            <a:r>
              <a:rPr lang="en-US" altLang="zh-TW" sz="1600" i="1" dirty="0">
                <a:solidFill>
                  <a:srgbClr val="0000FF"/>
                </a:solidFill>
              </a:rPr>
              <a:t>e</a:t>
            </a:r>
            <a:r>
              <a:rPr lang="en-US" altLang="zh-TW" sz="1600" dirty="0">
                <a:solidFill>
                  <a:srgbClr val="0000FF"/>
                </a:solidFill>
              </a:rPr>
              <a:t>(1, 2, 0) + </a:t>
            </a:r>
            <a:r>
              <a:rPr lang="en-US" altLang="zh-TW" sz="1600" i="1" dirty="0">
                <a:solidFill>
                  <a:srgbClr val="0000FF"/>
                </a:solidFill>
              </a:rPr>
              <a:t>f</a:t>
            </a:r>
            <a:r>
              <a:rPr lang="en-US" altLang="zh-TW" sz="1600" dirty="0">
                <a:solidFill>
                  <a:srgbClr val="0000FF"/>
                </a:solidFill>
              </a:rPr>
              <a:t>(0, 0, 1))</a:t>
            </a:r>
            <a:r>
              <a:rPr lang="zh-TW" altLang="zh-TW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+ (</a:t>
            </a:r>
            <a:r>
              <a:rPr lang="en-US" altLang="zh-TW" sz="1600" i="1" dirty="0">
                <a:solidFill>
                  <a:srgbClr val="0000FF"/>
                </a:solidFill>
              </a:rPr>
              <a:t>g</a:t>
            </a:r>
            <a:r>
              <a:rPr lang="en-US" altLang="zh-TW" sz="1600" dirty="0">
                <a:solidFill>
                  <a:srgbClr val="0000FF"/>
                </a:solidFill>
              </a:rPr>
              <a:t>(–2, 1, 0)). (Since (1, 2, 0), (0, 0, 1),</a:t>
            </a:r>
            <a:r>
              <a:rPr lang="zh-TW" altLang="zh-TW" sz="1600" dirty="0">
                <a:solidFill>
                  <a:srgbClr val="0000FF"/>
                </a:solidFill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(–2, 1, 0) are mutually orthogonal, 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these three vectors can be a basis to span </a:t>
            </a:r>
            <a:r>
              <a:rPr lang="en-US" altLang="zh-TW" sz="1600" i="1" dirty="0">
                <a:solidFill>
                  <a:srgbClr val="0000FF"/>
                </a:solidFill>
                <a:ea typeface="標楷體" pitchFamily="65" charset="-120"/>
              </a:rPr>
              <a:t>R</a:t>
            </a:r>
            <a:r>
              <a:rPr lang="en-US" altLang="zh-TW" sz="1600" baseline="40000" dirty="0">
                <a:solidFill>
                  <a:srgbClr val="0000FF"/>
                </a:solidFill>
                <a:ea typeface="標楷體" pitchFamily="65" charset="-120"/>
              </a:rPr>
              <a:t>3</a:t>
            </a:r>
            <a:r>
              <a:rPr lang="en-US" altLang="zh-TW" sz="1600" baseline="30000" dirty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</a:rPr>
              <a:t>according to Corollary of Theorem</a:t>
            </a:r>
            <a:r>
              <a:rPr lang="en-US" altLang="zh-TW" sz="1600" dirty="0">
                <a:solidFill>
                  <a:srgbClr val="0000FF"/>
                </a:solidFill>
                <a:ea typeface="標楷體" pitchFamily="65" charset="-120"/>
              </a:rPr>
              <a:t> 5.10)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E375AE1E-E628-4B28-913D-86CC840F11B8}" type="slidenum">
              <a:rPr kumimoji="0" lang="en-US" altLang="zh-TW" sz="1400" smtClean="0"/>
              <a:pPr eaLnBrk="1" hangingPunct="1"/>
              <a:t>75</a:t>
            </a:fld>
            <a:endParaRPr kumimoji="0" lang="en-US" altLang="zh-TW" sz="1400"/>
          </a:p>
        </p:txBody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85813"/>
            <a:ext cx="8512175" cy="22860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ct val="0"/>
              </a:spcBef>
            </a:pPr>
            <a:r>
              <a:rPr lang="en-US" altLang="zh-TW" dirty="0"/>
              <a:t>Ex 3:</a:t>
            </a:r>
          </a:p>
          <a:p>
            <a:pPr lvl="1" indent="0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zh-TW" dirty="0"/>
          </a:p>
          <a:p>
            <a:pPr lvl="1" indent="0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dirty="0"/>
              <a:t>Let </a:t>
            </a:r>
            <a:r>
              <a:rPr lang="en-US" altLang="zh-TW" i="1" dirty="0"/>
              <a:t>W </a:t>
            </a:r>
            <a:r>
              <a:rPr lang="en-US" altLang="zh-TW" dirty="0"/>
              <a:t>is a subspace of </a:t>
            </a:r>
            <a:r>
              <a:rPr lang="en-US" altLang="zh-TW" i="1" dirty="0"/>
              <a:t>R</a:t>
            </a:r>
            <a:r>
              <a:rPr lang="en-US" altLang="zh-TW" baseline="40000" dirty="0"/>
              <a:t>4</a:t>
            </a:r>
            <a:r>
              <a:rPr lang="en-US" altLang="zh-TW" dirty="0"/>
              <a:t> and                                                      . </a:t>
            </a:r>
          </a:p>
          <a:p>
            <a:pPr lvl="1" indent="0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dirty="0"/>
              <a:t>(a) Find a basis for </a:t>
            </a:r>
            <a:r>
              <a:rPr lang="en-US" altLang="zh-TW" i="1" dirty="0"/>
              <a:t>W</a:t>
            </a:r>
            <a:endParaRPr lang="en-US" altLang="zh-TW" dirty="0"/>
          </a:p>
          <a:p>
            <a:pPr lvl="1" indent="0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zh-TW" dirty="0"/>
              <a:t>(b) Find a basis for the orthogonal complement of </a:t>
            </a:r>
            <a:r>
              <a:rPr lang="en-US" altLang="zh-TW" i="1" dirty="0"/>
              <a:t>W</a:t>
            </a:r>
            <a:endParaRPr lang="en-US" altLang="zh-TW" dirty="0"/>
          </a:p>
        </p:txBody>
      </p:sp>
      <p:graphicFrame>
        <p:nvGraphicFramePr>
          <p:cNvPr id="70658" name="Object 10"/>
          <p:cNvGraphicFramePr>
            <a:graphicFrameLocks noChangeAspect="1"/>
          </p:cNvGraphicFramePr>
          <p:nvPr/>
        </p:nvGraphicFramePr>
        <p:xfrm>
          <a:off x="4737100" y="1654175"/>
          <a:ext cx="4087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3" name="Equation" r:id="rId3" imgW="2044440" imgH="228600" progId="Equation.DSMT4">
                  <p:embed/>
                </p:oleObj>
              </mc:Choice>
              <mc:Fallback>
                <p:oleObj name="Equation" r:id="rId3" imgW="204444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1654175"/>
                        <a:ext cx="4087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4" name="Text Box 4"/>
          <p:cNvSpPr txBox="1">
            <a:spLocks noChangeArrowheads="1"/>
          </p:cNvSpPr>
          <p:nvPr/>
        </p:nvSpPr>
        <p:spPr bwMode="auto">
          <a:xfrm>
            <a:off x="1219200" y="4219575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0665" name="Rectangle 7"/>
          <p:cNvSpPr>
            <a:spLocks noChangeArrowheads="1"/>
          </p:cNvSpPr>
          <p:nvPr/>
        </p:nvSpPr>
        <p:spPr bwMode="auto">
          <a:xfrm>
            <a:off x="457200" y="28575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70659" name="Object 11"/>
          <p:cNvGraphicFramePr>
            <a:graphicFrameLocks noChangeAspect="1"/>
          </p:cNvGraphicFramePr>
          <p:nvPr/>
        </p:nvGraphicFramePr>
        <p:xfrm>
          <a:off x="1341438" y="3286125"/>
          <a:ext cx="319405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4" name="Equation" r:id="rId5" imgW="1765080" imgH="1168200" progId="Equation.DSMT4">
                  <p:embed/>
                </p:oleObj>
              </mc:Choice>
              <mc:Fallback>
                <p:oleObj name="Equation" r:id="rId5" imgW="1765080" imgH="116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3286125"/>
                        <a:ext cx="3194050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Text Box 13"/>
          <p:cNvSpPr txBox="1">
            <a:spLocks noChangeArrowheads="1"/>
          </p:cNvSpPr>
          <p:nvPr/>
        </p:nvSpPr>
        <p:spPr bwMode="auto">
          <a:xfrm>
            <a:off x="4643438" y="3857625"/>
            <a:ext cx="3810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>
                <a:ea typeface="標楷體" pitchFamily="65" charset="-120"/>
              </a:rPr>
              <a:t>(reduced row-echelon form)</a:t>
            </a:r>
          </a:p>
        </p:txBody>
      </p:sp>
      <p:graphicFrame>
        <p:nvGraphicFramePr>
          <p:cNvPr id="70660" name="Object 15"/>
          <p:cNvGraphicFramePr>
            <a:graphicFrameLocks noChangeAspect="1"/>
          </p:cNvGraphicFramePr>
          <p:nvPr/>
        </p:nvGraphicFramePr>
        <p:xfrm>
          <a:off x="1079500" y="1214438"/>
          <a:ext cx="25177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5" name="Equation" r:id="rId7" imgW="1257120" imgH="215640" progId="Equation.DSMT4">
                  <p:embed/>
                </p:oleObj>
              </mc:Choice>
              <mc:Fallback>
                <p:oleObj name="Equation" r:id="rId7" imgW="1257120" imgH="215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214438"/>
                        <a:ext cx="25177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12"/>
          <p:cNvGraphicFramePr>
            <a:graphicFrameLocks noChangeAspect="1"/>
          </p:cNvGraphicFramePr>
          <p:nvPr/>
        </p:nvGraphicFramePr>
        <p:xfrm>
          <a:off x="785813" y="5478463"/>
          <a:ext cx="8021637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6" name="Equation" r:id="rId9" imgW="4457520" imgH="749160" progId="Equation.DSMT4">
                  <p:embed/>
                </p:oleObj>
              </mc:Choice>
              <mc:Fallback>
                <p:oleObj name="Equation" r:id="rId9" imgW="4457520" imgH="749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5478463"/>
                        <a:ext cx="8021637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D8BA9A5F-A780-4463-B0EE-90FF41CCDDF0}" type="slidenum">
              <a:rPr kumimoji="0" lang="en-US" altLang="zh-TW" sz="1400" smtClean="0"/>
              <a:pPr eaLnBrk="1" hangingPunct="1"/>
              <a:t>76</a:t>
            </a:fld>
            <a:endParaRPr kumimoji="0" lang="en-US" altLang="zh-TW" sz="1400"/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825500" y="3540125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aphicFrame>
        <p:nvGraphicFramePr>
          <p:cNvPr id="71682" name="Object 15"/>
          <p:cNvGraphicFramePr>
            <a:graphicFrameLocks noChangeAspect="1"/>
          </p:cNvGraphicFramePr>
          <p:nvPr/>
        </p:nvGraphicFramePr>
        <p:xfrm>
          <a:off x="563563" y="1109663"/>
          <a:ext cx="8080375" cy="305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8" name="Equation" r:id="rId3" imgW="4038480" imgH="1523880" progId="Equation.DSMT4">
                  <p:embed/>
                </p:oleObj>
              </mc:Choice>
              <mc:Fallback>
                <p:oleObj name="Equation" r:id="rId3" imgW="4038480" imgH="1523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109663"/>
                        <a:ext cx="8080375" cy="305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Rectangle 160"/>
          <p:cNvSpPr>
            <a:spLocks noGrp="1" noChangeArrowheads="1"/>
          </p:cNvSpPr>
          <p:nvPr>
            <p:ph type="body" idx="1"/>
          </p:nvPr>
        </p:nvSpPr>
        <p:spPr>
          <a:xfrm>
            <a:off x="381000" y="4581128"/>
            <a:ext cx="4983163" cy="487362"/>
          </a:xfrm>
          <a:noFill/>
        </p:spPr>
        <p:txBody>
          <a:bodyPr/>
          <a:lstStyle/>
          <a:p>
            <a:pPr eaLnBrk="1" hangingPunct="1"/>
            <a:r>
              <a:rPr lang="en-US" altLang="zh-TW" dirty="0"/>
              <a:t>Check for Theorem 5.13:</a:t>
            </a:r>
          </a:p>
        </p:txBody>
      </p:sp>
      <p:graphicFrame>
        <p:nvGraphicFramePr>
          <p:cNvPr id="71683" name="Object 161"/>
          <p:cNvGraphicFramePr>
            <a:graphicFrameLocks noChangeAspect="1"/>
          </p:cNvGraphicFramePr>
          <p:nvPr/>
        </p:nvGraphicFramePr>
        <p:xfrm>
          <a:off x="1323975" y="4992688"/>
          <a:ext cx="43910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89" name="Equation" r:id="rId5" imgW="2197080" imgH="482400" progId="Equation.3">
                  <p:embed/>
                </p:oleObj>
              </mc:Choice>
              <mc:Fallback>
                <p:oleObj name="Equation" r:id="rId5" imgW="2197080" imgH="482400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992688"/>
                        <a:ext cx="43910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8" name="文字方塊 9"/>
          <p:cNvSpPr txBox="1">
            <a:spLocks noChangeArrowheads="1"/>
          </p:cNvSpPr>
          <p:nvPr/>
        </p:nvSpPr>
        <p:spPr bwMode="auto">
          <a:xfrm>
            <a:off x="4286250" y="1068388"/>
            <a:ext cx="464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(The </a:t>
            </a:r>
            <a:r>
              <a:rPr lang="en-US" altLang="zh-TW" sz="1800" dirty="0" err="1">
                <a:solidFill>
                  <a:srgbClr val="0000FF"/>
                </a:solidFill>
              </a:rPr>
              <a:t>nullspace</a:t>
            </a:r>
            <a:r>
              <a:rPr lang="en-US" altLang="zh-TW" sz="1800" dirty="0">
                <a:solidFill>
                  <a:srgbClr val="0000FF"/>
                </a:solidFill>
              </a:rPr>
              <a:t> of 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1800" dirty="0">
                <a:solidFill>
                  <a:srgbClr val="0000FF"/>
                </a:solidFill>
              </a:rPr>
              <a:t> is a solution space of the homogeneous system </a:t>
            </a:r>
            <a:r>
              <a:rPr lang="en-US" altLang="zh-TW" sz="1800" i="1" dirty="0" err="1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 err="1">
                <a:solidFill>
                  <a:srgbClr val="0000FF"/>
                </a:solidFill>
              </a:rPr>
              <a:t>T</a:t>
            </a:r>
            <a:r>
              <a:rPr lang="en-US" altLang="zh-TW" sz="1800" b="1" dirty="0" err="1">
                <a:solidFill>
                  <a:srgbClr val="0000FF"/>
                </a:solidFill>
              </a:rPr>
              <a:t>x</a:t>
            </a:r>
            <a:r>
              <a:rPr lang="en-US" altLang="zh-TW" sz="1800" b="1" dirty="0">
                <a:solidFill>
                  <a:srgbClr val="0000FF"/>
                </a:solidFill>
              </a:rPr>
              <a:t> </a:t>
            </a:r>
            <a:r>
              <a:rPr lang="en-US" altLang="zh-TW" sz="1800" dirty="0">
                <a:solidFill>
                  <a:srgbClr val="0000FF"/>
                </a:solidFill>
              </a:rPr>
              <a:t>= </a:t>
            </a:r>
            <a:r>
              <a:rPr lang="en-US" altLang="zh-TW" sz="1800" b="1" dirty="0">
                <a:solidFill>
                  <a:srgbClr val="0000FF"/>
                </a:solidFill>
              </a:rPr>
              <a:t>0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grpSp>
        <p:nvGrpSpPr>
          <p:cNvPr id="71689" name="群組 11"/>
          <p:cNvGrpSpPr>
            <a:grpSpLocks/>
          </p:cNvGrpSpPr>
          <p:nvPr/>
        </p:nvGrpSpPr>
        <p:grpSpPr bwMode="auto">
          <a:xfrm>
            <a:off x="3786188" y="5429250"/>
            <a:ext cx="5072062" cy="1323975"/>
            <a:chOff x="3786182" y="5429264"/>
            <a:chExt cx="5072130" cy="1323439"/>
          </a:xfrm>
        </p:grpSpPr>
        <p:sp>
          <p:nvSpPr>
            <p:cNvPr id="71690" name="文字方塊 7"/>
            <p:cNvSpPr txBox="1">
              <a:spLocks noChangeArrowheads="1"/>
            </p:cNvSpPr>
            <p:nvPr/>
          </p:nvSpPr>
          <p:spPr bwMode="auto">
            <a:xfrm>
              <a:off x="3786182" y="5429264"/>
              <a:ext cx="507213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 b="1" dirty="0">
                  <a:solidFill>
                    <a:srgbClr val="0000FF"/>
                  </a:solidFill>
                </a:rPr>
                <a:t>v</a:t>
              </a:r>
              <a:r>
                <a:rPr lang="en-US" altLang="zh-TW" sz="1600" dirty="0">
                  <a:solidFill>
                    <a:srgbClr val="0000FF"/>
                  </a:solidFill>
                </a:rPr>
                <a:t> = </a:t>
              </a:r>
              <a:r>
                <a:rPr lang="en-US" altLang="zh-TW" sz="1600" b="1" dirty="0">
                  <a:solidFill>
                    <a:srgbClr val="0000FF"/>
                  </a:solidFill>
                </a:rPr>
                <a:t>v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1</a:t>
              </a:r>
              <a:r>
                <a:rPr lang="en-US" altLang="zh-TW" sz="1600" dirty="0">
                  <a:solidFill>
                    <a:srgbClr val="0000FF"/>
                  </a:solidFill>
                </a:rPr>
                <a:t> + </a:t>
              </a:r>
              <a:r>
                <a:rPr lang="en-US" altLang="zh-TW" sz="1600" b="1" dirty="0">
                  <a:solidFill>
                    <a:srgbClr val="0000FF"/>
                  </a:solidFill>
                </a:rPr>
                <a:t>v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2</a:t>
              </a:r>
              <a:r>
                <a:rPr lang="en-US" altLang="zh-TW" sz="1600" b="1" dirty="0">
                  <a:solidFill>
                    <a:srgbClr val="0000FF"/>
                  </a:solidFill>
                </a:rPr>
                <a:t> </a:t>
              </a:r>
              <a:r>
                <a:rPr lang="en-US" altLang="zh-TW" sz="1600" dirty="0">
                  <a:solidFill>
                    <a:srgbClr val="0000FF"/>
                  </a:solidFill>
                </a:rPr>
                <a:t>= (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1</a:t>
              </a:r>
              <a:r>
                <a:rPr lang="en-US" altLang="zh-TW" sz="1600" dirty="0">
                  <a:solidFill>
                    <a:srgbClr val="0000FF"/>
                  </a:solidFill>
                </a:rPr>
                <a:t>(1, 2, 1, 0) +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2</a:t>
              </a:r>
              <a:r>
                <a:rPr lang="en-US" altLang="zh-TW" sz="1600" dirty="0">
                  <a:solidFill>
                    <a:srgbClr val="0000FF"/>
                  </a:solidFill>
                </a:rPr>
                <a:t>(0, 0, 0, 1))</a:t>
              </a:r>
              <a:r>
                <a:rPr lang="zh-TW" altLang="zh-TW" sz="1600" dirty="0">
                  <a:solidFill>
                    <a:srgbClr val="0000FF"/>
                  </a:solidFill>
                </a:rPr>
                <a:t> </a:t>
              </a:r>
              <a:r>
                <a:rPr lang="en-US" altLang="zh-TW" sz="1600" dirty="0">
                  <a:solidFill>
                    <a:srgbClr val="0000FF"/>
                  </a:solidFill>
                </a:rPr>
                <a:t>+ (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3</a:t>
              </a:r>
              <a:r>
                <a:rPr lang="en-US" altLang="zh-TW" sz="1600" dirty="0">
                  <a:solidFill>
                    <a:srgbClr val="0000FF"/>
                  </a:solidFill>
                </a:rPr>
                <a:t>(–2, 1, 0, 0) +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baseline="-25000" dirty="0">
                  <a:solidFill>
                    <a:srgbClr val="0000FF"/>
                  </a:solidFill>
                </a:rPr>
                <a:t>4</a:t>
              </a:r>
              <a:r>
                <a:rPr lang="en-US" altLang="zh-TW" sz="1600" dirty="0">
                  <a:solidFill>
                    <a:srgbClr val="0000FF"/>
                  </a:solidFill>
                </a:rPr>
                <a:t>(–1, 0, 1, 0)). (Since these four vectors are linearly independent, </a:t>
              </a:r>
              <a:r>
                <a:rPr lang="en-US" altLang="zh-TW" sz="1600" dirty="0">
                  <a:solidFill>
                    <a:srgbClr val="0000FF"/>
                  </a:solidFill>
                  <a:ea typeface="標楷體" pitchFamily="65" charset="-120"/>
                </a:rPr>
                <a:t>these four vectors can form a basis for </a:t>
              </a:r>
              <a:r>
                <a:rPr lang="en-US" altLang="zh-TW" sz="1600" i="1" dirty="0">
                  <a:solidFill>
                    <a:srgbClr val="0000FF"/>
                  </a:solidFill>
                  <a:ea typeface="標楷體" pitchFamily="65" charset="-120"/>
                </a:rPr>
                <a:t>R</a:t>
              </a:r>
              <a:r>
                <a:rPr lang="en-US" altLang="zh-TW" sz="1600" baseline="40000" dirty="0">
                  <a:solidFill>
                    <a:srgbClr val="0000FF"/>
                  </a:solidFill>
                  <a:ea typeface="標楷體" pitchFamily="65" charset="-120"/>
                </a:rPr>
                <a:t>4</a:t>
              </a:r>
              <a:r>
                <a:rPr lang="en-US" altLang="zh-TW" sz="1600" dirty="0">
                  <a:solidFill>
                    <a:srgbClr val="0000FF"/>
                  </a:solidFill>
                  <a:ea typeface="標楷體" pitchFamily="65" charset="-120"/>
                </a:rPr>
                <a:t>, i.e., for each </a:t>
              </a:r>
              <a:r>
                <a:rPr lang="en-US" altLang="zh-TW" sz="1600" b="1" dirty="0">
                  <a:solidFill>
                    <a:srgbClr val="0000FF"/>
                  </a:solidFill>
                  <a:ea typeface="標楷體" pitchFamily="65" charset="-120"/>
                </a:rPr>
                <a:t>v</a:t>
              </a:r>
              <a:r>
                <a:rPr lang="en-US" altLang="zh-TW" sz="1600" dirty="0">
                  <a:solidFill>
                    <a:srgbClr val="0000FF"/>
                  </a:solidFill>
                  <a:ea typeface="標楷體" pitchFamily="65" charset="-120"/>
                </a:rPr>
                <a:t>, there is a unique solution set of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c</a:t>
              </a:r>
              <a:r>
                <a:rPr lang="en-US" altLang="zh-TW" sz="1600" i="1" baseline="-25000" dirty="0">
                  <a:solidFill>
                    <a:srgbClr val="0000FF"/>
                  </a:solidFill>
                </a:rPr>
                <a:t>i</a:t>
              </a:r>
              <a:r>
                <a:rPr lang="en-US" altLang="zh-TW" sz="1600" dirty="0">
                  <a:solidFill>
                    <a:srgbClr val="0000FF"/>
                  </a:solidFill>
                </a:rPr>
                <a:t>. In other words,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R</a:t>
              </a:r>
              <a:r>
                <a:rPr lang="en-US" altLang="zh-TW" sz="1600" baseline="40000" dirty="0">
                  <a:solidFill>
                    <a:srgbClr val="0000FF"/>
                  </a:solidFill>
                </a:rPr>
                <a:t>4</a:t>
              </a:r>
              <a:r>
                <a:rPr lang="en-US" altLang="zh-TW" sz="1600" dirty="0">
                  <a:solidFill>
                    <a:srgbClr val="0000FF"/>
                  </a:solidFill>
                </a:rPr>
                <a:t> is the direct sum of </a:t>
              </a:r>
              <a:r>
                <a:rPr lang="en-US" altLang="zh-TW" sz="1600" i="1" dirty="0">
                  <a:solidFill>
                    <a:srgbClr val="0000FF"/>
                  </a:solidFill>
                </a:rPr>
                <a:t>W</a:t>
              </a:r>
              <a:r>
                <a:rPr lang="en-US" altLang="zh-TW" sz="1600" dirty="0">
                  <a:solidFill>
                    <a:srgbClr val="0000FF"/>
                  </a:solidFill>
                </a:rPr>
                <a:t> and       )</a:t>
              </a:r>
              <a:endParaRPr lang="zh-TW" altLang="en-US" sz="16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71684" name="Object 9"/>
            <p:cNvGraphicFramePr>
              <a:graphicFrameLocks noChangeAspect="1"/>
            </p:cNvGraphicFramePr>
            <p:nvPr/>
          </p:nvGraphicFramePr>
          <p:xfrm>
            <a:off x="6908859" y="6436790"/>
            <a:ext cx="30638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90" name="Equation" r:id="rId7" imgW="253800" imgH="203040" progId="Equation.DSMT4">
                    <p:embed/>
                  </p:oleObj>
                </mc:Choice>
                <mc:Fallback>
                  <p:oleObj name="Equation" r:id="rId7" imgW="253800" imgH="203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59" y="6436790"/>
                          <a:ext cx="30638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54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A18444F-0762-4BD0-BA74-9DA223990529}" type="slidenum">
              <a:rPr kumimoji="0" lang="en-US" altLang="zh-TW" sz="1400" smtClean="0"/>
              <a:pPr eaLnBrk="1" hangingPunct="1"/>
              <a:t>77</a:t>
            </a:fld>
            <a:endParaRPr kumimoji="0" lang="en-US" altLang="zh-TW" sz="1400"/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1143000" y="46482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381000" y="838200"/>
            <a:ext cx="82946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Least squares problem (</a:t>
            </a:r>
            <a:r>
              <a:rPr lang="zh-TW" altLang="en-US">
                <a:solidFill>
                  <a:schemeClr val="hlink"/>
                </a:solidFill>
                <a:ea typeface="標楷體" pitchFamily="65" charset="-120"/>
              </a:rPr>
              <a:t>最小平方問題</a:t>
            </a: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):</a:t>
            </a:r>
          </a:p>
          <a:p>
            <a:pPr marL="723900" lvl="1" indent="-457200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ea typeface="標楷體" pitchFamily="65" charset="-120"/>
              </a:rPr>
              <a:t>                               (A system of linear equations) </a:t>
            </a:r>
          </a:p>
        </p:txBody>
      </p:sp>
      <p:graphicFrame>
        <p:nvGraphicFramePr>
          <p:cNvPr id="72706" name="Object 0"/>
          <p:cNvGraphicFramePr>
            <a:graphicFrameLocks noChangeAspect="1"/>
          </p:cNvGraphicFramePr>
          <p:nvPr/>
        </p:nvGraphicFramePr>
        <p:xfrm>
          <a:off x="1439863" y="1516063"/>
          <a:ext cx="9715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1" name="Equation" r:id="rId3" imgW="469800" imgH="177480" progId="Equation.3">
                  <p:embed/>
                </p:oleObj>
              </mc:Choice>
              <mc:Fallback>
                <p:oleObj name="Equation" r:id="rId3" imgW="469800" imgH="177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516063"/>
                        <a:ext cx="9715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1"/>
          <p:cNvGraphicFramePr>
            <a:graphicFrameLocks noChangeAspect="1"/>
          </p:cNvGraphicFramePr>
          <p:nvPr/>
        </p:nvGraphicFramePr>
        <p:xfrm>
          <a:off x="1331913" y="1828800"/>
          <a:ext cx="111601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2" name="Equation" r:id="rId5" imgW="1091880" imgH="215640" progId="Equation.3">
                  <p:embed/>
                </p:oleObj>
              </mc:Choice>
              <mc:Fallback>
                <p:oleObj name="Equation" r:id="rId5" imgW="109188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28800"/>
                        <a:ext cx="1116012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Text Box 13"/>
          <p:cNvSpPr txBox="1">
            <a:spLocks noChangeArrowheads="1"/>
          </p:cNvSpPr>
          <p:nvPr/>
        </p:nvSpPr>
        <p:spPr bwMode="auto">
          <a:xfrm>
            <a:off x="304800" y="4435475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2712" name="Text Box 14"/>
          <p:cNvSpPr txBox="1">
            <a:spLocks noChangeArrowheads="1"/>
          </p:cNvSpPr>
          <p:nvPr/>
        </p:nvSpPr>
        <p:spPr bwMode="auto">
          <a:xfrm>
            <a:off x="381000" y="2428875"/>
            <a:ext cx="8583613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0850" indent="-4508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450850" indent="-4508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(1) When the system is consistent, we can use the Gaussian elimination with the back substitution to solve for </a:t>
            </a:r>
            <a:r>
              <a:rPr lang="en-US" altLang="zh-TW" b="1" dirty="0">
                <a:ea typeface="標楷體" pitchFamily="65" charset="-120"/>
              </a:rPr>
              <a:t>x</a:t>
            </a:r>
            <a:endParaRPr lang="en-US" altLang="zh-TW" dirty="0">
              <a:ea typeface="標楷體" pitchFamily="65" charset="-12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(2) </a:t>
            </a:r>
            <a:r>
              <a:rPr lang="en-US" altLang="zh-TW" dirty="0"/>
              <a:t>When the system is inconsistent, only the “best possible” solution of the system can be found, i.e., to find a solution of </a:t>
            </a:r>
            <a:r>
              <a:rPr lang="en-US" altLang="zh-TW" b="1" dirty="0">
                <a:ea typeface="標楷體" pitchFamily="65" charset="-120"/>
              </a:rPr>
              <a:t>x</a:t>
            </a:r>
            <a:r>
              <a:rPr lang="en-US" altLang="zh-TW" dirty="0">
                <a:ea typeface="標楷體" pitchFamily="65" charset="-120"/>
              </a:rPr>
              <a:t> for which the difference (or said the error) between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="1" dirty="0">
                <a:ea typeface="標楷體" pitchFamily="65" charset="-120"/>
              </a:rPr>
              <a:t>x</a:t>
            </a:r>
            <a:r>
              <a:rPr lang="en-US" altLang="zh-TW" dirty="0">
                <a:ea typeface="標楷體" pitchFamily="65" charset="-120"/>
              </a:rPr>
              <a:t> and </a:t>
            </a:r>
            <a:r>
              <a:rPr lang="en-US" altLang="zh-TW" b="1" dirty="0">
                <a:ea typeface="標楷體" pitchFamily="65" charset="-120"/>
              </a:rPr>
              <a:t>b</a:t>
            </a:r>
            <a:r>
              <a:rPr lang="en-US" altLang="zh-TW" dirty="0">
                <a:ea typeface="標楷體" pitchFamily="65" charset="-120"/>
              </a:rPr>
              <a:t> is smallest</a:t>
            </a:r>
          </a:p>
        </p:txBody>
      </p:sp>
      <p:sp>
        <p:nvSpPr>
          <p:cNvPr id="2" name="矩形 1"/>
          <p:cNvSpPr/>
          <p:nvPr/>
        </p:nvSpPr>
        <p:spPr>
          <a:xfrm>
            <a:off x="683568" y="5733256"/>
            <a:ext cx="792088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4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Note: Theorem 4.19 states that the system of linear equations </a:t>
            </a:r>
            <a:r>
              <a:rPr lang="en-US" altLang="zh-TW" sz="2000" i="1" dirty="0">
                <a:solidFill>
                  <a:srgbClr val="0000FF"/>
                </a:solidFill>
                <a:cs typeface="Times New Roman" panose="02020603050405020304" pitchFamily="18" charset="0"/>
              </a:rPr>
              <a:t>A</a:t>
            </a:r>
            <a:r>
              <a:rPr lang="en-US" altLang="zh-TW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= </a:t>
            </a:r>
            <a:r>
              <a:rPr lang="en-US" altLang="zh-TW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b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 is consistent if and only if </a:t>
            </a:r>
            <a:r>
              <a:rPr lang="en-US" altLang="zh-TW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b </a:t>
            </a:r>
            <a:r>
              <a:rPr lang="en-US" altLang="zh-TW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is in the column space of</a:t>
            </a:r>
            <a:r>
              <a:rPr lang="en-US" altLang="zh-TW" sz="2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zh-TW" sz="2000" i="1" dirty="0">
                <a:solidFill>
                  <a:srgbClr val="0000FF"/>
                </a:solidFill>
                <a:cs typeface="Times New Roman" panose="02020603050405020304" pitchFamily="18" charset="0"/>
              </a:rPr>
              <a:t>A </a:t>
            </a:r>
            <a:endParaRPr lang="zh-TW" altLang="en-US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A2A37976-F2CB-44F8-A3D7-5929FC516AD3}" type="slidenum">
              <a:rPr kumimoji="0" lang="en-US" altLang="zh-TW" sz="1400" smtClean="0"/>
              <a:pPr eaLnBrk="1" hangingPunct="1"/>
              <a:t>78</a:t>
            </a:fld>
            <a:endParaRPr kumimoji="0" lang="en-US" altLang="zh-TW" sz="1400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381000" y="838200"/>
            <a:ext cx="8151813" cy="30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Least squares solution:</a:t>
            </a:r>
          </a:p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Given a system </a:t>
            </a:r>
            <a:r>
              <a:rPr lang="en-US" altLang="zh-TW" i="1" dirty="0"/>
              <a:t>A</a:t>
            </a:r>
            <a:r>
              <a:rPr lang="en-US" altLang="zh-TW" b="1" dirty="0"/>
              <a:t>x </a:t>
            </a:r>
            <a:r>
              <a:rPr lang="en-US" altLang="zh-TW" dirty="0"/>
              <a:t>= </a:t>
            </a:r>
            <a:r>
              <a:rPr lang="en-US" altLang="zh-TW" b="1" dirty="0"/>
              <a:t>b</a:t>
            </a:r>
            <a:r>
              <a:rPr lang="en-US" altLang="zh-TW" dirty="0"/>
              <a:t> </a:t>
            </a:r>
            <a:r>
              <a:rPr lang="en-US" altLang="zh-TW" dirty="0">
                <a:ea typeface="標楷體" pitchFamily="65" charset="-120"/>
              </a:rPr>
              <a:t>of </a:t>
            </a:r>
            <a:r>
              <a:rPr lang="en-US" altLang="zh-TW" i="1" dirty="0">
                <a:ea typeface="標楷體" pitchFamily="65" charset="-120"/>
              </a:rPr>
              <a:t>m</a:t>
            </a:r>
            <a:r>
              <a:rPr lang="en-US" altLang="zh-TW" dirty="0">
                <a:ea typeface="標楷體" pitchFamily="65" charset="-120"/>
              </a:rPr>
              <a:t> linear equations in </a:t>
            </a:r>
            <a:r>
              <a:rPr lang="en-US" altLang="zh-TW" i="1" dirty="0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 unknowns, the least squares problem is to find a vector </a:t>
            </a:r>
            <a:r>
              <a:rPr lang="en-US" altLang="zh-TW" b="1" dirty="0">
                <a:ea typeface="標楷體" pitchFamily="65" charset="-120"/>
              </a:rPr>
              <a:t>x</a:t>
            </a:r>
            <a:r>
              <a:rPr lang="en-US" altLang="zh-TW" dirty="0">
                <a:ea typeface="標楷體" pitchFamily="65" charset="-120"/>
              </a:rPr>
              <a:t> in </a:t>
            </a:r>
            <a:r>
              <a:rPr lang="en-US" altLang="zh-TW" i="1" dirty="0" err="1">
                <a:ea typeface="標楷體" pitchFamily="65" charset="-120"/>
              </a:rPr>
              <a:t>R</a:t>
            </a:r>
            <a:r>
              <a:rPr lang="en-US" altLang="zh-TW" i="1" baseline="50000" dirty="0" err="1">
                <a:ea typeface="標楷體" pitchFamily="65" charset="-120"/>
              </a:rPr>
              <a:t>n</a:t>
            </a:r>
            <a:r>
              <a:rPr lang="en-US" altLang="zh-TW" dirty="0">
                <a:ea typeface="標楷體" pitchFamily="65" charset="-120"/>
              </a:rPr>
              <a:t> that minimizes the distance between </a:t>
            </a:r>
            <a:r>
              <a:rPr lang="en-US" altLang="zh-TW" i="1" dirty="0"/>
              <a:t>A</a:t>
            </a:r>
            <a:r>
              <a:rPr lang="en-US" altLang="zh-TW" b="1" dirty="0"/>
              <a:t>x </a:t>
            </a:r>
            <a:r>
              <a:rPr lang="en-US" altLang="zh-TW" dirty="0"/>
              <a:t>and </a:t>
            </a:r>
            <a:r>
              <a:rPr lang="en-US" altLang="zh-TW" b="1" dirty="0"/>
              <a:t>b</a:t>
            </a:r>
            <a:r>
              <a:rPr lang="en-US" altLang="zh-TW" dirty="0"/>
              <a:t>, i.e., </a:t>
            </a:r>
            <a:r>
              <a:rPr lang="en-US" altLang="zh-TW" dirty="0">
                <a:ea typeface="標楷體" pitchFamily="65" charset="-120"/>
              </a:rPr>
              <a:t>               with respect to the Euclidean inner product in </a:t>
            </a:r>
            <a:r>
              <a:rPr lang="en-US" altLang="zh-TW" i="1" dirty="0" err="1"/>
              <a:t>R</a:t>
            </a:r>
            <a:r>
              <a:rPr lang="en-US" altLang="zh-TW" i="1" baseline="50000" dirty="0" err="1"/>
              <a:t>n</a:t>
            </a:r>
            <a:r>
              <a:rPr lang="en-US" altLang="zh-TW" i="1" dirty="0"/>
              <a:t>. </a:t>
            </a:r>
            <a:r>
              <a:rPr lang="en-US" altLang="zh-TW" dirty="0"/>
              <a:t>Such  vector is called a least squares solution of</a:t>
            </a:r>
            <a:r>
              <a:rPr lang="en-US" altLang="zh-TW" dirty="0">
                <a:ea typeface="標楷體" pitchFamily="65" charset="-120"/>
              </a:rPr>
              <a:t> 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="1" dirty="0">
                <a:ea typeface="標楷體" pitchFamily="65" charset="-120"/>
              </a:rPr>
              <a:t>x </a:t>
            </a:r>
            <a:r>
              <a:rPr lang="en-US" altLang="zh-TW" dirty="0">
                <a:ea typeface="標楷體" pitchFamily="65" charset="-120"/>
              </a:rPr>
              <a:t>= </a:t>
            </a:r>
            <a:r>
              <a:rPr lang="en-US" altLang="zh-TW" b="1" dirty="0">
                <a:ea typeface="標楷體" pitchFamily="65" charset="-120"/>
              </a:rPr>
              <a:t>b</a:t>
            </a:r>
            <a:endParaRPr lang="en-US" altLang="zh-TW" dirty="0">
              <a:solidFill>
                <a:schemeClr val="tx2"/>
              </a:solidFill>
              <a:ea typeface="標楷體" pitchFamily="65" charset="-120"/>
            </a:endParaRPr>
          </a:p>
        </p:txBody>
      </p:sp>
      <p:graphicFrame>
        <p:nvGraphicFramePr>
          <p:cNvPr id="73730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287036"/>
              </p:ext>
            </p:extLst>
          </p:nvPr>
        </p:nvGraphicFramePr>
        <p:xfrm>
          <a:off x="6715125" y="2376000"/>
          <a:ext cx="104112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8" name="Equation" r:id="rId3" imgW="520560" imgH="253800" progId="Equation.3">
                  <p:embed/>
                </p:oleObj>
              </mc:Choice>
              <mc:Fallback>
                <p:oleObj name="Equation" r:id="rId3" imgW="520560" imgH="253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2376000"/>
                        <a:ext cx="1041120" cy="50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5" name="文字方塊 4"/>
          <p:cNvSpPr txBox="1">
            <a:spLocks noChangeArrowheads="1"/>
          </p:cNvSpPr>
          <p:nvPr/>
        </p:nvSpPr>
        <p:spPr bwMode="auto">
          <a:xfrm>
            <a:off x="642938" y="4143375"/>
            <a:ext cx="7858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dirty="0">
                <a:solidFill>
                  <a:srgbClr val="0000FF"/>
                </a:solidFill>
              </a:rPr>
              <a:t>※ The term least squares comes from the fact that minimizing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dirty="0">
                <a:solidFill>
                  <a:srgbClr val="0000FF"/>
                </a:solidFill>
              </a:rPr>
              <a:t>                    is equivalent to minimizing                 = (</a:t>
            </a:r>
            <a:r>
              <a:rPr lang="en-US" altLang="zh-TW" i="1" dirty="0">
                <a:solidFill>
                  <a:srgbClr val="0000FF"/>
                </a:solidFill>
              </a:rPr>
              <a:t>A</a:t>
            </a:r>
            <a:r>
              <a:rPr lang="en-US" altLang="zh-TW" b="1" dirty="0">
                <a:solidFill>
                  <a:srgbClr val="0000FF"/>
                </a:solidFill>
              </a:rPr>
              <a:t>x</a:t>
            </a:r>
            <a:r>
              <a:rPr lang="en-US" altLang="zh-TW" dirty="0">
                <a:solidFill>
                  <a:srgbClr val="0000FF"/>
                </a:solidFill>
              </a:rPr>
              <a:t> – </a:t>
            </a:r>
            <a:r>
              <a:rPr lang="en-US" altLang="zh-TW" b="1" dirty="0">
                <a:solidFill>
                  <a:srgbClr val="0000FF"/>
                </a:solidFill>
              </a:rPr>
              <a:t>b</a:t>
            </a:r>
            <a:r>
              <a:rPr lang="en-US" altLang="zh-TW" dirty="0">
                <a:solidFill>
                  <a:srgbClr val="0000FF"/>
                </a:solidFill>
              </a:rPr>
              <a:t>) </a:t>
            </a:r>
            <a:r>
              <a:rPr lang="zh-TW" altLang="zh-TW" dirty="0">
                <a:solidFill>
                  <a:srgbClr val="0000FF"/>
                </a:solidFill>
              </a:rPr>
              <a:t>·</a:t>
            </a:r>
            <a:r>
              <a:rPr lang="en-US" altLang="zh-TW" dirty="0">
                <a:solidFill>
                  <a:srgbClr val="0000FF"/>
                </a:solidFill>
              </a:rPr>
              <a:t> (</a:t>
            </a:r>
            <a:r>
              <a:rPr lang="en-US" altLang="zh-TW" i="1" dirty="0">
                <a:solidFill>
                  <a:srgbClr val="0000FF"/>
                </a:solidFill>
              </a:rPr>
              <a:t>A</a:t>
            </a:r>
            <a:r>
              <a:rPr lang="en-US" altLang="zh-TW" b="1" dirty="0">
                <a:solidFill>
                  <a:srgbClr val="0000FF"/>
                </a:solidFill>
              </a:rPr>
              <a:t>x</a:t>
            </a:r>
            <a:r>
              <a:rPr lang="en-US" altLang="zh-TW" dirty="0">
                <a:solidFill>
                  <a:srgbClr val="0000FF"/>
                </a:solidFill>
              </a:rPr>
              <a:t> – </a:t>
            </a:r>
            <a:r>
              <a:rPr lang="en-US" altLang="zh-TW" b="1" dirty="0">
                <a:solidFill>
                  <a:srgbClr val="0000FF"/>
                </a:solidFill>
              </a:rPr>
              <a:t>b</a:t>
            </a:r>
            <a:r>
              <a:rPr lang="en-US" altLang="zh-TW" dirty="0">
                <a:solidFill>
                  <a:srgbClr val="0000FF"/>
                </a:solidFill>
              </a:rPr>
              <a:t>), which is a sum of squared errors 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373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3738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sp>
        <p:nvSpPr>
          <p:cNvPr id="7373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sp>
        <p:nvSpPr>
          <p:cNvPr id="73741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3742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zh-TW" altLang="zh-TW"/>
          </a:p>
        </p:txBody>
      </p:sp>
      <p:graphicFrame>
        <p:nvGraphicFramePr>
          <p:cNvPr id="73731" name="Object 15"/>
          <p:cNvGraphicFramePr>
            <a:graphicFrameLocks noChangeAspect="1"/>
          </p:cNvGraphicFramePr>
          <p:nvPr/>
        </p:nvGraphicFramePr>
        <p:xfrm>
          <a:off x="1071563" y="4576763"/>
          <a:ext cx="10763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9" name="Equation" r:id="rId5" imgW="533160" imgH="253800" progId="Equation.DSMT4">
                  <p:embed/>
                </p:oleObj>
              </mc:Choice>
              <mc:Fallback>
                <p:oleObj name="Equation" r:id="rId5" imgW="53316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576763"/>
                        <a:ext cx="10763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16"/>
          <p:cNvGraphicFramePr>
            <a:graphicFrameLocks noChangeAspect="1"/>
          </p:cNvGraphicFramePr>
          <p:nvPr/>
        </p:nvGraphicFramePr>
        <p:xfrm>
          <a:off x="5651500" y="4508500"/>
          <a:ext cx="11795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0" name="Equation" r:id="rId7" imgW="583920" imgH="279360" progId="Equation.DSMT4">
                  <p:embed/>
                </p:oleObj>
              </mc:Choice>
              <mc:Fallback>
                <p:oleObj name="Equation" r:id="rId7" imgW="583920" imgH="2793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508500"/>
                        <a:ext cx="11795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CF26AE6-321F-4B75-885D-049C426052E2}" type="slidenum">
              <a:rPr kumimoji="0" lang="en-US" altLang="zh-TW" sz="1400" smtClean="0"/>
              <a:pPr eaLnBrk="1" hangingPunct="1"/>
              <a:t>79</a:t>
            </a:fld>
            <a:endParaRPr kumimoji="0" lang="en-US" altLang="zh-TW" sz="1400"/>
          </a:p>
        </p:txBody>
      </p:sp>
      <p:graphicFrame>
        <p:nvGraphicFramePr>
          <p:cNvPr id="747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543760"/>
              </p:ext>
            </p:extLst>
          </p:nvPr>
        </p:nvGraphicFramePr>
        <p:xfrm>
          <a:off x="547688" y="923925"/>
          <a:ext cx="5940425" cy="279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7" name="Equation" r:id="rId3" imgW="2971800" imgH="1396800" progId="Equation.DSMT4">
                  <p:embed/>
                </p:oleObj>
              </mc:Choice>
              <mc:Fallback>
                <p:oleObj name="Equation" r:id="rId3" imgW="2971800" imgH="1396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923925"/>
                        <a:ext cx="5940425" cy="279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Text Box 4"/>
          <p:cNvSpPr txBox="1">
            <a:spLocks noChangeArrowheads="1"/>
          </p:cNvSpPr>
          <p:nvPr/>
        </p:nvSpPr>
        <p:spPr bwMode="auto">
          <a:xfrm>
            <a:off x="392113" y="5081588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aphicFrame>
        <p:nvGraphicFramePr>
          <p:cNvPr id="747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21514"/>
              </p:ext>
            </p:extLst>
          </p:nvPr>
        </p:nvGraphicFramePr>
        <p:xfrm>
          <a:off x="534988" y="4232275"/>
          <a:ext cx="6432550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8" name="Equation" r:id="rId5" imgW="3213000" imgH="1168200" progId="Equation.DSMT4">
                  <p:embed/>
                </p:oleObj>
              </mc:Choice>
              <mc:Fallback>
                <p:oleObj name="Equation" r:id="rId5" imgW="3213000" imgH="116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232275"/>
                        <a:ext cx="6432550" cy="233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Text Box 12"/>
          <p:cNvSpPr txBox="1">
            <a:spLocks noChangeArrowheads="1"/>
          </p:cNvSpPr>
          <p:nvPr/>
        </p:nvSpPr>
        <p:spPr bwMode="auto">
          <a:xfrm>
            <a:off x="2535238" y="6176963"/>
            <a:ext cx="6429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dirty="0">
                <a:ea typeface="標楷體" pitchFamily="65" charset="-120"/>
              </a:rPr>
              <a:t>(the </a:t>
            </a:r>
            <a:r>
              <a:rPr lang="en-US" altLang="zh-TW" sz="2000" i="1" dirty="0" err="1">
                <a:ea typeface="標楷體" pitchFamily="65" charset="-120"/>
              </a:rPr>
              <a:t>n</a:t>
            </a:r>
            <a:r>
              <a:rPr lang="en-US" altLang="zh-TW" sz="2000" dirty="0" err="1">
                <a:ea typeface="標楷體" pitchFamily="65" charset="-120"/>
              </a:rPr>
              <a:t>×</a:t>
            </a:r>
            <a:r>
              <a:rPr lang="en-US" altLang="zh-TW" sz="2000" i="1" dirty="0" err="1">
                <a:ea typeface="標楷體" pitchFamily="65" charset="-120"/>
              </a:rPr>
              <a:t>n</a:t>
            </a:r>
            <a:r>
              <a:rPr lang="en-US" altLang="zh-TW" sz="2000" i="1" dirty="0">
                <a:ea typeface="標楷體" pitchFamily="65" charset="-120"/>
              </a:rPr>
              <a:t> </a:t>
            </a:r>
            <a:r>
              <a:rPr lang="en-US" altLang="zh-TW" sz="2000" dirty="0">
                <a:ea typeface="標楷體" pitchFamily="65" charset="-120"/>
              </a:rPr>
              <a:t>linear</a:t>
            </a:r>
            <a:r>
              <a:rPr lang="en-US" altLang="zh-TW" sz="2000" i="1" dirty="0">
                <a:ea typeface="標楷體" pitchFamily="65" charset="-120"/>
              </a:rPr>
              <a:t> </a:t>
            </a:r>
            <a:r>
              <a:rPr lang="en-US" altLang="zh-TW" sz="2000" dirty="0">
                <a:ea typeface="標楷體" pitchFamily="65" charset="-120"/>
              </a:rPr>
              <a:t>system of 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normal equations (</a:t>
            </a:r>
            <a:r>
              <a:rPr lang="zh-TW" altLang="en-US" sz="2000" dirty="0">
                <a:solidFill>
                  <a:srgbClr val="0000FF"/>
                </a:solidFill>
                <a:ea typeface="標楷體" pitchFamily="65" charset="-120"/>
              </a:rPr>
              <a:t>一般方程式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) </a:t>
            </a:r>
            <a:r>
              <a:rPr lang="en-US" altLang="zh-TW" sz="2000" dirty="0">
                <a:ea typeface="標楷體" pitchFamily="65" charset="-120"/>
              </a:rPr>
              <a:t>associated with </a:t>
            </a:r>
            <a:r>
              <a:rPr lang="en-US" altLang="zh-TW" sz="2000" i="1" dirty="0">
                <a:ea typeface="標楷體" pitchFamily="65" charset="-120"/>
              </a:rPr>
              <a:t>A</a:t>
            </a:r>
            <a:r>
              <a:rPr lang="en-US" altLang="zh-TW" sz="2000" b="1" dirty="0">
                <a:ea typeface="標楷體" pitchFamily="65" charset="-120"/>
              </a:rPr>
              <a:t>x </a:t>
            </a:r>
            <a:r>
              <a:rPr lang="en-US" altLang="zh-TW" sz="2000" dirty="0">
                <a:ea typeface="標楷體" pitchFamily="65" charset="-120"/>
              </a:rPr>
              <a:t>= </a:t>
            </a:r>
            <a:r>
              <a:rPr lang="en-US" altLang="zh-TW" sz="2000" b="1" dirty="0">
                <a:ea typeface="標楷體" pitchFamily="65" charset="-120"/>
              </a:rPr>
              <a:t>b</a:t>
            </a:r>
            <a:r>
              <a:rPr lang="en-US" altLang="zh-TW" sz="2000" dirty="0">
                <a:ea typeface="標楷體" pitchFamily="65" charset="-120"/>
              </a:rPr>
              <a:t>)</a:t>
            </a:r>
          </a:p>
        </p:txBody>
      </p:sp>
      <p:sp>
        <p:nvSpPr>
          <p:cNvPr id="74761" name="文字方塊 7"/>
          <p:cNvSpPr txBox="1">
            <a:spLocks noChangeArrowheads="1"/>
          </p:cNvSpPr>
          <p:nvPr/>
        </p:nvSpPr>
        <p:spPr bwMode="auto">
          <a:xfrm>
            <a:off x="2609528" y="836712"/>
            <a:ext cx="403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In </a:t>
            </a:r>
            <a:r>
              <a:rPr lang="en-US" altLang="zh-TW" sz="1600" dirty="0" err="1">
                <a:solidFill>
                  <a:srgbClr val="0000FF"/>
                </a:solidFill>
              </a:rPr>
              <a:t>Thm</a:t>
            </a:r>
            <a:r>
              <a:rPr lang="en-US" altLang="zh-TW" sz="1600" dirty="0">
                <a:solidFill>
                  <a:srgbClr val="0000FF"/>
                </a:solidFill>
              </a:rPr>
              <a:t>. 4.19 on Slides 4.97 and 4.98, </a:t>
            </a:r>
            <a:r>
              <a:rPr lang="en-US" altLang="zh-TW" sz="1600" i="1" dirty="0">
                <a:solidFill>
                  <a:srgbClr val="0000FF"/>
                </a:solidFill>
              </a:rPr>
              <a:t>A</a:t>
            </a:r>
            <a:r>
              <a:rPr lang="en-US" altLang="zh-TW" sz="1600" b="1" dirty="0">
                <a:solidFill>
                  <a:srgbClr val="0000FF"/>
                </a:solidFill>
              </a:rPr>
              <a:t>x</a:t>
            </a:r>
            <a:r>
              <a:rPr lang="en-US" altLang="zh-TW" sz="1600" dirty="0">
                <a:solidFill>
                  <a:srgbClr val="0000FF"/>
                </a:solidFill>
              </a:rPr>
              <a:t> can expressed as </a:t>
            </a:r>
            <a:r>
              <a:rPr lang="en-US" altLang="zh-TW" sz="1600" i="1" dirty="0">
                <a:solidFill>
                  <a:srgbClr val="0000FF"/>
                </a:solidFill>
              </a:rPr>
              <a:t>x</a:t>
            </a:r>
            <a:r>
              <a:rPr lang="en-US" altLang="zh-TW" sz="1600" baseline="-25000" dirty="0">
                <a:solidFill>
                  <a:srgbClr val="0000FF"/>
                </a:solidFill>
              </a:rPr>
              <a:t>1</a:t>
            </a:r>
            <a:r>
              <a:rPr lang="en-US" altLang="zh-TW" sz="1600" i="1" dirty="0">
                <a:solidFill>
                  <a:srgbClr val="0000FF"/>
                </a:solidFill>
              </a:rPr>
              <a:t>A</a:t>
            </a:r>
            <a:r>
              <a:rPr lang="en-US" altLang="zh-TW" sz="1600" baseline="30000" dirty="0">
                <a:solidFill>
                  <a:srgbClr val="0000FF"/>
                </a:solidFill>
              </a:rPr>
              <a:t>(1)</a:t>
            </a:r>
            <a:r>
              <a:rPr lang="en-US" altLang="zh-TW" sz="1600" dirty="0">
                <a:solidFill>
                  <a:srgbClr val="0000FF"/>
                </a:solidFill>
              </a:rPr>
              <a:t>+</a:t>
            </a:r>
            <a:r>
              <a:rPr lang="en-US" altLang="zh-TW" sz="1600" i="1" dirty="0">
                <a:solidFill>
                  <a:srgbClr val="0000FF"/>
                </a:solidFill>
              </a:rPr>
              <a:t>x</a:t>
            </a:r>
            <a:r>
              <a:rPr lang="en-US" altLang="zh-TW" sz="1600" baseline="-25000" dirty="0">
                <a:solidFill>
                  <a:srgbClr val="0000FF"/>
                </a:solidFill>
              </a:rPr>
              <a:t>2</a:t>
            </a:r>
            <a:r>
              <a:rPr lang="en-US" altLang="zh-TW" sz="1600" i="1" dirty="0">
                <a:solidFill>
                  <a:srgbClr val="0000FF"/>
                </a:solidFill>
              </a:rPr>
              <a:t>A</a:t>
            </a:r>
            <a:r>
              <a:rPr lang="en-US" altLang="zh-TW" sz="1600" baseline="30000" dirty="0">
                <a:solidFill>
                  <a:srgbClr val="0000FF"/>
                </a:solidFill>
              </a:rPr>
              <a:t>(2)</a:t>
            </a:r>
            <a:r>
              <a:rPr lang="en-US" altLang="zh-TW" sz="1600" dirty="0">
                <a:solidFill>
                  <a:srgbClr val="0000FF"/>
                </a:solidFill>
              </a:rPr>
              <a:t>+…+</a:t>
            </a:r>
            <a:r>
              <a:rPr lang="en-US" altLang="zh-TW" sz="1600" i="1" dirty="0" err="1">
                <a:solidFill>
                  <a:srgbClr val="0000FF"/>
                </a:solidFill>
              </a:rPr>
              <a:t>x</a:t>
            </a:r>
            <a:r>
              <a:rPr lang="en-US" altLang="zh-TW" sz="1600" i="1" baseline="-25000" dirty="0" err="1">
                <a:solidFill>
                  <a:srgbClr val="0000FF"/>
                </a:solidFill>
              </a:rPr>
              <a:t>n</a:t>
            </a:r>
            <a:r>
              <a:rPr lang="en-US" altLang="zh-TW" sz="1600" i="1" dirty="0" err="1">
                <a:solidFill>
                  <a:srgbClr val="0000FF"/>
                </a:solidFill>
              </a:rPr>
              <a:t>A</a:t>
            </a:r>
            <a:r>
              <a:rPr lang="en-US" altLang="zh-TW" sz="1600" baseline="30000" dirty="0">
                <a:solidFill>
                  <a:srgbClr val="0000FF"/>
                </a:solidFill>
              </a:rPr>
              <a:t>(</a:t>
            </a:r>
            <a:r>
              <a:rPr lang="en-US" altLang="zh-TW" sz="1600" i="1" baseline="30000" dirty="0">
                <a:solidFill>
                  <a:srgbClr val="0000FF"/>
                </a:solidFill>
              </a:rPr>
              <a:t>n</a:t>
            </a:r>
            <a:r>
              <a:rPr lang="en-US" altLang="zh-TW" sz="1600" baseline="30000" dirty="0">
                <a:solidFill>
                  <a:srgbClr val="0000FF"/>
                </a:solidFill>
              </a:rPr>
              <a:t>)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sp>
        <p:nvSpPr>
          <p:cNvPr id="74762" name="橢圓形圖說文字 8"/>
          <p:cNvSpPr>
            <a:spLocks noChangeArrowheads="1"/>
          </p:cNvSpPr>
          <p:nvPr/>
        </p:nvSpPr>
        <p:spPr bwMode="auto">
          <a:xfrm>
            <a:off x="2195736" y="628758"/>
            <a:ext cx="4321175" cy="923677"/>
          </a:xfrm>
          <a:prstGeom prst="wedgeEllipseCallout">
            <a:avLst>
              <a:gd name="adj1" fmla="val -50226"/>
              <a:gd name="adj2" fmla="val 96838"/>
            </a:avLst>
          </a:prstGeom>
          <a:noFill/>
          <a:ln w="25400" algn="ctr">
            <a:solidFill>
              <a:srgbClr val="0000FF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3" name="文字方塊 9"/>
          <p:cNvSpPr txBox="1">
            <a:spLocks noChangeArrowheads="1"/>
          </p:cNvSpPr>
          <p:nvPr/>
        </p:nvSpPr>
        <p:spPr bwMode="auto">
          <a:xfrm>
            <a:off x="4535488" y="51546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(The </a:t>
            </a:r>
            <a:r>
              <a:rPr lang="en-US" altLang="zh-TW" sz="1800" dirty="0" err="1">
                <a:solidFill>
                  <a:srgbClr val="0000FF"/>
                </a:solidFill>
              </a:rPr>
              <a:t>nullspace</a:t>
            </a:r>
            <a:r>
              <a:rPr lang="en-US" altLang="zh-TW" sz="1800" dirty="0">
                <a:solidFill>
                  <a:srgbClr val="0000FF"/>
                </a:solidFill>
              </a:rPr>
              <a:t> of </a:t>
            </a:r>
            <a:r>
              <a:rPr lang="en-US" altLang="zh-TW" sz="1800" i="1" dirty="0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1800" dirty="0">
                <a:solidFill>
                  <a:srgbClr val="0000FF"/>
                </a:solidFill>
              </a:rPr>
              <a:t> is a solution space of the homogeneous system </a:t>
            </a:r>
            <a:r>
              <a:rPr lang="en-US" altLang="zh-TW" sz="1800" i="1" dirty="0" err="1">
                <a:solidFill>
                  <a:srgbClr val="0000FF"/>
                </a:solidFill>
              </a:rPr>
              <a:t>A</a:t>
            </a:r>
            <a:r>
              <a:rPr lang="en-US" altLang="zh-TW" sz="1800" i="1" baseline="30000" dirty="0" err="1">
                <a:solidFill>
                  <a:srgbClr val="0000FF"/>
                </a:solidFill>
              </a:rPr>
              <a:t>T</a:t>
            </a:r>
            <a:r>
              <a:rPr lang="en-US" altLang="zh-TW" sz="1800" b="1" dirty="0" err="1">
                <a:solidFill>
                  <a:srgbClr val="0000FF"/>
                </a:solidFill>
              </a:rPr>
              <a:t>x</a:t>
            </a:r>
            <a:r>
              <a:rPr lang="en-US" altLang="zh-TW" sz="1800" dirty="0">
                <a:solidFill>
                  <a:srgbClr val="0000FF"/>
                </a:solidFill>
              </a:rPr>
              <a:t>=</a:t>
            </a:r>
            <a:r>
              <a:rPr lang="en-US" altLang="zh-TW" sz="1800" b="1" dirty="0">
                <a:solidFill>
                  <a:srgbClr val="0000FF"/>
                </a:solidFill>
              </a:rPr>
              <a:t>0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sp>
        <p:nvSpPr>
          <p:cNvPr id="74764" name="文字方塊 9"/>
          <p:cNvSpPr txBox="1">
            <a:spLocks noChangeArrowheads="1"/>
          </p:cNvSpPr>
          <p:nvPr/>
        </p:nvSpPr>
        <p:spPr bwMode="auto">
          <a:xfrm>
            <a:off x="2808288" y="4238625"/>
            <a:ext cx="6084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(To find the best solution     which should satisfy this equation)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7475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712598"/>
              </p:ext>
            </p:extLst>
          </p:nvPr>
        </p:nvGraphicFramePr>
        <p:xfrm>
          <a:off x="5220072" y="4268788"/>
          <a:ext cx="204788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69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268788"/>
                        <a:ext cx="204788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005898"/>
              </p:ext>
            </p:extLst>
          </p:nvPr>
        </p:nvGraphicFramePr>
        <p:xfrm>
          <a:off x="6522913" y="2782243"/>
          <a:ext cx="2441575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0" name="Visio" r:id="rId9" imgW="2444973" imgH="1455570" progId="Visio.Drawing.11">
                  <p:embed/>
                </p:oleObj>
              </mc:Choice>
              <mc:Fallback>
                <p:oleObj name="Visio" r:id="rId9" imgW="2444973" imgH="1455570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913" y="2782243"/>
                        <a:ext cx="2441575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橢圓形圖說文字 8"/>
          <p:cNvSpPr>
            <a:spLocks noChangeArrowheads="1"/>
          </p:cNvSpPr>
          <p:nvPr/>
        </p:nvSpPr>
        <p:spPr bwMode="auto">
          <a:xfrm>
            <a:off x="4361105" y="1552434"/>
            <a:ext cx="4532070" cy="724437"/>
          </a:xfrm>
          <a:prstGeom prst="wedgeEllipseCallout">
            <a:avLst>
              <a:gd name="adj1" fmla="val -5551"/>
              <a:gd name="adj2" fmla="val 84512"/>
            </a:avLst>
          </a:prstGeom>
          <a:noFill/>
          <a:ln w="25400" algn="ctr">
            <a:solidFill>
              <a:srgbClr val="0000FF"/>
            </a:solidFill>
            <a:miter lim="800000"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4" name="文字方塊 7"/>
          <p:cNvSpPr txBox="1">
            <a:spLocks noChangeArrowheads="1"/>
          </p:cNvSpPr>
          <p:nvPr/>
        </p:nvSpPr>
        <p:spPr bwMode="auto">
          <a:xfrm>
            <a:off x="4715917" y="1628972"/>
            <a:ext cx="403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 dirty="0">
                <a:solidFill>
                  <a:srgbClr val="0000FF"/>
                </a:solidFill>
              </a:rPr>
              <a:t>That is, find                                             , which is closest to </a:t>
            </a:r>
            <a:r>
              <a:rPr lang="en-US" altLang="zh-TW" sz="1600" b="1" dirty="0">
                <a:solidFill>
                  <a:srgbClr val="0000FF"/>
                </a:solidFill>
              </a:rPr>
              <a:t>b</a:t>
            </a:r>
            <a:r>
              <a:rPr lang="en-US" altLang="zh-TW" sz="1600" dirty="0">
                <a:solidFill>
                  <a:srgbClr val="0000FF"/>
                </a:solidFill>
              </a:rPr>
              <a:t> </a:t>
            </a:r>
            <a:endParaRPr lang="zh-TW" altLang="en-US" sz="1600" dirty="0">
              <a:solidFill>
                <a:srgbClr val="0000FF"/>
              </a:solidFill>
            </a:endParaRPr>
          </a:p>
        </p:txBody>
      </p: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06860"/>
              </p:ext>
            </p:extLst>
          </p:nvPr>
        </p:nvGraphicFramePr>
        <p:xfrm>
          <a:off x="5860112" y="1628972"/>
          <a:ext cx="2240280" cy="33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71" name="Equation" r:id="rId11" imgW="1600200" imgH="241200" progId="Equation.DSMT4">
                  <p:embed/>
                </p:oleObj>
              </mc:Choice>
              <mc:Fallback>
                <p:oleObj name="Equation" r:id="rId11" imgW="1600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112" y="1628972"/>
                        <a:ext cx="2240280" cy="337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CA5794CD-E4D0-4FDD-A34F-CBAA07323704}" type="slidenum">
              <a:rPr kumimoji="0" lang="en-US" altLang="zh-TW" sz="1400" smtClean="0"/>
              <a:pPr eaLnBrk="1" hangingPunct="1"/>
              <a:t>8</a:t>
            </a:fld>
            <a:endParaRPr kumimoji="0" lang="en-US" altLang="zh-TW" sz="140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19150"/>
            <a:ext cx="8520112" cy="1752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en-US" altLang="zh-TW"/>
              <a:t>Ex 2: Finding a unit vector</a:t>
            </a:r>
          </a:p>
          <a:p>
            <a:pPr lvl="1" indent="0" algn="just" eaLnBrk="1" hangingPunct="1">
              <a:lnSpc>
                <a:spcPct val="105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/>
              <a:t>Find the unit vector in the direction of </a:t>
            </a:r>
            <a:r>
              <a:rPr lang="en-US" altLang="zh-TW" b="1"/>
              <a:t>v</a:t>
            </a:r>
            <a:r>
              <a:rPr lang="en-US" altLang="zh-TW"/>
              <a:t> = (3, –1, 2), and verify that this vector has length 1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835025" y="2657475"/>
          <a:ext cx="4808538" cy="384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" name="Equation" r:id="rId3" imgW="2819160" imgH="2260440" progId="Equation.DSMT4">
                  <p:embed/>
                </p:oleObj>
              </mc:Choice>
              <mc:Fallback>
                <p:oleObj name="Equation" r:id="rId3" imgW="2819160" imgH="2260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657475"/>
                        <a:ext cx="4808538" cy="384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17"/>
          <p:cNvSpPr>
            <a:spLocks noChangeArrowheads="1"/>
          </p:cNvSpPr>
          <p:nvPr/>
        </p:nvSpPr>
        <p:spPr bwMode="auto">
          <a:xfrm>
            <a:off x="433388" y="2024063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ea typeface="標楷體" pitchFamily="65" charset="-120"/>
              </a:rPr>
              <a:t> Sol: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265488"/>
            <a:ext cx="34750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63BFEA4D-0E72-46D3-B642-DCB73110254E}" type="slidenum">
              <a:rPr kumimoji="0" lang="en-US" altLang="zh-TW" sz="1400" smtClean="0"/>
              <a:pPr eaLnBrk="1" hangingPunct="1"/>
              <a:t>80</a:t>
            </a:fld>
            <a:endParaRPr kumimoji="0" lang="en-US" altLang="zh-TW" sz="1400"/>
          </a:p>
        </p:txBody>
      </p:sp>
      <p:sp>
        <p:nvSpPr>
          <p:cNvPr id="757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92150"/>
            <a:ext cx="8439150" cy="23034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dirty="0"/>
              <a:t>Note:</a:t>
            </a:r>
          </a:p>
          <a:p>
            <a:pPr lvl="1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dirty="0"/>
              <a:t>The problem of finding the least squares solution of             </a:t>
            </a:r>
          </a:p>
          <a:p>
            <a:pPr lvl="1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dirty="0"/>
              <a:t>is equal to the problem of finding an exact solution of the associated normal system                      </a:t>
            </a:r>
          </a:p>
        </p:txBody>
      </p:sp>
      <p:graphicFrame>
        <p:nvGraphicFramePr>
          <p:cNvPr id="75778" name="Object 0"/>
          <p:cNvGraphicFramePr>
            <a:graphicFrameLocks noChangeAspect="1"/>
          </p:cNvGraphicFramePr>
          <p:nvPr/>
        </p:nvGraphicFramePr>
        <p:xfrm>
          <a:off x="7416800" y="1285875"/>
          <a:ext cx="9715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58" name="Equation" r:id="rId3" imgW="469800" imgH="177480" progId="Equation.3">
                  <p:embed/>
                </p:oleObj>
              </mc:Choice>
              <mc:Fallback>
                <p:oleObj name="Equation" r:id="rId3" imgW="469800" imgH="17748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1285875"/>
                        <a:ext cx="97155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1"/>
          <p:cNvGraphicFramePr>
            <a:graphicFrameLocks noChangeAspect="1"/>
          </p:cNvGraphicFramePr>
          <p:nvPr/>
        </p:nvGraphicFramePr>
        <p:xfrm>
          <a:off x="4241800" y="2214563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59" name="Equation" r:id="rId5" imgW="812520" imgH="203040" progId="Equation.3">
                  <p:embed/>
                </p:oleObj>
              </mc:Choice>
              <mc:Fallback>
                <p:oleObj name="Equation" r:id="rId5" imgW="81252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2214563"/>
                        <a:ext cx="1625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7" name="Text Box 4"/>
          <p:cNvSpPr txBox="1">
            <a:spLocks noChangeArrowheads="1"/>
          </p:cNvSpPr>
          <p:nvPr/>
        </p:nvSpPr>
        <p:spPr bwMode="auto">
          <a:xfrm>
            <a:off x="1143000" y="4359275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sp>
        <p:nvSpPr>
          <p:cNvPr id="75788" name="Rectangle 6"/>
          <p:cNvSpPr>
            <a:spLocks noChangeArrowheads="1"/>
          </p:cNvSpPr>
          <p:nvPr/>
        </p:nvSpPr>
        <p:spPr bwMode="auto">
          <a:xfrm>
            <a:off x="395288" y="2871788"/>
            <a:ext cx="85836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</a:rPr>
              <a:t>Theorem associated with the least squares solution:</a:t>
            </a: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For any linear system             , the associated normal system </a:t>
            </a: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ea typeface="標楷體" pitchFamily="65" charset="-120"/>
            </a:endParaRPr>
          </a:p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ea typeface="標楷體" pitchFamily="65" charset="-120"/>
              </a:rPr>
              <a:t>is consistent, and all solutions of the normal system are least squares solution of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="1" dirty="0">
                <a:ea typeface="標楷體" pitchFamily="65" charset="-120"/>
              </a:rPr>
              <a:t>x </a:t>
            </a:r>
            <a:r>
              <a:rPr lang="en-US" altLang="zh-TW" dirty="0">
                <a:ea typeface="標楷體" pitchFamily="65" charset="-120"/>
              </a:rPr>
              <a:t>= </a:t>
            </a:r>
            <a:r>
              <a:rPr lang="en-US" altLang="zh-TW" b="1" dirty="0">
                <a:ea typeface="標楷體" pitchFamily="65" charset="-120"/>
              </a:rPr>
              <a:t>b</a:t>
            </a:r>
            <a:r>
              <a:rPr lang="en-US" altLang="zh-TW" dirty="0">
                <a:ea typeface="標楷體" pitchFamily="65" charset="-120"/>
              </a:rPr>
              <a:t>. In other words, if </a:t>
            </a:r>
            <a:r>
              <a:rPr lang="en-US" altLang="zh-TW" i="1" dirty="0">
                <a:ea typeface="標楷體" pitchFamily="65" charset="-120"/>
              </a:rPr>
              <a:t>W</a:t>
            </a:r>
            <a:r>
              <a:rPr lang="en-US" altLang="zh-TW" dirty="0">
                <a:ea typeface="標楷體" pitchFamily="65" charset="-120"/>
              </a:rPr>
              <a:t> is the column space of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dirty="0">
                <a:ea typeface="標楷體" pitchFamily="65" charset="-120"/>
              </a:rPr>
              <a:t>, and     is the least squares solution of </a:t>
            </a:r>
            <a:r>
              <a:rPr lang="en-US" altLang="zh-TW" i="1" dirty="0">
                <a:ea typeface="標楷體" pitchFamily="65" charset="-120"/>
              </a:rPr>
              <a:t>A</a:t>
            </a:r>
            <a:r>
              <a:rPr lang="en-US" altLang="zh-TW" b="1" dirty="0">
                <a:ea typeface="標楷體" pitchFamily="65" charset="-120"/>
              </a:rPr>
              <a:t>x </a:t>
            </a:r>
            <a:r>
              <a:rPr lang="en-US" altLang="zh-TW" dirty="0">
                <a:ea typeface="標楷體" pitchFamily="65" charset="-120"/>
              </a:rPr>
              <a:t>= </a:t>
            </a:r>
            <a:r>
              <a:rPr lang="en-US" altLang="zh-TW" b="1" dirty="0">
                <a:ea typeface="標楷體" pitchFamily="65" charset="-120"/>
              </a:rPr>
              <a:t>b</a:t>
            </a:r>
            <a:r>
              <a:rPr lang="en-US" altLang="zh-TW" dirty="0">
                <a:ea typeface="標楷體" pitchFamily="65" charset="-120"/>
              </a:rPr>
              <a:t>, then the orthogonal projection of </a:t>
            </a:r>
            <a:r>
              <a:rPr lang="en-US" altLang="zh-TW" b="1" dirty="0">
                <a:ea typeface="標楷體" pitchFamily="65" charset="-120"/>
              </a:rPr>
              <a:t>b</a:t>
            </a:r>
            <a:r>
              <a:rPr lang="en-US" altLang="zh-TW" dirty="0">
                <a:ea typeface="標楷體" pitchFamily="65" charset="-120"/>
              </a:rPr>
              <a:t> on </a:t>
            </a:r>
            <a:r>
              <a:rPr lang="en-US" altLang="zh-TW" i="1" dirty="0">
                <a:ea typeface="標楷體" pitchFamily="65" charset="-120"/>
              </a:rPr>
              <a:t>W</a:t>
            </a:r>
            <a:r>
              <a:rPr lang="en-US" altLang="zh-TW" dirty="0">
                <a:ea typeface="標楷體" pitchFamily="65" charset="-120"/>
              </a:rPr>
              <a:t> is      , i.e.,</a:t>
            </a:r>
          </a:p>
        </p:txBody>
      </p:sp>
      <p:graphicFrame>
        <p:nvGraphicFramePr>
          <p:cNvPr id="75780" name="Object 2"/>
          <p:cNvGraphicFramePr>
            <a:graphicFrameLocks noChangeAspect="1"/>
          </p:cNvGraphicFramePr>
          <p:nvPr/>
        </p:nvGraphicFramePr>
        <p:xfrm>
          <a:off x="3775075" y="3406775"/>
          <a:ext cx="93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60" name="Equation" r:id="rId7" imgW="469800" imgH="177480" progId="Equation.3">
                  <p:embed/>
                </p:oleObj>
              </mc:Choice>
              <mc:Fallback>
                <p:oleObj name="Equation" r:id="rId7" imgW="46980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3406775"/>
                        <a:ext cx="939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3857625" y="3857625"/>
          <a:ext cx="162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61" name="Equation" r:id="rId8" imgW="812520" imgH="203040" progId="Equation.3">
                  <p:embed/>
                </p:oleObj>
              </mc:Choice>
              <mc:Fallback>
                <p:oleObj name="Equation" r:id="rId8" imgW="81252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857625"/>
                        <a:ext cx="1625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3929063" y="6215063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62" name="Equation" r:id="rId10" imgW="799920" imgH="228600" progId="Equation.3">
                  <p:embed/>
                </p:oleObj>
              </mc:Choice>
              <mc:Fallback>
                <p:oleObj name="Equation" r:id="rId10" imgW="7999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6215063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11"/>
          <p:cNvGraphicFramePr>
            <a:graphicFrameLocks noChangeAspect="1"/>
          </p:cNvGraphicFramePr>
          <p:nvPr/>
        </p:nvGraphicFramePr>
        <p:xfrm>
          <a:off x="2941638" y="5313363"/>
          <a:ext cx="2730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63" name="Equation" r:id="rId12" imgW="126720" imgH="164880" progId="Equation.3">
                  <p:embed/>
                </p:oleObj>
              </mc:Choice>
              <mc:Fallback>
                <p:oleObj name="Equation" r:id="rId12" imgW="126720" imgH="1648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5313363"/>
                        <a:ext cx="2730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12"/>
          <p:cNvGraphicFramePr>
            <a:graphicFrameLocks noChangeAspect="1"/>
          </p:cNvGraphicFramePr>
          <p:nvPr/>
        </p:nvGraphicFramePr>
        <p:xfrm>
          <a:off x="5724525" y="5741988"/>
          <a:ext cx="4905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64" name="Equation" r:id="rId14" imgW="228600" imgH="164880" progId="Equation.DSMT4">
                  <p:embed/>
                </p:oleObj>
              </mc:Choice>
              <mc:Fallback>
                <p:oleObj name="Equation" r:id="rId14" imgW="22860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741988"/>
                        <a:ext cx="4905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97B0C674-1379-4C43-A4D0-71E25B219BDD}" type="slidenum">
              <a:rPr kumimoji="0" lang="en-US" altLang="zh-TW" sz="1400" smtClean="0"/>
              <a:pPr eaLnBrk="1" hangingPunct="1"/>
              <a:t>81</a:t>
            </a:fld>
            <a:endParaRPr kumimoji="0" lang="en-US" altLang="zh-TW" sz="140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838200"/>
            <a:ext cx="8439150" cy="3743325"/>
          </a:xfrm>
        </p:spPr>
        <p:txBody>
          <a:bodyPr/>
          <a:lstStyle/>
          <a:p>
            <a:pPr eaLnBrk="1" hangingPunct="1"/>
            <a:r>
              <a:rPr lang="en-US" altLang="zh-TW" dirty="0"/>
              <a:t>Theorem for the normal equation:</a:t>
            </a:r>
          </a:p>
          <a:p>
            <a:pPr marL="376238" lvl="1" indent="0" eaLnBrk="1" hangingPunct="1">
              <a:buFont typeface="Wingdings" pitchFamily="2" charset="2"/>
              <a:buNone/>
            </a:pPr>
            <a:r>
              <a:rPr lang="en-US" altLang="zh-TW" dirty="0"/>
              <a:t>If </a:t>
            </a:r>
            <a:r>
              <a:rPr lang="en-US" altLang="zh-TW" i="1" dirty="0"/>
              <a:t>A</a:t>
            </a:r>
            <a:r>
              <a:rPr lang="en-US" altLang="zh-TW" dirty="0"/>
              <a:t> is an </a:t>
            </a:r>
            <a:r>
              <a:rPr lang="en-US" altLang="zh-TW" i="1" dirty="0" err="1"/>
              <a:t>m</a:t>
            </a:r>
            <a:r>
              <a:rPr lang="en-US" altLang="zh-TW" dirty="0" err="1">
                <a:cs typeface="Times New Roman" pitchFamily="18" charset="0"/>
              </a:rPr>
              <a:t>×</a:t>
            </a:r>
            <a:r>
              <a:rPr lang="en-US" altLang="zh-TW" i="1" dirty="0" err="1"/>
              <a:t>n</a:t>
            </a:r>
            <a:r>
              <a:rPr lang="en-US" altLang="zh-TW" dirty="0"/>
              <a:t> matrix with </a:t>
            </a:r>
            <a:r>
              <a:rPr lang="en-US" altLang="zh-TW" b="1" dirty="0"/>
              <a:t>linearly independent column vectors</a:t>
            </a:r>
            <a:r>
              <a:rPr lang="en-US" altLang="zh-TW" dirty="0"/>
              <a:t>, then for every </a:t>
            </a:r>
            <a:r>
              <a:rPr lang="en-US" altLang="zh-TW" i="1" dirty="0"/>
              <a:t>m</a:t>
            </a:r>
            <a:r>
              <a:rPr lang="en-US" altLang="zh-TW" dirty="0">
                <a:cs typeface="Times New Roman" pitchFamily="18" charset="0"/>
              </a:rPr>
              <a:t>×</a:t>
            </a:r>
            <a:r>
              <a:rPr lang="en-US" altLang="zh-TW" dirty="0"/>
              <a:t>1 vector </a:t>
            </a:r>
            <a:r>
              <a:rPr lang="en-US" altLang="zh-TW" b="1" dirty="0"/>
              <a:t>b</a:t>
            </a:r>
            <a:r>
              <a:rPr lang="en-US" altLang="zh-TW" dirty="0"/>
              <a:t>, the linear system </a:t>
            </a:r>
            <a:r>
              <a:rPr lang="en-US" altLang="zh-TW" i="1" dirty="0"/>
              <a:t>A</a:t>
            </a:r>
            <a:r>
              <a:rPr lang="en-US" altLang="zh-TW" b="1" dirty="0"/>
              <a:t>x</a:t>
            </a:r>
            <a:r>
              <a:rPr lang="en-US" altLang="zh-TW" dirty="0"/>
              <a:t> = </a:t>
            </a:r>
            <a:r>
              <a:rPr lang="en-US" altLang="zh-TW" b="1" dirty="0"/>
              <a:t>b</a:t>
            </a:r>
            <a:r>
              <a:rPr lang="en-US" altLang="zh-TW" dirty="0"/>
              <a:t> has a </a:t>
            </a:r>
            <a:r>
              <a:rPr lang="en-US" altLang="zh-TW" b="1" dirty="0"/>
              <a:t>unique</a:t>
            </a:r>
            <a:r>
              <a:rPr lang="en-US" altLang="zh-TW" dirty="0"/>
              <a:t> least squares solution. This solution is given by</a:t>
            </a:r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/>
          </a:p>
          <a:p>
            <a:pPr marL="376238" lvl="1" indent="0" eaLnBrk="1" hangingPunct="1">
              <a:buFont typeface="Wingdings" pitchFamily="2" charset="2"/>
              <a:buNone/>
            </a:pPr>
            <a:r>
              <a:rPr lang="en-US" altLang="zh-TW" dirty="0"/>
              <a:t>Meanwhile, if </a:t>
            </a:r>
            <a:r>
              <a:rPr lang="en-US" altLang="zh-TW" i="1" dirty="0"/>
              <a:t>W</a:t>
            </a:r>
            <a:r>
              <a:rPr lang="en-US" altLang="zh-TW" dirty="0"/>
              <a:t> denotes the column space of </a:t>
            </a:r>
            <a:r>
              <a:rPr lang="en-US" altLang="zh-TW" i="1" dirty="0"/>
              <a:t>A</a:t>
            </a:r>
            <a:r>
              <a:rPr lang="en-US" altLang="zh-TW" dirty="0"/>
              <a:t>, then the orthogonal projection of </a:t>
            </a:r>
            <a:r>
              <a:rPr lang="en-US" altLang="zh-TW" b="1" dirty="0"/>
              <a:t>b</a:t>
            </a:r>
            <a:r>
              <a:rPr lang="en-US" altLang="zh-TW" dirty="0"/>
              <a:t> onto </a:t>
            </a:r>
            <a:r>
              <a:rPr lang="en-US" altLang="zh-TW" i="1" dirty="0"/>
              <a:t>W</a:t>
            </a:r>
            <a:r>
              <a:rPr lang="en-US" altLang="zh-TW" dirty="0"/>
              <a:t> is</a:t>
            </a:r>
          </a:p>
        </p:txBody>
      </p:sp>
      <p:graphicFrame>
        <p:nvGraphicFramePr>
          <p:cNvPr id="76802" name="Object 0"/>
          <p:cNvGraphicFramePr>
            <a:graphicFrameLocks noChangeAspect="1"/>
          </p:cNvGraphicFramePr>
          <p:nvPr/>
        </p:nvGraphicFramePr>
        <p:xfrm>
          <a:off x="3273425" y="2857500"/>
          <a:ext cx="2058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7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5" y="2857500"/>
                        <a:ext cx="20589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1"/>
          <p:cNvGraphicFramePr>
            <a:graphicFrameLocks noChangeAspect="1"/>
          </p:cNvGraphicFramePr>
          <p:nvPr/>
        </p:nvGraphicFramePr>
        <p:xfrm>
          <a:off x="2273300" y="4572000"/>
          <a:ext cx="38846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88" name="Equation" r:id="rId5" imgW="1803240" imgH="241200" progId="Equation.DSMT4">
                  <p:embed/>
                </p:oleObj>
              </mc:Choice>
              <mc:Fallback>
                <p:oleObj name="Equation" r:id="rId5" imgW="18032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572000"/>
                        <a:ext cx="38846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258DEAC6-7851-4B65-AD7A-596FA715D5FE}" type="slidenum">
              <a:rPr kumimoji="0" lang="en-US" altLang="zh-TW" sz="1400" smtClean="0"/>
              <a:pPr eaLnBrk="1" hangingPunct="1"/>
              <a:t>82</a:t>
            </a:fld>
            <a:endParaRPr kumimoji="0" lang="en-US" altLang="zh-TW" sz="1400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838200"/>
            <a:ext cx="8295456" cy="5019675"/>
          </a:xfrm>
        </p:spPr>
        <p:txBody>
          <a:bodyPr/>
          <a:lstStyle/>
          <a:p>
            <a:pPr eaLnBrk="1" hangingPunct="1"/>
            <a:r>
              <a:rPr lang="en-US" altLang="zh-TW" dirty="0"/>
              <a:t>Ex 7: Solving the normal equations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/>
              <a:t>      </a:t>
            </a:r>
            <a:r>
              <a:rPr lang="en-US" altLang="zh-TW" dirty="0">
                <a:solidFill>
                  <a:schemeClr val="tx1"/>
                </a:solidFill>
              </a:rPr>
              <a:t>Find the least squares solution of the following system</a:t>
            </a:r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/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/>
          </a:p>
          <a:p>
            <a:pPr marL="376238" lvl="1" indent="0" eaLnBrk="1" hangingPunct="1">
              <a:buFont typeface="Wingdings" pitchFamily="2" charset="2"/>
              <a:buNone/>
            </a:pPr>
            <a:r>
              <a:rPr lang="en-US" altLang="zh-TW" dirty="0"/>
              <a:t> </a:t>
            </a:r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/>
          </a:p>
          <a:p>
            <a:pPr marL="376238" lvl="1" indent="0" eaLnBrk="1" hangingPunct="1">
              <a:buFont typeface="Wingdings" pitchFamily="2" charset="2"/>
              <a:buNone/>
            </a:pPr>
            <a:r>
              <a:rPr lang="en-US" altLang="zh-TW" dirty="0"/>
              <a:t>and find the orthogonal projection of</a:t>
            </a:r>
            <a:r>
              <a:rPr lang="en-US" altLang="zh-TW" b="1" dirty="0"/>
              <a:t> b</a:t>
            </a:r>
            <a:r>
              <a:rPr lang="en-US" altLang="zh-TW" dirty="0"/>
              <a:t> onto the column space of </a:t>
            </a:r>
            <a:r>
              <a:rPr lang="en-US" altLang="zh-TW" i="1" dirty="0"/>
              <a:t>A</a:t>
            </a:r>
            <a:endParaRPr lang="en-US" altLang="zh-TW" dirty="0"/>
          </a:p>
          <a:p>
            <a:pPr marL="376238" lvl="1" indent="0" eaLnBrk="1" hangingPunct="1">
              <a:buFont typeface="Wingdings" pitchFamily="2" charset="2"/>
              <a:buNone/>
            </a:pPr>
            <a:endParaRPr lang="en-US" altLang="zh-TW" dirty="0"/>
          </a:p>
        </p:txBody>
      </p:sp>
      <p:graphicFrame>
        <p:nvGraphicFramePr>
          <p:cNvPr id="77826" name="Object 0"/>
          <p:cNvGraphicFramePr>
            <a:graphicFrameLocks noChangeAspect="1"/>
          </p:cNvGraphicFramePr>
          <p:nvPr/>
        </p:nvGraphicFramePr>
        <p:xfrm>
          <a:off x="3138488" y="1876425"/>
          <a:ext cx="2212975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10" name="Equation" r:id="rId3" imgW="1091880" imgH="914400" progId="Equation.3">
                  <p:embed/>
                </p:oleObj>
              </mc:Choice>
              <mc:Fallback>
                <p:oleObj name="Equation" r:id="rId3" imgW="1091880" imgH="9144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15" b="2115"/>
                      <a:stretch>
                        <a:fillRect/>
                      </a:stretch>
                    </p:blipFill>
                    <p:spPr bwMode="auto">
                      <a:xfrm>
                        <a:off x="3138488" y="1876425"/>
                        <a:ext cx="2212975" cy="175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1"/>
          <p:cNvGraphicFramePr>
            <a:graphicFrameLocks noChangeAspect="1"/>
          </p:cNvGraphicFramePr>
          <p:nvPr/>
        </p:nvGraphicFramePr>
        <p:xfrm>
          <a:off x="4514850" y="3168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11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68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93A1C669-9A4E-4EEF-BFF8-3F11FCD1AD03}" type="slidenum">
              <a:rPr kumimoji="0" lang="en-US" altLang="zh-TW" sz="1400" smtClean="0"/>
              <a:pPr eaLnBrk="1" hangingPunct="1"/>
              <a:t>83</a:t>
            </a:fld>
            <a:endParaRPr kumimoji="0" lang="en-US" altLang="zh-TW" sz="1400"/>
          </a:p>
        </p:txBody>
      </p:sp>
      <p:sp>
        <p:nvSpPr>
          <p:cNvPr id="78853" name="Rectangle 3"/>
          <p:cNvSpPr>
            <a:spLocks noChangeArrowheads="1"/>
          </p:cNvSpPr>
          <p:nvPr/>
        </p:nvSpPr>
        <p:spPr bwMode="auto">
          <a:xfrm>
            <a:off x="533400" y="8382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</a:rPr>
              <a:t>Sol:</a:t>
            </a:r>
          </a:p>
        </p:txBody>
      </p:sp>
      <p:graphicFrame>
        <p:nvGraphicFramePr>
          <p:cNvPr id="78850" name="Object 0"/>
          <p:cNvGraphicFramePr>
            <a:graphicFrameLocks noChangeAspect="1"/>
          </p:cNvGraphicFramePr>
          <p:nvPr/>
        </p:nvGraphicFramePr>
        <p:xfrm>
          <a:off x="1447800" y="1066800"/>
          <a:ext cx="4295775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3" name="Equation" r:id="rId3" imgW="2145960" imgH="1422360" progId="Equation.3">
                  <p:embed/>
                </p:oleObj>
              </mc:Choice>
              <mc:Fallback>
                <p:oleObj name="Equation" r:id="rId3" imgW="2145960" imgH="142236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76" b="1376"/>
                      <a:stretch>
                        <a:fillRect/>
                      </a:stretch>
                    </p:blipFill>
                    <p:spPr bwMode="auto">
                      <a:xfrm>
                        <a:off x="1447800" y="1066800"/>
                        <a:ext cx="4295775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1258888" y="40386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the corresponding normal system</a:t>
            </a:r>
          </a:p>
        </p:txBody>
      </p:sp>
      <p:graphicFrame>
        <p:nvGraphicFramePr>
          <p:cNvPr id="78851" name="Object 1"/>
          <p:cNvGraphicFramePr>
            <a:graphicFrameLocks noChangeAspect="1"/>
          </p:cNvGraphicFramePr>
          <p:nvPr/>
        </p:nvGraphicFramePr>
        <p:xfrm>
          <a:off x="2097088" y="4613275"/>
          <a:ext cx="2395537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4" name="Equation" r:id="rId5" imgW="1193760" imgH="711000" progId="Equation.3">
                  <p:embed/>
                </p:oleObj>
              </mc:Choice>
              <mc:Fallback>
                <p:oleObj name="Equation" r:id="rId5" imgW="119376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75" b="2675"/>
                      <a:stretch>
                        <a:fillRect/>
                      </a:stretch>
                    </p:blipFill>
                    <p:spPr bwMode="auto">
                      <a:xfrm>
                        <a:off x="2097088" y="4613275"/>
                        <a:ext cx="2395537" cy="134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0B84C757-2319-4807-9AE6-E703AD51A102}" type="slidenum">
              <a:rPr kumimoji="0" lang="en-US" altLang="zh-TW" sz="1400" smtClean="0"/>
              <a:pPr eaLnBrk="1" hangingPunct="1"/>
              <a:t>84</a:t>
            </a:fld>
            <a:endParaRPr kumimoji="0" lang="en-US" altLang="zh-TW" sz="1400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990600" y="1066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>
                <a:ea typeface="標楷體" pitchFamily="65" charset="-120"/>
              </a:rPr>
              <a:t>the least squares solution of </a:t>
            </a:r>
            <a:r>
              <a:rPr lang="en-US" altLang="zh-TW" i="1">
                <a:ea typeface="標楷體" pitchFamily="65" charset="-120"/>
              </a:rPr>
              <a:t>A</a:t>
            </a:r>
            <a:r>
              <a:rPr lang="en-US" altLang="zh-TW" b="1">
                <a:ea typeface="標楷體" pitchFamily="65" charset="-120"/>
              </a:rPr>
              <a:t>x </a:t>
            </a:r>
            <a:r>
              <a:rPr lang="en-US" altLang="zh-TW">
                <a:ea typeface="標楷體" pitchFamily="65" charset="-120"/>
              </a:rPr>
              <a:t>= </a:t>
            </a:r>
            <a:r>
              <a:rPr lang="en-US" altLang="zh-TW" b="1">
                <a:ea typeface="標楷體" pitchFamily="65" charset="-120"/>
              </a:rPr>
              <a:t>b</a:t>
            </a:r>
            <a:r>
              <a:rPr lang="en-US" altLang="zh-TW">
                <a:ea typeface="標楷體" pitchFamily="65" charset="-120"/>
              </a:rPr>
              <a:t> </a:t>
            </a:r>
          </a:p>
        </p:txBody>
      </p:sp>
      <p:graphicFrame>
        <p:nvGraphicFramePr>
          <p:cNvPr id="79874" name="Object 0"/>
          <p:cNvGraphicFramePr>
            <a:graphicFrameLocks noChangeAspect="1"/>
          </p:cNvGraphicFramePr>
          <p:nvPr/>
        </p:nvGraphicFramePr>
        <p:xfrm>
          <a:off x="1857375" y="1674813"/>
          <a:ext cx="20431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64" name="Equation" r:id="rId3" imgW="1002960" imgH="482400" progId="Equation.3">
                  <p:embed/>
                </p:oleObj>
              </mc:Choice>
              <mc:Fallback>
                <p:oleObj name="Equation" r:id="rId3" imgW="1002960" imgH="4824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674813"/>
                        <a:ext cx="2043113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990600" y="2924175"/>
            <a:ext cx="725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標楷體" pitchFamily="65" charset="-120"/>
              </a:rPr>
              <a:t>the orthogonal projection of</a:t>
            </a:r>
            <a:r>
              <a:rPr lang="en-US" altLang="zh-TW" b="1" dirty="0">
                <a:ea typeface="標楷體" pitchFamily="65" charset="-120"/>
              </a:rPr>
              <a:t> b</a:t>
            </a:r>
            <a:r>
              <a:rPr lang="en-US" altLang="zh-TW" dirty="0">
                <a:ea typeface="標楷體" pitchFamily="65" charset="-120"/>
              </a:rPr>
              <a:t> onto the column space of </a:t>
            </a:r>
            <a:r>
              <a:rPr lang="en-US" altLang="zh-TW" i="1" dirty="0">
                <a:ea typeface="標楷體" pitchFamily="65" charset="-120"/>
              </a:rPr>
              <a:t>A</a:t>
            </a:r>
            <a:endParaRPr lang="en-US" altLang="zh-TW" dirty="0">
              <a:ea typeface="標楷體" pitchFamily="65" charset="-120"/>
            </a:endParaRPr>
          </a:p>
        </p:txBody>
      </p:sp>
      <p:graphicFrame>
        <p:nvGraphicFramePr>
          <p:cNvPr id="7987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934084"/>
              </p:ext>
            </p:extLst>
          </p:nvPr>
        </p:nvGraphicFramePr>
        <p:xfrm>
          <a:off x="1736005" y="3533775"/>
          <a:ext cx="4348163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65" name="Equation" r:id="rId5" imgW="2171520" imgH="711000" progId="Equation.3">
                  <p:embed/>
                </p:oleObj>
              </mc:Choice>
              <mc:Fallback>
                <p:oleObj name="Equation" r:id="rId5" imgW="2171520" imgH="711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005" y="3533775"/>
                        <a:ext cx="4348163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文字方塊 7"/>
          <p:cNvSpPr txBox="1">
            <a:spLocks noChangeArrowheads="1"/>
          </p:cNvSpPr>
          <p:nvPr/>
        </p:nvSpPr>
        <p:spPr bwMode="auto">
          <a:xfrm>
            <a:off x="1000125" y="5156200"/>
            <a:ext cx="7358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FF"/>
                </a:solidFill>
              </a:rPr>
              <a:t>※ Find an orthogonal basis for </a:t>
            </a:r>
            <a:r>
              <a:rPr lang="en-US" altLang="zh-TW" sz="2000" i="1">
                <a:solidFill>
                  <a:srgbClr val="0000FF"/>
                </a:solidFill>
              </a:rPr>
              <a:t>CS</a:t>
            </a:r>
            <a:r>
              <a:rPr lang="en-US" altLang="zh-TW" sz="2000">
                <a:solidFill>
                  <a:srgbClr val="0000FF"/>
                </a:solidFill>
              </a:rPr>
              <a:t>(</a:t>
            </a:r>
            <a:r>
              <a:rPr lang="en-US" altLang="zh-TW" sz="2000" i="1">
                <a:solidFill>
                  <a:srgbClr val="0000FF"/>
                </a:solidFill>
              </a:rPr>
              <a:t>A</a:t>
            </a:r>
            <a:r>
              <a:rPr lang="en-US" altLang="zh-TW" sz="2000">
                <a:solidFill>
                  <a:srgbClr val="0000FF"/>
                </a:solidFill>
              </a:rPr>
              <a:t>) by performing the Gram-Schmidt process, and then calculate proj</a:t>
            </a:r>
            <a:r>
              <a:rPr lang="en-US" altLang="zh-TW" sz="2000" i="1" baseline="-25000">
                <a:solidFill>
                  <a:srgbClr val="0000FF"/>
                </a:solidFill>
              </a:rPr>
              <a:t>CS</a:t>
            </a:r>
            <a:r>
              <a:rPr lang="en-US" altLang="zh-TW" sz="2000" baseline="-25000">
                <a:solidFill>
                  <a:srgbClr val="0000FF"/>
                </a:solidFill>
              </a:rPr>
              <a:t>(</a:t>
            </a:r>
            <a:r>
              <a:rPr lang="en-US" altLang="zh-TW" sz="2000" i="1" baseline="-25000">
                <a:solidFill>
                  <a:srgbClr val="0000FF"/>
                </a:solidFill>
              </a:rPr>
              <a:t>A</a:t>
            </a:r>
            <a:r>
              <a:rPr lang="en-US" altLang="zh-TW" sz="2000" baseline="-25000">
                <a:solidFill>
                  <a:srgbClr val="0000FF"/>
                </a:solidFill>
              </a:rPr>
              <a:t>)</a:t>
            </a:r>
            <a:r>
              <a:rPr lang="en-US" altLang="zh-TW" sz="2000" b="1">
                <a:solidFill>
                  <a:srgbClr val="0000FF"/>
                </a:solidFill>
              </a:rPr>
              <a:t>b</a:t>
            </a:r>
            <a:r>
              <a:rPr lang="en-US" altLang="zh-TW" sz="2000">
                <a:solidFill>
                  <a:srgbClr val="0000FF"/>
                </a:solidFill>
              </a:rPr>
              <a:t> directly, you will derive the same result</a:t>
            </a:r>
            <a:endParaRPr lang="zh-TW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文字方塊 6"/>
          <p:cNvSpPr txBox="1">
            <a:spLocks noChangeArrowheads="1"/>
          </p:cNvSpPr>
          <p:nvPr/>
        </p:nvSpPr>
        <p:spPr bwMode="auto">
          <a:xfrm>
            <a:off x="539750" y="836613"/>
            <a:ext cx="80645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The above problem is equivalent to find a line </a:t>
            </a:r>
            <a:r>
              <a:rPr lang="en-US" altLang="zh-TW" sz="2000" i="1" dirty="0">
                <a:solidFill>
                  <a:srgbClr val="0000FF"/>
                </a:solidFill>
              </a:rPr>
              <a:t>y </a:t>
            </a:r>
            <a:r>
              <a:rPr lang="en-US" altLang="zh-TW" sz="2000" dirty="0">
                <a:solidFill>
                  <a:srgbClr val="0000FF"/>
                </a:solidFill>
              </a:rPr>
              <a:t>= </a:t>
            </a:r>
            <a:r>
              <a:rPr lang="en-US" altLang="zh-TW" sz="2000" i="1" dirty="0">
                <a:solidFill>
                  <a:srgbClr val="0000FF"/>
                </a:solidFill>
              </a:rPr>
              <a:t>c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0</a:t>
            </a:r>
            <a:r>
              <a:rPr lang="en-US" altLang="zh-TW" sz="2000" i="1" dirty="0">
                <a:solidFill>
                  <a:srgbClr val="0000FF"/>
                </a:solidFill>
              </a:rPr>
              <a:t>+c</a:t>
            </a:r>
            <a:r>
              <a:rPr lang="en-US" altLang="zh-TW" sz="2000" baseline="-25000" dirty="0">
                <a:solidFill>
                  <a:srgbClr val="0000FF"/>
                </a:solidFill>
              </a:rPr>
              <a:t>1</a:t>
            </a:r>
            <a:r>
              <a:rPr lang="en-US" altLang="zh-TW" sz="2000" i="1" dirty="0">
                <a:solidFill>
                  <a:srgbClr val="0000FF"/>
                </a:solidFill>
              </a:rPr>
              <a:t>x </a:t>
            </a:r>
            <a:r>
              <a:rPr lang="en-US" altLang="zh-TW" sz="2000" dirty="0">
                <a:solidFill>
                  <a:srgbClr val="0000FF"/>
                </a:solidFill>
              </a:rPr>
              <a:t>that “best fits” these three points (1, 0), (2, 1), and (3, 3) on the </a:t>
            </a:r>
            <a:r>
              <a:rPr lang="en-US" altLang="zh-TW" sz="2000" i="1" dirty="0" err="1">
                <a:solidFill>
                  <a:srgbClr val="0000FF"/>
                </a:solidFill>
              </a:rPr>
              <a:t>xy</a:t>
            </a:r>
            <a:r>
              <a:rPr lang="en-US" altLang="zh-TW" sz="2000" dirty="0">
                <a:solidFill>
                  <a:srgbClr val="0000FF"/>
                </a:solidFill>
              </a:rPr>
              <a:t>-plane.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This analysis is also called the </a:t>
            </a:r>
            <a:r>
              <a:rPr lang="en-US" altLang="zh-TW" sz="2000" b="1" dirty="0">
                <a:solidFill>
                  <a:srgbClr val="0000FF"/>
                </a:solidFill>
              </a:rPr>
              <a:t>least squares regression analysis</a:t>
            </a:r>
            <a:r>
              <a:rPr lang="en-US" altLang="zh-TW" sz="2000" dirty="0">
                <a:solidFill>
                  <a:srgbClr val="0000FF"/>
                </a:solidFill>
              </a:rPr>
              <a:t>, in which we can find the “best fit” linear relationship between 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r>
              <a:rPr lang="en-US" altLang="zh-TW" sz="2000" dirty="0">
                <a:solidFill>
                  <a:srgbClr val="0000FF"/>
                </a:solidFill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</a:rPr>
              <a:t>y</a:t>
            </a:r>
            <a:r>
              <a:rPr lang="en-US" altLang="zh-TW" sz="2000" dirty="0">
                <a:solidFill>
                  <a:srgbClr val="0000FF"/>
                </a:solidFill>
              </a:rPr>
              <a:t>, and next we can estimate </a:t>
            </a:r>
            <a:r>
              <a:rPr lang="en-US" altLang="zh-TW" sz="2000" i="1" dirty="0">
                <a:solidFill>
                  <a:srgbClr val="0000FF"/>
                </a:solidFill>
              </a:rPr>
              <a:t>y</a:t>
            </a:r>
            <a:r>
              <a:rPr lang="en-US" altLang="zh-TW" sz="2000" dirty="0">
                <a:solidFill>
                  <a:srgbClr val="0000FF"/>
                </a:solidFill>
              </a:rPr>
              <a:t> given the different values of </a:t>
            </a:r>
            <a:r>
              <a:rPr lang="en-US" altLang="zh-TW" sz="2000" i="1" dirty="0">
                <a:solidFill>
                  <a:srgbClr val="0000FF"/>
                </a:solidFill>
              </a:rPr>
              <a:t>x.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The matrix representation for the three equations corresponding to (1, 0), (2, 1), and (3, 3) is as follows</a:t>
            </a: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Since the above system of linear equations is inconsistent, only the “best possible” solution of the system, i.e., to find a solution of </a:t>
            </a:r>
            <a:r>
              <a:rPr lang="en-US" altLang="zh-TW" sz="2000" i="1" dirty="0">
                <a:solidFill>
                  <a:srgbClr val="0000FF"/>
                </a:solidFill>
              </a:rPr>
              <a:t>C</a:t>
            </a:r>
            <a:r>
              <a:rPr lang="en-US" altLang="zh-TW" sz="2000" dirty="0">
                <a:solidFill>
                  <a:srgbClr val="0000FF"/>
                </a:solidFill>
              </a:rPr>
              <a:t> to minimize the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 difference between </a:t>
            </a:r>
            <a:r>
              <a:rPr lang="en-US" altLang="zh-TW" sz="2000" i="1" dirty="0">
                <a:solidFill>
                  <a:srgbClr val="0000FF"/>
                </a:solidFill>
                <a:ea typeface="標楷體" pitchFamily="65" charset="-120"/>
              </a:rPr>
              <a:t>XC</a:t>
            </a:r>
            <a:r>
              <a:rPr lang="en-US" altLang="zh-TW" sz="2000" dirty="0">
                <a:solidFill>
                  <a:srgbClr val="0000FF"/>
                </a:solidFill>
                <a:ea typeface="標楷體" pitchFamily="65" charset="-120"/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  <a:ea typeface="標楷體" pitchFamily="65" charset="-120"/>
              </a:rPr>
              <a:t>Y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According to the theorem on Slide 5.81, the solution of </a:t>
            </a:r>
            <a:r>
              <a:rPr lang="en-US" altLang="zh-TW" sz="2000" i="1" dirty="0">
                <a:solidFill>
                  <a:srgbClr val="0000FF"/>
                </a:solidFill>
              </a:rPr>
              <a:t>C</a:t>
            </a:r>
            <a:r>
              <a:rPr lang="en-US" altLang="zh-TW" sz="2000" dirty="0">
                <a:solidFill>
                  <a:srgbClr val="0000FF"/>
                </a:solidFill>
              </a:rPr>
              <a:t> should be   (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r>
              <a:rPr lang="en-US" altLang="zh-TW" sz="2000" dirty="0">
                <a:solidFill>
                  <a:srgbClr val="0000FF"/>
                </a:solidFill>
              </a:rPr>
              <a:t>)</a:t>
            </a:r>
            <a:r>
              <a:rPr lang="en-US" altLang="zh-TW" sz="2000" baseline="30000" dirty="0">
                <a:solidFill>
                  <a:srgbClr val="0000FF"/>
                </a:solidFill>
              </a:rPr>
              <a:t> –1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Y</a:t>
            </a:r>
            <a:r>
              <a:rPr lang="en-US" altLang="zh-TW" sz="2000" dirty="0">
                <a:solidFill>
                  <a:srgbClr val="0000FF"/>
                </a:solidFill>
              </a:rPr>
              <a:t>                                              , which is exactly the same as the formula of the least squares regression in Section 2.5</a:t>
            </a:r>
          </a:p>
        </p:txBody>
      </p:sp>
      <p:sp>
        <p:nvSpPr>
          <p:cNvPr id="8090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6EC7A50F-4059-41B2-A578-B71A3F7E0918}" type="slidenum">
              <a:rPr kumimoji="0" lang="en-US" altLang="zh-TW" sz="1400" smtClean="0"/>
              <a:pPr eaLnBrk="1" hangingPunct="1"/>
              <a:t>85</a:t>
            </a:fld>
            <a:endParaRPr kumimoji="0" lang="en-US" altLang="zh-TW" sz="1400"/>
          </a:p>
        </p:txBody>
      </p:sp>
      <p:graphicFrame>
        <p:nvGraphicFramePr>
          <p:cNvPr id="80898" name="Object 0"/>
          <p:cNvGraphicFramePr>
            <a:graphicFrameLocks noChangeAspect="1"/>
          </p:cNvGraphicFramePr>
          <p:nvPr/>
        </p:nvGraphicFramePr>
        <p:xfrm>
          <a:off x="1982788" y="3278188"/>
          <a:ext cx="4986337" cy="12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8" name="Equation" r:id="rId3" imgW="2743200" imgH="711000" progId="Equation.DSMT4">
                  <p:embed/>
                </p:oleObj>
              </mc:Choice>
              <mc:Fallback>
                <p:oleObj name="Equation" r:id="rId3" imgW="2743200" imgH="7110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1982788" y="3278188"/>
                        <a:ext cx="4986337" cy="123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1"/>
          <p:cNvGraphicFramePr>
            <a:graphicFrameLocks noChangeAspect="1"/>
          </p:cNvGraphicFramePr>
          <p:nvPr/>
        </p:nvGraphicFramePr>
        <p:xfrm>
          <a:off x="4514850" y="32400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9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400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50758"/>
              </p:ext>
            </p:extLst>
          </p:nvPr>
        </p:nvGraphicFramePr>
        <p:xfrm>
          <a:off x="2195736" y="5942013"/>
          <a:ext cx="2936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0" name="Equation" r:id="rId7" imgW="1841400" imgH="203040" progId="Equation.DSMT4">
                  <p:embed/>
                </p:oleObj>
              </mc:Choice>
              <mc:Fallback>
                <p:oleObj name="Equation" r:id="rId7" imgW="18414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942013"/>
                        <a:ext cx="2936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7"/>
          <p:cNvGraphicFramePr>
            <a:graphicFrameLocks noChangeAspect="1"/>
          </p:cNvGraphicFramePr>
          <p:nvPr/>
        </p:nvGraphicFramePr>
        <p:xfrm>
          <a:off x="7886700" y="5522913"/>
          <a:ext cx="5016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1" name="Equation" r:id="rId9" imgW="279360" imgH="215640" progId="Equation.DSMT4">
                  <p:embed/>
                </p:oleObj>
              </mc:Choice>
              <mc:Fallback>
                <p:oleObj name="Equation" r:id="rId9" imgW="27936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339" b="3339"/>
                      <a:stretch>
                        <a:fillRect/>
                      </a:stretch>
                    </p:blipFill>
                    <p:spPr bwMode="auto">
                      <a:xfrm>
                        <a:off x="7886700" y="5522913"/>
                        <a:ext cx="50165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文字方塊 6"/>
          <p:cNvSpPr txBox="1">
            <a:spLocks noChangeArrowheads="1"/>
          </p:cNvSpPr>
          <p:nvPr/>
        </p:nvSpPr>
        <p:spPr bwMode="auto">
          <a:xfrm>
            <a:off x="395288" y="765175"/>
            <a:ext cx="82804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The results imply the least squares regression line for (1, 0), (2, 1), and (3, 3) is </a:t>
            </a:r>
            <a:r>
              <a:rPr lang="en-US" altLang="zh-TW" sz="2000" i="1" dirty="0">
                <a:solidFill>
                  <a:srgbClr val="0000FF"/>
                </a:solidFill>
              </a:rPr>
              <a:t>y </a:t>
            </a:r>
            <a:r>
              <a:rPr lang="en-US" altLang="zh-TW" sz="2000" dirty="0">
                <a:solidFill>
                  <a:srgbClr val="0000FF"/>
                </a:solidFill>
              </a:rPr>
              <a:t>= – (5/3) + (3/2)</a:t>
            </a:r>
            <a:r>
              <a:rPr lang="en-US" altLang="zh-TW" sz="2000" i="1" dirty="0">
                <a:solidFill>
                  <a:srgbClr val="0000FF"/>
                </a:solidFill>
              </a:rPr>
              <a:t>x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Since the “best fit” rather than the “exact” relationship is considered, an error term </a:t>
            </a:r>
            <a:r>
              <a:rPr lang="en-US" altLang="zh-TW" sz="2000" i="1" dirty="0">
                <a:solidFill>
                  <a:srgbClr val="0000FF"/>
                </a:solidFill>
              </a:rPr>
              <a:t>e</a:t>
            </a:r>
            <a:r>
              <a:rPr lang="en-US" altLang="zh-TW" sz="2000" dirty="0">
                <a:solidFill>
                  <a:srgbClr val="0000FF"/>
                </a:solidFill>
              </a:rPr>
              <a:t> should be introduced to obtain the exact equations corresponding to (1, 0), (2, 1), and (3, 3).</a:t>
            </a: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The minimized sum of squared errors is</a:t>
            </a: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</a:rPr>
              <a:t>※ Note that the square root of </a:t>
            </a:r>
            <a:r>
              <a:rPr lang="en-US" altLang="zh-TW" sz="2000" i="1" dirty="0">
                <a:solidFill>
                  <a:srgbClr val="0000FF"/>
                </a:solidFill>
              </a:rPr>
              <a:t>E</a:t>
            </a:r>
            <a:r>
              <a:rPr lang="en-US" altLang="zh-TW" sz="2000" i="1" baseline="30000" dirty="0">
                <a:solidFill>
                  <a:srgbClr val="0000FF"/>
                </a:solidFill>
              </a:rPr>
              <a:t>T</a:t>
            </a:r>
            <a:r>
              <a:rPr lang="en-US" altLang="zh-TW" sz="2000" i="1" dirty="0">
                <a:solidFill>
                  <a:srgbClr val="0000FF"/>
                </a:solidFill>
              </a:rPr>
              <a:t>E</a:t>
            </a:r>
            <a:r>
              <a:rPr lang="en-US" altLang="zh-TW" sz="2000" dirty="0">
                <a:solidFill>
                  <a:srgbClr val="0000FF"/>
                </a:solidFill>
              </a:rPr>
              <a:t> is the distance between     and        , i.e.,</a:t>
            </a:r>
          </a:p>
        </p:txBody>
      </p:sp>
      <p:sp>
        <p:nvSpPr>
          <p:cNvPr id="8192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3BF25426-ACA5-4E43-BBE7-40AA0333E785}" type="slidenum">
              <a:rPr kumimoji="0" lang="en-US" altLang="zh-TW" sz="1400" smtClean="0"/>
              <a:pPr eaLnBrk="1" hangingPunct="1"/>
              <a:t>86</a:t>
            </a:fld>
            <a:endParaRPr kumimoji="0" lang="en-US" altLang="zh-TW" sz="1400"/>
          </a:p>
        </p:txBody>
      </p:sp>
      <p:graphicFrame>
        <p:nvGraphicFramePr>
          <p:cNvPr id="8192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8744"/>
              </p:ext>
            </p:extLst>
          </p:nvPr>
        </p:nvGraphicFramePr>
        <p:xfrm>
          <a:off x="841375" y="2708275"/>
          <a:ext cx="727075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35" name="Equation" r:id="rId3" imgW="4000320" imgH="711000" progId="Equation.DSMT4">
                  <p:embed/>
                </p:oleObj>
              </mc:Choice>
              <mc:Fallback>
                <p:oleObj name="Equation" r:id="rId3" imgW="4000320" imgH="7110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841375" y="2708275"/>
                        <a:ext cx="7270750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194573"/>
              </p:ext>
            </p:extLst>
          </p:nvPr>
        </p:nvGraphicFramePr>
        <p:xfrm>
          <a:off x="2154238" y="4508500"/>
          <a:ext cx="4168775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36" name="Equation" r:id="rId5" imgW="2298600" imgH="711000" progId="Equation.DSMT4">
                  <p:embed/>
                </p:oleObj>
              </mc:Choice>
              <mc:Fallback>
                <p:oleObj name="Equation" r:id="rId5" imgW="229860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2154238" y="4508500"/>
                        <a:ext cx="4168775" cy="122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675677"/>
              </p:ext>
            </p:extLst>
          </p:nvPr>
        </p:nvGraphicFramePr>
        <p:xfrm>
          <a:off x="6516216" y="5868000"/>
          <a:ext cx="2524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37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6516216" y="5868000"/>
                        <a:ext cx="2524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834444"/>
              </p:ext>
            </p:extLst>
          </p:nvPr>
        </p:nvGraphicFramePr>
        <p:xfrm>
          <a:off x="7164288" y="5796000"/>
          <a:ext cx="4841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38" name="Equation" r:id="rId9" imgW="266400" imgH="215640" progId="Equation.DSMT4">
                  <p:embed/>
                </p:oleObj>
              </mc:Choice>
              <mc:Fallback>
                <p:oleObj name="Equation" r:id="rId9" imgW="266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7164288" y="5796000"/>
                        <a:ext cx="48418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321448"/>
              </p:ext>
            </p:extLst>
          </p:nvPr>
        </p:nvGraphicFramePr>
        <p:xfrm>
          <a:off x="1331640" y="6274375"/>
          <a:ext cx="57499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39" name="Equation" r:id="rId11" imgW="3162240" imgH="279360" progId="Equation.DSMT4">
                  <p:embed/>
                </p:oleObj>
              </mc:Choice>
              <mc:Fallback>
                <p:oleObj name="Equation" r:id="rId11" imgW="3162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1331640" y="6274375"/>
                        <a:ext cx="574992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F7CCBBF8-C54D-45F4-ABA5-3023DB74A336}" type="slidenum">
              <a:rPr kumimoji="0" lang="en-US" altLang="zh-TW" sz="1400" smtClean="0"/>
              <a:pPr eaLnBrk="1" hangingPunct="1"/>
              <a:t>87</a:t>
            </a:fld>
            <a:endParaRPr kumimoji="0" lang="en-US" altLang="zh-TW" sz="1400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85813"/>
            <a:ext cx="8358187" cy="37861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Ex: Prediction of world population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zh-TW" dirty="0"/>
              <a:t>The following table shows the world population (in billions) for six different years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altLang="zh-TW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TW" dirty="0"/>
              <a:t>   </a:t>
            </a:r>
            <a:r>
              <a:rPr lang="en-US" altLang="zh-TW" dirty="0">
                <a:solidFill>
                  <a:schemeClr val="tx1"/>
                </a:solidFill>
              </a:rPr>
              <a:t>Let </a:t>
            </a:r>
            <a:r>
              <a:rPr lang="en-US" altLang="zh-TW" i="1" dirty="0">
                <a:solidFill>
                  <a:schemeClr val="tx1"/>
                </a:solidFill>
              </a:rPr>
              <a:t>x </a:t>
            </a:r>
            <a:r>
              <a:rPr lang="en-US" altLang="zh-TW" dirty="0">
                <a:solidFill>
                  <a:schemeClr val="tx1"/>
                </a:solidFill>
              </a:rPr>
              <a:t>= 0 represent the year 1980. Find the least squares regression quadratic polynomial </a:t>
            </a:r>
            <a:r>
              <a:rPr lang="en-US" altLang="zh-TW" i="1" dirty="0">
                <a:solidFill>
                  <a:schemeClr val="tx1"/>
                </a:solidFill>
              </a:rPr>
              <a:t>y </a:t>
            </a:r>
            <a:r>
              <a:rPr lang="en-US" altLang="zh-TW" dirty="0">
                <a:solidFill>
                  <a:schemeClr val="tx1"/>
                </a:solidFill>
              </a:rPr>
              <a:t>= </a:t>
            </a:r>
            <a:r>
              <a:rPr lang="en-US" altLang="zh-TW" i="1" dirty="0">
                <a:solidFill>
                  <a:schemeClr val="tx1"/>
                </a:solidFill>
              </a:rPr>
              <a:t>c</a:t>
            </a:r>
            <a:r>
              <a:rPr lang="en-US" altLang="zh-TW" baseline="-25000" dirty="0">
                <a:solidFill>
                  <a:schemeClr val="tx1"/>
                </a:solidFill>
              </a:rPr>
              <a:t>0</a:t>
            </a:r>
            <a:r>
              <a:rPr lang="en-US" altLang="zh-TW" i="1" dirty="0">
                <a:solidFill>
                  <a:schemeClr val="tx1"/>
                </a:solidFill>
              </a:rPr>
              <a:t>+c</a:t>
            </a:r>
            <a:r>
              <a:rPr lang="en-US" altLang="zh-TW" baseline="-25000" dirty="0">
                <a:solidFill>
                  <a:schemeClr val="tx1"/>
                </a:solidFill>
              </a:rPr>
              <a:t>1</a:t>
            </a:r>
            <a:r>
              <a:rPr lang="en-US" altLang="zh-TW" i="1" dirty="0">
                <a:solidFill>
                  <a:schemeClr val="tx1"/>
                </a:solidFill>
              </a:rPr>
              <a:t>x+c</a:t>
            </a:r>
            <a:r>
              <a:rPr lang="en-US" altLang="zh-TW" baseline="-25000" dirty="0">
                <a:solidFill>
                  <a:schemeClr val="tx1"/>
                </a:solidFill>
              </a:rPr>
              <a:t>2</a:t>
            </a:r>
            <a:r>
              <a:rPr lang="en-US" altLang="zh-TW" i="1" dirty="0">
                <a:solidFill>
                  <a:schemeClr val="tx1"/>
                </a:solidFill>
              </a:rPr>
              <a:t>x</a:t>
            </a:r>
            <a:r>
              <a:rPr lang="en-US" altLang="zh-TW" baseline="30000" dirty="0">
                <a:solidFill>
                  <a:schemeClr val="tx1"/>
                </a:solidFill>
              </a:rPr>
              <a:t>2</a:t>
            </a:r>
            <a:r>
              <a:rPr lang="en-US" altLang="zh-TW" i="1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for these data and use the model to estimate the population for the year 2010</a:t>
            </a:r>
            <a:endParaRPr lang="en-US" altLang="zh-TW" baseline="30000" dirty="0">
              <a:solidFill>
                <a:schemeClr val="tx1"/>
              </a:solidFill>
            </a:endParaRPr>
          </a:p>
          <a:p>
            <a:pPr marL="376238" lvl="1" indent="0" eaLnBrk="1" hangingPunct="1">
              <a:buFont typeface="Wingdings" pitchFamily="2" charset="2"/>
              <a:buNone/>
              <a:defRPr/>
            </a:pPr>
            <a:endParaRPr lang="en-US" altLang="zh-TW" dirty="0"/>
          </a:p>
        </p:txBody>
      </p:sp>
      <p:graphicFrame>
        <p:nvGraphicFramePr>
          <p:cNvPr id="82946" name="Object 1"/>
          <p:cNvGraphicFramePr>
            <a:graphicFrameLocks noChangeAspect="1"/>
          </p:cNvGraphicFramePr>
          <p:nvPr/>
        </p:nvGraphicFramePr>
        <p:xfrm>
          <a:off x="4514850" y="3168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68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357313" y="2286000"/>
          <a:ext cx="5786435" cy="954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879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Year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1980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1985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1990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1995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2000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2005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209"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Population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4.5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4.8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5.3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5.7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6.1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6.5</a:t>
                      </a:r>
                      <a:endParaRPr lang="zh-TW" altLang="en-US" sz="1800" dirty="0"/>
                    </a:p>
                  </a:txBody>
                  <a:tcPr marL="91439" marR="91439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975" name="文字方塊 6"/>
          <p:cNvSpPr txBox="1">
            <a:spLocks noChangeArrowheads="1"/>
          </p:cNvSpPr>
          <p:nvPr/>
        </p:nvSpPr>
        <p:spPr bwMode="auto">
          <a:xfrm>
            <a:off x="642938" y="4714875"/>
            <a:ext cx="76438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TW" sz="2000">
                <a:solidFill>
                  <a:srgbClr val="0000FF"/>
                </a:solidFill>
              </a:rPr>
              <a:t>※ The least squares regression analysis can be employed to solve not only the univariate regression in the previous example but also multivariate regressions, i.e., </a:t>
            </a:r>
            <a:r>
              <a:rPr lang="en-US" altLang="zh-TW" sz="2000" i="1">
                <a:solidFill>
                  <a:srgbClr val="0000FF"/>
                </a:solidFill>
              </a:rPr>
              <a:t>y</a:t>
            </a:r>
            <a:r>
              <a:rPr lang="en-US" altLang="zh-TW" sz="2000">
                <a:solidFill>
                  <a:srgbClr val="0000FF"/>
                </a:solidFill>
              </a:rPr>
              <a:t> = 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 baseline="-25000">
                <a:solidFill>
                  <a:srgbClr val="0000FF"/>
                </a:solidFill>
              </a:rPr>
              <a:t>0</a:t>
            </a:r>
            <a:r>
              <a:rPr lang="en-US" altLang="zh-TW" sz="2000">
                <a:solidFill>
                  <a:srgbClr val="0000FF"/>
                </a:solidFill>
              </a:rPr>
              <a:t> + 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 baseline="-25000">
                <a:solidFill>
                  <a:srgbClr val="0000FF"/>
                </a:solidFill>
              </a:rPr>
              <a:t>1</a:t>
            </a:r>
            <a:r>
              <a:rPr lang="en-US" altLang="zh-TW" sz="2000" i="1">
                <a:solidFill>
                  <a:srgbClr val="0000FF"/>
                </a:solidFill>
              </a:rPr>
              <a:t>x</a:t>
            </a:r>
            <a:r>
              <a:rPr lang="en-US" altLang="zh-TW" sz="2000" baseline="-25000">
                <a:solidFill>
                  <a:srgbClr val="0000FF"/>
                </a:solidFill>
              </a:rPr>
              <a:t>1</a:t>
            </a:r>
            <a:r>
              <a:rPr lang="en-US" altLang="zh-TW" sz="2000">
                <a:solidFill>
                  <a:srgbClr val="0000FF"/>
                </a:solidFill>
              </a:rPr>
              <a:t> + 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 baseline="-25000">
                <a:solidFill>
                  <a:srgbClr val="0000FF"/>
                </a:solidFill>
              </a:rPr>
              <a:t>2</a:t>
            </a:r>
            <a:r>
              <a:rPr lang="en-US" altLang="zh-TW" sz="2000" i="1">
                <a:solidFill>
                  <a:srgbClr val="0000FF"/>
                </a:solidFill>
              </a:rPr>
              <a:t>x</a:t>
            </a:r>
            <a:r>
              <a:rPr lang="en-US" altLang="zh-TW" sz="2000" baseline="-25000">
                <a:solidFill>
                  <a:srgbClr val="0000FF"/>
                </a:solidFill>
              </a:rPr>
              <a:t>2</a:t>
            </a:r>
            <a:r>
              <a:rPr lang="en-US" altLang="zh-TW" sz="2000">
                <a:solidFill>
                  <a:srgbClr val="0000FF"/>
                </a:solidFill>
              </a:rPr>
              <a:t>+…+ </a:t>
            </a:r>
            <a:r>
              <a:rPr lang="en-US" altLang="zh-TW" sz="2000" i="1">
                <a:solidFill>
                  <a:srgbClr val="0000FF"/>
                </a:solidFill>
              </a:rPr>
              <a:t>c</a:t>
            </a:r>
            <a:r>
              <a:rPr lang="en-US" altLang="zh-TW" sz="2000" i="1" baseline="-25000">
                <a:solidFill>
                  <a:srgbClr val="0000FF"/>
                </a:solidFill>
              </a:rPr>
              <a:t>n</a:t>
            </a:r>
            <a:r>
              <a:rPr lang="en-US" altLang="zh-TW" sz="2000" i="1">
                <a:solidFill>
                  <a:srgbClr val="0000FF"/>
                </a:solidFill>
              </a:rPr>
              <a:t>x</a:t>
            </a:r>
            <a:r>
              <a:rPr lang="en-US" altLang="zh-TW" sz="2000" i="1" baseline="-25000">
                <a:solidFill>
                  <a:srgbClr val="0000FF"/>
                </a:solidFill>
              </a:rPr>
              <a:t>n</a:t>
            </a:r>
            <a:r>
              <a:rPr lang="en-US" altLang="zh-TW" sz="2000">
                <a:solidFill>
                  <a:srgbClr val="0000FF"/>
                </a:solidFill>
              </a:rPr>
              <a:t>, where </a:t>
            </a:r>
            <a:r>
              <a:rPr lang="en-US" altLang="zh-TW" sz="2000" i="1">
                <a:solidFill>
                  <a:srgbClr val="0000FF"/>
                </a:solidFill>
              </a:rPr>
              <a:t>y</a:t>
            </a:r>
            <a:r>
              <a:rPr lang="en-US" altLang="zh-TW" sz="2000">
                <a:solidFill>
                  <a:srgbClr val="0000FF"/>
                </a:solidFill>
              </a:rPr>
              <a:t> is the dependent variable and </a:t>
            </a:r>
            <a:r>
              <a:rPr lang="en-US" altLang="zh-TW" sz="2000" i="1">
                <a:solidFill>
                  <a:srgbClr val="0000FF"/>
                </a:solidFill>
              </a:rPr>
              <a:t>x</a:t>
            </a:r>
            <a:r>
              <a:rPr lang="en-US" altLang="zh-TW" sz="2000" i="1" baseline="-25000">
                <a:solidFill>
                  <a:srgbClr val="0000FF"/>
                </a:solidFill>
              </a:rPr>
              <a:t>i</a:t>
            </a:r>
            <a:r>
              <a:rPr lang="en-US" altLang="zh-TW" sz="2000">
                <a:solidFill>
                  <a:srgbClr val="0000FF"/>
                </a:solidFill>
              </a:rPr>
              <a:t> are explanatory variables</a:t>
            </a:r>
            <a:endParaRPr lang="zh-TW" altLang="en-US" sz="2000" i="1" baseline="-25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5A13CB68-54CE-484B-B99F-DC1498B14D6D}" type="slidenum">
              <a:rPr kumimoji="0" lang="en-US" altLang="zh-TW" sz="1400" smtClean="0"/>
              <a:pPr eaLnBrk="1" hangingPunct="1"/>
              <a:t>88</a:t>
            </a:fld>
            <a:endParaRPr kumimoji="0" lang="en-US" altLang="zh-TW" sz="1400"/>
          </a:p>
        </p:txBody>
      </p:sp>
      <p:sp>
        <p:nvSpPr>
          <p:cNvPr id="839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85813"/>
            <a:ext cx="8678863" cy="50196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By substituting the data points (0, 4.5), (5, 4.8), (10, 5.3), (15, 5.7), (20, 6.1), and (25, 6.5) into the quadratic polynomial </a:t>
            </a:r>
            <a:r>
              <a:rPr lang="en-US" altLang="zh-TW" i="1">
                <a:solidFill>
                  <a:schemeClr val="tx1"/>
                </a:solidFill>
              </a:rPr>
              <a:t>y </a:t>
            </a:r>
            <a:r>
              <a:rPr lang="en-US" altLang="zh-TW">
                <a:solidFill>
                  <a:schemeClr val="tx1"/>
                </a:solidFill>
              </a:rPr>
              <a:t>= </a:t>
            </a:r>
            <a:r>
              <a:rPr lang="en-US" altLang="zh-TW" i="1">
                <a:solidFill>
                  <a:schemeClr val="tx1"/>
                </a:solidFill>
              </a:rPr>
              <a:t>c</a:t>
            </a:r>
            <a:r>
              <a:rPr lang="en-US" altLang="zh-TW" baseline="-25000">
                <a:solidFill>
                  <a:schemeClr val="tx1"/>
                </a:solidFill>
              </a:rPr>
              <a:t>0</a:t>
            </a:r>
            <a:r>
              <a:rPr lang="en-US" altLang="zh-TW" i="1">
                <a:solidFill>
                  <a:schemeClr val="tx1"/>
                </a:solidFill>
              </a:rPr>
              <a:t>+c</a:t>
            </a:r>
            <a:r>
              <a:rPr lang="en-US" altLang="zh-TW" baseline="-25000">
                <a:solidFill>
                  <a:schemeClr val="tx1"/>
                </a:solidFill>
              </a:rPr>
              <a:t>1</a:t>
            </a:r>
            <a:r>
              <a:rPr lang="en-US" altLang="zh-TW" i="1">
                <a:solidFill>
                  <a:schemeClr val="tx1"/>
                </a:solidFill>
              </a:rPr>
              <a:t>x+c</a:t>
            </a:r>
            <a:r>
              <a:rPr lang="en-US" altLang="zh-TW" baseline="-25000">
                <a:solidFill>
                  <a:schemeClr val="tx1"/>
                </a:solidFill>
              </a:rPr>
              <a:t>2</a:t>
            </a:r>
            <a:r>
              <a:rPr lang="en-US" altLang="zh-TW" i="1">
                <a:solidFill>
                  <a:schemeClr val="tx1"/>
                </a:solidFill>
              </a:rPr>
              <a:t>x</a:t>
            </a:r>
            <a:r>
              <a:rPr lang="en-US" altLang="zh-TW" i="1" baseline="30000">
                <a:solidFill>
                  <a:schemeClr val="tx1"/>
                </a:solidFill>
              </a:rPr>
              <a:t>2</a:t>
            </a:r>
            <a:r>
              <a:rPr lang="en-US" altLang="zh-TW">
                <a:solidFill>
                  <a:schemeClr val="tx1"/>
                </a:solidFill>
              </a:rPr>
              <a:t>, we can produce the least squares problem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The normal equations are</a:t>
            </a:r>
            <a:endParaRPr lang="en-US" altLang="zh-TW"/>
          </a:p>
        </p:txBody>
      </p:sp>
      <p:graphicFrame>
        <p:nvGraphicFramePr>
          <p:cNvPr id="83970" name="Object 0"/>
          <p:cNvGraphicFramePr>
            <a:graphicFrameLocks noChangeAspect="1"/>
          </p:cNvGraphicFramePr>
          <p:nvPr/>
        </p:nvGraphicFramePr>
        <p:xfrm>
          <a:off x="2882900" y="2033588"/>
          <a:ext cx="28321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0" name="Equation" r:id="rId3" imgW="1650960" imgH="1600200" progId="Equation.3">
                  <p:embed/>
                </p:oleObj>
              </mc:Choice>
              <mc:Fallback>
                <p:oleObj name="Equation" r:id="rId3" imgW="1650960" imgH="16002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25" b="2025"/>
                      <a:stretch>
                        <a:fillRect/>
                      </a:stretch>
                    </p:blipFill>
                    <p:spPr bwMode="auto">
                      <a:xfrm>
                        <a:off x="2882900" y="2033588"/>
                        <a:ext cx="2832100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1"/>
          <p:cNvGraphicFramePr>
            <a:graphicFrameLocks noChangeAspect="1"/>
          </p:cNvGraphicFramePr>
          <p:nvPr/>
        </p:nvGraphicFramePr>
        <p:xfrm>
          <a:off x="4514850" y="31686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1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1686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1833563" y="5119688"/>
          <a:ext cx="42037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22" name="Equation" r:id="rId7" imgW="2450880" imgH="939600" progId="Equation.3">
                  <p:embed/>
                </p:oleObj>
              </mc:Choice>
              <mc:Fallback>
                <p:oleObj name="Equation" r:id="rId7" imgW="245088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99" b="2299"/>
                      <a:stretch>
                        <a:fillRect/>
                      </a:stretch>
                    </p:blipFill>
                    <p:spPr bwMode="auto">
                      <a:xfrm>
                        <a:off x="1833563" y="5119688"/>
                        <a:ext cx="42037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B6CDB4A2-C649-4ADC-BD38-58A3997ECF1A}" type="slidenum">
              <a:rPr kumimoji="0" lang="en-US" altLang="zh-TW" sz="1400" smtClean="0"/>
              <a:pPr eaLnBrk="1" hangingPunct="1"/>
              <a:t>89</a:t>
            </a:fld>
            <a:endParaRPr kumimoji="0" lang="en-US" altLang="zh-TW" sz="1400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000125"/>
            <a:ext cx="8321675" cy="48053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The solution is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Evaluating this polynomial at </a:t>
            </a:r>
            <a:r>
              <a:rPr lang="en-US" altLang="zh-TW" i="1">
                <a:solidFill>
                  <a:schemeClr val="tx1"/>
                </a:solidFill>
              </a:rPr>
              <a:t>x </a:t>
            </a:r>
            <a:r>
              <a:rPr lang="en-US" altLang="zh-TW">
                <a:solidFill>
                  <a:schemeClr val="tx1"/>
                </a:solidFill>
              </a:rPr>
              <a:t>= 30 gives the estimate of the world population for the year 2010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zh-TW">
              <a:solidFill>
                <a:schemeClr val="tx1"/>
              </a:solidFill>
            </a:endParaRPr>
          </a:p>
        </p:txBody>
      </p:sp>
      <p:graphicFrame>
        <p:nvGraphicFramePr>
          <p:cNvPr id="84994" name="Object 0"/>
          <p:cNvGraphicFramePr>
            <a:graphicFrameLocks noChangeAspect="1"/>
          </p:cNvGraphicFramePr>
          <p:nvPr/>
        </p:nvGraphicFramePr>
        <p:xfrm>
          <a:off x="1985963" y="1857375"/>
          <a:ext cx="3783012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6" name="Equation" r:id="rId3" imgW="1866600" imgH="711000" progId="Equation.3">
                  <p:embed/>
                </p:oleObj>
              </mc:Choice>
              <mc:Fallback>
                <p:oleObj name="Equation" r:id="rId3" imgW="1866600" imgH="7110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15" b="2115"/>
                      <a:stretch>
                        <a:fillRect/>
                      </a:stretch>
                    </p:blipFill>
                    <p:spPr bwMode="auto">
                      <a:xfrm>
                        <a:off x="1985963" y="1857375"/>
                        <a:ext cx="3783012" cy="1366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2071688" y="4714875"/>
          <a:ext cx="38592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77" name="Equation" r:id="rId5" imgW="1904760" imgH="203040" progId="Equation.3">
                  <p:embed/>
                </p:oleObj>
              </mc:Choice>
              <mc:Fallback>
                <p:oleObj name="Equation" r:id="rId5" imgW="19047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15" b="2115"/>
                      <a:stretch>
                        <a:fillRect/>
                      </a:stretch>
                    </p:blipFill>
                    <p:spPr bwMode="auto">
                      <a:xfrm>
                        <a:off x="2071688" y="4714875"/>
                        <a:ext cx="38592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17929D20-8AB0-4056-AFBE-5EDA3FB37694}" type="slidenum">
              <a:rPr kumimoji="0" lang="en-US" altLang="zh-TW" sz="1400" smtClean="0"/>
              <a:pPr eaLnBrk="1" hangingPunct="1"/>
              <a:t>9</a:t>
            </a:fld>
            <a:endParaRPr kumimoji="0" lang="en-US" altLang="zh-TW" sz="140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1905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dirty="0"/>
              <a:t>Distance between two vectors:</a:t>
            </a:r>
          </a:p>
          <a:p>
            <a:pPr lvl="1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dirty="0"/>
              <a:t>The distance between two vectors </a:t>
            </a:r>
            <a:r>
              <a:rPr lang="en-US" altLang="zh-TW" b="1" dirty="0"/>
              <a:t>u</a:t>
            </a:r>
            <a:r>
              <a:rPr lang="en-US" altLang="zh-TW" dirty="0"/>
              <a:t> and </a:t>
            </a:r>
            <a:r>
              <a:rPr lang="en-US" altLang="zh-TW" b="1" dirty="0"/>
              <a:t>v </a:t>
            </a:r>
            <a:r>
              <a:rPr lang="en-US" altLang="zh-TW" dirty="0"/>
              <a:t>in </a:t>
            </a:r>
            <a:r>
              <a:rPr lang="en-US" altLang="zh-TW" i="1" dirty="0">
                <a:sym typeface="Wingdings" pitchFamily="2" charset="2"/>
              </a:rPr>
              <a:t>R</a:t>
            </a:r>
            <a:r>
              <a:rPr lang="en-US" altLang="zh-TW" i="1" baseline="50000" dirty="0">
                <a:sym typeface="Wingdings" pitchFamily="2" charset="2"/>
              </a:rPr>
              <a:t>n</a:t>
            </a:r>
            <a:r>
              <a:rPr lang="en-US" altLang="zh-TW" dirty="0"/>
              <a:t> is 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2730500" y="1714500"/>
          <a:ext cx="22701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35" r:id="rId3" imgW="1028700" imgH="190500" progId="Equation.3">
                  <p:embed/>
                </p:oleObj>
              </mc:Choice>
              <mc:Fallback>
                <p:oleObj r:id="rId3" imgW="1028700" imgH="19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1714500"/>
                        <a:ext cx="22701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395288" y="4714875"/>
            <a:ext cx="79248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標楷體" pitchFamily="65" charset="-120"/>
              </a:rPr>
              <a:t>Properties of distance</a:t>
            </a:r>
          </a:p>
          <a:p>
            <a:pPr marL="269875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(1)</a:t>
            </a:r>
          </a:p>
          <a:p>
            <a:pPr marL="269875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(2)                       if and only if </a:t>
            </a:r>
            <a:r>
              <a:rPr lang="en-US" altLang="zh-TW" b="1" dirty="0">
                <a:latin typeface="+mn-lt"/>
                <a:ea typeface="標楷體" pitchFamily="65" charset="-120"/>
              </a:rPr>
              <a:t>u</a:t>
            </a:r>
            <a:r>
              <a:rPr lang="en-US" altLang="zh-TW" dirty="0">
                <a:latin typeface="+mn-lt"/>
                <a:ea typeface="標楷體" pitchFamily="65" charset="-120"/>
              </a:rPr>
              <a:t> = </a:t>
            </a:r>
            <a:r>
              <a:rPr lang="en-US" altLang="zh-TW" b="1" dirty="0">
                <a:latin typeface="+mn-lt"/>
                <a:ea typeface="標楷體" pitchFamily="65" charset="-120"/>
              </a:rPr>
              <a:t>v</a:t>
            </a:r>
          </a:p>
          <a:p>
            <a:pPr marL="269875" lvl="1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(3)</a:t>
            </a:r>
          </a:p>
        </p:txBody>
      </p:sp>
      <p:graphicFrame>
        <p:nvGraphicFramePr>
          <p:cNvPr id="81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178701"/>
              </p:ext>
            </p:extLst>
          </p:nvPr>
        </p:nvGraphicFramePr>
        <p:xfrm>
          <a:off x="1259632" y="5338461"/>
          <a:ext cx="1564530" cy="4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36" name="方程式" r:id="rId5" imgW="749160" imgH="203040" progId="Equation.3">
                  <p:embed/>
                </p:oleObj>
              </mc:Choice>
              <mc:Fallback>
                <p:oleObj name="方程式" r:id="rId5" imgW="7491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338461"/>
                        <a:ext cx="1564530" cy="42099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89302"/>
              </p:ext>
            </p:extLst>
          </p:nvPr>
        </p:nvGraphicFramePr>
        <p:xfrm>
          <a:off x="1277095" y="5872163"/>
          <a:ext cx="14366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37" name="方程式" r:id="rId7" imgW="1434960" imgH="342720" progId="Equation.3">
                  <p:embed/>
                </p:oleObj>
              </mc:Choice>
              <mc:Fallback>
                <p:oleObj name="方程式" r:id="rId7" imgW="1434960" imgH="342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095" y="5872163"/>
                        <a:ext cx="1436687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25568"/>
              </p:ext>
            </p:extLst>
          </p:nvPr>
        </p:nvGraphicFramePr>
        <p:xfrm>
          <a:off x="1259632" y="6351588"/>
          <a:ext cx="22891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38" r:id="rId9" imgW="1040948" imgH="190417" progId="Equation.3">
                  <p:embed/>
                </p:oleObj>
              </mc:Choice>
              <mc:Fallback>
                <p:oleObj r:id="rId9" imgW="1040948" imgH="19041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351588"/>
                        <a:ext cx="22891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214563"/>
            <a:ext cx="35147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8202" name="文字方塊 11"/>
          <p:cNvSpPr txBox="1">
            <a:spLocks noChangeArrowheads="1"/>
          </p:cNvSpPr>
          <p:nvPr/>
        </p:nvSpPr>
        <p:spPr bwMode="auto">
          <a:xfrm>
            <a:off x="3491880" y="6372036"/>
            <a:ext cx="547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800" dirty="0">
                <a:solidFill>
                  <a:srgbClr val="0000FF"/>
                </a:solidFill>
              </a:rPr>
              <a:t>(commutative property (</a:t>
            </a:r>
            <a:r>
              <a:rPr lang="zh-TW" altLang="en-US" sz="1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交換律</a:t>
            </a:r>
            <a:r>
              <a:rPr lang="en-US" altLang="zh-TW" sz="1800" dirty="0">
                <a:solidFill>
                  <a:srgbClr val="0000FF"/>
                </a:solidFill>
              </a:rPr>
              <a:t>)</a:t>
            </a:r>
            <a:r>
              <a:rPr lang="zh-TW" altLang="en-US" sz="1800" dirty="0">
                <a:solidFill>
                  <a:srgbClr val="0000FF"/>
                </a:solidFill>
              </a:rPr>
              <a:t> </a:t>
            </a:r>
            <a:r>
              <a:rPr lang="en-US" altLang="zh-TW" sz="1800" dirty="0">
                <a:solidFill>
                  <a:srgbClr val="0000FF"/>
                </a:solidFill>
              </a:rPr>
              <a:t>of the distance function)</a:t>
            </a:r>
            <a:endParaRPr lang="zh-TW" altLang="en-US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62A93DDB-6B52-4788-8518-77EC499E98A9}" type="slidenum">
              <a:rPr kumimoji="0" lang="en-US" altLang="zh-TW" sz="1400" smtClean="0"/>
              <a:pPr eaLnBrk="1" hangingPunct="1"/>
              <a:t>90</a:t>
            </a:fld>
            <a:endParaRPr kumimoji="0" lang="en-US" altLang="zh-TW" sz="14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Keywords in Section 5.4: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9248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>
                <a:solidFill>
                  <a:schemeClr val="tx1"/>
                </a:solidFill>
              </a:rPr>
              <a:t>orthogonal to </a:t>
            </a:r>
            <a:r>
              <a:rPr lang="en-US" altLang="zh-TW" i="1">
                <a:solidFill>
                  <a:schemeClr val="tx1"/>
                </a:solidFill>
              </a:rPr>
              <a:t>W</a:t>
            </a:r>
            <a:r>
              <a:rPr lang="en-US" altLang="zh-TW">
                <a:solidFill>
                  <a:schemeClr val="tx1"/>
                </a:solidFill>
              </a:rPr>
              <a:t>: </a:t>
            </a:r>
            <a:r>
              <a:rPr lang="zh-TW" altLang="en-US">
                <a:solidFill>
                  <a:schemeClr val="tx1"/>
                </a:solidFill>
              </a:rPr>
              <a:t>正交於</a:t>
            </a:r>
            <a:r>
              <a:rPr lang="en-US" altLang="zh-TW" i="1">
                <a:solidFill>
                  <a:schemeClr val="tx1"/>
                </a:solidFill>
              </a:rPr>
              <a:t>W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solidFill>
                  <a:schemeClr val="tx1"/>
                </a:solidFill>
              </a:rPr>
              <a:t>orthogonal complement: </a:t>
            </a:r>
            <a:r>
              <a:rPr lang="zh-TW" altLang="en-US">
                <a:solidFill>
                  <a:schemeClr val="tx1"/>
                </a:solidFill>
              </a:rPr>
              <a:t>正交補集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solidFill>
                  <a:schemeClr val="tx1"/>
                </a:solidFill>
              </a:rPr>
              <a:t>direct sum: </a:t>
            </a:r>
            <a:r>
              <a:rPr lang="zh-TW" altLang="en-US">
                <a:solidFill>
                  <a:schemeClr val="tx1"/>
                </a:solidFill>
              </a:rPr>
              <a:t>直和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solidFill>
                  <a:schemeClr val="tx1"/>
                </a:solidFill>
              </a:rPr>
              <a:t>projection onto a subspace: </a:t>
            </a:r>
            <a:r>
              <a:rPr lang="zh-TW" altLang="en-US">
                <a:solidFill>
                  <a:schemeClr val="tx1"/>
                </a:solidFill>
              </a:rPr>
              <a:t>在子空間的投影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solidFill>
                  <a:schemeClr val="tx1"/>
                </a:solidFill>
              </a:rPr>
              <a:t>fundamental subspaces: </a:t>
            </a:r>
            <a:r>
              <a:rPr lang="zh-TW" altLang="en-US">
                <a:solidFill>
                  <a:schemeClr val="tx1"/>
                </a:solidFill>
              </a:rPr>
              <a:t>基本子空間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solidFill>
                  <a:schemeClr val="tx1"/>
                </a:solidFill>
              </a:rPr>
              <a:t>least squares problem: </a:t>
            </a:r>
            <a:r>
              <a:rPr lang="zh-TW" altLang="en-US">
                <a:solidFill>
                  <a:schemeClr val="tx1"/>
                </a:solidFill>
              </a:rPr>
              <a:t>最小平方問題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>
                <a:solidFill>
                  <a:schemeClr val="tx1"/>
                </a:solidFill>
              </a:rPr>
              <a:t>normal equations: </a:t>
            </a:r>
            <a:r>
              <a:rPr lang="zh-TW" altLang="en-US">
                <a:solidFill>
                  <a:schemeClr val="tx1"/>
                </a:solidFill>
              </a:rPr>
              <a:t>一般方程式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400"/>
              <a:t>5.</a:t>
            </a:r>
            <a:fld id="{B9B9032F-067C-4E1E-8236-DEC5EC83F66A}" type="slidenum">
              <a:rPr kumimoji="0" lang="en-US" altLang="zh-TW" sz="1400" smtClean="0"/>
              <a:pPr eaLnBrk="1" hangingPunct="1"/>
              <a:t>91</a:t>
            </a:fld>
            <a:endParaRPr kumimoji="0" lang="en-US" altLang="zh-TW" sz="1400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431213" cy="601663"/>
          </a:xfrm>
        </p:spPr>
        <p:txBody>
          <a:bodyPr/>
          <a:lstStyle/>
          <a:p>
            <a:pPr eaLnBrk="1" hangingPunct="1"/>
            <a:r>
              <a:rPr lang="en-US" altLang="zh-TW" sz="3000"/>
              <a:t>5.5 Applications of Inner Product Spaces</a:t>
            </a:r>
            <a:r>
              <a:rPr lang="en-US" altLang="zh-TW" sz="2800"/>
              <a:t> </a:t>
            </a:r>
          </a:p>
        </p:txBody>
      </p:sp>
      <p:sp>
        <p:nvSpPr>
          <p:cNvPr id="87047" name="Rectangle 21"/>
          <p:cNvSpPr>
            <a:spLocks noChangeArrowheads="1"/>
          </p:cNvSpPr>
          <p:nvPr/>
        </p:nvSpPr>
        <p:spPr bwMode="auto">
          <a:xfrm>
            <a:off x="381000" y="8382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ea typeface="標楷體" pitchFamily="65" charset="-120"/>
              </a:rPr>
              <a:t>Least Squares Approximations for a function</a:t>
            </a:r>
          </a:p>
          <a:p>
            <a:pPr marL="525463" lvl="1" indent="-149225">
              <a:lnSpc>
                <a:spcPct val="110000"/>
              </a:lnSpc>
              <a:spcBef>
                <a:spcPts val="300"/>
              </a:spcBef>
              <a:buClr>
                <a:srgbClr val="000000"/>
              </a:buClr>
              <a:buSzPct val="55000"/>
              <a:buFont typeface="Times New Roman" pitchFamily="18" charset="0"/>
              <a:buChar char="–"/>
            </a:pP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An important application: use a polynomial function to approximate the probability density function (pdf) for the standard normal distribution, and then you can derive the approximation for the cumulative distribution function (</a:t>
            </a:r>
            <a:r>
              <a:rPr lang="en-US" altLang="zh-TW" dirty="0" err="1">
                <a:solidFill>
                  <a:srgbClr val="000000"/>
                </a:solidFill>
                <a:ea typeface="標楷體" pitchFamily="65" charset="-120"/>
              </a:rPr>
              <a:t>cdf</a:t>
            </a:r>
            <a:r>
              <a:rPr lang="en-US" altLang="zh-TW" dirty="0">
                <a:solidFill>
                  <a:srgbClr val="000000"/>
                </a:solidFill>
                <a:ea typeface="標楷體" pitchFamily="65" charset="-120"/>
              </a:rPr>
              <a:t>) of the standard normal distribution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</a:pPr>
            <a:endParaRPr lang="en-US" altLang="zh-TW" dirty="0">
              <a:solidFill>
                <a:schemeClr val="hlink"/>
              </a:solidFill>
              <a:ea typeface="標楷體" pitchFamily="65" charset="-120"/>
            </a:endParaRPr>
          </a:p>
        </p:txBody>
      </p:sp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1287463" y="3429000"/>
          <a:ext cx="58277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1" name="Equation" r:id="rId3" imgW="3429000" imgH="419040" progId="Equation.DSMT4">
                  <p:embed/>
                </p:oleObj>
              </mc:Choice>
              <mc:Fallback>
                <p:oleObj name="Equation" r:id="rId3" imgW="34290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66" b="2466"/>
                      <a:stretch>
                        <a:fillRect/>
                      </a:stretch>
                    </p:blipFill>
                    <p:spPr bwMode="auto">
                      <a:xfrm>
                        <a:off x="1287463" y="3429000"/>
                        <a:ext cx="582771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6"/>
          <p:cNvGraphicFramePr>
            <a:graphicFrameLocks noChangeAspect="1"/>
          </p:cNvGraphicFramePr>
          <p:nvPr/>
        </p:nvGraphicFramePr>
        <p:xfrm>
          <a:off x="138113" y="4357688"/>
          <a:ext cx="8912225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2" name="Equation" r:id="rId5" imgW="5244840" imgH="736560" progId="Equation.DSMT4">
                  <p:embed/>
                </p:oleObj>
              </mc:Choice>
              <mc:Fallback>
                <p:oleObj name="Equation" r:id="rId5" imgW="524484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66" b="2466"/>
                      <a:stretch>
                        <a:fillRect/>
                      </a:stretch>
                    </p:blipFill>
                    <p:spPr bwMode="auto">
                      <a:xfrm>
                        <a:off x="138113" y="4357688"/>
                        <a:ext cx="8912225" cy="1252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7"/>
          <p:cNvGraphicFramePr>
            <a:graphicFrameLocks noChangeAspect="1"/>
          </p:cNvGraphicFramePr>
          <p:nvPr/>
        </p:nvGraphicFramePr>
        <p:xfrm>
          <a:off x="1195388" y="6072188"/>
          <a:ext cx="712152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3" name="Equation" r:id="rId7" imgW="4190760" imgH="393480" progId="Equation.DSMT4">
                  <p:embed/>
                </p:oleObj>
              </mc:Choice>
              <mc:Fallback>
                <p:oleObj name="Equation" r:id="rId7" imgW="41907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66" b="2466"/>
                      <a:stretch>
                        <a:fillRect/>
                      </a:stretch>
                    </p:blipFill>
                    <p:spPr bwMode="auto">
                      <a:xfrm>
                        <a:off x="1195388" y="6072188"/>
                        <a:ext cx="712152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16518</TotalTime>
  <Words>6278</Words>
  <Application>Microsoft Office PowerPoint</Application>
  <PresentationFormat>如螢幕大小 (4:3)</PresentationFormat>
  <Paragraphs>626</Paragraphs>
  <Slides>91</Slides>
  <Notes>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5</vt:i4>
      </vt:variant>
      <vt:variant>
        <vt:lpstr>投影片標題</vt:lpstr>
      </vt:variant>
      <vt:variant>
        <vt:i4>91</vt:i4>
      </vt:variant>
    </vt:vector>
  </HeadingPairs>
  <TitlesOfParts>
    <vt:vector size="107" baseType="lpstr">
      <vt:lpstr>細明體</vt:lpstr>
      <vt:lpstr>新細明體</vt:lpstr>
      <vt:lpstr>標楷體</vt:lpstr>
      <vt:lpstr>Arial</vt:lpstr>
      <vt:lpstr>Calibri</vt:lpstr>
      <vt:lpstr>Cambria Math</vt:lpstr>
      <vt:lpstr>Symbol</vt:lpstr>
      <vt:lpstr>Tahoma</vt:lpstr>
      <vt:lpstr>Times New Roman</vt:lpstr>
      <vt:lpstr>Wingdings</vt:lpstr>
      <vt:lpstr>Blends</vt:lpstr>
      <vt:lpstr>Equation</vt:lpstr>
      <vt:lpstr>Equation.3</vt:lpstr>
      <vt:lpstr>方程式</vt:lpstr>
      <vt:lpstr>點陣圖影像</vt:lpstr>
      <vt:lpstr>Visio</vt:lpstr>
      <vt:lpstr>Chapter 5  Inner Product Spaces </vt:lpstr>
      <vt:lpstr>5.1 Length and Dot Product in Rn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5.1:</vt:lpstr>
      <vt:lpstr>5.2 Inner Product Spaces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5.2:</vt:lpstr>
      <vt:lpstr>5.3.1 Orthogonality and Linear Independence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5.3.2 Orthonormal Bases: Gram-Schmidt Process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5.3:</vt:lpstr>
      <vt:lpstr>5.4 Mathematical Models and Least Squares Analysis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5.4:</vt:lpstr>
      <vt:lpstr>5.5 Applications of Inner Product Spaces 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 Inner Product Spaces</dc:title>
  <dc:creator>Jr-Yan Wang</dc:creator>
  <cp:lastModifiedBy>Jr-Yan Wang</cp:lastModifiedBy>
  <cp:revision>1752</cp:revision>
  <dcterms:created xsi:type="dcterms:W3CDTF">2003-05-06T04:27:07Z</dcterms:created>
  <dcterms:modified xsi:type="dcterms:W3CDTF">2022-11-24T04:42:48Z</dcterms:modified>
</cp:coreProperties>
</file>