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20"/>
  </p:notesMasterIdLst>
  <p:handoutMasterIdLst>
    <p:handoutMasterId r:id="rId121"/>
  </p:handoutMasterIdLst>
  <p:sldIdLst>
    <p:sldId id="406" r:id="rId2"/>
    <p:sldId id="331" r:id="rId3"/>
    <p:sldId id="332" r:id="rId4"/>
    <p:sldId id="333" r:id="rId5"/>
    <p:sldId id="334" r:id="rId6"/>
    <p:sldId id="338" r:id="rId7"/>
    <p:sldId id="339" r:id="rId8"/>
    <p:sldId id="386" r:id="rId9"/>
    <p:sldId id="335" r:id="rId10"/>
    <p:sldId id="336" r:id="rId11"/>
    <p:sldId id="387" r:id="rId12"/>
    <p:sldId id="337" r:id="rId13"/>
    <p:sldId id="340" r:id="rId14"/>
    <p:sldId id="341" r:id="rId15"/>
    <p:sldId id="343" r:id="rId16"/>
    <p:sldId id="344" r:id="rId17"/>
    <p:sldId id="345" r:id="rId18"/>
    <p:sldId id="346" r:id="rId19"/>
    <p:sldId id="347" r:id="rId20"/>
    <p:sldId id="348" r:id="rId21"/>
    <p:sldId id="349" r:id="rId22"/>
    <p:sldId id="410" r:id="rId23"/>
    <p:sldId id="424" r:id="rId24"/>
    <p:sldId id="388" r:id="rId25"/>
    <p:sldId id="350" r:id="rId26"/>
    <p:sldId id="351" r:id="rId27"/>
    <p:sldId id="411" r:id="rId28"/>
    <p:sldId id="359" r:id="rId29"/>
    <p:sldId id="361" r:id="rId30"/>
    <p:sldId id="362" r:id="rId31"/>
    <p:sldId id="363" r:id="rId32"/>
    <p:sldId id="364" r:id="rId33"/>
    <p:sldId id="365" r:id="rId34"/>
    <p:sldId id="425" r:id="rId35"/>
    <p:sldId id="412" r:id="rId36"/>
    <p:sldId id="367" r:id="rId37"/>
    <p:sldId id="389" r:id="rId38"/>
    <p:sldId id="368" r:id="rId39"/>
    <p:sldId id="369" r:id="rId40"/>
    <p:sldId id="370" r:id="rId41"/>
    <p:sldId id="371" r:id="rId42"/>
    <p:sldId id="372" r:id="rId43"/>
    <p:sldId id="373" r:id="rId44"/>
    <p:sldId id="374" r:id="rId45"/>
    <p:sldId id="375" r:id="rId46"/>
    <p:sldId id="426" r:id="rId47"/>
    <p:sldId id="421" r:id="rId48"/>
    <p:sldId id="376" r:id="rId49"/>
    <p:sldId id="378" r:id="rId50"/>
    <p:sldId id="380" r:id="rId51"/>
    <p:sldId id="259" r:id="rId52"/>
    <p:sldId id="261" r:id="rId53"/>
    <p:sldId id="262" r:id="rId54"/>
    <p:sldId id="263" r:id="rId55"/>
    <p:sldId id="264" r:id="rId56"/>
    <p:sldId id="390" r:id="rId57"/>
    <p:sldId id="266" r:id="rId58"/>
    <p:sldId id="413" r:id="rId59"/>
    <p:sldId id="267" r:id="rId60"/>
    <p:sldId id="414" r:id="rId61"/>
    <p:sldId id="270" r:id="rId62"/>
    <p:sldId id="271" r:id="rId63"/>
    <p:sldId id="273" r:id="rId64"/>
    <p:sldId id="274" r:id="rId65"/>
    <p:sldId id="275" r:id="rId66"/>
    <p:sldId id="276" r:id="rId67"/>
    <p:sldId id="277" r:id="rId68"/>
    <p:sldId id="278" r:id="rId69"/>
    <p:sldId id="280" r:id="rId70"/>
    <p:sldId id="308" r:id="rId71"/>
    <p:sldId id="391" r:id="rId72"/>
    <p:sldId id="309" r:id="rId73"/>
    <p:sldId id="415" r:id="rId74"/>
    <p:sldId id="310" r:id="rId75"/>
    <p:sldId id="423" r:id="rId76"/>
    <p:sldId id="311" r:id="rId77"/>
    <p:sldId id="416" r:id="rId78"/>
    <p:sldId id="312" r:id="rId79"/>
    <p:sldId id="313" r:id="rId80"/>
    <p:sldId id="314" r:id="rId81"/>
    <p:sldId id="315" r:id="rId82"/>
    <p:sldId id="385" r:id="rId83"/>
    <p:sldId id="317" r:id="rId84"/>
    <p:sldId id="321" r:id="rId85"/>
    <p:sldId id="318" r:id="rId86"/>
    <p:sldId id="322" r:id="rId87"/>
    <p:sldId id="323" r:id="rId88"/>
    <p:sldId id="417" r:id="rId89"/>
    <p:sldId id="325" r:id="rId90"/>
    <p:sldId id="326" r:id="rId91"/>
    <p:sldId id="356" r:id="rId92"/>
    <p:sldId id="283" r:id="rId93"/>
    <p:sldId id="284" r:id="rId94"/>
    <p:sldId id="285" r:id="rId95"/>
    <p:sldId id="422" r:id="rId96"/>
    <p:sldId id="427" r:id="rId97"/>
    <p:sldId id="287" r:id="rId98"/>
    <p:sldId id="288" r:id="rId99"/>
    <p:sldId id="418" r:id="rId100"/>
    <p:sldId id="290" r:id="rId101"/>
    <p:sldId id="292" r:id="rId102"/>
    <p:sldId id="392" r:id="rId103"/>
    <p:sldId id="294" r:id="rId104"/>
    <p:sldId id="295" r:id="rId105"/>
    <p:sldId id="394" r:id="rId106"/>
    <p:sldId id="395" r:id="rId107"/>
    <p:sldId id="396" r:id="rId108"/>
    <p:sldId id="397" r:id="rId109"/>
    <p:sldId id="398" r:id="rId110"/>
    <p:sldId id="399" r:id="rId111"/>
    <p:sldId id="419" r:id="rId112"/>
    <p:sldId id="400" r:id="rId113"/>
    <p:sldId id="401" r:id="rId114"/>
    <p:sldId id="402" r:id="rId115"/>
    <p:sldId id="403" r:id="rId116"/>
    <p:sldId id="404" r:id="rId117"/>
    <p:sldId id="405" r:id="rId118"/>
    <p:sldId id="420" r:id="rId119"/>
  </p:sldIdLst>
  <p:sldSz cx="9144000" cy="6858000" type="screen4x3"/>
  <p:notesSz cx="6669088" cy="9926638"/>
  <p:defaultTextStyle>
    <a:defPPr>
      <a:defRPr lang="zh-TW"/>
    </a:defPPr>
    <a:lvl1pPr algn="l" rtl="0" fontAlgn="base">
      <a:spcBef>
        <a:spcPct val="0"/>
      </a:spcBef>
      <a:spcAft>
        <a:spcPct val="0"/>
      </a:spcAft>
      <a:defRPr kumimoji="1" sz="2400" kern="1200">
        <a:solidFill>
          <a:schemeClr val="tx1"/>
        </a:solidFill>
        <a:latin typeface="Tahoma" pitchFamily="34" charset="0"/>
        <a:ea typeface="新細明體" charset="-120"/>
        <a:cs typeface="+mn-cs"/>
      </a:defRPr>
    </a:lvl1pPr>
    <a:lvl2pPr marL="457200" algn="l" rtl="0" fontAlgn="base">
      <a:spcBef>
        <a:spcPct val="0"/>
      </a:spcBef>
      <a:spcAft>
        <a:spcPct val="0"/>
      </a:spcAft>
      <a:defRPr kumimoji="1" sz="2400" kern="1200">
        <a:solidFill>
          <a:schemeClr val="tx1"/>
        </a:solidFill>
        <a:latin typeface="Tahoma" pitchFamily="34" charset="0"/>
        <a:ea typeface="新細明體" charset="-120"/>
        <a:cs typeface="+mn-cs"/>
      </a:defRPr>
    </a:lvl2pPr>
    <a:lvl3pPr marL="914400" algn="l" rtl="0" fontAlgn="base">
      <a:spcBef>
        <a:spcPct val="0"/>
      </a:spcBef>
      <a:spcAft>
        <a:spcPct val="0"/>
      </a:spcAft>
      <a:defRPr kumimoji="1" sz="2400" kern="1200">
        <a:solidFill>
          <a:schemeClr val="tx1"/>
        </a:solidFill>
        <a:latin typeface="Tahoma" pitchFamily="34" charset="0"/>
        <a:ea typeface="新細明體" charset="-120"/>
        <a:cs typeface="+mn-cs"/>
      </a:defRPr>
    </a:lvl3pPr>
    <a:lvl4pPr marL="1371600" algn="l" rtl="0" fontAlgn="base">
      <a:spcBef>
        <a:spcPct val="0"/>
      </a:spcBef>
      <a:spcAft>
        <a:spcPct val="0"/>
      </a:spcAft>
      <a:defRPr kumimoji="1" sz="2400" kern="1200">
        <a:solidFill>
          <a:schemeClr val="tx1"/>
        </a:solidFill>
        <a:latin typeface="Tahoma" pitchFamily="34" charset="0"/>
        <a:ea typeface="新細明體" charset="-120"/>
        <a:cs typeface="+mn-cs"/>
      </a:defRPr>
    </a:lvl4pPr>
    <a:lvl5pPr marL="1828800" algn="l" rtl="0" fontAlgn="base">
      <a:spcBef>
        <a:spcPct val="0"/>
      </a:spcBef>
      <a:spcAft>
        <a:spcPct val="0"/>
      </a:spcAft>
      <a:defRPr kumimoji="1" sz="2400" kern="1200">
        <a:solidFill>
          <a:schemeClr val="tx1"/>
        </a:solidFill>
        <a:latin typeface="Tahoma" pitchFamily="34" charset="0"/>
        <a:ea typeface="新細明體" charset="-120"/>
        <a:cs typeface="+mn-cs"/>
      </a:defRPr>
    </a:lvl5pPr>
    <a:lvl6pPr marL="2286000" algn="l" defTabSz="914400" rtl="0" eaLnBrk="1" latinLnBrk="0" hangingPunct="1">
      <a:defRPr kumimoji="1" sz="2400" kern="1200">
        <a:solidFill>
          <a:schemeClr val="tx1"/>
        </a:solidFill>
        <a:latin typeface="Tahoma" pitchFamily="34" charset="0"/>
        <a:ea typeface="新細明體" charset="-120"/>
        <a:cs typeface="+mn-cs"/>
      </a:defRPr>
    </a:lvl6pPr>
    <a:lvl7pPr marL="2743200" algn="l" defTabSz="914400" rtl="0" eaLnBrk="1" latinLnBrk="0" hangingPunct="1">
      <a:defRPr kumimoji="1" sz="2400" kern="1200">
        <a:solidFill>
          <a:schemeClr val="tx1"/>
        </a:solidFill>
        <a:latin typeface="Tahoma" pitchFamily="34" charset="0"/>
        <a:ea typeface="新細明體" charset="-120"/>
        <a:cs typeface="+mn-cs"/>
      </a:defRPr>
    </a:lvl7pPr>
    <a:lvl8pPr marL="3200400" algn="l" defTabSz="914400" rtl="0" eaLnBrk="1" latinLnBrk="0" hangingPunct="1">
      <a:defRPr kumimoji="1" sz="2400" kern="1200">
        <a:solidFill>
          <a:schemeClr val="tx1"/>
        </a:solidFill>
        <a:latin typeface="Tahoma" pitchFamily="34" charset="0"/>
        <a:ea typeface="新細明體" charset="-120"/>
        <a:cs typeface="+mn-cs"/>
      </a:defRPr>
    </a:lvl8pPr>
    <a:lvl9pPr marL="3657600" algn="l" defTabSz="914400" rtl="0" eaLnBrk="1" latinLnBrk="0" hangingPunct="1">
      <a:defRPr kumimoji="1" sz="2400" kern="1200">
        <a:solidFill>
          <a:schemeClr val="tx1"/>
        </a:solidFill>
        <a:latin typeface="Tahoma" pitchFamily="34"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00FF"/>
    <a:srgbClr val="3333CC"/>
    <a:srgbClr val="CC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3621" autoAdjust="0"/>
  </p:normalViewPr>
  <p:slideViewPr>
    <p:cSldViewPr>
      <p:cViewPr varScale="1">
        <p:scale>
          <a:sx n="96" d="100"/>
          <a:sy n="96" d="100"/>
        </p:scale>
        <p:origin x="486" y="72"/>
      </p:cViewPr>
      <p:guideLst>
        <p:guide orient="horz" pos="2160"/>
        <p:guide pos="2880"/>
      </p:guideLst>
    </p:cSldViewPr>
  </p:slideViewPr>
  <p:outlineViewPr>
    <p:cViewPr>
      <p:scale>
        <a:sx n="25" d="100"/>
        <a:sy n="25"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8" Type="http://schemas.openxmlformats.org/officeDocument/2006/relationships/slide" Target="slides/slide84.xml"/><Relationship Id="rId13" Type="http://schemas.openxmlformats.org/officeDocument/2006/relationships/slide" Target="slides/slide94.xml"/><Relationship Id="rId3" Type="http://schemas.openxmlformats.org/officeDocument/2006/relationships/slide" Target="slides/slide59.xml"/><Relationship Id="rId7" Type="http://schemas.openxmlformats.org/officeDocument/2006/relationships/slide" Target="slides/slide66.xml"/><Relationship Id="rId12" Type="http://schemas.openxmlformats.org/officeDocument/2006/relationships/slide" Target="slides/slide91.xml"/><Relationship Id="rId17" Type="http://schemas.openxmlformats.org/officeDocument/2006/relationships/slide" Target="slides/slide109.xml"/><Relationship Id="rId2" Type="http://schemas.openxmlformats.org/officeDocument/2006/relationships/slide" Target="slides/slide55.xml"/><Relationship Id="rId16" Type="http://schemas.openxmlformats.org/officeDocument/2006/relationships/slide" Target="slides/slide106.xml"/><Relationship Id="rId1" Type="http://schemas.openxmlformats.org/officeDocument/2006/relationships/slide" Target="slides/slide51.xml"/><Relationship Id="rId6" Type="http://schemas.openxmlformats.org/officeDocument/2006/relationships/slide" Target="slides/slide65.xml"/><Relationship Id="rId11" Type="http://schemas.openxmlformats.org/officeDocument/2006/relationships/slide" Target="slides/slide90.xml"/><Relationship Id="rId5" Type="http://schemas.openxmlformats.org/officeDocument/2006/relationships/slide" Target="slides/slide62.xml"/><Relationship Id="rId15" Type="http://schemas.openxmlformats.org/officeDocument/2006/relationships/slide" Target="slides/slide101.xml"/><Relationship Id="rId10" Type="http://schemas.openxmlformats.org/officeDocument/2006/relationships/slide" Target="slides/slide88.xml"/><Relationship Id="rId4" Type="http://schemas.openxmlformats.org/officeDocument/2006/relationships/slide" Target="slides/slide61.xml"/><Relationship Id="rId9" Type="http://schemas.openxmlformats.org/officeDocument/2006/relationships/slide" Target="slides/slide87.xml"/><Relationship Id="rId14" Type="http://schemas.openxmlformats.org/officeDocument/2006/relationships/slide" Target="slides/slide9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3.wmf"/><Relationship Id="rId7" Type="http://schemas.openxmlformats.org/officeDocument/2006/relationships/image" Target="../media/image87.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6.emf"/><Relationship Id="rId5" Type="http://schemas.openxmlformats.org/officeDocument/2006/relationships/image" Target="../media/image85.emf"/><Relationship Id="rId4" Type="http://schemas.openxmlformats.org/officeDocument/2006/relationships/image" Target="../media/image8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5" Type="http://schemas.openxmlformats.org/officeDocument/2006/relationships/image" Target="../media/image99.wmf"/><Relationship Id="rId4" Type="http://schemas.openxmlformats.org/officeDocument/2006/relationships/image" Target="../media/image98.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02.wmf"/><Relationship Id="rId7" Type="http://schemas.openxmlformats.org/officeDocument/2006/relationships/image" Target="../media/image106.wmf"/><Relationship Id="rId2" Type="http://schemas.openxmlformats.org/officeDocument/2006/relationships/image" Target="../media/image101.wmf"/><Relationship Id="rId1" Type="http://schemas.openxmlformats.org/officeDocument/2006/relationships/image" Target="../media/image100.wmf"/><Relationship Id="rId6" Type="http://schemas.openxmlformats.org/officeDocument/2006/relationships/image" Target="../media/image105.wmf"/><Relationship Id="rId5" Type="http://schemas.openxmlformats.org/officeDocument/2006/relationships/image" Target="../media/image104.wmf"/><Relationship Id="rId4" Type="http://schemas.openxmlformats.org/officeDocument/2006/relationships/image" Target="../media/image103.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5" Type="http://schemas.openxmlformats.org/officeDocument/2006/relationships/image" Target="../media/image112.wmf"/><Relationship Id="rId4" Type="http://schemas.openxmlformats.org/officeDocument/2006/relationships/image" Target="../media/image11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5" Type="http://schemas.openxmlformats.org/officeDocument/2006/relationships/image" Target="../media/image118.wmf"/><Relationship Id="rId4" Type="http://schemas.openxmlformats.org/officeDocument/2006/relationships/image" Target="../media/image1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4" Type="http://schemas.openxmlformats.org/officeDocument/2006/relationships/image" Target="../media/image123.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 Id="rId4" Type="http://schemas.openxmlformats.org/officeDocument/2006/relationships/image" Target="../media/image127.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 Id="rId5" Type="http://schemas.openxmlformats.org/officeDocument/2006/relationships/image" Target="../media/image135.wmf"/><Relationship Id="rId4" Type="http://schemas.openxmlformats.org/officeDocument/2006/relationships/image" Target="../media/image134.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 Id="rId6" Type="http://schemas.openxmlformats.org/officeDocument/2006/relationships/image" Target="../media/image141.wmf"/><Relationship Id="rId5" Type="http://schemas.openxmlformats.org/officeDocument/2006/relationships/image" Target="../media/image140.wmf"/><Relationship Id="rId4" Type="http://schemas.openxmlformats.org/officeDocument/2006/relationships/image" Target="../media/image139.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2.wmf"/><Relationship Id="rId6" Type="http://schemas.openxmlformats.org/officeDocument/2006/relationships/image" Target="../media/image147.wmf"/><Relationship Id="rId5" Type="http://schemas.openxmlformats.org/officeDocument/2006/relationships/image" Target="../media/image146.wmf"/><Relationship Id="rId4" Type="http://schemas.openxmlformats.org/officeDocument/2006/relationships/image" Target="../media/image14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153.wmf"/><Relationship Id="rId1" Type="http://schemas.openxmlformats.org/officeDocument/2006/relationships/image" Target="../media/image152.wmf"/><Relationship Id="rId5" Type="http://schemas.openxmlformats.org/officeDocument/2006/relationships/image" Target="../media/image156.wmf"/><Relationship Id="rId4" Type="http://schemas.openxmlformats.org/officeDocument/2006/relationships/image" Target="../media/image155.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57.wmf"/><Relationship Id="rId4" Type="http://schemas.openxmlformats.org/officeDocument/2006/relationships/image" Target="../media/image16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63.wmf"/><Relationship Id="rId1" Type="http://schemas.openxmlformats.org/officeDocument/2006/relationships/image" Target="../media/image162.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64.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175.wmf"/><Relationship Id="rId3" Type="http://schemas.openxmlformats.org/officeDocument/2006/relationships/image" Target="../media/image170.wmf"/><Relationship Id="rId7" Type="http://schemas.openxmlformats.org/officeDocument/2006/relationships/image" Target="../media/image174.wmf"/><Relationship Id="rId2" Type="http://schemas.openxmlformats.org/officeDocument/2006/relationships/image" Target="../media/image169.wmf"/><Relationship Id="rId1" Type="http://schemas.openxmlformats.org/officeDocument/2006/relationships/image" Target="../media/image168.wmf"/><Relationship Id="rId6" Type="http://schemas.openxmlformats.org/officeDocument/2006/relationships/image" Target="../media/image173.wmf"/><Relationship Id="rId5" Type="http://schemas.openxmlformats.org/officeDocument/2006/relationships/image" Target="../media/image172.wmf"/><Relationship Id="rId4" Type="http://schemas.openxmlformats.org/officeDocument/2006/relationships/image" Target="../media/image171.wmf"/><Relationship Id="rId9" Type="http://schemas.openxmlformats.org/officeDocument/2006/relationships/image" Target="../media/image176.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79.wmf"/><Relationship Id="rId2" Type="http://schemas.openxmlformats.org/officeDocument/2006/relationships/image" Target="../media/image178.wmf"/><Relationship Id="rId1" Type="http://schemas.openxmlformats.org/officeDocument/2006/relationships/image" Target="../media/image177.wmf"/><Relationship Id="rId4" Type="http://schemas.openxmlformats.org/officeDocument/2006/relationships/image" Target="../media/image180.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182.wmf"/><Relationship Id="rId1" Type="http://schemas.openxmlformats.org/officeDocument/2006/relationships/image" Target="../media/image181.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image" Target="../media/image184.wmf"/><Relationship Id="rId1" Type="http://schemas.openxmlformats.org/officeDocument/2006/relationships/image" Target="../media/image183.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187.wmf"/><Relationship Id="rId1" Type="http://schemas.openxmlformats.org/officeDocument/2006/relationships/image" Target="../media/image186.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89.wmf"/><Relationship Id="rId1" Type="http://schemas.openxmlformats.org/officeDocument/2006/relationships/image" Target="../media/image18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91.wmf"/><Relationship Id="rId1" Type="http://schemas.openxmlformats.org/officeDocument/2006/relationships/image" Target="../media/image190.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95.wmf"/><Relationship Id="rId2" Type="http://schemas.openxmlformats.org/officeDocument/2006/relationships/image" Target="../media/image194.wmf"/><Relationship Id="rId1" Type="http://schemas.openxmlformats.org/officeDocument/2006/relationships/image" Target="../media/image193.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98.wmf"/><Relationship Id="rId2" Type="http://schemas.openxmlformats.org/officeDocument/2006/relationships/image" Target="../media/image197.wmf"/><Relationship Id="rId1" Type="http://schemas.openxmlformats.org/officeDocument/2006/relationships/image" Target="../media/image196.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01.wmf"/><Relationship Id="rId2" Type="http://schemas.openxmlformats.org/officeDocument/2006/relationships/image" Target="../media/image200.wmf"/><Relationship Id="rId1" Type="http://schemas.openxmlformats.org/officeDocument/2006/relationships/image" Target="../media/image199.wmf"/><Relationship Id="rId5" Type="http://schemas.openxmlformats.org/officeDocument/2006/relationships/image" Target="../media/image203.wmf"/><Relationship Id="rId4" Type="http://schemas.openxmlformats.org/officeDocument/2006/relationships/image" Target="../media/image202.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06.wmf"/><Relationship Id="rId2" Type="http://schemas.openxmlformats.org/officeDocument/2006/relationships/image" Target="../media/image205.wmf"/><Relationship Id="rId1" Type="http://schemas.openxmlformats.org/officeDocument/2006/relationships/image" Target="../media/image204.wmf"/><Relationship Id="rId4" Type="http://schemas.openxmlformats.org/officeDocument/2006/relationships/image" Target="../media/image207.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210.wmf"/><Relationship Id="rId2" Type="http://schemas.openxmlformats.org/officeDocument/2006/relationships/image" Target="../media/image209.wmf"/><Relationship Id="rId1" Type="http://schemas.openxmlformats.org/officeDocument/2006/relationships/image" Target="../media/image208.wmf"/><Relationship Id="rId4" Type="http://schemas.openxmlformats.org/officeDocument/2006/relationships/image" Target="../media/image211.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12.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95.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13.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216.wmf"/><Relationship Id="rId2" Type="http://schemas.openxmlformats.org/officeDocument/2006/relationships/image" Target="../media/image215.wmf"/><Relationship Id="rId1" Type="http://schemas.openxmlformats.org/officeDocument/2006/relationships/image" Target="../media/image2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218.wmf"/><Relationship Id="rId1" Type="http://schemas.openxmlformats.org/officeDocument/2006/relationships/image" Target="../media/image217.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221.wmf"/><Relationship Id="rId2" Type="http://schemas.openxmlformats.org/officeDocument/2006/relationships/image" Target="../media/image220.wmf"/><Relationship Id="rId1" Type="http://schemas.openxmlformats.org/officeDocument/2006/relationships/image" Target="../media/image219.wmf"/><Relationship Id="rId4" Type="http://schemas.openxmlformats.org/officeDocument/2006/relationships/image" Target="../media/image222.w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224.wmf"/><Relationship Id="rId1" Type="http://schemas.openxmlformats.org/officeDocument/2006/relationships/image" Target="../media/image223.w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226.wmf"/><Relationship Id="rId1" Type="http://schemas.openxmlformats.org/officeDocument/2006/relationships/image" Target="../media/image225.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27.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230.wmf"/><Relationship Id="rId2" Type="http://schemas.openxmlformats.org/officeDocument/2006/relationships/image" Target="../media/image229.wmf"/><Relationship Id="rId1" Type="http://schemas.openxmlformats.org/officeDocument/2006/relationships/image" Target="../media/image228.wmf"/><Relationship Id="rId5" Type="http://schemas.openxmlformats.org/officeDocument/2006/relationships/image" Target="../media/image232.wmf"/><Relationship Id="rId4" Type="http://schemas.openxmlformats.org/officeDocument/2006/relationships/image" Target="../media/image231.wmf"/></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234.wmf"/><Relationship Id="rId1" Type="http://schemas.openxmlformats.org/officeDocument/2006/relationships/image" Target="../media/image233.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image" Target="../media/image236.wmf"/><Relationship Id="rId1" Type="http://schemas.openxmlformats.org/officeDocument/2006/relationships/image" Target="../media/image235.wmf"/><Relationship Id="rId5" Type="http://schemas.openxmlformats.org/officeDocument/2006/relationships/image" Target="../media/image239.wmf"/><Relationship Id="rId4" Type="http://schemas.openxmlformats.org/officeDocument/2006/relationships/image" Target="../media/image238.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242.wmf"/><Relationship Id="rId2" Type="http://schemas.openxmlformats.org/officeDocument/2006/relationships/image" Target="../media/image241.wmf"/><Relationship Id="rId1" Type="http://schemas.openxmlformats.org/officeDocument/2006/relationships/image" Target="../media/image240.wmf"/></Relationships>
</file>

<file path=ppt/drawings/_rels/vmlDrawing69.vml.rels><?xml version="1.0" encoding="UTF-8" standalone="yes"?>
<Relationships xmlns="http://schemas.openxmlformats.org/package/2006/relationships"><Relationship Id="rId2" Type="http://schemas.openxmlformats.org/officeDocument/2006/relationships/image" Target="../media/image244.wmf"/><Relationship Id="rId1" Type="http://schemas.openxmlformats.org/officeDocument/2006/relationships/image" Target="../media/image24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0.vml.rels><?xml version="1.0" encoding="UTF-8" standalone="yes"?>
<Relationships xmlns="http://schemas.openxmlformats.org/package/2006/relationships"><Relationship Id="rId2" Type="http://schemas.openxmlformats.org/officeDocument/2006/relationships/image" Target="../media/image246.wmf"/><Relationship Id="rId1" Type="http://schemas.openxmlformats.org/officeDocument/2006/relationships/image" Target="../media/image245.wmf"/></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248.wmf"/><Relationship Id="rId1" Type="http://schemas.openxmlformats.org/officeDocument/2006/relationships/image" Target="../media/image247.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251.wmf"/><Relationship Id="rId2" Type="http://schemas.openxmlformats.org/officeDocument/2006/relationships/image" Target="../media/image250.wmf"/><Relationship Id="rId1" Type="http://schemas.openxmlformats.org/officeDocument/2006/relationships/image" Target="../media/image249.wmf"/><Relationship Id="rId4" Type="http://schemas.openxmlformats.org/officeDocument/2006/relationships/image" Target="../media/image252.w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255.wmf"/><Relationship Id="rId2" Type="http://schemas.openxmlformats.org/officeDocument/2006/relationships/image" Target="../media/image254.wmf"/><Relationship Id="rId1" Type="http://schemas.openxmlformats.org/officeDocument/2006/relationships/image" Target="../media/image253.wmf"/><Relationship Id="rId5" Type="http://schemas.openxmlformats.org/officeDocument/2006/relationships/image" Target="../media/image257.wmf"/><Relationship Id="rId4" Type="http://schemas.openxmlformats.org/officeDocument/2006/relationships/image" Target="../media/image256.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58.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59.wmf"/></Relationships>
</file>

<file path=ppt/drawings/_rels/vmlDrawing76.vml.rels><?xml version="1.0" encoding="UTF-8" standalone="yes"?>
<Relationships xmlns="http://schemas.openxmlformats.org/package/2006/relationships"><Relationship Id="rId2" Type="http://schemas.openxmlformats.org/officeDocument/2006/relationships/image" Target="../media/image261.wmf"/><Relationship Id="rId1" Type="http://schemas.openxmlformats.org/officeDocument/2006/relationships/image" Target="../media/image260.w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264.wmf"/><Relationship Id="rId2" Type="http://schemas.openxmlformats.org/officeDocument/2006/relationships/image" Target="../media/image263.wmf"/><Relationship Id="rId1" Type="http://schemas.openxmlformats.org/officeDocument/2006/relationships/image" Target="../media/image262.wmf"/><Relationship Id="rId4" Type="http://schemas.openxmlformats.org/officeDocument/2006/relationships/image" Target="../media/image265.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268.wmf"/><Relationship Id="rId2" Type="http://schemas.openxmlformats.org/officeDocument/2006/relationships/image" Target="../media/image267.wmf"/><Relationship Id="rId1" Type="http://schemas.openxmlformats.org/officeDocument/2006/relationships/image" Target="../media/image266.wmf"/><Relationship Id="rId4" Type="http://schemas.openxmlformats.org/officeDocument/2006/relationships/image" Target="../media/image269.wmf"/></Relationships>
</file>

<file path=ppt/drawings/_rels/vmlDrawing79.vml.rels><?xml version="1.0" encoding="UTF-8" standalone="yes"?>
<Relationships xmlns="http://schemas.openxmlformats.org/package/2006/relationships"><Relationship Id="rId2" Type="http://schemas.openxmlformats.org/officeDocument/2006/relationships/image" Target="../media/image271.wmf"/><Relationship Id="rId1" Type="http://schemas.openxmlformats.org/officeDocument/2006/relationships/image" Target="../media/image27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0.vml.rels><?xml version="1.0" encoding="UTF-8" standalone="yes"?>
<Relationships xmlns="http://schemas.openxmlformats.org/package/2006/relationships"><Relationship Id="rId3" Type="http://schemas.openxmlformats.org/officeDocument/2006/relationships/image" Target="../media/image274.wmf"/><Relationship Id="rId2" Type="http://schemas.openxmlformats.org/officeDocument/2006/relationships/image" Target="../media/image273.wmf"/><Relationship Id="rId1" Type="http://schemas.openxmlformats.org/officeDocument/2006/relationships/image" Target="../media/image272.w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75.w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76.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279.wmf"/><Relationship Id="rId2" Type="http://schemas.openxmlformats.org/officeDocument/2006/relationships/image" Target="../media/image278.wmf"/><Relationship Id="rId1" Type="http://schemas.openxmlformats.org/officeDocument/2006/relationships/image" Target="../media/image277.w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80.wmf"/></Relationships>
</file>

<file path=ppt/drawings/_rels/vmlDrawing85.vml.rels><?xml version="1.0" encoding="UTF-8" standalone="yes"?>
<Relationships xmlns="http://schemas.openxmlformats.org/package/2006/relationships"><Relationship Id="rId2" Type="http://schemas.openxmlformats.org/officeDocument/2006/relationships/image" Target="../media/image282.wmf"/><Relationship Id="rId1" Type="http://schemas.openxmlformats.org/officeDocument/2006/relationships/image" Target="../media/image281.wmf"/></Relationships>
</file>

<file path=ppt/drawings/_rels/vmlDrawing86.vml.rels><?xml version="1.0" encoding="UTF-8" standalone="yes"?>
<Relationships xmlns="http://schemas.openxmlformats.org/package/2006/relationships"><Relationship Id="rId2" Type="http://schemas.openxmlformats.org/officeDocument/2006/relationships/image" Target="../media/image284.wmf"/><Relationship Id="rId1" Type="http://schemas.openxmlformats.org/officeDocument/2006/relationships/image" Target="../media/image283.wmf"/></Relationships>
</file>

<file path=ppt/drawings/_rels/vmlDrawing87.vml.rels><?xml version="1.0" encoding="UTF-8" standalone="yes"?>
<Relationships xmlns="http://schemas.openxmlformats.org/package/2006/relationships"><Relationship Id="rId3" Type="http://schemas.openxmlformats.org/officeDocument/2006/relationships/image" Target="../media/image287.wmf"/><Relationship Id="rId2" Type="http://schemas.openxmlformats.org/officeDocument/2006/relationships/image" Target="../media/image286.wmf"/><Relationship Id="rId1" Type="http://schemas.openxmlformats.org/officeDocument/2006/relationships/image" Target="../media/image285.wmf"/><Relationship Id="rId4" Type="http://schemas.openxmlformats.org/officeDocument/2006/relationships/image" Target="../media/image288.wmf"/></Relationships>
</file>

<file path=ppt/drawings/_rels/vmlDrawing88.vml.rels><?xml version="1.0" encoding="UTF-8" standalone="yes"?>
<Relationships xmlns="http://schemas.openxmlformats.org/package/2006/relationships"><Relationship Id="rId3" Type="http://schemas.openxmlformats.org/officeDocument/2006/relationships/image" Target="../media/image291.wmf"/><Relationship Id="rId2" Type="http://schemas.openxmlformats.org/officeDocument/2006/relationships/image" Target="../media/image290.wmf"/><Relationship Id="rId1" Type="http://schemas.openxmlformats.org/officeDocument/2006/relationships/image" Target="../media/image289.wmf"/></Relationships>
</file>

<file path=ppt/drawings/_rels/vmlDrawing89.vml.rels><?xml version="1.0" encoding="UTF-8" standalone="yes"?>
<Relationships xmlns="http://schemas.openxmlformats.org/package/2006/relationships"><Relationship Id="rId3" Type="http://schemas.openxmlformats.org/officeDocument/2006/relationships/image" Target="../media/image294.wmf"/><Relationship Id="rId2" Type="http://schemas.openxmlformats.org/officeDocument/2006/relationships/image" Target="../media/image293.wmf"/><Relationship Id="rId1" Type="http://schemas.openxmlformats.org/officeDocument/2006/relationships/image" Target="../media/image29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0.vml.rels><?xml version="1.0" encoding="UTF-8" standalone="yes"?>
<Relationships xmlns="http://schemas.openxmlformats.org/package/2006/relationships"><Relationship Id="rId3" Type="http://schemas.openxmlformats.org/officeDocument/2006/relationships/image" Target="../media/image297.wmf"/><Relationship Id="rId2" Type="http://schemas.openxmlformats.org/officeDocument/2006/relationships/image" Target="../media/image296.wmf"/><Relationship Id="rId1" Type="http://schemas.openxmlformats.org/officeDocument/2006/relationships/image" Target="../media/image295.wmf"/><Relationship Id="rId4" Type="http://schemas.openxmlformats.org/officeDocument/2006/relationships/image" Target="../media/image298.w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99.wmf"/></Relationships>
</file>

<file path=ppt/drawings/_rels/vmlDrawing92.vml.rels><?xml version="1.0" encoding="UTF-8" standalone="yes"?>
<Relationships xmlns="http://schemas.openxmlformats.org/package/2006/relationships"><Relationship Id="rId3" Type="http://schemas.openxmlformats.org/officeDocument/2006/relationships/image" Target="../media/image302.wmf"/><Relationship Id="rId2" Type="http://schemas.openxmlformats.org/officeDocument/2006/relationships/image" Target="../media/image301.wmf"/><Relationship Id="rId1" Type="http://schemas.openxmlformats.org/officeDocument/2006/relationships/image" Target="../media/image300.wmf"/><Relationship Id="rId6" Type="http://schemas.openxmlformats.org/officeDocument/2006/relationships/image" Target="../media/image305.wmf"/><Relationship Id="rId5" Type="http://schemas.openxmlformats.org/officeDocument/2006/relationships/image" Target="../media/image304.wmf"/><Relationship Id="rId4" Type="http://schemas.openxmlformats.org/officeDocument/2006/relationships/image" Target="../media/image303.wmf"/></Relationships>
</file>

<file path=ppt/drawings/_rels/vmlDrawing93.vml.rels><?xml version="1.0" encoding="UTF-8" standalone="yes"?>
<Relationships xmlns="http://schemas.openxmlformats.org/package/2006/relationships"><Relationship Id="rId8" Type="http://schemas.openxmlformats.org/officeDocument/2006/relationships/image" Target="../media/image310.wmf"/><Relationship Id="rId3" Type="http://schemas.openxmlformats.org/officeDocument/2006/relationships/image" Target="../media/image306.wmf"/><Relationship Id="rId7" Type="http://schemas.openxmlformats.org/officeDocument/2006/relationships/image" Target="../media/image309.wmf"/><Relationship Id="rId2" Type="http://schemas.openxmlformats.org/officeDocument/2006/relationships/image" Target="../media/image290.wmf"/><Relationship Id="rId1" Type="http://schemas.openxmlformats.org/officeDocument/2006/relationships/image" Target="../media/image289.wmf"/><Relationship Id="rId6" Type="http://schemas.openxmlformats.org/officeDocument/2006/relationships/image" Target="../media/image308.wmf"/><Relationship Id="rId5" Type="http://schemas.openxmlformats.org/officeDocument/2006/relationships/image" Target="../media/image291.wmf"/><Relationship Id="rId4" Type="http://schemas.openxmlformats.org/officeDocument/2006/relationships/image" Target="../media/image307.wmf"/></Relationships>
</file>

<file path=ppt/drawings/_rels/vmlDrawing94.vml.rels><?xml version="1.0" encoding="UTF-8" standalone="yes"?>
<Relationships xmlns="http://schemas.openxmlformats.org/package/2006/relationships"><Relationship Id="rId2" Type="http://schemas.openxmlformats.org/officeDocument/2006/relationships/image" Target="../media/image312.wmf"/><Relationship Id="rId1" Type="http://schemas.openxmlformats.org/officeDocument/2006/relationships/image" Target="../media/image311.wmf"/></Relationships>
</file>

<file path=ppt/drawings/_rels/vmlDrawing95.vml.rels><?xml version="1.0" encoding="UTF-8" standalone="yes"?>
<Relationships xmlns="http://schemas.openxmlformats.org/package/2006/relationships"><Relationship Id="rId3" Type="http://schemas.openxmlformats.org/officeDocument/2006/relationships/image" Target="../media/image315.wmf"/><Relationship Id="rId2" Type="http://schemas.openxmlformats.org/officeDocument/2006/relationships/image" Target="../media/image314.wmf"/><Relationship Id="rId1" Type="http://schemas.openxmlformats.org/officeDocument/2006/relationships/image" Target="../media/image313.wmf"/><Relationship Id="rId4" Type="http://schemas.openxmlformats.org/officeDocument/2006/relationships/image" Target="../media/image316.wmf"/></Relationships>
</file>

<file path=ppt/drawings/_rels/vmlDrawing96.vml.rels><?xml version="1.0" encoding="UTF-8" standalone="yes"?>
<Relationships xmlns="http://schemas.openxmlformats.org/package/2006/relationships"><Relationship Id="rId3" Type="http://schemas.openxmlformats.org/officeDocument/2006/relationships/image" Target="../media/image319.wmf"/><Relationship Id="rId2" Type="http://schemas.openxmlformats.org/officeDocument/2006/relationships/image" Target="../media/image318.wmf"/><Relationship Id="rId1" Type="http://schemas.openxmlformats.org/officeDocument/2006/relationships/image" Target="../media/image317.wmf"/><Relationship Id="rId4" Type="http://schemas.openxmlformats.org/officeDocument/2006/relationships/image" Target="../media/image320.w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321.wmf"/></Relationships>
</file>

<file path=ppt/drawings/_rels/vmlDrawing98.vml.rels><?xml version="1.0" encoding="UTF-8" standalone="yes"?>
<Relationships xmlns="http://schemas.openxmlformats.org/package/2006/relationships"><Relationship Id="rId3" Type="http://schemas.openxmlformats.org/officeDocument/2006/relationships/image" Target="../media/image324.wmf"/><Relationship Id="rId2" Type="http://schemas.openxmlformats.org/officeDocument/2006/relationships/image" Target="../media/image323.wmf"/><Relationship Id="rId1" Type="http://schemas.openxmlformats.org/officeDocument/2006/relationships/image" Target="../media/image3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91420" tIns="45708" rIns="91420" bIns="45708" numCol="1" anchor="t" anchorCtr="0" compatLnSpc="1">
            <a:prstTxWarp prst="textNoShape">
              <a:avLst/>
            </a:prstTxWarp>
          </a:bodyPr>
          <a:lstStyle>
            <a:lvl1pPr>
              <a:defRPr sz="1100" b="1">
                <a:ea typeface="新細明體" pitchFamily="18" charset="-120"/>
              </a:defRPr>
            </a:lvl1pPr>
          </a:lstStyle>
          <a:p>
            <a:pPr>
              <a:defRPr/>
            </a:pPr>
            <a:endParaRPr lang="en-US" altLang="zh-TW"/>
          </a:p>
        </p:txBody>
      </p:sp>
      <p:sp>
        <p:nvSpPr>
          <p:cNvPr id="194563" name="Rectangle 3"/>
          <p:cNvSpPr>
            <a:spLocks noGrp="1" noChangeArrowheads="1"/>
          </p:cNvSpPr>
          <p:nvPr>
            <p:ph type="dt" sz="quarter" idx="1"/>
          </p:nvPr>
        </p:nvSpPr>
        <p:spPr bwMode="auto">
          <a:xfrm>
            <a:off x="3779838" y="0"/>
            <a:ext cx="2889250" cy="493713"/>
          </a:xfrm>
          <a:prstGeom prst="rect">
            <a:avLst/>
          </a:prstGeom>
          <a:noFill/>
          <a:ln w="9525">
            <a:noFill/>
            <a:miter lim="800000"/>
            <a:headEnd/>
            <a:tailEnd/>
          </a:ln>
          <a:effectLst/>
        </p:spPr>
        <p:txBody>
          <a:bodyPr vert="horz" wrap="square" lIns="91420" tIns="45708" rIns="91420" bIns="45708" numCol="1" anchor="t" anchorCtr="0" compatLnSpc="1">
            <a:prstTxWarp prst="textNoShape">
              <a:avLst/>
            </a:prstTxWarp>
          </a:bodyPr>
          <a:lstStyle>
            <a:lvl1pPr algn="r">
              <a:defRPr sz="1100" b="1">
                <a:ea typeface="新細明體" pitchFamily="18" charset="-120"/>
              </a:defRPr>
            </a:lvl1pPr>
          </a:lstStyle>
          <a:p>
            <a:pPr>
              <a:defRPr/>
            </a:pPr>
            <a:endParaRPr lang="en-US" altLang="zh-TW"/>
          </a:p>
        </p:txBody>
      </p:sp>
      <p:sp>
        <p:nvSpPr>
          <p:cNvPr id="194564" name="Rectangle 4"/>
          <p:cNvSpPr>
            <a:spLocks noGrp="1" noChangeArrowheads="1"/>
          </p:cNvSpPr>
          <p:nvPr>
            <p:ph type="ftr" sz="quarter" idx="2"/>
          </p:nvPr>
        </p:nvSpPr>
        <p:spPr bwMode="auto">
          <a:xfrm>
            <a:off x="0" y="9432925"/>
            <a:ext cx="2889250" cy="493713"/>
          </a:xfrm>
          <a:prstGeom prst="rect">
            <a:avLst/>
          </a:prstGeom>
          <a:noFill/>
          <a:ln w="9525">
            <a:noFill/>
            <a:miter lim="800000"/>
            <a:headEnd/>
            <a:tailEnd/>
          </a:ln>
          <a:effectLst/>
        </p:spPr>
        <p:txBody>
          <a:bodyPr vert="horz" wrap="square" lIns="91420" tIns="45708" rIns="91420" bIns="45708" numCol="1" anchor="b" anchorCtr="0" compatLnSpc="1">
            <a:prstTxWarp prst="textNoShape">
              <a:avLst/>
            </a:prstTxWarp>
          </a:bodyPr>
          <a:lstStyle>
            <a:lvl1pPr>
              <a:defRPr sz="1100" b="1">
                <a:ea typeface="新細明體" pitchFamily="18" charset="-120"/>
              </a:defRPr>
            </a:lvl1pPr>
          </a:lstStyle>
          <a:p>
            <a:pPr>
              <a:defRPr/>
            </a:pPr>
            <a:endParaRPr lang="en-US" altLang="zh-TW"/>
          </a:p>
        </p:txBody>
      </p:sp>
      <p:sp>
        <p:nvSpPr>
          <p:cNvPr id="194565" name="Rectangle 5"/>
          <p:cNvSpPr>
            <a:spLocks noGrp="1" noChangeArrowheads="1"/>
          </p:cNvSpPr>
          <p:nvPr>
            <p:ph type="sldNum" sz="quarter" idx="3"/>
          </p:nvPr>
        </p:nvSpPr>
        <p:spPr bwMode="auto">
          <a:xfrm>
            <a:off x="3779838" y="9432925"/>
            <a:ext cx="2889250" cy="493713"/>
          </a:xfrm>
          <a:prstGeom prst="rect">
            <a:avLst/>
          </a:prstGeom>
          <a:noFill/>
          <a:ln w="9525">
            <a:noFill/>
            <a:miter lim="800000"/>
            <a:headEnd/>
            <a:tailEnd/>
          </a:ln>
          <a:effectLst/>
        </p:spPr>
        <p:txBody>
          <a:bodyPr vert="horz" wrap="square" lIns="91420" tIns="45708" rIns="91420" bIns="45708" numCol="1" anchor="b" anchorCtr="0" compatLnSpc="1">
            <a:prstTxWarp prst="textNoShape">
              <a:avLst/>
            </a:prstTxWarp>
          </a:bodyPr>
          <a:lstStyle>
            <a:lvl1pPr algn="r">
              <a:defRPr sz="1100" b="1">
                <a:ea typeface="新細明體" pitchFamily="18" charset="-120"/>
              </a:defRPr>
            </a:lvl1pPr>
          </a:lstStyle>
          <a:p>
            <a:pPr>
              <a:defRPr/>
            </a:pPr>
            <a:fld id="{5372CDC3-2051-45BB-9602-4F95586AB5D5}" type="slidenum">
              <a:rPr lang="en-US" altLang="zh-TW"/>
              <a:pPr>
                <a:defRPr/>
              </a:pPr>
              <a:t>‹#›</a:t>
            </a:fld>
            <a:endParaRPr lang="en-US" altLang="zh-TW"/>
          </a:p>
        </p:txBody>
      </p:sp>
    </p:spTree>
    <p:extLst>
      <p:ext uri="{BB962C8B-B14F-4D97-AF65-F5344CB8AC3E}">
        <p14:creationId xmlns:p14="http://schemas.microsoft.com/office/powerpoint/2010/main" val="815932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91420" tIns="45708" rIns="91420" bIns="45708" numCol="1" anchor="t" anchorCtr="0" compatLnSpc="1">
            <a:prstTxWarp prst="textNoShape">
              <a:avLst/>
            </a:prstTxWarp>
          </a:bodyPr>
          <a:lstStyle>
            <a:lvl1pPr>
              <a:defRPr sz="1100">
                <a:ea typeface="新細明體" pitchFamily="18" charset="-120"/>
              </a:defRPr>
            </a:lvl1pPr>
          </a:lstStyle>
          <a:p>
            <a:pPr>
              <a:defRPr/>
            </a:pPr>
            <a:endParaRPr lang="en-US" altLang="zh-TW"/>
          </a:p>
        </p:txBody>
      </p:sp>
      <p:sp>
        <p:nvSpPr>
          <p:cNvPr id="7171" name="Rectangle 3"/>
          <p:cNvSpPr>
            <a:spLocks noGrp="1" noChangeArrowheads="1"/>
          </p:cNvSpPr>
          <p:nvPr>
            <p:ph type="dt" idx="1"/>
          </p:nvPr>
        </p:nvSpPr>
        <p:spPr bwMode="auto">
          <a:xfrm>
            <a:off x="3779838" y="0"/>
            <a:ext cx="2889250" cy="493713"/>
          </a:xfrm>
          <a:prstGeom prst="rect">
            <a:avLst/>
          </a:prstGeom>
          <a:noFill/>
          <a:ln w="9525">
            <a:noFill/>
            <a:miter lim="800000"/>
            <a:headEnd/>
            <a:tailEnd/>
          </a:ln>
          <a:effectLst/>
        </p:spPr>
        <p:txBody>
          <a:bodyPr vert="horz" wrap="square" lIns="91420" tIns="45708" rIns="91420" bIns="45708" numCol="1" anchor="t" anchorCtr="0" compatLnSpc="1">
            <a:prstTxWarp prst="textNoShape">
              <a:avLst/>
            </a:prstTxWarp>
          </a:bodyPr>
          <a:lstStyle>
            <a:lvl1pPr algn="r">
              <a:defRPr sz="1100">
                <a:ea typeface="新細明體" pitchFamily="18" charset="-120"/>
              </a:defRPr>
            </a:lvl1pPr>
          </a:lstStyle>
          <a:p>
            <a:pPr>
              <a:defRPr/>
            </a:pPr>
            <a:endParaRPr lang="en-US" altLang="zh-TW"/>
          </a:p>
        </p:txBody>
      </p:sp>
      <p:sp>
        <p:nvSpPr>
          <p:cNvPr id="123908" name="Rectangle 4"/>
          <p:cNvSpPr>
            <a:spLocks noGrp="1" noRot="1" noChangeAspect="1" noChangeArrowheads="1" noTextEdit="1"/>
          </p:cNvSpPr>
          <p:nvPr>
            <p:ph type="sldImg" idx="2"/>
          </p:nvPr>
        </p:nvSpPr>
        <p:spPr bwMode="auto">
          <a:xfrm>
            <a:off x="855663" y="746125"/>
            <a:ext cx="4964112"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889000" y="4714875"/>
            <a:ext cx="4891088" cy="4465638"/>
          </a:xfrm>
          <a:prstGeom prst="rect">
            <a:avLst/>
          </a:prstGeom>
          <a:noFill/>
          <a:ln w="9525">
            <a:noFill/>
            <a:miter lim="800000"/>
            <a:headEnd/>
            <a:tailEnd/>
          </a:ln>
          <a:effectLst/>
        </p:spPr>
        <p:txBody>
          <a:bodyPr vert="horz" wrap="square" lIns="91420" tIns="45708" rIns="91420" bIns="45708"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7174" name="Rectangle 6"/>
          <p:cNvSpPr>
            <a:spLocks noGrp="1" noChangeArrowheads="1"/>
          </p:cNvSpPr>
          <p:nvPr>
            <p:ph type="ftr" sz="quarter" idx="4"/>
          </p:nvPr>
        </p:nvSpPr>
        <p:spPr bwMode="auto">
          <a:xfrm>
            <a:off x="0" y="9432925"/>
            <a:ext cx="2889250" cy="493713"/>
          </a:xfrm>
          <a:prstGeom prst="rect">
            <a:avLst/>
          </a:prstGeom>
          <a:noFill/>
          <a:ln w="9525">
            <a:noFill/>
            <a:miter lim="800000"/>
            <a:headEnd/>
            <a:tailEnd/>
          </a:ln>
          <a:effectLst/>
        </p:spPr>
        <p:txBody>
          <a:bodyPr vert="horz" wrap="square" lIns="91420" tIns="45708" rIns="91420" bIns="45708" numCol="1" anchor="b" anchorCtr="0" compatLnSpc="1">
            <a:prstTxWarp prst="textNoShape">
              <a:avLst/>
            </a:prstTxWarp>
          </a:bodyPr>
          <a:lstStyle>
            <a:lvl1pPr>
              <a:defRPr sz="1100">
                <a:ea typeface="新細明體" pitchFamily="18" charset="-120"/>
              </a:defRPr>
            </a:lvl1pPr>
          </a:lstStyle>
          <a:p>
            <a:pPr>
              <a:defRPr/>
            </a:pPr>
            <a:endParaRPr lang="en-US" altLang="zh-TW"/>
          </a:p>
        </p:txBody>
      </p:sp>
      <p:sp>
        <p:nvSpPr>
          <p:cNvPr id="7175" name="Rectangle 7"/>
          <p:cNvSpPr>
            <a:spLocks noGrp="1" noChangeArrowheads="1"/>
          </p:cNvSpPr>
          <p:nvPr>
            <p:ph type="sldNum" sz="quarter" idx="5"/>
          </p:nvPr>
        </p:nvSpPr>
        <p:spPr bwMode="auto">
          <a:xfrm>
            <a:off x="3779838" y="9432925"/>
            <a:ext cx="2889250" cy="493713"/>
          </a:xfrm>
          <a:prstGeom prst="rect">
            <a:avLst/>
          </a:prstGeom>
          <a:noFill/>
          <a:ln w="9525">
            <a:noFill/>
            <a:miter lim="800000"/>
            <a:headEnd/>
            <a:tailEnd/>
          </a:ln>
          <a:effectLst/>
        </p:spPr>
        <p:txBody>
          <a:bodyPr vert="horz" wrap="square" lIns="91420" tIns="45708" rIns="91420" bIns="45708" numCol="1" anchor="b" anchorCtr="0" compatLnSpc="1">
            <a:prstTxWarp prst="textNoShape">
              <a:avLst/>
            </a:prstTxWarp>
          </a:bodyPr>
          <a:lstStyle>
            <a:lvl1pPr algn="r">
              <a:defRPr sz="1100">
                <a:ea typeface="新細明體" pitchFamily="18" charset="-120"/>
              </a:defRPr>
            </a:lvl1pPr>
          </a:lstStyle>
          <a:p>
            <a:pPr>
              <a:defRPr/>
            </a:pPr>
            <a:fld id="{9948EBE7-B8EE-4701-8979-DA18B7030677}" type="slidenum">
              <a:rPr lang="en-US" altLang="zh-TW"/>
              <a:pPr>
                <a:defRPr/>
              </a:pPr>
              <a:t>‹#›</a:t>
            </a:fld>
            <a:endParaRPr lang="en-US" altLang="zh-TW"/>
          </a:p>
        </p:txBody>
      </p:sp>
    </p:spTree>
    <p:extLst>
      <p:ext uri="{BB962C8B-B14F-4D97-AF65-F5344CB8AC3E}">
        <p14:creationId xmlns:p14="http://schemas.microsoft.com/office/powerpoint/2010/main" val="3283002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fld id="{0FB05148-50E5-4F0A-BAC7-3A56445BF076}" type="slidenum">
              <a:rPr lang="en-US" altLang="zh-TW" sz="1100" smtClean="0"/>
              <a:pPr eaLnBrk="1" hangingPunct="1"/>
              <a:t>2</a:t>
            </a:fld>
            <a:endParaRPr lang="en-US" altLang="zh-TW" sz="11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1563518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948EBE7-B8EE-4701-8979-DA18B7030677}" type="slidenum">
              <a:rPr lang="en-US" altLang="zh-TW" smtClean="0"/>
              <a:pPr>
                <a:defRPr/>
              </a:pPr>
              <a:t>18</a:t>
            </a:fld>
            <a:endParaRPr lang="en-US" altLang="zh-TW"/>
          </a:p>
        </p:txBody>
      </p:sp>
    </p:spTree>
    <p:extLst>
      <p:ext uri="{BB962C8B-B14F-4D97-AF65-F5344CB8AC3E}">
        <p14:creationId xmlns:p14="http://schemas.microsoft.com/office/powerpoint/2010/main" val="429007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TextEdit="1"/>
          </p:cNvSpPr>
          <p:nvPr>
            <p:ph type="sldImg"/>
          </p:nvPr>
        </p:nvSpPr>
        <p:spPr>
          <a:ln/>
        </p:spPr>
      </p:sp>
      <p:sp>
        <p:nvSpPr>
          <p:cNvPr id="1259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1259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fld id="{D0B6BDB2-6EFD-45FA-B3F0-E566A54C985D}" type="slidenum">
              <a:rPr lang="en-US" altLang="zh-TW" sz="1100" smtClean="0"/>
              <a:pPr eaLnBrk="1" hangingPunct="1"/>
              <a:t>77</a:t>
            </a:fld>
            <a:endParaRPr lang="en-US" altLang="zh-TW" sz="1100"/>
          </a:p>
        </p:txBody>
      </p:sp>
    </p:spTree>
    <p:extLst>
      <p:ext uri="{BB962C8B-B14F-4D97-AF65-F5344CB8AC3E}">
        <p14:creationId xmlns:p14="http://schemas.microsoft.com/office/powerpoint/2010/main" val="113782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948EBE7-B8EE-4701-8979-DA18B7030677}" type="slidenum">
              <a:rPr lang="en-US" altLang="zh-TW" smtClean="0"/>
              <a:pPr>
                <a:defRPr/>
              </a:pPr>
              <a:t>87</a:t>
            </a:fld>
            <a:endParaRPr lang="en-US" altLang="zh-TW"/>
          </a:p>
        </p:txBody>
      </p:sp>
    </p:spTree>
    <p:extLst>
      <p:ext uri="{BB962C8B-B14F-4D97-AF65-F5344CB8AC3E}">
        <p14:creationId xmlns:p14="http://schemas.microsoft.com/office/powerpoint/2010/main" val="93992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2860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TW" altLang="en-US">
                  <a:ea typeface="新細明體" pitchFamily="18" charset="-12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TW" altLang="en-US">
                  <a:ea typeface="新細明體" pitchFamily="18" charset="-12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TW" altLang="en-US">
                <a:ea typeface="新細明體" pitchFamily="18" charset="-12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TW" altLang="en-US">
                <a:ea typeface="新細明體" pitchFamily="18" charset="-120"/>
              </a:endParaRPr>
            </a:p>
          </p:txBody>
        </p:sp>
      </p:grpSp>
      <p:sp>
        <p:nvSpPr>
          <p:cNvPr id="5132" name="Rectangle 12"/>
          <p:cNvSpPr>
            <a:spLocks noGrp="1" noChangeArrowheads="1"/>
          </p:cNvSpPr>
          <p:nvPr>
            <p:ph type="ctrTitle"/>
          </p:nvPr>
        </p:nvSpPr>
        <p:spPr>
          <a:xfrm>
            <a:off x="990600" y="2209800"/>
            <a:ext cx="7391400" cy="838200"/>
          </a:xfrm>
        </p:spPr>
        <p:txBody>
          <a:bodyPr/>
          <a:lstStyle>
            <a:lvl1pPr algn="ctr">
              <a:defRPr sz="3600"/>
            </a:lvl1pPr>
          </a:lstStyle>
          <a:p>
            <a:r>
              <a:rPr lang="zh-TW" altLang="en-US"/>
              <a:t>按一下以編輯母片</a:t>
            </a:r>
          </a:p>
        </p:txBody>
      </p:sp>
      <p:sp>
        <p:nvSpPr>
          <p:cNvPr id="5133" name="Rectangle 13"/>
          <p:cNvSpPr>
            <a:spLocks noGrp="1" noChangeArrowheads="1"/>
          </p:cNvSpPr>
          <p:nvPr>
            <p:ph type="subTitle" idx="1"/>
          </p:nvPr>
        </p:nvSpPr>
        <p:spPr>
          <a:xfrm>
            <a:off x="1371600" y="3352800"/>
            <a:ext cx="6400800" cy="1066800"/>
          </a:xfrm>
        </p:spPr>
        <p:txBody>
          <a:bodyPr/>
          <a:lstStyle>
            <a:lvl1pPr marL="0" indent="0" algn="ctr">
              <a:buFont typeface="Wingdings" pitchFamily="2" charset="2"/>
              <a:buNone/>
              <a:defRPr sz="2800"/>
            </a:lvl1pPr>
          </a:lstStyle>
          <a:p>
            <a:r>
              <a:rPr lang="zh-TW" altLang="en-US"/>
              <a:t>按一下以編輯母片副標題樣式</a:t>
            </a:r>
          </a:p>
        </p:txBody>
      </p:sp>
      <p:sp>
        <p:nvSpPr>
          <p:cNvPr id="14" name="Rectangle 14"/>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kumimoji="0" sz="1400">
                <a:solidFill>
                  <a:schemeClr val="bg2"/>
                </a:solidFill>
                <a:ea typeface="新細明體" pitchFamily="18" charset="-120"/>
              </a:defRPr>
            </a:lvl1pPr>
          </a:lstStyle>
          <a:p>
            <a:pPr>
              <a:defRPr/>
            </a:pPr>
            <a:endParaRPr lang="en-US" altLang="zh-TW"/>
          </a:p>
        </p:txBody>
      </p:sp>
      <p:sp>
        <p:nvSpPr>
          <p:cNvPr id="15" name="Rectangle 15"/>
          <p:cNvSpPr>
            <a:spLocks noGrp="1" noChangeArrowheads="1"/>
          </p:cNvSpPr>
          <p:nvPr>
            <p:ph type="ftr" sz="quarter" idx="11"/>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kumimoji="0" sz="1400">
                <a:solidFill>
                  <a:schemeClr val="bg2"/>
                </a:solidFill>
                <a:ea typeface="+mn-ea"/>
              </a:defRPr>
            </a:lvl1pPr>
          </a:lstStyle>
          <a:p>
            <a:pPr>
              <a:defRPr/>
            </a:pPr>
            <a:endParaRPr lang="en-US" altLang="zh-TW"/>
          </a:p>
        </p:txBody>
      </p:sp>
      <p:sp>
        <p:nvSpPr>
          <p:cNvPr id="16" name="Rectangle 16"/>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kumimoji="0" sz="1400">
                <a:solidFill>
                  <a:schemeClr val="bg2"/>
                </a:solidFill>
                <a:latin typeface="+mn-lt"/>
                <a:ea typeface="新細明體" pitchFamily="18" charset="-120"/>
              </a:defRPr>
            </a:lvl1pPr>
          </a:lstStyle>
          <a:p>
            <a:pPr>
              <a:defRPr/>
            </a:pPr>
            <a:fld id="{BB7DDA5C-7DE3-4855-BBDE-024D05A1BC40}" type="slidenum">
              <a:rPr lang="en-US" altLang="zh-TW"/>
              <a:pPr>
                <a:defRPr/>
              </a:pPr>
              <a:t>‹#›</a:t>
            </a:fld>
            <a:endParaRPr lang="en-US" altLang="zh-TW"/>
          </a:p>
        </p:txBody>
      </p:sp>
    </p:spTree>
    <p:extLst>
      <p:ext uri="{BB962C8B-B14F-4D97-AF65-F5344CB8AC3E}">
        <p14:creationId xmlns:p14="http://schemas.microsoft.com/office/powerpoint/2010/main" val="4606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5957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77000" y="76200"/>
            <a:ext cx="1981200" cy="60198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533400" y="76200"/>
            <a:ext cx="5791200" cy="60198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805154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533400" y="76200"/>
            <a:ext cx="7924800" cy="601663"/>
          </a:xfrm>
        </p:spPr>
        <p:txBody>
          <a:bodyPr/>
          <a:lstStyle/>
          <a:p>
            <a:r>
              <a:rPr lang="zh-TW" altLang="en-US"/>
              <a:t>按一下以編輯母片標題樣式</a:t>
            </a:r>
          </a:p>
        </p:txBody>
      </p:sp>
      <p:sp>
        <p:nvSpPr>
          <p:cNvPr id="3" name="文字版面配置區 2"/>
          <p:cNvSpPr>
            <a:spLocks noGrp="1"/>
          </p:cNvSpPr>
          <p:nvPr>
            <p:ph type="body" sz="half" idx="1"/>
          </p:nvPr>
        </p:nvSpPr>
        <p:spPr>
          <a:xfrm>
            <a:off x="533400" y="914400"/>
            <a:ext cx="3886200" cy="5181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572000" y="914400"/>
            <a:ext cx="3886200" cy="2514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0" y="3581400"/>
            <a:ext cx="3886200" cy="2514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384297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533400" y="76200"/>
            <a:ext cx="7924800" cy="601663"/>
          </a:xfrm>
        </p:spPr>
        <p:txBody>
          <a:bodyPr/>
          <a:lstStyle/>
          <a:p>
            <a:r>
              <a:rPr lang="zh-TW" altLang="en-US"/>
              <a:t>按一下以編輯母片標題樣式</a:t>
            </a:r>
          </a:p>
        </p:txBody>
      </p:sp>
      <p:sp>
        <p:nvSpPr>
          <p:cNvPr id="3" name="內容版面配置區 2"/>
          <p:cNvSpPr>
            <a:spLocks noGrp="1"/>
          </p:cNvSpPr>
          <p:nvPr>
            <p:ph sz="half" idx="1"/>
          </p:nvPr>
        </p:nvSpPr>
        <p:spPr>
          <a:xfrm>
            <a:off x="533400" y="914400"/>
            <a:ext cx="3886200" cy="5181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572000" y="914400"/>
            <a:ext cx="3886200" cy="2514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0" y="3581400"/>
            <a:ext cx="3886200" cy="2514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230120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533400" y="76200"/>
            <a:ext cx="7924800" cy="601663"/>
          </a:xfrm>
        </p:spPr>
        <p:txBody>
          <a:bodyPr/>
          <a:lstStyle/>
          <a:p>
            <a:r>
              <a:rPr lang="zh-TW" altLang="en-US"/>
              <a:t>按一下以編輯母片標題樣式</a:t>
            </a:r>
          </a:p>
        </p:txBody>
      </p:sp>
      <p:sp>
        <p:nvSpPr>
          <p:cNvPr id="3" name="文字版面配置區 2"/>
          <p:cNvSpPr>
            <a:spLocks noGrp="1"/>
          </p:cNvSpPr>
          <p:nvPr>
            <p:ph type="body" sz="half" idx="1"/>
          </p:nvPr>
        </p:nvSpPr>
        <p:spPr>
          <a:xfrm>
            <a:off x="533400" y="914400"/>
            <a:ext cx="3886200" cy="5181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572000" y="914400"/>
            <a:ext cx="3886200" cy="5181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72597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98593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1320659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33400" y="9144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572000" y="9144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75019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85124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323014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68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59644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36217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4" name="Rectangle 8"/>
          <p:cNvSpPr>
            <a:spLocks noChangeArrowheads="1"/>
          </p:cNvSpPr>
          <p:nvPr/>
        </p:nvSpPr>
        <p:spPr bwMode="gray">
          <a:xfrm>
            <a:off x="457200" y="7620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zh-TW" altLang="zh-TW">
              <a:ea typeface="新細明體" pitchFamily="18" charset="-120"/>
            </a:endParaRPr>
          </a:p>
        </p:txBody>
      </p:sp>
      <p:sp>
        <p:nvSpPr>
          <p:cNvPr id="100355" name="Rectangle 9"/>
          <p:cNvSpPr>
            <a:spLocks noGrp="1" noChangeArrowheads="1"/>
          </p:cNvSpPr>
          <p:nvPr>
            <p:ph type="title"/>
          </p:nvPr>
        </p:nvSpPr>
        <p:spPr bwMode="auto">
          <a:xfrm>
            <a:off x="533400" y="76200"/>
            <a:ext cx="79248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0356" name="Rectangle 10"/>
          <p:cNvSpPr>
            <a:spLocks noGrp="1" noChangeArrowheads="1"/>
          </p:cNvSpPr>
          <p:nvPr>
            <p:ph type="body" idx="1"/>
          </p:nvPr>
        </p:nvSpPr>
        <p:spPr bwMode="auto">
          <a:xfrm>
            <a:off x="533400" y="914400"/>
            <a:ext cx="7924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p:txBody>
      </p:sp>
      <p:sp>
        <p:nvSpPr>
          <p:cNvPr id="4111" name="Rectangle 15"/>
          <p:cNvSpPr>
            <a:spLocks noChangeArrowheads="1"/>
          </p:cNvSpPr>
          <p:nvPr/>
        </p:nvSpPr>
        <p:spPr bwMode="auto">
          <a:xfrm>
            <a:off x="8501063" y="6500813"/>
            <a:ext cx="714375" cy="357187"/>
          </a:xfrm>
          <a:prstGeom prst="rect">
            <a:avLst/>
          </a:prstGeom>
          <a:noFill/>
          <a:ln w="9525">
            <a:noFill/>
            <a:miter lim="800000"/>
            <a:headEnd/>
            <a:tailEnd/>
          </a:ln>
          <a:effectLst/>
        </p:spPr>
        <p:txBody>
          <a:bodyPr anchor="b"/>
          <a:lstStyle/>
          <a:p>
            <a:pPr algn="ctr">
              <a:defRPr/>
            </a:pPr>
            <a:r>
              <a:rPr kumimoji="0" lang="en-US" altLang="zh-TW" sz="1400" dirty="0">
                <a:latin typeface="Times New Roman" pitchFamily="18" charset="0"/>
                <a:ea typeface="新細明體" pitchFamily="18" charset="-120"/>
              </a:rPr>
              <a:t>4.</a:t>
            </a:r>
            <a:fld id="{23D0D8D0-ED1D-4A18-B667-561A4A3AB3B4}" type="slidenum">
              <a:rPr kumimoji="0" lang="en-US" altLang="zh-TW" sz="1400">
                <a:latin typeface="Times New Roman" pitchFamily="18" charset="0"/>
                <a:ea typeface="新細明體" pitchFamily="18" charset="-120"/>
              </a:rPr>
              <a:pPr algn="ctr">
                <a:defRPr/>
              </a:pPr>
              <a:t>‹#›</a:t>
            </a:fld>
            <a:endParaRPr kumimoji="0" lang="en-US" altLang="zh-TW" sz="1400" dirty="0">
              <a:latin typeface="Times New Roman" pitchFamily="18" charset="0"/>
              <a:ea typeface="新細明體" pitchFamily="18" charset="-120"/>
            </a:endParaRPr>
          </a:p>
        </p:txBody>
      </p:sp>
    </p:spTree>
  </p:cSld>
  <p:clrMap bg1="lt1" tx1="dk1" bg2="lt2" tx2="dk2" accent1="accent1" accent2="accent2" accent3="accent3" accent4="accent4" accent5="accent5" accent6="accent6" hlink="hlink" folHlink="folHlink"/>
  <p:sldLayoutIdLst>
    <p:sldLayoutId id="2147484158"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Lst>
  <p:txStyles>
    <p:titleStyle>
      <a:lvl1pPr algn="l" rtl="0" eaLnBrk="0" fontAlgn="base" hangingPunct="0">
        <a:spcBef>
          <a:spcPct val="0"/>
        </a:spcBef>
        <a:spcAft>
          <a:spcPct val="0"/>
        </a:spcAft>
        <a:defRPr kumimoji="1" sz="3200">
          <a:solidFill>
            <a:schemeClr val="folHlink"/>
          </a:solidFill>
          <a:latin typeface="+mj-lt"/>
          <a:ea typeface="+mj-ea"/>
          <a:cs typeface="+mj-cs"/>
        </a:defRPr>
      </a:lvl1pPr>
      <a:lvl2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2pPr>
      <a:lvl3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3pPr>
      <a:lvl4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4pPr>
      <a:lvl5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5pPr>
      <a:lvl6pPr marL="457200" algn="l" rtl="0" fontAlgn="base">
        <a:spcBef>
          <a:spcPct val="0"/>
        </a:spcBef>
        <a:spcAft>
          <a:spcPct val="0"/>
        </a:spcAft>
        <a:defRPr kumimoji="1" sz="3200">
          <a:solidFill>
            <a:schemeClr val="folHlink"/>
          </a:solidFill>
          <a:latin typeface="Times New Roman" pitchFamily="18" charset="0"/>
          <a:ea typeface="標楷體" pitchFamily="65" charset="-120"/>
        </a:defRPr>
      </a:lvl6pPr>
      <a:lvl7pPr marL="914400" algn="l" rtl="0" fontAlgn="base">
        <a:spcBef>
          <a:spcPct val="0"/>
        </a:spcBef>
        <a:spcAft>
          <a:spcPct val="0"/>
        </a:spcAft>
        <a:defRPr kumimoji="1" sz="3200">
          <a:solidFill>
            <a:schemeClr val="folHlink"/>
          </a:solidFill>
          <a:latin typeface="Times New Roman" pitchFamily="18" charset="0"/>
          <a:ea typeface="標楷體" pitchFamily="65" charset="-120"/>
        </a:defRPr>
      </a:lvl7pPr>
      <a:lvl8pPr marL="1371600" algn="l" rtl="0" fontAlgn="base">
        <a:spcBef>
          <a:spcPct val="0"/>
        </a:spcBef>
        <a:spcAft>
          <a:spcPct val="0"/>
        </a:spcAft>
        <a:defRPr kumimoji="1" sz="3200">
          <a:solidFill>
            <a:schemeClr val="folHlink"/>
          </a:solidFill>
          <a:latin typeface="Times New Roman" pitchFamily="18" charset="0"/>
          <a:ea typeface="標楷體" pitchFamily="65" charset="-120"/>
        </a:defRPr>
      </a:lvl8pPr>
      <a:lvl9pPr marL="1828800" algn="l" rtl="0" fontAlgn="base">
        <a:spcBef>
          <a:spcPct val="0"/>
        </a:spcBef>
        <a:spcAft>
          <a:spcPct val="0"/>
        </a:spcAft>
        <a:defRPr kumimoji="1" sz="3200">
          <a:solidFill>
            <a:schemeClr val="folHlink"/>
          </a:solidFill>
          <a:latin typeface="Times New Roman" pitchFamily="18" charset="0"/>
          <a:ea typeface="標楷體" pitchFamily="65" charset="-120"/>
        </a:defRPr>
      </a:lvl9pPr>
    </p:titleStyle>
    <p:bodyStyle>
      <a:lvl1pPr marL="196850" indent="-196850" algn="l" rtl="0" eaLnBrk="0" fontAlgn="base" hangingPunct="0">
        <a:spcBef>
          <a:spcPct val="20000"/>
        </a:spcBef>
        <a:spcAft>
          <a:spcPct val="0"/>
        </a:spcAft>
        <a:buClr>
          <a:schemeClr val="tx1"/>
        </a:buClr>
        <a:buSzPct val="40000"/>
        <a:buFont typeface="Wingdings" pitchFamily="2" charset="2"/>
        <a:buChar char="n"/>
        <a:defRPr kumimoji="1" sz="2400">
          <a:solidFill>
            <a:schemeClr val="hlink"/>
          </a:solidFill>
          <a:latin typeface="+mn-lt"/>
          <a:ea typeface="+mn-ea"/>
          <a:cs typeface="+mn-cs"/>
        </a:defRPr>
      </a:lvl1pPr>
      <a:lvl2pPr marL="571500" indent="-114300" algn="l" rtl="0" eaLnBrk="0" fontAlgn="base" hangingPunct="0">
        <a:lnSpc>
          <a:spcPct val="130000"/>
        </a:lnSpc>
        <a:spcBef>
          <a:spcPct val="20000"/>
        </a:spcBef>
        <a:spcAft>
          <a:spcPct val="0"/>
        </a:spcAft>
        <a:buClr>
          <a:schemeClr val="hlink"/>
        </a:buClr>
        <a:buSzPct val="55000"/>
        <a:buFont typeface="Wingdings" pitchFamily="2" charset="2"/>
        <a:buChar char="n"/>
        <a:defRPr kumimoji="1" sz="2400">
          <a:solidFill>
            <a:schemeClr val="tx1"/>
          </a:solidFill>
          <a:latin typeface="+mn-lt"/>
          <a:ea typeface="+mn-ea"/>
        </a:defRPr>
      </a:lvl2pPr>
      <a:lvl3pPr marL="1177925"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Tahoma" pitchFamily="34" charset="0"/>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Tahoma" pitchFamily="34" charset="0"/>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8.wmf"/></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279.bin"/><Relationship Id="rId2" Type="http://schemas.openxmlformats.org/officeDocument/2006/relationships/slideLayout" Target="../slideLayouts/slideLayout2.xml"/><Relationship Id="rId1" Type="http://schemas.openxmlformats.org/officeDocument/2006/relationships/vmlDrawing" Target="../drawings/vmlDrawing84.vml"/><Relationship Id="rId4" Type="http://schemas.openxmlformats.org/officeDocument/2006/relationships/image" Target="../media/image280.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280.bin"/><Relationship Id="rId2" Type="http://schemas.openxmlformats.org/officeDocument/2006/relationships/slideLayout" Target="../slideLayouts/slideLayout2.xml"/><Relationship Id="rId1" Type="http://schemas.openxmlformats.org/officeDocument/2006/relationships/vmlDrawing" Target="../drawings/vmlDrawing85.vml"/><Relationship Id="rId6" Type="http://schemas.openxmlformats.org/officeDocument/2006/relationships/image" Target="../media/image282.wmf"/><Relationship Id="rId5" Type="http://schemas.openxmlformats.org/officeDocument/2006/relationships/oleObject" Target="../embeddings/oleObject281.bin"/><Relationship Id="rId4" Type="http://schemas.openxmlformats.org/officeDocument/2006/relationships/image" Target="../media/image281.w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282.bin"/><Relationship Id="rId2" Type="http://schemas.openxmlformats.org/officeDocument/2006/relationships/slideLayout" Target="../slideLayouts/slideLayout2.xml"/><Relationship Id="rId1" Type="http://schemas.openxmlformats.org/officeDocument/2006/relationships/vmlDrawing" Target="../drawings/vmlDrawing86.vml"/><Relationship Id="rId6" Type="http://schemas.openxmlformats.org/officeDocument/2006/relationships/image" Target="../media/image284.wmf"/><Relationship Id="rId5" Type="http://schemas.openxmlformats.org/officeDocument/2006/relationships/oleObject" Target="../embeddings/oleObject283.bin"/><Relationship Id="rId4" Type="http://schemas.openxmlformats.org/officeDocument/2006/relationships/image" Target="../media/image283.wmf"/></Relationships>
</file>

<file path=ppt/slides/_rels/slide105.xml.rels><?xml version="1.0" encoding="UTF-8" standalone="yes"?>
<Relationships xmlns="http://schemas.openxmlformats.org/package/2006/relationships"><Relationship Id="rId8" Type="http://schemas.openxmlformats.org/officeDocument/2006/relationships/image" Target="../media/image287.wmf"/><Relationship Id="rId3" Type="http://schemas.openxmlformats.org/officeDocument/2006/relationships/oleObject" Target="../embeddings/oleObject284.bin"/><Relationship Id="rId7" Type="http://schemas.openxmlformats.org/officeDocument/2006/relationships/oleObject" Target="../embeddings/oleObject286.bin"/><Relationship Id="rId2" Type="http://schemas.openxmlformats.org/officeDocument/2006/relationships/slideLayout" Target="../slideLayouts/slideLayout2.xml"/><Relationship Id="rId1" Type="http://schemas.openxmlformats.org/officeDocument/2006/relationships/vmlDrawing" Target="../drawings/vmlDrawing87.vml"/><Relationship Id="rId6" Type="http://schemas.openxmlformats.org/officeDocument/2006/relationships/image" Target="../media/image286.wmf"/><Relationship Id="rId5" Type="http://schemas.openxmlformats.org/officeDocument/2006/relationships/oleObject" Target="../embeddings/oleObject285.bin"/><Relationship Id="rId10" Type="http://schemas.openxmlformats.org/officeDocument/2006/relationships/image" Target="../media/image288.wmf"/><Relationship Id="rId4" Type="http://schemas.openxmlformats.org/officeDocument/2006/relationships/image" Target="../media/image285.wmf"/><Relationship Id="rId9" Type="http://schemas.openxmlformats.org/officeDocument/2006/relationships/oleObject" Target="../embeddings/oleObject287.bin"/></Relationships>
</file>

<file path=ppt/slides/_rels/slide106.xml.rels><?xml version="1.0" encoding="UTF-8" standalone="yes"?>
<Relationships xmlns="http://schemas.openxmlformats.org/package/2006/relationships"><Relationship Id="rId8" Type="http://schemas.openxmlformats.org/officeDocument/2006/relationships/image" Target="../media/image291.wmf"/><Relationship Id="rId3" Type="http://schemas.openxmlformats.org/officeDocument/2006/relationships/oleObject" Target="../embeddings/oleObject288.bin"/><Relationship Id="rId7" Type="http://schemas.openxmlformats.org/officeDocument/2006/relationships/oleObject" Target="../embeddings/oleObject290.bin"/><Relationship Id="rId2" Type="http://schemas.openxmlformats.org/officeDocument/2006/relationships/slideLayout" Target="../slideLayouts/slideLayout2.xml"/><Relationship Id="rId1" Type="http://schemas.openxmlformats.org/officeDocument/2006/relationships/vmlDrawing" Target="../drawings/vmlDrawing88.vml"/><Relationship Id="rId6" Type="http://schemas.openxmlformats.org/officeDocument/2006/relationships/image" Target="../media/image290.wmf"/><Relationship Id="rId5" Type="http://schemas.openxmlformats.org/officeDocument/2006/relationships/oleObject" Target="../embeddings/oleObject289.bin"/><Relationship Id="rId4" Type="http://schemas.openxmlformats.org/officeDocument/2006/relationships/image" Target="../media/image289.wmf"/></Relationships>
</file>

<file path=ppt/slides/_rels/slide107.xml.rels><?xml version="1.0" encoding="UTF-8" standalone="yes"?>
<Relationships xmlns="http://schemas.openxmlformats.org/package/2006/relationships"><Relationship Id="rId8" Type="http://schemas.openxmlformats.org/officeDocument/2006/relationships/image" Target="../media/image294.wmf"/><Relationship Id="rId3" Type="http://schemas.openxmlformats.org/officeDocument/2006/relationships/oleObject" Target="../embeddings/oleObject291.bin"/><Relationship Id="rId7" Type="http://schemas.openxmlformats.org/officeDocument/2006/relationships/oleObject" Target="../embeddings/oleObject293.bin"/><Relationship Id="rId2" Type="http://schemas.openxmlformats.org/officeDocument/2006/relationships/slideLayout" Target="../slideLayouts/slideLayout2.xml"/><Relationship Id="rId1" Type="http://schemas.openxmlformats.org/officeDocument/2006/relationships/vmlDrawing" Target="../drawings/vmlDrawing89.vml"/><Relationship Id="rId6" Type="http://schemas.openxmlformats.org/officeDocument/2006/relationships/image" Target="../media/image293.wmf"/><Relationship Id="rId5" Type="http://schemas.openxmlformats.org/officeDocument/2006/relationships/oleObject" Target="../embeddings/oleObject292.bin"/><Relationship Id="rId4" Type="http://schemas.openxmlformats.org/officeDocument/2006/relationships/image" Target="../media/image292.wmf"/></Relationships>
</file>

<file path=ppt/slides/_rels/slide108.xml.rels><?xml version="1.0" encoding="UTF-8" standalone="yes"?>
<Relationships xmlns="http://schemas.openxmlformats.org/package/2006/relationships"><Relationship Id="rId8" Type="http://schemas.openxmlformats.org/officeDocument/2006/relationships/image" Target="../media/image297.wmf"/><Relationship Id="rId3" Type="http://schemas.openxmlformats.org/officeDocument/2006/relationships/oleObject" Target="../embeddings/oleObject294.bin"/><Relationship Id="rId7" Type="http://schemas.openxmlformats.org/officeDocument/2006/relationships/oleObject" Target="../embeddings/oleObject296.bin"/><Relationship Id="rId2" Type="http://schemas.openxmlformats.org/officeDocument/2006/relationships/slideLayout" Target="../slideLayouts/slideLayout2.xml"/><Relationship Id="rId1" Type="http://schemas.openxmlformats.org/officeDocument/2006/relationships/vmlDrawing" Target="../drawings/vmlDrawing90.vml"/><Relationship Id="rId6" Type="http://schemas.openxmlformats.org/officeDocument/2006/relationships/image" Target="../media/image296.wmf"/><Relationship Id="rId5" Type="http://schemas.openxmlformats.org/officeDocument/2006/relationships/oleObject" Target="../embeddings/oleObject295.bin"/><Relationship Id="rId10" Type="http://schemas.openxmlformats.org/officeDocument/2006/relationships/image" Target="../media/image298.wmf"/><Relationship Id="rId4" Type="http://schemas.openxmlformats.org/officeDocument/2006/relationships/image" Target="../media/image295.wmf"/><Relationship Id="rId9" Type="http://schemas.openxmlformats.org/officeDocument/2006/relationships/oleObject" Target="../embeddings/oleObject297.bin"/></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298.bin"/><Relationship Id="rId2" Type="http://schemas.openxmlformats.org/officeDocument/2006/relationships/slideLayout" Target="../slideLayouts/slideLayout2.xml"/><Relationship Id="rId1" Type="http://schemas.openxmlformats.org/officeDocument/2006/relationships/vmlDrawing" Target="../drawings/vmlDrawing91.vml"/><Relationship Id="rId4" Type="http://schemas.openxmlformats.org/officeDocument/2006/relationships/image" Target="../media/image29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9.wmf"/></Relationships>
</file>

<file path=ppt/slides/_rels/slide110.xml.rels><?xml version="1.0" encoding="UTF-8" standalone="yes"?>
<Relationships xmlns="http://schemas.openxmlformats.org/package/2006/relationships"><Relationship Id="rId8" Type="http://schemas.openxmlformats.org/officeDocument/2006/relationships/image" Target="../media/image302.wmf"/><Relationship Id="rId13" Type="http://schemas.openxmlformats.org/officeDocument/2006/relationships/oleObject" Target="../embeddings/oleObject304.bin"/><Relationship Id="rId3" Type="http://schemas.openxmlformats.org/officeDocument/2006/relationships/oleObject" Target="../embeddings/oleObject299.bin"/><Relationship Id="rId7" Type="http://schemas.openxmlformats.org/officeDocument/2006/relationships/oleObject" Target="../embeddings/oleObject301.bin"/><Relationship Id="rId12" Type="http://schemas.openxmlformats.org/officeDocument/2006/relationships/image" Target="../media/image304.wmf"/><Relationship Id="rId2" Type="http://schemas.openxmlformats.org/officeDocument/2006/relationships/slideLayout" Target="../slideLayouts/slideLayout2.xml"/><Relationship Id="rId1" Type="http://schemas.openxmlformats.org/officeDocument/2006/relationships/vmlDrawing" Target="../drawings/vmlDrawing92.vml"/><Relationship Id="rId6" Type="http://schemas.openxmlformats.org/officeDocument/2006/relationships/image" Target="../media/image301.wmf"/><Relationship Id="rId11" Type="http://schemas.openxmlformats.org/officeDocument/2006/relationships/oleObject" Target="../embeddings/oleObject303.bin"/><Relationship Id="rId5" Type="http://schemas.openxmlformats.org/officeDocument/2006/relationships/oleObject" Target="../embeddings/oleObject300.bin"/><Relationship Id="rId10" Type="http://schemas.openxmlformats.org/officeDocument/2006/relationships/image" Target="../media/image303.wmf"/><Relationship Id="rId4" Type="http://schemas.openxmlformats.org/officeDocument/2006/relationships/image" Target="../media/image300.wmf"/><Relationship Id="rId9" Type="http://schemas.openxmlformats.org/officeDocument/2006/relationships/oleObject" Target="../embeddings/oleObject302.bin"/><Relationship Id="rId14" Type="http://schemas.openxmlformats.org/officeDocument/2006/relationships/image" Target="../media/image305.wmf"/></Relationships>
</file>

<file path=ppt/slides/_rels/slide111.xml.rels><?xml version="1.0" encoding="UTF-8" standalone="yes"?>
<Relationships xmlns="http://schemas.openxmlformats.org/package/2006/relationships"><Relationship Id="rId8" Type="http://schemas.openxmlformats.org/officeDocument/2006/relationships/image" Target="../media/image306.wmf"/><Relationship Id="rId13" Type="http://schemas.openxmlformats.org/officeDocument/2006/relationships/oleObject" Target="../embeddings/oleObject310.bin"/><Relationship Id="rId18" Type="http://schemas.openxmlformats.org/officeDocument/2006/relationships/image" Target="../media/image310.wmf"/><Relationship Id="rId3" Type="http://schemas.openxmlformats.org/officeDocument/2006/relationships/oleObject" Target="../embeddings/oleObject305.bin"/><Relationship Id="rId7" Type="http://schemas.openxmlformats.org/officeDocument/2006/relationships/oleObject" Target="../embeddings/oleObject307.bin"/><Relationship Id="rId12" Type="http://schemas.openxmlformats.org/officeDocument/2006/relationships/image" Target="../media/image291.wmf"/><Relationship Id="rId17" Type="http://schemas.openxmlformats.org/officeDocument/2006/relationships/oleObject" Target="../embeddings/oleObject312.bin"/><Relationship Id="rId2" Type="http://schemas.openxmlformats.org/officeDocument/2006/relationships/slideLayout" Target="../slideLayouts/slideLayout2.xml"/><Relationship Id="rId16" Type="http://schemas.openxmlformats.org/officeDocument/2006/relationships/image" Target="../media/image309.wmf"/><Relationship Id="rId1" Type="http://schemas.openxmlformats.org/officeDocument/2006/relationships/vmlDrawing" Target="../drawings/vmlDrawing93.vml"/><Relationship Id="rId6" Type="http://schemas.openxmlformats.org/officeDocument/2006/relationships/image" Target="../media/image290.wmf"/><Relationship Id="rId11" Type="http://schemas.openxmlformats.org/officeDocument/2006/relationships/oleObject" Target="../embeddings/oleObject309.bin"/><Relationship Id="rId5" Type="http://schemas.openxmlformats.org/officeDocument/2006/relationships/oleObject" Target="../embeddings/oleObject306.bin"/><Relationship Id="rId15" Type="http://schemas.openxmlformats.org/officeDocument/2006/relationships/oleObject" Target="../embeddings/oleObject311.bin"/><Relationship Id="rId10" Type="http://schemas.openxmlformats.org/officeDocument/2006/relationships/image" Target="../media/image307.wmf"/><Relationship Id="rId4" Type="http://schemas.openxmlformats.org/officeDocument/2006/relationships/image" Target="../media/image289.wmf"/><Relationship Id="rId9" Type="http://schemas.openxmlformats.org/officeDocument/2006/relationships/oleObject" Target="../embeddings/oleObject308.bin"/><Relationship Id="rId14" Type="http://schemas.openxmlformats.org/officeDocument/2006/relationships/image" Target="../media/image308.w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313.bin"/><Relationship Id="rId2" Type="http://schemas.openxmlformats.org/officeDocument/2006/relationships/slideLayout" Target="../slideLayouts/slideLayout2.xml"/><Relationship Id="rId1" Type="http://schemas.openxmlformats.org/officeDocument/2006/relationships/vmlDrawing" Target="../drawings/vmlDrawing94.vml"/><Relationship Id="rId6" Type="http://schemas.openxmlformats.org/officeDocument/2006/relationships/image" Target="../media/image312.wmf"/><Relationship Id="rId5" Type="http://schemas.openxmlformats.org/officeDocument/2006/relationships/oleObject" Target="../embeddings/oleObject314.bin"/><Relationship Id="rId4" Type="http://schemas.openxmlformats.org/officeDocument/2006/relationships/image" Target="../media/image311.wmf"/></Relationships>
</file>

<file path=ppt/slides/_rels/slide113.xml.rels><?xml version="1.0" encoding="UTF-8" standalone="yes"?>
<Relationships xmlns="http://schemas.openxmlformats.org/package/2006/relationships"><Relationship Id="rId8" Type="http://schemas.openxmlformats.org/officeDocument/2006/relationships/image" Target="../media/image315.wmf"/><Relationship Id="rId3" Type="http://schemas.openxmlformats.org/officeDocument/2006/relationships/oleObject" Target="../embeddings/oleObject315.bin"/><Relationship Id="rId7" Type="http://schemas.openxmlformats.org/officeDocument/2006/relationships/oleObject" Target="../embeddings/oleObject317.bin"/><Relationship Id="rId2" Type="http://schemas.openxmlformats.org/officeDocument/2006/relationships/slideLayout" Target="../slideLayouts/slideLayout2.xml"/><Relationship Id="rId1" Type="http://schemas.openxmlformats.org/officeDocument/2006/relationships/vmlDrawing" Target="../drawings/vmlDrawing95.vml"/><Relationship Id="rId6" Type="http://schemas.openxmlformats.org/officeDocument/2006/relationships/image" Target="../media/image314.wmf"/><Relationship Id="rId5" Type="http://schemas.openxmlformats.org/officeDocument/2006/relationships/oleObject" Target="../embeddings/oleObject316.bin"/><Relationship Id="rId10" Type="http://schemas.openxmlformats.org/officeDocument/2006/relationships/image" Target="../media/image316.wmf"/><Relationship Id="rId4" Type="http://schemas.openxmlformats.org/officeDocument/2006/relationships/image" Target="../media/image313.wmf"/><Relationship Id="rId9" Type="http://schemas.openxmlformats.org/officeDocument/2006/relationships/oleObject" Target="../embeddings/oleObject318.bin"/></Relationships>
</file>

<file path=ppt/slides/_rels/slide114.xml.rels><?xml version="1.0" encoding="UTF-8" standalone="yes"?>
<Relationships xmlns="http://schemas.openxmlformats.org/package/2006/relationships"><Relationship Id="rId8" Type="http://schemas.openxmlformats.org/officeDocument/2006/relationships/image" Target="../media/image319.wmf"/><Relationship Id="rId3" Type="http://schemas.openxmlformats.org/officeDocument/2006/relationships/oleObject" Target="../embeddings/oleObject319.bin"/><Relationship Id="rId7" Type="http://schemas.openxmlformats.org/officeDocument/2006/relationships/oleObject" Target="../embeddings/oleObject321.bin"/><Relationship Id="rId2" Type="http://schemas.openxmlformats.org/officeDocument/2006/relationships/slideLayout" Target="../slideLayouts/slideLayout2.xml"/><Relationship Id="rId1" Type="http://schemas.openxmlformats.org/officeDocument/2006/relationships/vmlDrawing" Target="../drawings/vmlDrawing96.vml"/><Relationship Id="rId6" Type="http://schemas.openxmlformats.org/officeDocument/2006/relationships/image" Target="../media/image318.wmf"/><Relationship Id="rId5" Type="http://schemas.openxmlformats.org/officeDocument/2006/relationships/oleObject" Target="../embeddings/oleObject320.bin"/><Relationship Id="rId10" Type="http://schemas.openxmlformats.org/officeDocument/2006/relationships/image" Target="../media/image320.wmf"/><Relationship Id="rId4" Type="http://schemas.openxmlformats.org/officeDocument/2006/relationships/image" Target="../media/image317.wmf"/><Relationship Id="rId9" Type="http://schemas.openxmlformats.org/officeDocument/2006/relationships/oleObject" Target="../embeddings/oleObject322.bin"/></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323.bin"/><Relationship Id="rId2" Type="http://schemas.openxmlformats.org/officeDocument/2006/relationships/slideLayout" Target="../slideLayouts/slideLayout2.xml"/><Relationship Id="rId1" Type="http://schemas.openxmlformats.org/officeDocument/2006/relationships/vmlDrawing" Target="../drawings/vmlDrawing97.vml"/><Relationship Id="rId4" Type="http://schemas.openxmlformats.org/officeDocument/2006/relationships/image" Target="../media/image321.wmf"/></Relationships>
</file>

<file path=ppt/slides/_rels/slide116.xml.rels><?xml version="1.0" encoding="UTF-8" standalone="yes"?>
<Relationships xmlns="http://schemas.openxmlformats.org/package/2006/relationships"><Relationship Id="rId8" Type="http://schemas.openxmlformats.org/officeDocument/2006/relationships/image" Target="../media/image324.wmf"/><Relationship Id="rId3" Type="http://schemas.openxmlformats.org/officeDocument/2006/relationships/oleObject" Target="../embeddings/oleObject324.bin"/><Relationship Id="rId7" Type="http://schemas.openxmlformats.org/officeDocument/2006/relationships/oleObject" Target="../embeddings/oleObject326.bin"/><Relationship Id="rId2" Type="http://schemas.openxmlformats.org/officeDocument/2006/relationships/slideLayout" Target="../slideLayouts/slideLayout2.xml"/><Relationship Id="rId1" Type="http://schemas.openxmlformats.org/officeDocument/2006/relationships/vmlDrawing" Target="../drawings/vmlDrawing98.vml"/><Relationship Id="rId6" Type="http://schemas.openxmlformats.org/officeDocument/2006/relationships/image" Target="../media/image323.wmf"/><Relationship Id="rId5" Type="http://schemas.openxmlformats.org/officeDocument/2006/relationships/oleObject" Target="../embeddings/oleObject325.bin"/><Relationship Id="rId4" Type="http://schemas.openxmlformats.org/officeDocument/2006/relationships/image" Target="../media/image322.w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31.wmf"/><Relationship Id="rId5" Type="http://schemas.openxmlformats.org/officeDocument/2006/relationships/oleObject" Target="../embeddings/oleObject32.bin"/><Relationship Id="rId10" Type="http://schemas.openxmlformats.org/officeDocument/2006/relationships/image" Target="../media/image34.png"/><Relationship Id="rId4" Type="http://schemas.openxmlformats.org/officeDocument/2006/relationships/image" Target="../media/image30.wmf"/><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6.wmf"/><Relationship Id="rId5" Type="http://schemas.openxmlformats.org/officeDocument/2006/relationships/oleObject" Target="../embeddings/oleObject35.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37.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0.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4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45.wmf"/><Relationship Id="rId5" Type="http://schemas.openxmlformats.org/officeDocument/2006/relationships/oleObject" Target="../embeddings/oleObject44.bin"/><Relationship Id="rId4" Type="http://schemas.openxmlformats.org/officeDocument/2006/relationships/image" Target="../media/image44.wmf"/></Relationships>
</file>

<file path=ppt/slides/_rels/slide17.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50.wmf"/><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47.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4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55.wmf"/><Relationship Id="rId3" Type="http://schemas.openxmlformats.org/officeDocument/2006/relationships/notesSlide" Target="../notesSlides/notesSlide2.xml"/><Relationship Id="rId7" Type="http://schemas.openxmlformats.org/officeDocument/2006/relationships/image" Target="../media/image52.wmf"/><Relationship Id="rId12" Type="http://schemas.openxmlformats.org/officeDocument/2006/relationships/oleObject" Target="../embeddings/oleObject54.bin"/><Relationship Id="rId17" Type="http://schemas.openxmlformats.org/officeDocument/2006/relationships/image" Target="../media/image57.wmf"/><Relationship Id="rId2" Type="http://schemas.openxmlformats.org/officeDocument/2006/relationships/slideLayout" Target="../slideLayouts/slideLayout12.xml"/><Relationship Id="rId16" Type="http://schemas.openxmlformats.org/officeDocument/2006/relationships/oleObject" Target="../embeddings/oleObject56.bin"/><Relationship Id="rId1" Type="http://schemas.openxmlformats.org/officeDocument/2006/relationships/vmlDrawing" Target="../drawings/vmlDrawing15.vml"/><Relationship Id="rId6" Type="http://schemas.openxmlformats.org/officeDocument/2006/relationships/oleObject" Target="../embeddings/oleObject51.bin"/><Relationship Id="rId11" Type="http://schemas.openxmlformats.org/officeDocument/2006/relationships/image" Target="../media/image54.wmf"/><Relationship Id="rId5" Type="http://schemas.openxmlformats.org/officeDocument/2006/relationships/image" Target="../media/image51.wmf"/><Relationship Id="rId15" Type="http://schemas.openxmlformats.org/officeDocument/2006/relationships/image" Target="../media/image56.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53.wmf"/><Relationship Id="rId14" Type="http://schemas.openxmlformats.org/officeDocument/2006/relationships/oleObject" Target="../embeddings/oleObject5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58.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wmf"/></Relationships>
</file>

<file path=ppt/slides/_rels/slide20.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63.wmf"/><Relationship Id="rId17" Type="http://schemas.openxmlformats.org/officeDocument/2006/relationships/oleObject" Target="../embeddings/oleObject65.bin"/><Relationship Id="rId2" Type="http://schemas.openxmlformats.org/officeDocument/2006/relationships/slideLayout" Target="../slideLayouts/slideLayout12.xml"/><Relationship Id="rId16" Type="http://schemas.openxmlformats.org/officeDocument/2006/relationships/image" Target="../media/image65.wmf"/><Relationship Id="rId1" Type="http://schemas.openxmlformats.org/officeDocument/2006/relationships/vmlDrawing" Target="../drawings/vmlDrawing17.vml"/><Relationship Id="rId6" Type="http://schemas.openxmlformats.org/officeDocument/2006/relationships/image" Target="../media/image60.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61.bin"/><Relationship Id="rId14" Type="http://schemas.openxmlformats.org/officeDocument/2006/relationships/image" Target="../media/image64.wmf"/></Relationships>
</file>

<file path=ppt/slides/_rels/slide21.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67.wmf"/><Relationship Id="rId5" Type="http://schemas.openxmlformats.org/officeDocument/2006/relationships/oleObject" Target="../embeddings/oleObject67.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69.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71.wmf"/><Relationship Id="rId5" Type="http://schemas.openxmlformats.org/officeDocument/2006/relationships/oleObject" Target="../embeddings/oleObject71.bin"/><Relationship Id="rId4" Type="http://schemas.openxmlformats.org/officeDocument/2006/relationships/image" Target="../media/image70.wmf"/></Relationships>
</file>

<file path=ppt/slides/_rels/slide23.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72.bin"/><Relationship Id="rId7" Type="http://schemas.openxmlformats.org/officeDocument/2006/relationships/oleObject" Target="../embeddings/oleObject74.bin"/><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image" Target="../media/image73.wmf"/><Relationship Id="rId5" Type="http://schemas.openxmlformats.org/officeDocument/2006/relationships/oleObject" Target="../embeddings/oleObject73.bin"/><Relationship Id="rId4" Type="http://schemas.openxmlformats.org/officeDocument/2006/relationships/image" Target="../media/image72.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76.wmf"/><Relationship Id="rId5" Type="http://schemas.openxmlformats.org/officeDocument/2006/relationships/oleObject" Target="../embeddings/oleObject76.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78.bin"/></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80.wmf"/><Relationship Id="rId5" Type="http://schemas.openxmlformats.org/officeDocument/2006/relationships/oleObject" Target="../embeddings/oleObject80.bin"/><Relationship Id="rId4" Type="http://schemas.openxmlformats.org/officeDocument/2006/relationships/image" Target="../media/image79.wmf"/></Relationships>
</file>

<file path=ppt/slides/_rels/slide28.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86.bin"/><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85.emf"/><Relationship Id="rId2" Type="http://schemas.openxmlformats.org/officeDocument/2006/relationships/slideLayout" Target="../slideLayouts/slideLayout2.xml"/><Relationship Id="rId16" Type="http://schemas.openxmlformats.org/officeDocument/2006/relationships/image" Target="../media/image87.wmf"/><Relationship Id="rId1" Type="http://schemas.openxmlformats.org/officeDocument/2006/relationships/vmlDrawing" Target="../drawings/vmlDrawing23.vml"/><Relationship Id="rId6" Type="http://schemas.openxmlformats.org/officeDocument/2006/relationships/image" Target="../media/image82.wmf"/><Relationship Id="rId11" Type="http://schemas.openxmlformats.org/officeDocument/2006/relationships/oleObject" Target="../embeddings/oleObject85.bin"/><Relationship Id="rId5" Type="http://schemas.openxmlformats.org/officeDocument/2006/relationships/oleObject" Target="../embeddings/oleObject82.bin"/><Relationship Id="rId15" Type="http://schemas.openxmlformats.org/officeDocument/2006/relationships/oleObject" Target="../embeddings/oleObject87.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84.bin"/><Relationship Id="rId14" Type="http://schemas.openxmlformats.org/officeDocument/2006/relationships/image" Target="../media/image86.emf"/></Relationships>
</file>

<file path=ppt/slides/_rels/slide29.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9.wmf"/><Relationship Id="rId5" Type="http://schemas.openxmlformats.org/officeDocument/2006/relationships/oleObject" Target="../embeddings/oleObject89.bin"/><Relationship Id="rId4" Type="http://schemas.openxmlformats.org/officeDocument/2006/relationships/image" Target="../media/image88.wmf"/></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9.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8.bin"/></Relationships>
</file>

<file path=ppt/slides/_rels/slide30.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91.bin"/><Relationship Id="rId7"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92.wmf"/><Relationship Id="rId5" Type="http://schemas.openxmlformats.org/officeDocument/2006/relationships/oleObject" Target="../embeddings/oleObject92.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94.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99.wmf"/><Relationship Id="rId3" Type="http://schemas.openxmlformats.org/officeDocument/2006/relationships/image" Target="../media/image102.png"/><Relationship Id="rId7" Type="http://schemas.openxmlformats.org/officeDocument/2006/relationships/image" Target="../media/image96.wmf"/><Relationship Id="rId12"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96.bin"/><Relationship Id="rId11" Type="http://schemas.openxmlformats.org/officeDocument/2006/relationships/image" Target="../media/image98.wmf"/><Relationship Id="rId5" Type="http://schemas.openxmlformats.org/officeDocument/2006/relationships/image" Target="../media/image95.wmf"/><Relationship Id="rId10" Type="http://schemas.openxmlformats.org/officeDocument/2006/relationships/oleObject" Target="../embeddings/oleObject98.bin"/><Relationship Id="rId4" Type="http://schemas.openxmlformats.org/officeDocument/2006/relationships/oleObject" Target="../embeddings/oleObject95.bin"/><Relationship Id="rId9" Type="http://schemas.openxmlformats.org/officeDocument/2006/relationships/image" Target="../media/image97.wmf"/></Relationships>
</file>

<file path=ppt/slides/_rels/slide32.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oleObject" Target="../embeddings/oleObject105.bin"/><Relationship Id="rId3" Type="http://schemas.openxmlformats.org/officeDocument/2006/relationships/oleObject" Target="../embeddings/oleObject100.bin"/><Relationship Id="rId7" Type="http://schemas.openxmlformats.org/officeDocument/2006/relationships/oleObject" Target="../embeddings/oleObject102.bin"/><Relationship Id="rId12" Type="http://schemas.openxmlformats.org/officeDocument/2006/relationships/image" Target="../media/image104.wmf"/><Relationship Id="rId17" Type="http://schemas.openxmlformats.org/officeDocument/2006/relationships/image" Target="../media/image107.png"/><Relationship Id="rId2" Type="http://schemas.openxmlformats.org/officeDocument/2006/relationships/slideLayout" Target="../slideLayouts/slideLayout2.xml"/><Relationship Id="rId16" Type="http://schemas.openxmlformats.org/officeDocument/2006/relationships/image" Target="../media/image106.wmf"/><Relationship Id="rId1" Type="http://schemas.openxmlformats.org/officeDocument/2006/relationships/vmlDrawing" Target="../drawings/vmlDrawing27.vml"/><Relationship Id="rId6" Type="http://schemas.openxmlformats.org/officeDocument/2006/relationships/image" Target="../media/image101.wmf"/><Relationship Id="rId11" Type="http://schemas.openxmlformats.org/officeDocument/2006/relationships/oleObject" Target="../embeddings/oleObject104.bin"/><Relationship Id="rId5" Type="http://schemas.openxmlformats.org/officeDocument/2006/relationships/oleObject" Target="../embeddings/oleObject101.bin"/><Relationship Id="rId15" Type="http://schemas.openxmlformats.org/officeDocument/2006/relationships/oleObject" Target="../embeddings/oleObject106.bin"/><Relationship Id="rId10" Type="http://schemas.openxmlformats.org/officeDocument/2006/relationships/image" Target="../media/image103.wmf"/><Relationship Id="rId4" Type="http://schemas.openxmlformats.org/officeDocument/2006/relationships/image" Target="../media/image100.wmf"/><Relationship Id="rId9" Type="http://schemas.openxmlformats.org/officeDocument/2006/relationships/oleObject" Target="../embeddings/oleObject103.bin"/><Relationship Id="rId14" Type="http://schemas.openxmlformats.org/officeDocument/2006/relationships/image" Target="../media/image105.wmf"/></Relationships>
</file>

<file path=ppt/slides/_rels/slide33.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image" Target="../media/image113.png"/><Relationship Id="rId3" Type="http://schemas.openxmlformats.org/officeDocument/2006/relationships/oleObject" Target="../embeddings/oleObject107.bin"/><Relationship Id="rId7" Type="http://schemas.openxmlformats.org/officeDocument/2006/relationships/oleObject" Target="../embeddings/oleObject109.bin"/><Relationship Id="rId12" Type="http://schemas.openxmlformats.org/officeDocument/2006/relationships/image" Target="../media/image112.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09.wmf"/><Relationship Id="rId11" Type="http://schemas.openxmlformats.org/officeDocument/2006/relationships/oleObject" Target="../embeddings/oleObject111.bin"/><Relationship Id="rId5" Type="http://schemas.openxmlformats.org/officeDocument/2006/relationships/oleObject" Target="../embeddings/oleObject108.bin"/><Relationship Id="rId10" Type="http://schemas.openxmlformats.org/officeDocument/2006/relationships/image" Target="../media/image111.wmf"/><Relationship Id="rId4" Type="http://schemas.openxmlformats.org/officeDocument/2006/relationships/image" Target="../media/image108.wmf"/><Relationship Id="rId9" Type="http://schemas.openxmlformats.org/officeDocument/2006/relationships/oleObject" Target="../embeddings/oleObject110.bin"/></Relationships>
</file>

<file path=ppt/slides/_rels/slide34.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image" Target="../media/image119.png"/><Relationship Id="rId3" Type="http://schemas.openxmlformats.org/officeDocument/2006/relationships/oleObject" Target="../embeddings/oleObject112.bin"/><Relationship Id="rId7" Type="http://schemas.openxmlformats.org/officeDocument/2006/relationships/oleObject" Target="../embeddings/oleObject114.bin"/><Relationship Id="rId12" Type="http://schemas.openxmlformats.org/officeDocument/2006/relationships/image" Target="../media/image118.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15.wmf"/><Relationship Id="rId11" Type="http://schemas.openxmlformats.org/officeDocument/2006/relationships/oleObject" Target="../embeddings/oleObject116.bin"/><Relationship Id="rId5" Type="http://schemas.openxmlformats.org/officeDocument/2006/relationships/oleObject" Target="../embeddings/oleObject113.bin"/><Relationship Id="rId10" Type="http://schemas.openxmlformats.org/officeDocument/2006/relationships/image" Target="../media/image117.wmf"/><Relationship Id="rId4" Type="http://schemas.openxmlformats.org/officeDocument/2006/relationships/image" Target="../media/image114.wmf"/><Relationship Id="rId9" Type="http://schemas.openxmlformats.org/officeDocument/2006/relationships/oleObject" Target="../embeddings/oleObject115.bin"/></Relationships>
</file>

<file path=ppt/slides/_rels/slide35.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oleObject" Target="../embeddings/oleObject117.bin"/><Relationship Id="rId7" Type="http://schemas.openxmlformats.org/officeDocument/2006/relationships/oleObject" Target="../embeddings/oleObject119.bin"/><Relationship Id="rId2" Type="http://schemas.openxmlformats.org/officeDocument/2006/relationships/slideLayout" Target="../slideLayouts/slideLayout14.xml"/><Relationship Id="rId1" Type="http://schemas.openxmlformats.org/officeDocument/2006/relationships/vmlDrawing" Target="../drawings/vmlDrawing30.vml"/><Relationship Id="rId6" Type="http://schemas.openxmlformats.org/officeDocument/2006/relationships/image" Target="../media/image121.wmf"/><Relationship Id="rId5" Type="http://schemas.openxmlformats.org/officeDocument/2006/relationships/oleObject" Target="../embeddings/oleObject118.bin"/><Relationship Id="rId10" Type="http://schemas.openxmlformats.org/officeDocument/2006/relationships/image" Target="../media/image123.wmf"/><Relationship Id="rId4" Type="http://schemas.openxmlformats.org/officeDocument/2006/relationships/image" Target="../media/image120.wmf"/><Relationship Id="rId9" Type="http://schemas.openxmlformats.org/officeDocument/2006/relationships/oleObject" Target="../embeddings/oleObject120.bin"/></Relationships>
</file>

<file path=ppt/slides/_rels/slide36.x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oleObject" Target="../embeddings/oleObject121.bin"/><Relationship Id="rId7" Type="http://schemas.openxmlformats.org/officeDocument/2006/relationships/oleObject" Target="../embeddings/oleObject123.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25.wmf"/><Relationship Id="rId5" Type="http://schemas.openxmlformats.org/officeDocument/2006/relationships/oleObject" Target="../embeddings/oleObject122.bin"/><Relationship Id="rId10" Type="http://schemas.openxmlformats.org/officeDocument/2006/relationships/image" Target="../media/image127.wmf"/><Relationship Id="rId4" Type="http://schemas.openxmlformats.org/officeDocument/2006/relationships/image" Target="../media/image124.wmf"/><Relationship Id="rId9" Type="http://schemas.openxmlformats.org/officeDocument/2006/relationships/oleObject" Target="../embeddings/oleObject124.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oleObject" Target="../embeddings/oleObject125.bin"/><Relationship Id="rId7" Type="http://schemas.openxmlformats.org/officeDocument/2006/relationships/oleObject" Target="../embeddings/oleObject127.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29.wmf"/><Relationship Id="rId5" Type="http://schemas.openxmlformats.org/officeDocument/2006/relationships/oleObject" Target="../embeddings/oleObject126.bin"/><Relationship Id="rId4" Type="http://schemas.openxmlformats.org/officeDocument/2006/relationships/image" Target="../media/image128.wmf"/></Relationships>
</file>

<file path=ppt/slides/_rels/slide39.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oleObject" Target="../embeddings/oleObject128.bin"/><Relationship Id="rId7" Type="http://schemas.openxmlformats.org/officeDocument/2006/relationships/oleObject" Target="../embeddings/oleObject130.bin"/><Relationship Id="rId12" Type="http://schemas.openxmlformats.org/officeDocument/2006/relationships/image" Target="../media/image135.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32.wmf"/><Relationship Id="rId11" Type="http://schemas.openxmlformats.org/officeDocument/2006/relationships/oleObject" Target="../embeddings/oleObject132.bin"/><Relationship Id="rId5" Type="http://schemas.openxmlformats.org/officeDocument/2006/relationships/oleObject" Target="../embeddings/oleObject129.bin"/><Relationship Id="rId10" Type="http://schemas.openxmlformats.org/officeDocument/2006/relationships/image" Target="../media/image134.wmf"/><Relationship Id="rId4" Type="http://schemas.openxmlformats.org/officeDocument/2006/relationships/image" Target="../media/image131.wmf"/><Relationship Id="rId9" Type="http://schemas.openxmlformats.org/officeDocument/2006/relationships/oleObject" Target="../embeddings/oleObject131.bin"/></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4.bin"/></Relationships>
</file>

<file path=ppt/slides/_rels/slide40.xml.rels><?xml version="1.0" encoding="UTF-8" standalone="yes"?>
<Relationships xmlns="http://schemas.openxmlformats.org/package/2006/relationships"><Relationship Id="rId8" Type="http://schemas.openxmlformats.org/officeDocument/2006/relationships/image" Target="../media/image138.wmf"/><Relationship Id="rId13" Type="http://schemas.openxmlformats.org/officeDocument/2006/relationships/oleObject" Target="../embeddings/oleObject138.bin"/><Relationship Id="rId3" Type="http://schemas.openxmlformats.org/officeDocument/2006/relationships/oleObject" Target="../embeddings/oleObject133.bin"/><Relationship Id="rId7" Type="http://schemas.openxmlformats.org/officeDocument/2006/relationships/oleObject" Target="../embeddings/oleObject135.bin"/><Relationship Id="rId12" Type="http://schemas.openxmlformats.org/officeDocument/2006/relationships/image" Target="../media/image140.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37.wmf"/><Relationship Id="rId11" Type="http://schemas.openxmlformats.org/officeDocument/2006/relationships/oleObject" Target="../embeddings/oleObject137.bin"/><Relationship Id="rId5" Type="http://schemas.openxmlformats.org/officeDocument/2006/relationships/oleObject" Target="../embeddings/oleObject134.bin"/><Relationship Id="rId10" Type="http://schemas.openxmlformats.org/officeDocument/2006/relationships/image" Target="../media/image139.wmf"/><Relationship Id="rId4" Type="http://schemas.openxmlformats.org/officeDocument/2006/relationships/image" Target="../media/image136.wmf"/><Relationship Id="rId9" Type="http://schemas.openxmlformats.org/officeDocument/2006/relationships/oleObject" Target="../embeddings/oleObject136.bin"/><Relationship Id="rId14" Type="http://schemas.openxmlformats.org/officeDocument/2006/relationships/image" Target="../media/image141.wmf"/></Relationships>
</file>

<file path=ppt/slides/_rels/slide41.xml.rels><?xml version="1.0" encoding="UTF-8" standalone="yes"?>
<Relationships xmlns="http://schemas.openxmlformats.org/package/2006/relationships"><Relationship Id="rId8" Type="http://schemas.openxmlformats.org/officeDocument/2006/relationships/image" Target="../media/image144.wmf"/><Relationship Id="rId13" Type="http://schemas.openxmlformats.org/officeDocument/2006/relationships/oleObject" Target="../embeddings/oleObject144.bin"/><Relationship Id="rId3" Type="http://schemas.openxmlformats.org/officeDocument/2006/relationships/oleObject" Target="../embeddings/oleObject139.bin"/><Relationship Id="rId7" Type="http://schemas.openxmlformats.org/officeDocument/2006/relationships/oleObject" Target="../embeddings/oleObject141.bin"/><Relationship Id="rId12" Type="http://schemas.openxmlformats.org/officeDocument/2006/relationships/image" Target="../media/image146.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43.wmf"/><Relationship Id="rId11" Type="http://schemas.openxmlformats.org/officeDocument/2006/relationships/oleObject" Target="../embeddings/oleObject143.bin"/><Relationship Id="rId5" Type="http://schemas.openxmlformats.org/officeDocument/2006/relationships/oleObject" Target="../embeddings/oleObject140.bin"/><Relationship Id="rId10" Type="http://schemas.openxmlformats.org/officeDocument/2006/relationships/image" Target="../media/image145.wmf"/><Relationship Id="rId4" Type="http://schemas.openxmlformats.org/officeDocument/2006/relationships/image" Target="../media/image142.wmf"/><Relationship Id="rId9" Type="http://schemas.openxmlformats.org/officeDocument/2006/relationships/oleObject" Target="../embeddings/oleObject142.bin"/><Relationship Id="rId14" Type="http://schemas.openxmlformats.org/officeDocument/2006/relationships/image" Target="../media/image147.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148.wmf"/></Relationships>
</file>

<file path=ppt/slides/_rels/slide43.xml.rels><?xml version="1.0" encoding="UTF-8" standalone="yes"?>
<Relationships xmlns="http://schemas.openxmlformats.org/package/2006/relationships"><Relationship Id="rId8" Type="http://schemas.openxmlformats.org/officeDocument/2006/relationships/image" Target="../media/image151.wmf"/><Relationship Id="rId3" Type="http://schemas.openxmlformats.org/officeDocument/2006/relationships/oleObject" Target="../embeddings/oleObject146.bin"/><Relationship Id="rId7" Type="http://schemas.openxmlformats.org/officeDocument/2006/relationships/oleObject" Target="../embeddings/oleObject148.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50.wmf"/><Relationship Id="rId5" Type="http://schemas.openxmlformats.org/officeDocument/2006/relationships/oleObject" Target="../embeddings/oleObject147.bin"/><Relationship Id="rId4" Type="http://schemas.openxmlformats.org/officeDocument/2006/relationships/image" Target="../media/image149.wmf"/></Relationships>
</file>

<file path=ppt/slides/_rels/slide44.xml.rels><?xml version="1.0" encoding="UTF-8" standalone="yes"?>
<Relationships xmlns="http://schemas.openxmlformats.org/package/2006/relationships"><Relationship Id="rId8" Type="http://schemas.openxmlformats.org/officeDocument/2006/relationships/image" Target="../media/image154.wmf"/><Relationship Id="rId3" Type="http://schemas.openxmlformats.org/officeDocument/2006/relationships/oleObject" Target="../embeddings/oleObject149.bin"/><Relationship Id="rId7" Type="http://schemas.openxmlformats.org/officeDocument/2006/relationships/oleObject" Target="../embeddings/oleObject151.bin"/><Relationship Id="rId12" Type="http://schemas.openxmlformats.org/officeDocument/2006/relationships/image" Target="../media/image156.w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53.wmf"/><Relationship Id="rId11" Type="http://schemas.openxmlformats.org/officeDocument/2006/relationships/oleObject" Target="../embeddings/oleObject153.bin"/><Relationship Id="rId5" Type="http://schemas.openxmlformats.org/officeDocument/2006/relationships/oleObject" Target="../embeddings/oleObject150.bin"/><Relationship Id="rId10" Type="http://schemas.openxmlformats.org/officeDocument/2006/relationships/image" Target="../media/image155.wmf"/><Relationship Id="rId4" Type="http://schemas.openxmlformats.org/officeDocument/2006/relationships/image" Target="../media/image152.wmf"/><Relationship Id="rId9" Type="http://schemas.openxmlformats.org/officeDocument/2006/relationships/oleObject" Target="../embeddings/oleObject152.bin"/></Relationships>
</file>

<file path=ppt/slides/_rels/slide45.xml.rels><?xml version="1.0" encoding="UTF-8" standalone="yes"?>
<Relationships xmlns="http://schemas.openxmlformats.org/package/2006/relationships"><Relationship Id="rId8" Type="http://schemas.openxmlformats.org/officeDocument/2006/relationships/image" Target="../media/image159.wmf"/><Relationship Id="rId3" Type="http://schemas.openxmlformats.org/officeDocument/2006/relationships/oleObject" Target="../embeddings/oleObject154.bin"/><Relationship Id="rId7" Type="http://schemas.openxmlformats.org/officeDocument/2006/relationships/oleObject" Target="../embeddings/oleObject156.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158.wmf"/><Relationship Id="rId5" Type="http://schemas.openxmlformats.org/officeDocument/2006/relationships/oleObject" Target="../embeddings/oleObject155.bin"/><Relationship Id="rId10" Type="http://schemas.openxmlformats.org/officeDocument/2006/relationships/image" Target="../media/image160.wmf"/><Relationship Id="rId4" Type="http://schemas.openxmlformats.org/officeDocument/2006/relationships/image" Target="../media/image157.wmf"/><Relationship Id="rId9" Type="http://schemas.openxmlformats.org/officeDocument/2006/relationships/oleObject" Target="../embeddings/oleObject157.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16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63.wmf"/><Relationship Id="rId5" Type="http://schemas.openxmlformats.org/officeDocument/2006/relationships/oleObject" Target="../embeddings/oleObject160.bin"/><Relationship Id="rId4" Type="http://schemas.openxmlformats.org/officeDocument/2006/relationships/image" Target="../media/image162.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164.wmf"/></Relationships>
</file>

<file path=ppt/slides/_rels/slide49.xml.rels><?xml version="1.0" encoding="UTF-8" standalone="yes"?>
<Relationships xmlns="http://schemas.openxmlformats.org/package/2006/relationships"><Relationship Id="rId8" Type="http://schemas.openxmlformats.org/officeDocument/2006/relationships/image" Target="../media/image167.wmf"/><Relationship Id="rId3" Type="http://schemas.openxmlformats.org/officeDocument/2006/relationships/oleObject" Target="../embeddings/oleObject162.bin"/><Relationship Id="rId7" Type="http://schemas.openxmlformats.org/officeDocument/2006/relationships/oleObject" Target="../embeddings/oleObject164.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166.wmf"/><Relationship Id="rId5" Type="http://schemas.openxmlformats.org/officeDocument/2006/relationships/oleObject" Target="../embeddings/oleObject163.bin"/><Relationship Id="rId4" Type="http://schemas.openxmlformats.org/officeDocument/2006/relationships/image" Target="../media/image16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17.bin"/><Relationship Id="rId4" Type="http://schemas.openxmlformats.org/officeDocument/2006/relationships/image" Target="../media/image15.wmf"/></Relationships>
</file>

<file path=ppt/slides/_rels/slide50.xml.rels><?xml version="1.0" encoding="UTF-8" standalone="yes"?>
<Relationships xmlns="http://schemas.openxmlformats.org/package/2006/relationships"><Relationship Id="rId8" Type="http://schemas.openxmlformats.org/officeDocument/2006/relationships/image" Target="../media/image170.wmf"/><Relationship Id="rId13" Type="http://schemas.openxmlformats.org/officeDocument/2006/relationships/oleObject" Target="../embeddings/oleObject170.bin"/><Relationship Id="rId18" Type="http://schemas.openxmlformats.org/officeDocument/2006/relationships/image" Target="../media/image175.wmf"/><Relationship Id="rId3" Type="http://schemas.openxmlformats.org/officeDocument/2006/relationships/oleObject" Target="../embeddings/oleObject165.bin"/><Relationship Id="rId7" Type="http://schemas.openxmlformats.org/officeDocument/2006/relationships/oleObject" Target="../embeddings/oleObject167.bin"/><Relationship Id="rId12" Type="http://schemas.openxmlformats.org/officeDocument/2006/relationships/image" Target="../media/image172.wmf"/><Relationship Id="rId17" Type="http://schemas.openxmlformats.org/officeDocument/2006/relationships/oleObject" Target="../embeddings/oleObject172.bin"/><Relationship Id="rId2" Type="http://schemas.openxmlformats.org/officeDocument/2006/relationships/slideLayout" Target="../slideLayouts/slideLayout2.xml"/><Relationship Id="rId16" Type="http://schemas.openxmlformats.org/officeDocument/2006/relationships/image" Target="../media/image174.wmf"/><Relationship Id="rId20" Type="http://schemas.openxmlformats.org/officeDocument/2006/relationships/image" Target="../media/image176.wmf"/><Relationship Id="rId1" Type="http://schemas.openxmlformats.org/officeDocument/2006/relationships/vmlDrawing" Target="../drawings/vmlDrawing44.vml"/><Relationship Id="rId6" Type="http://schemas.openxmlformats.org/officeDocument/2006/relationships/image" Target="../media/image169.wmf"/><Relationship Id="rId11" Type="http://schemas.openxmlformats.org/officeDocument/2006/relationships/oleObject" Target="../embeddings/oleObject169.bin"/><Relationship Id="rId5" Type="http://schemas.openxmlformats.org/officeDocument/2006/relationships/oleObject" Target="../embeddings/oleObject166.bin"/><Relationship Id="rId15" Type="http://schemas.openxmlformats.org/officeDocument/2006/relationships/oleObject" Target="../embeddings/oleObject171.bin"/><Relationship Id="rId10" Type="http://schemas.openxmlformats.org/officeDocument/2006/relationships/image" Target="../media/image171.wmf"/><Relationship Id="rId19" Type="http://schemas.openxmlformats.org/officeDocument/2006/relationships/oleObject" Target="../embeddings/oleObject173.bin"/><Relationship Id="rId4" Type="http://schemas.openxmlformats.org/officeDocument/2006/relationships/image" Target="../media/image168.wmf"/><Relationship Id="rId9" Type="http://schemas.openxmlformats.org/officeDocument/2006/relationships/oleObject" Target="../embeddings/oleObject168.bin"/><Relationship Id="rId14" Type="http://schemas.openxmlformats.org/officeDocument/2006/relationships/image" Target="../media/image173.wmf"/></Relationships>
</file>

<file path=ppt/slides/_rels/slide51.xml.rels><?xml version="1.0" encoding="UTF-8" standalone="yes"?>
<Relationships xmlns="http://schemas.openxmlformats.org/package/2006/relationships"><Relationship Id="rId8" Type="http://schemas.openxmlformats.org/officeDocument/2006/relationships/image" Target="../media/image179.wmf"/><Relationship Id="rId3" Type="http://schemas.openxmlformats.org/officeDocument/2006/relationships/oleObject" Target="../embeddings/oleObject174.bin"/><Relationship Id="rId7" Type="http://schemas.openxmlformats.org/officeDocument/2006/relationships/oleObject" Target="../embeddings/oleObject176.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178.wmf"/><Relationship Id="rId5" Type="http://schemas.openxmlformats.org/officeDocument/2006/relationships/oleObject" Target="../embeddings/oleObject175.bin"/><Relationship Id="rId10" Type="http://schemas.openxmlformats.org/officeDocument/2006/relationships/image" Target="../media/image180.wmf"/><Relationship Id="rId4" Type="http://schemas.openxmlformats.org/officeDocument/2006/relationships/image" Target="../media/image177.wmf"/><Relationship Id="rId9" Type="http://schemas.openxmlformats.org/officeDocument/2006/relationships/oleObject" Target="../embeddings/oleObject177.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182.wmf"/><Relationship Id="rId5" Type="http://schemas.openxmlformats.org/officeDocument/2006/relationships/oleObject" Target="../embeddings/oleObject179.bin"/><Relationship Id="rId4" Type="http://schemas.openxmlformats.org/officeDocument/2006/relationships/image" Target="../media/image181.wmf"/></Relationships>
</file>

<file path=ppt/slides/_rels/slide53.xml.rels><?xml version="1.0" encoding="UTF-8" standalone="yes"?>
<Relationships xmlns="http://schemas.openxmlformats.org/package/2006/relationships"><Relationship Id="rId8" Type="http://schemas.openxmlformats.org/officeDocument/2006/relationships/image" Target="../media/image185.wmf"/><Relationship Id="rId3" Type="http://schemas.openxmlformats.org/officeDocument/2006/relationships/oleObject" Target="../embeddings/oleObject180.bin"/><Relationship Id="rId7" Type="http://schemas.openxmlformats.org/officeDocument/2006/relationships/oleObject" Target="../embeddings/oleObject182.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84.wmf"/><Relationship Id="rId5" Type="http://schemas.openxmlformats.org/officeDocument/2006/relationships/oleObject" Target="../embeddings/oleObject181.bin"/><Relationship Id="rId4" Type="http://schemas.openxmlformats.org/officeDocument/2006/relationships/image" Target="../media/image183.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83.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187.wmf"/><Relationship Id="rId5" Type="http://schemas.openxmlformats.org/officeDocument/2006/relationships/oleObject" Target="../embeddings/oleObject184.bin"/><Relationship Id="rId4" Type="http://schemas.openxmlformats.org/officeDocument/2006/relationships/image" Target="../media/image186.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189.wmf"/><Relationship Id="rId5" Type="http://schemas.openxmlformats.org/officeDocument/2006/relationships/oleObject" Target="../embeddings/oleObject186.bin"/><Relationship Id="rId4" Type="http://schemas.openxmlformats.org/officeDocument/2006/relationships/image" Target="../media/image188.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89.bin"/><Relationship Id="rId3" Type="http://schemas.openxmlformats.org/officeDocument/2006/relationships/oleObject" Target="../embeddings/oleObject187.bin"/><Relationship Id="rId7" Type="http://schemas.openxmlformats.org/officeDocument/2006/relationships/image" Target="../media/image191.wmf"/><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188.bin"/><Relationship Id="rId5" Type="http://schemas.openxmlformats.org/officeDocument/2006/relationships/image" Target="../media/image192.png"/><Relationship Id="rId4" Type="http://schemas.openxmlformats.org/officeDocument/2006/relationships/image" Target="../media/image190.wmf"/><Relationship Id="rId9" Type="http://schemas.openxmlformats.org/officeDocument/2006/relationships/image" Target="../media/image192.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95.wmf"/><Relationship Id="rId3" Type="http://schemas.openxmlformats.org/officeDocument/2006/relationships/oleObject" Target="../embeddings/oleObject190.bin"/><Relationship Id="rId7" Type="http://schemas.openxmlformats.org/officeDocument/2006/relationships/oleObject" Target="../embeddings/oleObject192.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194.wmf"/><Relationship Id="rId5" Type="http://schemas.openxmlformats.org/officeDocument/2006/relationships/oleObject" Target="../embeddings/oleObject191.bin"/><Relationship Id="rId4" Type="http://schemas.openxmlformats.org/officeDocument/2006/relationships/image" Target="../media/image193.wmf"/></Relationships>
</file>

<file path=ppt/slides/_rels/slide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9.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21.bin"/></Relationships>
</file>

<file path=ppt/slides/_rels/slide60.xml.rels><?xml version="1.0" encoding="UTF-8" standalone="yes"?>
<Relationships xmlns="http://schemas.openxmlformats.org/package/2006/relationships"><Relationship Id="rId8" Type="http://schemas.openxmlformats.org/officeDocument/2006/relationships/image" Target="../media/image198.wmf"/><Relationship Id="rId3" Type="http://schemas.openxmlformats.org/officeDocument/2006/relationships/oleObject" Target="../embeddings/oleObject193.bin"/><Relationship Id="rId7" Type="http://schemas.openxmlformats.org/officeDocument/2006/relationships/oleObject" Target="../embeddings/oleObject195.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image" Target="../media/image197.wmf"/><Relationship Id="rId5" Type="http://schemas.openxmlformats.org/officeDocument/2006/relationships/oleObject" Target="../embeddings/oleObject194.bin"/><Relationship Id="rId4" Type="http://schemas.openxmlformats.org/officeDocument/2006/relationships/image" Target="../media/image196.wmf"/></Relationships>
</file>

<file path=ppt/slides/_rels/slide61.xml.rels><?xml version="1.0" encoding="UTF-8" standalone="yes"?>
<Relationships xmlns="http://schemas.openxmlformats.org/package/2006/relationships"><Relationship Id="rId8" Type="http://schemas.openxmlformats.org/officeDocument/2006/relationships/image" Target="../media/image201.wmf"/><Relationship Id="rId3" Type="http://schemas.openxmlformats.org/officeDocument/2006/relationships/oleObject" Target="../embeddings/oleObject196.bin"/><Relationship Id="rId7" Type="http://schemas.openxmlformats.org/officeDocument/2006/relationships/oleObject" Target="../embeddings/oleObject198.bin"/><Relationship Id="rId12" Type="http://schemas.openxmlformats.org/officeDocument/2006/relationships/image" Target="../media/image203.wmf"/><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image" Target="../media/image200.wmf"/><Relationship Id="rId11" Type="http://schemas.openxmlformats.org/officeDocument/2006/relationships/oleObject" Target="../embeddings/oleObject200.bin"/><Relationship Id="rId5" Type="http://schemas.openxmlformats.org/officeDocument/2006/relationships/oleObject" Target="../embeddings/oleObject197.bin"/><Relationship Id="rId10" Type="http://schemas.openxmlformats.org/officeDocument/2006/relationships/image" Target="../media/image202.wmf"/><Relationship Id="rId4" Type="http://schemas.openxmlformats.org/officeDocument/2006/relationships/image" Target="../media/image199.wmf"/><Relationship Id="rId9" Type="http://schemas.openxmlformats.org/officeDocument/2006/relationships/oleObject" Target="../embeddings/oleObject199.bin"/></Relationships>
</file>

<file path=ppt/slides/_rels/slide62.xml.rels><?xml version="1.0" encoding="UTF-8" standalone="yes"?>
<Relationships xmlns="http://schemas.openxmlformats.org/package/2006/relationships"><Relationship Id="rId8" Type="http://schemas.openxmlformats.org/officeDocument/2006/relationships/image" Target="../media/image206.wmf"/><Relationship Id="rId3" Type="http://schemas.openxmlformats.org/officeDocument/2006/relationships/oleObject" Target="../embeddings/oleObject201.bin"/><Relationship Id="rId7" Type="http://schemas.openxmlformats.org/officeDocument/2006/relationships/oleObject" Target="../embeddings/oleObject203.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image" Target="../media/image205.wmf"/><Relationship Id="rId5" Type="http://schemas.openxmlformats.org/officeDocument/2006/relationships/oleObject" Target="../embeddings/oleObject202.bin"/><Relationship Id="rId10" Type="http://schemas.openxmlformats.org/officeDocument/2006/relationships/image" Target="../media/image207.wmf"/><Relationship Id="rId4" Type="http://schemas.openxmlformats.org/officeDocument/2006/relationships/image" Target="../media/image204.wmf"/><Relationship Id="rId9" Type="http://schemas.openxmlformats.org/officeDocument/2006/relationships/oleObject" Target="../embeddings/oleObject204.bin"/></Relationships>
</file>

<file path=ppt/slides/_rels/slide63.xml.rels><?xml version="1.0" encoding="UTF-8" standalone="yes"?>
<Relationships xmlns="http://schemas.openxmlformats.org/package/2006/relationships"><Relationship Id="rId8" Type="http://schemas.openxmlformats.org/officeDocument/2006/relationships/image" Target="../media/image210.wmf"/><Relationship Id="rId3" Type="http://schemas.openxmlformats.org/officeDocument/2006/relationships/oleObject" Target="../embeddings/oleObject205.bin"/><Relationship Id="rId7" Type="http://schemas.openxmlformats.org/officeDocument/2006/relationships/oleObject" Target="../embeddings/oleObject207.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image" Target="../media/image209.wmf"/><Relationship Id="rId5" Type="http://schemas.openxmlformats.org/officeDocument/2006/relationships/oleObject" Target="../embeddings/oleObject206.bin"/><Relationship Id="rId10" Type="http://schemas.openxmlformats.org/officeDocument/2006/relationships/image" Target="../media/image211.wmf"/><Relationship Id="rId4" Type="http://schemas.openxmlformats.org/officeDocument/2006/relationships/image" Target="../media/image208.wmf"/><Relationship Id="rId9" Type="http://schemas.openxmlformats.org/officeDocument/2006/relationships/oleObject" Target="../embeddings/oleObject208.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09.bin"/><Relationship Id="rId2" Type="http://schemas.openxmlformats.org/officeDocument/2006/relationships/slideLayout" Target="../slideLayouts/slideLayout2.xml"/><Relationship Id="rId1" Type="http://schemas.openxmlformats.org/officeDocument/2006/relationships/vmlDrawing" Target="../drawings/vmlDrawing56.vml"/><Relationship Id="rId4" Type="http://schemas.openxmlformats.org/officeDocument/2006/relationships/image" Target="../media/image212.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10.bin"/><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image" Target="../media/image195.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Layout" Target="../slideLayouts/slideLayout2.xml"/><Relationship Id="rId1" Type="http://schemas.openxmlformats.org/officeDocument/2006/relationships/vmlDrawing" Target="../drawings/vmlDrawing58.vml"/><Relationship Id="rId4" Type="http://schemas.openxmlformats.org/officeDocument/2006/relationships/image" Target="../media/image213.wmf"/></Relationships>
</file>

<file path=ppt/slides/_rels/slide69.xml.rels><?xml version="1.0" encoding="UTF-8" standalone="yes"?>
<Relationships xmlns="http://schemas.openxmlformats.org/package/2006/relationships"><Relationship Id="rId8" Type="http://schemas.openxmlformats.org/officeDocument/2006/relationships/image" Target="../media/image216.wmf"/><Relationship Id="rId3" Type="http://schemas.openxmlformats.org/officeDocument/2006/relationships/oleObject" Target="../embeddings/oleObject212.bin"/><Relationship Id="rId7" Type="http://schemas.openxmlformats.org/officeDocument/2006/relationships/oleObject" Target="../embeddings/oleObject214.bin"/><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image" Target="../media/image215.wmf"/><Relationship Id="rId5" Type="http://schemas.openxmlformats.org/officeDocument/2006/relationships/oleObject" Target="../embeddings/oleObject213.bin"/><Relationship Id="rId4" Type="http://schemas.openxmlformats.org/officeDocument/2006/relationships/image" Target="../media/image214.wmf"/></Relationships>
</file>

<file path=ppt/slides/_rels/slide7.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5.bin"/><Relationship Id="rId14" Type="http://schemas.openxmlformats.org/officeDocument/2006/relationships/image" Target="../media/image26.w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slideLayout" Target="../slideLayouts/slideLayout14.xml"/><Relationship Id="rId1" Type="http://schemas.openxmlformats.org/officeDocument/2006/relationships/vmlDrawing" Target="../drawings/vmlDrawing60.vml"/><Relationship Id="rId6" Type="http://schemas.openxmlformats.org/officeDocument/2006/relationships/image" Target="../media/image218.wmf"/><Relationship Id="rId5" Type="http://schemas.openxmlformats.org/officeDocument/2006/relationships/oleObject" Target="../embeddings/oleObject216.bin"/><Relationship Id="rId4" Type="http://schemas.openxmlformats.org/officeDocument/2006/relationships/image" Target="../media/image217.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8" Type="http://schemas.openxmlformats.org/officeDocument/2006/relationships/image" Target="../media/image221.wmf"/><Relationship Id="rId3" Type="http://schemas.openxmlformats.org/officeDocument/2006/relationships/oleObject" Target="../embeddings/oleObject217.bin"/><Relationship Id="rId7" Type="http://schemas.openxmlformats.org/officeDocument/2006/relationships/oleObject" Target="../embeddings/oleObject219.bin"/><Relationship Id="rId2" Type="http://schemas.openxmlformats.org/officeDocument/2006/relationships/slideLayout" Target="../slideLayouts/slideLayout4.xml"/><Relationship Id="rId1" Type="http://schemas.openxmlformats.org/officeDocument/2006/relationships/vmlDrawing" Target="../drawings/vmlDrawing61.vml"/><Relationship Id="rId6" Type="http://schemas.openxmlformats.org/officeDocument/2006/relationships/image" Target="../media/image220.wmf"/><Relationship Id="rId5" Type="http://schemas.openxmlformats.org/officeDocument/2006/relationships/oleObject" Target="../embeddings/oleObject218.bin"/><Relationship Id="rId10" Type="http://schemas.openxmlformats.org/officeDocument/2006/relationships/image" Target="../media/image222.wmf"/><Relationship Id="rId4" Type="http://schemas.openxmlformats.org/officeDocument/2006/relationships/image" Target="../media/image219.wmf"/><Relationship Id="rId9" Type="http://schemas.openxmlformats.org/officeDocument/2006/relationships/oleObject" Target="../embeddings/oleObject220.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21.bin"/><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image" Target="../media/image224.wmf"/><Relationship Id="rId5" Type="http://schemas.openxmlformats.org/officeDocument/2006/relationships/oleObject" Target="../embeddings/oleObject222.bin"/><Relationship Id="rId4" Type="http://schemas.openxmlformats.org/officeDocument/2006/relationships/image" Target="../media/image223.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23.bin"/><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image" Target="../media/image226.wmf"/><Relationship Id="rId5" Type="http://schemas.openxmlformats.org/officeDocument/2006/relationships/oleObject" Target="../embeddings/oleObject224.bin"/><Relationship Id="rId4" Type="http://schemas.openxmlformats.org/officeDocument/2006/relationships/image" Target="../media/image225.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4.xml"/><Relationship Id="rId1" Type="http://schemas.openxmlformats.org/officeDocument/2006/relationships/vmlDrawing" Target="../drawings/vmlDrawing64.vml"/><Relationship Id="rId4" Type="http://schemas.openxmlformats.org/officeDocument/2006/relationships/image" Target="../media/image227.w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229.bin"/><Relationship Id="rId13" Type="http://schemas.openxmlformats.org/officeDocument/2006/relationships/image" Target="../media/image232.wmf"/><Relationship Id="rId3" Type="http://schemas.openxmlformats.org/officeDocument/2006/relationships/oleObject" Target="../embeddings/oleObject226.bin"/><Relationship Id="rId7" Type="http://schemas.openxmlformats.org/officeDocument/2006/relationships/image" Target="../media/image229.wmf"/><Relationship Id="rId12" Type="http://schemas.openxmlformats.org/officeDocument/2006/relationships/oleObject" Target="../embeddings/oleObject231.bin"/><Relationship Id="rId2" Type="http://schemas.openxmlformats.org/officeDocument/2006/relationships/slideLayout" Target="../slideLayouts/slideLayout4.xml"/><Relationship Id="rId1" Type="http://schemas.openxmlformats.org/officeDocument/2006/relationships/vmlDrawing" Target="../drawings/vmlDrawing65.vml"/><Relationship Id="rId6" Type="http://schemas.openxmlformats.org/officeDocument/2006/relationships/oleObject" Target="../embeddings/oleObject228.bin"/><Relationship Id="rId11" Type="http://schemas.openxmlformats.org/officeDocument/2006/relationships/image" Target="../media/image231.wmf"/><Relationship Id="rId5" Type="http://schemas.openxmlformats.org/officeDocument/2006/relationships/oleObject" Target="../embeddings/oleObject227.bin"/><Relationship Id="rId10" Type="http://schemas.openxmlformats.org/officeDocument/2006/relationships/oleObject" Target="../embeddings/oleObject230.bin"/><Relationship Id="rId4" Type="http://schemas.openxmlformats.org/officeDocument/2006/relationships/image" Target="../media/image228.wmf"/><Relationship Id="rId9" Type="http://schemas.openxmlformats.org/officeDocument/2006/relationships/image" Target="../media/image230.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32.bin"/><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image" Target="../media/image234.wmf"/><Relationship Id="rId5" Type="http://schemas.openxmlformats.org/officeDocument/2006/relationships/oleObject" Target="../embeddings/oleObject233.bin"/><Relationship Id="rId4" Type="http://schemas.openxmlformats.org/officeDocument/2006/relationships/image" Target="../media/image23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237.wmf"/><Relationship Id="rId3" Type="http://schemas.openxmlformats.org/officeDocument/2006/relationships/oleObject" Target="../embeddings/oleObject234.bin"/><Relationship Id="rId7" Type="http://schemas.openxmlformats.org/officeDocument/2006/relationships/oleObject" Target="../embeddings/oleObject236.bin"/><Relationship Id="rId12" Type="http://schemas.openxmlformats.org/officeDocument/2006/relationships/image" Target="../media/image239.wmf"/><Relationship Id="rId2" Type="http://schemas.openxmlformats.org/officeDocument/2006/relationships/slideLayout" Target="../slideLayouts/slideLayout4.xml"/><Relationship Id="rId1" Type="http://schemas.openxmlformats.org/officeDocument/2006/relationships/vmlDrawing" Target="../drawings/vmlDrawing67.vml"/><Relationship Id="rId6" Type="http://schemas.openxmlformats.org/officeDocument/2006/relationships/image" Target="../media/image236.wmf"/><Relationship Id="rId11" Type="http://schemas.openxmlformats.org/officeDocument/2006/relationships/oleObject" Target="../embeddings/oleObject238.bin"/><Relationship Id="rId5" Type="http://schemas.openxmlformats.org/officeDocument/2006/relationships/oleObject" Target="../embeddings/oleObject235.bin"/><Relationship Id="rId10" Type="http://schemas.openxmlformats.org/officeDocument/2006/relationships/image" Target="../media/image238.wmf"/><Relationship Id="rId4" Type="http://schemas.openxmlformats.org/officeDocument/2006/relationships/image" Target="../media/image235.wmf"/><Relationship Id="rId9" Type="http://schemas.openxmlformats.org/officeDocument/2006/relationships/oleObject" Target="../embeddings/oleObject237.bin"/></Relationships>
</file>

<file path=ppt/slides/_rels/slide81.xml.rels><?xml version="1.0" encoding="UTF-8" standalone="yes"?>
<Relationships xmlns="http://schemas.openxmlformats.org/package/2006/relationships"><Relationship Id="rId8" Type="http://schemas.openxmlformats.org/officeDocument/2006/relationships/image" Target="../media/image242.wmf"/><Relationship Id="rId3" Type="http://schemas.openxmlformats.org/officeDocument/2006/relationships/oleObject" Target="../embeddings/oleObject239.bin"/><Relationship Id="rId7" Type="http://schemas.openxmlformats.org/officeDocument/2006/relationships/oleObject" Target="../embeddings/oleObject241.bin"/><Relationship Id="rId2" Type="http://schemas.openxmlformats.org/officeDocument/2006/relationships/slideLayout" Target="../slideLayouts/slideLayout4.xml"/><Relationship Id="rId1" Type="http://schemas.openxmlformats.org/officeDocument/2006/relationships/vmlDrawing" Target="../drawings/vmlDrawing68.vml"/><Relationship Id="rId6" Type="http://schemas.openxmlformats.org/officeDocument/2006/relationships/image" Target="../media/image241.wmf"/><Relationship Id="rId5" Type="http://schemas.openxmlformats.org/officeDocument/2006/relationships/oleObject" Target="../embeddings/oleObject240.bin"/><Relationship Id="rId4" Type="http://schemas.openxmlformats.org/officeDocument/2006/relationships/image" Target="../media/image240.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42.bin"/><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image" Target="../media/image244.wmf"/><Relationship Id="rId5" Type="http://schemas.openxmlformats.org/officeDocument/2006/relationships/oleObject" Target="../embeddings/oleObject243.bin"/><Relationship Id="rId4" Type="http://schemas.openxmlformats.org/officeDocument/2006/relationships/image" Target="../media/image243.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44.bin"/><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image" Target="../media/image246.wmf"/><Relationship Id="rId5" Type="http://schemas.openxmlformats.org/officeDocument/2006/relationships/oleObject" Target="../embeddings/oleObject245.bin"/><Relationship Id="rId4" Type="http://schemas.openxmlformats.org/officeDocument/2006/relationships/image" Target="../media/image245.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46.bin"/><Relationship Id="rId2" Type="http://schemas.openxmlformats.org/officeDocument/2006/relationships/slideLayout" Target="../slideLayouts/slideLayout2.xml"/><Relationship Id="rId1" Type="http://schemas.openxmlformats.org/officeDocument/2006/relationships/vmlDrawing" Target="../drawings/vmlDrawing71.vml"/><Relationship Id="rId6" Type="http://schemas.openxmlformats.org/officeDocument/2006/relationships/image" Target="../media/image248.wmf"/><Relationship Id="rId5" Type="http://schemas.openxmlformats.org/officeDocument/2006/relationships/oleObject" Target="../embeddings/oleObject247.bin"/><Relationship Id="rId4" Type="http://schemas.openxmlformats.org/officeDocument/2006/relationships/image" Target="../media/image247.wmf"/></Relationships>
</file>

<file path=ppt/slides/_rels/slide85.xml.rels><?xml version="1.0" encoding="UTF-8" standalone="yes"?>
<Relationships xmlns="http://schemas.openxmlformats.org/package/2006/relationships"><Relationship Id="rId8" Type="http://schemas.openxmlformats.org/officeDocument/2006/relationships/image" Target="../media/image251.wmf"/><Relationship Id="rId3" Type="http://schemas.openxmlformats.org/officeDocument/2006/relationships/oleObject" Target="../embeddings/oleObject248.bin"/><Relationship Id="rId7" Type="http://schemas.openxmlformats.org/officeDocument/2006/relationships/oleObject" Target="../embeddings/oleObject250.bin"/><Relationship Id="rId2" Type="http://schemas.openxmlformats.org/officeDocument/2006/relationships/slideLayout" Target="../slideLayouts/slideLayout4.xml"/><Relationship Id="rId1" Type="http://schemas.openxmlformats.org/officeDocument/2006/relationships/vmlDrawing" Target="../drawings/vmlDrawing72.vml"/><Relationship Id="rId6" Type="http://schemas.openxmlformats.org/officeDocument/2006/relationships/image" Target="../media/image250.wmf"/><Relationship Id="rId5" Type="http://schemas.openxmlformats.org/officeDocument/2006/relationships/oleObject" Target="../embeddings/oleObject249.bin"/><Relationship Id="rId10" Type="http://schemas.openxmlformats.org/officeDocument/2006/relationships/image" Target="../media/image252.wmf"/><Relationship Id="rId4" Type="http://schemas.openxmlformats.org/officeDocument/2006/relationships/image" Target="../media/image249.wmf"/><Relationship Id="rId9" Type="http://schemas.openxmlformats.org/officeDocument/2006/relationships/oleObject" Target="../embeddings/oleObject251.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254.bin"/><Relationship Id="rId13" Type="http://schemas.openxmlformats.org/officeDocument/2006/relationships/image" Target="../media/image257.wmf"/><Relationship Id="rId3" Type="http://schemas.openxmlformats.org/officeDocument/2006/relationships/notesSlide" Target="../notesSlides/notesSlide4.xml"/><Relationship Id="rId7" Type="http://schemas.openxmlformats.org/officeDocument/2006/relationships/image" Target="../media/image254.wmf"/><Relationship Id="rId12" Type="http://schemas.openxmlformats.org/officeDocument/2006/relationships/oleObject" Target="../embeddings/oleObject256.bin"/><Relationship Id="rId2" Type="http://schemas.openxmlformats.org/officeDocument/2006/relationships/slideLayout" Target="../slideLayouts/slideLayout4.xml"/><Relationship Id="rId1" Type="http://schemas.openxmlformats.org/officeDocument/2006/relationships/vmlDrawing" Target="../drawings/vmlDrawing73.vml"/><Relationship Id="rId6" Type="http://schemas.openxmlformats.org/officeDocument/2006/relationships/oleObject" Target="../embeddings/oleObject253.bin"/><Relationship Id="rId11" Type="http://schemas.openxmlformats.org/officeDocument/2006/relationships/image" Target="../media/image256.wmf"/><Relationship Id="rId5" Type="http://schemas.openxmlformats.org/officeDocument/2006/relationships/image" Target="../media/image253.wmf"/><Relationship Id="rId10" Type="http://schemas.openxmlformats.org/officeDocument/2006/relationships/oleObject" Target="../embeddings/oleObject255.bin"/><Relationship Id="rId4" Type="http://schemas.openxmlformats.org/officeDocument/2006/relationships/oleObject" Target="../embeddings/oleObject252.bin"/><Relationship Id="rId9" Type="http://schemas.openxmlformats.org/officeDocument/2006/relationships/image" Target="../media/image255.w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257.bin"/><Relationship Id="rId2" Type="http://schemas.openxmlformats.org/officeDocument/2006/relationships/slideLayout" Target="../slideLayouts/slideLayout4.xml"/><Relationship Id="rId1" Type="http://schemas.openxmlformats.org/officeDocument/2006/relationships/vmlDrawing" Target="../drawings/vmlDrawing74.vml"/><Relationship Id="rId4" Type="http://schemas.openxmlformats.org/officeDocument/2006/relationships/image" Target="../media/image258.w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258.bin"/><Relationship Id="rId2" Type="http://schemas.openxmlformats.org/officeDocument/2006/relationships/slideLayout" Target="../slideLayouts/slideLayout4.xml"/><Relationship Id="rId1" Type="http://schemas.openxmlformats.org/officeDocument/2006/relationships/vmlDrawing" Target="../drawings/vmlDrawing75.vml"/><Relationship Id="rId4" Type="http://schemas.openxmlformats.org/officeDocument/2006/relationships/image" Target="../media/image25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7.wmf"/></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59.bin"/><Relationship Id="rId2" Type="http://schemas.openxmlformats.org/officeDocument/2006/relationships/slideLayout" Target="../slideLayouts/slideLayout4.xml"/><Relationship Id="rId1" Type="http://schemas.openxmlformats.org/officeDocument/2006/relationships/vmlDrawing" Target="../drawings/vmlDrawing76.vml"/><Relationship Id="rId6" Type="http://schemas.openxmlformats.org/officeDocument/2006/relationships/image" Target="../media/image261.wmf"/><Relationship Id="rId5" Type="http://schemas.openxmlformats.org/officeDocument/2006/relationships/oleObject" Target="../embeddings/oleObject260.bin"/><Relationship Id="rId4" Type="http://schemas.openxmlformats.org/officeDocument/2006/relationships/image" Target="../media/image260.wmf"/></Relationships>
</file>

<file path=ppt/slides/_rels/slide91.xml.rels><?xml version="1.0" encoding="UTF-8" standalone="yes"?>
<Relationships xmlns="http://schemas.openxmlformats.org/package/2006/relationships"><Relationship Id="rId8" Type="http://schemas.openxmlformats.org/officeDocument/2006/relationships/image" Target="../media/image264.wmf"/><Relationship Id="rId3" Type="http://schemas.openxmlformats.org/officeDocument/2006/relationships/oleObject" Target="../embeddings/oleObject261.bin"/><Relationship Id="rId7" Type="http://schemas.openxmlformats.org/officeDocument/2006/relationships/oleObject" Target="../embeddings/oleObject263.bin"/><Relationship Id="rId2" Type="http://schemas.openxmlformats.org/officeDocument/2006/relationships/slideLayout" Target="../slideLayouts/slideLayout2.xml"/><Relationship Id="rId1" Type="http://schemas.openxmlformats.org/officeDocument/2006/relationships/vmlDrawing" Target="../drawings/vmlDrawing77.vml"/><Relationship Id="rId6" Type="http://schemas.openxmlformats.org/officeDocument/2006/relationships/image" Target="../media/image263.wmf"/><Relationship Id="rId5" Type="http://schemas.openxmlformats.org/officeDocument/2006/relationships/oleObject" Target="../embeddings/oleObject262.bin"/><Relationship Id="rId10" Type="http://schemas.openxmlformats.org/officeDocument/2006/relationships/image" Target="../media/image265.wmf"/><Relationship Id="rId4" Type="http://schemas.openxmlformats.org/officeDocument/2006/relationships/image" Target="../media/image262.wmf"/><Relationship Id="rId9" Type="http://schemas.openxmlformats.org/officeDocument/2006/relationships/oleObject" Target="../embeddings/oleObject264.bin"/></Relationships>
</file>

<file path=ppt/slides/_rels/slide92.xml.rels><?xml version="1.0" encoding="UTF-8" standalone="yes"?>
<Relationships xmlns="http://schemas.openxmlformats.org/package/2006/relationships"><Relationship Id="rId8" Type="http://schemas.openxmlformats.org/officeDocument/2006/relationships/image" Target="../media/image268.wmf"/><Relationship Id="rId3" Type="http://schemas.openxmlformats.org/officeDocument/2006/relationships/oleObject" Target="../embeddings/oleObject265.bin"/><Relationship Id="rId7" Type="http://schemas.openxmlformats.org/officeDocument/2006/relationships/oleObject" Target="../embeddings/oleObject267.bin"/><Relationship Id="rId2" Type="http://schemas.openxmlformats.org/officeDocument/2006/relationships/slideLayout" Target="../slideLayouts/slideLayout2.xml"/><Relationship Id="rId1" Type="http://schemas.openxmlformats.org/officeDocument/2006/relationships/vmlDrawing" Target="../drawings/vmlDrawing78.vml"/><Relationship Id="rId6" Type="http://schemas.openxmlformats.org/officeDocument/2006/relationships/image" Target="../media/image267.wmf"/><Relationship Id="rId5" Type="http://schemas.openxmlformats.org/officeDocument/2006/relationships/oleObject" Target="../embeddings/oleObject266.bin"/><Relationship Id="rId10" Type="http://schemas.openxmlformats.org/officeDocument/2006/relationships/image" Target="../media/image269.wmf"/><Relationship Id="rId4" Type="http://schemas.openxmlformats.org/officeDocument/2006/relationships/image" Target="../media/image266.wmf"/><Relationship Id="rId9" Type="http://schemas.openxmlformats.org/officeDocument/2006/relationships/oleObject" Target="../embeddings/oleObject268.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269.bin"/><Relationship Id="rId2" Type="http://schemas.openxmlformats.org/officeDocument/2006/relationships/slideLayout" Target="../slideLayouts/slideLayout2.xml"/><Relationship Id="rId1" Type="http://schemas.openxmlformats.org/officeDocument/2006/relationships/vmlDrawing" Target="../drawings/vmlDrawing79.vml"/><Relationship Id="rId6" Type="http://schemas.openxmlformats.org/officeDocument/2006/relationships/image" Target="../media/image271.wmf"/><Relationship Id="rId5" Type="http://schemas.openxmlformats.org/officeDocument/2006/relationships/oleObject" Target="../embeddings/oleObject270.bin"/><Relationship Id="rId4" Type="http://schemas.openxmlformats.org/officeDocument/2006/relationships/image" Target="../media/image270.wmf"/></Relationships>
</file>

<file path=ppt/slides/_rels/slide94.xml.rels><?xml version="1.0" encoding="UTF-8" standalone="yes"?>
<Relationships xmlns="http://schemas.openxmlformats.org/package/2006/relationships"><Relationship Id="rId8" Type="http://schemas.openxmlformats.org/officeDocument/2006/relationships/image" Target="../media/image274.wmf"/><Relationship Id="rId3" Type="http://schemas.openxmlformats.org/officeDocument/2006/relationships/oleObject" Target="../embeddings/oleObject271.bin"/><Relationship Id="rId7" Type="http://schemas.openxmlformats.org/officeDocument/2006/relationships/oleObject" Target="../embeddings/oleObject273.bin"/><Relationship Id="rId2" Type="http://schemas.openxmlformats.org/officeDocument/2006/relationships/slideLayout" Target="../slideLayouts/slideLayout2.xml"/><Relationship Id="rId1" Type="http://schemas.openxmlformats.org/officeDocument/2006/relationships/vmlDrawing" Target="../drawings/vmlDrawing80.vml"/><Relationship Id="rId6" Type="http://schemas.openxmlformats.org/officeDocument/2006/relationships/image" Target="../media/image273.wmf"/><Relationship Id="rId5" Type="http://schemas.openxmlformats.org/officeDocument/2006/relationships/oleObject" Target="../embeddings/oleObject272.bin"/><Relationship Id="rId4" Type="http://schemas.openxmlformats.org/officeDocument/2006/relationships/image" Target="../media/image272.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274.bin"/><Relationship Id="rId2" Type="http://schemas.openxmlformats.org/officeDocument/2006/relationships/slideLayout" Target="../slideLayouts/slideLayout2.xml"/><Relationship Id="rId1" Type="http://schemas.openxmlformats.org/officeDocument/2006/relationships/vmlDrawing" Target="../drawings/vmlDrawing81.vml"/><Relationship Id="rId4" Type="http://schemas.openxmlformats.org/officeDocument/2006/relationships/image" Target="../media/image275.w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275.bin"/><Relationship Id="rId2" Type="http://schemas.openxmlformats.org/officeDocument/2006/relationships/slideLayout" Target="../slideLayouts/slideLayout2.xml"/><Relationship Id="rId1" Type="http://schemas.openxmlformats.org/officeDocument/2006/relationships/vmlDrawing" Target="../drawings/vmlDrawing82.vml"/><Relationship Id="rId4" Type="http://schemas.openxmlformats.org/officeDocument/2006/relationships/image" Target="../media/image276.wmf"/></Relationships>
</file>

<file path=ppt/slides/_rels/slide99.xml.rels><?xml version="1.0" encoding="UTF-8" standalone="yes"?>
<Relationships xmlns="http://schemas.openxmlformats.org/package/2006/relationships"><Relationship Id="rId8" Type="http://schemas.openxmlformats.org/officeDocument/2006/relationships/image" Target="../media/image279.wmf"/><Relationship Id="rId3" Type="http://schemas.openxmlformats.org/officeDocument/2006/relationships/oleObject" Target="../embeddings/oleObject276.bin"/><Relationship Id="rId7" Type="http://schemas.openxmlformats.org/officeDocument/2006/relationships/oleObject" Target="../embeddings/oleObject278.bin"/><Relationship Id="rId2" Type="http://schemas.openxmlformats.org/officeDocument/2006/relationships/slideLayout" Target="../slideLayouts/slideLayout2.xml"/><Relationship Id="rId1" Type="http://schemas.openxmlformats.org/officeDocument/2006/relationships/vmlDrawing" Target="../drawings/vmlDrawing83.vml"/><Relationship Id="rId6" Type="http://schemas.openxmlformats.org/officeDocument/2006/relationships/image" Target="../media/image278.wmf"/><Relationship Id="rId5" Type="http://schemas.openxmlformats.org/officeDocument/2006/relationships/oleObject" Target="../embeddings/oleObject277.bin"/><Relationship Id="rId4" Type="http://schemas.openxmlformats.org/officeDocument/2006/relationships/image" Target="../media/image27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26"/>
          <p:cNvSpPr>
            <a:spLocks noGrp="1" noChangeArrowheads="1"/>
          </p:cNvSpPr>
          <p:nvPr>
            <p:ph type="ctrTitle"/>
          </p:nvPr>
        </p:nvSpPr>
        <p:spPr>
          <a:xfrm>
            <a:off x="1042988" y="620713"/>
            <a:ext cx="7262812" cy="2062162"/>
          </a:xfrm>
        </p:spPr>
        <p:txBody>
          <a:bodyPr/>
          <a:lstStyle/>
          <a:p>
            <a:pPr eaLnBrk="1" hangingPunct="1">
              <a:lnSpc>
                <a:spcPct val="120000"/>
              </a:lnSpc>
            </a:pPr>
            <a:r>
              <a:rPr lang="en-US" altLang="zh-TW" sz="4400" dirty="0"/>
              <a:t>Chapter 4 </a:t>
            </a:r>
            <a:br>
              <a:rPr lang="en-US" altLang="zh-TW" sz="4400" dirty="0"/>
            </a:br>
            <a:r>
              <a:rPr lang="en-US" altLang="zh-TW" sz="4400" dirty="0">
                <a:solidFill>
                  <a:srgbClr val="3333CC"/>
                </a:solidFill>
              </a:rPr>
              <a:t>Vector Spaces</a:t>
            </a:r>
          </a:p>
        </p:txBody>
      </p:sp>
      <p:sp>
        <p:nvSpPr>
          <p:cNvPr id="102403" name="Rectangle 1027"/>
          <p:cNvSpPr>
            <a:spLocks noGrp="1" noChangeArrowheads="1"/>
          </p:cNvSpPr>
          <p:nvPr>
            <p:ph type="subTitle" idx="1"/>
          </p:nvPr>
        </p:nvSpPr>
        <p:spPr>
          <a:xfrm>
            <a:off x="1763713" y="3276600"/>
            <a:ext cx="6913562" cy="3464768"/>
          </a:xfrm>
        </p:spPr>
        <p:txBody>
          <a:bodyPr/>
          <a:lstStyle/>
          <a:p>
            <a:pPr algn="l" eaLnBrk="1" hangingPunct="1"/>
            <a:r>
              <a:rPr lang="en-US" altLang="zh-TW" sz="2400" dirty="0"/>
              <a:t>4.1  Vectors in </a:t>
            </a:r>
            <a:r>
              <a:rPr lang="en-US" altLang="zh-TW" sz="2400" i="1" dirty="0"/>
              <a:t>R</a:t>
            </a:r>
            <a:r>
              <a:rPr lang="en-US" altLang="zh-TW" sz="2400" i="1" baseline="50000" dirty="0"/>
              <a:t>n</a:t>
            </a:r>
            <a:endParaRPr lang="en-US" altLang="zh-TW" sz="2400" baseline="50000" dirty="0"/>
          </a:p>
          <a:p>
            <a:pPr algn="l" eaLnBrk="1" hangingPunct="1"/>
            <a:r>
              <a:rPr lang="en-US" altLang="zh-TW" sz="2400" dirty="0"/>
              <a:t>4.2  Vector Spaces</a:t>
            </a:r>
          </a:p>
          <a:p>
            <a:pPr algn="l" eaLnBrk="1" hangingPunct="1"/>
            <a:r>
              <a:rPr lang="en-US" altLang="zh-TW" sz="2400" dirty="0"/>
              <a:t>4.3  Subspaces of Vector Spaces</a:t>
            </a:r>
          </a:p>
          <a:p>
            <a:pPr algn="l" eaLnBrk="1" hangingPunct="1"/>
            <a:r>
              <a:rPr lang="en-US" altLang="zh-TW" sz="2400" dirty="0"/>
              <a:t>4.4  Spanning Sets and Linear Independence</a:t>
            </a:r>
          </a:p>
          <a:p>
            <a:pPr algn="l" eaLnBrk="1" hangingPunct="1"/>
            <a:r>
              <a:rPr lang="en-US" altLang="zh-TW" sz="2400" dirty="0"/>
              <a:t>4.5  Basis and Dimension</a:t>
            </a:r>
          </a:p>
          <a:p>
            <a:pPr algn="l" eaLnBrk="1" hangingPunct="1"/>
            <a:r>
              <a:rPr lang="en-US" altLang="zh-TW" sz="2400" dirty="0">
                <a:solidFill>
                  <a:schemeClr val="bg1">
                    <a:lumMod val="65000"/>
                  </a:schemeClr>
                </a:solidFill>
              </a:rPr>
              <a:t>4.6  Rank of a Matrix and Systems of Linear Equations</a:t>
            </a:r>
          </a:p>
          <a:p>
            <a:pPr algn="l" eaLnBrk="1" hangingPunct="1"/>
            <a:r>
              <a:rPr lang="en-US" altLang="zh-TW" sz="2400" dirty="0">
                <a:solidFill>
                  <a:srgbClr val="FF0000"/>
                </a:solidFill>
              </a:rPr>
              <a:t>4.7  Coordinates </a:t>
            </a:r>
            <a:r>
              <a:rPr lang="en-US" altLang="zh-TW" sz="2400" dirty="0">
                <a:solidFill>
                  <a:schemeClr val="bg1">
                    <a:lumMod val="65000"/>
                  </a:schemeClr>
                </a:solidFill>
              </a:rPr>
              <a:t>and Change of Basis</a:t>
            </a:r>
          </a:p>
          <a:p>
            <a:pPr algn="l" eaLnBrk="1" hangingPunct="1"/>
            <a:r>
              <a:rPr lang="en-US" altLang="zh-TW" sz="2400" dirty="0">
                <a:solidFill>
                  <a:schemeClr val="bg1">
                    <a:lumMod val="65000"/>
                  </a:schemeClr>
                </a:solidFill>
              </a:rPr>
              <a:t>4.8  Applications of Vector Spaces</a:t>
            </a:r>
          </a:p>
        </p:txBody>
      </p:sp>
      <p:sp>
        <p:nvSpPr>
          <p:cNvPr id="102404" name="Rectangle 1030"/>
          <p:cNvSpPr>
            <a:spLocks noChangeArrowheads="1"/>
          </p:cNvSpPr>
          <p:nvPr/>
        </p:nvSpPr>
        <p:spPr bwMode="auto">
          <a:xfrm>
            <a:off x="8572500" y="64008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0" lang="en-US" altLang="zh-TW" sz="1400">
                <a:latin typeface="Times New Roman" pitchFamily="18" charset="0"/>
              </a:rPr>
              <a:t>4.</a:t>
            </a:r>
            <a:fld id="{32046DC5-DE7E-4CE7-99D3-489C45DE025B}" type="slidenum">
              <a:rPr kumimoji="0" lang="en-US" altLang="zh-TW" sz="1400">
                <a:latin typeface="Times New Roman" pitchFamily="18" charset="0"/>
              </a:rPr>
              <a:pPr algn="ctr"/>
              <a:t>1</a:t>
            </a:fld>
            <a:endParaRPr kumimoji="0" lang="en-US" altLang="zh-TW" sz="1400">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1030"/>
          <p:cNvSpPr txBox="1">
            <a:spLocks noChangeArrowheads="1"/>
          </p:cNvSpPr>
          <p:nvPr/>
        </p:nvSpPr>
        <p:spPr bwMode="auto">
          <a:xfrm>
            <a:off x="357188" y="1000125"/>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(b)</a:t>
            </a:r>
          </a:p>
        </p:txBody>
      </p:sp>
      <p:graphicFrame>
        <p:nvGraphicFramePr>
          <p:cNvPr id="6146" name="Object 2048"/>
          <p:cNvGraphicFramePr>
            <a:graphicFrameLocks noChangeAspect="1"/>
          </p:cNvGraphicFramePr>
          <p:nvPr>
            <p:extLst>
              <p:ext uri="{D42A27DB-BD31-4B8C-83A1-F6EECF244321}">
                <p14:modId xmlns:p14="http://schemas.microsoft.com/office/powerpoint/2010/main" val="642946347"/>
              </p:ext>
            </p:extLst>
          </p:nvPr>
        </p:nvGraphicFramePr>
        <p:xfrm>
          <a:off x="899592" y="1065600"/>
          <a:ext cx="6207125" cy="3332163"/>
        </p:xfrm>
        <a:graphic>
          <a:graphicData uri="http://schemas.openxmlformats.org/presentationml/2006/ole">
            <mc:AlternateContent xmlns:mc="http://schemas.openxmlformats.org/markup-compatibility/2006">
              <mc:Choice xmlns:v="urn:schemas-microsoft-com:vml" Requires="v">
                <p:oleObj spid="_x0000_s6516" name="Equation" r:id="rId3" imgW="3098520" imgH="1663560" progId="Equation.DSMT4">
                  <p:embed/>
                </p:oleObj>
              </mc:Choice>
              <mc:Fallback>
                <p:oleObj name="Equation" r:id="rId3" imgW="3098520" imgH="1663560" progId="Equation.DSMT4">
                  <p:embed/>
                  <p:pic>
                    <p:nvPicPr>
                      <p:cNvPr id="0" name="Object 2048"/>
                      <p:cNvPicPr>
                        <a:picLocks noChangeAspect="1" noChangeArrowheads="1"/>
                      </p:cNvPicPr>
                      <p:nvPr/>
                    </p:nvPicPr>
                    <p:blipFill>
                      <a:blip r:embed="rId4"/>
                      <a:srcRect/>
                      <a:stretch>
                        <a:fillRect/>
                      </a:stretch>
                    </p:blipFill>
                    <p:spPr bwMode="auto">
                      <a:xfrm>
                        <a:off x="899592" y="1065600"/>
                        <a:ext cx="6207125" cy="333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Text Box 1042"/>
          <p:cNvSpPr txBox="1">
            <a:spLocks noChangeArrowheads="1"/>
          </p:cNvSpPr>
          <p:nvPr/>
        </p:nvSpPr>
        <p:spPr bwMode="auto">
          <a:xfrm>
            <a:off x="3563889" y="1578278"/>
            <a:ext cx="5580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600" dirty="0">
                <a:solidFill>
                  <a:srgbClr val="0000FF"/>
                </a:solidFill>
                <a:latin typeface="Times New Roman" pitchFamily="18" charset="0"/>
              </a:rPr>
              <a:t>(</a:t>
            </a:r>
            <a:r>
              <a:rPr lang="en-US" altLang="zh-TW" sz="1600" dirty="0">
                <a:solidFill>
                  <a:srgbClr val="0000FF"/>
                </a:solidFill>
                <a:latin typeface="Times New Roman" pitchFamily="18" charset="0"/>
                <a:ea typeface="標楷體" pitchFamily="65" charset="-120"/>
              </a:rPr>
              <a:t>distributive property of scalar multiplication over vector addition</a:t>
            </a:r>
            <a:r>
              <a:rPr lang="en-US" altLang="zh-TW" sz="1600" dirty="0">
                <a:solidFill>
                  <a:srgbClr val="0000FF"/>
                </a:solidFill>
                <a:latin typeface="Times New Roman" pitchFamily="18" charset="0"/>
              </a:rPr>
              <a:t>)</a:t>
            </a:r>
          </a:p>
        </p:txBody>
      </p:sp>
      <p:sp>
        <p:nvSpPr>
          <p:cNvPr id="6149" name="Text Box 1042"/>
          <p:cNvSpPr txBox="1">
            <a:spLocks noChangeArrowheads="1"/>
          </p:cNvSpPr>
          <p:nvPr/>
        </p:nvSpPr>
        <p:spPr bwMode="auto">
          <a:xfrm>
            <a:off x="3635896" y="2001838"/>
            <a:ext cx="3429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600" dirty="0">
                <a:solidFill>
                  <a:srgbClr val="0000FF"/>
                </a:solidFill>
                <a:latin typeface="Times New Roman" pitchFamily="18" charset="0"/>
              </a:rPr>
              <a:t>(</a:t>
            </a:r>
            <a:r>
              <a:rPr lang="en-US" altLang="zh-TW" sz="1600" dirty="0">
                <a:solidFill>
                  <a:srgbClr val="0000FF"/>
                </a:solidFill>
                <a:latin typeface="Times New Roman" pitchFamily="18" charset="0"/>
                <a:ea typeface="標楷體" pitchFamily="65" charset="-120"/>
              </a:rPr>
              <a:t>subtract (3</a:t>
            </a:r>
            <a:r>
              <a:rPr lang="en-US" altLang="zh-TW" sz="1600" b="1" dirty="0">
                <a:solidFill>
                  <a:srgbClr val="0000FF"/>
                </a:solidFill>
                <a:latin typeface="Times New Roman" pitchFamily="18" charset="0"/>
                <a:ea typeface="標楷體" pitchFamily="65" charset="-120"/>
              </a:rPr>
              <a:t>w</a:t>
            </a:r>
            <a:r>
              <a:rPr lang="en-US" altLang="zh-TW" sz="1600" dirty="0">
                <a:solidFill>
                  <a:srgbClr val="0000FF"/>
                </a:solidFill>
                <a:latin typeface="Times New Roman" pitchFamily="18" charset="0"/>
                <a:ea typeface="標楷體" pitchFamily="65" charset="-120"/>
              </a:rPr>
              <a:t>+</a:t>
            </a:r>
            <a:r>
              <a:rPr lang="en-US" altLang="zh-TW" sz="1600" b="1" dirty="0">
                <a:solidFill>
                  <a:srgbClr val="0000FF"/>
                </a:solidFill>
                <a:latin typeface="Times New Roman" pitchFamily="18" charset="0"/>
                <a:ea typeface="標楷體" pitchFamily="65" charset="-120"/>
              </a:rPr>
              <a:t>x</a:t>
            </a:r>
            <a:r>
              <a:rPr lang="en-US" altLang="zh-TW" sz="1600" dirty="0">
                <a:solidFill>
                  <a:srgbClr val="0000FF"/>
                </a:solidFill>
                <a:latin typeface="Times New Roman" pitchFamily="18" charset="0"/>
                <a:ea typeface="標楷體" pitchFamily="65" charset="-120"/>
              </a:rPr>
              <a:t>) from both sides</a:t>
            </a:r>
            <a:r>
              <a:rPr lang="en-US" altLang="zh-TW" sz="1600" dirty="0">
                <a:solidFill>
                  <a:srgbClr val="0000FF"/>
                </a:solidFill>
                <a:latin typeface="Times New Roman" pitchFamily="18" charset="0"/>
              </a:rPr>
              <a:t>)</a:t>
            </a:r>
          </a:p>
        </p:txBody>
      </p:sp>
      <p:sp>
        <p:nvSpPr>
          <p:cNvPr id="6150" name="Text Box 1042"/>
          <p:cNvSpPr txBox="1">
            <a:spLocks noChangeArrowheads="1"/>
          </p:cNvSpPr>
          <p:nvPr/>
        </p:nvSpPr>
        <p:spPr bwMode="auto">
          <a:xfrm>
            <a:off x="3679254" y="2916238"/>
            <a:ext cx="5429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600" dirty="0">
                <a:solidFill>
                  <a:srgbClr val="0000FF"/>
                </a:solidFill>
                <a:latin typeface="Times New Roman" pitchFamily="18" charset="0"/>
              </a:rPr>
              <a:t>(</a:t>
            </a:r>
            <a:r>
              <a:rPr lang="en-US" altLang="zh-TW" sz="1600" dirty="0">
                <a:solidFill>
                  <a:srgbClr val="0000FF"/>
                </a:solidFill>
                <a:latin typeface="Times New Roman" pitchFamily="18" charset="0"/>
                <a:ea typeface="標楷體" pitchFamily="65" charset="-120"/>
              </a:rPr>
              <a:t>scalar multiplication for the both sides with a scalar to be 1/2</a:t>
            </a:r>
            <a:r>
              <a:rPr lang="en-US" altLang="zh-TW" sz="1600" dirty="0">
                <a:solidFill>
                  <a:srgbClr val="0000FF"/>
                </a:solidFill>
                <a:latin typeface="Times New Roman" pitchFamily="18" charset="0"/>
              </a:rPr>
              <a: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5" name="Text Box 23"/>
          <p:cNvSpPr txBox="1">
            <a:spLocks noChangeArrowheads="1"/>
          </p:cNvSpPr>
          <p:nvPr/>
        </p:nvSpPr>
        <p:spPr bwMode="auto">
          <a:xfrm>
            <a:off x="457200" y="1674813"/>
            <a:ext cx="83058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buClr>
                <a:schemeClr val="tx1"/>
              </a:buClr>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rgbClr val="FF0000"/>
                </a:solidFill>
                <a:latin typeface="Times New Roman" pitchFamily="18" charset="0"/>
              </a:rPr>
              <a:t>A property that can be inferred:</a:t>
            </a:r>
            <a:endParaRPr lang="en-US" altLang="zh-TW" dirty="0">
              <a:solidFill>
                <a:schemeClr val="hlink"/>
              </a:solidFill>
              <a:latin typeface="Times New Roman" pitchFamily="18" charset="0"/>
              <a:ea typeface="標楷體" pitchFamily="65" charset="-120"/>
            </a:endParaRPr>
          </a:p>
          <a:p>
            <a:pPr eaLnBrk="1" hangingPunct="1">
              <a:lnSpc>
                <a:spcPct val="120000"/>
              </a:lnSpc>
              <a:buFont typeface="Wingdings" pitchFamily="2" charset="2"/>
              <a:buNone/>
            </a:pPr>
            <a:r>
              <a:rPr lang="en-US" altLang="zh-TW" dirty="0">
                <a:latin typeface="Times New Roman" pitchFamily="18" charset="0"/>
                <a:ea typeface="標楷體" pitchFamily="65" charset="-120"/>
              </a:rPr>
              <a:t>         If rank(</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 rank([</a:t>
            </a:r>
            <a:r>
              <a:rPr lang="en-US" altLang="zh-TW" i="1" dirty="0" err="1">
                <a:latin typeface="Times New Roman" pitchFamily="18" charset="0"/>
                <a:ea typeface="標楷體" pitchFamily="65" charset="-120"/>
              </a:rPr>
              <a:t>A</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b</a:t>
            </a:r>
            <a:r>
              <a:rPr lang="en-US" altLang="zh-TW" dirty="0">
                <a:latin typeface="Times New Roman" pitchFamily="18" charset="0"/>
                <a:ea typeface="標楷體" pitchFamily="65" charset="-120"/>
              </a:rPr>
              <a:t>]), then the system </a:t>
            </a:r>
            <a:r>
              <a:rPr lang="en-US" altLang="zh-TW" i="1" dirty="0">
                <a:latin typeface="Times New Roman" pitchFamily="18" charset="0"/>
                <a:ea typeface="標楷體" pitchFamily="65" charset="-120"/>
              </a:rPr>
              <a:t>A</a:t>
            </a:r>
            <a:r>
              <a:rPr lang="en-US" altLang="zh-TW" b="1" dirty="0">
                <a:latin typeface="Times New Roman" pitchFamily="18" charset="0"/>
                <a:ea typeface="標楷體" pitchFamily="65" charset="-120"/>
              </a:rPr>
              <a:t>x </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b</a:t>
            </a:r>
            <a:r>
              <a:rPr lang="en-US" altLang="zh-TW" dirty="0">
                <a:latin typeface="Times New Roman" pitchFamily="18" charset="0"/>
                <a:ea typeface="標楷體" pitchFamily="65" charset="-120"/>
              </a:rPr>
              <a:t> is consistent</a:t>
            </a:r>
          </a:p>
        </p:txBody>
      </p:sp>
      <p:sp>
        <p:nvSpPr>
          <p:cNvPr id="86020" name="Text Box 24"/>
          <p:cNvSpPr txBox="1">
            <a:spLocks noChangeArrowheads="1"/>
          </p:cNvSpPr>
          <p:nvPr/>
        </p:nvSpPr>
        <p:spPr bwMode="auto">
          <a:xfrm>
            <a:off x="428625" y="3146425"/>
            <a:ext cx="8305800" cy="3681413"/>
          </a:xfrm>
          <a:prstGeom prst="rect">
            <a:avLst/>
          </a:prstGeom>
          <a:noFill/>
          <a:ln w="25400">
            <a:noFill/>
            <a:miter lim="800000"/>
            <a:headEnd/>
            <a:tailEnd type="none" w="sm" len="sm"/>
          </a:ln>
        </p:spPr>
        <p:txBody>
          <a:bodyPr>
            <a:spAutoFit/>
          </a:bodyPr>
          <a:lstStyle/>
          <a:p>
            <a:pPr>
              <a:lnSpc>
                <a:spcPct val="114000"/>
              </a:lnSpc>
              <a:spcBef>
                <a:spcPts val="300"/>
              </a:spcBef>
              <a:buClr>
                <a:schemeClr val="tx1"/>
              </a:buClr>
              <a:buFont typeface="Wingdings" pitchFamily="2" charset="2"/>
              <a:buNone/>
              <a:defRPr/>
            </a:pPr>
            <a:r>
              <a:rPr lang="en-US" altLang="zh-TW" sz="2200" dirty="0">
                <a:latin typeface="+mn-lt"/>
                <a:ea typeface="新細明體" pitchFamily="18" charset="-120"/>
              </a:rPr>
              <a:t>The above property can be analyzed as follows:</a:t>
            </a:r>
          </a:p>
          <a:p>
            <a:pPr marL="452438" indent="-452438">
              <a:lnSpc>
                <a:spcPct val="114000"/>
              </a:lnSpc>
              <a:spcBef>
                <a:spcPts val="300"/>
              </a:spcBef>
              <a:buClr>
                <a:schemeClr val="tx1"/>
              </a:buClr>
              <a:buFont typeface="Wingdings" pitchFamily="2" charset="2"/>
              <a:buNone/>
              <a:defRPr/>
            </a:pPr>
            <a:r>
              <a:rPr lang="en-US" altLang="zh-TW" sz="2200" dirty="0">
                <a:latin typeface="+mn-lt"/>
                <a:ea typeface="新細明體" pitchFamily="18" charset="-120"/>
              </a:rPr>
              <a:t>(1)  By Theorem 4.19 in which </a:t>
            </a:r>
            <a:r>
              <a:rPr lang="en-US" altLang="zh-TW" sz="2200" i="1" dirty="0">
                <a:latin typeface="+mn-lt"/>
                <a:ea typeface="新細明體" pitchFamily="18" charset="-120"/>
              </a:rPr>
              <a:t>A</a:t>
            </a:r>
            <a:r>
              <a:rPr lang="en-US" altLang="zh-TW" sz="2200" b="1" dirty="0">
                <a:latin typeface="+mn-lt"/>
                <a:ea typeface="新細明體" pitchFamily="18" charset="-120"/>
              </a:rPr>
              <a:t>x</a:t>
            </a:r>
            <a:r>
              <a:rPr lang="en-US" altLang="zh-TW" sz="2200" dirty="0">
                <a:latin typeface="+mn-lt"/>
                <a:ea typeface="新細明體" pitchFamily="18" charset="-120"/>
              </a:rPr>
              <a:t> = </a:t>
            </a:r>
            <a:r>
              <a:rPr lang="en-US" altLang="zh-TW" sz="2200" b="1" dirty="0">
                <a:latin typeface="+mn-lt"/>
                <a:ea typeface="新細明體" pitchFamily="18" charset="-120"/>
              </a:rPr>
              <a:t>b</a:t>
            </a:r>
            <a:r>
              <a:rPr lang="en-US" altLang="zh-TW" sz="2200" dirty="0">
                <a:latin typeface="+mn-lt"/>
                <a:ea typeface="新細明體" pitchFamily="18" charset="-120"/>
              </a:rPr>
              <a:t> is consistent if and only if </a:t>
            </a:r>
            <a:r>
              <a:rPr lang="en-US" altLang="zh-TW" sz="2200" b="1" dirty="0">
                <a:latin typeface="+mn-lt"/>
                <a:ea typeface="新細明體" pitchFamily="18" charset="-120"/>
              </a:rPr>
              <a:t>b</a:t>
            </a:r>
            <a:r>
              <a:rPr lang="en-US" altLang="zh-TW" sz="2200" dirty="0">
                <a:latin typeface="+mn-lt"/>
                <a:ea typeface="新細明體" pitchFamily="18" charset="-120"/>
              </a:rPr>
              <a:t> is a linear combination of the column vectors of </a:t>
            </a:r>
            <a:r>
              <a:rPr lang="en-US" altLang="zh-TW" sz="2200" i="1" dirty="0">
                <a:latin typeface="+mn-lt"/>
                <a:ea typeface="新細明體" pitchFamily="18" charset="-120"/>
              </a:rPr>
              <a:t>A</a:t>
            </a:r>
            <a:r>
              <a:rPr lang="en-US" altLang="zh-TW" sz="2200" dirty="0">
                <a:latin typeface="+mn-lt"/>
                <a:ea typeface="新細明體" pitchFamily="18" charset="-120"/>
              </a:rPr>
              <a:t>, we can infer that appending </a:t>
            </a:r>
            <a:r>
              <a:rPr lang="en-US" altLang="zh-TW" sz="2200" b="1" dirty="0">
                <a:latin typeface="+mn-lt"/>
                <a:ea typeface="新細明體" pitchFamily="18" charset="-120"/>
              </a:rPr>
              <a:t>b</a:t>
            </a:r>
            <a:r>
              <a:rPr lang="en-US" altLang="zh-TW" sz="2200" dirty="0">
                <a:latin typeface="+mn-lt"/>
                <a:ea typeface="新細明體" pitchFamily="18" charset="-120"/>
              </a:rPr>
              <a:t> to the right of </a:t>
            </a:r>
            <a:r>
              <a:rPr lang="en-US" altLang="zh-TW" sz="2200" i="1" dirty="0">
                <a:latin typeface="+mn-lt"/>
                <a:ea typeface="新細明體" pitchFamily="18" charset="-120"/>
              </a:rPr>
              <a:t>A</a:t>
            </a:r>
            <a:r>
              <a:rPr lang="en-US" altLang="zh-TW" sz="2200" dirty="0">
                <a:latin typeface="+mn-lt"/>
                <a:ea typeface="新細明體" pitchFamily="18" charset="-120"/>
              </a:rPr>
              <a:t> does NOT increase the number of linearly independent columns, so dim(</a:t>
            </a:r>
            <a:r>
              <a:rPr lang="en-US" altLang="zh-TW" sz="2200" i="1" dirty="0">
                <a:latin typeface="+mn-lt"/>
                <a:ea typeface="新細明體" pitchFamily="18" charset="-120"/>
              </a:rPr>
              <a:t>CS</a:t>
            </a:r>
            <a:r>
              <a:rPr lang="en-US" altLang="zh-TW" sz="2200" dirty="0">
                <a:latin typeface="+mn-lt"/>
                <a:ea typeface="新細明體" pitchFamily="18" charset="-120"/>
              </a:rPr>
              <a:t>(</a:t>
            </a:r>
            <a:r>
              <a:rPr lang="en-US" altLang="zh-TW" sz="2200" i="1" dirty="0">
                <a:latin typeface="+mn-lt"/>
                <a:ea typeface="新細明體" pitchFamily="18" charset="-120"/>
              </a:rPr>
              <a:t>A</a:t>
            </a:r>
            <a:r>
              <a:rPr lang="en-US" altLang="zh-TW" sz="2200" dirty="0">
                <a:latin typeface="+mn-lt"/>
                <a:ea typeface="新細明體" pitchFamily="18" charset="-120"/>
              </a:rPr>
              <a:t>)) = dim(</a:t>
            </a:r>
            <a:r>
              <a:rPr lang="en-US" altLang="zh-TW" sz="2200" i="1" dirty="0">
                <a:latin typeface="+mn-lt"/>
                <a:ea typeface="新細明體" pitchFamily="18" charset="-120"/>
              </a:rPr>
              <a:t>CS</a:t>
            </a:r>
            <a:r>
              <a:rPr lang="en-US" altLang="zh-TW" sz="2200" dirty="0">
                <a:latin typeface="+mn-lt"/>
                <a:ea typeface="新細明體" pitchFamily="18" charset="-120"/>
              </a:rPr>
              <a:t>([</a:t>
            </a:r>
            <a:r>
              <a:rPr lang="en-US" altLang="zh-TW" sz="2200" i="1" dirty="0" err="1">
                <a:latin typeface="+mn-lt"/>
                <a:ea typeface="新細明體" pitchFamily="18" charset="-120"/>
              </a:rPr>
              <a:t>A|</a:t>
            </a:r>
            <a:r>
              <a:rPr lang="en-US" altLang="zh-TW" sz="2200" b="1" dirty="0" err="1">
                <a:latin typeface="+mn-lt"/>
                <a:ea typeface="新細明體" pitchFamily="18" charset="-120"/>
              </a:rPr>
              <a:t>b</a:t>
            </a:r>
            <a:r>
              <a:rPr lang="en-US" altLang="zh-TW" sz="2200" dirty="0">
                <a:latin typeface="+mn-lt"/>
                <a:ea typeface="新細明體" pitchFamily="18" charset="-120"/>
              </a:rPr>
              <a:t>]))</a:t>
            </a:r>
          </a:p>
          <a:p>
            <a:pPr marL="452438" indent="-452438">
              <a:lnSpc>
                <a:spcPct val="114000"/>
              </a:lnSpc>
              <a:spcBef>
                <a:spcPts val="300"/>
              </a:spcBef>
              <a:buClr>
                <a:schemeClr val="tx1"/>
              </a:buClr>
              <a:buFont typeface="Wingdings" pitchFamily="2" charset="2"/>
              <a:buNone/>
              <a:defRPr/>
            </a:pPr>
            <a:r>
              <a:rPr lang="en-US" altLang="zh-TW" sz="2200" dirty="0">
                <a:latin typeface="+mn-lt"/>
                <a:ea typeface="新細明體" pitchFamily="18" charset="-120"/>
              </a:rPr>
              <a:t>(2)  By definition of the rank on Slide 4.86, rank(</a:t>
            </a:r>
            <a:r>
              <a:rPr lang="en-US" altLang="zh-TW" sz="2200" i="1" dirty="0">
                <a:latin typeface="+mn-lt"/>
                <a:ea typeface="新細明體" pitchFamily="18" charset="-120"/>
              </a:rPr>
              <a:t>A</a:t>
            </a:r>
            <a:r>
              <a:rPr lang="en-US" altLang="zh-TW" sz="2200" dirty="0">
                <a:latin typeface="+mn-lt"/>
                <a:ea typeface="新細明體" pitchFamily="18" charset="-120"/>
              </a:rPr>
              <a:t>) = dim(</a:t>
            </a:r>
            <a:r>
              <a:rPr lang="en-US" altLang="zh-TW" sz="2200" i="1" dirty="0">
                <a:latin typeface="+mn-lt"/>
                <a:ea typeface="新細明體" pitchFamily="18" charset="-120"/>
              </a:rPr>
              <a:t>CS</a:t>
            </a:r>
            <a:r>
              <a:rPr lang="en-US" altLang="zh-TW" sz="2200" dirty="0">
                <a:latin typeface="+mn-lt"/>
                <a:ea typeface="新細明體" pitchFamily="18" charset="-120"/>
              </a:rPr>
              <a:t>(</a:t>
            </a:r>
            <a:r>
              <a:rPr lang="en-US" altLang="zh-TW" sz="2200" i="1" dirty="0">
                <a:latin typeface="+mn-lt"/>
                <a:ea typeface="新細明體" pitchFamily="18" charset="-120"/>
              </a:rPr>
              <a:t>A</a:t>
            </a:r>
            <a:r>
              <a:rPr lang="en-US" altLang="zh-TW" sz="2200" dirty="0">
                <a:latin typeface="+mn-lt"/>
                <a:ea typeface="新細明體" pitchFamily="18" charset="-120"/>
              </a:rPr>
              <a:t>)) and rank([</a:t>
            </a:r>
            <a:r>
              <a:rPr lang="en-US" altLang="zh-TW" sz="2200" i="1" dirty="0" err="1">
                <a:latin typeface="+mn-lt"/>
                <a:ea typeface="新細明體" pitchFamily="18" charset="-120"/>
              </a:rPr>
              <a:t>A</a:t>
            </a:r>
            <a:r>
              <a:rPr lang="en-US" altLang="zh-TW" sz="2200" dirty="0" err="1">
                <a:latin typeface="+mn-lt"/>
                <a:ea typeface="新細明體" pitchFamily="18" charset="-120"/>
              </a:rPr>
              <a:t>|</a:t>
            </a:r>
            <a:r>
              <a:rPr lang="en-US" altLang="zh-TW" sz="2200" b="1" dirty="0" err="1">
                <a:latin typeface="+mn-lt"/>
                <a:ea typeface="新細明體" pitchFamily="18" charset="-120"/>
              </a:rPr>
              <a:t>b</a:t>
            </a:r>
            <a:r>
              <a:rPr lang="en-US" altLang="zh-TW" sz="2200" dirty="0">
                <a:latin typeface="+mn-lt"/>
                <a:ea typeface="新細明體" pitchFamily="18" charset="-120"/>
              </a:rPr>
              <a:t>]) = dim(</a:t>
            </a:r>
            <a:r>
              <a:rPr lang="en-US" altLang="zh-TW" sz="2200" i="1" dirty="0">
                <a:latin typeface="+mn-lt"/>
                <a:ea typeface="新細明體" pitchFamily="18" charset="-120"/>
              </a:rPr>
              <a:t>CS</a:t>
            </a:r>
            <a:r>
              <a:rPr lang="en-US" altLang="zh-TW" sz="2200" dirty="0">
                <a:latin typeface="+mn-lt"/>
                <a:ea typeface="新細明體" pitchFamily="18" charset="-120"/>
              </a:rPr>
              <a:t>([</a:t>
            </a:r>
            <a:r>
              <a:rPr lang="en-US" altLang="zh-TW" sz="2200" i="1" dirty="0" err="1">
                <a:latin typeface="+mn-lt"/>
                <a:ea typeface="新細明體" pitchFamily="18" charset="-120"/>
              </a:rPr>
              <a:t>A</a:t>
            </a:r>
            <a:r>
              <a:rPr lang="en-US" altLang="zh-TW" sz="2200" dirty="0" err="1">
                <a:latin typeface="+mn-lt"/>
                <a:ea typeface="新細明體" pitchFamily="18" charset="-120"/>
              </a:rPr>
              <a:t>|</a:t>
            </a:r>
            <a:r>
              <a:rPr lang="en-US" altLang="zh-TW" sz="2200" b="1" dirty="0" err="1">
                <a:latin typeface="+mn-lt"/>
                <a:ea typeface="新細明體" pitchFamily="18" charset="-120"/>
              </a:rPr>
              <a:t>b</a:t>
            </a:r>
            <a:r>
              <a:rPr lang="en-US" altLang="zh-TW" sz="2200" dirty="0">
                <a:latin typeface="+mn-lt"/>
                <a:ea typeface="新細明體" pitchFamily="18" charset="-120"/>
              </a:rPr>
              <a:t>]))</a:t>
            </a:r>
            <a:endParaRPr lang="en-US" altLang="zh-TW" sz="2200" dirty="0">
              <a:solidFill>
                <a:srgbClr val="0000FF"/>
              </a:solidFill>
              <a:latin typeface="+mn-lt"/>
              <a:ea typeface="新細明體" pitchFamily="18" charset="-120"/>
            </a:endParaRPr>
          </a:p>
          <a:p>
            <a:pPr marL="452438" indent="-452438">
              <a:lnSpc>
                <a:spcPct val="114000"/>
              </a:lnSpc>
              <a:spcBef>
                <a:spcPts val="300"/>
              </a:spcBef>
              <a:buClr>
                <a:schemeClr val="tx1"/>
              </a:buClr>
              <a:buFont typeface="Wingdings" pitchFamily="2" charset="2"/>
              <a:buNone/>
              <a:defRPr/>
            </a:pPr>
            <a:r>
              <a:rPr lang="en-US" altLang="zh-TW" sz="2200" dirty="0">
                <a:latin typeface="+mn-lt"/>
                <a:ea typeface="新細明體" pitchFamily="18" charset="-120"/>
              </a:rPr>
              <a:t>(3)  By combining (1) and (2), we can obtain rank(</a:t>
            </a:r>
            <a:r>
              <a:rPr lang="en-US" altLang="zh-TW" sz="2200" i="1" dirty="0">
                <a:latin typeface="+mn-lt"/>
                <a:ea typeface="新細明體" pitchFamily="18" charset="-120"/>
              </a:rPr>
              <a:t>A</a:t>
            </a:r>
            <a:r>
              <a:rPr lang="en-US" altLang="zh-TW" sz="2200" dirty="0">
                <a:latin typeface="+mn-lt"/>
                <a:ea typeface="新細明體" pitchFamily="18" charset="-120"/>
              </a:rPr>
              <a:t>) = rank([</a:t>
            </a:r>
            <a:r>
              <a:rPr lang="en-US" altLang="zh-TW" sz="2200" i="1" dirty="0" err="1">
                <a:latin typeface="+mn-lt"/>
                <a:ea typeface="新細明體" pitchFamily="18" charset="-120"/>
              </a:rPr>
              <a:t>A</a:t>
            </a:r>
            <a:r>
              <a:rPr lang="en-US" altLang="zh-TW" sz="2200" dirty="0" err="1">
                <a:latin typeface="+mn-lt"/>
                <a:ea typeface="新細明體" pitchFamily="18" charset="-120"/>
              </a:rPr>
              <a:t>|</a:t>
            </a:r>
            <a:r>
              <a:rPr lang="en-US" altLang="zh-TW" sz="2200" b="1" dirty="0" err="1">
                <a:latin typeface="+mn-lt"/>
                <a:ea typeface="新細明體" pitchFamily="18" charset="-120"/>
              </a:rPr>
              <a:t>b</a:t>
            </a:r>
            <a:r>
              <a:rPr lang="en-US" altLang="zh-TW" sz="2200" dirty="0">
                <a:latin typeface="+mn-lt"/>
                <a:ea typeface="新細明體" pitchFamily="18" charset="-120"/>
              </a:rPr>
              <a:t>]) if and only if </a:t>
            </a:r>
            <a:r>
              <a:rPr lang="en-US" altLang="zh-TW" sz="2200" i="1" dirty="0">
                <a:latin typeface="+mn-lt"/>
                <a:ea typeface="標楷體" pitchFamily="65" charset="-120"/>
              </a:rPr>
              <a:t>A</a:t>
            </a:r>
            <a:r>
              <a:rPr lang="en-US" altLang="zh-TW" sz="2200" b="1" dirty="0">
                <a:latin typeface="+mn-lt"/>
                <a:ea typeface="標楷體" pitchFamily="65" charset="-120"/>
              </a:rPr>
              <a:t>x </a:t>
            </a:r>
            <a:r>
              <a:rPr lang="en-US" altLang="zh-TW" sz="2200" dirty="0">
                <a:latin typeface="+mn-lt"/>
                <a:ea typeface="標楷體" pitchFamily="65" charset="-120"/>
              </a:rPr>
              <a:t>= </a:t>
            </a:r>
            <a:r>
              <a:rPr lang="en-US" altLang="zh-TW" sz="2200" b="1" dirty="0">
                <a:latin typeface="+mn-lt"/>
                <a:ea typeface="標楷體" pitchFamily="65" charset="-120"/>
              </a:rPr>
              <a:t>b</a:t>
            </a:r>
            <a:r>
              <a:rPr lang="en-US" altLang="zh-TW" sz="2200" dirty="0">
                <a:latin typeface="+mn-lt"/>
                <a:ea typeface="標楷體" pitchFamily="65" charset="-120"/>
              </a:rPr>
              <a:t> is consistent</a:t>
            </a:r>
            <a:endParaRPr lang="en-US" altLang="zh-TW" sz="2200" dirty="0">
              <a:latin typeface="+mn-lt"/>
              <a:ea typeface="新細明體" pitchFamily="18" charset="-120"/>
            </a:endParaRPr>
          </a:p>
        </p:txBody>
      </p:sp>
      <p:sp>
        <p:nvSpPr>
          <p:cNvPr id="84997" name="Text Box 18"/>
          <p:cNvSpPr txBox="1">
            <a:spLocks noChangeArrowheads="1"/>
          </p:cNvSpPr>
          <p:nvPr/>
        </p:nvSpPr>
        <p:spPr bwMode="auto">
          <a:xfrm>
            <a:off x="428625" y="747713"/>
            <a:ext cx="2513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a:solidFill>
                  <a:schemeClr val="hlink"/>
                </a:solidFill>
                <a:latin typeface="標楷體" pitchFamily="65" charset="-120"/>
                <a:ea typeface="標楷體" pitchFamily="65" charset="-120"/>
              </a:rPr>
              <a:t> </a:t>
            </a:r>
            <a:r>
              <a:rPr lang="en-US" altLang="zh-TW">
                <a:solidFill>
                  <a:schemeClr val="hlink"/>
                </a:solidFill>
                <a:latin typeface="Times New Roman" pitchFamily="18" charset="0"/>
                <a:ea typeface="標楷體" pitchFamily="65" charset="-120"/>
              </a:rPr>
              <a:t>Check for Ex. 9:</a:t>
            </a:r>
          </a:p>
        </p:txBody>
      </p:sp>
      <p:graphicFrame>
        <p:nvGraphicFramePr>
          <p:cNvPr id="84994" name="Object 2"/>
          <p:cNvGraphicFramePr>
            <a:graphicFrameLocks noChangeAspect="1"/>
          </p:cNvGraphicFramePr>
          <p:nvPr/>
        </p:nvGraphicFramePr>
        <p:xfrm>
          <a:off x="1612900" y="1227138"/>
          <a:ext cx="3327400" cy="406400"/>
        </p:xfrm>
        <a:graphic>
          <a:graphicData uri="http://schemas.openxmlformats.org/presentationml/2006/ole">
            <mc:AlternateContent xmlns:mc="http://schemas.openxmlformats.org/markup-compatibility/2006">
              <mc:Choice xmlns:v="urn:schemas-microsoft-com:vml" Requires="v">
                <p:oleObj spid="_x0000_s85363" name="Equation" r:id="rId3" imgW="1663560" imgH="203040" progId="Equation.DSMT4">
                  <p:embed/>
                </p:oleObj>
              </mc:Choice>
              <mc:Fallback>
                <p:oleObj name="Equation" r:id="rId3" imgW="1663560" imgH="2030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900" y="1227138"/>
                        <a:ext cx="3327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323850" y="785813"/>
            <a:ext cx="8686800" cy="1079500"/>
          </a:xfrm>
        </p:spPr>
        <p:txBody>
          <a:bodyPr/>
          <a:lstStyle/>
          <a:p>
            <a:pPr eaLnBrk="1" hangingPunct="1">
              <a:spcBef>
                <a:spcPct val="30000"/>
              </a:spcBef>
            </a:pPr>
            <a:r>
              <a:rPr lang="en-US" altLang="zh-TW"/>
              <a:t>Summary of equivalent conditions for square matrices:</a:t>
            </a:r>
          </a:p>
          <a:p>
            <a:pPr eaLnBrk="1" hangingPunct="1">
              <a:spcBef>
                <a:spcPct val="30000"/>
              </a:spcBef>
              <a:buFont typeface="Wingdings" pitchFamily="2" charset="2"/>
              <a:buNone/>
            </a:pPr>
            <a:r>
              <a:rPr lang="en-US" altLang="zh-TW"/>
              <a:t>   </a:t>
            </a:r>
            <a:r>
              <a:rPr lang="en-US" altLang="zh-TW">
                <a:solidFill>
                  <a:schemeClr val="tx1"/>
                </a:solidFill>
              </a:rPr>
              <a:t>If </a:t>
            </a:r>
            <a:r>
              <a:rPr lang="en-US" altLang="zh-TW" i="1">
                <a:solidFill>
                  <a:schemeClr val="tx1"/>
                </a:solidFill>
              </a:rPr>
              <a:t>A</a:t>
            </a:r>
            <a:r>
              <a:rPr lang="en-US" altLang="zh-TW">
                <a:solidFill>
                  <a:schemeClr val="tx1"/>
                </a:solidFill>
              </a:rPr>
              <a:t> is an </a:t>
            </a:r>
            <a:r>
              <a:rPr lang="en-US" altLang="zh-TW" i="1">
                <a:solidFill>
                  <a:schemeClr val="tx1"/>
                </a:solidFill>
              </a:rPr>
              <a:t>n</a:t>
            </a:r>
            <a:r>
              <a:rPr lang="en-US" altLang="zh-TW">
                <a:solidFill>
                  <a:schemeClr val="tx1"/>
                </a:solidFill>
                <a:cs typeface="Times New Roman" pitchFamily="18" charset="0"/>
              </a:rPr>
              <a:t>×</a:t>
            </a:r>
            <a:r>
              <a:rPr lang="en-US" altLang="zh-TW" i="1">
                <a:solidFill>
                  <a:schemeClr val="tx1"/>
                </a:solidFill>
              </a:rPr>
              <a:t>n</a:t>
            </a:r>
            <a:r>
              <a:rPr lang="en-US" altLang="zh-TW">
                <a:solidFill>
                  <a:schemeClr val="tx1"/>
                </a:solidFill>
              </a:rPr>
              <a:t> matrix, then the following conditions are equivalent </a:t>
            </a:r>
          </a:p>
        </p:txBody>
      </p:sp>
      <p:sp>
        <p:nvSpPr>
          <p:cNvPr id="119811" name="Text Box 10"/>
          <p:cNvSpPr txBox="1">
            <a:spLocks noChangeArrowheads="1"/>
          </p:cNvSpPr>
          <p:nvPr/>
        </p:nvSpPr>
        <p:spPr bwMode="auto">
          <a:xfrm>
            <a:off x="698500" y="1720850"/>
            <a:ext cx="2398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(1)  </a:t>
            </a:r>
            <a:r>
              <a:rPr lang="en-US" altLang="zh-TW" i="1">
                <a:latin typeface="Times New Roman" pitchFamily="18" charset="0"/>
                <a:ea typeface="標楷體" pitchFamily="65" charset="-120"/>
              </a:rPr>
              <a:t>A </a:t>
            </a:r>
            <a:r>
              <a:rPr lang="en-US" altLang="zh-TW">
                <a:latin typeface="Times New Roman" pitchFamily="18" charset="0"/>
                <a:ea typeface="標楷體" pitchFamily="65" charset="-120"/>
              </a:rPr>
              <a:t>is invertible</a:t>
            </a:r>
          </a:p>
        </p:txBody>
      </p:sp>
      <p:sp>
        <p:nvSpPr>
          <p:cNvPr id="119812" name="Text Box 11"/>
          <p:cNvSpPr txBox="1">
            <a:spLocks noChangeArrowheads="1"/>
          </p:cNvSpPr>
          <p:nvPr/>
        </p:nvSpPr>
        <p:spPr bwMode="auto">
          <a:xfrm>
            <a:off x="698500" y="2225675"/>
            <a:ext cx="685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(2)  </a:t>
            </a:r>
            <a:r>
              <a:rPr lang="en-US" altLang="zh-TW" i="1">
                <a:latin typeface="Times New Roman" pitchFamily="18" charset="0"/>
                <a:ea typeface="標楷體" pitchFamily="65" charset="-120"/>
              </a:rPr>
              <a:t>A</a:t>
            </a:r>
            <a:r>
              <a:rPr lang="en-US" altLang="zh-TW" b="1">
                <a:latin typeface="Times New Roman" pitchFamily="18" charset="0"/>
                <a:ea typeface="標楷體" pitchFamily="65" charset="-120"/>
              </a:rPr>
              <a:t>x</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b</a:t>
            </a:r>
            <a:r>
              <a:rPr lang="en-US" altLang="zh-TW">
                <a:latin typeface="Times New Roman" pitchFamily="18" charset="0"/>
                <a:ea typeface="標楷體" pitchFamily="65" charset="-120"/>
              </a:rPr>
              <a:t> has a unique solution for any </a:t>
            </a:r>
            <a:r>
              <a:rPr lang="en-US" altLang="zh-TW" i="1">
                <a:latin typeface="Times New Roman" pitchFamily="18" charset="0"/>
                <a:ea typeface="標楷體" pitchFamily="65" charset="-120"/>
              </a:rPr>
              <a:t>n</a:t>
            </a:r>
            <a:r>
              <a:rPr lang="en-US" altLang="zh-TW">
                <a:latin typeface="Times New Roman" pitchFamily="18" charset="0"/>
                <a:cs typeface="Times New Roman" pitchFamily="18" charset="0"/>
              </a:rPr>
              <a:t>×1 </a:t>
            </a:r>
            <a:r>
              <a:rPr lang="en-US" altLang="zh-TW">
                <a:latin typeface="Times New Roman" pitchFamily="18" charset="0"/>
                <a:ea typeface="標楷體" pitchFamily="65" charset="-120"/>
              </a:rPr>
              <a:t>matrix </a:t>
            </a:r>
            <a:r>
              <a:rPr lang="en-US" altLang="zh-TW" b="1">
                <a:latin typeface="Times New Roman" pitchFamily="18" charset="0"/>
                <a:ea typeface="標楷體" pitchFamily="65" charset="-120"/>
              </a:rPr>
              <a:t>b</a:t>
            </a:r>
            <a:endParaRPr lang="en-US" altLang="zh-TW">
              <a:latin typeface="Times New Roman" pitchFamily="18" charset="0"/>
              <a:ea typeface="標楷體" pitchFamily="65" charset="-120"/>
            </a:endParaRPr>
          </a:p>
        </p:txBody>
      </p:sp>
      <p:sp>
        <p:nvSpPr>
          <p:cNvPr id="119813" name="Text Box 13"/>
          <p:cNvSpPr txBox="1">
            <a:spLocks noChangeArrowheads="1"/>
          </p:cNvSpPr>
          <p:nvPr/>
        </p:nvSpPr>
        <p:spPr bwMode="auto">
          <a:xfrm>
            <a:off x="698500" y="2776538"/>
            <a:ext cx="498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(3)  </a:t>
            </a:r>
            <a:r>
              <a:rPr lang="en-US" altLang="zh-TW" i="1">
                <a:latin typeface="Times New Roman" pitchFamily="18" charset="0"/>
                <a:ea typeface="標楷體" pitchFamily="65" charset="-120"/>
              </a:rPr>
              <a:t>A</a:t>
            </a:r>
            <a:r>
              <a:rPr lang="en-US" altLang="zh-TW" b="1">
                <a:latin typeface="Times New Roman" pitchFamily="18" charset="0"/>
                <a:ea typeface="標楷體" pitchFamily="65" charset="-120"/>
              </a:rPr>
              <a:t>x</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0  </a:t>
            </a:r>
            <a:r>
              <a:rPr lang="en-US" altLang="zh-TW">
                <a:latin typeface="Times New Roman" pitchFamily="18" charset="0"/>
                <a:ea typeface="標楷體" pitchFamily="65" charset="-120"/>
              </a:rPr>
              <a:t>has only the trivial solution</a:t>
            </a:r>
          </a:p>
        </p:txBody>
      </p:sp>
      <p:sp>
        <p:nvSpPr>
          <p:cNvPr id="119814" name="Text Box 14"/>
          <p:cNvSpPr txBox="1">
            <a:spLocks noChangeArrowheads="1"/>
          </p:cNvSpPr>
          <p:nvPr/>
        </p:nvSpPr>
        <p:spPr bwMode="auto">
          <a:xfrm>
            <a:off x="698500" y="3305175"/>
            <a:ext cx="3821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(4)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is row-equivalent to  </a:t>
            </a:r>
            <a:r>
              <a:rPr lang="en-US" altLang="zh-TW" i="1">
                <a:latin typeface="Times New Roman" pitchFamily="18" charset="0"/>
                <a:ea typeface="標楷體" pitchFamily="65" charset="-120"/>
              </a:rPr>
              <a:t>I</a:t>
            </a:r>
            <a:r>
              <a:rPr lang="en-US" altLang="zh-TW" i="1" baseline="-30000">
                <a:latin typeface="Times New Roman" pitchFamily="18" charset="0"/>
                <a:ea typeface="標楷體" pitchFamily="65" charset="-120"/>
              </a:rPr>
              <a:t>n</a:t>
            </a:r>
            <a:endParaRPr lang="en-US" altLang="zh-TW" i="1">
              <a:latin typeface="Times New Roman" pitchFamily="18" charset="0"/>
              <a:ea typeface="標楷體" pitchFamily="65" charset="-120"/>
            </a:endParaRPr>
          </a:p>
        </p:txBody>
      </p:sp>
      <p:sp>
        <p:nvSpPr>
          <p:cNvPr id="119815" name="Text Box 15"/>
          <p:cNvSpPr txBox="1">
            <a:spLocks noChangeArrowheads="1"/>
          </p:cNvSpPr>
          <p:nvPr/>
        </p:nvSpPr>
        <p:spPr bwMode="auto">
          <a:xfrm>
            <a:off x="684213" y="3856038"/>
            <a:ext cx="2443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(5)  det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a:t>
            </a:r>
            <a:r>
              <a:rPr lang="en-US" altLang="zh-TW">
                <a:latin typeface="Times New Roman" pitchFamily="18" charset="0"/>
                <a:ea typeface="標楷體" pitchFamily="65" charset="-120"/>
                <a:sym typeface="Symbol" pitchFamily="18" charset="2"/>
              </a:rPr>
              <a:t></a:t>
            </a:r>
            <a:r>
              <a:rPr lang="en-US" altLang="zh-TW">
                <a:latin typeface="Times New Roman" pitchFamily="18" charset="0"/>
                <a:ea typeface="標楷體" pitchFamily="65" charset="-120"/>
              </a:rPr>
              <a:t> 0</a:t>
            </a:r>
            <a:r>
              <a:rPr lang="en-US" altLang="zh-TW">
                <a:solidFill>
                  <a:schemeClr val="hlink"/>
                </a:solidFill>
                <a:latin typeface="Times New Roman" pitchFamily="18" charset="0"/>
                <a:ea typeface="標楷體" pitchFamily="65" charset="-120"/>
              </a:rPr>
              <a:t>              </a:t>
            </a:r>
          </a:p>
        </p:txBody>
      </p:sp>
      <p:sp>
        <p:nvSpPr>
          <p:cNvPr id="119816" name="Text Box 18"/>
          <p:cNvSpPr txBox="1">
            <a:spLocks noChangeArrowheads="1"/>
          </p:cNvSpPr>
          <p:nvPr/>
        </p:nvSpPr>
        <p:spPr bwMode="auto">
          <a:xfrm>
            <a:off x="698500" y="4745038"/>
            <a:ext cx="209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(6)  rank(</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n</a:t>
            </a:r>
          </a:p>
        </p:txBody>
      </p:sp>
      <p:sp>
        <p:nvSpPr>
          <p:cNvPr id="119817" name="Text Box 19"/>
          <p:cNvSpPr txBox="1">
            <a:spLocks noChangeArrowheads="1"/>
          </p:cNvSpPr>
          <p:nvPr/>
        </p:nvSpPr>
        <p:spPr bwMode="auto">
          <a:xfrm>
            <a:off x="698500" y="5248275"/>
            <a:ext cx="8031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(7)  There</a:t>
            </a:r>
            <a:r>
              <a:rPr lang="en-US" altLang="zh-TW" i="1">
                <a:latin typeface="Times New Roman" pitchFamily="18" charset="0"/>
                <a:ea typeface="標楷體" pitchFamily="65" charset="-120"/>
              </a:rPr>
              <a:t> </a:t>
            </a:r>
            <a:r>
              <a:rPr lang="en-US" altLang="zh-TW">
                <a:latin typeface="Times New Roman" pitchFamily="18" charset="0"/>
                <a:ea typeface="標楷體" pitchFamily="65" charset="-120"/>
              </a:rPr>
              <a:t>are</a:t>
            </a:r>
            <a:r>
              <a:rPr lang="en-US" altLang="zh-TW" i="1">
                <a:latin typeface="Times New Roman" pitchFamily="18" charset="0"/>
                <a:ea typeface="標楷體" pitchFamily="65" charset="-120"/>
              </a:rPr>
              <a:t> n</a:t>
            </a:r>
            <a:r>
              <a:rPr lang="en-US" altLang="zh-TW">
                <a:latin typeface="Times New Roman" pitchFamily="18" charset="0"/>
                <a:ea typeface="標楷體" pitchFamily="65" charset="-120"/>
              </a:rPr>
              <a:t> row vectors of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which are linearly independent</a:t>
            </a:r>
          </a:p>
        </p:txBody>
      </p:sp>
      <p:sp>
        <p:nvSpPr>
          <p:cNvPr id="119818" name="Text Box 20"/>
          <p:cNvSpPr txBox="1">
            <a:spLocks noChangeArrowheads="1"/>
          </p:cNvSpPr>
          <p:nvPr/>
        </p:nvSpPr>
        <p:spPr bwMode="auto">
          <a:xfrm>
            <a:off x="698500" y="5786438"/>
            <a:ext cx="8450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(8)  </a:t>
            </a:r>
            <a:r>
              <a:rPr lang="en-US" altLang="zh-TW">
                <a:latin typeface="Times New Roman" pitchFamily="18" charset="0"/>
              </a:rPr>
              <a:t>There are </a:t>
            </a:r>
            <a:r>
              <a:rPr lang="en-US" altLang="zh-TW" i="1">
                <a:latin typeface="Times New Roman" pitchFamily="18" charset="0"/>
              </a:rPr>
              <a:t>n</a:t>
            </a:r>
            <a:r>
              <a:rPr lang="en-US" altLang="zh-TW">
                <a:latin typeface="Times New Roman" pitchFamily="18" charset="0"/>
              </a:rPr>
              <a:t> column vectors of </a:t>
            </a:r>
            <a:r>
              <a:rPr lang="en-US" altLang="zh-TW" i="1">
                <a:latin typeface="Times New Roman" pitchFamily="18" charset="0"/>
              </a:rPr>
              <a:t>A</a:t>
            </a:r>
            <a:r>
              <a:rPr lang="en-US" altLang="zh-TW">
                <a:latin typeface="Times New Roman" pitchFamily="18" charset="0"/>
              </a:rPr>
              <a:t> which are linearly independent</a:t>
            </a:r>
            <a:endParaRPr lang="en-US" altLang="zh-TW">
              <a:latin typeface="Times New Roman" pitchFamily="18" charset="0"/>
              <a:ea typeface="標楷體" pitchFamily="65" charset="-120"/>
            </a:endParaRPr>
          </a:p>
        </p:txBody>
      </p:sp>
      <p:sp>
        <p:nvSpPr>
          <p:cNvPr id="119819" name="Text Box 22"/>
          <p:cNvSpPr txBox="1">
            <a:spLocks noChangeArrowheads="1"/>
          </p:cNvSpPr>
          <p:nvPr/>
        </p:nvSpPr>
        <p:spPr bwMode="auto">
          <a:xfrm>
            <a:off x="1127125" y="4286250"/>
            <a:ext cx="717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a:solidFill>
                  <a:srgbClr val="0000FF"/>
                </a:solidFill>
                <a:latin typeface="Times New Roman" pitchFamily="18" charset="0"/>
                <a:ea typeface="標楷體" pitchFamily="65" charset="-120"/>
              </a:rPr>
              <a:t>(The above five statements are from Slide 3.39)</a:t>
            </a:r>
          </a:p>
        </p:txBody>
      </p:sp>
      <p:sp>
        <p:nvSpPr>
          <p:cNvPr id="119820" name="Text Box 22"/>
          <p:cNvSpPr txBox="1">
            <a:spLocks noChangeArrowheads="1"/>
          </p:cNvSpPr>
          <p:nvPr/>
        </p:nvSpPr>
        <p:spPr bwMode="auto">
          <a:xfrm>
            <a:off x="1187450" y="6286500"/>
            <a:ext cx="7286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a:solidFill>
                  <a:srgbClr val="0000FF"/>
                </a:solidFill>
                <a:latin typeface="Times New Roman" pitchFamily="18" charset="0"/>
                <a:ea typeface="標楷體" pitchFamily="65" charset="-120"/>
              </a:rPr>
              <a:t>(The last three statements are from the arguments on Slide 4.95)</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altLang="zh-TW"/>
              <a:t>Keywords in Section 4.6:</a:t>
            </a:r>
          </a:p>
        </p:txBody>
      </p:sp>
      <p:sp>
        <p:nvSpPr>
          <p:cNvPr id="120835" name="Rectangle 3"/>
          <p:cNvSpPr>
            <a:spLocks noGrp="1" noChangeArrowheads="1"/>
          </p:cNvSpPr>
          <p:nvPr>
            <p:ph type="body" idx="1"/>
          </p:nvPr>
        </p:nvSpPr>
        <p:spPr/>
        <p:txBody>
          <a:bodyPr/>
          <a:lstStyle/>
          <a:p>
            <a:pPr eaLnBrk="1" hangingPunct="1">
              <a:lnSpc>
                <a:spcPct val="120000"/>
              </a:lnSpc>
            </a:pPr>
            <a:r>
              <a:rPr lang="en-US" altLang="zh-TW">
                <a:solidFill>
                  <a:schemeClr val="tx1"/>
                </a:solidFill>
              </a:rPr>
              <a:t>row space: </a:t>
            </a:r>
            <a:r>
              <a:rPr lang="zh-TW" altLang="en-US">
                <a:solidFill>
                  <a:schemeClr val="tx1"/>
                </a:solidFill>
              </a:rPr>
              <a:t>列空間</a:t>
            </a:r>
          </a:p>
          <a:p>
            <a:pPr eaLnBrk="1" hangingPunct="1">
              <a:lnSpc>
                <a:spcPct val="120000"/>
              </a:lnSpc>
            </a:pPr>
            <a:r>
              <a:rPr lang="en-US" altLang="zh-TW">
                <a:solidFill>
                  <a:schemeClr val="tx1"/>
                </a:solidFill>
              </a:rPr>
              <a:t>column space: </a:t>
            </a:r>
            <a:r>
              <a:rPr lang="zh-TW" altLang="en-US">
                <a:solidFill>
                  <a:schemeClr val="tx1"/>
                </a:solidFill>
              </a:rPr>
              <a:t>行空間</a:t>
            </a:r>
          </a:p>
          <a:p>
            <a:pPr eaLnBrk="1" hangingPunct="1">
              <a:lnSpc>
                <a:spcPct val="120000"/>
              </a:lnSpc>
            </a:pPr>
            <a:r>
              <a:rPr lang="en-US" altLang="zh-TW">
                <a:solidFill>
                  <a:schemeClr val="tx1"/>
                </a:solidFill>
              </a:rPr>
              <a:t>nullspace: </a:t>
            </a:r>
            <a:r>
              <a:rPr lang="zh-TW" altLang="en-US">
                <a:solidFill>
                  <a:schemeClr val="tx1"/>
                </a:solidFill>
              </a:rPr>
              <a:t>零空間</a:t>
            </a:r>
          </a:p>
          <a:p>
            <a:pPr eaLnBrk="1" hangingPunct="1">
              <a:lnSpc>
                <a:spcPct val="120000"/>
              </a:lnSpc>
            </a:pPr>
            <a:r>
              <a:rPr lang="en-US" altLang="zh-TW">
                <a:solidFill>
                  <a:schemeClr val="tx1"/>
                </a:solidFill>
              </a:rPr>
              <a:t>solution space: </a:t>
            </a:r>
            <a:r>
              <a:rPr lang="zh-TW" altLang="en-US">
                <a:solidFill>
                  <a:schemeClr val="tx1"/>
                </a:solidFill>
              </a:rPr>
              <a:t>解空間</a:t>
            </a:r>
          </a:p>
          <a:p>
            <a:pPr eaLnBrk="1" hangingPunct="1">
              <a:lnSpc>
                <a:spcPct val="120000"/>
              </a:lnSpc>
            </a:pPr>
            <a:r>
              <a:rPr lang="en-US" altLang="zh-TW">
                <a:solidFill>
                  <a:schemeClr val="tx1"/>
                </a:solidFill>
              </a:rPr>
              <a:t>rank: </a:t>
            </a:r>
            <a:r>
              <a:rPr lang="zh-TW" altLang="en-US">
                <a:solidFill>
                  <a:schemeClr val="tx1"/>
                </a:solidFill>
              </a:rPr>
              <a:t>秩</a:t>
            </a:r>
          </a:p>
          <a:p>
            <a:pPr eaLnBrk="1" hangingPunct="1">
              <a:lnSpc>
                <a:spcPct val="120000"/>
              </a:lnSpc>
            </a:pPr>
            <a:r>
              <a:rPr lang="en-US" altLang="zh-TW">
                <a:solidFill>
                  <a:schemeClr val="tx1"/>
                </a:solidFill>
              </a:rPr>
              <a:t>nullity: </a:t>
            </a:r>
            <a:r>
              <a:rPr lang="zh-TW" altLang="en-US">
                <a:solidFill>
                  <a:schemeClr val="tx1"/>
                </a:solidFill>
              </a:rPr>
              <a:t>核次數</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p:txBody>
          <a:bodyPr/>
          <a:lstStyle/>
          <a:p>
            <a:pPr eaLnBrk="1" hangingPunct="1"/>
            <a:r>
              <a:rPr lang="en-US" altLang="zh-TW" dirty="0">
                <a:solidFill>
                  <a:srgbClr val="0000FF"/>
                </a:solidFill>
              </a:rPr>
              <a:t>4.7 Coordinates </a:t>
            </a:r>
            <a:r>
              <a:rPr lang="en-US" altLang="zh-TW" dirty="0">
                <a:solidFill>
                  <a:srgbClr val="C0C0C0"/>
                </a:solidFill>
              </a:rPr>
              <a:t>and Change of Basis</a:t>
            </a:r>
          </a:p>
        </p:txBody>
      </p:sp>
      <p:sp>
        <p:nvSpPr>
          <p:cNvPr id="86021" name="Rectangle 3"/>
          <p:cNvSpPr>
            <a:spLocks noGrp="1" noChangeArrowheads="1"/>
          </p:cNvSpPr>
          <p:nvPr>
            <p:ph type="body" idx="1"/>
          </p:nvPr>
        </p:nvSpPr>
        <p:spPr>
          <a:xfrm>
            <a:off x="381000" y="765175"/>
            <a:ext cx="8294688" cy="1752600"/>
          </a:xfrm>
        </p:spPr>
        <p:txBody>
          <a:bodyPr/>
          <a:lstStyle/>
          <a:p>
            <a:pPr eaLnBrk="1" hangingPunct="1">
              <a:lnSpc>
                <a:spcPct val="110000"/>
              </a:lnSpc>
            </a:pPr>
            <a:r>
              <a:rPr lang="en-US" altLang="zh-TW" dirty="0"/>
              <a:t>Coordinate representation relative to a basis</a:t>
            </a:r>
          </a:p>
          <a:p>
            <a:pPr eaLnBrk="1" hangingPunct="1">
              <a:lnSpc>
                <a:spcPct val="110000"/>
              </a:lnSpc>
              <a:buFont typeface="Wingdings" pitchFamily="2" charset="2"/>
              <a:buNone/>
            </a:pPr>
            <a:r>
              <a:rPr lang="en-US" altLang="zh-TW" dirty="0">
                <a:solidFill>
                  <a:srgbClr val="000000"/>
                </a:solidFill>
              </a:rPr>
              <a:t>   Let </a:t>
            </a:r>
            <a:r>
              <a:rPr lang="en-US" altLang="zh-TW" i="1" dirty="0">
                <a:solidFill>
                  <a:srgbClr val="000000"/>
                </a:solidFill>
              </a:rPr>
              <a:t>B</a:t>
            </a:r>
            <a:r>
              <a:rPr lang="en-US" altLang="zh-TW" dirty="0">
                <a:solidFill>
                  <a:srgbClr val="000000"/>
                </a:solidFill>
              </a:rPr>
              <a:t> = {</a:t>
            </a:r>
            <a:r>
              <a:rPr lang="en-US" altLang="zh-TW" b="1" dirty="0">
                <a:solidFill>
                  <a:srgbClr val="000000"/>
                </a:solidFill>
              </a:rPr>
              <a:t>v</a:t>
            </a:r>
            <a:r>
              <a:rPr lang="en-US" altLang="zh-TW" baseline="-30000" dirty="0">
                <a:solidFill>
                  <a:srgbClr val="000000"/>
                </a:solidFill>
              </a:rPr>
              <a:t>1</a:t>
            </a:r>
            <a:r>
              <a:rPr lang="en-US" altLang="zh-TW" dirty="0">
                <a:solidFill>
                  <a:srgbClr val="000000"/>
                </a:solidFill>
              </a:rPr>
              <a:t>, </a:t>
            </a:r>
            <a:r>
              <a:rPr lang="en-US" altLang="zh-TW" b="1" dirty="0">
                <a:solidFill>
                  <a:srgbClr val="000000"/>
                </a:solidFill>
              </a:rPr>
              <a:t>v</a:t>
            </a:r>
            <a:r>
              <a:rPr lang="en-US" altLang="zh-TW" baseline="-30000" dirty="0">
                <a:solidFill>
                  <a:srgbClr val="000000"/>
                </a:solidFill>
              </a:rPr>
              <a:t>2</a:t>
            </a:r>
            <a:r>
              <a:rPr lang="en-US" altLang="zh-TW" dirty="0">
                <a:solidFill>
                  <a:srgbClr val="000000"/>
                </a:solidFill>
              </a:rPr>
              <a:t>, …, </a:t>
            </a:r>
            <a:r>
              <a:rPr lang="en-US" altLang="zh-TW" b="1" dirty="0" err="1">
                <a:solidFill>
                  <a:srgbClr val="000000"/>
                </a:solidFill>
              </a:rPr>
              <a:t>v</a:t>
            </a:r>
            <a:r>
              <a:rPr lang="en-US" altLang="zh-TW" i="1" baseline="-30000" dirty="0" err="1">
                <a:solidFill>
                  <a:srgbClr val="000000"/>
                </a:solidFill>
              </a:rPr>
              <a:t>n</a:t>
            </a:r>
            <a:r>
              <a:rPr lang="en-US" altLang="zh-TW" dirty="0">
                <a:solidFill>
                  <a:srgbClr val="000000"/>
                </a:solidFill>
              </a:rPr>
              <a:t>} be an ordered basis for a vector space </a:t>
            </a:r>
            <a:r>
              <a:rPr lang="en-US" altLang="zh-TW" i="1" dirty="0">
                <a:solidFill>
                  <a:srgbClr val="000000"/>
                </a:solidFill>
              </a:rPr>
              <a:t>V</a:t>
            </a:r>
          </a:p>
          <a:p>
            <a:pPr eaLnBrk="1" hangingPunct="1">
              <a:lnSpc>
                <a:spcPct val="110000"/>
              </a:lnSpc>
              <a:buFont typeface="Wingdings" pitchFamily="2" charset="2"/>
              <a:buNone/>
            </a:pPr>
            <a:r>
              <a:rPr lang="en-US" altLang="zh-TW" i="1" dirty="0">
                <a:solidFill>
                  <a:srgbClr val="000000"/>
                </a:solidFill>
              </a:rPr>
              <a:t> </a:t>
            </a:r>
            <a:r>
              <a:rPr lang="en-US" altLang="zh-TW" dirty="0">
                <a:solidFill>
                  <a:srgbClr val="000000"/>
                </a:solidFill>
              </a:rPr>
              <a:t>  and let </a:t>
            </a:r>
            <a:r>
              <a:rPr lang="en-US" altLang="zh-TW" b="1" dirty="0">
                <a:solidFill>
                  <a:srgbClr val="000000"/>
                </a:solidFill>
              </a:rPr>
              <a:t>x</a:t>
            </a:r>
            <a:r>
              <a:rPr lang="en-US" altLang="zh-TW" dirty="0">
                <a:solidFill>
                  <a:srgbClr val="000000"/>
                </a:solidFill>
              </a:rPr>
              <a:t> be a vector in </a:t>
            </a:r>
            <a:r>
              <a:rPr lang="en-US" altLang="zh-TW" i="1" dirty="0">
                <a:solidFill>
                  <a:srgbClr val="000000"/>
                </a:solidFill>
              </a:rPr>
              <a:t>V</a:t>
            </a:r>
            <a:r>
              <a:rPr lang="en-US" altLang="zh-TW" dirty="0">
                <a:solidFill>
                  <a:srgbClr val="000000"/>
                </a:solidFill>
              </a:rPr>
              <a:t> such that </a:t>
            </a:r>
            <a:endParaRPr lang="en-US" altLang="zh-TW" dirty="0"/>
          </a:p>
        </p:txBody>
      </p:sp>
      <p:graphicFrame>
        <p:nvGraphicFramePr>
          <p:cNvPr id="86018" name="Object 0"/>
          <p:cNvGraphicFramePr>
            <a:graphicFrameLocks noChangeAspect="1"/>
          </p:cNvGraphicFramePr>
          <p:nvPr/>
        </p:nvGraphicFramePr>
        <p:xfrm>
          <a:off x="2589213" y="2181225"/>
          <a:ext cx="3278187" cy="455613"/>
        </p:xfrm>
        <a:graphic>
          <a:graphicData uri="http://schemas.openxmlformats.org/presentationml/2006/ole">
            <mc:AlternateContent xmlns:mc="http://schemas.openxmlformats.org/markup-compatibility/2006">
              <mc:Choice xmlns:v="urn:schemas-microsoft-com:vml" Requires="v">
                <p:oleObj spid="_x0000_s86754" name="Equation" r:id="rId3" imgW="1625400" imgH="228600" progId="Equation.3">
                  <p:embed/>
                </p:oleObj>
              </mc:Choice>
              <mc:Fallback>
                <p:oleObj name="Equation" r:id="rId3" imgW="1625400" imgH="2286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213" y="2181225"/>
                        <a:ext cx="3278187"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22" name="Text Box 10"/>
          <p:cNvSpPr txBox="1">
            <a:spLocks noChangeArrowheads="1"/>
          </p:cNvSpPr>
          <p:nvPr/>
        </p:nvSpPr>
        <p:spPr bwMode="auto">
          <a:xfrm>
            <a:off x="533400" y="3367088"/>
            <a:ext cx="807085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30000"/>
              </a:spcBef>
            </a:pPr>
            <a:r>
              <a:rPr lang="en-US" altLang="zh-TW" dirty="0">
                <a:solidFill>
                  <a:srgbClr val="000000"/>
                </a:solidFill>
                <a:latin typeface="Times New Roman" pitchFamily="18" charset="0"/>
                <a:ea typeface="標楷體" pitchFamily="65" charset="-120"/>
              </a:rPr>
              <a:t>The scalars </a:t>
            </a:r>
            <a:r>
              <a:rPr lang="en-US" altLang="zh-TW" i="1" dirty="0">
                <a:solidFill>
                  <a:srgbClr val="000000"/>
                </a:solidFill>
                <a:latin typeface="Times New Roman" pitchFamily="18" charset="0"/>
                <a:ea typeface="標楷體" pitchFamily="65" charset="-120"/>
              </a:rPr>
              <a:t>c</a:t>
            </a:r>
            <a:r>
              <a:rPr lang="en-US" altLang="zh-TW" baseline="-30000" dirty="0">
                <a:solidFill>
                  <a:srgbClr val="000000"/>
                </a:solidFill>
                <a:latin typeface="Times New Roman" pitchFamily="18" charset="0"/>
                <a:ea typeface="標楷體" pitchFamily="65" charset="-120"/>
              </a:rPr>
              <a:t>1</a:t>
            </a:r>
            <a:r>
              <a:rPr lang="en-US" altLang="zh-TW" dirty="0">
                <a:solidFill>
                  <a:srgbClr val="000000"/>
                </a:solidFill>
                <a:latin typeface="Times New Roman" pitchFamily="18" charset="0"/>
                <a:ea typeface="標楷體" pitchFamily="65" charset="-120"/>
              </a:rPr>
              <a:t>, </a:t>
            </a:r>
            <a:r>
              <a:rPr lang="en-US" altLang="zh-TW" i="1" dirty="0">
                <a:solidFill>
                  <a:srgbClr val="000000"/>
                </a:solidFill>
                <a:latin typeface="Times New Roman" pitchFamily="18" charset="0"/>
                <a:ea typeface="標楷體" pitchFamily="65" charset="-120"/>
              </a:rPr>
              <a:t>c</a:t>
            </a:r>
            <a:r>
              <a:rPr lang="en-US" altLang="zh-TW" baseline="-30000" dirty="0">
                <a:solidFill>
                  <a:srgbClr val="000000"/>
                </a:solidFill>
                <a:latin typeface="Times New Roman" pitchFamily="18" charset="0"/>
                <a:ea typeface="標楷體" pitchFamily="65" charset="-120"/>
              </a:rPr>
              <a:t>2</a:t>
            </a:r>
            <a:r>
              <a:rPr lang="en-US" altLang="zh-TW" dirty="0">
                <a:solidFill>
                  <a:srgbClr val="000000"/>
                </a:solidFill>
                <a:latin typeface="Times New Roman" pitchFamily="18" charset="0"/>
                <a:ea typeface="標楷體" pitchFamily="65" charset="-120"/>
              </a:rPr>
              <a:t>, …, </a:t>
            </a:r>
            <a:r>
              <a:rPr lang="en-US" altLang="zh-TW" i="1" dirty="0" err="1">
                <a:solidFill>
                  <a:srgbClr val="000000"/>
                </a:solidFill>
                <a:latin typeface="Times New Roman" pitchFamily="18" charset="0"/>
                <a:ea typeface="標楷體" pitchFamily="65" charset="-120"/>
              </a:rPr>
              <a:t>c</a:t>
            </a:r>
            <a:r>
              <a:rPr lang="en-US" altLang="zh-TW" i="1" baseline="-30000" dirty="0" err="1">
                <a:solidFill>
                  <a:srgbClr val="000000"/>
                </a:solidFill>
                <a:latin typeface="Times New Roman" pitchFamily="18" charset="0"/>
                <a:ea typeface="標楷體" pitchFamily="65" charset="-120"/>
              </a:rPr>
              <a:t>n</a:t>
            </a:r>
            <a:r>
              <a:rPr lang="en-US" altLang="zh-TW" dirty="0">
                <a:solidFill>
                  <a:srgbClr val="000000"/>
                </a:solidFill>
                <a:latin typeface="Times New Roman" pitchFamily="18" charset="0"/>
                <a:ea typeface="標楷體" pitchFamily="65" charset="-120"/>
              </a:rPr>
              <a:t> are called the </a:t>
            </a:r>
            <a:r>
              <a:rPr lang="en-US" altLang="zh-TW" dirty="0">
                <a:solidFill>
                  <a:srgbClr val="0000FF"/>
                </a:solidFill>
                <a:latin typeface="Times New Roman" pitchFamily="18" charset="0"/>
                <a:ea typeface="標楷體" pitchFamily="65" charset="-120"/>
              </a:rPr>
              <a:t>coordinates of </a:t>
            </a:r>
            <a:r>
              <a:rPr lang="en-US" altLang="zh-TW" b="1" dirty="0">
                <a:solidFill>
                  <a:srgbClr val="0000FF"/>
                </a:solidFill>
                <a:latin typeface="Times New Roman" pitchFamily="18" charset="0"/>
                <a:ea typeface="標楷體" pitchFamily="65" charset="-120"/>
              </a:rPr>
              <a:t>x</a:t>
            </a:r>
            <a:r>
              <a:rPr lang="en-US" altLang="zh-TW" dirty="0">
                <a:solidFill>
                  <a:srgbClr val="0000FF"/>
                </a:solidFill>
                <a:latin typeface="Times New Roman" pitchFamily="18" charset="0"/>
                <a:ea typeface="標楷體" pitchFamily="65" charset="-120"/>
              </a:rPr>
              <a:t> relative to the basis </a:t>
            </a:r>
            <a:r>
              <a:rPr lang="en-US" altLang="zh-TW" i="1" dirty="0">
                <a:solidFill>
                  <a:srgbClr val="0000FF"/>
                </a:solidFill>
                <a:latin typeface="Times New Roman" pitchFamily="18" charset="0"/>
                <a:ea typeface="標楷體" pitchFamily="65" charset="-120"/>
              </a:rPr>
              <a:t>B </a:t>
            </a:r>
            <a:r>
              <a:rPr lang="en-US" altLang="zh-TW" dirty="0">
                <a:solidFill>
                  <a:srgbClr val="0000FF"/>
                </a:solidFill>
                <a:latin typeface="Times New Roman" pitchFamily="18" charset="0"/>
                <a:ea typeface="標楷體" pitchFamily="65" charset="-120"/>
              </a:rPr>
              <a:t>(</a:t>
            </a:r>
            <a:r>
              <a:rPr lang="en-US" altLang="zh-TW" b="1" dirty="0">
                <a:solidFill>
                  <a:srgbClr val="0000FF"/>
                </a:solidFill>
                <a:latin typeface="Times New Roman" pitchFamily="18" charset="0"/>
                <a:ea typeface="標楷體" pitchFamily="65" charset="-120"/>
              </a:rPr>
              <a:t>x</a:t>
            </a:r>
            <a:r>
              <a:rPr lang="zh-TW" altLang="en-US" dirty="0">
                <a:solidFill>
                  <a:srgbClr val="0000FF"/>
                </a:solidFill>
                <a:latin typeface="Times New Roman" pitchFamily="18" charset="0"/>
                <a:ea typeface="標楷體" pitchFamily="65" charset="-120"/>
              </a:rPr>
              <a:t>於基底</a:t>
            </a:r>
            <a:r>
              <a:rPr lang="en-US" altLang="zh-TW" i="1" dirty="0">
                <a:solidFill>
                  <a:srgbClr val="0000FF"/>
                </a:solidFill>
                <a:latin typeface="Times New Roman" pitchFamily="18" charset="0"/>
                <a:ea typeface="標楷體" pitchFamily="65" charset="-120"/>
              </a:rPr>
              <a:t>B</a:t>
            </a:r>
            <a:r>
              <a:rPr lang="zh-TW" altLang="en-US" dirty="0">
                <a:solidFill>
                  <a:srgbClr val="0000FF"/>
                </a:solidFill>
                <a:latin typeface="Times New Roman" pitchFamily="18" charset="0"/>
                <a:ea typeface="標楷體" pitchFamily="65" charset="-120"/>
              </a:rPr>
              <a:t>的座標</a:t>
            </a:r>
            <a:r>
              <a:rPr lang="en-US" altLang="zh-TW" dirty="0">
                <a:solidFill>
                  <a:srgbClr val="0000FF"/>
                </a:solidFill>
                <a:latin typeface="Times New Roman" pitchFamily="18" charset="0"/>
                <a:ea typeface="標楷體" pitchFamily="65" charset="-120"/>
              </a:rPr>
              <a:t>).</a:t>
            </a:r>
            <a:r>
              <a:rPr lang="en-US" altLang="zh-TW" dirty="0">
                <a:solidFill>
                  <a:schemeClr val="folHlink"/>
                </a:solidFill>
                <a:latin typeface="Times New Roman" pitchFamily="18" charset="0"/>
                <a:ea typeface="標楷體" pitchFamily="65" charset="-120"/>
              </a:rPr>
              <a:t> </a:t>
            </a:r>
            <a:r>
              <a:rPr lang="en-US" altLang="zh-TW" dirty="0">
                <a:latin typeface="Times New Roman" pitchFamily="18" charset="0"/>
                <a:ea typeface="標楷體" pitchFamily="65" charset="-120"/>
              </a:rPr>
              <a:t>The coordinate matrix of</a:t>
            </a:r>
            <a:r>
              <a:rPr lang="en-US" altLang="zh-TW" dirty="0">
                <a:solidFill>
                  <a:schemeClr val="folHlink"/>
                </a:solidFill>
                <a:latin typeface="Times New Roman" pitchFamily="18" charset="0"/>
                <a:ea typeface="標楷體" pitchFamily="65" charset="-120"/>
              </a:rPr>
              <a:t> </a:t>
            </a:r>
            <a:r>
              <a:rPr lang="en-US" altLang="zh-TW" b="1" dirty="0">
                <a:solidFill>
                  <a:srgbClr val="000000"/>
                </a:solidFill>
                <a:latin typeface="Times New Roman" pitchFamily="18" charset="0"/>
              </a:rPr>
              <a:t>x</a:t>
            </a:r>
            <a:r>
              <a:rPr lang="en-US" altLang="zh-TW" dirty="0">
                <a:solidFill>
                  <a:srgbClr val="000000"/>
                </a:solidFill>
                <a:latin typeface="Times New Roman" pitchFamily="18" charset="0"/>
              </a:rPr>
              <a:t> relative to </a:t>
            </a:r>
            <a:r>
              <a:rPr lang="en-US" altLang="zh-TW" i="1" dirty="0">
                <a:solidFill>
                  <a:srgbClr val="000000"/>
                </a:solidFill>
                <a:latin typeface="Times New Roman" pitchFamily="18" charset="0"/>
              </a:rPr>
              <a:t>B </a:t>
            </a:r>
            <a:r>
              <a:rPr lang="en-US" altLang="zh-TW" dirty="0">
                <a:solidFill>
                  <a:srgbClr val="000000"/>
                </a:solidFill>
                <a:latin typeface="Times New Roman" pitchFamily="18" charset="0"/>
              </a:rPr>
              <a:t>is a real-number column matrix whose components are the coordinates of </a:t>
            </a:r>
            <a:r>
              <a:rPr lang="en-US" altLang="zh-TW" b="1" dirty="0">
                <a:solidFill>
                  <a:srgbClr val="000000"/>
                </a:solidFill>
                <a:latin typeface="Times New Roman" pitchFamily="18" charset="0"/>
              </a:rPr>
              <a:t>x</a:t>
            </a:r>
            <a:endParaRPr lang="en-US" altLang="zh-TW" dirty="0">
              <a:solidFill>
                <a:srgbClr val="000000"/>
              </a:solidFill>
              <a:latin typeface="Times New Roman" pitchFamily="18" charset="0"/>
            </a:endParaRPr>
          </a:p>
        </p:txBody>
      </p:sp>
      <p:graphicFrame>
        <p:nvGraphicFramePr>
          <p:cNvPr id="86019" name="Object 1"/>
          <p:cNvGraphicFramePr>
            <a:graphicFrameLocks noChangeAspect="1"/>
          </p:cNvGraphicFramePr>
          <p:nvPr/>
        </p:nvGraphicFramePr>
        <p:xfrm>
          <a:off x="3175000" y="4933950"/>
          <a:ext cx="1397000" cy="1879600"/>
        </p:xfrm>
        <a:graphic>
          <a:graphicData uri="http://schemas.openxmlformats.org/presentationml/2006/ole">
            <mc:AlternateContent xmlns:mc="http://schemas.openxmlformats.org/markup-compatibility/2006">
              <mc:Choice xmlns:v="urn:schemas-microsoft-com:vml" Requires="v">
                <p:oleObj spid="_x0000_s86755" name="Equation" r:id="rId5" imgW="698400" imgH="939600" progId="Equation.3">
                  <p:embed/>
                </p:oleObj>
              </mc:Choice>
              <mc:Fallback>
                <p:oleObj name="Equation" r:id="rId5" imgW="698400" imgH="9396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000" y="4933950"/>
                        <a:ext cx="1397000"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023" name="Text Box 22"/>
          <p:cNvSpPr txBox="1">
            <a:spLocks noChangeArrowheads="1"/>
          </p:cNvSpPr>
          <p:nvPr/>
        </p:nvSpPr>
        <p:spPr bwMode="auto">
          <a:xfrm>
            <a:off x="611188" y="2636838"/>
            <a:ext cx="7705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61950" indent="-36195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dirty="0">
                <a:solidFill>
                  <a:srgbClr val="0000FF"/>
                </a:solidFill>
                <a:latin typeface="Times New Roman" pitchFamily="18" charset="0"/>
                <a:ea typeface="標楷體" pitchFamily="65" charset="-120"/>
              </a:rPr>
              <a:t>※ The “ordered” basis means the sequence of the vectors in the basis is specified (</a:t>
            </a:r>
            <a:r>
              <a:rPr lang="zh-TW" altLang="en-US" sz="2000" dirty="0">
                <a:solidFill>
                  <a:srgbClr val="0000FF"/>
                </a:solidFill>
                <a:latin typeface="Times New Roman" pitchFamily="18" charset="0"/>
                <a:ea typeface="標楷體" pitchFamily="65" charset="-120"/>
              </a:rPr>
              <a:t>被指定的</a:t>
            </a:r>
            <a:r>
              <a:rPr lang="en-US" altLang="zh-TW" sz="2000" dirty="0">
                <a:solidFill>
                  <a:srgbClr val="0000FF"/>
                </a:solidFill>
                <a:latin typeface="Times New Roman" pitchFamily="18" charset="0"/>
                <a:ea typeface="標楷體" pitchFamily="65" charset="-120"/>
              </a:rPr>
              <a: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3"/>
          <p:cNvSpPr>
            <a:spLocks noGrp="1" noChangeArrowheads="1"/>
          </p:cNvSpPr>
          <p:nvPr>
            <p:ph type="body" idx="1"/>
          </p:nvPr>
        </p:nvSpPr>
        <p:spPr>
          <a:xfrm>
            <a:off x="381000" y="838200"/>
            <a:ext cx="7924800" cy="2735263"/>
          </a:xfrm>
        </p:spPr>
        <p:txBody>
          <a:bodyPr/>
          <a:lstStyle/>
          <a:p>
            <a:pPr eaLnBrk="1" hangingPunct="1">
              <a:lnSpc>
                <a:spcPct val="130000"/>
              </a:lnSpc>
              <a:buSzTx/>
              <a:buFont typeface="Wingdings" pitchFamily="2" charset="2"/>
              <a:buChar char="§"/>
            </a:pPr>
            <a:r>
              <a:rPr lang="en-US" altLang="zh-TW" dirty="0">
                <a:latin typeface="標楷體" pitchFamily="65" charset="-120"/>
              </a:rPr>
              <a:t> </a:t>
            </a:r>
            <a:r>
              <a:rPr lang="en-US" altLang="zh-TW" dirty="0"/>
              <a:t>Ex 1: Coordinates and components in </a:t>
            </a:r>
            <a:r>
              <a:rPr lang="en-US" altLang="zh-TW" i="1" dirty="0"/>
              <a:t>R</a:t>
            </a:r>
            <a:r>
              <a:rPr lang="en-US" altLang="zh-TW" i="1" baseline="50000" dirty="0"/>
              <a:t>n</a:t>
            </a:r>
            <a:endParaRPr lang="en-US" altLang="zh-TW" baseline="50000" dirty="0">
              <a:latin typeface="標楷體" pitchFamily="65" charset="-120"/>
            </a:endParaRPr>
          </a:p>
          <a:p>
            <a:pPr eaLnBrk="1" hangingPunct="1">
              <a:lnSpc>
                <a:spcPct val="130000"/>
              </a:lnSpc>
              <a:buFont typeface="Wingdings" pitchFamily="2" charset="2"/>
              <a:buNone/>
            </a:pPr>
            <a:r>
              <a:rPr lang="en-US" altLang="zh-TW" dirty="0">
                <a:solidFill>
                  <a:schemeClr val="tx1"/>
                </a:solidFill>
                <a:latin typeface="標楷體" pitchFamily="65" charset="-120"/>
              </a:rPr>
              <a:t>	    </a:t>
            </a:r>
            <a:r>
              <a:rPr lang="en-US" altLang="zh-TW" dirty="0">
                <a:solidFill>
                  <a:schemeClr val="tx1"/>
                </a:solidFill>
              </a:rPr>
              <a:t>Find the coordinate matrix of  </a:t>
            </a:r>
            <a:r>
              <a:rPr lang="en-US" altLang="zh-TW" b="1" dirty="0">
                <a:solidFill>
                  <a:schemeClr val="tx1"/>
                </a:solidFill>
              </a:rPr>
              <a:t>x </a:t>
            </a:r>
            <a:r>
              <a:rPr lang="en-US" altLang="zh-TW" dirty="0">
                <a:solidFill>
                  <a:schemeClr val="tx1"/>
                </a:solidFill>
              </a:rPr>
              <a:t>= (</a:t>
            </a:r>
            <a:r>
              <a:rPr lang="en-US" altLang="zh-TW" dirty="0">
                <a:solidFill>
                  <a:schemeClr val="tx1"/>
                </a:solidFill>
                <a:cs typeface="Times New Roman" pitchFamily="18" charset="0"/>
              </a:rPr>
              <a:t>–</a:t>
            </a:r>
            <a:r>
              <a:rPr lang="en-US" altLang="zh-TW" dirty="0">
                <a:solidFill>
                  <a:schemeClr val="tx1"/>
                </a:solidFill>
              </a:rPr>
              <a:t>2, 1, 3) in  </a:t>
            </a:r>
            <a:r>
              <a:rPr lang="en-US" altLang="zh-TW" i="1" dirty="0">
                <a:solidFill>
                  <a:schemeClr val="tx1"/>
                </a:solidFill>
              </a:rPr>
              <a:t>R</a:t>
            </a:r>
            <a:r>
              <a:rPr lang="en-US" altLang="zh-TW" baseline="50000" dirty="0">
                <a:solidFill>
                  <a:schemeClr val="tx1"/>
                </a:solidFill>
              </a:rPr>
              <a:t>3</a:t>
            </a:r>
            <a:r>
              <a:rPr lang="en-US" altLang="zh-TW" baseline="30000" dirty="0">
                <a:solidFill>
                  <a:schemeClr val="tx1"/>
                </a:solidFill>
              </a:rPr>
              <a:t>   </a:t>
            </a:r>
          </a:p>
          <a:p>
            <a:pPr eaLnBrk="1" hangingPunct="1">
              <a:lnSpc>
                <a:spcPct val="130000"/>
              </a:lnSpc>
              <a:buFont typeface="Wingdings" pitchFamily="2" charset="2"/>
              <a:buNone/>
            </a:pPr>
            <a:r>
              <a:rPr lang="en-US" altLang="zh-TW" dirty="0">
                <a:solidFill>
                  <a:schemeClr val="tx1"/>
                </a:solidFill>
              </a:rPr>
              <a:t>           relative to the standard basis</a:t>
            </a:r>
            <a:br>
              <a:rPr lang="en-US" altLang="zh-TW" dirty="0">
                <a:solidFill>
                  <a:schemeClr val="tx1"/>
                </a:solidFill>
              </a:rPr>
            </a:br>
            <a:r>
              <a:rPr lang="en-US" altLang="zh-TW" dirty="0">
                <a:solidFill>
                  <a:schemeClr val="tx1"/>
                </a:solidFill>
              </a:rPr>
              <a:t>	         </a:t>
            </a:r>
            <a:r>
              <a:rPr lang="en-US" altLang="zh-TW" i="1" dirty="0">
                <a:solidFill>
                  <a:schemeClr val="tx1"/>
                </a:solidFill>
              </a:rPr>
              <a:t>S </a:t>
            </a:r>
            <a:r>
              <a:rPr lang="en-US" altLang="zh-TW" dirty="0">
                <a:solidFill>
                  <a:schemeClr val="tx1"/>
                </a:solidFill>
              </a:rPr>
              <a:t>= {(1, 0, 0), ( 0, 1, 0), (0, 0, 1)}</a:t>
            </a:r>
            <a:endParaRPr lang="en-US" altLang="zh-TW" dirty="0">
              <a:solidFill>
                <a:schemeClr val="tx1"/>
              </a:solidFill>
              <a:ea typeface="新細明體" charset="-120"/>
            </a:endParaRPr>
          </a:p>
          <a:p>
            <a:pPr eaLnBrk="1" hangingPunct="1">
              <a:lnSpc>
                <a:spcPct val="130000"/>
              </a:lnSpc>
              <a:buFont typeface="Wingdings" pitchFamily="2" charset="2"/>
              <a:buNone/>
            </a:pPr>
            <a:r>
              <a:rPr lang="en-US" altLang="zh-TW" dirty="0"/>
              <a:t>     Sol:</a:t>
            </a:r>
          </a:p>
        </p:txBody>
      </p:sp>
      <p:graphicFrame>
        <p:nvGraphicFramePr>
          <p:cNvPr id="87042" name="Object 0"/>
          <p:cNvGraphicFramePr>
            <a:graphicFrameLocks noChangeAspect="1"/>
          </p:cNvGraphicFramePr>
          <p:nvPr/>
        </p:nvGraphicFramePr>
        <p:xfrm>
          <a:off x="1096963" y="3571875"/>
          <a:ext cx="6546850" cy="407988"/>
        </p:xfrm>
        <a:graphic>
          <a:graphicData uri="http://schemas.openxmlformats.org/presentationml/2006/ole">
            <mc:AlternateContent xmlns:mc="http://schemas.openxmlformats.org/markup-compatibility/2006">
              <mc:Choice xmlns:v="urn:schemas-microsoft-com:vml" Requires="v">
                <p:oleObj spid="_x0000_s87776" name="Equation" r:id="rId3" imgW="3225600" imgH="203040" progId="Equation.DSMT4">
                  <p:embed/>
                </p:oleObj>
              </mc:Choice>
              <mc:Fallback>
                <p:oleObj name="Equation" r:id="rId3" imgW="3225600" imgH="20304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963" y="3571875"/>
                        <a:ext cx="654685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3" name="Object 1"/>
          <p:cNvGraphicFramePr>
            <a:graphicFrameLocks noChangeAspect="1"/>
          </p:cNvGraphicFramePr>
          <p:nvPr/>
        </p:nvGraphicFramePr>
        <p:xfrm>
          <a:off x="1103313" y="4194175"/>
          <a:ext cx="1735137" cy="1423988"/>
        </p:xfrm>
        <a:graphic>
          <a:graphicData uri="http://schemas.openxmlformats.org/presentationml/2006/ole">
            <mc:AlternateContent xmlns:mc="http://schemas.openxmlformats.org/markup-compatibility/2006">
              <mc:Choice xmlns:v="urn:schemas-microsoft-com:vml" Requires="v">
                <p:oleObj spid="_x0000_s87777" name="Equation" r:id="rId5" imgW="863280" imgH="711000" progId="Equation.DSMT4">
                  <p:embed/>
                </p:oleObj>
              </mc:Choice>
              <mc:Fallback>
                <p:oleObj name="Equation" r:id="rId5" imgW="863280" imgH="7110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313" y="4194175"/>
                        <a:ext cx="1735137" cy="142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45" name="Text Box 22"/>
          <p:cNvSpPr txBox="1">
            <a:spLocks noChangeArrowheads="1"/>
          </p:cNvSpPr>
          <p:nvPr/>
        </p:nvSpPr>
        <p:spPr bwMode="auto">
          <a:xfrm>
            <a:off x="928688" y="5929313"/>
            <a:ext cx="728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61950" indent="-36195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a:solidFill>
                  <a:srgbClr val="0000FF"/>
                </a:solidFill>
                <a:latin typeface="Times New Roman" pitchFamily="18" charset="0"/>
                <a:ea typeface="標楷體" pitchFamily="65" charset="-120"/>
              </a:rPr>
              <a:t>※ For the standard basis in </a:t>
            </a:r>
            <a:r>
              <a:rPr lang="en-US" altLang="zh-TW" sz="2000" i="1">
                <a:solidFill>
                  <a:srgbClr val="0000FF"/>
                </a:solidFill>
                <a:latin typeface="Times New Roman" pitchFamily="18" charset="0"/>
                <a:ea typeface="標楷體" pitchFamily="65" charset="-120"/>
              </a:rPr>
              <a:t>R</a:t>
            </a:r>
            <a:r>
              <a:rPr lang="en-US" altLang="zh-TW" sz="2000" i="1" baseline="50000">
                <a:solidFill>
                  <a:srgbClr val="0000FF"/>
                </a:solidFill>
                <a:latin typeface="Times New Roman" pitchFamily="18" charset="0"/>
                <a:ea typeface="標楷體" pitchFamily="65" charset="-120"/>
              </a:rPr>
              <a:t>n</a:t>
            </a:r>
            <a:r>
              <a:rPr lang="en-US" altLang="zh-TW" sz="2000">
                <a:solidFill>
                  <a:srgbClr val="0000FF"/>
                </a:solidFill>
                <a:latin typeface="Times New Roman" pitchFamily="18" charset="0"/>
                <a:ea typeface="標楷體" pitchFamily="65" charset="-120"/>
              </a:rPr>
              <a:t>, the coordinates of a vector are the same as the components of that vector</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Rectangle 3"/>
          <p:cNvSpPr>
            <a:spLocks noGrp="1" noChangeArrowheads="1"/>
          </p:cNvSpPr>
          <p:nvPr>
            <p:ph type="body" idx="1"/>
          </p:nvPr>
        </p:nvSpPr>
        <p:spPr>
          <a:xfrm>
            <a:off x="381000" y="785813"/>
            <a:ext cx="8534400" cy="2447925"/>
          </a:xfrm>
          <a:noFill/>
        </p:spPr>
        <p:txBody>
          <a:bodyPr/>
          <a:lstStyle/>
          <a:p>
            <a:pPr eaLnBrk="1" hangingPunct="1">
              <a:lnSpc>
                <a:spcPct val="120000"/>
              </a:lnSpc>
              <a:buSzPct val="80000"/>
              <a:buFont typeface="Wingdings" pitchFamily="2" charset="2"/>
              <a:buChar char="§"/>
            </a:pPr>
            <a:r>
              <a:rPr lang="en-US" altLang="zh-TW" dirty="0"/>
              <a:t>Ex 3: Finding a coordinate matrix relative to a nonstandard basis</a:t>
            </a:r>
          </a:p>
          <a:p>
            <a:pPr eaLnBrk="1" hangingPunct="1">
              <a:lnSpc>
                <a:spcPct val="120000"/>
              </a:lnSpc>
              <a:buSzPct val="80000"/>
              <a:buFont typeface="Wingdings" pitchFamily="2" charset="2"/>
              <a:buNone/>
            </a:pPr>
            <a:r>
              <a:rPr lang="en-US" altLang="zh-TW" dirty="0">
                <a:solidFill>
                  <a:schemeClr val="tx1"/>
                </a:solidFill>
              </a:rPr>
              <a:t>   Find the coordinate matrix of  </a:t>
            </a:r>
            <a:r>
              <a:rPr lang="en-US" altLang="zh-TW" b="1" dirty="0">
                <a:solidFill>
                  <a:schemeClr val="tx1"/>
                </a:solidFill>
              </a:rPr>
              <a:t>x </a:t>
            </a:r>
            <a:r>
              <a:rPr lang="en-US" altLang="zh-TW" dirty="0">
                <a:solidFill>
                  <a:schemeClr val="tx1"/>
                </a:solidFill>
              </a:rPr>
              <a:t>= (1, 2, </a:t>
            </a:r>
            <a:r>
              <a:rPr lang="en-US" altLang="zh-TW" dirty="0">
                <a:solidFill>
                  <a:schemeClr val="tx1"/>
                </a:solidFill>
                <a:cs typeface="Times New Roman" pitchFamily="18" charset="0"/>
              </a:rPr>
              <a:t>–</a:t>
            </a:r>
            <a:r>
              <a:rPr lang="en-US" altLang="zh-TW" dirty="0">
                <a:solidFill>
                  <a:schemeClr val="tx1"/>
                </a:solidFill>
              </a:rPr>
              <a:t>1) in </a:t>
            </a:r>
            <a:r>
              <a:rPr lang="en-US" altLang="zh-TW" i="1" dirty="0">
                <a:solidFill>
                  <a:schemeClr val="tx1"/>
                </a:solidFill>
              </a:rPr>
              <a:t>R</a:t>
            </a:r>
            <a:r>
              <a:rPr lang="en-US" altLang="zh-TW" baseline="30000" dirty="0">
                <a:solidFill>
                  <a:schemeClr val="tx1"/>
                </a:solidFill>
              </a:rPr>
              <a:t>3</a:t>
            </a:r>
            <a:r>
              <a:rPr lang="en-US" altLang="zh-TW" dirty="0">
                <a:solidFill>
                  <a:schemeClr val="tx1"/>
                </a:solidFill>
              </a:rPr>
              <a:t> relative to the following (nonstandard) basis</a:t>
            </a:r>
          </a:p>
          <a:p>
            <a:pPr eaLnBrk="1" hangingPunct="1">
              <a:lnSpc>
                <a:spcPct val="120000"/>
              </a:lnSpc>
              <a:buSzPct val="80000"/>
              <a:buFont typeface="Wingdings" pitchFamily="2" charset="2"/>
              <a:buNone/>
            </a:pPr>
            <a:r>
              <a:rPr lang="en-US" altLang="zh-TW" dirty="0">
                <a:solidFill>
                  <a:schemeClr val="tx1"/>
                </a:solidFill>
              </a:rPr>
              <a:t>              </a:t>
            </a:r>
            <a:r>
              <a:rPr lang="en-US" altLang="zh-TW" i="1" dirty="0">
                <a:solidFill>
                  <a:schemeClr val="tx1"/>
                </a:solidFill>
              </a:rPr>
              <a:t>B</a:t>
            </a:r>
            <a:r>
              <a:rPr lang="en-US" altLang="zh-TW" i="1" dirty="0">
                <a:solidFill>
                  <a:schemeClr val="tx1"/>
                </a:solidFill>
                <a:cs typeface="Times New Roman" pitchFamily="18" charset="0"/>
              </a:rPr>
              <a:t>'</a:t>
            </a:r>
            <a:r>
              <a:rPr lang="en-US" altLang="zh-TW" dirty="0">
                <a:solidFill>
                  <a:schemeClr val="tx1"/>
                </a:solidFill>
              </a:rPr>
              <a:t> = {</a:t>
            </a:r>
            <a:r>
              <a:rPr lang="en-US" altLang="zh-TW" b="1" dirty="0">
                <a:solidFill>
                  <a:schemeClr val="tx1"/>
                </a:solidFill>
              </a:rPr>
              <a:t>u</a:t>
            </a:r>
            <a:r>
              <a:rPr lang="en-US" altLang="zh-TW" baseline="-30000" dirty="0">
                <a:solidFill>
                  <a:schemeClr val="tx1"/>
                </a:solidFill>
              </a:rPr>
              <a:t>1</a:t>
            </a:r>
            <a:r>
              <a:rPr lang="en-US" altLang="zh-TW" dirty="0">
                <a:solidFill>
                  <a:schemeClr val="tx1"/>
                </a:solidFill>
              </a:rPr>
              <a:t>, </a:t>
            </a:r>
            <a:r>
              <a:rPr lang="en-US" altLang="zh-TW" b="1" dirty="0">
                <a:solidFill>
                  <a:schemeClr val="tx1"/>
                </a:solidFill>
              </a:rPr>
              <a:t>u</a:t>
            </a:r>
            <a:r>
              <a:rPr lang="en-US" altLang="zh-TW" baseline="-30000" dirty="0">
                <a:solidFill>
                  <a:schemeClr val="tx1"/>
                </a:solidFill>
              </a:rPr>
              <a:t>2</a:t>
            </a:r>
            <a:r>
              <a:rPr lang="en-US" altLang="zh-TW" dirty="0">
                <a:solidFill>
                  <a:schemeClr val="tx1"/>
                </a:solidFill>
              </a:rPr>
              <a:t>, </a:t>
            </a:r>
            <a:r>
              <a:rPr lang="en-US" altLang="zh-TW" b="1" dirty="0">
                <a:solidFill>
                  <a:schemeClr val="tx1"/>
                </a:solidFill>
              </a:rPr>
              <a:t>u</a:t>
            </a:r>
            <a:r>
              <a:rPr lang="en-US" altLang="zh-TW" baseline="-30000" dirty="0">
                <a:solidFill>
                  <a:schemeClr val="tx1"/>
                </a:solidFill>
              </a:rPr>
              <a:t>3</a:t>
            </a:r>
            <a:r>
              <a:rPr lang="en-US" altLang="zh-TW" dirty="0">
                <a:solidFill>
                  <a:schemeClr val="tx1"/>
                </a:solidFill>
              </a:rPr>
              <a:t>}={(1, 0, 1), (0, </a:t>
            </a:r>
            <a:r>
              <a:rPr lang="en-US" altLang="zh-TW" dirty="0">
                <a:solidFill>
                  <a:schemeClr val="tx1"/>
                </a:solidFill>
                <a:cs typeface="Times New Roman" pitchFamily="18" charset="0"/>
              </a:rPr>
              <a:t>–</a:t>
            </a:r>
            <a:r>
              <a:rPr lang="en-US" altLang="zh-TW" dirty="0">
                <a:solidFill>
                  <a:schemeClr val="tx1"/>
                </a:solidFill>
              </a:rPr>
              <a:t> 1, 2), (2, 3, </a:t>
            </a:r>
            <a:r>
              <a:rPr lang="en-US" altLang="zh-TW" dirty="0">
                <a:solidFill>
                  <a:schemeClr val="tx1"/>
                </a:solidFill>
                <a:cs typeface="Times New Roman" pitchFamily="18" charset="0"/>
              </a:rPr>
              <a:t>–</a:t>
            </a:r>
            <a:r>
              <a:rPr lang="en-US" altLang="zh-TW" dirty="0">
                <a:solidFill>
                  <a:schemeClr val="tx1"/>
                </a:solidFill>
              </a:rPr>
              <a:t> 5)}</a:t>
            </a:r>
          </a:p>
          <a:p>
            <a:pPr eaLnBrk="1" hangingPunct="1">
              <a:lnSpc>
                <a:spcPct val="120000"/>
              </a:lnSpc>
              <a:buFont typeface="Wingdings" pitchFamily="2" charset="2"/>
              <a:buNone/>
            </a:pPr>
            <a:r>
              <a:rPr lang="en-US" altLang="zh-TW" dirty="0"/>
              <a:t> Sol:</a:t>
            </a:r>
          </a:p>
        </p:txBody>
      </p:sp>
      <p:graphicFrame>
        <p:nvGraphicFramePr>
          <p:cNvPr id="88066" name="Object 0"/>
          <p:cNvGraphicFramePr>
            <a:graphicFrameLocks noChangeAspect="1"/>
          </p:cNvGraphicFramePr>
          <p:nvPr/>
        </p:nvGraphicFramePr>
        <p:xfrm>
          <a:off x="1295400" y="3708400"/>
          <a:ext cx="5287963" cy="422275"/>
        </p:xfrm>
        <a:graphic>
          <a:graphicData uri="http://schemas.openxmlformats.org/presentationml/2006/ole">
            <mc:AlternateContent xmlns:mc="http://schemas.openxmlformats.org/markup-compatibility/2006">
              <mc:Choice xmlns:v="urn:schemas-microsoft-com:vml" Requires="v">
                <p:oleObj spid="_x0000_s147899" name="Equation" r:id="rId3" imgW="2857320" imgH="228600" progId="Equation.3">
                  <p:embed/>
                </p:oleObj>
              </mc:Choice>
              <mc:Fallback>
                <p:oleObj name="Equation" r:id="rId3" imgW="2857320" imgH="2286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708400"/>
                        <a:ext cx="5287963"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7" name="Object 1"/>
          <p:cNvGraphicFramePr>
            <a:graphicFrameLocks noChangeAspect="1"/>
          </p:cNvGraphicFramePr>
          <p:nvPr/>
        </p:nvGraphicFramePr>
        <p:xfrm>
          <a:off x="1295400" y="3205163"/>
          <a:ext cx="2286000" cy="403225"/>
        </p:xfrm>
        <a:graphic>
          <a:graphicData uri="http://schemas.openxmlformats.org/presentationml/2006/ole">
            <mc:AlternateContent xmlns:mc="http://schemas.openxmlformats.org/markup-compatibility/2006">
              <mc:Choice xmlns:v="urn:schemas-microsoft-com:vml" Requires="v">
                <p:oleObj spid="_x0000_s147900" name="Equation" r:id="rId5" imgW="1295280" imgH="228600" progId="Equation.3">
                  <p:embed/>
                </p:oleObj>
              </mc:Choice>
              <mc:Fallback>
                <p:oleObj name="Equation" r:id="rId5" imgW="1295280" imgH="2286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205163"/>
                        <a:ext cx="22860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8" name="Object 2"/>
          <p:cNvGraphicFramePr>
            <a:graphicFrameLocks noChangeAspect="1"/>
          </p:cNvGraphicFramePr>
          <p:nvPr/>
        </p:nvGraphicFramePr>
        <p:xfrm>
          <a:off x="1295400" y="4214813"/>
          <a:ext cx="6908800" cy="1268412"/>
        </p:xfrm>
        <a:graphic>
          <a:graphicData uri="http://schemas.openxmlformats.org/presentationml/2006/ole">
            <mc:AlternateContent xmlns:mc="http://schemas.openxmlformats.org/markup-compatibility/2006">
              <mc:Choice xmlns:v="urn:schemas-microsoft-com:vml" Requires="v">
                <p:oleObj spid="_x0000_s147901" name="Equation" r:id="rId7" imgW="3873240" imgH="711000" progId="Equation.3">
                  <p:embed/>
                </p:oleObj>
              </mc:Choice>
              <mc:Fallback>
                <p:oleObj name="Equation" r:id="rId7" imgW="3873240" imgH="7110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214813"/>
                        <a:ext cx="6908800" cy="1268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9" name="Object 3"/>
          <p:cNvGraphicFramePr>
            <a:graphicFrameLocks noChangeAspect="1"/>
          </p:cNvGraphicFramePr>
          <p:nvPr/>
        </p:nvGraphicFramePr>
        <p:xfrm>
          <a:off x="1238250" y="5534025"/>
          <a:ext cx="2833688" cy="1323975"/>
        </p:xfrm>
        <a:graphic>
          <a:graphicData uri="http://schemas.openxmlformats.org/presentationml/2006/ole">
            <mc:AlternateContent xmlns:mc="http://schemas.openxmlformats.org/markup-compatibility/2006">
              <mc:Choice xmlns:v="urn:schemas-microsoft-com:vml" Requires="v">
                <p:oleObj spid="_x0000_s147902" name="Equation" r:id="rId9" imgW="1180800" imgH="711000" progId="Equation.DSMT4">
                  <p:embed/>
                </p:oleObj>
              </mc:Choice>
              <mc:Fallback>
                <p:oleObj name="Equation" r:id="rId9" imgW="1180800" imgH="71100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8250" y="5534025"/>
                        <a:ext cx="2833688" cy="132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3"/>
          <p:cNvSpPr>
            <a:spLocks noGrp="1" noChangeArrowheads="1"/>
          </p:cNvSpPr>
          <p:nvPr>
            <p:ph type="body" idx="1"/>
          </p:nvPr>
        </p:nvSpPr>
        <p:spPr>
          <a:xfrm>
            <a:off x="381000" y="838200"/>
            <a:ext cx="8294688" cy="2303463"/>
          </a:xfrm>
        </p:spPr>
        <p:txBody>
          <a:bodyPr/>
          <a:lstStyle/>
          <a:p>
            <a:pPr eaLnBrk="1" hangingPunct="1">
              <a:lnSpc>
                <a:spcPct val="130000"/>
              </a:lnSpc>
            </a:pPr>
            <a:r>
              <a:rPr lang="en-US" altLang="zh-TW" dirty="0"/>
              <a:t>Change of basis problem (</a:t>
            </a:r>
            <a:r>
              <a:rPr lang="zh-TW" altLang="en-US" dirty="0"/>
              <a:t>基底變換問題</a:t>
            </a:r>
            <a:r>
              <a:rPr lang="en-US" altLang="zh-TW" dirty="0"/>
              <a:t>):</a:t>
            </a:r>
          </a:p>
          <a:p>
            <a:pPr eaLnBrk="1" hangingPunct="1">
              <a:lnSpc>
                <a:spcPct val="130000"/>
              </a:lnSpc>
              <a:buFont typeface="Wingdings" pitchFamily="2" charset="2"/>
              <a:buNone/>
            </a:pPr>
            <a:r>
              <a:rPr lang="en-US" altLang="zh-TW" dirty="0"/>
              <a:t>        </a:t>
            </a:r>
            <a:r>
              <a:rPr lang="en-US" altLang="zh-TW" dirty="0">
                <a:solidFill>
                  <a:schemeClr val="tx1"/>
                </a:solidFill>
              </a:rPr>
              <a:t>You were given the coordinates of a vector relative to one</a:t>
            </a:r>
          </a:p>
          <a:p>
            <a:pPr eaLnBrk="1" hangingPunct="1">
              <a:lnSpc>
                <a:spcPct val="130000"/>
              </a:lnSpc>
              <a:buFont typeface="Wingdings" pitchFamily="2" charset="2"/>
              <a:buNone/>
            </a:pPr>
            <a:r>
              <a:rPr lang="en-US" altLang="zh-TW" dirty="0">
                <a:solidFill>
                  <a:schemeClr val="tx1"/>
                </a:solidFill>
              </a:rPr>
              <a:t>        basis </a:t>
            </a:r>
            <a:r>
              <a:rPr lang="en-US" altLang="zh-TW" i="1" dirty="0">
                <a:solidFill>
                  <a:schemeClr val="tx1"/>
                </a:solidFill>
              </a:rPr>
              <a:t>B</a:t>
            </a:r>
            <a:r>
              <a:rPr lang="en-US" altLang="zh-TW" i="1" dirty="0">
                <a:solidFill>
                  <a:schemeClr val="tx1"/>
                </a:solidFill>
                <a:cs typeface="Times New Roman" pitchFamily="18" charset="0"/>
              </a:rPr>
              <a:t>' </a:t>
            </a:r>
            <a:r>
              <a:rPr lang="en-US" altLang="zh-TW" dirty="0">
                <a:solidFill>
                  <a:schemeClr val="tx1"/>
                </a:solidFill>
              </a:rPr>
              <a:t>and were asked to find the coordinates relative to</a:t>
            </a:r>
          </a:p>
          <a:p>
            <a:pPr eaLnBrk="1" hangingPunct="1">
              <a:lnSpc>
                <a:spcPct val="130000"/>
              </a:lnSpc>
              <a:buFont typeface="Wingdings" pitchFamily="2" charset="2"/>
              <a:buNone/>
            </a:pPr>
            <a:r>
              <a:rPr lang="en-US" altLang="zh-TW" dirty="0">
                <a:solidFill>
                  <a:schemeClr val="tx1"/>
                </a:solidFill>
              </a:rPr>
              <a:t>        another basis</a:t>
            </a:r>
            <a:r>
              <a:rPr lang="en-US" altLang="zh-TW" i="1" dirty="0">
                <a:solidFill>
                  <a:schemeClr val="tx1"/>
                </a:solidFill>
              </a:rPr>
              <a:t> B</a:t>
            </a:r>
            <a:endParaRPr lang="en-US" altLang="zh-TW" dirty="0">
              <a:solidFill>
                <a:schemeClr val="tx1"/>
              </a:solidFill>
            </a:endParaRPr>
          </a:p>
        </p:txBody>
      </p:sp>
      <p:graphicFrame>
        <p:nvGraphicFramePr>
          <p:cNvPr id="89090" name="Object 4"/>
          <p:cNvGraphicFramePr>
            <a:graphicFrameLocks noChangeAspect="1"/>
          </p:cNvGraphicFramePr>
          <p:nvPr/>
        </p:nvGraphicFramePr>
        <p:xfrm>
          <a:off x="2133600" y="4292600"/>
          <a:ext cx="3124200" cy="431800"/>
        </p:xfrm>
        <a:graphic>
          <a:graphicData uri="http://schemas.openxmlformats.org/presentationml/2006/ole">
            <mc:AlternateContent xmlns:mc="http://schemas.openxmlformats.org/markup-compatibility/2006">
              <mc:Choice xmlns:v="urn:schemas-microsoft-com:vml" Requires="v">
                <p:oleObj spid="_x0000_s164943" name="Equation" r:id="rId3" imgW="1562040" imgH="215640" progId="Equation.3">
                  <p:embed/>
                </p:oleObj>
              </mc:Choice>
              <mc:Fallback>
                <p:oleObj name="Equation" r:id="rId3" imgW="156204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292600"/>
                        <a:ext cx="3124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091" name="Object 6"/>
          <p:cNvGraphicFramePr>
            <a:graphicFrameLocks noChangeAspect="1"/>
          </p:cNvGraphicFramePr>
          <p:nvPr/>
        </p:nvGraphicFramePr>
        <p:xfrm>
          <a:off x="1619250" y="4895850"/>
          <a:ext cx="3429000" cy="838200"/>
        </p:xfrm>
        <a:graphic>
          <a:graphicData uri="http://schemas.openxmlformats.org/presentationml/2006/ole">
            <mc:AlternateContent xmlns:mc="http://schemas.openxmlformats.org/markup-compatibility/2006">
              <mc:Choice xmlns:v="urn:schemas-microsoft-com:vml" Requires="v">
                <p:oleObj spid="_x0000_s164944" name="方程式" r:id="rId5" imgW="3429000" imgH="838080" progId="Equation.3">
                  <p:embed/>
                </p:oleObj>
              </mc:Choice>
              <mc:Fallback>
                <p:oleObj name="方程式" r:id="rId5" imgW="3429000" imgH="8380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4895850"/>
                        <a:ext cx="3429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092" name="Object 7"/>
          <p:cNvGraphicFramePr>
            <a:graphicFrameLocks noChangeAspect="1"/>
          </p:cNvGraphicFramePr>
          <p:nvPr/>
        </p:nvGraphicFramePr>
        <p:xfrm>
          <a:off x="1604963" y="5876925"/>
          <a:ext cx="4479925" cy="368300"/>
        </p:xfrm>
        <a:graphic>
          <a:graphicData uri="http://schemas.openxmlformats.org/presentationml/2006/ole">
            <mc:AlternateContent xmlns:mc="http://schemas.openxmlformats.org/markup-compatibility/2006">
              <mc:Choice xmlns:v="urn:schemas-microsoft-com:vml" Requires="v">
                <p:oleObj spid="_x0000_s164945" name="方程式" r:id="rId7" imgW="4483080" imgH="368280" progId="Equation.3">
                  <p:embed/>
                </p:oleObj>
              </mc:Choice>
              <mc:Fallback>
                <p:oleObj name="方程式" r:id="rId7" imgW="4483080" imgH="36828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4963" y="5876925"/>
                        <a:ext cx="44799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094" name="Rectangle 8"/>
          <p:cNvSpPr>
            <a:spLocks noChangeArrowheads="1"/>
          </p:cNvSpPr>
          <p:nvPr/>
        </p:nvSpPr>
        <p:spPr bwMode="auto">
          <a:xfrm>
            <a:off x="323850" y="3078163"/>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30000"/>
              </a:lnSpc>
              <a:spcBef>
                <a:spcPct val="20000"/>
              </a:spcBef>
              <a:buClr>
                <a:schemeClr val="tx1"/>
              </a:buClr>
              <a:buSzPct val="80000"/>
              <a:buFont typeface="Wingdings" pitchFamily="2" charset="2"/>
              <a:buChar char="§"/>
            </a:pPr>
            <a:r>
              <a:rPr lang="en-US" altLang="zh-TW">
                <a:solidFill>
                  <a:schemeClr val="hlink"/>
                </a:solidFill>
                <a:latin typeface="Times New Roman" pitchFamily="18" charset="0"/>
              </a:rPr>
              <a:t>Ex: </a:t>
            </a:r>
            <a:r>
              <a:rPr lang="en-US" altLang="zh-TW">
                <a:solidFill>
                  <a:schemeClr val="hlink"/>
                </a:solidFill>
                <a:latin typeface="Times New Roman" pitchFamily="18" charset="0"/>
                <a:ea typeface="標楷體" pitchFamily="65" charset="-120"/>
              </a:rPr>
              <a:t>Change of basis</a:t>
            </a:r>
          </a:p>
          <a:p>
            <a:pPr marL="571500" lvl="1">
              <a:lnSpc>
                <a:spcPct val="130000"/>
              </a:lnSpc>
              <a:spcBef>
                <a:spcPct val="20000"/>
              </a:spcBef>
              <a:buClr>
                <a:schemeClr val="hlink"/>
              </a:buClr>
              <a:buSzPct val="55000"/>
              <a:buFont typeface="Wingdings" pitchFamily="2" charset="2"/>
              <a:buNone/>
            </a:pPr>
            <a:r>
              <a:rPr lang="en-US" altLang="zh-TW">
                <a:latin typeface="Times New Roman" pitchFamily="18" charset="0"/>
                <a:ea typeface="標楷體" pitchFamily="65" charset="-120"/>
              </a:rPr>
              <a:t>       Consider two bases for a vector space </a:t>
            </a:r>
            <a:r>
              <a:rPr lang="en-US" altLang="zh-TW" i="1">
                <a:latin typeface="Times New Roman" pitchFamily="18" charset="0"/>
                <a:ea typeface="標楷體" pitchFamily="65" charset="-120"/>
              </a:rPr>
              <a:t>V</a:t>
            </a:r>
            <a:endParaRPr lang="en-US" altLang="zh-TW">
              <a:latin typeface="Times New Roman" pitchFamily="18" charset="0"/>
              <a:ea typeface="標楷體" pitchFamily="65" charset="-120"/>
            </a:endParaRPr>
          </a:p>
        </p:txBody>
      </p:sp>
      <p:sp>
        <p:nvSpPr>
          <p:cNvPr id="7" name="文字方塊 6"/>
          <p:cNvSpPr txBox="1"/>
          <p:nvPr/>
        </p:nvSpPr>
        <p:spPr>
          <a:xfrm>
            <a:off x="5214938" y="5000625"/>
            <a:ext cx="3786187" cy="646113"/>
          </a:xfrm>
          <a:prstGeom prst="rect">
            <a:avLst/>
          </a:prstGeom>
          <a:noFill/>
        </p:spPr>
        <p:txBody>
          <a:bodyPr>
            <a:spAutoFit/>
          </a:bodyPr>
          <a:lstStyle/>
          <a:p>
            <a:pPr>
              <a:defRPr/>
            </a:pPr>
            <a:r>
              <a:rPr lang="en-US" altLang="zh-TW" sz="1800" dirty="0">
                <a:solidFill>
                  <a:srgbClr val="0000FF"/>
                </a:solidFill>
                <a:latin typeface="+mn-lt"/>
              </a:rPr>
              <a:t>(To represent the basis vectors in </a:t>
            </a:r>
            <a:r>
              <a:rPr lang="en-US" altLang="zh-TW" sz="1800" i="1" dirty="0">
                <a:solidFill>
                  <a:srgbClr val="0000FF"/>
                </a:solidFill>
                <a:latin typeface="+mn-lt"/>
              </a:rPr>
              <a:t>B’</a:t>
            </a:r>
            <a:r>
              <a:rPr lang="en-US" altLang="zh-TW" sz="1800" dirty="0">
                <a:solidFill>
                  <a:srgbClr val="0000FF"/>
                </a:solidFill>
                <a:latin typeface="+mn-lt"/>
              </a:rPr>
              <a:t> by the coordinate matrices relative to </a:t>
            </a:r>
            <a:r>
              <a:rPr lang="en-US" altLang="zh-TW" sz="1800" i="1" dirty="0">
                <a:solidFill>
                  <a:srgbClr val="0000FF"/>
                </a:solidFill>
                <a:latin typeface="+mn-lt"/>
              </a:rPr>
              <a:t>B</a:t>
            </a:r>
            <a:r>
              <a:rPr lang="en-US" altLang="zh-TW" sz="1800" dirty="0">
                <a:solidFill>
                  <a:srgbClr val="0000FF"/>
                </a:solidFill>
                <a:latin typeface="+mn-lt"/>
              </a:rPr>
              <a:t>)</a:t>
            </a:r>
            <a:endParaRPr lang="zh-TW" altLang="en-US" sz="1800" dirty="0">
              <a:solidFill>
                <a:srgbClr val="0000FF"/>
              </a:solidFill>
              <a:latin typeface="+mn-lt"/>
            </a:endParaRPr>
          </a:p>
        </p:txBody>
      </p:sp>
      <p:sp>
        <p:nvSpPr>
          <p:cNvPr id="8" name="文字方塊 7"/>
          <p:cNvSpPr txBox="1"/>
          <p:nvPr/>
        </p:nvSpPr>
        <p:spPr>
          <a:xfrm>
            <a:off x="5292080" y="4221163"/>
            <a:ext cx="3786187" cy="646331"/>
          </a:xfrm>
          <a:prstGeom prst="rect">
            <a:avLst/>
          </a:prstGeom>
          <a:noFill/>
        </p:spPr>
        <p:txBody>
          <a:bodyPr>
            <a:spAutoFit/>
          </a:bodyPr>
          <a:lstStyle/>
          <a:p>
            <a:pPr>
              <a:defRPr/>
            </a:pPr>
            <a:r>
              <a:rPr lang="en-US" altLang="zh-TW" sz="1800" dirty="0">
                <a:solidFill>
                  <a:srgbClr val="0000FF"/>
                </a:solidFill>
                <a:latin typeface="+mn-lt"/>
              </a:rPr>
              <a:t>(</a:t>
            </a:r>
            <a:r>
              <a:rPr lang="en-US" altLang="zh-TW" sz="1800" i="1" dirty="0">
                <a:solidFill>
                  <a:srgbClr val="0000FF"/>
                </a:solidFill>
                <a:latin typeface="+mn-lt"/>
              </a:rPr>
              <a:t>B’</a:t>
            </a:r>
            <a:r>
              <a:rPr lang="en-US" altLang="zh-TW" sz="1800" dirty="0">
                <a:solidFill>
                  <a:srgbClr val="0000FF"/>
                </a:solidFill>
                <a:latin typeface="+mn-lt"/>
              </a:rPr>
              <a:t> is the original basis and </a:t>
            </a:r>
            <a:r>
              <a:rPr lang="en-US" altLang="zh-TW" sz="1800" i="1" dirty="0">
                <a:solidFill>
                  <a:srgbClr val="0000FF"/>
                </a:solidFill>
                <a:latin typeface="+mn-lt"/>
              </a:rPr>
              <a:t>B</a:t>
            </a:r>
            <a:r>
              <a:rPr lang="en-US" altLang="zh-TW" sz="1800" dirty="0">
                <a:solidFill>
                  <a:srgbClr val="0000FF"/>
                </a:solidFill>
                <a:latin typeface="+mn-lt"/>
              </a:rPr>
              <a:t> is the target basis)</a:t>
            </a:r>
            <a:endParaRPr lang="zh-TW" altLang="en-US" sz="1800" dirty="0">
              <a:solidFill>
                <a:srgbClr val="0000FF"/>
              </a:solidFill>
              <a:latin typeface="+mn-lt"/>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Object 3"/>
          <p:cNvGraphicFramePr>
            <a:graphicFrameLocks noChangeAspect="1"/>
          </p:cNvGraphicFramePr>
          <p:nvPr/>
        </p:nvGraphicFramePr>
        <p:xfrm>
          <a:off x="2500313" y="1066800"/>
          <a:ext cx="2384425" cy="965200"/>
        </p:xfrm>
        <a:graphic>
          <a:graphicData uri="http://schemas.openxmlformats.org/presentationml/2006/ole">
            <mc:AlternateContent xmlns:mc="http://schemas.openxmlformats.org/markup-compatibility/2006">
              <mc:Choice xmlns:v="urn:schemas-microsoft-com:vml" Requires="v">
                <p:oleObj spid="_x0000_s165967" name="Equation" r:id="rId3" imgW="1193760" imgH="482400" progId="Equation.3">
                  <p:embed/>
                </p:oleObj>
              </mc:Choice>
              <mc:Fallback>
                <p:oleObj name="Equation" r:id="rId3" imgW="1193760" imgH="4824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1066800"/>
                        <a:ext cx="2384425"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17" name="Text Box 4"/>
          <p:cNvSpPr txBox="1">
            <a:spLocks noChangeArrowheads="1"/>
          </p:cNvSpPr>
          <p:nvPr/>
        </p:nvSpPr>
        <p:spPr bwMode="auto">
          <a:xfrm>
            <a:off x="785813" y="1293813"/>
            <a:ext cx="1816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Consider any</a:t>
            </a:r>
          </a:p>
        </p:txBody>
      </p:sp>
      <p:graphicFrame>
        <p:nvGraphicFramePr>
          <p:cNvPr id="90115" name="Object 5"/>
          <p:cNvGraphicFramePr>
            <a:graphicFrameLocks noChangeAspect="1"/>
          </p:cNvGraphicFramePr>
          <p:nvPr/>
        </p:nvGraphicFramePr>
        <p:xfrm>
          <a:off x="893763" y="2133600"/>
          <a:ext cx="4441825" cy="1370013"/>
        </p:xfrm>
        <a:graphic>
          <a:graphicData uri="http://schemas.openxmlformats.org/presentationml/2006/ole">
            <mc:AlternateContent xmlns:mc="http://schemas.openxmlformats.org/markup-compatibility/2006">
              <mc:Choice xmlns:v="urn:schemas-microsoft-com:vml" Requires="v">
                <p:oleObj spid="_x0000_s165968" name="Equation" r:id="rId5" imgW="2222280" imgH="685800" progId="Equation.3">
                  <p:embed/>
                </p:oleObj>
              </mc:Choice>
              <mc:Fallback>
                <p:oleObj name="Equation" r:id="rId5" imgW="2222280" imgH="685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763" y="2133600"/>
                        <a:ext cx="4441825" cy="137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16" name="Object 6"/>
          <p:cNvGraphicFramePr>
            <a:graphicFrameLocks noChangeAspect="1"/>
          </p:cNvGraphicFramePr>
          <p:nvPr/>
        </p:nvGraphicFramePr>
        <p:xfrm>
          <a:off x="881063" y="3810000"/>
          <a:ext cx="4340225" cy="1422400"/>
        </p:xfrm>
        <a:graphic>
          <a:graphicData uri="http://schemas.openxmlformats.org/presentationml/2006/ole">
            <mc:AlternateContent xmlns:mc="http://schemas.openxmlformats.org/markup-compatibility/2006">
              <mc:Choice xmlns:v="urn:schemas-microsoft-com:vml" Requires="v">
                <p:oleObj spid="_x0000_s165969" name="Equation" r:id="rId7" imgW="2171520" imgH="711000" progId="Equation.3">
                  <p:embed/>
                </p:oleObj>
              </mc:Choice>
              <mc:Fallback>
                <p:oleObj name="Equation" r:id="rId7" imgW="2171520" imgH="7110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063" y="3810000"/>
                        <a:ext cx="4340225" cy="142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文字方塊 5"/>
          <p:cNvSpPr txBox="1"/>
          <p:nvPr/>
        </p:nvSpPr>
        <p:spPr>
          <a:xfrm>
            <a:off x="4892675" y="1196975"/>
            <a:ext cx="3856038" cy="646113"/>
          </a:xfrm>
          <a:prstGeom prst="rect">
            <a:avLst/>
          </a:prstGeom>
          <a:noFill/>
        </p:spPr>
        <p:txBody>
          <a:bodyPr>
            <a:spAutoFit/>
          </a:bodyPr>
          <a:lstStyle/>
          <a:p>
            <a:pPr>
              <a:defRPr/>
            </a:pPr>
            <a:r>
              <a:rPr lang="en-US" altLang="zh-TW" sz="1800" dirty="0">
                <a:solidFill>
                  <a:srgbClr val="0000FF"/>
                </a:solidFill>
                <a:latin typeface="+mn-lt"/>
              </a:rPr>
              <a:t>(</a:t>
            </a:r>
            <a:r>
              <a:rPr lang="en-US" altLang="zh-TW" sz="1800" b="1" dirty="0">
                <a:solidFill>
                  <a:srgbClr val="0000FF"/>
                </a:solidFill>
                <a:latin typeface="+mn-lt"/>
              </a:rPr>
              <a:t>v</a:t>
            </a:r>
            <a:r>
              <a:rPr lang="en-US" altLang="zh-TW" sz="1800" dirty="0">
                <a:solidFill>
                  <a:srgbClr val="0000FF"/>
                </a:solidFill>
                <a:latin typeface="+mn-lt"/>
              </a:rPr>
              <a:t> is expressed as a coordinate matrix relative to the basis </a:t>
            </a:r>
            <a:r>
              <a:rPr lang="en-US" altLang="zh-TW" sz="1800" i="1" dirty="0">
                <a:solidFill>
                  <a:srgbClr val="0000FF"/>
                </a:solidFill>
                <a:latin typeface="+mn-lt"/>
              </a:rPr>
              <a:t>B’</a:t>
            </a:r>
            <a:r>
              <a:rPr lang="en-US" altLang="zh-TW" sz="1800" dirty="0">
                <a:solidFill>
                  <a:srgbClr val="0000FF"/>
                </a:solidFill>
                <a:latin typeface="+mn-lt"/>
              </a:rPr>
              <a:t>)</a:t>
            </a:r>
            <a:endParaRPr lang="zh-TW" altLang="en-US" sz="1800" dirty="0">
              <a:solidFill>
                <a:srgbClr val="0000FF"/>
              </a:solidFill>
              <a:latin typeface="+mn-lt"/>
            </a:endParaRPr>
          </a:p>
        </p:txBody>
      </p:sp>
      <p:sp>
        <p:nvSpPr>
          <p:cNvPr id="7" name="文字方塊 6"/>
          <p:cNvSpPr txBox="1"/>
          <p:nvPr/>
        </p:nvSpPr>
        <p:spPr>
          <a:xfrm>
            <a:off x="5072063" y="3000375"/>
            <a:ext cx="3857625" cy="642938"/>
          </a:xfrm>
          <a:prstGeom prst="rect">
            <a:avLst/>
          </a:prstGeom>
          <a:noFill/>
        </p:spPr>
        <p:txBody>
          <a:bodyPr>
            <a:spAutoFit/>
          </a:bodyPr>
          <a:lstStyle/>
          <a:p>
            <a:pPr>
              <a:defRPr/>
            </a:pPr>
            <a:r>
              <a:rPr lang="en-US" altLang="zh-TW" sz="1800" dirty="0">
                <a:solidFill>
                  <a:srgbClr val="0000FF"/>
                </a:solidFill>
                <a:latin typeface="+mn-lt"/>
              </a:rPr>
              <a:t>(</a:t>
            </a:r>
            <a:r>
              <a:rPr lang="en-US" altLang="zh-TW" sz="1800" b="1" dirty="0">
                <a:solidFill>
                  <a:srgbClr val="0000FF"/>
                </a:solidFill>
                <a:latin typeface="+mn-lt"/>
              </a:rPr>
              <a:t>v</a:t>
            </a:r>
            <a:r>
              <a:rPr lang="en-US" altLang="zh-TW" sz="1800" dirty="0">
                <a:solidFill>
                  <a:srgbClr val="0000FF"/>
                </a:solidFill>
                <a:latin typeface="+mn-lt"/>
              </a:rPr>
              <a:t> can be expressed as a coordinate matrix relative to the basis </a:t>
            </a:r>
            <a:r>
              <a:rPr lang="en-US" altLang="zh-TW" sz="1800" i="1" dirty="0">
                <a:solidFill>
                  <a:srgbClr val="0000FF"/>
                </a:solidFill>
                <a:latin typeface="+mn-lt"/>
              </a:rPr>
              <a:t>B</a:t>
            </a:r>
            <a:r>
              <a:rPr lang="en-US" altLang="zh-TW" sz="1800" dirty="0">
                <a:solidFill>
                  <a:srgbClr val="0000FF"/>
                </a:solidFill>
                <a:latin typeface="+mn-lt"/>
              </a:rPr>
              <a:t>)</a:t>
            </a:r>
            <a:endParaRPr lang="zh-TW" altLang="en-US" sz="1800" dirty="0">
              <a:solidFill>
                <a:srgbClr val="0000FF"/>
              </a:solidFill>
              <a:latin typeface="+mn-lt"/>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2" name="Rectangle 3"/>
          <p:cNvSpPr>
            <a:spLocks noGrp="1" noChangeArrowheads="1"/>
          </p:cNvSpPr>
          <p:nvPr>
            <p:ph type="body" idx="1"/>
          </p:nvPr>
        </p:nvSpPr>
        <p:spPr>
          <a:xfrm>
            <a:off x="392113" y="765175"/>
            <a:ext cx="7924800" cy="685800"/>
          </a:xfrm>
        </p:spPr>
        <p:txBody>
          <a:bodyPr/>
          <a:lstStyle/>
          <a:p>
            <a:pPr eaLnBrk="1" hangingPunct="1"/>
            <a:r>
              <a:rPr lang="en-US" altLang="zh-TW"/>
              <a:t> Transition matrix from </a:t>
            </a:r>
            <a:r>
              <a:rPr lang="en-US" altLang="zh-TW" i="1"/>
              <a:t>B'</a:t>
            </a:r>
            <a:r>
              <a:rPr lang="en-US" altLang="zh-TW"/>
              <a:t> to </a:t>
            </a:r>
            <a:r>
              <a:rPr lang="en-US" altLang="zh-TW" i="1"/>
              <a:t>B</a:t>
            </a:r>
            <a:r>
              <a:rPr lang="en-US" altLang="zh-TW"/>
              <a:t>:</a:t>
            </a:r>
          </a:p>
        </p:txBody>
      </p:sp>
      <p:graphicFrame>
        <p:nvGraphicFramePr>
          <p:cNvPr id="91138" name="Object 0"/>
          <p:cNvGraphicFramePr>
            <a:graphicFrameLocks noChangeAspect="1"/>
          </p:cNvGraphicFramePr>
          <p:nvPr/>
        </p:nvGraphicFramePr>
        <p:xfrm>
          <a:off x="776288" y="1268413"/>
          <a:ext cx="7123112" cy="838200"/>
        </p:xfrm>
        <a:graphic>
          <a:graphicData uri="http://schemas.openxmlformats.org/presentationml/2006/ole">
            <mc:AlternateContent xmlns:mc="http://schemas.openxmlformats.org/markup-compatibility/2006">
              <mc:Choice xmlns:v="urn:schemas-microsoft-com:vml" Requires="v">
                <p:oleObj spid="_x0000_s135620" name="方程式" r:id="rId3" imgW="7124400" imgH="838080" progId="Equation.3">
                  <p:embed/>
                </p:oleObj>
              </mc:Choice>
              <mc:Fallback>
                <p:oleObj name="方程式" r:id="rId3" imgW="7124400" imgH="83808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8" y="1268413"/>
                        <a:ext cx="7123112"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139" name="Object 1"/>
          <p:cNvGraphicFramePr>
            <a:graphicFrameLocks noChangeAspect="1"/>
          </p:cNvGraphicFramePr>
          <p:nvPr/>
        </p:nvGraphicFramePr>
        <p:xfrm>
          <a:off x="755650" y="3495675"/>
          <a:ext cx="2516188" cy="457200"/>
        </p:xfrm>
        <a:graphic>
          <a:graphicData uri="http://schemas.openxmlformats.org/presentationml/2006/ole">
            <mc:AlternateContent xmlns:mc="http://schemas.openxmlformats.org/markup-compatibility/2006">
              <mc:Choice xmlns:v="urn:schemas-microsoft-com:vml" Requires="v">
                <p:oleObj spid="_x0000_s135621" name="Equation" r:id="rId5" imgW="1257120" imgH="228600" progId="Equation.DSMT4">
                  <p:embed/>
                </p:oleObj>
              </mc:Choice>
              <mc:Fallback>
                <p:oleObj name="Equation" r:id="rId5" imgW="1257120" imgH="2286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3495675"/>
                        <a:ext cx="25161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140" name="Object 2"/>
          <p:cNvGraphicFramePr>
            <a:graphicFrameLocks noChangeAspect="1"/>
          </p:cNvGraphicFramePr>
          <p:nvPr/>
        </p:nvGraphicFramePr>
        <p:xfrm>
          <a:off x="2124075" y="4165600"/>
          <a:ext cx="3960813" cy="558800"/>
        </p:xfrm>
        <a:graphic>
          <a:graphicData uri="http://schemas.openxmlformats.org/presentationml/2006/ole">
            <mc:AlternateContent xmlns:mc="http://schemas.openxmlformats.org/markup-compatibility/2006">
              <mc:Choice xmlns:v="urn:schemas-microsoft-com:vml" Requires="v">
                <p:oleObj spid="_x0000_s135622" name="Equation" r:id="rId7" imgW="1981080" imgH="279360" progId="Equation.DSMT4">
                  <p:embed/>
                </p:oleObj>
              </mc:Choice>
              <mc:Fallback>
                <p:oleObj name="Equation" r:id="rId7" imgW="1981080" imgH="27936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4075" y="4165600"/>
                        <a:ext cx="39608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141" name="Object 3"/>
          <p:cNvGraphicFramePr>
            <a:graphicFrameLocks noChangeAspect="1"/>
          </p:cNvGraphicFramePr>
          <p:nvPr/>
        </p:nvGraphicFramePr>
        <p:xfrm>
          <a:off x="1554163" y="5076825"/>
          <a:ext cx="3449637" cy="558800"/>
        </p:xfrm>
        <a:graphic>
          <a:graphicData uri="http://schemas.openxmlformats.org/presentationml/2006/ole">
            <mc:AlternateContent xmlns:mc="http://schemas.openxmlformats.org/markup-compatibility/2006">
              <mc:Choice xmlns:v="urn:schemas-microsoft-com:vml" Requires="v">
                <p:oleObj spid="_x0000_s135623" name="Equation" r:id="rId9" imgW="1726920" imgH="279360" progId="Equation.DSMT4">
                  <p:embed/>
                </p:oleObj>
              </mc:Choice>
              <mc:Fallback>
                <p:oleObj name="Equation" r:id="rId9" imgW="1726920" imgH="27936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4163" y="5076825"/>
                        <a:ext cx="3449637"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143" name="Text Box 9"/>
          <p:cNvSpPr txBox="1">
            <a:spLocks noChangeArrowheads="1"/>
          </p:cNvSpPr>
          <p:nvPr/>
        </p:nvSpPr>
        <p:spPr bwMode="auto">
          <a:xfrm>
            <a:off x="747713" y="4551363"/>
            <a:ext cx="928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where</a:t>
            </a:r>
          </a:p>
        </p:txBody>
      </p:sp>
      <p:sp>
        <p:nvSpPr>
          <p:cNvPr id="91144" name="Text Box 10"/>
          <p:cNvSpPr txBox="1">
            <a:spLocks noChangeArrowheads="1"/>
          </p:cNvSpPr>
          <p:nvPr/>
        </p:nvSpPr>
        <p:spPr bwMode="auto">
          <a:xfrm>
            <a:off x="698500" y="5661025"/>
            <a:ext cx="8445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is called </a:t>
            </a:r>
            <a:r>
              <a:rPr lang="en-US" altLang="zh-TW" dirty="0">
                <a:solidFill>
                  <a:srgbClr val="0000FF"/>
                </a:solidFill>
                <a:latin typeface="Times New Roman" pitchFamily="18" charset="0"/>
                <a:ea typeface="標楷體" pitchFamily="65" charset="-120"/>
              </a:rPr>
              <a:t>the transition matrix from </a:t>
            </a:r>
            <a:r>
              <a:rPr lang="en-US" altLang="zh-TW" i="1" dirty="0">
                <a:solidFill>
                  <a:srgbClr val="0000FF"/>
                </a:solidFill>
                <a:latin typeface="Times New Roman" pitchFamily="18" charset="0"/>
              </a:rPr>
              <a:t>B'</a:t>
            </a:r>
            <a:r>
              <a:rPr lang="en-US" altLang="zh-TW" dirty="0">
                <a:solidFill>
                  <a:srgbClr val="0000FF"/>
                </a:solidFill>
                <a:latin typeface="Times New Roman" pitchFamily="18" charset="0"/>
                <a:ea typeface="標楷體" pitchFamily="65" charset="-120"/>
              </a:rPr>
              <a:t> to </a:t>
            </a:r>
            <a:r>
              <a:rPr lang="en-US" altLang="zh-TW" i="1" dirty="0">
                <a:solidFill>
                  <a:srgbClr val="0000FF"/>
                </a:solidFill>
                <a:latin typeface="Times New Roman" pitchFamily="18" charset="0"/>
                <a:ea typeface="標楷體" pitchFamily="65" charset="-120"/>
              </a:rPr>
              <a:t>B </a:t>
            </a:r>
            <a:r>
              <a:rPr lang="en-US" altLang="zh-TW" dirty="0">
                <a:solidFill>
                  <a:srgbClr val="0000FF"/>
                </a:solidFill>
                <a:latin typeface="Times New Roman" pitchFamily="18" charset="0"/>
                <a:ea typeface="標楷體" pitchFamily="65" charset="-120"/>
              </a:rPr>
              <a:t>(</a:t>
            </a:r>
            <a:r>
              <a:rPr lang="zh-TW" altLang="en-US" dirty="0">
                <a:solidFill>
                  <a:srgbClr val="0000FF"/>
                </a:solidFill>
                <a:latin typeface="Times New Roman" pitchFamily="18" charset="0"/>
                <a:ea typeface="標楷體" pitchFamily="65" charset="-120"/>
              </a:rPr>
              <a:t>從</a:t>
            </a:r>
            <a:r>
              <a:rPr lang="en-US" altLang="zh-TW" i="1" dirty="0">
                <a:solidFill>
                  <a:srgbClr val="0000FF"/>
                </a:solidFill>
                <a:latin typeface="Times New Roman" pitchFamily="18" charset="0"/>
                <a:ea typeface="標楷體" pitchFamily="65" charset="-120"/>
              </a:rPr>
              <a:t>B'</a:t>
            </a:r>
            <a:r>
              <a:rPr lang="zh-TW" altLang="en-US" dirty="0">
                <a:solidFill>
                  <a:srgbClr val="0000FF"/>
                </a:solidFill>
                <a:latin typeface="Times New Roman" pitchFamily="18" charset="0"/>
                <a:ea typeface="標楷體" pitchFamily="65" charset="-120"/>
              </a:rPr>
              <a:t>到</a:t>
            </a:r>
            <a:r>
              <a:rPr lang="en-US" altLang="zh-TW" i="1" dirty="0">
                <a:solidFill>
                  <a:srgbClr val="0000FF"/>
                </a:solidFill>
                <a:latin typeface="Times New Roman" pitchFamily="18" charset="0"/>
                <a:ea typeface="標楷體" pitchFamily="65" charset="-120"/>
              </a:rPr>
              <a:t>B</a:t>
            </a:r>
            <a:r>
              <a:rPr lang="zh-TW" altLang="en-US" dirty="0">
                <a:solidFill>
                  <a:srgbClr val="0000FF"/>
                </a:solidFill>
                <a:latin typeface="Times New Roman" pitchFamily="18" charset="0"/>
                <a:ea typeface="標楷體" pitchFamily="65" charset="-120"/>
              </a:rPr>
              <a:t>的轉移矩陣</a:t>
            </a:r>
            <a:r>
              <a:rPr lang="en-US" altLang="zh-TW" dirty="0">
                <a:solidFill>
                  <a:srgbClr val="0000FF"/>
                </a:solidFill>
                <a:latin typeface="Times New Roman" pitchFamily="18" charset="0"/>
                <a:ea typeface="標楷體" pitchFamily="65" charset="-120"/>
              </a:rPr>
              <a:t>), which is constructed by the coordinate matrices of ordered vectors in </a:t>
            </a:r>
            <a:r>
              <a:rPr lang="en-US" altLang="zh-TW" i="1" dirty="0">
                <a:solidFill>
                  <a:srgbClr val="0000FF"/>
                </a:solidFill>
                <a:latin typeface="Times New Roman" pitchFamily="18" charset="0"/>
              </a:rPr>
              <a:t>B'</a:t>
            </a:r>
            <a:r>
              <a:rPr lang="en-US" altLang="zh-TW" dirty="0">
                <a:solidFill>
                  <a:srgbClr val="0000FF"/>
                </a:solidFill>
                <a:latin typeface="Times New Roman" pitchFamily="18" charset="0"/>
                <a:ea typeface="標楷體" pitchFamily="65" charset="-120"/>
              </a:rPr>
              <a:t> relative to </a:t>
            </a:r>
            <a:r>
              <a:rPr lang="en-US" altLang="zh-TW" i="1" dirty="0">
                <a:solidFill>
                  <a:srgbClr val="0000FF"/>
                </a:solidFill>
                <a:latin typeface="Times New Roman" pitchFamily="18" charset="0"/>
                <a:ea typeface="標楷體" pitchFamily="65" charset="-120"/>
              </a:rPr>
              <a:t>B</a:t>
            </a:r>
            <a:endParaRPr lang="en-US" altLang="zh-TW" dirty="0">
              <a:solidFill>
                <a:srgbClr val="0000FF"/>
              </a:solidFill>
              <a:latin typeface="Times New Roman" pitchFamily="18" charset="0"/>
              <a:ea typeface="標楷體" pitchFamily="65" charset="-120"/>
            </a:endParaRPr>
          </a:p>
        </p:txBody>
      </p:sp>
      <p:sp>
        <p:nvSpPr>
          <p:cNvPr id="91145" name="Text Box 14"/>
          <p:cNvSpPr txBox="1">
            <a:spLocks noChangeArrowheads="1"/>
          </p:cNvSpPr>
          <p:nvPr/>
        </p:nvSpPr>
        <p:spPr bwMode="auto">
          <a:xfrm>
            <a:off x="747713" y="2133600"/>
            <a:ext cx="6224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If  [</a:t>
            </a:r>
            <a:r>
              <a:rPr lang="en-US" altLang="zh-TW" b="1">
                <a:latin typeface="Times New Roman" pitchFamily="18" charset="0"/>
                <a:ea typeface="標楷體" pitchFamily="65" charset="-120"/>
              </a:rPr>
              <a:t>v</a:t>
            </a:r>
            <a:r>
              <a:rPr lang="en-US" altLang="zh-TW">
                <a:latin typeface="Times New Roman" pitchFamily="18" charset="0"/>
                <a:ea typeface="標楷體" pitchFamily="65" charset="-120"/>
              </a:rPr>
              <a:t>]</a:t>
            </a:r>
            <a:r>
              <a:rPr lang="en-US" altLang="zh-TW" i="1" baseline="-20000">
                <a:latin typeface="Times New Roman" pitchFamily="18" charset="0"/>
                <a:ea typeface="標楷體" pitchFamily="65" charset="-120"/>
              </a:rPr>
              <a:t>B</a:t>
            </a:r>
            <a:r>
              <a:rPr lang="en-US" altLang="zh-TW" baseline="-20000">
                <a:latin typeface="Times New Roman" pitchFamily="18" charset="0"/>
                <a:ea typeface="標楷體" pitchFamily="65" charset="-120"/>
              </a:rPr>
              <a:t> </a:t>
            </a:r>
            <a:r>
              <a:rPr lang="en-US" altLang="zh-TW">
                <a:latin typeface="Times New Roman" pitchFamily="18" charset="0"/>
                <a:ea typeface="標楷體" pitchFamily="65" charset="-120"/>
              </a:rPr>
              <a:t>  is the coordinate matrix of </a:t>
            </a:r>
            <a:r>
              <a:rPr lang="en-US" altLang="zh-TW" b="1">
                <a:latin typeface="Times New Roman" pitchFamily="18" charset="0"/>
                <a:ea typeface="標楷體" pitchFamily="65" charset="-120"/>
              </a:rPr>
              <a:t>v</a:t>
            </a:r>
            <a:r>
              <a:rPr lang="en-US" altLang="zh-TW">
                <a:latin typeface="Times New Roman" pitchFamily="18" charset="0"/>
                <a:ea typeface="標楷體" pitchFamily="65" charset="-120"/>
              </a:rPr>
              <a:t> relative to </a:t>
            </a:r>
            <a:r>
              <a:rPr lang="en-US" altLang="zh-TW" i="1">
                <a:latin typeface="Times New Roman" pitchFamily="18" charset="0"/>
                <a:ea typeface="標楷體" pitchFamily="65" charset="-120"/>
              </a:rPr>
              <a:t>B</a:t>
            </a:r>
            <a:endParaRPr lang="en-US" altLang="zh-TW">
              <a:latin typeface="Times New Roman" pitchFamily="18" charset="0"/>
              <a:ea typeface="標楷體" pitchFamily="65" charset="-120"/>
            </a:endParaRPr>
          </a:p>
        </p:txBody>
      </p:sp>
      <p:sp>
        <p:nvSpPr>
          <p:cNvPr id="91146" name="Text Box 15"/>
          <p:cNvSpPr txBox="1">
            <a:spLocks noChangeArrowheads="1"/>
          </p:cNvSpPr>
          <p:nvPr/>
        </p:nvSpPr>
        <p:spPr bwMode="auto">
          <a:xfrm>
            <a:off x="1128713" y="2709863"/>
            <a:ext cx="6049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a:t>
            </a:r>
            <a:r>
              <a:rPr lang="en-US" altLang="zh-TW" b="1" dirty="0">
                <a:latin typeface="Times New Roman" pitchFamily="18" charset="0"/>
                <a:ea typeface="標楷體" pitchFamily="65" charset="-120"/>
              </a:rPr>
              <a:t>v</a:t>
            </a:r>
            <a:r>
              <a:rPr lang="en-US" altLang="zh-TW" dirty="0">
                <a:latin typeface="Times New Roman" pitchFamily="18" charset="0"/>
                <a:ea typeface="標楷體" pitchFamily="65" charset="-120"/>
              </a:rPr>
              <a:t>]</a:t>
            </a:r>
            <a:r>
              <a:rPr lang="en-US" altLang="zh-TW" i="1" baseline="-20000" dirty="0">
                <a:latin typeface="Times New Roman" pitchFamily="18" charset="0"/>
                <a:ea typeface="標楷體" pitchFamily="65" charset="-120"/>
              </a:rPr>
              <a:t>B’</a:t>
            </a:r>
            <a:r>
              <a:rPr lang="en-US" altLang="zh-TW" baseline="-20000" dirty="0">
                <a:latin typeface="Times New Roman" pitchFamily="18" charset="0"/>
                <a:cs typeface="Times New Roman" pitchFamily="18" charset="0"/>
              </a:rPr>
              <a:t>  </a:t>
            </a:r>
            <a:r>
              <a:rPr lang="en-US" altLang="zh-TW" dirty="0">
                <a:latin typeface="Times New Roman" pitchFamily="18" charset="0"/>
              </a:rPr>
              <a:t>is the coordinate matrix of </a:t>
            </a:r>
            <a:r>
              <a:rPr lang="en-US" altLang="zh-TW" b="1" dirty="0">
                <a:latin typeface="Times New Roman" pitchFamily="18" charset="0"/>
                <a:ea typeface="標楷體" pitchFamily="65" charset="-120"/>
              </a:rPr>
              <a:t>v</a:t>
            </a:r>
            <a:r>
              <a:rPr lang="en-US" altLang="zh-TW" dirty="0">
                <a:latin typeface="Times New Roman" pitchFamily="18" charset="0"/>
                <a:ea typeface="標楷體" pitchFamily="65" charset="-120"/>
              </a:rPr>
              <a:t> relative to </a:t>
            </a:r>
            <a:r>
              <a:rPr lang="en-US" altLang="zh-TW" i="1" dirty="0">
                <a:latin typeface="Times New Roman" pitchFamily="18" charset="0"/>
                <a:ea typeface="標楷體" pitchFamily="65" charset="-120"/>
              </a:rPr>
              <a:t>B</a:t>
            </a:r>
            <a:r>
              <a:rPr lang="en-US" altLang="zh-TW" i="1" dirty="0">
                <a:latin typeface="Times New Roman" pitchFamily="18" charset="0"/>
                <a:cs typeface="Times New Roman" pitchFamily="18" charset="0"/>
              </a:rPr>
              <a:t>'</a:t>
            </a:r>
            <a:endParaRPr lang="en-US" altLang="zh-TW" i="1" dirty="0">
              <a:latin typeface="Times New Roman" pitchFamily="18" charset="0"/>
              <a:ea typeface="標楷體" pitchFamily="65" charset="-120"/>
            </a:endParaRPr>
          </a:p>
        </p:txBody>
      </p:sp>
      <p:sp>
        <p:nvSpPr>
          <p:cNvPr id="12" name="文字方塊 11"/>
          <p:cNvSpPr txBox="1"/>
          <p:nvPr/>
        </p:nvSpPr>
        <p:spPr>
          <a:xfrm>
            <a:off x="3203575" y="3225800"/>
            <a:ext cx="5545138" cy="923330"/>
          </a:xfrm>
          <a:prstGeom prst="rect">
            <a:avLst/>
          </a:prstGeom>
          <a:noFill/>
        </p:spPr>
        <p:txBody>
          <a:bodyPr>
            <a:spAutoFit/>
          </a:bodyPr>
          <a:lstStyle/>
          <a:p>
            <a:pPr>
              <a:defRPr/>
            </a:pPr>
            <a:r>
              <a:rPr lang="en-US" altLang="zh-TW" sz="1800" dirty="0">
                <a:solidFill>
                  <a:srgbClr val="0000FF"/>
                </a:solidFill>
                <a:latin typeface="+mn-lt"/>
              </a:rPr>
              <a:t>(</a:t>
            </a:r>
            <a:r>
              <a:rPr lang="en-US" altLang="zh-TW" sz="1800" dirty="0">
                <a:solidFill>
                  <a:srgbClr val="0000FF"/>
                </a:solidFill>
                <a:latin typeface="Times New Roman"/>
              </a:rPr>
              <a:t>the coordinate matrix relative to the target basis </a:t>
            </a:r>
            <a:r>
              <a:rPr lang="en-US" altLang="zh-TW" sz="1800" i="1" dirty="0">
                <a:solidFill>
                  <a:srgbClr val="0000FF"/>
                </a:solidFill>
                <a:latin typeface="Times New Roman"/>
              </a:rPr>
              <a:t>B</a:t>
            </a:r>
            <a:r>
              <a:rPr lang="en-US" altLang="zh-TW" sz="1800" dirty="0">
                <a:solidFill>
                  <a:srgbClr val="0000FF"/>
                </a:solidFill>
                <a:latin typeface="Times New Roman"/>
              </a:rPr>
              <a:t> is derived by </a:t>
            </a:r>
            <a:r>
              <a:rPr lang="en-US" altLang="zh-TW" sz="1800" dirty="0">
                <a:solidFill>
                  <a:srgbClr val="0000FF"/>
                </a:solidFill>
                <a:latin typeface="+mn-lt"/>
              </a:rPr>
              <a:t>multiplying the transition matrix </a:t>
            </a:r>
            <a:r>
              <a:rPr lang="en-US" altLang="zh-TW" sz="1800" i="1" dirty="0">
                <a:solidFill>
                  <a:srgbClr val="0000FF"/>
                </a:solidFill>
                <a:latin typeface="+mn-lt"/>
              </a:rPr>
              <a:t>P</a:t>
            </a:r>
            <a:r>
              <a:rPr lang="en-US" altLang="zh-TW" sz="1800" dirty="0">
                <a:solidFill>
                  <a:srgbClr val="0000FF"/>
                </a:solidFill>
                <a:latin typeface="+mn-lt"/>
              </a:rPr>
              <a:t> to the left of the coordinate matrix relative to the original basis </a:t>
            </a:r>
            <a:r>
              <a:rPr lang="en-US" altLang="zh-TW" sz="1800" i="1" dirty="0">
                <a:solidFill>
                  <a:srgbClr val="0000FF"/>
                </a:solidFill>
                <a:latin typeface="Times New Roman" pitchFamily="18" charset="0"/>
              </a:rPr>
              <a:t>B'</a:t>
            </a:r>
            <a:r>
              <a:rPr lang="en-US" altLang="zh-TW" sz="1800" dirty="0">
                <a:solidFill>
                  <a:srgbClr val="0000FF"/>
                </a:solidFill>
                <a:latin typeface="+mn-lt"/>
              </a:rPr>
              <a:t>)</a:t>
            </a:r>
            <a:endParaRPr lang="zh-TW" altLang="en-US" sz="1800" dirty="0">
              <a:solidFill>
                <a:srgbClr val="0000FF"/>
              </a:solidFill>
              <a:latin typeface="+mn-lt"/>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381000" y="836613"/>
            <a:ext cx="8294688" cy="2874962"/>
          </a:xfrm>
        </p:spPr>
        <p:txBody>
          <a:bodyPr/>
          <a:lstStyle/>
          <a:p>
            <a:pPr eaLnBrk="1" hangingPunct="1">
              <a:lnSpc>
                <a:spcPct val="110000"/>
              </a:lnSpc>
              <a:spcBef>
                <a:spcPct val="10000"/>
              </a:spcBef>
            </a:pPr>
            <a:r>
              <a:rPr lang="en-US" altLang="zh-TW"/>
              <a:t>Theorem 4.20: The inverse of a transition matrix</a:t>
            </a:r>
          </a:p>
          <a:p>
            <a:pPr eaLnBrk="1" hangingPunct="1">
              <a:lnSpc>
                <a:spcPct val="110000"/>
              </a:lnSpc>
              <a:spcBef>
                <a:spcPct val="10000"/>
              </a:spcBef>
              <a:buFont typeface="Wingdings" pitchFamily="2" charset="2"/>
              <a:buNone/>
            </a:pPr>
            <a:r>
              <a:rPr lang="en-US" altLang="zh-TW"/>
              <a:t>       </a:t>
            </a:r>
            <a:r>
              <a:rPr lang="en-US" altLang="zh-TW">
                <a:solidFill>
                  <a:schemeClr val="tx1"/>
                </a:solidFill>
              </a:rPr>
              <a:t>If </a:t>
            </a:r>
            <a:r>
              <a:rPr lang="en-US" altLang="zh-TW" i="1">
                <a:solidFill>
                  <a:schemeClr val="tx1"/>
                </a:solidFill>
              </a:rPr>
              <a:t>P </a:t>
            </a:r>
            <a:r>
              <a:rPr lang="en-US" altLang="zh-TW">
                <a:solidFill>
                  <a:schemeClr val="tx1"/>
                </a:solidFill>
              </a:rPr>
              <a:t>is the transition matrix from a basis</a:t>
            </a:r>
            <a:r>
              <a:rPr lang="en-US" altLang="zh-TW" i="1">
                <a:solidFill>
                  <a:schemeClr val="tx1"/>
                </a:solidFill>
              </a:rPr>
              <a:t> B'</a:t>
            </a:r>
            <a:r>
              <a:rPr lang="en-US" altLang="zh-TW"/>
              <a:t> </a:t>
            </a:r>
            <a:r>
              <a:rPr lang="en-US" altLang="zh-TW">
                <a:solidFill>
                  <a:schemeClr val="tx1"/>
                </a:solidFill>
              </a:rPr>
              <a:t>to a basis </a:t>
            </a:r>
            <a:r>
              <a:rPr lang="en-US" altLang="zh-TW" i="1">
                <a:solidFill>
                  <a:schemeClr val="tx1"/>
                </a:solidFill>
              </a:rPr>
              <a:t>B </a:t>
            </a:r>
            <a:r>
              <a:rPr lang="en-US" altLang="zh-TW">
                <a:solidFill>
                  <a:schemeClr val="tx1"/>
                </a:solidFill>
              </a:rPr>
              <a:t>in </a:t>
            </a:r>
            <a:r>
              <a:rPr lang="en-US" altLang="zh-TW" i="1">
                <a:solidFill>
                  <a:schemeClr val="tx1"/>
                </a:solidFill>
              </a:rPr>
              <a:t>R</a:t>
            </a:r>
            <a:r>
              <a:rPr lang="en-US" altLang="zh-TW" i="1" baseline="50000">
                <a:solidFill>
                  <a:schemeClr val="tx1"/>
                </a:solidFill>
              </a:rPr>
              <a:t>n</a:t>
            </a:r>
            <a:r>
              <a:rPr lang="en-US" altLang="zh-TW">
                <a:solidFill>
                  <a:schemeClr val="tx1"/>
                </a:solidFill>
              </a:rPr>
              <a:t>,</a:t>
            </a:r>
          </a:p>
          <a:p>
            <a:pPr eaLnBrk="1" hangingPunct="1">
              <a:lnSpc>
                <a:spcPct val="110000"/>
              </a:lnSpc>
              <a:spcBef>
                <a:spcPct val="10000"/>
              </a:spcBef>
              <a:buFont typeface="Wingdings" pitchFamily="2" charset="2"/>
              <a:buNone/>
            </a:pPr>
            <a:r>
              <a:rPr lang="en-US" altLang="zh-TW">
                <a:solidFill>
                  <a:schemeClr val="tx1"/>
                </a:solidFill>
              </a:rPr>
              <a:t>       then  </a:t>
            </a:r>
          </a:p>
          <a:p>
            <a:pPr eaLnBrk="1" hangingPunct="1">
              <a:lnSpc>
                <a:spcPct val="110000"/>
              </a:lnSpc>
              <a:spcBef>
                <a:spcPct val="10000"/>
              </a:spcBef>
              <a:buFont typeface="Wingdings" pitchFamily="2" charset="2"/>
              <a:buNone/>
            </a:pPr>
            <a:r>
              <a:rPr lang="en-US" altLang="zh-TW">
                <a:solidFill>
                  <a:schemeClr val="tx1"/>
                </a:solidFill>
              </a:rPr>
              <a:t> 	     </a:t>
            </a:r>
            <a:r>
              <a:rPr lang="en-US" altLang="zh-TW" sz="800">
                <a:solidFill>
                  <a:schemeClr val="tx1"/>
                </a:solidFill>
              </a:rPr>
              <a:t> </a:t>
            </a:r>
            <a:r>
              <a:rPr lang="en-US" altLang="zh-TW">
                <a:solidFill>
                  <a:schemeClr val="tx1"/>
                </a:solidFill>
              </a:rPr>
              <a:t>(1)  </a:t>
            </a:r>
            <a:r>
              <a:rPr lang="en-US" altLang="zh-TW" i="1">
                <a:solidFill>
                  <a:schemeClr val="tx1"/>
                </a:solidFill>
              </a:rPr>
              <a:t>P</a:t>
            </a:r>
            <a:r>
              <a:rPr lang="en-US" altLang="zh-TW">
                <a:solidFill>
                  <a:schemeClr val="tx1"/>
                </a:solidFill>
              </a:rPr>
              <a:t> is invertible </a:t>
            </a:r>
          </a:p>
          <a:p>
            <a:pPr eaLnBrk="1" hangingPunct="1">
              <a:lnSpc>
                <a:spcPct val="110000"/>
              </a:lnSpc>
              <a:spcBef>
                <a:spcPct val="10000"/>
              </a:spcBef>
              <a:buFont typeface="Wingdings" pitchFamily="2" charset="2"/>
              <a:buNone/>
            </a:pPr>
            <a:r>
              <a:rPr lang="en-US" altLang="zh-TW">
                <a:solidFill>
                  <a:schemeClr val="tx1"/>
                </a:solidFill>
              </a:rPr>
              <a:t>        (2)  The transition matrix from </a:t>
            </a:r>
            <a:r>
              <a:rPr lang="en-US" altLang="zh-TW" i="1">
                <a:solidFill>
                  <a:schemeClr val="tx1"/>
                </a:solidFill>
              </a:rPr>
              <a:t>B </a:t>
            </a:r>
            <a:r>
              <a:rPr lang="en-US" altLang="zh-TW">
                <a:solidFill>
                  <a:schemeClr val="tx1"/>
                </a:solidFill>
              </a:rPr>
              <a:t>to</a:t>
            </a:r>
            <a:r>
              <a:rPr lang="en-US" altLang="zh-TW" i="1">
                <a:solidFill>
                  <a:schemeClr val="tx1"/>
                </a:solidFill>
              </a:rPr>
              <a:t> B'</a:t>
            </a:r>
            <a:r>
              <a:rPr lang="en-US" altLang="zh-TW">
                <a:solidFill>
                  <a:schemeClr val="tx1"/>
                </a:solidFill>
              </a:rPr>
              <a:t> is </a:t>
            </a:r>
            <a:r>
              <a:rPr lang="en-US" altLang="zh-TW" i="1">
                <a:solidFill>
                  <a:schemeClr val="tx1"/>
                </a:solidFill>
              </a:rPr>
              <a:t>P</a:t>
            </a:r>
            <a:r>
              <a:rPr lang="en-US" altLang="zh-TW" baseline="60000">
                <a:solidFill>
                  <a:schemeClr val="tx1"/>
                </a:solidFill>
              </a:rPr>
              <a:t>–1</a:t>
            </a:r>
          </a:p>
        </p:txBody>
      </p:sp>
      <p:sp>
        <p:nvSpPr>
          <p:cNvPr id="92164" name="Rectangle 5"/>
          <p:cNvSpPr>
            <a:spLocks noChangeArrowheads="1"/>
          </p:cNvSpPr>
          <p:nvPr/>
        </p:nvSpPr>
        <p:spPr bwMode="auto">
          <a:xfrm>
            <a:off x="463550" y="2924175"/>
            <a:ext cx="792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30000"/>
              </a:lnSpc>
              <a:spcBef>
                <a:spcPct val="20000"/>
              </a:spcBef>
              <a:buClr>
                <a:schemeClr val="tx1"/>
              </a:buClr>
              <a:buSzPct val="40000"/>
            </a:pPr>
            <a:r>
              <a:rPr lang="en-US" altLang="zh-TW">
                <a:solidFill>
                  <a:srgbClr val="FF0000"/>
                </a:solidFill>
                <a:latin typeface="Times New Roman" pitchFamily="18" charset="0"/>
              </a:rPr>
              <a:t>Pf:</a:t>
            </a:r>
          </a:p>
        </p:txBody>
      </p:sp>
      <p:graphicFrame>
        <p:nvGraphicFramePr>
          <p:cNvPr id="92162" name="Object 4"/>
          <p:cNvGraphicFramePr>
            <a:graphicFrameLocks noChangeAspect="1"/>
          </p:cNvGraphicFramePr>
          <p:nvPr>
            <p:extLst>
              <p:ext uri="{D42A27DB-BD31-4B8C-83A1-F6EECF244321}">
                <p14:modId xmlns:p14="http://schemas.microsoft.com/office/powerpoint/2010/main" val="533503766"/>
              </p:ext>
            </p:extLst>
          </p:nvPr>
        </p:nvGraphicFramePr>
        <p:xfrm>
          <a:off x="722313" y="3522663"/>
          <a:ext cx="8307387" cy="3092450"/>
        </p:xfrm>
        <a:graphic>
          <a:graphicData uri="http://schemas.openxmlformats.org/presentationml/2006/ole">
            <mc:AlternateContent xmlns:mc="http://schemas.openxmlformats.org/markup-compatibility/2006">
              <mc:Choice xmlns:v="urn:schemas-microsoft-com:vml" Requires="v">
                <p:oleObj spid="_x0000_s92531" name="Equation" r:id="rId3" imgW="4736880" imgH="1765080" progId="Equation.DSMT4">
                  <p:embed/>
                </p:oleObj>
              </mc:Choice>
              <mc:Fallback>
                <p:oleObj name="Equation" r:id="rId3" imgW="4736880" imgH="1765080" progId="Equation.DSMT4">
                  <p:embed/>
                  <p:pic>
                    <p:nvPicPr>
                      <p:cNvPr id="0" name="Object 4"/>
                      <p:cNvPicPr>
                        <a:picLocks noChangeAspect="1" noChangeArrowheads="1"/>
                      </p:cNvPicPr>
                      <p:nvPr/>
                    </p:nvPicPr>
                    <p:blipFill>
                      <a:blip r:embed="rId4"/>
                      <a:srcRect/>
                      <a:stretch>
                        <a:fillRect/>
                      </a:stretch>
                    </p:blipFill>
                    <p:spPr bwMode="auto">
                      <a:xfrm>
                        <a:off x="722313" y="3522663"/>
                        <a:ext cx="8307387" cy="309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051"/>
          <p:cNvSpPr>
            <a:spLocks noGrp="1" noChangeArrowheads="1"/>
          </p:cNvSpPr>
          <p:nvPr>
            <p:ph type="body" idx="1"/>
          </p:nvPr>
        </p:nvSpPr>
        <p:spPr>
          <a:xfrm>
            <a:off x="323850" y="2992438"/>
            <a:ext cx="8640763" cy="1079500"/>
          </a:xfrm>
        </p:spPr>
        <p:txBody>
          <a:bodyPr/>
          <a:lstStyle/>
          <a:p>
            <a:pPr eaLnBrk="1" hangingPunct="1">
              <a:spcBef>
                <a:spcPts val="300"/>
              </a:spcBef>
            </a:pPr>
            <a:r>
              <a:rPr lang="en-US" altLang="zh-TW" dirty="0"/>
              <a:t>Theorem 4.3: (Properties of additive identity and additive inverse)</a:t>
            </a:r>
          </a:p>
          <a:p>
            <a:pPr eaLnBrk="1" hangingPunct="1">
              <a:spcBef>
                <a:spcPts val="300"/>
              </a:spcBef>
              <a:buFont typeface="Wingdings" pitchFamily="2" charset="2"/>
              <a:buNone/>
            </a:pPr>
            <a:r>
              <a:rPr lang="en-US" altLang="zh-TW" dirty="0">
                <a:solidFill>
                  <a:schemeClr val="tx1"/>
                </a:solidFill>
              </a:rPr>
              <a:t>   Let </a:t>
            </a:r>
            <a:r>
              <a:rPr lang="en-US" altLang="zh-TW" b="1" dirty="0">
                <a:solidFill>
                  <a:schemeClr val="tx1"/>
                </a:solidFill>
              </a:rPr>
              <a:t>v </a:t>
            </a:r>
            <a:r>
              <a:rPr lang="en-US" altLang="zh-TW" dirty="0">
                <a:solidFill>
                  <a:schemeClr val="tx1"/>
                </a:solidFill>
              </a:rPr>
              <a:t>be a vector in</a:t>
            </a:r>
            <a:r>
              <a:rPr lang="en-US" altLang="zh-TW" b="1" dirty="0">
                <a:solidFill>
                  <a:schemeClr val="tx1"/>
                </a:solidFill>
              </a:rPr>
              <a:t> </a:t>
            </a:r>
            <a:r>
              <a:rPr lang="en-US" altLang="zh-TW" i="1" dirty="0" err="1">
                <a:solidFill>
                  <a:schemeClr val="tx1"/>
                </a:solidFill>
              </a:rPr>
              <a:t>R</a:t>
            </a:r>
            <a:r>
              <a:rPr lang="en-US" altLang="zh-TW" i="1" baseline="50000" dirty="0" err="1">
                <a:solidFill>
                  <a:schemeClr val="tx1"/>
                </a:solidFill>
              </a:rPr>
              <a:t>n</a:t>
            </a:r>
            <a:r>
              <a:rPr lang="en-US" altLang="zh-TW" i="1" baseline="60000" dirty="0">
                <a:solidFill>
                  <a:schemeClr val="tx1"/>
                </a:solidFill>
              </a:rPr>
              <a:t> </a:t>
            </a:r>
            <a:r>
              <a:rPr lang="en-US" altLang="zh-TW" dirty="0">
                <a:solidFill>
                  <a:schemeClr val="tx1"/>
                </a:solidFill>
              </a:rPr>
              <a:t>and </a:t>
            </a:r>
            <a:r>
              <a:rPr lang="en-US" altLang="zh-TW" i="1" dirty="0">
                <a:solidFill>
                  <a:schemeClr val="tx1"/>
                </a:solidFill>
              </a:rPr>
              <a:t>c</a:t>
            </a:r>
            <a:r>
              <a:rPr lang="en-US" altLang="zh-TW" dirty="0">
                <a:solidFill>
                  <a:schemeClr val="tx1"/>
                </a:solidFill>
              </a:rPr>
              <a:t> be a scalar. Then the following properties are true</a:t>
            </a:r>
          </a:p>
        </p:txBody>
      </p:sp>
      <p:sp>
        <p:nvSpPr>
          <p:cNvPr id="7172" name="Text Box 2052"/>
          <p:cNvSpPr txBox="1">
            <a:spLocks noChangeArrowheads="1"/>
          </p:cNvSpPr>
          <p:nvPr/>
        </p:nvSpPr>
        <p:spPr bwMode="auto">
          <a:xfrm>
            <a:off x="411163" y="4168775"/>
            <a:ext cx="789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(1) The additive identity is unique, i.e., if </a:t>
            </a:r>
            <a:r>
              <a:rPr lang="en-US" altLang="zh-TW" b="1" dirty="0" err="1">
                <a:latin typeface="Times New Roman" pitchFamily="18" charset="0"/>
                <a:ea typeface="標楷體" pitchFamily="65" charset="-120"/>
              </a:rPr>
              <a:t>v</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u</a:t>
            </a:r>
            <a:r>
              <a:rPr lang="en-US" altLang="zh-TW" b="1" dirty="0">
                <a:latin typeface="Times New Roman" pitchFamily="18" charset="0"/>
                <a:ea typeface="標楷體" pitchFamily="65" charset="-120"/>
              </a:rPr>
              <a:t> </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must be </a:t>
            </a:r>
            <a:r>
              <a:rPr lang="en-US" altLang="zh-TW" b="1" dirty="0">
                <a:latin typeface="Times New Roman" pitchFamily="18" charset="0"/>
                <a:ea typeface="標楷體" pitchFamily="65" charset="-120"/>
              </a:rPr>
              <a:t>0</a:t>
            </a:r>
          </a:p>
        </p:txBody>
      </p:sp>
      <p:sp>
        <p:nvSpPr>
          <p:cNvPr id="7173" name="Text Box 2053"/>
          <p:cNvSpPr txBox="1">
            <a:spLocks noChangeArrowheads="1"/>
          </p:cNvSpPr>
          <p:nvPr/>
        </p:nvSpPr>
        <p:spPr bwMode="auto">
          <a:xfrm>
            <a:off x="411163" y="4646613"/>
            <a:ext cx="86060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(2) </a:t>
            </a:r>
            <a:r>
              <a:rPr lang="en-US" altLang="zh-TW" dirty="0">
                <a:latin typeface="Times New Roman" pitchFamily="18" charset="0"/>
              </a:rPr>
              <a:t>The additive inverse of </a:t>
            </a:r>
            <a:r>
              <a:rPr lang="en-US" altLang="zh-TW" b="1" dirty="0">
                <a:latin typeface="Times New Roman" pitchFamily="18" charset="0"/>
              </a:rPr>
              <a:t>v</a:t>
            </a:r>
            <a:r>
              <a:rPr lang="en-US" altLang="zh-TW" dirty="0">
                <a:latin typeface="Times New Roman" pitchFamily="18" charset="0"/>
              </a:rPr>
              <a:t> is unique, i.e., if </a:t>
            </a:r>
            <a:r>
              <a:rPr lang="en-US" altLang="zh-TW" b="1" dirty="0" err="1">
                <a:latin typeface="Times New Roman" pitchFamily="18" charset="0"/>
                <a:ea typeface="標楷體" pitchFamily="65" charset="-120"/>
              </a:rPr>
              <a:t>v</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u</a:t>
            </a:r>
            <a:r>
              <a:rPr lang="en-US" altLang="zh-TW" b="1" dirty="0">
                <a:latin typeface="Times New Roman" pitchFamily="18" charset="0"/>
                <a:ea typeface="標楷體" pitchFamily="65" charset="-120"/>
              </a:rPr>
              <a:t> </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0</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must be </a:t>
            </a:r>
            <a:r>
              <a:rPr lang="en-US" altLang="zh-TW" dirty="0">
                <a:latin typeface="Times New Roman" pitchFamily="18" charset="0"/>
                <a:cs typeface="Times New Roman" pitchFamily="18" charset="0"/>
              </a:rPr>
              <a:t>–</a:t>
            </a:r>
            <a:r>
              <a:rPr lang="en-US" altLang="zh-TW" b="1" dirty="0">
                <a:latin typeface="Times New Roman" pitchFamily="18" charset="0"/>
                <a:ea typeface="標楷體" pitchFamily="65" charset="-120"/>
              </a:rPr>
              <a:t>v</a:t>
            </a:r>
          </a:p>
        </p:txBody>
      </p:sp>
      <p:sp>
        <p:nvSpPr>
          <p:cNvPr id="7174" name="Text Box 2054"/>
          <p:cNvSpPr txBox="1">
            <a:spLocks noChangeArrowheads="1"/>
          </p:cNvSpPr>
          <p:nvPr/>
        </p:nvSpPr>
        <p:spPr bwMode="auto">
          <a:xfrm>
            <a:off x="411163" y="5078413"/>
            <a:ext cx="1409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(3) 0</a:t>
            </a:r>
            <a:r>
              <a:rPr lang="en-US" altLang="zh-TW" b="1" dirty="0">
                <a:latin typeface="Times New Roman" pitchFamily="18" charset="0"/>
                <a:ea typeface="標楷體" pitchFamily="65" charset="-120"/>
              </a:rPr>
              <a:t>v </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0</a:t>
            </a:r>
          </a:p>
        </p:txBody>
      </p:sp>
      <p:sp>
        <p:nvSpPr>
          <p:cNvPr id="7175" name="Text Box 2055"/>
          <p:cNvSpPr txBox="1">
            <a:spLocks noChangeArrowheads="1"/>
          </p:cNvSpPr>
          <p:nvPr/>
        </p:nvSpPr>
        <p:spPr bwMode="auto">
          <a:xfrm>
            <a:off x="411163" y="5511800"/>
            <a:ext cx="1391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(4) </a:t>
            </a:r>
            <a:r>
              <a:rPr lang="en-US" altLang="zh-TW" i="1" dirty="0">
                <a:latin typeface="Times New Roman" pitchFamily="18" charset="0"/>
                <a:ea typeface="標楷體" pitchFamily="65" charset="-120"/>
              </a:rPr>
              <a:t>c</a:t>
            </a:r>
            <a:r>
              <a:rPr lang="en-US" altLang="zh-TW" b="1" dirty="0">
                <a:latin typeface="Times New Roman" pitchFamily="18" charset="0"/>
                <a:ea typeface="標楷體" pitchFamily="65" charset="-120"/>
              </a:rPr>
              <a:t>0 </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0</a:t>
            </a:r>
          </a:p>
        </p:txBody>
      </p:sp>
      <p:sp>
        <p:nvSpPr>
          <p:cNvPr id="7176" name="Text Box 2056"/>
          <p:cNvSpPr txBox="1">
            <a:spLocks noChangeArrowheads="1"/>
          </p:cNvSpPr>
          <p:nvPr/>
        </p:nvSpPr>
        <p:spPr bwMode="auto">
          <a:xfrm>
            <a:off x="411163" y="5943600"/>
            <a:ext cx="4265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(5) If </a:t>
            </a:r>
            <a:r>
              <a:rPr lang="en-US" altLang="zh-TW" i="1" dirty="0">
                <a:latin typeface="Times New Roman" pitchFamily="18" charset="0"/>
                <a:ea typeface="標楷體" pitchFamily="65" charset="-120"/>
              </a:rPr>
              <a:t>c</a:t>
            </a:r>
            <a:r>
              <a:rPr lang="en-US" altLang="zh-TW" b="1" dirty="0">
                <a:latin typeface="Times New Roman" pitchFamily="18" charset="0"/>
                <a:ea typeface="標楷體" pitchFamily="65" charset="-120"/>
              </a:rPr>
              <a:t>v </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0</a:t>
            </a:r>
            <a:r>
              <a:rPr lang="en-US" altLang="zh-TW" dirty="0">
                <a:latin typeface="Times New Roman" pitchFamily="18" charset="0"/>
                <a:ea typeface="標楷體" pitchFamily="65" charset="-120"/>
              </a:rPr>
              <a:t>, either </a:t>
            </a:r>
            <a:r>
              <a:rPr lang="en-US" altLang="zh-TW" i="1" dirty="0">
                <a:latin typeface="Times New Roman" pitchFamily="18" charset="0"/>
                <a:ea typeface="標楷體" pitchFamily="65" charset="-120"/>
              </a:rPr>
              <a:t>c </a:t>
            </a:r>
            <a:r>
              <a:rPr lang="en-US" altLang="zh-TW" dirty="0">
                <a:latin typeface="Times New Roman" pitchFamily="18" charset="0"/>
                <a:ea typeface="標楷體" pitchFamily="65" charset="-120"/>
              </a:rPr>
              <a:t>= 0 or </a:t>
            </a:r>
            <a:r>
              <a:rPr lang="en-US" altLang="zh-TW" b="1" dirty="0">
                <a:latin typeface="Times New Roman" pitchFamily="18" charset="0"/>
                <a:ea typeface="標楷體" pitchFamily="65" charset="-120"/>
              </a:rPr>
              <a:t>v </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0</a:t>
            </a:r>
          </a:p>
        </p:txBody>
      </p:sp>
      <p:sp>
        <p:nvSpPr>
          <p:cNvPr id="7177" name="Text Box 2057"/>
          <p:cNvSpPr txBox="1">
            <a:spLocks noChangeArrowheads="1"/>
          </p:cNvSpPr>
          <p:nvPr/>
        </p:nvSpPr>
        <p:spPr bwMode="auto">
          <a:xfrm>
            <a:off x="411163" y="6400800"/>
            <a:ext cx="230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(6) </a:t>
            </a:r>
            <a:r>
              <a:rPr lang="en-US" altLang="zh-TW">
                <a:latin typeface="Times New Roman" pitchFamily="18" charset="0"/>
                <a:cs typeface="Times New Roman" pitchFamily="18" charset="0"/>
              </a:rPr>
              <a:t>–</a:t>
            </a:r>
            <a:r>
              <a:rPr lang="en-US" altLang="zh-TW">
                <a:latin typeface="Times New Roman" pitchFamily="18" charset="0"/>
                <a:ea typeface="標楷體" pitchFamily="65" charset="-120"/>
              </a:rPr>
              <a:t>(</a:t>
            </a:r>
            <a:r>
              <a:rPr lang="en-US" altLang="zh-TW">
                <a:latin typeface="Times New Roman" pitchFamily="18" charset="0"/>
                <a:cs typeface="Times New Roman" pitchFamily="18" charset="0"/>
              </a:rPr>
              <a:t>–</a:t>
            </a:r>
            <a:r>
              <a:rPr lang="en-US" altLang="zh-TW" b="1">
                <a:latin typeface="Times New Roman" pitchFamily="18" charset="0"/>
                <a:ea typeface="標楷體" pitchFamily="65" charset="-120"/>
              </a:rPr>
              <a:t>v</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v</a:t>
            </a:r>
          </a:p>
        </p:txBody>
      </p:sp>
      <p:sp>
        <p:nvSpPr>
          <p:cNvPr id="7178" name="Text Box 2060"/>
          <p:cNvSpPr txBox="1">
            <a:spLocks noChangeArrowheads="1"/>
          </p:cNvSpPr>
          <p:nvPr/>
        </p:nvSpPr>
        <p:spPr bwMode="auto">
          <a:xfrm>
            <a:off x="381000" y="785813"/>
            <a:ext cx="1166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rgbClr val="FF0000"/>
                </a:solidFill>
                <a:latin typeface="Times New Roman" pitchFamily="18" charset="0"/>
              </a:rPr>
              <a:t>Notes:</a:t>
            </a:r>
            <a:endParaRPr lang="en-US" altLang="zh-TW" dirty="0">
              <a:solidFill>
                <a:schemeClr val="hlink"/>
              </a:solidFill>
              <a:latin typeface="Times New Roman" pitchFamily="18" charset="0"/>
              <a:ea typeface="標楷體" pitchFamily="65" charset="-120"/>
            </a:endParaRPr>
          </a:p>
        </p:txBody>
      </p:sp>
      <p:sp>
        <p:nvSpPr>
          <p:cNvPr id="7179" name="Text Box 2061"/>
          <p:cNvSpPr txBox="1">
            <a:spLocks noChangeArrowheads="1"/>
          </p:cNvSpPr>
          <p:nvPr/>
        </p:nvSpPr>
        <p:spPr bwMode="auto">
          <a:xfrm>
            <a:off x="615950" y="1244600"/>
            <a:ext cx="8348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87338" indent="-287338"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(1) The zero vector </a:t>
            </a:r>
            <a:r>
              <a:rPr lang="en-US" altLang="zh-TW" b="1" dirty="0">
                <a:latin typeface="Times New Roman" pitchFamily="18" charset="0"/>
                <a:ea typeface="標楷體" pitchFamily="65" charset="-120"/>
              </a:rPr>
              <a:t>0</a:t>
            </a:r>
            <a:r>
              <a:rPr lang="en-US" altLang="zh-TW" dirty="0">
                <a:latin typeface="Times New Roman" pitchFamily="18" charset="0"/>
                <a:ea typeface="標楷體" pitchFamily="65" charset="-120"/>
              </a:rPr>
              <a:t> in </a:t>
            </a:r>
            <a:r>
              <a:rPr lang="en-US" altLang="zh-TW" i="1" dirty="0" err="1">
                <a:latin typeface="Times New Roman" pitchFamily="18" charset="0"/>
                <a:ea typeface="標楷體" pitchFamily="65" charset="-120"/>
              </a:rPr>
              <a:t>R</a:t>
            </a:r>
            <a:r>
              <a:rPr lang="en-US" altLang="zh-TW" i="1" baseline="50000" dirty="0" err="1">
                <a:latin typeface="Times New Roman" pitchFamily="18" charset="0"/>
                <a:ea typeface="標楷體" pitchFamily="65" charset="-120"/>
              </a:rPr>
              <a:t>n</a:t>
            </a:r>
            <a:r>
              <a:rPr lang="en-US" altLang="zh-TW" dirty="0">
                <a:latin typeface="Times New Roman" pitchFamily="18" charset="0"/>
                <a:ea typeface="標楷體" pitchFamily="65" charset="-120"/>
              </a:rPr>
              <a:t> is called the </a:t>
            </a:r>
            <a:r>
              <a:rPr lang="en-US" altLang="zh-TW" dirty="0">
                <a:solidFill>
                  <a:srgbClr val="0000FF"/>
                </a:solidFill>
                <a:latin typeface="Times New Roman" pitchFamily="18" charset="0"/>
                <a:ea typeface="標楷體" pitchFamily="65" charset="-120"/>
              </a:rPr>
              <a:t>additive identity (</a:t>
            </a:r>
            <a:r>
              <a:rPr lang="zh-TW" altLang="en-US" dirty="0">
                <a:solidFill>
                  <a:srgbClr val="0000FF"/>
                </a:solidFill>
                <a:latin typeface="Times New Roman" pitchFamily="18" charset="0"/>
                <a:ea typeface="標楷體" pitchFamily="65" charset="-120"/>
              </a:rPr>
              <a:t>加法單位元素</a:t>
            </a:r>
            <a:r>
              <a:rPr lang="en-US" altLang="zh-TW" dirty="0">
                <a:solidFill>
                  <a:srgbClr val="0000FF"/>
                </a:solidFill>
                <a:latin typeface="Times New Roman" pitchFamily="18" charset="0"/>
                <a:ea typeface="標楷體" pitchFamily="65" charset="-120"/>
              </a:rPr>
              <a:t>) </a:t>
            </a:r>
            <a:r>
              <a:rPr lang="en-US" altLang="zh-TW" dirty="0">
                <a:latin typeface="Times New Roman" pitchFamily="18" charset="0"/>
                <a:ea typeface="標楷體" pitchFamily="65" charset="-120"/>
              </a:rPr>
              <a:t>in </a:t>
            </a:r>
            <a:r>
              <a:rPr lang="en-US" altLang="zh-TW" i="1" dirty="0" err="1">
                <a:latin typeface="Times New Roman" pitchFamily="18" charset="0"/>
                <a:ea typeface="標楷體" pitchFamily="65" charset="-120"/>
              </a:rPr>
              <a:t>R</a:t>
            </a:r>
            <a:r>
              <a:rPr lang="en-US" altLang="zh-TW" i="1" baseline="50000" dirty="0" err="1">
                <a:latin typeface="Times New Roman" pitchFamily="18" charset="0"/>
                <a:ea typeface="標楷體" pitchFamily="65" charset="-120"/>
              </a:rPr>
              <a:t>n</a:t>
            </a:r>
            <a:r>
              <a:rPr lang="en-US" altLang="zh-TW" i="1" baseline="50000" dirty="0">
                <a:latin typeface="Times New Roman" pitchFamily="18" charset="0"/>
                <a:ea typeface="標楷體" pitchFamily="65" charset="-120"/>
              </a:rPr>
              <a:t> </a:t>
            </a:r>
            <a:r>
              <a:rPr lang="en-US" altLang="zh-TW" dirty="0">
                <a:latin typeface="Times New Roman" pitchFamily="18" charset="0"/>
                <a:ea typeface="標楷體" pitchFamily="65" charset="-120"/>
              </a:rPr>
              <a:t>(see Property 4)</a:t>
            </a:r>
            <a:endParaRPr lang="en-US" altLang="zh-TW" baseline="50000" dirty="0">
              <a:latin typeface="Times New Roman" pitchFamily="18" charset="0"/>
              <a:ea typeface="標楷體" pitchFamily="65" charset="-120"/>
            </a:endParaRPr>
          </a:p>
        </p:txBody>
      </p:sp>
      <p:sp>
        <p:nvSpPr>
          <p:cNvPr id="7180" name="Text Box 2062"/>
          <p:cNvSpPr txBox="1">
            <a:spLocks noChangeArrowheads="1"/>
          </p:cNvSpPr>
          <p:nvPr/>
        </p:nvSpPr>
        <p:spPr bwMode="auto">
          <a:xfrm>
            <a:off x="611188" y="1997075"/>
            <a:ext cx="8032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87338" indent="-287338"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(2) The vector </a:t>
            </a:r>
            <a:r>
              <a:rPr lang="en-US" altLang="zh-TW" dirty="0">
                <a:latin typeface="Times New Roman" pitchFamily="18" charset="0"/>
                <a:cs typeface="Times New Roman" pitchFamily="18" charset="0"/>
              </a:rPr>
              <a:t>–</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is called the </a:t>
            </a:r>
            <a:r>
              <a:rPr lang="en-US" altLang="zh-TW" dirty="0">
                <a:solidFill>
                  <a:srgbClr val="0000FF"/>
                </a:solidFill>
                <a:latin typeface="Times New Roman" pitchFamily="18" charset="0"/>
              </a:rPr>
              <a:t>additive inverse </a:t>
            </a:r>
            <a:r>
              <a:rPr lang="en-US" altLang="zh-TW" dirty="0">
                <a:solidFill>
                  <a:srgbClr val="0000FF"/>
                </a:solidFill>
                <a:latin typeface="標楷體" pitchFamily="65" charset="-120"/>
                <a:ea typeface="標楷體" pitchFamily="65" charset="-120"/>
              </a:rPr>
              <a:t>(</a:t>
            </a:r>
            <a:r>
              <a:rPr lang="zh-TW" altLang="en-US" dirty="0">
                <a:solidFill>
                  <a:srgbClr val="0000FF"/>
                </a:solidFill>
                <a:latin typeface="標楷體" pitchFamily="65" charset="-120"/>
                <a:ea typeface="標楷體" pitchFamily="65" charset="-120"/>
              </a:rPr>
              <a:t>加法反元素</a:t>
            </a:r>
            <a:r>
              <a:rPr lang="en-US" altLang="zh-TW" dirty="0">
                <a:solidFill>
                  <a:srgbClr val="0000FF"/>
                </a:solidFill>
                <a:latin typeface="標楷體" pitchFamily="65" charset="-120"/>
                <a:ea typeface="標楷體" pitchFamily="65" charset="-120"/>
              </a:rPr>
              <a:t>)</a:t>
            </a:r>
            <a:r>
              <a:rPr lang="en-US" altLang="zh-TW" dirty="0">
                <a:solidFill>
                  <a:srgbClr val="0000FF"/>
                </a:solidFill>
                <a:latin typeface="Times New Roman" pitchFamily="18" charset="0"/>
              </a:rPr>
              <a:t> </a:t>
            </a:r>
            <a:r>
              <a:rPr lang="en-US" altLang="zh-TW" dirty="0">
                <a:latin typeface="Times New Roman" pitchFamily="18" charset="0"/>
                <a:ea typeface="標楷體" pitchFamily="65" charset="-120"/>
              </a:rPr>
              <a:t>of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(see Property 5)</a:t>
            </a:r>
            <a:endParaRPr lang="en-US" altLang="zh-TW" b="1" dirty="0">
              <a:latin typeface="Times New Roman" pitchFamily="18" charset="0"/>
              <a:ea typeface="標楷體" pitchFamily="65" charset="-120"/>
            </a:endParaRPr>
          </a:p>
        </p:txBody>
      </p:sp>
      <p:graphicFrame>
        <p:nvGraphicFramePr>
          <p:cNvPr id="7170" name="Object 2049"/>
          <p:cNvGraphicFramePr>
            <a:graphicFrameLocks noChangeAspect="1"/>
          </p:cNvGraphicFramePr>
          <p:nvPr>
            <p:extLst>
              <p:ext uri="{D42A27DB-BD31-4B8C-83A1-F6EECF244321}">
                <p14:modId xmlns:p14="http://schemas.microsoft.com/office/powerpoint/2010/main" val="349206415"/>
              </p:ext>
            </p:extLst>
          </p:nvPr>
        </p:nvGraphicFramePr>
        <p:xfrm>
          <a:off x="4499992" y="5229225"/>
          <a:ext cx="4637088" cy="1004888"/>
        </p:xfrm>
        <a:graphic>
          <a:graphicData uri="http://schemas.openxmlformats.org/presentationml/2006/ole">
            <mc:AlternateContent xmlns:mc="http://schemas.openxmlformats.org/markup-compatibility/2006">
              <mc:Choice xmlns:v="urn:schemas-microsoft-com:vml" Requires="v">
                <p:oleObj spid="_x0000_s7547" name="Equation" r:id="rId3" imgW="2577960" imgH="558720" progId="Equation.DSMT4">
                  <p:embed/>
                </p:oleObj>
              </mc:Choice>
              <mc:Fallback>
                <p:oleObj name="Equation" r:id="rId3" imgW="2577960" imgH="558720" progId="Equation.DSMT4">
                  <p:embed/>
                  <p:pic>
                    <p:nvPicPr>
                      <p:cNvPr id="0" name="Object 2049"/>
                      <p:cNvPicPr>
                        <a:picLocks noChangeAspect="1" noChangeArrowheads="1"/>
                      </p:cNvPicPr>
                      <p:nvPr/>
                    </p:nvPicPr>
                    <p:blipFill>
                      <a:blip r:embed="rId4"/>
                      <a:srcRect/>
                      <a:stretch>
                        <a:fillRect/>
                      </a:stretch>
                    </p:blipFill>
                    <p:spPr bwMode="auto">
                      <a:xfrm>
                        <a:off x="4499992" y="5229225"/>
                        <a:ext cx="4637088"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1" name="Text Box 1042"/>
          <p:cNvSpPr txBox="1">
            <a:spLocks noChangeArrowheads="1"/>
          </p:cNvSpPr>
          <p:nvPr/>
        </p:nvSpPr>
        <p:spPr bwMode="auto">
          <a:xfrm>
            <a:off x="2124075" y="6308725"/>
            <a:ext cx="68405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87313" indent="-87313"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600" dirty="0">
                <a:solidFill>
                  <a:srgbClr val="0000FF"/>
                </a:solidFill>
                <a:latin typeface="Times New Roman" pitchFamily="18" charset="0"/>
              </a:rPr>
              <a:t>(Since </a:t>
            </a:r>
            <a:r>
              <a:rPr lang="en-US" altLang="zh-TW" sz="1600" dirty="0">
                <a:solidFill>
                  <a:srgbClr val="0000FF"/>
                </a:solidFill>
                <a:latin typeface="Times New Roman" pitchFamily="18" charset="0"/>
                <a:cs typeface="Times New Roman" pitchFamily="18" charset="0"/>
              </a:rPr>
              <a:t>–</a:t>
            </a:r>
            <a:r>
              <a:rPr lang="en-US" altLang="zh-TW" sz="1600" b="1" dirty="0">
                <a:solidFill>
                  <a:srgbClr val="0000FF"/>
                </a:solidFill>
                <a:latin typeface="Times New Roman" pitchFamily="18" charset="0"/>
                <a:ea typeface="標楷體" pitchFamily="65" charset="-120"/>
              </a:rPr>
              <a:t>v </a:t>
            </a:r>
            <a:r>
              <a:rPr lang="en-US" altLang="zh-TW" sz="1600" dirty="0">
                <a:solidFill>
                  <a:srgbClr val="0000FF"/>
                </a:solidFill>
                <a:latin typeface="Times New Roman" pitchFamily="18" charset="0"/>
                <a:ea typeface="標楷體" pitchFamily="65" charset="-120"/>
              </a:rPr>
              <a:t>+</a:t>
            </a:r>
            <a:r>
              <a:rPr lang="en-US" altLang="zh-TW" sz="1600" b="1" dirty="0">
                <a:solidFill>
                  <a:srgbClr val="0000FF"/>
                </a:solidFill>
                <a:latin typeface="Times New Roman" pitchFamily="18" charset="0"/>
                <a:ea typeface="標楷體" pitchFamily="65" charset="-120"/>
              </a:rPr>
              <a:t> v </a:t>
            </a:r>
            <a:r>
              <a:rPr lang="en-US" altLang="zh-TW" sz="1600" dirty="0">
                <a:solidFill>
                  <a:srgbClr val="0000FF"/>
                </a:solidFill>
                <a:latin typeface="Times New Roman" pitchFamily="18" charset="0"/>
                <a:ea typeface="標楷體" pitchFamily="65" charset="-120"/>
              </a:rPr>
              <a:t>=</a:t>
            </a:r>
            <a:r>
              <a:rPr lang="en-US" altLang="zh-TW" sz="1600" b="1" dirty="0">
                <a:solidFill>
                  <a:srgbClr val="0000FF"/>
                </a:solidFill>
                <a:latin typeface="Times New Roman" pitchFamily="18" charset="0"/>
                <a:ea typeface="標楷體" pitchFamily="65" charset="-120"/>
              </a:rPr>
              <a:t> 0</a:t>
            </a:r>
            <a:r>
              <a:rPr lang="en-US" altLang="zh-TW" sz="1600" dirty="0">
                <a:solidFill>
                  <a:srgbClr val="0000FF"/>
                </a:solidFill>
                <a:latin typeface="Times New Roman" pitchFamily="18" charset="0"/>
                <a:ea typeface="標楷體" pitchFamily="65" charset="-120"/>
              </a:rPr>
              <a:t>, the additive inverse of </a:t>
            </a:r>
            <a:r>
              <a:rPr lang="en-US" altLang="zh-TW" sz="1600" dirty="0">
                <a:solidFill>
                  <a:srgbClr val="0000FF"/>
                </a:solidFill>
                <a:latin typeface="Times New Roman" pitchFamily="18" charset="0"/>
                <a:cs typeface="Times New Roman" pitchFamily="18" charset="0"/>
              </a:rPr>
              <a:t>–</a:t>
            </a:r>
            <a:r>
              <a:rPr lang="en-US" altLang="zh-TW" sz="1600" b="1" dirty="0">
                <a:solidFill>
                  <a:srgbClr val="0000FF"/>
                </a:solidFill>
                <a:latin typeface="Times New Roman" pitchFamily="18" charset="0"/>
                <a:ea typeface="標楷體" pitchFamily="65" charset="-120"/>
              </a:rPr>
              <a:t>v</a:t>
            </a:r>
            <a:r>
              <a:rPr lang="en-US" altLang="zh-TW" sz="1600" dirty="0">
                <a:solidFill>
                  <a:srgbClr val="0000FF"/>
                </a:solidFill>
                <a:latin typeface="Times New Roman" pitchFamily="18" charset="0"/>
                <a:ea typeface="標楷體" pitchFamily="65" charset="-120"/>
              </a:rPr>
              <a:t> is </a:t>
            </a:r>
            <a:r>
              <a:rPr lang="en-US" altLang="zh-TW" sz="1600" b="1" dirty="0">
                <a:solidFill>
                  <a:srgbClr val="0000FF"/>
                </a:solidFill>
                <a:latin typeface="Times New Roman" pitchFamily="18" charset="0"/>
                <a:ea typeface="標楷體" pitchFamily="65" charset="-120"/>
              </a:rPr>
              <a:t>v</a:t>
            </a:r>
            <a:r>
              <a:rPr lang="en-US" altLang="zh-TW" sz="1600" dirty="0">
                <a:solidFill>
                  <a:srgbClr val="0000FF"/>
                </a:solidFill>
                <a:latin typeface="Times New Roman" pitchFamily="18" charset="0"/>
                <a:ea typeface="標楷體" pitchFamily="65" charset="-120"/>
              </a:rPr>
              <a:t>, i.e., </a:t>
            </a:r>
            <a:r>
              <a:rPr lang="en-US" altLang="zh-TW" sz="1600" b="1" dirty="0">
                <a:solidFill>
                  <a:srgbClr val="0000FF"/>
                </a:solidFill>
                <a:latin typeface="Times New Roman" pitchFamily="18" charset="0"/>
                <a:ea typeface="標楷體" pitchFamily="65" charset="-120"/>
              </a:rPr>
              <a:t>v</a:t>
            </a:r>
            <a:r>
              <a:rPr lang="en-US" altLang="zh-TW" sz="1600" dirty="0">
                <a:solidFill>
                  <a:srgbClr val="0000FF"/>
                </a:solidFill>
                <a:latin typeface="Times New Roman" pitchFamily="18" charset="0"/>
                <a:ea typeface="標楷體" pitchFamily="65" charset="-120"/>
              </a:rPr>
              <a:t> can be expressed as –(</a:t>
            </a:r>
            <a:r>
              <a:rPr lang="en-US" altLang="zh-TW" sz="1600" dirty="0">
                <a:solidFill>
                  <a:srgbClr val="0000FF"/>
                </a:solidFill>
                <a:latin typeface="Times New Roman" pitchFamily="18" charset="0"/>
                <a:cs typeface="Times New Roman" pitchFamily="18" charset="0"/>
              </a:rPr>
              <a:t>–</a:t>
            </a:r>
            <a:r>
              <a:rPr lang="en-US" altLang="zh-TW" sz="1600" b="1" dirty="0">
                <a:solidFill>
                  <a:srgbClr val="0000FF"/>
                </a:solidFill>
                <a:latin typeface="Times New Roman" pitchFamily="18" charset="0"/>
                <a:ea typeface="標楷體" pitchFamily="65" charset="-120"/>
              </a:rPr>
              <a:t>v</a:t>
            </a:r>
            <a:r>
              <a:rPr lang="en-US" altLang="zh-TW" sz="1600" dirty="0">
                <a:solidFill>
                  <a:srgbClr val="0000FF"/>
                </a:solidFill>
                <a:latin typeface="Times New Roman" pitchFamily="18" charset="0"/>
                <a:ea typeface="標楷體" pitchFamily="65" charset="-120"/>
              </a:rPr>
              <a:t>).</a:t>
            </a:r>
            <a:r>
              <a:rPr lang="en-US" altLang="zh-TW" sz="1600" b="1" dirty="0">
                <a:solidFill>
                  <a:srgbClr val="0000FF"/>
                </a:solidFill>
                <a:latin typeface="Times New Roman" pitchFamily="18" charset="0"/>
                <a:ea typeface="標楷體" pitchFamily="65" charset="-120"/>
              </a:rPr>
              <a:t> </a:t>
            </a:r>
            <a:r>
              <a:rPr lang="en-US" altLang="zh-TW" sz="1600" dirty="0">
                <a:solidFill>
                  <a:srgbClr val="0000FF"/>
                </a:solidFill>
                <a:latin typeface="Times New Roman" pitchFamily="18" charset="0"/>
                <a:ea typeface="標楷體" pitchFamily="65" charset="-120"/>
              </a:rPr>
              <a:t>Note that </a:t>
            </a:r>
            <a:r>
              <a:rPr lang="en-US" altLang="zh-TW" sz="1600" b="1" dirty="0">
                <a:solidFill>
                  <a:srgbClr val="0000FF"/>
                </a:solidFill>
                <a:latin typeface="Times New Roman" pitchFamily="18" charset="0"/>
                <a:ea typeface="標楷體" pitchFamily="65" charset="-120"/>
              </a:rPr>
              <a:t>v</a:t>
            </a:r>
            <a:r>
              <a:rPr lang="en-US" altLang="zh-TW" sz="1600" dirty="0">
                <a:solidFill>
                  <a:srgbClr val="0000FF"/>
                </a:solidFill>
                <a:latin typeface="Times New Roman" pitchFamily="18" charset="0"/>
                <a:ea typeface="標楷體" pitchFamily="65" charset="-120"/>
              </a:rPr>
              <a:t> and </a:t>
            </a:r>
            <a:r>
              <a:rPr lang="en-US" altLang="zh-TW" sz="1600" dirty="0">
                <a:solidFill>
                  <a:srgbClr val="0000FF"/>
                </a:solidFill>
                <a:latin typeface="Times New Roman" pitchFamily="18" charset="0"/>
                <a:cs typeface="Times New Roman" pitchFamily="18" charset="0"/>
              </a:rPr>
              <a:t>–</a:t>
            </a:r>
            <a:r>
              <a:rPr lang="en-US" altLang="zh-TW" sz="1600" b="1" dirty="0">
                <a:solidFill>
                  <a:srgbClr val="0000FF"/>
                </a:solidFill>
                <a:latin typeface="Times New Roman" pitchFamily="18" charset="0"/>
                <a:ea typeface="標楷體" pitchFamily="65" charset="-120"/>
              </a:rPr>
              <a:t>v</a:t>
            </a:r>
            <a:r>
              <a:rPr lang="en-US" altLang="zh-TW" sz="1600" dirty="0">
                <a:solidFill>
                  <a:srgbClr val="0000FF"/>
                </a:solidFill>
                <a:latin typeface="Times New Roman" pitchFamily="18" charset="0"/>
                <a:ea typeface="標楷體" pitchFamily="65" charset="-120"/>
              </a:rPr>
              <a:t> are the additive inverses for each other</a:t>
            </a:r>
            <a:r>
              <a:rPr lang="en-US" altLang="zh-TW" sz="1600" dirty="0">
                <a:solidFill>
                  <a:srgbClr val="0000FF"/>
                </a:solidFill>
                <a:latin typeface="Times New Roman" pitchFamily="18" charset="0"/>
              </a:rPr>
              <a: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2" name="Rectangle 3"/>
          <p:cNvSpPr>
            <a:spLocks noGrp="1" noChangeArrowheads="1"/>
          </p:cNvSpPr>
          <p:nvPr>
            <p:ph type="body" idx="1"/>
          </p:nvPr>
        </p:nvSpPr>
        <p:spPr>
          <a:xfrm>
            <a:off x="395288" y="765175"/>
            <a:ext cx="8497887" cy="4071938"/>
          </a:xfrm>
        </p:spPr>
        <p:txBody>
          <a:bodyPr/>
          <a:lstStyle/>
          <a:p>
            <a:pPr eaLnBrk="1" hangingPunct="1">
              <a:lnSpc>
                <a:spcPct val="120000"/>
              </a:lnSpc>
              <a:spcBef>
                <a:spcPct val="0"/>
              </a:spcBef>
            </a:pPr>
            <a:r>
              <a:rPr lang="en-US" altLang="zh-TW" dirty="0"/>
              <a:t>Theorem 4.21: Deriving the transition matrix by G.-J. E.</a:t>
            </a:r>
          </a:p>
          <a:p>
            <a:pPr eaLnBrk="1" hangingPunct="1">
              <a:lnSpc>
                <a:spcPct val="120000"/>
              </a:lnSpc>
              <a:spcBef>
                <a:spcPct val="0"/>
              </a:spcBef>
              <a:buFont typeface="Wingdings" pitchFamily="2" charset="2"/>
              <a:buNone/>
            </a:pPr>
            <a:r>
              <a:rPr lang="en-US" altLang="zh-TW" dirty="0"/>
              <a:t>       </a:t>
            </a:r>
            <a:r>
              <a:rPr lang="en-US" altLang="zh-TW" dirty="0">
                <a:solidFill>
                  <a:schemeClr val="tx1"/>
                </a:solidFill>
              </a:rPr>
              <a:t>Let                                and </a:t>
            </a:r>
            <a:r>
              <a:rPr lang="en-US" altLang="zh-TW" i="1" dirty="0">
                <a:solidFill>
                  <a:schemeClr val="tx1"/>
                </a:solidFill>
              </a:rPr>
              <a:t>                                </a:t>
            </a:r>
            <a:r>
              <a:rPr lang="en-US" altLang="zh-TW" dirty="0">
                <a:solidFill>
                  <a:schemeClr val="tx1"/>
                </a:solidFill>
              </a:rPr>
              <a:t>be two bases</a:t>
            </a:r>
          </a:p>
          <a:p>
            <a:pPr eaLnBrk="1" hangingPunct="1">
              <a:lnSpc>
                <a:spcPct val="120000"/>
              </a:lnSpc>
              <a:spcBef>
                <a:spcPct val="0"/>
              </a:spcBef>
              <a:buFont typeface="Wingdings" pitchFamily="2" charset="2"/>
              <a:buNone/>
            </a:pPr>
            <a:r>
              <a:rPr lang="en-US" altLang="zh-TW" dirty="0">
                <a:solidFill>
                  <a:schemeClr val="tx1"/>
                </a:solidFill>
              </a:rPr>
              <a:t>       for </a:t>
            </a:r>
            <a:r>
              <a:rPr lang="en-US" altLang="zh-TW" i="1" dirty="0" err="1">
                <a:solidFill>
                  <a:schemeClr val="tx1"/>
                </a:solidFill>
              </a:rPr>
              <a:t>R</a:t>
            </a:r>
            <a:r>
              <a:rPr lang="en-US" altLang="zh-TW" i="1" baseline="50000" dirty="0" err="1">
                <a:solidFill>
                  <a:schemeClr val="tx1"/>
                </a:solidFill>
              </a:rPr>
              <a:t>n</a:t>
            </a:r>
            <a:r>
              <a:rPr lang="en-US" altLang="zh-TW" dirty="0">
                <a:solidFill>
                  <a:schemeClr val="tx1"/>
                </a:solidFill>
              </a:rPr>
              <a:t>. Then the </a:t>
            </a:r>
            <a:r>
              <a:rPr lang="en-US" altLang="zh-TW" dirty="0">
                <a:solidFill>
                  <a:srgbClr val="FF0000"/>
                </a:solidFill>
              </a:rPr>
              <a:t>transition matrix </a:t>
            </a:r>
            <a:r>
              <a:rPr lang="en-US" altLang="zh-TW" i="1" dirty="0">
                <a:solidFill>
                  <a:srgbClr val="FF0000"/>
                </a:solidFill>
              </a:rPr>
              <a:t>P</a:t>
            </a:r>
            <a:r>
              <a:rPr lang="en-US" altLang="zh-TW" dirty="0">
                <a:solidFill>
                  <a:srgbClr val="FF0000"/>
                </a:solidFill>
              </a:rPr>
              <a:t> from </a:t>
            </a:r>
            <a:r>
              <a:rPr lang="en-US" altLang="zh-TW" i="1" dirty="0">
                <a:solidFill>
                  <a:srgbClr val="FF0000"/>
                </a:solidFill>
              </a:rPr>
              <a:t>B</a:t>
            </a:r>
            <a:r>
              <a:rPr lang="en-US" altLang="zh-TW" i="1" dirty="0">
                <a:solidFill>
                  <a:srgbClr val="FF0000"/>
                </a:solidFill>
                <a:cs typeface="Times New Roman" pitchFamily="18" charset="0"/>
              </a:rPr>
              <a:t>'</a:t>
            </a:r>
            <a:r>
              <a:rPr lang="en-US" altLang="zh-TW" dirty="0">
                <a:solidFill>
                  <a:srgbClr val="FF0000"/>
                </a:solidFill>
              </a:rPr>
              <a:t> to </a:t>
            </a:r>
            <a:r>
              <a:rPr lang="en-US" altLang="zh-TW" i="1" dirty="0">
                <a:solidFill>
                  <a:srgbClr val="FF0000"/>
                </a:solidFill>
              </a:rPr>
              <a:t>B</a:t>
            </a:r>
            <a:r>
              <a:rPr lang="en-US" altLang="zh-TW" dirty="0">
                <a:solidFill>
                  <a:schemeClr val="tx1"/>
                </a:solidFill>
              </a:rPr>
              <a:t> can be found</a:t>
            </a:r>
          </a:p>
          <a:p>
            <a:pPr eaLnBrk="1" hangingPunct="1">
              <a:lnSpc>
                <a:spcPct val="120000"/>
              </a:lnSpc>
              <a:spcBef>
                <a:spcPct val="0"/>
              </a:spcBef>
              <a:buFont typeface="Wingdings" pitchFamily="2" charset="2"/>
              <a:buNone/>
            </a:pPr>
            <a:r>
              <a:rPr lang="en-US" altLang="zh-TW" dirty="0">
                <a:solidFill>
                  <a:schemeClr val="tx1"/>
                </a:solidFill>
              </a:rPr>
              <a:t>       by using Gauss-Jordan elimination on the </a:t>
            </a:r>
            <a:r>
              <a:rPr lang="en-US" altLang="zh-TW" i="1" dirty="0">
                <a:solidFill>
                  <a:schemeClr val="tx1"/>
                </a:solidFill>
              </a:rPr>
              <a:t>n</a:t>
            </a:r>
            <a:r>
              <a:rPr lang="en-US" altLang="zh-TW" dirty="0">
                <a:solidFill>
                  <a:schemeClr val="tx1"/>
                </a:solidFill>
              </a:rPr>
              <a:t>×2</a:t>
            </a:r>
            <a:r>
              <a:rPr lang="en-US" altLang="zh-TW" i="1" dirty="0">
                <a:solidFill>
                  <a:schemeClr val="tx1"/>
                </a:solidFill>
              </a:rPr>
              <a:t>n</a:t>
            </a:r>
            <a:r>
              <a:rPr lang="en-US" altLang="zh-TW" dirty="0">
                <a:solidFill>
                  <a:schemeClr val="tx1"/>
                </a:solidFill>
              </a:rPr>
              <a:t> matrix</a:t>
            </a:r>
          </a:p>
          <a:p>
            <a:pPr eaLnBrk="1" hangingPunct="1">
              <a:lnSpc>
                <a:spcPct val="120000"/>
              </a:lnSpc>
              <a:spcBef>
                <a:spcPct val="0"/>
              </a:spcBef>
              <a:buFont typeface="Wingdings" pitchFamily="2" charset="2"/>
              <a:buNone/>
            </a:pPr>
            <a:r>
              <a:rPr lang="en-US" altLang="zh-TW" dirty="0">
                <a:solidFill>
                  <a:schemeClr val="tx1"/>
                </a:solidFill>
              </a:rPr>
              <a:t>       as follows</a:t>
            </a:r>
          </a:p>
          <a:p>
            <a:pPr eaLnBrk="1" hangingPunct="1">
              <a:lnSpc>
                <a:spcPct val="120000"/>
              </a:lnSpc>
              <a:spcBef>
                <a:spcPct val="0"/>
              </a:spcBef>
              <a:buFont typeface="Wingdings" pitchFamily="2" charset="2"/>
              <a:buNone/>
            </a:pPr>
            <a:endParaRPr lang="en-US" altLang="zh-TW" dirty="0">
              <a:solidFill>
                <a:schemeClr val="tx1"/>
              </a:solidFill>
            </a:endParaRPr>
          </a:p>
          <a:p>
            <a:pPr eaLnBrk="1" hangingPunct="1">
              <a:lnSpc>
                <a:spcPct val="120000"/>
              </a:lnSpc>
              <a:spcBef>
                <a:spcPct val="0"/>
              </a:spcBef>
              <a:buFont typeface="Wingdings" pitchFamily="2" charset="2"/>
              <a:buNone/>
            </a:pPr>
            <a:endParaRPr lang="en-US" altLang="zh-TW" sz="2800" dirty="0">
              <a:solidFill>
                <a:schemeClr val="tx1"/>
              </a:solidFill>
            </a:endParaRPr>
          </a:p>
          <a:p>
            <a:pPr eaLnBrk="1" hangingPunct="1">
              <a:lnSpc>
                <a:spcPct val="120000"/>
              </a:lnSpc>
              <a:spcBef>
                <a:spcPct val="0"/>
              </a:spcBef>
              <a:buFont typeface="Wingdings" pitchFamily="2" charset="2"/>
              <a:buNone/>
            </a:pPr>
            <a:r>
              <a:rPr lang="en-US" altLang="zh-TW" dirty="0">
                <a:solidFill>
                  <a:schemeClr val="tx1"/>
                </a:solidFill>
              </a:rPr>
              <a:t>       Similarly, the </a:t>
            </a:r>
            <a:r>
              <a:rPr lang="en-US" altLang="zh-TW" dirty="0">
                <a:solidFill>
                  <a:srgbClr val="FF0000"/>
                </a:solidFill>
              </a:rPr>
              <a:t>transition matrix </a:t>
            </a:r>
            <a:r>
              <a:rPr lang="en-US" altLang="zh-TW" i="1" dirty="0">
                <a:solidFill>
                  <a:srgbClr val="FF0000"/>
                </a:solidFill>
              </a:rPr>
              <a:t>P</a:t>
            </a:r>
            <a:r>
              <a:rPr lang="en-US" altLang="zh-TW" baseline="40000" dirty="0">
                <a:solidFill>
                  <a:srgbClr val="FF0000"/>
                </a:solidFill>
              </a:rPr>
              <a:t>–1</a:t>
            </a:r>
            <a:r>
              <a:rPr lang="en-US" altLang="zh-TW" dirty="0">
                <a:solidFill>
                  <a:srgbClr val="FF0000"/>
                </a:solidFill>
              </a:rPr>
              <a:t> from </a:t>
            </a:r>
            <a:r>
              <a:rPr lang="en-US" altLang="zh-TW" i="1" dirty="0">
                <a:solidFill>
                  <a:srgbClr val="FF0000"/>
                </a:solidFill>
              </a:rPr>
              <a:t>B</a:t>
            </a:r>
            <a:r>
              <a:rPr lang="en-US" altLang="zh-TW" dirty="0">
                <a:solidFill>
                  <a:srgbClr val="FF0000"/>
                </a:solidFill>
              </a:rPr>
              <a:t> to </a:t>
            </a:r>
            <a:r>
              <a:rPr lang="en-US" altLang="zh-TW" i="1" dirty="0">
                <a:solidFill>
                  <a:srgbClr val="FF0000"/>
                </a:solidFill>
              </a:rPr>
              <a:t>B</a:t>
            </a:r>
            <a:r>
              <a:rPr lang="en-US" altLang="zh-TW" dirty="0">
                <a:solidFill>
                  <a:srgbClr val="FF0000"/>
                </a:solidFill>
                <a:cs typeface="Times New Roman" pitchFamily="18" charset="0"/>
              </a:rPr>
              <a:t>'</a:t>
            </a:r>
            <a:r>
              <a:rPr lang="en-US" altLang="zh-TW" dirty="0">
                <a:solidFill>
                  <a:schemeClr val="tx1"/>
                </a:solidFill>
              </a:rPr>
              <a:t> can be found</a:t>
            </a:r>
          </a:p>
          <a:p>
            <a:pPr eaLnBrk="1" hangingPunct="1">
              <a:lnSpc>
                <a:spcPct val="120000"/>
              </a:lnSpc>
              <a:spcBef>
                <a:spcPct val="0"/>
              </a:spcBef>
              <a:buFont typeface="Wingdings" pitchFamily="2" charset="2"/>
              <a:buNone/>
            </a:pPr>
            <a:r>
              <a:rPr lang="en-US" altLang="zh-TW" dirty="0">
                <a:solidFill>
                  <a:schemeClr val="tx1"/>
                </a:solidFill>
              </a:rPr>
              <a:t>       via</a:t>
            </a:r>
          </a:p>
        </p:txBody>
      </p:sp>
      <p:graphicFrame>
        <p:nvGraphicFramePr>
          <p:cNvPr id="93186" name="Object 0"/>
          <p:cNvGraphicFramePr>
            <a:graphicFrameLocks noChangeAspect="1"/>
          </p:cNvGraphicFramePr>
          <p:nvPr/>
        </p:nvGraphicFramePr>
        <p:xfrm>
          <a:off x="7715250" y="2176463"/>
          <a:ext cx="774700" cy="439737"/>
        </p:xfrm>
        <a:graphic>
          <a:graphicData uri="http://schemas.openxmlformats.org/presentationml/2006/ole">
            <mc:AlternateContent xmlns:mc="http://schemas.openxmlformats.org/markup-compatibility/2006">
              <mc:Choice xmlns:v="urn:schemas-microsoft-com:vml" Requires="v">
                <p:oleObj spid="_x0000_s167074" name="Equation" r:id="rId3" imgW="444240" imgH="253800" progId="Equation.DSMT4">
                  <p:embed/>
                </p:oleObj>
              </mc:Choice>
              <mc:Fallback>
                <p:oleObj name="Equation" r:id="rId3" imgW="444240" imgH="2538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2176463"/>
                        <a:ext cx="774700"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87" name="Object 1"/>
          <p:cNvGraphicFramePr>
            <a:graphicFrameLocks noChangeAspect="1"/>
          </p:cNvGraphicFramePr>
          <p:nvPr/>
        </p:nvGraphicFramePr>
        <p:xfrm>
          <a:off x="2987675" y="4868863"/>
          <a:ext cx="3506788" cy="598487"/>
        </p:xfrm>
        <a:graphic>
          <a:graphicData uri="http://schemas.openxmlformats.org/presentationml/2006/ole">
            <mc:AlternateContent xmlns:mc="http://schemas.openxmlformats.org/markup-compatibility/2006">
              <mc:Choice xmlns:v="urn:schemas-microsoft-com:vml" Requires="v">
                <p:oleObj spid="_x0000_s167075" name="Equation" r:id="rId5" imgW="1600200" imgH="279360" progId="Equation.DSMT4">
                  <p:embed/>
                </p:oleObj>
              </mc:Choice>
              <mc:Fallback>
                <p:oleObj name="Equation" r:id="rId5" imgW="1600200" imgH="27936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4868863"/>
                        <a:ext cx="3506788"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88" name="Object 2"/>
          <p:cNvGraphicFramePr>
            <a:graphicFrameLocks noChangeAspect="1"/>
          </p:cNvGraphicFramePr>
          <p:nvPr/>
        </p:nvGraphicFramePr>
        <p:xfrm>
          <a:off x="3132138" y="3348038"/>
          <a:ext cx="3173412" cy="544512"/>
        </p:xfrm>
        <a:graphic>
          <a:graphicData uri="http://schemas.openxmlformats.org/presentationml/2006/ole">
            <mc:AlternateContent xmlns:mc="http://schemas.openxmlformats.org/markup-compatibility/2006">
              <mc:Choice xmlns:v="urn:schemas-microsoft-com:vml" Requires="v">
                <p:oleObj spid="_x0000_s167076" name="Equation" r:id="rId7" imgW="1447560" imgH="253800" progId="Equation.DSMT4">
                  <p:embed/>
                </p:oleObj>
              </mc:Choice>
              <mc:Fallback>
                <p:oleObj name="Equation" r:id="rId7" imgW="1447560" imgH="2538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2138" y="3348038"/>
                        <a:ext cx="3173412" cy="54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文字方塊 5"/>
          <p:cNvSpPr txBox="1"/>
          <p:nvPr/>
        </p:nvSpPr>
        <p:spPr>
          <a:xfrm>
            <a:off x="827088" y="6026150"/>
            <a:ext cx="7786687" cy="769938"/>
          </a:xfrm>
          <a:prstGeom prst="rect">
            <a:avLst/>
          </a:prstGeom>
          <a:noFill/>
        </p:spPr>
        <p:txBody>
          <a:bodyPr>
            <a:spAutoFit/>
          </a:bodyPr>
          <a:lstStyle/>
          <a:p>
            <a:pPr>
              <a:defRPr/>
            </a:pPr>
            <a:r>
              <a:rPr lang="en-US" altLang="zh-TW" sz="2200" dirty="0">
                <a:solidFill>
                  <a:srgbClr val="0000FF"/>
                </a:solidFill>
                <a:latin typeface="+mn-lt"/>
              </a:rPr>
              <a:t>(The next slide uses the case of </a:t>
            </a:r>
            <a:r>
              <a:rPr lang="en-US" altLang="zh-TW" sz="2200" i="1" dirty="0">
                <a:solidFill>
                  <a:srgbClr val="0000FF"/>
                </a:solidFill>
                <a:latin typeface="+mn-lt"/>
              </a:rPr>
              <a:t>n </a:t>
            </a:r>
            <a:r>
              <a:rPr lang="en-US" altLang="zh-TW" sz="2200" dirty="0">
                <a:solidFill>
                  <a:srgbClr val="0000FF"/>
                </a:solidFill>
                <a:latin typeface="+mn-lt"/>
              </a:rPr>
              <a:t>= 2 to show why                        works)</a:t>
            </a:r>
            <a:endParaRPr lang="zh-TW" altLang="en-US" sz="2200" dirty="0">
              <a:solidFill>
                <a:srgbClr val="0000FF"/>
              </a:solidFill>
              <a:latin typeface="+mn-lt"/>
            </a:endParaRPr>
          </a:p>
        </p:txBody>
      </p:sp>
      <p:graphicFrame>
        <p:nvGraphicFramePr>
          <p:cNvPr id="93189" name="Object 6"/>
          <p:cNvGraphicFramePr>
            <a:graphicFrameLocks noChangeAspect="1"/>
          </p:cNvGraphicFramePr>
          <p:nvPr>
            <p:extLst>
              <p:ext uri="{D42A27DB-BD31-4B8C-83A1-F6EECF244321}">
                <p14:modId xmlns:p14="http://schemas.microsoft.com/office/powerpoint/2010/main" val="3656938418"/>
              </p:ext>
            </p:extLst>
          </p:nvPr>
        </p:nvGraphicFramePr>
        <p:xfrm>
          <a:off x="6599559" y="6092825"/>
          <a:ext cx="2220913" cy="381000"/>
        </p:xfrm>
        <a:graphic>
          <a:graphicData uri="http://schemas.openxmlformats.org/presentationml/2006/ole">
            <mc:AlternateContent xmlns:mc="http://schemas.openxmlformats.org/markup-compatibility/2006">
              <mc:Choice xmlns:v="urn:schemas-microsoft-com:vml" Requires="v">
                <p:oleObj spid="_x0000_s167077" name="Equation" r:id="rId9" imgW="1447560" imgH="253800" progId="Equation.DSMT4">
                  <p:embed/>
                </p:oleObj>
              </mc:Choice>
              <mc:Fallback>
                <p:oleObj name="Equation" r:id="rId9" imgW="1447560" imgH="25380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9559" y="6092825"/>
                        <a:ext cx="22209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文字方塊 7"/>
          <p:cNvSpPr txBox="1"/>
          <p:nvPr/>
        </p:nvSpPr>
        <p:spPr>
          <a:xfrm>
            <a:off x="107950" y="3348038"/>
            <a:ext cx="2519363" cy="585787"/>
          </a:xfrm>
          <a:prstGeom prst="rect">
            <a:avLst/>
          </a:prstGeom>
          <a:noFill/>
          <a:ln>
            <a:solidFill>
              <a:srgbClr val="0000FF"/>
            </a:solidFill>
          </a:ln>
        </p:spPr>
        <p:txBody>
          <a:bodyPr>
            <a:spAutoFit/>
          </a:bodyPr>
          <a:lstStyle/>
          <a:p>
            <a:pPr>
              <a:defRPr/>
            </a:pPr>
            <a:r>
              <a:rPr lang="en-US" altLang="zh-TW" sz="1600" dirty="0">
                <a:solidFill>
                  <a:srgbClr val="0000FF"/>
                </a:solidFill>
                <a:latin typeface="+mn-lt"/>
              </a:rPr>
              <a:t>Note that the target basis is always on the left </a:t>
            </a:r>
            <a:endParaRPr lang="zh-TW" altLang="en-US" sz="1600" dirty="0">
              <a:solidFill>
                <a:srgbClr val="0000FF"/>
              </a:solidFill>
              <a:latin typeface="+mn-lt"/>
            </a:endParaRPr>
          </a:p>
        </p:txBody>
      </p:sp>
      <p:cxnSp>
        <p:nvCxnSpPr>
          <p:cNvPr id="93195" name="直線單箭頭接點 9"/>
          <p:cNvCxnSpPr>
            <a:cxnSpLocks noChangeShapeType="1"/>
            <a:stCxn id="8" idx="3"/>
          </p:cNvCxnSpPr>
          <p:nvPr/>
        </p:nvCxnSpPr>
        <p:spPr bwMode="auto">
          <a:xfrm flipV="1">
            <a:off x="2627313" y="3635375"/>
            <a:ext cx="468312" cy="4763"/>
          </a:xfrm>
          <a:prstGeom prst="straightConnector1">
            <a:avLst/>
          </a:prstGeom>
          <a:noFill/>
          <a:ln w="12700" algn="ctr">
            <a:solidFill>
              <a:srgbClr val="0000FF"/>
            </a:solidFill>
            <a:prstDash val="dash"/>
            <a:miter lim="800000"/>
            <a:headEnd/>
            <a:tailEnd type="arrow" w="med" len="med"/>
          </a:ln>
          <a:extLst>
            <a:ext uri="{909E8E84-426E-40DD-AFC4-6F175D3DCCD1}">
              <a14:hiddenFill xmlns:a14="http://schemas.microsoft.com/office/drawing/2010/main">
                <a:noFill/>
              </a14:hiddenFill>
            </a:ext>
          </a:extLst>
        </p:spPr>
      </p:cxnSp>
      <p:cxnSp>
        <p:nvCxnSpPr>
          <p:cNvPr id="93196" name="直線單箭頭接點 11"/>
          <p:cNvCxnSpPr>
            <a:cxnSpLocks noChangeShapeType="1"/>
            <a:stCxn id="8" idx="3"/>
          </p:cNvCxnSpPr>
          <p:nvPr/>
        </p:nvCxnSpPr>
        <p:spPr bwMode="auto">
          <a:xfrm>
            <a:off x="2627313" y="3640138"/>
            <a:ext cx="395287" cy="1652587"/>
          </a:xfrm>
          <a:prstGeom prst="straightConnector1">
            <a:avLst/>
          </a:prstGeom>
          <a:noFill/>
          <a:ln w="12700" algn="ctr">
            <a:solidFill>
              <a:srgbClr val="0000FF"/>
            </a:solidFill>
            <a:prstDash val="dash"/>
            <a:miter lim="800000"/>
            <a:headEnd/>
            <a:tailEnd type="arrow" w="med" len="med"/>
          </a:ln>
          <a:extLst>
            <a:ext uri="{909E8E84-426E-40DD-AFC4-6F175D3DCCD1}">
              <a14:hiddenFill xmlns:a14="http://schemas.microsoft.com/office/drawing/2010/main">
                <a:noFill/>
              </a14:hiddenFill>
            </a:ext>
          </a:extLst>
        </p:spPr>
      </p:cxnSp>
      <p:sp>
        <p:nvSpPr>
          <p:cNvPr id="93197" name="橢圓 16"/>
          <p:cNvSpPr>
            <a:spLocks noChangeArrowheads="1"/>
          </p:cNvSpPr>
          <p:nvPr/>
        </p:nvSpPr>
        <p:spPr bwMode="auto">
          <a:xfrm>
            <a:off x="5867400" y="3348038"/>
            <a:ext cx="288925" cy="503237"/>
          </a:xfrm>
          <a:prstGeom prst="ellipse">
            <a:avLst/>
          </a:prstGeom>
          <a:noFill/>
          <a:ln w="25400" algn="ctr">
            <a:solidFill>
              <a:srgbClr val="0000FF"/>
            </a:solidFill>
            <a:prstDash val="sysDash"/>
            <a:miter lim="800000"/>
            <a:headEnd/>
            <a:tailEnd type="none" w="sm" len="sm"/>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93198" name="橢圓 17"/>
          <p:cNvSpPr>
            <a:spLocks noChangeArrowheads="1"/>
          </p:cNvSpPr>
          <p:nvPr/>
        </p:nvSpPr>
        <p:spPr bwMode="auto">
          <a:xfrm>
            <a:off x="5795963" y="4797425"/>
            <a:ext cx="504825" cy="647700"/>
          </a:xfrm>
          <a:prstGeom prst="ellipse">
            <a:avLst/>
          </a:prstGeom>
          <a:noFill/>
          <a:ln w="25400" algn="ctr">
            <a:solidFill>
              <a:srgbClr val="0000FF"/>
            </a:solidFill>
            <a:prstDash val="sysDash"/>
            <a:miter lim="800000"/>
            <a:headEnd/>
            <a:tailEnd type="none" w="sm" len="sm"/>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19" name="文字方塊 18"/>
          <p:cNvSpPr txBox="1"/>
          <p:nvPr/>
        </p:nvSpPr>
        <p:spPr>
          <a:xfrm>
            <a:off x="6875463" y="4821238"/>
            <a:ext cx="2089150" cy="1077912"/>
          </a:xfrm>
          <a:prstGeom prst="rect">
            <a:avLst/>
          </a:prstGeom>
          <a:noFill/>
          <a:ln>
            <a:solidFill>
              <a:srgbClr val="0000FF"/>
            </a:solidFill>
          </a:ln>
        </p:spPr>
        <p:txBody>
          <a:bodyPr>
            <a:spAutoFit/>
          </a:bodyPr>
          <a:lstStyle/>
          <a:p>
            <a:pPr>
              <a:defRPr/>
            </a:pPr>
            <a:r>
              <a:rPr lang="en-US" altLang="zh-TW" sz="1600" dirty="0">
                <a:solidFill>
                  <a:srgbClr val="0000FF"/>
                </a:solidFill>
                <a:latin typeface="+mn-lt"/>
              </a:rPr>
              <a:t>The resulting matrix is the transition matrix from the original basis to the target basis</a:t>
            </a:r>
            <a:endParaRPr lang="zh-TW" altLang="en-US" sz="1600" dirty="0">
              <a:solidFill>
                <a:srgbClr val="0000FF"/>
              </a:solidFill>
              <a:latin typeface="+mn-lt"/>
            </a:endParaRPr>
          </a:p>
        </p:txBody>
      </p:sp>
      <p:cxnSp>
        <p:nvCxnSpPr>
          <p:cNvPr id="93200" name="直線單箭頭接點 19"/>
          <p:cNvCxnSpPr>
            <a:cxnSpLocks noChangeShapeType="1"/>
            <a:stCxn id="19" idx="1"/>
            <a:endCxn id="93197" idx="4"/>
          </p:cNvCxnSpPr>
          <p:nvPr/>
        </p:nvCxnSpPr>
        <p:spPr bwMode="auto">
          <a:xfrm rot="10800000">
            <a:off x="6011863" y="3851275"/>
            <a:ext cx="863600" cy="1508125"/>
          </a:xfrm>
          <a:prstGeom prst="straightConnector1">
            <a:avLst/>
          </a:prstGeom>
          <a:noFill/>
          <a:ln w="12700" algn="ctr">
            <a:solidFill>
              <a:srgbClr val="0000FF"/>
            </a:solidFill>
            <a:prstDash val="dash"/>
            <a:miter lim="800000"/>
            <a:headEnd/>
            <a:tailEnd type="arrow" w="med" len="med"/>
          </a:ln>
          <a:extLst>
            <a:ext uri="{909E8E84-426E-40DD-AFC4-6F175D3DCCD1}">
              <a14:hiddenFill xmlns:a14="http://schemas.microsoft.com/office/drawing/2010/main">
                <a:noFill/>
              </a14:hiddenFill>
            </a:ext>
          </a:extLst>
        </p:spPr>
      </p:cxnSp>
      <p:cxnSp>
        <p:nvCxnSpPr>
          <p:cNvPr id="93201" name="直線單箭頭接點 20"/>
          <p:cNvCxnSpPr>
            <a:cxnSpLocks noChangeShapeType="1"/>
            <a:stCxn id="19" idx="1"/>
            <a:endCxn id="93198" idx="4"/>
          </p:cNvCxnSpPr>
          <p:nvPr/>
        </p:nvCxnSpPr>
        <p:spPr bwMode="auto">
          <a:xfrm rot="10800000" flipV="1">
            <a:off x="6048375" y="5359400"/>
            <a:ext cx="827088" cy="85725"/>
          </a:xfrm>
          <a:prstGeom prst="straightConnector1">
            <a:avLst/>
          </a:prstGeom>
          <a:noFill/>
          <a:ln w="12700" algn="ctr">
            <a:solidFill>
              <a:srgbClr val="0000FF"/>
            </a:solidFill>
            <a:prstDash val="dash"/>
            <a:miter lim="800000"/>
            <a:headEnd/>
            <a:tailEnd type="arrow" w="med" len="med"/>
          </a:ln>
          <a:extLst>
            <a:ext uri="{909E8E84-426E-40DD-AFC4-6F175D3DCCD1}">
              <a14:hiddenFill xmlns:a14="http://schemas.microsoft.com/office/drawing/2010/main">
                <a:noFill/>
              </a14:hiddenFill>
            </a:ext>
          </a:extLst>
        </p:spPr>
      </p:cxnSp>
      <p:graphicFrame>
        <p:nvGraphicFramePr>
          <p:cNvPr id="93190" name="Object 17"/>
          <p:cNvGraphicFramePr>
            <a:graphicFrameLocks noChangeAspect="1"/>
          </p:cNvGraphicFramePr>
          <p:nvPr/>
        </p:nvGraphicFramePr>
        <p:xfrm>
          <a:off x="1524000" y="1320800"/>
          <a:ext cx="2255838" cy="409575"/>
        </p:xfrm>
        <a:graphic>
          <a:graphicData uri="http://schemas.openxmlformats.org/presentationml/2006/ole">
            <mc:AlternateContent xmlns:mc="http://schemas.openxmlformats.org/markup-compatibility/2006">
              <mc:Choice xmlns:v="urn:schemas-microsoft-com:vml" Requires="v">
                <p:oleObj spid="_x0000_s167078" name="Equation" r:id="rId11" imgW="1257120" imgH="228600" progId="Equation.DSMT4">
                  <p:embed/>
                </p:oleObj>
              </mc:Choice>
              <mc:Fallback>
                <p:oleObj name="Equation" r:id="rId11" imgW="1257120" imgH="228600" progId="Equation.DSMT4">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1320800"/>
                        <a:ext cx="22558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1" name="Object 18"/>
          <p:cNvGraphicFramePr>
            <a:graphicFrameLocks noChangeAspect="1"/>
          </p:cNvGraphicFramePr>
          <p:nvPr/>
        </p:nvGraphicFramePr>
        <p:xfrm>
          <a:off x="4386263" y="1320800"/>
          <a:ext cx="2346325" cy="409575"/>
        </p:xfrm>
        <a:graphic>
          <a:graphicData uri="http://schemas.openxmlformats.org/presentationml/2006/ole">
            <mc:AlternateContent xmlns:mc="http://schemas.openxmlformats.org/markup-compatibility/2006">
              <mc:Choice xmlns:v="urn:schemas-microsoft-com:vml" Requires="v">
                <p:oleObj spid="_x0000_s167079" name="Equation" r:id="rId13" imgW="1307880" imgH="228600" progId="Equation.DSMT4">
                  <p:embed/>
                </p:oleObj>
              </mc:Choice>
              <mc:Fallback>
                <p:oleObj name="Equation" r:id="rId13" imgW="1307880" imgH="228600" progId="Equation.DSMT4">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86263" y="1320800"/>
                        <a:ext cx="23463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文字方塊 24"/>
          <p:cNvSpPr txBox="1"/>
          <p:nvPr/>
        </p:nvSpPr>
        <p:spPr>
          <a:xfrm>
            <a:off x="4284663" y="2679700"/>
            <a:ext cx="4679950" cy="534988"/>
          </a:xfrm>
          <a:prstGeom prst="rect">
            <a:avLst/>
          </a:prstGeom>
          <a:noFill/>
          <a:ln>
            <a:solidFill>
              <a:srgbClr val="0000FF"/>
            </a:solidFill>
          </a:ln>
        </p:spPr>
        <p:txBody>
          <a:bodyPr>
            <a:spAutoFit/>
          </a:bodyPr>
          <a:lstStyle/>
          <a:p>
            <a:pPr>
              <a:lnSpc>
                <a:spcPct val="90000"/>
              </a:lnSpc>
              <a:defRPr/>
            </a:pPr>
            <a:r>
              <a:rPr lang="en-US" altLang="zh-TW" sz="1600" dirty="0">
                <a:solidFill>
                  <a:srgbClr val="0000FF"/>
                </a:solidFill>
                <a:latin typeface="+mn-lt"/>
              </a:rPr>
              <a:t>Construct the matrices </a:t>
            </a:r>
            <a:r>
              <a:rPr lang="en-US" altLang="zh-TW" sz="1600" i="1" dirty="0">
                <a:solidFill>
                  <a:srgbClr val="0000FF"/>
                </a:solidFill>
                <a:latin typeface="+mn-lt"/>
              </a:rPr>
              <a:t>B</a:t>
            </a:r>
            <a:r>
              <a:rPr lang="en-US" altLang="zh-TW" sz="1600" dirty="0">
                <a:solidFill>
                  <a:srgbClr val="0000FF"/>
                </a:solidFill>
                <a:latin typeface="+mn-lt"/>
              </a:rPr>
              <a:t> and </a:t>
            </a:r>
            <a:r>
              <a:rPr lang="en-US" altLang="zh-TW" sz="1600" i="1" dirty="0">
                <a:solidFill>
                  <a:srgbClr val="0000FF"/>
                </a:solidFill>
                <a:latin typeface="+mn-lt"/>
              </a:rPr>
              <a:t>B’</a:t>
            </a:r>
            <a:r>
              <a:rPr lang="en-US" altLang="zh-TW" sz="1600" dirty="0">
                <a:solidFill>
                  <a:srgbClr val="0000FF"/>
                </a:solidFill>
                <a:latin typeface="+mn-lt"/>
              </a:rPr>
              <a:t> by using ordered basis vectors as column vectors</a:t>
            </a:r>
            <a:endParaRPr lang="zh-TW" altLang="en-US" sz="1600" dirty="0">
              <a:solidFill>
                <a:srgbClr val="0000FF"/>
              </a:solidFill>
              <a:latin typeface="+mn-lt"/>
            </a:endParaRPr>
          </a:p>
        </p:txBody>
      </p:sp>
      <p:cxnSp>
        <p:nvCxnSpPr>
          <p:cNvPr id="93203" name="直線單箭頭接點 9"/>
          <p:cNvCxnSpPr>
            <a:cxnSpLocks noChangeShapeType="1"/>
            <a:stCxn id="25" idx="1"/>
          </p:cNvCxnSpPr>
          <p:nvPr/>
        </p:nvCxnSpPr>
        <p:spPr bwMode="auto">
          <a:xfrm rot="10800000" flipV="1">
            <a:off x="3635375" y="2947988"/>
            <a:ext cx="649288" cy="379412"/>
          </a:xfrm>
          <a:prstGeom prst="straightConnector1">
            <a:avLst/>
          </a:prstGeom>
          <a:noFill/>
          <a:ln w="12700" algn="ctr">
            <a:solidFill>
              <a:srgbClr val="0000FF"/>
            </a:solidFill>
            <a:prstDash val="dash"/>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8" name="Rectangle 12"/>
          <p:cNvSpPr>
            <a:spLocks noChangeArrowheads="1"/>
          </p:cNvSpPr>
          <p:nvPr/>
        </p:nvSpPr>
        <p:spPr bwMode="auto">
          <a:xfrm>
            <a:off x="395288" y="836613"/>
            <a:ext cx="7924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30000"/>
              </a:lnSpc>
              <a:spcBef>
                <a:spcPct val="20000"/>
              </a:spcBef>
              <a:buClr>
                <a:schemeClr val="tx1"/>
              </a:buClr>
              <a:buSzPct val="80000"/>
              <a:buFont typeface="Wingdings" pitchFamily="2" charset="2"/>
              <a:buNone/>
            </a:pPr>
            <a:r>
              <a:rPr lang="en-US" altLang="zh-TW">
                <a:latin typeface="Times New Roman" pitchFamily="18" charset="0"/>
                <a:ea typeface="標楷體" pitchFamily="65" charset="-120"/>
              </a:rPr>
              <a:t>Consider two bases for a vector space </a:t>
            </a:r>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a:t>
            </a:r>
          </a:p>
        </p:txBody>
      </p:sp>
      <p:graphicFrame>
        <p:nvGraphicFramePr>
          <p:cNvPr id="94210" name="Object 13"/>
          <p:cNvGraphicFramePr>
            <a:graphicFrameLocks noChangeAspect="1"/>
          </p:cNvGraphicFramePr>
          <p:nvPr/>
        </p:nvGraphicFramePr>
        <p:xfrm>
          <a:off x="5508625" y="935038"/>
          <a:ext cx="3124200" cy="431800"/>
        </p:xfrm>
        <a:graphic>
          <a:graphicData uri="http://schemas.openxmlformats.org/presentationml/2006/ole">
            <mc:AlternateContent xmlns:mc="http://schemas.openxmlformats.org/markup-compatibility/2006">
              <mc:Choice xmlns:v="urn:schemas-microsoft-com:vml" Requires="v">
                <p:oleObj spid="_x0000_s149367" name="Equation" r:id="rId3" imgW="1562040" imgH="215640" progId="Equation.3">
                  <p:embed/>
                </p:oleObj>
              </mc:Choice>
              <mc:Fallback>
                <p:oleObj name="Equation" r:id="rId3" imgW="1562040" imgH="215640"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935038"/>
                        <a:ext cx="3124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11" name="Object 14"/>
          <p:cNvGraphicFramePr>
            <a:graphicFrameLocks noChangeAspect="1"/>
          </p:cNvGraphicFramePr>
          <p:nvPr/>
        </p:nvGraphicFramePr>
        <p:xfrm>
          <a:off x="539750" y="1557338"/>
          <a:ext cx="3429000" cy="838200"/>
        </p:xfrm>
        <a:graphic>
          <a:graphicData uri="http://schemas.openxmlformats.org/presentationml/2006/ole">
            <mc:AlternateContent xmlns:mc="http://schemas.openxmlformats.org/markup-compatibility/2006">
              <mc:Choice xmlns:v="urn:schemas-microsoft-com:vml" Requires="v">
                <p:oleObj spid="_x0000_s149368" name="方程式" r:id="rId5" imgW="3429000" imgH="838080" progId="Equation.3">
                  <p:embed/>
                </p:oleObj>
              </mc:Choice>
              <mc:Fallback>
                <p:oleObj name="方程式" r:id="rId5" imgW="3429000" imgH="838080"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557338"/>
                        <a:ext cx="3429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12" name="Object 16"/>
          <p:cNvGraphicFramePr>
            <a:graphicFrameLocks noChangeAspect="1"/>
          </p:cNvGraphicFramePr>
          <p:nvPr/>
        </p:nvGraphicFramePr>
        <p:xfrm>
          <a:off x="5476875" y="1454150"/>
          <a:ext cx="3451225" cy="1519238"/>
        </p:xfrm>
        <a:graphic>
          <a:graphicData uri="http://schemas.openxmlformats.org/presentationml/2006/ole">
            <mc:AlternateContent xmlns:mc="http://schemas.openxmlformats.org/markup-compatibility/2006">
              <mc:Choice xmlns:v="urn:schemas-microsoft-com:vml" Requires="v">
                <p:oleObj spid="_x0000_s149369" name="Equation" r:id="rId7" imgW="2654280" imgH="1168200" progId="Equation.DSMT4">
                  <p:embed/>
                </p:oleObj>
              </mc:Choice>
              <mc:Fallback>
                <p:oleObj name="Equation" r:id="rId7" imgW="2654280" imgH="1168200" progId="Equation.DSMT4">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6875" y="1454150"/>
                        <a:ext cx="3451225" cy="15192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13" name="Object 17"/>
          <p:cNvGraphicFramePr>
            <a:graphicFrameLocks noChangeAspect="1"/>
          </p:cNvGraphicFramePr>
          <p:nvPr/>
        </p:nvGraphicFramePr>
        <p:xfrm>
          <a:off x="179388" y="2974975"/>
          <a:ext cx="5211762" cy="1784350"/>
        </p:xfrm>
        <a:graphic>
          <a:graphicData uri="http://schemas.openxmlformats.org/presentationml/2006/ole">
            <mc:AlternateContent xmlns:mc="http://schemas.openxmlformats.org/markup-compatibility/2006">
              <mc:Choice xmlns:v="urn:schemas-microsoft-com:vml" Requires="v">
                <p:oleObj spid="_x0000_s149370" name="Equation" r:id="rId9" imgW="2895480" imgH="990360" progId="Equation.DSMT4">
                  <p:embed/>
                </p:oleObj>
              </mc:Choice>
              <mc:Fallback>
                <p:oleObj name="Equation" r:id="rId9" imgW="2895480" imgH="990360" progId="Equation.DSMT4">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388" y="2974975"/>
                        <a:ext cx="5211762" cy="178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14" name="Object 18"/>
          <p:cNvGraphicFramePr>
            <a:graphicFrameLocks noChangeAspect="1"/>
          </p:cNvGraphicFramePr>
          <p:nvPr/>
        </p:nvGraphicFramePr>
        <p:xfrm>
          <a:off x="523875" y="2420938"/>
          <a:ext cx="4479925" cy="368300"/>
        </p:xfrm>
        <a:graphic>
          <a:graphicData uri="http://schemas.openxmlformats.org/presentationml/2006/ole">
            <mc:AlternateContent xmlns:mc="http://schemas.openxmlformats.org/markup-compatibility/2006">
              <mc:Choice xmlns:v="urn:schemas-microsoft-com:vml" Requires="v">
                <p:oleObj spid="_x0000_s149371" name="方程式" r:id="rId11" imgW="4483080" imgH="368280" progId="Equation.3">
                  <p:embed/>
                </p:oleObj>
              </mc:Choice>
              <mc:Fallback>
                <p:oleObj name="方程式" r:id="rId11" imgW="4483080" imgH="368280" progId="Equation.3">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3875" y="2420938"/>
                        <a:ext cx="44799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15" name="Object 19"/>
          <p:cNvGraphicFramePr>
            <a:graphicFrameLocks noChangeAspect="1"/>
          </p:cNvGraphicFramePr>
          <p:nvPr/>
        </p:nvGraphicFramePr>
        <p:xfrm>
          <a:off x="157163" y="4905375"/>
          <a:ext cx="5257800" cy="1784350"/>
        </p:xfrm>
        <a:graphic>
          <a:graphicData uri="http://schemas.openxmlformats.org/presentationml/2006/ole">
            <mc:AlternateContent xmlns:mc="http://schemas.openxmlformats.org/markup-compatibility/2006">
              <mc:Choice xmlns:v="urn:schemas-microsoft-com:vml" Requires="v">
                <p:oleObj spid="_x0000_s149372" name="Equation" r:id="rId13" imgW="2920680" imgH="990360" progId="Equation.DSMT4">
                  <p:embed/>
                </p:oleObj>
              </mc:Choice>
              <mc:Fallback>
                <p:oleObj name="Equation" r:id="rId13" imgW="2920680" imgH="990360" progId="Equation.DSMT4">
                  <p:embed/>
                  <p:pic>
                    <p:nvPicPr>
                      <p:cNvPr id="0"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63" y="4905375"/>
                        <a:ext cx="5257800" cy="178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219" name="Line 20"/>
          <p:cNvSpPr>
            <a:spLocks noChangeShapeType="1"/>
          </p:cNvSpPr>
          <p:nvPr/>
        </p:nvSpPr>
        <p:spPr bwMode="auto">
          <a:xfrm flipV="1">
            <a:off x="3059113" y="4365625"/>
            <a:ext cx="3024187" cy="0"/>
          </a:xfrm>
          <a:prstGeom prst="line">
            <a:avLst/>
          </a:prstGeom>
          <a:noFill/>
          <a:ln w="12700">
            <a:solidFill>
              <a:srgbClr val="FF0000"/>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94220" name="Line 21"/>
          <p:cNvSpPr>
            <a:spLocks noChangeShapeType="1"/>
          </p:cNvSpPr>
          <p:nvPr/>
        </p:nvSpPr>
        <p:spPr bwMode="auto">
          <a:xfrm flipV="1">
            <a:off x="3059113" y="6310313"/>
            <a:ext cx="2592387" cy="0"/>
          </a:xfrm>
          <a:prstGeom prst="line">
            <a:avLst/>
          </a:prstGeom>
          <a:noFill/>
          <a:ln w="12700">
            <a:solidFill>
              <a:srgbClr val="FF0000"/>
            </a:solidFill>
            <a:miter lim="800000"/>
            <a:headEnd/>
            <a:tailEnd type="non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94221" name="Line 22"/>
          <p:cNvSpPr>
            <a:spLocks noChangeShapeType="1"/>
          </p:cNvSpPr>
          <p:nvPr/>
        </p:nvSpPr>
        <p:spPr bwMode="auto">
          <a:xfrm flipV="1">
            <a:off x="5651500" y="4365625"/>
            <a:ext cx="144463" cy="1944688"/>
          </a:xfrm>
          <a:prstGeom prst="line">
            <a:avLst/>
          </a:prstGeom>
          <a:noFill/>
          <a:ln w="12700">
            <a:solidFill>
              <a:srgbClr val="FF0000"/>
            </a:solidFill>
            <a:miter lim="800000"/>
            <a:headEnd/>
            <a:tailEnd type="none" w="sm" len="sm"/>
          </a:ln>
          <a:extLst>
            <a:ext uri="{909E8E84-426E-40DD-AFC4-6F175D3DCCD1}">
              <a14:hiddenFill xmlns:a14="http://schemas.microsoft.com/office/drawing/2010/main">
                <a:noFill/>
              </a14:hiddenFill>
            </a:ext>
          </a:extLst>
        </p:spPr>
        <p:txBody>
          <a:bodyPr wrap="none"/>
          <a:lstStyle/>
          <a:p>
            <a:endParaRPr lang="zh-TW" altLang="en-US"/>
          </a:p>
        </p:txBody>
      </p:sp>
      <p:graphicFrame>
        <p:nvGraphicFramePr>
          <p:cNvPr id="94216" name="Object 23"/>
          <p:cNvGraphicFramePr>
            <a:graphicFrameLocks noChangeAspect="1"/>
          </p:cNvGraphicFramePr>
          <p:nvPr/>
        </p:nvGraphicFramePr>
        <p:xfrm>
          <a:off x="6072188" y="3406775"/>
          <a:ext cx="2927350" cy="1785938"/>
        </p:xfrm>
        <a:graphic>
          <a:graphicData uri="http://schemas.openxmlformats.org/presentationml/2006/ole">
            <mc:AlternateContent xmlns:mc="http://schemas.openxmlformats.org/markup-compatibility/2006">
              <mc:Choice xmlns:v="urn:schemas-microsoft-com:vml" Requires="v">
                <p:oleObj spid="_x0000_s149373" name="Equation" r:id="rId15" imgW="1625400" imgH="990360" progId="Equation.DSMT4">
                  <p:embed/>
                </p:oleObj>
              </mc:Choice>
              <mc:Fallback>
                <p:oleObj name="Equation" r:id="rId15" imgW="1625400" imgH="990360" progId="Equation.DSMT4">
                  <p:embed/>
                  <p:pic>
                    <p:nvPicPr>
                      <p:cNvPr id="0"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72188" y="3406775"/>
                        <a:ext cx="2927350" cy="178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文字方塊 12"/>
          <p:cNvSpPr txBox="1"/>
          <p:nvPr/>
        </p:nvSpPr>
        <p:spPr>
          <a:xfrm>
            <a:off x="6000750" y="5357813"/>
            <a:ext cx="3000375" cy="830262"/>
          </a:xfrm>
          <a:prstGeom prst="rect">
            <a:avLst/>
          </a:prstGeom>
          <a:noFill/>
        </p:spPr>
        <p:txBody>
          <a:bodyPr>
            <a:spAutoFit/>
          </a:bodyPr>
          <a:lstStyle/>
          <a:p>
            <a:pPr marL="271463" indent="-271463">
              <a:defRPr/>
            </a:pPr>
            <a:r>
              <a:rPr lang="en-US" altLang="zh-TW" sz="1600" dirty="0">
                <a:solidFill>
                  <a:srgbClr val="0000FF"/>
                </a:solidFill>
                <a:latin typeface="+mn-lt"/>
              </a:rPr>
              <a:t>※</a:t>
            </a:r>
            <a:r>
              <a:rPr lang="zh-TW" altLang="en-US" sz="1600" dirty="0">
                <a:solidFill>
                  <a:srgbClr val="0000FF"/>
                </a:solidFill>
                <a:latin typeface="+mn-lt"/>
              </a:rPr>
              <a:t> </a:t>
            </a:r>
            <a:r>
              <a:rPr lang="en-US" altLang="zh-TW" sz="1600" dirty="0">
                <a:solidFill>
                  <a:srgbClr val="0000FF"/>
                </a:solidFill>
                <a:latin typeface="+mn-lt"/>
              </a:rPr>
              <a:t>This method is very similar to the method for solving </a:t>
            </a:r>
            <a:r>
              <a:rPr lang="en-US" altLang="zh-TW" sz="1600" i="1" dirty="0">
                <a:solidFill>
                  <a:srgbClr val="0000FF"/>
                </a:solidFill>
                <a:latin typeface="+mn-lt"/>
              </a:rPr>
              <a:t>A</a:t>
            </a:r>
            <a:r>
              <a:rPr lang="en-US" altLang="zh-TW" sz="1600" baseline="40000" dirty="0">
                <a:solidFill>
                  <a:srgbClr val="0000FF"/>
                </a:solidFill>
                <a:latin typeface="+mn-lt"/>
              </a:rPr>
              <a:t>-1</a:t>
            </a:r>
            <a:r>
              <a:rPr lang="en-US" altLang="zh-TW" sz="1600" dirty="0">
                <a:solidFill>
                  <a:srgbClr val="0000FF"/>
                </a:solidFill>
                <a:latin typeface="+mn-lt"/>
              </a:rPr>
              <a:t> through G.-J. E., i.e.</a:t>
            </a:r>
            <a:endParaRPr lang="zh-TW" altLang="en-US" sz="1600" dirty="0">
              <a:solidFill>
                <a:srgbClr val="0000FF"/>
              </a:solidFill>
              <a:latin typeface="+mn-lt"/>
            </a:endParaRPr>
          </a:p>
        </p:txBody>
      </p:sp>
      <p:graphicFrame>
        <p:nvGraphicFramePr>
          <p:cNvPr id="94217" name="Object 7"/>
          <p:cNvGraphicFramePr>
            <a:graphicFrameLocks noChangeAspect="1"/>
          </p:cNvGraphicFramePr>
          <p:nvPr/>
        </p:nvGraphicFramePr>
        <p:xfrm>
          <a:off x="6357938" y="6183313"/>
          <a:ext cx="2266950" cy="334962"/>
        </p:xfrm>
        <a:graphic>
          <a:graphicData uri="http://schemas.openxmlformats.org/presentationml/2006/ole">
            <mc:AlternateContent xmlns:mc="http://schemas.openxmlformats.org/markup-compatibility/2006">
              <mc:Choice xmlns:v="urn:schemas-microsoft-com:vml" Requires="v">
                <p:oleObj spid="_x0000_s149374" name="Equation" r:id="rId17" imgW="1955520" imgH="279360" progId="Equation.DSMT4">
                  <p:embed/>
                </p:oleObj>
              </mc:Choice>
              <mc:Fallback>
                <p:oleObj name="Equation" r:id="rId17" imgW="1955520" imgH="279360" progId="Equation.DSMT4">
                  <p:embed/>
                  <p:pic>
                    <p:nvPicPr>
                      <p:cNvPr id="0" name="Object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57938" y="6183313"/>
                        <a:ext cx="2266950" cy="33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3"/>
          <p:cNvSpPr>
            <a:spLocks noGrp="1" noChangeArrowheads="1"/>
          </p:cNvSpPr>
          <p:nvPr>
            <p:ph type="body" idx="1"/>
          </p:nvPr>
        </p:nvSpPr>
        <p:spPr>
          <a:xfrm>
            <a:off x="381000" y="914400"/>
            <a:ext cx="8610600" cy="3090863"/>
          </a:xfrm>
          <a:noFill/>
        </p:spPr>
        <p:txBody>
          <a:bodyPr/>
          <a:lstStyle/>
          <a:p>
            <a:pPr eaLnBrk="1" hangingPunct="1">
              <a:lnSpc>
                <a:spcPct val="130000"/>
              </a:lnSpc>
              <a:spcBef>
                <a:spcPts val="1200"/>
              </a:spcBef>
              <a:buSzTx/>
              <a:buFont typeface="Wingdings" pitchFamily="2" charset="2"/>
              <a:buChar char="§"/>
            </a:pPr>
            <a:r>
              <a:rPr lang="en-US" altLang="zh-TW" dirty="0"/>
              <a:t>Ex 5: (Finding a transition matrix) </a:t>
            </a:r>
          </a:p>
          <a:p>
            <a:pPr eaLnBrk="1" hangingPunct="1">
              <a:lnSpc>
                <a:spcPct val="130000"/>
              </a:lnSpc>
              <a:spcBef>
                <a:spcPts val="1200"/>
              </a:spcBef>
              <a:buFont typeface="Wingdings" pitchFamily="2" charset="2"/>
              <a:buNone/>
            </a:pPr>
            <a:r>
              <a:rPr lang="en-US" altLang="zh-TW" i="1" dirty="0">
                <a:solidFill>
                  <a:schemeClr val="tx1"/>
                </a:solidFill>
              </a:rPr>
              <a:t>   B </a:t>
            </a:r>
            <a:r>
              <a:rPr lang="en-US" altLang="zh-TW" dirty="0">
                <a:solidFill>
                  <a:schemeClr val="tx1"/>
                </a:solidFill>
              </a:rPr>
              <a:t>= {(–3, 2), (4,–2)} and </a:t>
            </a:r>
            <a:r>
              <a:rPr lang="en-US" altLang="zh-TW" i="1" dirty="0">
                <a:solidFill>
                  <a:schemeClr val="tx1"/>
                </a:solidFill>
              </a:rPr>
              <a:t>B</a:t>
            </a:r>
            <a:r>
              <a:rPr lang="en-US" altLang="zh-TW" i="1" dirty="0">
                <a:solidFill>
                  <a:schemeClr val="tx1"/>
                </a:solidFill>
                <a:cs typeface="Times New Roman" pitchFamily="18" charset="0"/>
              </a:rPr>
              <a:t>'</a:t>
            </a:r>
            <a:r>
              <a:rPr lang="en-US" altLang="zh-TW" dirty="0">
                <a:solidFill>
                  <a:schemeClr val="tx1"/>
                </a:solidFill>
              </a:rPr>
              <a:t> = {(–1, 2), (2,–2)} are two bases for </a:t>
            </a:r>
            <a:r>
              <a:rPr lang="en-US" altLang="zh-TW" i="1" dirty="0">
                <a:solidFill>
                  <a:schemeClr val="tx1"/>
                </a:solidFill>
              </a:rPr>
              <a:t>R</a:t>
            </a:r>
            <a:r>
              <a:rPr lang="en-US" altLang="zh-TW" sz="2000" baseline="60000" dirty="0">
                <a:solidFill>
                  <a:schemeClr val="tx1"/>
                </a:solidFill>
              </a:rPr>
              <a:t>2</a:t>
            </a:r>
            <a:r>
              <a:rPr lang="en-US" altLang="zh-TW" dirty="0">
                <a:solidFill>
                  <a:schemeClr val="tx1"/>
                </a:solidFill>
              </a:rPr>
              <a:t> </a:t>
            </a:r>
          </a:p>
          <a:p>
            <a:pPr eaLnBrk="1" hangingPunct="1">
              <a:lnSpc>
                <a:spcPct val="130000"/>
              </a:lnSpc>
              <a:spcBef>
                <a:spcPts val="1200"/>
              </a:spcBef>
              <a:buFont typeface="Wingdings" pitchFamily="2" charset="2"/>
              <a:buNone/>
            </a:pPr>
            <a:r>
              <a:rPr lang="en-US" altLang="zh-TW" dirty="0">
                <a:solidFill>
                  <a:schemeClr val="tx1"/>
                </a:solidFill>
              </a:rPr>
              <a:t>    (a) Find the transition matrix from </a:t>
            </a:r>
            <a:r>
              <a:rPr lang="en-US" altLang="zh-TW" i="1" dirty="0">
                <a:solidFill>
                  <a:schemeClr val="tx1"/>
                </a:solidFill>
              </a:rPr>
              <a:t>B</a:t>
            </a:r>
            <a:r>
              <a:rPr lang="en-US" altLang="zh-TW" i="1" dirty="0">
                <a:solidFill>
                  <a:schemeClr val="tx1"/>
                </a:solidFill>
                <a:cs typeface="Times New Roman" pitchFamily="18" charset="0"/>
              </a:rPr>
              <a:t>'</a:t>
            </a:r>
            <a:r>
              <a:rPr lang="en-US" altLang="zh-TW" dirty="0">
                <a:solidFill>
                  <a:schemeClr val="tx1"/>
                </a:solidFill>
              </a:rPr>
              <a:t> to </a:t>
            </a:r>
            <a:r>
              <a:rPr lang="en-US" altLang="zh-TW" i="1" dirty="0">
                <a:solidFill>
                  <a:schemeClr val="tx1"/>
                </a:solidFill>
              </a:rPr>
              <a:t>B</a:t>
            </a:r>
            <a:endParaRPr lang="en-US" altLang="zh-TW" dirty="0">
              <a:solidFill>
                <a:schemeClr val="tx1"/>
              </a:solidFill>
            </a:endParaRPr>
          </a:p>
          <a:p>
            <a:pPr eaLnBrk="1" hangingPunct="1">
              <a:lnSpc>
                <a:spcPct val="130000"/>
              </a:lnSpc>
              <a:spcBef>
                <a:spcPts val="1200"/>
              </a:spcBef>
              <a:buFont typeface="Wingdings" pitchFamily="2" charset="2"/>
              <a:buNone/>
            </a:pPr>
            <a:r>
              <a:rPr lang="en-US" altLang="zh-TW" dirty="0">
                <a:solidFill>
                  <a:schemeClr val="tx1"/>
                </a:solidFill>
              </a:rPr>
              <a:t>    (b)   </a:t>
            </a:r>
          </a:p>
          <a:p>
            <a:pPr eaLnBrk="1" hangingPunct="1">
              <a:lnSpc>
                <a:spcPct val="130000"/>
              </a:lnSpc>
              <a:spcBef>
                <a:spcPts val="1200"/>
              </a:spcBef>
              <a:buFont typeface="Wingdings" pitchFamily="2" charset="2"/>
              <a:buNone/>
            </a:pPr>
            <a:r>
              <a:rPr lang="en-US" altLang="zh-TW" dirty="0">
                <a:solidFill>
                  <a:schemeClr val="tx1"/>
                </a:solidFill>
              </a:rPr>
              <a:t>    (c) Find the transition matrix from </a:t>
            </a:r>
            <a:r>
              <a:rPr lang="en-US" altLang="zh-TW" i="1" dirty="0">
                <a:solidFill>
                  <a:schemeClr val="tx1"/>
                </a:solidFill>
              </a:rPr>
              <a:t>B </a:t>
            </a:r>
            <a:r>
              <a:rPr lang="en-US" altLang="zh-TW" dirty="0">
                <a:solidFill>
                  <a:schemeClr val="tx1"/>
                </a:solidFill>
              </a:rPr>
              <a:t>to</a:t>
            </a:r>
            <a:r>
              <a:rPr lang="en-US" altLang="zh-TW" i="1" dirty="0">
                <a:solidFill>
                  <a:schemeClr val="tx1"/>
                </a:solidFill>
              </a:rPr>
              <a:t> B</a:t>
            </a:r>
            <a:r>
              <a:rPr lang="en-US" altLang="zh-TW" i="1" dirty="0">
                <a:solidFill>
                  <a:schemeClr val="tx1"/>
                </a:solidFill>
                <a:cs typeface="Times New Roman" pitchFamily="18" charset="0"/>
              </a:rPr>
              <a:t>'</a:t>
            </a:r>
            <a:endParaRPr lang="en-US" altLang="zh-TW" i="1" dirty="0">
              <a:solidFill>
                <a:schemeClr val="tx1"/>
              </a:solidFill>
            </a:endParaRPr>
          </a:p>
        </p:txBody>
      </p:sp>
      <p:graphicFrame>
        <p:nvGraphicFramePr>
          <p:cNvPr id="95234" name="Object 4"/>
          <p:cNvGraphicFramePr>
            <a:graphicFrameLocks noChangeAspect="1"/>
          </p:cNvGraphicFramePr>
          <p:nvPr>
            <p:extLst>
              <p:ext uri="{D42A27DB-BD31-4B8C-83A1-F6EECF244321}">
                <p14:modId xmlns:p14="http://schemas.microsoft.com/office/powerpoint/2010/main" val="4286671058"/>
              </p:ext>
            </p:extLst>
          </p:nvPr>
        </p:nvGraphicFramePr>
        <p:xfrm>
          <a:off x="1143000" y="2658616"/>
          <a:ext cx="3073400" cy="914400"/>
        </p:xfrm>
        <a:graphic>
          <a:graphicData uri="http://schemas.openxmlformats.org/presentationml/2006/ole">
            <mc:AlternateContent xmlns:mc="http://schemas.openxmlformats.org/markup-compatibility/2006">
              <mc:Choice xmlns:v="urn:schemas-microsoft-com:vml" Requires="v">
                <p:oleObj spid="_x0000_s95967" name="Equation" r:id="rId3" imgW="1536480" imgH="457200" progId="Equation.DSMT4">
                  <p:embed/>
                </p:oleObj>
              </mc:Choice>
              <mc:Fallback>
                <p:oleObj name="Equation" r:id="rId3" imgW="1536480" imgH="457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658616"/>
                        <a:ext cx="3073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235" name="Object 0"/>
          <p:cNvGraphicFramePr>
            <a:graphicFrameLocks noChangeAspect="1"/>
          </p:cNvGraphicFramePr>
          <p:nvPr/>
        </p:nvGraphicFramePr>
        <p:xfrm>
          <a:off x="1692275" y="4437063"/>
          <a:ext cx="4581525" cy="1879600"/>
        </p:xfrm>
        <a:graphic>
          <a:graphicData uri="http://schemas.openxmlformats.org/presentationml/2006/ole">
            <mc:AlternateContent xmlns:mc="http://schemas.openxmlformats.org/markup-compatibility/2006">
              <mc:Choice xmlns:v="urn:schemas-microsoft-com:vml" Requires="v">
                <p:oleObj spid="_x0000_s95968" name="Equation" r:id="rId5" imgW="2286000" imgH="939600" progId="Equation.DSMT4">
                  <p:embed/>
                </p:oleObj>
              </mc:Choice>
              <mc:Fallback>
                <p:oleObj name="Equation" r:id="rId5" imgW="2286000" imgH="939600" progId="Equation.DSMT4">
                  <p:embed/>
                  <p:pic>
                    <p:nvPicPr>
                      <p:cNvPr id="0" name="Object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4437063"/>
                        <a:ext cx="4581525" cy="187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2" name="Rectangle 3"/>
          <p:cNvSpPr>
            <a:spLocks noGrp="1" noChangeArrowheads="1"/>
          </p:cNvSpPr>
          <p:nvPr>
            <p:ph type="body" idx="1"/>
          </p:nvPr>
        </p:nvSpPr>
        <p:spPr>
          <a:xfrm>
            <a:off x="533400" y="914400"/>
            <a:ext cx="7924800" cy="1143000"/>
          </a:xfrm>
        </p:spPr>
        <p:txBody>
          <a:bodyPr/>
          <a:lstStyle/>
          <a:p>
            <a:pPr eaLnBrk="1" hangingPunct="1">
              <a:buFont typeface="Wingdings" pitchFamily="2" charset="2"/>
              <a:buNone/>
            </a:pPr>
            <a:r>
              <a:rPr lang="en-US" altLang="zh-TW"/>
              <a:t>Sol:</a:t>
            </a:r>
          </a:p>
          <a:p>
            <a:pPr eaLnBrk="1" hangingPunct="1">
              <a:buFont typeface="Wingdings" pitchFamily="2" charset="2"/>
              <a:buNone/>
            </a:pPr>
            <a:r>
              <a:rPr lang="en-US" altLang="zh-TW"/>
              <a:t>       </a:t>
            </a:r>
            <a:r>
              <a:rPr lang="en-US" altLang="zh-TW">
                <a:solidFill>
                  <a:schemeClr val="tx1"/>
                </a:solidFill>
              </a:rPr>
              <a:t>(a)</a:t>
            </a:r>
          </a:p>
          <a:p>
            <a:pPr eaLnBrk="1" hangingPunct="1">
              <a:buFont typeface="Wingdings" pitchFamily="2" charset="2"/>
              <a:buNone/>
            </a:pPr>
            <a:endParaRPr lang="en-US" altLang="zh-TW"/>
          </a:p>
          <a:p>
            <a:pPr eaLnBrk="1" hangingPunct="1">
              <a:buFont typeface="Wingdings" pitchFamily="2" charset="2"/>
              <a:buNone/>
            </a:pPr>
            <a:endParaRPr lang="en-US" altLang="zh-TW"/>
          </a:p>
          <a:p>
            <a:pPr eaLnBrk="1" hangingPunct="1">
              <a:buFont typeface="Wingdings" pitchFamily="2" charset="2"/>
              <a:buNone/>
            </a:pPr>
            <a:endParaRPr lang="en-US" altLang="zh-TW"/>
          </a:p>
          <a:p>
            <a:pPr eaLnBrk="1" hangingPunct="1">
              <a:buFont typeface="Wingdings" pitchFamily="2" charset="2"/>
              <a:buNone/>
            </a:pPr>
            <a:endParaRPr lang="en-US" altLang="zh-TW"/>
          </a:p>
          <a:p>
            <a:pPr eaLnBrk="1" hangingPunct="1">
              <a:buFont typeface="Wingdings" pitchFamily="2" charset="2"/>
              <a:buNone/>
            </a:pPr>
            <a:endParaRPr lang="en-US" altLang="zh-TW"/>
          </a:p>
          <a:p>
            <a:pPr eaLnBrk="1" hangingPunct="1">
              <a:buFont typeface="Wingdings" pitchFamily="2" charset="2"/>
              <a:buNone/>
            </a:pPr>
            <a:endParaRPr lang="en-US" altLang="zh-TW"/>
          </a:p>
          <a:p>
            <a:pPr eaLnBrk="1" hangingPunct="1">
              <a:buFont typeface="Wingdings" pitchFamily="2" charset="2"/>
              <a:buNone/>
            </a:pPr>
            <a:endParaRPr lang="en-US" altLang="zh-TW"/>
          </a:p>
        </p:txBody>
      </p:sp>
      <p:graphicFrame>
        <p:nvGraphicFramePr>
          <p:cNvPr id="96258" name="Object 0"/>
          <p:cNvGraphicFramePr>
            <a:graphicFrameLocks noChangeAspect="1"/>
          </p:cNvGraphicFramePr>
          <p:nvPr/>
        </p:nvGraphicFramePr>
        <p:xfrm>
          <a:off x="1835150" y="1362075"/>
          <a:ext cx="2979738" cy="914400"/>
        </p:xfrm>
        <a:graphic>
          <a:graphicData uri="http://schemas.openxmlformats.org/presentationml/2006/ole">
            <mc:AlternateContent xmlns:mc="http://schemas.openxmlformats.org/markup-compatibility/2006">
              <mc:Choice xmlns:v="urn:schemas-microsoft-com:vml" Requires="v">
                <p:oleObj spid="_x0000_s136641" name="Equation" r:id="rId3" imgW="1485720" imgH="457200" progId="Equation.3">
                  <p:embed/>
                </p:oleObj>
              </mc:Choice>
              <mc:Fallback>
                <p:oleObj name="Equation" r:id="rId3" imgW="1485720" imgH="4572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362075"/>
                        <a:ext cx="29797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259" name="Object 2"/>
          <p:cNvGraphicFramePr>
            <a:graphicFrameLocks noChangeAspect="1"/>
          </p:cNvGraphicFramePr>
          <p:nvPr/>
        </p:nvGraphicFramePr>
        <p:xfrm>
          <a:off x="1563688" y="5029200"/>
          <a:ext cx="4429125" cy="912813"/>
        </p:xfrm>
        <a:graphic>
          <a:graphicData uri="http://schemas.openxmlformats.org/presentationml/2006/ole">
            <mc:AlternateContent xmlns:mc="http://schemas.openxmlformats.org/markup-compatibility/2006">
              <mc:Choice xmlns:v="urn:schemas-microsoft-com:vml" Requires="v">
                <p:oleObj spid="_x0000_s136642" name="Equation" r:id="rId5" imgW="2222280" imgH="457200" progId="Equation.DSMT4">
                  <p:embed/>
                </p:oleObj>
              </mc:Choice>
              <mc:Fallback>
                <p:oleObj name="Equation" r:id="rId5" imgW="2222280" imgH="4572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3688" y="5029200"/>
                        <a:ext cx="4429125"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263" name="Rectangle 10"/>
          <p:cNvSpPr>
            <a:spLocks noChangeArrowheads="1"/>
          </p:cNvSpPr>
          <p:nvPr/>
        </p:nvSpPr>
        <p:spPr bwMode="auto">
          <a:xfrm>
            <a:off x="914400" y="4648200"/>
            <a:ext cx="61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p>
            <a:r>
              <a:rPr lang="en-US" altLang="zh-TW">
                <a:latin typeface="Times New Roman" pitchFamily="18" charset="0"/>
                <a:ea typeface="標楷體" pitchFamily="65" charset="-120"/>
              </a:rPr>
              <a:t> (b)</a:t>
            </a:r>
          </a:p>
        </p:txBody>
      </p:sp>
      <p:graphicFrame>
        <p:nvGraphicFramePr>
          <p:cNvPr id="96260" name="Object 3"/>
          <p:cNvGraphicFramePr>
            <a:graphicFrameLocks noChangeAspect="1"/>
          </p:cNvGraphicFramePr>
          <p:nvPr/>
        </p:nvGraphicFramePr>
        <p:xfrm>
          <a:off x="6153150" y="1308100"/>
          <a:ext cx="2279650" cy="908050"/>
        </p:xfrm>
        <a:graphic>
          <a:graphicData uri="http://schemas.openxmlformats.org/presentationml/2006/ole">
            <mc:AlternateContent xmlns:mc="http://schemas.openxmlformats.org/markup-compatibility/2006">
              <mc:Choice xmlns:v="urn:schemas-microsoft-com:vml" Requires="v">
                <p:oleObj spid="_x0000_s136643" name="Equation" r:id="rId7" imgW="1143000" imgH="457200" progId="Equation.3">
                  <p:embed/>
                </p:oleObj>
              </mc:Choice>
              <mc:Fallback>
                <p:oleObj name="Equation" r:id="rId7" imgW="1143000" imgH="4572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3150" y="1308100"/>
                        <a:ext cx="2279650"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64" name="Line 13"/>
          <p:cNvSpPr>
            <a:spLocks noChangeShapeType="1"/>
          </p:cNvSpPr>
          <p:nvPr/>
        </p:nvSpPr>
        <p:spPr bwMode="auto">
          <a:xfrm>
            <a:off x="5003800" y="18415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6265" name="Text Box 14"/>
          <p:cNvSpPr txBox="1">
            <a:spLocks noChangeArrowheads="1"/>
          </p:cNvSpPr>
          <p:nvPr/>
        </p:nvSpPr>
        <p:spPr bwMode="auto">
          <a:xfrm>
            <a:off x="5137150" y="1557338"/>
            <a:ext cx="811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a:latin typeface="Times New Roman" pitchFamily="18" charset="0"/>
              </a:rPr>
              <a:t>G.-J. E.</a:t>
            </a:r>
          </a:p>
        </p:txBody>
      </p:sp>
      <p:sp>
        <p:nvSpPr>
          <p:cNvPr id="96266" name="Text Box 15"/>
          <p:cNvSpPr txBox="1">
            <a:spLocks noChangeArrowheads="1"/>
          </p:cNvSpPr>
          <p:nvPr/>
        </p:nvSpPr>
        <p:spPr bwMode="auto">
          <a:xfrm>
            <a:off x="2438400" y="2209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rPr>
              <a:t>B</a:t>
            </a:r>
            <a:r>
              <a:rPr lang="en-US" altLang="zh-TW">
                <a:latin typeface="Times New Roman" pitchFamily="18" charset="0"/>
              </a:rPr>
              <a:t>                  </a:t>
            </a:r>
            <a:r>
              <a:rPr lang="en-US" altLang="zh-TW" i="1">
                <a:latin typeface="Times New Roman" pitchFamily="18" charset="0"/>
              </a:rPr>
              <a:t>B</a:t>
            </a:r>
            <a:r>
              <a:rPr lang="en-US" altLang="zh-TW" i="1">
                <a:latin typeface="Times New Roman" pitchFamily="18" charset="0"/>
                <a:cs typeface="Times New Roman" pitchFamily="18" charset="0"/>
              </a:rPr>
              <a:t>'</a:t>
            </a:r>
          </a:p>
        </p:txBody>
      </p:sp>
      <p:sp>
        <p:nvSpPr>
          <p:cNvPr id="96267" name="Text Box 16"/>
          <p:cNvSpPr txBox="1">
            <a:spLocks noChangeArrowheads="1"/>
          </p:cNvSpPr>
          <p:nvPr/>
        </p:nvSpPr>
        <p:spPr bwMode="auto">
          <a:xfrm>
            <a:off x="6588125" y="2209800"/>
            <a:ext cx="1398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rPr>
              <a:t>I  </a:t>
            </a:r>
            <a:r>
              <a:rPr lang="en-US" altLang="zh-TW">
                <a:latin typeface="Times New Roman" pitchFamily="18" charset="0"/>
              </a:rPr>
              <a:t>          </a:t>
            </a:r>
            <a:r>
              <a:rPr lang="en-US" altLang="zh-TW" i="1">
                <a:latin typeface="Times New Roman" pitchFamily="18" charset="0"/>
              </a:rPr>
              <a:t>P</a:t>
            </a:r>
            <a:endParaRPr lang="en-US" altLang="zh-TW" baseline="60000">
              <a:latin typeface="Times New Roman" pitchFamily="18" charset="0"/>
            </a:endParaRPr>
          </a:p>
        </p:txBody>
      </p:sp>
      <p:graphicFrame>
        <p:nvGraphicFramePr>
          <p:cNvPr id="96261" name="Object 4"/>
          <p:cNvGraphicFramePr>
            <a:graphicFrameLocks noChangeAspect="1"/>
          </p:cNvGraphicFramePr>
          <p:nvPr/>
        </p:nvGraphicFramePr>
        <p:xfrm>
          <a:off x="1676400" y="2928938"/>
          <a:ext cx="1928813" cy="912812"/>
        </p:xfrm>
        <a:graphic>
          <a:graphicData uri="http://schemas.openxmlformats.org/presentationml/2006/ole">
            <mc:AlternateContent xmlns:mc="http://schemas.openxmlformats.org/markup-compatibility/2006">
              <mc:Choice xmlns:v="urn:schemas-microsoft-com:vml" Requires="v">
                <p:oleObj spid="_x0000_s136644" name="Equation" r:id="rId9" imgW="965160" imgH="457200" progId="Equation.3">
                  <p:embed/>
                </p:oleObj>
              </mc:Choice>
              <mc:Fallback>
                <p:oleObj name="Equation" r:id="rId9" imgW="965160" imgH="4572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2928938"/>
                        <a:ext cx="1928813" cy="912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268" name="Text Box 18"/>
          <p:cNvSpPr txBox="1">
            <a:spLocks noChangeArrowheads="1"/>
          </p:cNvSpPr>
          <p:nvPr/>
        </p:nvSpPr>
        <p:spPr bwMode="auto">
          <a:xfrm>
            <a:off x="3733800" y="3155950"/>
            <a:ext cx="4799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標楷體" pitchFamily="65" charset="-120"/>
                <a:ea typeface="標楷體" pitchFamily="65" charset="-120"/>
              </a:rPr>
              <a:t>(</a:t>
            </a:r>
            <a:r>
              <a:rPr lang="en-US" altLang="zh-TW">
                <a:latin typeface="Times New Roman" pitchFamily="18" charset="0"/>
              </a:rPr>
              <a:t>the transition matrix from </a:t>
            </a:r>
            <a:r>
              <a:rPr lang="en-US" altLang="zh-TW" i="1">
                <a:latin typeface="Times New Roman" pitchFamily="18" charset="0"/>
              </a:rPr>
              <a:t>B'</a:t>
            </a:r>
            <a:r>
              <a:rPr lang="en-US" altLang="zh-TW">
                <a:latin typeface="Times New Roman" pitchFamily="18" charset="0"/>
              </a:rPr>
              <a:t> to </a:t>
            </a:r>
            <a:r>
              <a:rPr lang="en-US" altLang="zh-TW" i="1">
                <a:latin typeface="Times New Roman" pitchFamily="18" charset="0"/>
              </a:rPr>
              <a:t>B</a:t>
            </a:r>
            <a:r>
              <a:rPr lang="en-US" altLang="zh-TW">
                <a:latin typeface="標楷體" pitchFamily="65" charset="-120"/>
                <a:ea typeface="標楷體" pitchFamily="65" charset="-120"/>
              </a:rPr>
              <a:t>)</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Rectangle 1027"/>
          <p:cNvSpPr>
            <a:spLocks noGrp="1" noChangeArrowheads="1"/>
          </p:cNvSpPr>
          <p:nvPr>
            <p:ph type="body" idx="1"/>
          </p:nvPr>
        </p:nvSpPr>
        <p:spPr>
          <a:xfrm>
            <a:off x="533400" y="914400"/>
            <a:ext cx="7924800" cy="457200"/>
          </a:xfrm>
        </p:spPr>
        <p:txBody>
          <a:bodyPr/>
          <a:lstStyle/>
          <a:p>
            <a:pPr eaLnBrk="1" hangingPunct="1">
              <a:buFont typeface="Wingdings" pitchFamily="2" charset="2"/>
              <a:buNone/>
            </a:pPr>
            <a:r>
              <a:rPr lang="en-US" altLang="zh-TW">
                <a:solidFill>
                  <a:schemeClr val="tx1"/>
                </a:solidFill>
              </a:rPr>
              <a:t>       (c)</a:t>
            </a:r>
          </a:p>
        </p:txBody>
      </p:sp>
      <p:sp>
        <p:nvSpPr>
          <p:cNvPr id="97287" name="Text Box 1028"/>
          <p:cNvSpPr txBox="1">
            <a:spLocks noChangeArrowheads="1"/>
          </p:cNvSpPr>
          <p:nvPr/>
        </p:nvSpPr>
        <p:spPr bwMode="auto">
          <a:xfrm>
            <a:off x="4267200" y="3200400"/>
            <a:ext cx="455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標楷體" pitchFamily="65" charset="-120"/>
                <a:ea typeface="標楷體" pitchFamily="65" charset="-120"/>
              </a:rPr>
              <a:t>(</a:t>
            </a:r>
            <a:r>
              <a:rPr lang="en-US" altLang="zh-TW">
                <a:latin typeface="Times New Roman" pitchFamily="18" charset="0"/>
              </a:rPr>
              <a:t>the transition matrix from </a:t>
            </a:r>
            <a:r>
              <a:rPr lang="en-US" altLang="zh-TW" i="1">
                <a:latin typeface="Times New Roman" pitchFamily="18" charset="0"/>
              </a:rPr>
              <a:t>B </a:t>
            </a:r>
            <a:r>
              <a:rPr lang="en-US" altLang="zh-TW">
                <a:latin typeface="Times New Roman" pitchFamily="18" charset="0"/>
              </a:rPr>
              <a:t>to </a:t>
            </a:r>
            <a:r>
              <a:rPr lang="en-US" altLang="zh-TW" i="1">
                <a:latin typeface="Times New Roman" pitchFamily="18" charset="0"/>
              </a:rPr>
              <a:t>B</a:t>
            </a:r>
            <a:r>
              <a:rPr lang="en-US" altLang="zh-TW">
                <a:latin typeface="Times New Roman" pitchFamily="18" charset="0"/>
              </a:rPr>
              <a:t>'</a:t>
            </a:r>
            <a:r>
              <a:rPr lang="en-US" altLang="zh-TW">
                <a:latin typeface="標楷體" pitchFamily="65" charset="-120"/>
                <a:ea typeface="標楷體" pitchFamily="65" charset="-120"/>
              </a:rPr>
              <a:t>)</a:t>
            </a:r>
          </a:p>
        </p:txBody>
      </p:sp>
      <p:graphicFrame>
        <p:nvGraphicFramePr>
          <p:cNvPr id="97282" name="Object 1024"/>
          <p:cNvGraphicFramePr>
            <a:graphicFrameLocks noChangeAspect="1"/>
          </p:cNvGraphicFramePr>
          <p:nvPr/>
        </p:nvGraphicFramePr>
        <p:xfrm>
          <a:off x="1905000" y="3052763"/>
          <a:ext cx="2133600" cy="909637"/>
        </p:xfrm>
        <a:graphic>
          <a:graphicData uri="http://schemas.openxmlformats.org/presentationml/2006/ole">
            <mc:AlternateContent xmlns:mc="http://schemas.openxmlformats.org/markup-compatibility/2006">
              <mc:Choice xmlns:v="urn:schemas-microsoft-com:vml" Requires="v">
                <p:oleObj spid="_x0000_s137667" name="Equation" r:id="rId3" imgW="1066680" imgH="457200" progId="Equation.3">
                  <p:embed/>
                </p:oleObj>
              </mc:Choice>
              <mc:Fallback>
                <p:oleObj name="Equation" r:id="rId3" imgW="1066680" imgH="457200"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052763"/>
                        <a:ext cx="2133600"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3" name="Object 1025"/>
          <p:cNvGraphicFramePr>
            <a:graphicFrameLocks noChangeAspect="1"/>
          </p:cNvGraphicFramePr>
          <p:nvPr/>
        </p:nvGraphicFramePr>
        <p:xfrm>
          <a:off x="1795463" y="1449388"/>
          <a:ext cx="2700337" cy="912812"/>
        </p:xfrm>
        <a:graphic>
          <a:graphicData uri="http://schemas.openxmlformats.org/presentationml/2006/ole">
            <mc:AlternateContent xmlns:mc="http://schemas.openxmlformats.org/markup-compatibility/2006">
              <mc:Choice xmlns:v="urn:schemas-microsoft-com:vml" Requires="v">
                <p:oleObj spid="_x0000_s137668" name="Equation" r:id="rId5" imgW="1346040" imgH="457200" progId="Equation.3">
                  <p:embed/>
                </p:oleObj>
              </mc:Choice>
              <mc:Fallback>
                <p:oleObj name="Equation" r:id="rId5" imgW="1346040" imgH="457200" progId="Equation.3">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463" y="1449388"/>
                        <a:ext cx="2700337" cy="91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4" name="Object 1026"/>
          <p:cNvGraphicFramePr>
            <a:graphicFrameLocks noChangeAspect="1"/>
          </p:cNvGraphicFramePr>
          <p:nvPr/>
        </p:nvGraphicFramePr>
        <p:xfrm>
          <a:off x="5678488" y="1447800"/>
          <a:ext cx="2093912" cy="914400"/>
        </p:xfrm>
        <a:graphic>
          <a:graphicData uri="http://schemas.openxmlformats.org/presentationml/2006/ole">
            <mc:AlternateContent xmlns:mc="http://schemas.openxmlformats.org/markup-compatibility/2006">
              <mc:Choice xmlns:v="urn:schemas-microsoft-com:vml" Requires="v">
                <p:oleObj spid="_x0000_s137669" name="Equation" r:id="rId7" imgW="1041120" imgH="457200" progId="Equation.3">
                  <p:embed/>
                </p:oleObj>
              </mc:Choice>
              <mc:Fallback>
                <p:oleObj name="Equation" r:id="rId7" imgW="1041120" imgH="457200" progId="Equation.3">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8488" y="1447800"/>
                        <a:ext cx="2093912"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7288" name="Group 1033"/>
          <p:cNvGrpSpPr>
            <a:grpSpLocks/>
          </p:cNvGrpSpPr>
          <p:nvPr/>
        </p:nvGrpSpPr>
        <p:grpSpPr bwMode="auto">
          <a:xfrm>
            <a:off x="4572000" y="1697038"/>
            <a:ext cx="914400" cy="338137"/>
            <a:chOff x="2592" y="1117"/>
            <a:chExt cx="576" cy="213"/>
          </a:xfrm>
        </p:grpSpPr>
        <p:sp>
          <p:nvSpPr>
            <p:cNvPr id="97293" name="Line 1034"/>
            <p:cNvSpPr>
              <a:spLocks noChangeShapeType="1"/>
            </p:cNvSpPr>
            <p:nvPr/>
          </p:nvSpPr>
          <p:spPr bwMode="auto">
            <a:xfrm>
              <a:off x="2592" y="1296"/>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7294" name="Text Box 1035"/>
            <p:cNvSpPr txBox="1">
              <a:spLocks noChangeArrowheads="1"/>
            </p:cNvSpPr>
            <p:nvPr/>
          </p:nvSpPr>
          <p:spPr bwMode="auto">
            <a:xfrm>
              <a:off x="2637" y="1117"/>
              <a:ext cx="51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a:latin typeface="Times New Roman" pitchFamily="18" charset="0"/>
                </a:rPr>
                <a:t>G.-J. E.</a:t>
              </a:r>
            </a:p>
          </p:txBody>
        </p:sp>
      </p:grpSp>
      <p:sp>
        <p:nvSpPr>
          <p:cNvPr id="97289" name="Text Box 1036"/>
          <p:cNvSpPr txBox="1">
            <a:spLocks noChangeArrowheads="1"/>
          </p:cNvSpPr>
          <p:nvPr/>
        </p:nvSpPr>
        <p:spPr bwMode="auto">
          <a:xfrm>
            <a:off x="2355850" y="2362200"/>
            <a:ext cx="183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rPr>
              <a:t>B</a:t>
            </a:r>
            <a:r>
              <a:rPr lang="en-US" altLang="zh-TW" i="1">
                <a:latin typeface="Times New Roman" pitchFamily="18" charset="0"/>
                <a:cs typeface="Times New Roman" pitchFamily="18" charset="0"/>
              </a:rPr>
              <a:t>'</a:t>
            </a:r>
            <a:r>
              <a:rPr lang="en-US" altLang="zh-TW">
                <a:latin typeface="Times New Roman" pitchFamily="18" charset="0"/>
              </a:rPr>
              <a:t>              </a:t>
            </a:r>
            <a:r>
              <a:rPr lang="en-US" altLang="zh-TW" i="1">
                <a:latin typeface="Times New Roman" pitchFamily="18" charset="0"/>
              </a:rPr>
              <a:t>B</a:t>
            </a:r>
          </a:p>
        </p:txBody>
      </p:sp>
      <p:sp>
        <p:nvSpPr>
          <p:cNvPr id="97290" name="Text Box 1037"/>
          <p:cNvSpPr txBox="1">
            <a:spLocks noChangeArrowheads="1"/>
          </p:cNvSpPr>
          <p:nvPr/>
        </p:nvSpPr>
        <p:spPr bwMode="auto">
          <a:xfrm>
            <a:off x="6080125" y="2362200"/>
            <a:ext cx="1552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rPr>
              <a:t>I</a:t>
            </a:r>
            <a:r>
              <a:rPr lang="en-US" altLang="zh-TW">
                <a:latin typeface="Times New Roman" pitchFamily="18" charset="0"/>
              </a:rPr>
              <a:t>          </a:t>
            </a:r>
            <a:r>
              <a:rPr lang="en-US" altLang="zh-TW" i="1">
                <a:latin typeface="Times New Roman" pitchFamily="18" charset="0"/>
              </a:rPr>
              <a:t>P</a:t>
            </a:r>
            <a:r>
              <a:rPr lang="en-US" altLang="zh-TW" baseline="60000">
                <a:latin typeface="Times New Roman" pitchFamily="18" charset="0"/>
              </a:rPr>
              <a:t> –1</a:t>
            </a:r>
          </a:p>
        </p:txBody>
      </p:sp>
      <p:grpSp>
        <p:nvGrpSpPr>
          <p:cNvPr id="97291" name="Group 1040"/>
          <p:cNvGrpSpPr>
            <a:grpSpLocks/>
          </p:cNvGrpSpPr>
          <p:nvPr/>
        </p:nvGrpSpPr>
        <p:grpSpPr bwMode="auto">
          <a:xfrm>
            <a:off x="381000" y="4552950"/>
            <a:ext cx="7924800" cy="1447800"/>
            <a:chOff x="240" y="2640"/>
            <a:chExt cx="4992" cy="912"/>
          </a:xfrm>
        </p:grpSpPr>
        <p:sp>
          <p:nvSpPr>
            <p:cNvPr id="97292" name="Rectangle 1038"/>
            <p:cNvSpPr>
              <a:spLocks noChangeArrowheads="1"/>
            </p:cNvSpPr>
            <p:nvPr/>
          </p:nvSpPr>
          <p:spPr bwMode="auto">
            <a:xfrm>
              <a:off x="240" y="2640"/>
              <a:ext cx="499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spcBef>
                  <a:spcPct val="20000"/>
                </a:spcBef>
                <a:buClr>
                  <a:schemeClr val="tx1"/>
                </a:buClr>
                <a:buSzPct val="40000"/>
                <a:buFont typeface="Wingdings" pitchFamily="2" charset="2"/>
                <a:buChar char="n"/>
              </a:pPr>
              <a:r>
                <a:rPr lang="en-US" altLang="zh-TW">
                  <a:solidFill>
                    <a:schemeClr val="hlink"/>
                  </a:solidFill>
                  <a:latin typeface="Times New Roman" pitchFamily="18" charset="0"/>
                </a:rPr>
                <a:t>Check:</a:t>
              </a:r>
            </a:p>
          </p:txBody>
        </p:sp>
        <p:graphicFrame>
          <p:nvGraphicFramePr>
            <p:cNvPr id="97285" name="Object 1027"/>
            <p:cNvGraphicFramePr>
              <a:graphicFrameLocks noChangeAspect="1"/>
            </p:cNvGraphicFramePr>
            <p:nvPr/>
          </p:nvGraphicFramePr>
          <p:xfrm>
            <a:off x="1139" y="2928"/>
            <a:ext cx="3004" cy="577"/>
          </p:xfrm>
          <a:graphic>
            <a:graphicData uri="http://schemas.openxmlformats.org/presentationml/2006/ole">
              <mc:AlternateContent xmlns:mc="http://schemas.openxmlformats.org/markup-compatibility/2006">
                <mc:Choice xmlns:v="urn:schemas-microsoft-com:vml" Requires="v">
                  <p:oleObj spid="_x0000_s137670" name="Equation" r:id="rId9" imgW="2361960" imgH="457200" progId="Equation.DSMT4">
                    <p:embed/>
                  </p:oleObj>
                </mc:Choice>
                <mc:Fallback>
                  <p:oleObj name="Equation" r:id="rId9" imgW="2361960" imgH="457200" progId="Equation.DSMT4">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9" y="2928"/>
                          <a:ext cx="3004" cy="5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381000" y="914400"/>
            <a:ext cx="8382000" cy="5178425"/>
          </a:xfrm>
        </p:spPr>
        <p:txBody>
          <a:bodyPr/>
          <a:lstStyle/>
          <a:p>
            <a:pPr eaLnBrk="1" hangingPunct="1">
              <a:lnSpc>
                <a:spcPct val="130000"/>
              </a:lnSpc>
              <a:buSzTx/>
              <a:buFont typeface="Wingdings" pitchFamily="2" charset="2"/>
              <a:buChar char="§"/>
            </a:pPr>
            <a:r>
              <a:rPr lang="en-US" altLang="zh-TW" dirty="0"/>
              <a:t>Ex 6: Coordinate representation in </a:t>
            </a:r>
            <a:r>
              <a:rPr lang="en-US" altLang="zh-TW" i="1" dirty="0"/>
              <a:t>P</a:t>
            </a:r>
            <a:r>
              <a:rPr lang="en-US" altLang="zh-TW" baseline="-25000" dirty="0"/>
              <a:t>3</a:t>
            </a:r>
            <a:r>
              <a:rPr lang="en-US" altLang="zh-TW" dirty="0"/>
              <a:t>(</a:t>
            </a:r>
            <a:r>
              <a:rPr lang="en-US" altLang="zh-TW" i="1" dirty="0"/>
              <a:t>x</a:t>
            </a:r>
            <a:r>
              <a:rPr lang="en-US" altLang="zh-TW" dirty="0"/>
              <a:t>)</a:t>
            </a:r>
          </a:p>
          <a:p>
            <a:pPr eaLnBrk="1" hangingPunct="1">
              <a:lnSpc>
                <a:spcPct val="130000"/>
              </a:lnSpc>
              <a:buFont typeface="Wingdings" pitchFamily="2" charset="2"/>
              <a:buNone/>
            </a:pPr>
            <a:r>
              <a:rPr lang="en-US" altLang="zh-TW" dirty="0"/>
              <a:t>        </a:t>
            </a:r>
            <a:r>
              <a:rPr lang="en-US" altLang="zh-TW" dirty="0">
                <a:solidFill>
                  <a:schemeClr val="tx1"/>
                </a:solidFill>
              </a:rPr>
              <a:t>Find the coordinate matrix of  </a:t>
            </a:r>
            <a:r>
              <a:rPr lang="en-US" altLang="zh-TW" i="1" dirty="0">
                <a:solidFill>
                  <a:schemeClr val="tx1"/>
                </a:solidFill>
              </a:rPr>
              <a:t>p</a:t>
            </a:r>
            <a:r>
              <a:rPr lang="en-US" altLang="zh-TW" dirty="0">
                <a:solidFill>
                  <a:schemeClr val="tx1"/>
                </a:solidFill>
              </a:rPr>
              <a:t> = 3</a:t>
            </a:r>
            <a:r>
              <a:rPr lang="en-US" altLang="zh-TW" i="1" dirty="0">
                <a:solidFill>
                  <a:schemeClr val="tx1"/>
                </a:solidFill>
              </a:rPr>
              <a:t>x</a:t>
            </a:r>
            <a:r>
              <a:rPr lang="en-US" altLang="zh-TW" baseline="30000" dirty="0">
                <a:solidFill>
                  <a:schemeClr val="tx1"/>
                </a:solidFill>
              </a:rPr>
              <a:t>3 </a:t>
            </a:r>
            <a:r>
              <a:rPr lang="en-US" altLang="zh-TW" dirty="0">
                <a:solidFill>
                  <a:schemeClr val="tx1"/>
                </a:solidFill>
              </a:rPr>
              <a:t>– 2</a:t>
            </a:r>
            <a:r>
              <a:rPr lang="en-US" altLang="zh-TW" i="1" dirty="0">
                <a:solidFill>
                  <a:schemeClr val="tx1"/>
                </a:solidFill>
              </a:rPr>
              <a:t>x</a:t>
            </a:r>
            <a:r>
              <a:rPr lang="en-US" altLang="zh-TW" baseline="30000" dirty="0">
                <a:solidFill>
                  <a:schemeClr val="tx1"/>
                </a:solidFill>
              </a:rPr>
              <a:t>2 </a:t>
            </a:r>
            <a:r>
              <a:rPr lang="en-US" altLang="zh-TW" dirty="0">
                <a:solidFill>
                  <a:schemeClr val="tx1"/>
                </a:solidFill>
              </a:rPr>
              <a:t>+ 4 relative to the</a:t>
            </a:r>
          </a:p>
          <a:p>
            <a:pPr eaLnBrk="1" hangingPunct="1">
              <a:lnSpc>
                <a:spcPct val="130000"/>
              </a:lnSpc>
              <a:buFont typeface="Wingdings" pitchFamily="2" charset="2"/>
              <a:buNone/>
            </a:pPr>
            <a:r>
              <a:rPr lang="en-US" altLang="zh-TW" dirty="0">
                <a:solidFill>
                  <a:schemeClr val="tx1"/>
                </a:solidFill>
              </a:rPr>
              <a:t>        nonstandard basis in </a:t>
            </a:r>
            <a:r>
              <a:rPr lang="en-US" altLang="zh-TW" i="1" dirty="0">
                <a:solidFill>
                  <a:schemeClr val="tx1"/>
                </a:solidFill>
              </a:rPr>
              <a:t>P</a:t>
            </a:r>
            <a:r>
              <a:rPr lang="en-US" altLang="zh-TW" baseline="-30000" dirty="0">
                <a:solidFill>
                  <a:schemeClr val="tx1"/>
                </a:solidFill>
              </a:rPr>
              <a:t>3</a:t>
            </a:r>
            <a:r>
              <a:rPr lang="en-US" altLang="zh-TW" dirty="0">
                <a:solidFill>
                  <a:schemeClr val="tx1"/>
                </a:solidFill>
              </a:rPr>
              <a:t>(</a:t>
            </a:r>
            <a:r>
              <a:rPr lang="en-US" altLang="zh-TW" i="1" dirty="0">
                <a:solidFill>
                  <a:schemeClr val="tx1"/>
                </a:solidFill>
              </a:rPr>
              <a:t>x</a:t>
            </a:r>
            <a:r>
              <a:rPr lang="en-US" altLang="zh-TW" dirty="0">
                <a:solidFill>
                  <a:schemeClr val="tx1"/>
                </a:solidFill>
              </a:rPr>
              <a:t>), </a:t>
            </a:r>
            <a:r>
              <a:rPr lang="en-US" altLang="zh-TW" i="1" dirty="0">
                <a:solidFill>
                  <a:schemeClr val="tx1"/>
                </a:solidFill>
              </a:rPr>
              <a:t>S </a:t>
            </a:r>
            <a:r>
              <a:rPr lang="en-US" altLang="zh-TW" dirty="0">
                <a:solidFill>
                  <a:schemeClr val="tx1"/>
                </a:solidFill>
              </a:rPr>
              <a:t>= {1, 1 + </a:t>
            </a:r>
            <a:r>
              <a:rPr lang="en-US" altLang="zh-TW" i="1" dirty="0">
                <a:solidFill>
                  <a:schemeClr val="tx1"/>
                </a:solidFill>
              </a:rPr>
              <a:t>x</a:t>
            </a:r>
            <a:r>
              <a:rPr lang="en-US" altLang="zh-TW" dirty="0">
                <a:solidFill>
                  <a:schemeClr val="tx1"/>
                </a:solidFill>
              </a:rPr>
              <a:t>, 1 +  </a:t>
            </a:r>
            <a:r>
              <a:rPr lang="en-US" altLang="zh-TW" i="1" dirty="0">
                <a:solidFill>
                  <a:schemeClr val="tx1"/>
                </a:solidFill>
              </a:rPr>
              <a:t>x</a:t>
            </a:r>
            <a:r>
              <a:rPr lang="en-US" altLang="zh-TW" baseline="30000" dirty="0">
                <a:solidFill>
                  <a:schemeClr val="tx1"/>
                </a:solidFill>
              </a:rPr>
              <a:t>2</a:t>
            </a:r>
            <a:r>
              <a:rPr lang="en-US" altLang="zh-TW" dirty="0">
                <a:solidFill>
                  <a:schemeClr val="tx1"/>
                </a:solidFill>
              </a:rPr>
              <a:t>, 1 +  </a:t>
            </a:r>
            <a:r>
              <a:rPr lang="en-US" altLang="zh-TW" i="1" dirty="0">
                <a:solidFill>
                  <a:schemeClr val="tx1"/>
                </a:solidFill>
              </a:rPr>
              <a:t>x</a:t>
            </a:r>
            <a:r>
              <a:rPr lang="en-US" altLang="zh-TW" baseline="30000" dirty="0">
                <a:solidFill>
                  <a:schemeClr val="tx1"/>
                </a:solidFill>
              </a:rPr>
              <a:t>3</a:t>
            </a:r>
            <a:r>
              <a:rPr lang="en-US" altLang="zh-TW" dirty="0">
                <a:solidFill>
                  <a:schemeClr val="tx1"/>
                </a:solidFill>
              </a:rPr>
              <a:t>}</a:t>
            </a:r>
          </a:p>
          <a:p>
            <a:pPr eaLnBrk="1" hangingPunct="1">
              <a:lnSpc>
                <a:spcPct val="130000"/>
              </a:lnSpc>
              <a:buFont typeface="Wingdings" pitchFamily="2" charset="2"/>
              <a:buNone/>
            </a:pPr>
            <a:r>
              <a:rPr lang="en-US" altLang="zh-TW" dirty="0"/>
              <a:t>Sol:</a:t>
            </a:r>
          </a:p>
          <a:p>
            <a:pPr eaLnBrk="1" hangingPunct="1">
              <a:buFont typeface="Wingdings" pitchFamily="2" charset="2"/>
              <a:buNone/>
            </a:pPr>
            <a:r>
              <a:rPr lang="en-US" altLang="zh-TW" dirty="0">
                <a:solidFill>
                  <a:schemeClr val="tx1"/>
                </a:solidFill>
              </a:rPr>
              <a:t>           Solve </a:t>
            </a:r>
            <a:r>
              <a:rPr lang="en-US" altLang="zh-TW" i="1" dirty="0">
                <a:solidFill>
                  <a:schemeClr val="tx1"/>
                </a:solidFill>
              </a:rPr>
              <a:t>	p</a:t>
            </a:r>
            <a:r>
              <a:rPr lang="en-US" altLang="zh-TW" dirty="0">
                <a:solidFill>
                  <a:schemeClr val="tx1"/>
                </a:solidFill>
              </a:rPr>
              <a:t> = </a:t>
            </a:r>
            <a:r>
              <a:rPr lang="en-US" altLang="zh-TW" i="1" dirty="0">
                <a:solidFill>
                  <a:schemeClr val="tx1"/>
                </a:solidFill>
              </a:rPr>
              <a:t>a</a:t>
            </a:r>
            <a:r>
              <a:rPr lang="en-US" altLang="zh-TW" dirty="0">
                <a:solidFill>
                  <a:schemeClr val="tx1"/>
                </a:solidFill>
              </a:rPr>
              <a:t>(1) + </a:t>
            </a:r>
            <a:r>
              <a:rPr lang="en-US" altLang="zh-TW" i="1" dirty="0">
                <a:solidFill>
                  <a:schemeClr val="tx1"/>
                </a:solidFill>
              </a:rPr>
              <a:t>b</a:t>
            </a:r>
            <a:r>
              <a:rPr lang="en-US" altLang="zh-TW" dirty="0">
                <a:solidFill>
                  <a:schemeClr val="tx1"/>
                </a:solidFill>
              </a:rPr>
              <a:t>(1+</a:t>
            </a:r>
            <a:r>
              <a:rPr lang="en-US" altLang="zh-TW" i="1" dirty="0">
                <a:solidFill>
                  <a:schemeClr val="tx1"/>
                </a:solidFill>
              </a:rPr>
              <a:t>x</a:t>
            </a:r>
            <a:r>
              <a:rPr lang="en-US" altLang="zh-TW" dirty="0">
                <a:solidFill>
                  <a:schemeClr val="tx1"/>
                </a:solidFill>
              </a:rPr>
              <a:t>) + </a:t>
            </a:r>
            <a:r>
              <a:rPr lang="en-US" altLang="zh-TW" i="1" dirty="0">
                <a:solidFill>
                  <a:schemeClr val="tx1"/>
                </a:solidFill>
              </a:rPr>
              <a:t>c</a:t>
            </a:r>
            <a:r>
              <a:rPr lang="en-US" altLang="zh-TW" dirty="0">
                <a:solidFill>
                  <a:schemeClr val="tx1"/>
                </a:solidFill>
              </a:rPr>
              <a:t>(1+</a:t>
            </a:r>
            <a:r>
              <a:rPr lang="en-US" altLang="zh-TW" i="1" dirty="0">
                <a:solidFill>
                  <a:schemeClr val="tx1"/>
                </a:solidFill>
              </a:rPr>
              <a:t>x</a:t>
            </a:r>
            <a:r>
              <a:rPr lang="en-US" altLang="zh-TW" baseline="30000" dirty="0">
                <a:solidFill>
                  <a:schemeClr val="tx1"/>
                </a:solidFill>
              </a:rPr>
              <a:t>2 </a:t>
            </a:r>
            <a:r>
              <a:rPr lang="en-US" altLang="zh-TW" dirty="0">
                <a:solidFill>
                  <a:schemeClr val="tx1"/>
                </a:solidFill>
              </a:rPr>
              <a:t>) + </a:t>
            </a:r>
            <a:r>
              <a:rPr lang="en-US" altLang="zh-TW" i="1" dirty="0">
                <a:solidFill>
                  <a:schemeClr val="tx1"/>
                </a:solidFill>
              </a:rPr>
              <a:t>d</a:t>
            </a:r>
            <a:r>
              <a:rPr lang="en-US" altLang="zh-TW" dirty="0">
                <a:solidFill>
                  <a:schemeClr val="tx1"/>
                </a:solidFill>
              </a:rPr>
              <a:t>(1+</a:t>
            </a:r>
            <a:r>
              <a:rPr lang="en-US" altLang="zh-TW" i="1" dirty="0">
                <a:solidFill>
                  <a:schemeClr val="tx1"/>
                </a:solidFill>
              </a:rPr>
              <a:t>x</a:t>
            </a:r>
            <a:r>
              <a:rPr lang="en-US" altLang="zh-TW" baseline="30000" dirty="0">
                <a:solidFill>
                  <a:schemeClr val="tx1"/>
                </a:solidFill>
              </a:rPr>
              <a:t>3</a:t>
            </a:r>
            <a:r>
              <a:rPr lang="en-US" altLang="zh-TW" i="1" baseline="30000" dirty="0">
                <a:solidFill>
                  <a:schemeClr val="tx1"/>
                </a:solidFill>
              </a:rPr>
              <a:t> </a:t>
            </a:r>
            <a:r>
              <a:rPr lang="en-US" altLang="zh-TW" dirty="0">
                <a:solidFill>
                  <a:schemeClr val="tx1"/>
                </a:solidFill>
              </a:rPr>
              <a:t>)</a:t>
            </a:r>
          </a:p>
          <a:p>
            <a:pPr eaLnBrk="1" hangingPunct="1">
              <a:buFont typeface="Wingdings" pitchFamily="2" charset="2"/>
              <a:buNone/>
            </a:pPr>
            <a:endParaRPr lang="en-US" altLang="zh-TW" sz="800" i="1" dirty="0">
              <a:solidFill>
                <a:schemeClr val="tx1"/>
              </a:solidFill>
            </a:endParaRPr>
          </a:p>
          <a:p>
            <a:pPr eaLnBrk="1" hangingPunct="1">
              <a:buFont typeface="Wingdings" pitchFamily="2" charset="2"/>
              <a:buNone/>
            </a:pPr>
            <a:r>
              <a:rPr lang="en-US" altLang="zh-TW" i="1" dirty="0">
                <a:solidFill>
                  <a:schemeClr val="tx1"/>
                </a:solidFill>
              </a:rPr>
              <a:t>           </a:t>
            </a:r>
            <a:r>
              <a:rPr lang="en-US" altLang="zh-TW" dirty="0">
                <a:solidFill>
                  <a:schemeClr val="tx1"/>
                </a:solidFill>
                <a:sym typeface="Symbol" pitchFamily="18" charset="2"/>
              </a:rPr>
              <a:t></a:t>
            </a:r>
            <a:r>
              <a:rPr lang="en-US" altLang="zh-TW" dirty="0">
                <a:sym typeface="Symbol" pitchFamily="18" charset="2"/>
              </a:rPr>
              <a:t> </a:t>
            </a:r>
            <a:r>
              <a:rPr lang="en-US" altLang="zh-TW" i="1" dirty="0">
                <a:solidFill>
                  <a:schemeClr val="tx1"/>
                </a:solidFill>
              </a:rPr>
              <a:t>p</a:t>
            </a:r>
            <a:r>
              <a:rPr lang="en-US" altLang="zh-TW" dirty="0">
                <a:solidFill>
                  <a:schemeClr val="tx1"/>
                </a:solidFill>
              </a:rPr>
              <a:t> = 3(1) + 0(1+</a:t>
            </a:r>
            <a:r>
              <a:rPr lang="en-US" altLang="zh-TW" i="1" dirty="0">
                <a:solidFill>
                  <a:schemeClr val="tx1"/>
                </a:solidFill>
              </a:rPr>
              <a:t>x</a:t>
            </a:r>
            <a:r>
              <a:rPr lang="en-US" altLang="zh-TW" dirty="0">
                <a:solidFill>
                  <a:schemeClr val="tx1"/>
                </a:solidFill>
              </a:rPr>
              <a:t>) + (–2)(1+</a:t>
            </a:r>
            <a:r>
              <a:rPr lang="en-US" altLang="zh-TW" i="1" dirty="0">
                <a:solidFill>
                  <a:schemeClr val="tx1"/>
                </a:solidFill>
              </a:rPr>
              <a:t>x</a:t>
            </a:r>
            <a:r>
              <a:rPr lang="en-US" altLang="zh-TW" baseline="30000" dirty="0">
                <a:solidFill>
                  <a:schemeClr val="tx1"/>
                </a:solidFill>
              </a:rPr>
              <a:t>2 </a:t>
            </a:r>
            <a:r>
              <a:rPr lang="en-US" altLang="zh-TW" dirty="0">
                <a:solidFill>
                  <a:schemeClr val="tx1"/>
                </a:solidFill>
              </a:rPr>
              <a:t>) + 3(1+</a:t>
            </a:r>
            <a:r>
              <a:rPr lang="en-US" altLang="zh-TW" i="1" dirty="0">
                <a:solidFill>
                  <a:schemeClr val="tx1"/>
                </a:solidFill>
              </a:rPr>
              <a:t>x</a:t>
            </a:r>
            <a:r>
              <a:rPr lang="en-US" altLang="zh-TW" baseline="30000" dirty="0">
                <a:solidFill>
                  <a:schemeClr val="tx1"/>
                </a:solidFill>
              </a:rPr>
              <a:t>3</a:t>
            </a:r>
            <a:r>
              <a:rPr lang="en-US" altLang="zh-TW" i="1" baseline="30000" dirty="0">
                <a:solidFill>
                  <a:schemeClr val="tx1"/>
                </a:solidFill>
              </a:rPr>
              <a:t> </a:t>
            </a:r>
            <a:r>
              <a:rPr lang="en-US" altLang="zh-TW" dirty="0">
                <a:solidFill>
                  <a:schemeClr val="tx1"/>
                </a:solidFill>
              </a:rPr>
              <a:t>)</a:t>
            </a:r>
          </a:p>
          <a:p>
            <a:pPr eaLnBrk="1" hangingPunct="1">
              <a:buFont typeface="Wingdings" pitchFamily="2" charset="2"/>
              <a:buNone/>
            </a:pPr>
            <a:endParaRPr lang="en-US" altLang="zh-TW" dirty="0">
              <a:solidFill>
                <a:schemeClr val="tx1"/>
              </a:solidFill>
            </a:endParaRPr>
          </a:p>
          <a:p>
            <a:pPr eaLnBrk="1" hangingPunct="1">
              <a:buFont typeface="Wingdings" pitchFamily="2" charset="2"/>
              <a:buNone/>
            </a:pPr>
            <a:endParaRPr lang="en-US" altLang="zh-TW" dirty="0">
              <a:solidFill>
                <a:schemeClr val="tx1"/>
              </a:solidFill>
            </a:endParaRPr>
          </a:p>
          <a:p>
            <a:pPr eaLnBrk="1" hangingPunct="1">
              <a:buFont typeface="Wingdings" pitchFamily="2" charset="2"/>
              <a:buNone/>
            </a:pPr>
            <a:r>
              <a:rPr lang="en-US" altLang="zh-TW" dirty="0">
                <a:solidFill>
                  <a:schemeClr val="tx1"/>
                </a:solidFill>
              </a:rPr>
              <a:t>            [</a:t>
            </a:r>
            <a:r>
              <a:rPr lang="en-US" altLang="zh-TW" i="1" dirty="0">
                <a:solidFill>
                  <a:schemeClr val="tx1"/>
                </a:solidFill>
              </a:rPr>
              <a:t>p</a:t>
            </a:r>
            <a:r>
              <a:rPr lang="en-US" altLang="zh-TW" dirty="0">
                <a:solidFill>
                  <a:schemeClr val="tx1"/>
                </a:solidFill>
              </a:rPr>
              <a:t>]</a:t>
            </a:r>
            <a:r>
              <a:rPr lang="en-US" altLang="zh-TW" i="1" baseline="-30000" dirty="0">
                <a:solidFill>
                  <a:schemeClr val="tx1"/>
                </a:solidFill>
              </a:rPr>
              <a:t>S</a:t>
            </a:r>
            <a:r>
              <a:rPr lang="en-US" altLang="zh-TW" dirty="0">
                <a:solidFill>
                  <a:schemeClr val="tx1"/>
                </a:solidFill>
              </a:rPr>
              <a:t> = </a:t>
            </a:r>
          </a:p>
        </p:txBody>
      </p:sp>
      <p:graphicFrame>
        <p:nvGraphicFramePr>
          <p:cNvPr id="98306" name="Object 0"/>
          <p:cNvGraphicFramePr>
            <a:graphicFrameLocks noChangeAspect="1"/>
          </p:cNvGraphicFramePr>
          <p:nvPr/>
        </p:nvGraphicFramePr>
        <p:xfrm>
          <a:off x="2209800" y="4479925"/>
          <a:ext cx="741363" cy="1828800"/>
        </p:xfrm>
        <a:graphic>
          <a:graphicData uri="http://schemas.openxmlformats.org/presentationml/2006/ole">
            <mc:AlternateContent xmlns:mc="http://schemas.openxmlformats.org/markup-compatibility/2006">
              <mc:Choice xmlns:v="urn:schemas-microsoft-com:vml" Requires="v">
                <p:oleObj spid="_x0000_s98673" name="Equation" r:id="rId3" imgW="368280" imgH="914400" progId="Equation.3">
                  <p:embed/>
                </p:oleObj>
              </mc:Choice>
              <mc:Fallback>
                <p:oleObj name="Equation" r:id="rId3" imgW="368280" imgH="9144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479925"/>
                        <a:ext cx="741363"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3"/>
          <p:cNvSpPr>
            <a:spLocks noGrp="1" noChangeArrowheads="1"/>
          </p:cNvSpPr>
          <p:nvPr>
            <p:ph type="body" idx="1"/>
          </p:nvPr>
        </p:nvSpPr>
        <p:spPr>
          <a:xfrm>
            <a:off x="381000" y="785813"/>
            <a:ext cx="8223250" cy="2874962"/>
          </a:xfrm>
        </p:spPr>
        <p:txBody>
          <a:bodyPr/>
          <a:lstStyle/>
          <a:p>
            <a:pPr eaLnBrk="1" hangingPunct="1">
              <a:lnSpc>
                <a:spcPct val="114000"/>
              </a:lnSpc>
              <a:buSzTx/>
              <a:buFont typeface="Wingdings" pitchFamily="2" charset="2"/>
              <a:buChar char="§"/>
            </a:pPr>
            <a:r>
              <a:rPr lang="en-US" altLang="zh-TW"/>
              <a:t>Ex: Coordinate representation in </a:t>
            </a:r>
            <a:r>
              <a:rPr lang="en-US" altLang="zh-TW" i="1"/>
              <a:t>M</a:t>
            </a:r>
            <a:r>
              <a:rPr lang="en-US" altLang="zh-TW" baseline="-25000"/>
              <a:t>2x2</a:t>
            </a:r>
            <a:endParaRPr lang="en-US" altLang="zh-TW"/>
          </a:p>
          <a:p>
            <a:pPr eaLnBrk="1" hangingPunct="1">
              <a:lnSpc>
                <a:spcPct val="114000"/>
              </a:lnSpc>
              <a:buSzTx/>
              <a:buFont typeface="Wingdings" pitchFamily="2" charset="2"/>
              <a:buNone/>
            </a:pPr>
            <a:r>
              <a:rPr lang="en-US" altLang="zh-TW">
                <a:solidFill>
                  <a:schemeClr val="tx1"/>
                </a:solidFill>
              </a:rPr>
              <a:t>       Find the coordinate matrix of  </a:t>
            </a:r>
            <a:r>
              <a:rPr lang="en-US" altLang="zh-TW" i="1">
                <a:solidFill>
                  <a:schemeClr val="tx1"/>
                </a:solidFill>
              </a:rPr>
              <a:t>x</a:t>
            </a:r>
            <a:r>
              <a:rPr lang="en-US" altLang="zh-TW">
                <a:solidFill>
                  <a:schemeClr val="tx1"/>
                </a:solidFill>
              </a:rPr>
              <a:t> =             relative to</a:t>
            </a:r>
          </a:p>
          <a:p>
            <a:pPr eaLnBrk="1" hangingPunct="1">
              <a:lnSpc>
                <a:spcPct val="114000"/>
              </a:lnSpc>
              <a:buSzTx/>
              <a:buFont typeface="Wingdings" pitchFamily="2" charset="2"/>
              <a:buNone/>
            </a:pPr>
            <a:r>
              <a:rPr lang="en-US" altLang="zh-TW">
                <a:solidFill>
                  <a:schemeClr val="tx1"/>
                </a:solidFill>
              </a:rPr>
              <a:t>       the standard basis in </a:t>
            </a:r>
            <a:r>
              <a:rPr lang="en-US" altLang="zh-TW" i="1">
                <a:solidFill>
                  <a:schemeClr val="tx1"/>
                </a:solidFill>
              </a:rPr>
              <a:t>M</a:t>
            </a:r>
            <a:r>
              <a:rPr lang="en-US" altLang="zh-TW" baseline="-25000">
                <a:solidFill>
                  <a:schemeClr val="tx1"/>
                </a:solidFill>
              </a:rPr>
              <a:t>2x2</a:t>
            </a:r>
          </a:p>
          <a:p>
            <a:pPr eaLnBrk="1" hangingPunct="1">
              <a:lnSpc>
                <a:spcPct val="114000"/>
              </a:lnSpc>
              <a:buSzTx/>
              <a:buFont typeface="Wingdings" pitchFamily="2" charset="2"/>
              <a:buNone/>
            </a:pPr>
            <a:endParaRPr lang="en-US" altLang="zh-TW" sz="800">
              <a:solidFill>
                <a:schemeClr val="tx1"/>
              </a:solidFill>
            </a:endParaRPr>
          </a:p>
          <a:p>
            <a:pPr eaLnBrk="1" hangingPunct="1">
              <a:lnSpc>
                <a:spcPct val="114000"/>
              </a:lnSpc>
              <a:buFont typeface="Wingdings" pitchFamily="2" charset="2"/>
              <a:buNone/>
            </a:pPr>
            <a:r>
              <a:rPr lang="en-US" altLang="zh-TW" i="1">
                <a:solidFill>
                  <a:schemeClr val="tx1"/>
                </a:solidFill>
              </a:rPr>
              <a:t>               B </a:t>
            </a:r>
            <a:r>
              <a:rPr lang="en-US" altLang="zh-TW">
                <a:solidFill>
                  <a:schemeClr val="tx1"/>
                </a:solidFill>
              </a:rPr>
              <a:t>= </a:t>
            </a:r>
          </a:p>
          <a:p>
            <a:pPr eaLnBrk="1" hangingPunct="1">
              <a:lnSpc>
                <a:spcPct val="114000"/>
              </a:lnSpc>
              <a:buFont typeface="Wingdings" pitchFamily="2" charset="2"/>
              <a:buNone/>
            </a:pPr>
            <a:r>
              <a:rPr lang="en-US" altLang="zh-TW" sz="800">
                <a:solidFill>
                  <a:schemeClr val="tx1"/>
                </a:solidFill>
              </a:rPr>
              <a:t>   </a:t>
            </a:r>
          </a:p>
          <a:p>
            <a:pPr eaLnBrk="1" hangingPunct="1">
              <a:lnSpc>
                <a:spcPct val="114000"/>
              </a:lnSpc>
              <a:buFont typeface="Wingdings" pitchFamily="2" charset="2"/>
              <a:buNone/>
            </a:pPr>
            <a:r>
              <a:rPr lang="en-US" altLang="zh-TW"/>
              <a:t>Sol:</a:t>
            </a:r>
          </a:p>
        </p:txBody>
      </p:sp>
      <p:graphicFrame>
        <p:nvGraphicFramePr>
          <p:cNvPr id="99330" name="Object 4"/>
          <p:cNvGraphicFramePr>
            <a:graphicFrameLocks noChangeAspect="1"/>
          </p:cNvGraphicFramePr>
          <p:nvPr/>
        </p:nvGraphicFramePr>
        <p:xfrm>
          <a:off x="5167313" y="1196975"/>
          <a:ext cx="844550" cy="822325"/>
        </p:xfrm>
        <a:graphic>
          <a:graphicData uri="http://schemas.openxmlformats.org/presentationml/2006/ole">
            <mc:AlternateContent xmlns:mc="http://schemas.openxmlformats.org/markup-compatibility/2006">
              <mc:Choice xmlns:v="urn:schemas-microsoft-com:vml" Requires="v">
                <p:oleObj spid="_x0000_s174157" name="Equation" r:id="rId3" imgW="469800" imgH="457200" progId="Equation.3">
                  <p:embed/>
                </p:oleObj>
              </mc:Choice>
              <mc:Fallback>
                <p:oleObj name="Equation" r:id="rId3" imgW="4698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313" y="1196975"/>
                        <a:ext cx="8445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331" name="Object 5"/>
          <p:cNvGraphicFramePr>
            <a:graphicFrameLocks noChangeAspect="1"/>
          </p:cNvGraphicFramePr>
          <p:nvPr/>
        </p:nvGraphicFramePr>
        <p:xfrm>
          <a:off x="2124075" y="2205038"/>
          <a:ext cx="4084638" cy="965200"/>
        </p:xfrm>
        <a:graphic>
          <a:graphicData uri="http://schemas.openxmlformats.org/presentationml/2006/ole">
            <mc:AlternateContent xmlns:mc="http://schemas.openxmlformats.org/markup-compatibility/2006">
              <mc:Choice xmlns:v="urn:schemas-microsoft-com:vml" Requires="v">
                <p:oleObj spid="_x0000_s174158" name="Equation" r:id="rId5" imgW="2044440" imgH="482400" progId="Equation.3">
                  <p:embed/>
                </p:oleObj>
              </mc:Choice>
              <mc:Fallback>
                <p:oleObj name="Equation" r:id="rId5" imgW="2044440" imgH="4824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2205038"/>
                        <a:ext cx="4084638"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332" name="Object 6"/>
          <p:cNvGraphicFramePr>
            <a:graphicFrameLocks noChangeAspect="1"/>
          </p:cNvGraphicFramePr>
          <p:nvPr/>
        </p:nvGraphicFramePr>
        <p:xfrm>
          <a:off x="1195388" y="3716338"/>
          <a:ext cx="6665912" cy="2789237"/>
        </p:xfrm>
        <a:graphic>
          <a:graphicData uri="http://schemas.openxmlformats.org/presentationml/2006/ole">
            <mc:AlternateContent xmlns:mc="http://schemas.openxmlformats.org/markup-compatibility/2006">
              <mc:Choice xmlns:v="urn:schemas-microsoft-com:vml" Requires="v">
                <p:oleObj spid="_x0000_s174159" name="Equation" r:id="rId7" imgW="3340080" imgH="1396800" progId="Equation.DSMT4">
                  <p:embed/>
                </p:oleObj>
              </mc:Choice>
              <mc:Fallback>
                <p:oleObj name="Equation" r:id="rId7" imgW="3340080" imgH="13968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5388" y="3716338"/>
                        <a:ext cx="6665912" cy="278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zh-TW"/>
              <a:t>Keywords in Section 4.7:</a:t>
            </a:r>
          </a:p>
        </p:txBody>
      </p:sp>
      <p:sp>
        <p:nvSpPr>
          <p:cNvPr id="121859" name="Rectangle 3"/>
          <p:cNvSpPr>
            <a:spLocks noGrp="1" noChangeArrowheads="1"/>
          </p:cNvSpPr>
          <p:nvPr>
            <p:ph type="body" idx="1"/>
          </p:nvPr>
        </p:nvSpPr>
        <p:spPr>
          <a:xfrm>
            <a:off x="457200" y="914400"/>
            <a:ext cx="7924800" cy="5181600"/>
          </a:xfrm>
        </p:spPr>
        <p:txBody>
          <a:bodyPr/>
          <a:lstStyle/>
          <a:p>
            <a:pPr eaLnBrk="1" hangingPunct="1">
              <a:lnSpc>
                <a:spcPct val="120000"/>
              </a:lnSpc>
              <a:buSzPct val="80000"/>
              <a:buFont typeface="Wingdings" pitchFamily="2" charset="2"/>
              <a:buChar char="§"/>
            </a:pPr>
            <a:r>
              <a:rPr lang="en-US" altLang="zh-TW">
                <a:solidFill>
                  <a:schemeClr val="tx1"/>
                </a:solidFill>
              </a:rPr>
              <a:t> coordinates of   </a:t>
            </a:r>
            <a:r>
              <a:rPr lang="en-US" altLang="zh-TW" b="1">
                <a:solidFill>
                  <a:schemeClr val="tx1"/>
                </a:solidFill>
              </a:rPr>
              <a:t>x</a:t>
            </a:r>
            <a:r>
              <a:rPr lang="en-US" altLang="zh-TW">
                <a:solidFill>
                  <a:schemeClr val="tx1"/>
                </a:solidFill>
              </a:rPr>
              <a:t>  relative to </a:t>
            </a:r>
            <a:r>
              <a:rPr lang="en-US" altLang="zh-TW" i="1">
                <a:solidFill>
                  <a:schemeClr val="tx1"/>
                </a:solidFill>
              </a:rPr>
              <a:t>B</a:t>
            </a:r>
            <a:r>
              <a:rPr lang="en-US" altLang="zh-TW">
                <a:solidFill>
                  <a:schemeClr val="tx1"/>
                </a:solidFill>
              </a:rPr>
              <a:t>: </a:t>
            </a:r>
            <a:r>
              <a:rPr lang="en-US" altLang="en-US" b="1">
                <a:solidFill>
                  <a:schemeClr val="tx1"/>
                </a:solidFill>
              </a:rPr>
              <a:t>x</a:t>
            </a:r>
            <a:r>
              <a:rPr lang="en-US" altLang="en-US">
                <a:solidFill>
                  <a:schemeClr val="tx1"/>
                </a:solidFill>
              </a:rPr>
              <a:t>於基底</a:t>
            </a:r>
            <a:r>
              <a:rPr lang="en-US" altLang="en-US" i="1">
                <a:solidFill>
                  <a:schemeClr val="tx1"/>
                </a:solidFill>
              </a:rPr>
              <a:t>B</a:t>
            </a:r>
            <a:r>
              <a:rPr lang="en-US" altLang="en-US">
                <a:solidFill>
                  <a:schemeClr val="tx1"/>
                </a:solidFill>
              </a:rPr>
              <a:t>的座標</a:t>
            </a:r>
            <a:endParaRPr lang="zh-TW" altLang="en-US">
              <a:solidFill>
                <a:schemeClr val="tx1"/>
              </a:solidFill>
            </a:endParaRPr>
          </a:p>
          <a:p>
            <a:pPr eaLnBrk="1" hangingPunct="1">
              <a:lnSpc>
                <a:spcPct val="120000"/>
              </a:lnSpc>
              <a:buSzPct val="80000"/>
              <a:buFont typeface="Wingdings" pitchFamily="2" charset="2"/>
              <a:buChar char="§"/>
            </a:pPr>
            <a:r>
              <a:rPr lang="zh-TW" altLang="en-US">
                <a:solidFill>
                  <a:schemeClr val="tx1"/>
                </a:solidFill>
              </a:rPr>
              <a:t> </a:t>
            </a:r>
            <a:r>
              <a:rPr lang="en-US" altLang="zh-TW">
                <a:solidFill>
                  <a:schemeClr val="tx1"/>
                </a:solidFill>
              </a:rPr>
              <a:t>coordinate matrix: </a:t>
            </a:r>
            <a:r>
              <a:rPr lang="zh-TW" altLang="en-US">
                <a:solidFill>
                  <a:schemeClr val="tx1"/>
                </a:solidFill>
              </a:rPr>
              <a:t>座標矩陣</a:t>
            </a:r>
          </a:p>
          <a:p>
            <a:pPr eaLnBrk="1" hangingPunct="1">
              <a:lnSpc>
                <a:spcPct val="120000"/>
              </a:lnSpc>
              <a:buSzPct val="80000"/>
              <a:buFont typeface="Wingdings" pitchFamily="2" charset="2"/>
              <a:buChar char="§"/>
            </a:pPr>
            <a:r>
              <a:rPr lang="en-US" altLang="zh-TW">
                <a:solidFill>
                  <a:schemeClr val="tx1"/>
                </a:solidFill>
              </a:rPr>
              <a:t> change of basis problem: </a:t>
            </a:r>
            <a:r>
              <a:rPr lang="zh-TW" altLang="en-US">
                <a:solidFill>
                  <a:schemeClr val="tx1"/>
                </a:solidFill>
              </a:rPr>
              <a:t>基底變換問題</a:t>
            </a:r>
          </a:p>
          <a:p>
            <a:pPr eaLnBrk="1" hangingPunct="1">
              <a:lnSpc>
                <a:spcPct val="120000"/>
              </a:lnSpc>
              <a:buSzPct val="80000"/>
              <a:buFont typeface="Wingdings" pitchFamily="2" charset="2"/>
              <a:buChar char="§"/>
            </a:pPr>
            <a:r>
              <a:rPr lang="zh-TW" altLang="en-US">
                <a:solidFill>
                  <a:schemeClr val="tx1"/>
                </a:solidFill>
              </a:rPr>
              <a:t> </a:t>
            </a:r>
            <a:r>
              <a:rPr lang="en-US" altLang="zh-TW">
                <a:solidFill>
                  <a:schemeClr val="tx1"/>
                </a:solidFill>
              </a:rPr>
              <a:t>transition matrix from </a:t>
            </a:r>
            <a:r>
              <a:rPr lang="en-US" altLang="zh-TW" i="1">
                <a:solidFill>
                  <a:schemeClr val="tx1"/>
                </a:solidFill>
              </a:rPr>
              <a:t>B</a:t>
            </a:r>
            <a:r>
              <a:rPr lang="en-US" altLang="zh-TW" i="1">
                <a:solidFill>
                  <a:schemeClr val="tx1"/>
                </a:solidFill>
                <a:cs typeface="Times New Roman" pitchFamily="18" charset="0"/>
              </a:rPr>
              <a:t>'</a:t>
            </a:r>
            <a:r>
              <a:rPr lang="en-US" altLang="zh-TW">
                <a:solidFill>
                  <a:schemeClr val="tx1"/>
                </a:solidFill>
              </a:rPr>
              <a:t> to </a:t>
            </a:r>
            <a:r>
              <a:rPr lang="en-US" altLang="zh-TW" i="1">
                <a:solidFill>
                  <a:schemeClr val="tx1"/>
                </a:solidFill>
              </a:rPr>
              <a:t>B</a:t>
            </a:r>
            <a:r>
              <a:rPr lang="en-US" altLang="zh-TW">
                <a:solidFill>
                  <a:schemeClr val="tx1"/>
                </a:solidFill>
              </a:rPr>
              <a:t>: </a:t>
            </a:r>
            <a:r>
              <a:rPr lang="zh-TW" altLang="en-US">
                <a:solidFill>
                  <a:schemeClr val="tx1"/>
                </a:solidFill>
              </a:rPr>
              <a:t>從 </a:t>
            </a:r>
            <a:r>
              <a:rPr lang="en-US" altLang="zh-TW" i="1">
                <a:solidFill>
                  <a:schemeClr val="tx1"/>
                </a:solidFill>
              </a:rPr>
              <a:t>B</a:t>
            </a:r>
            <a:r>
              <a:rPr lang="en-US" altLang="zh-TW">
                <a:solidFill>
                  <a:schemeClr val="tx1"/>
                </a:solidFill>
                <a:cs typeface="Times New Roman" pitchFamily="18" charset="0"/>
              </a:rPr>
              <a:t>'</a:t>
            </a:r>
            <a:r>
              <a:rPr lang="en-US" altLang="zh-TW">
                <a:solidFill>
                  <a:schemeClr val="tx1"/>
                </a:solidFill>
              </a:rPr>
              <a:t> </a:t>
            </a:r>
            <a:r>
              <a:rPr lang="en-US" altLang="zh-TW">
                <a:solidFill>
                  <a:schemeClr val="tx1"/>
                </a:solidFill>
                <a:cs typeface="Times New Roman" pitchFamily="18" charset="0"/>
              </a:rPr>
              <a:t> </a:t>
            </a:r>
            <a:r>
              <a:rPr lang="zh-TW" altLang="en-US">
                <a:solidFill>
                  <a:schemeClr val="tx1"/>
                </a:solidFill>
              </a:rPr>
              <a:t>到 </a:t>
            </a:r>
            <a:r>
              <a:rPr lang="en-US" altLang="zh-TW" i="1">
                <a:solidFill>
                  <a:schemeClr val="tx1"/>
                </a:solidFill>
              </a:rPr>
              <a:t>B</a:t>
            </a:r>
            <a:r>
              <a:rPr lang="zh-TW" altLang="en-US">
                <a:solidFill>
                  <a:schemeClr val="tx1"/>
                </a:solidFill>
              </a:rPr>
              <a:t>的轉移矩陣</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zh-TW" dirty="0">
                <a:solidFill>
                  <a:srgbClr val="C0C0C0"/>
                </a:solidFill>
              </a:rPr>
              <a:t>4.8 Applications of Vector Spaces</a:t>
            </a:r>
          </a:p>
        </p:txBody>
      </p:sp>
      <p:sp>
        <p:nvSpPr>
          <p:cNvPr id="122883" name="Rectangle 3"/>
          <p:cNvSpPr>
            <a:spLocks noGrp="1" noChangeArrowheads="1"/>
          </p:cNvSpPr>
          <p:nvPr>
            <p:ph type="body" idx="1"/>
          </p:nvPr>
        </p:nvSpPr>
        <p:spPr>
          <a:xfrm>
            <a:off x="381000" y="928688"/>
            <a:ext cx="8294688" cy="1662112"/>
          </a:xfrm>
        </p:spPr>
        <p:txBody>
          <a:bodyPr/>
          <a:lstStyle/>
          <a:p>
            <a:pPr eaLnBrk="1" hangingPunct="1">
              <a:lnSpc>
                <a:spcPct val="120000"/>
              </a:lnSpc>
            </a:pPr>
            <a:r>
              <a:rPr lang="en-US" altLang="zh-TW"/>
              <a:t>Conic Sections (</a:t>
            </a:r>
            <a:r>
              <a:rPr lang="zh-TW" altLang="en-US"/>
              <a:t>二次曲線</a:t>
            </a:r>
            <a:r>
              <a:rPr lang="en-US" altLang="zh-TW"/>
              <a:t>) and Rotation (see Application in Ch4.pdf)</a:t>
            </a:r>
          </a:p>
          <a:p>
            <a:pPr eaLnBrk="1" hangingPunct="1">
              <a:lnSpc>
                <a:spcPct val="120000"/>
              </a:lnSpc>
              <a:buFont typeface="Wingdings" pitchFamily="2" charset="2"/>
              <a:buNone/>
            </a:pPr>
            <a:r>
              <a:rPr lang="en-US" altLang="zh-TW">
                <a:solidFill>
                  <a:srgbClr val="000000"/>
                </a:solidFill>
              </a:rPr>
              <a:t>   </a:t>
            </a:r>
            <a:endParaRPr lang="en-US" altLang="zh-TW"/>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9" name="Rectangle 1027"/>
          <p:cNvSpPr>
            <a:spLocks noGrp="1" noChangeArrowheads="1"/>
          </p:cNvSpPr>
          <p:nvPr>
            <p:ph type="body" sz="half" idx="1"/>
          </p:nvPr>
        </p:nvSpPr>
        <p:spPr>
          <a:xfrm>
            <a:off x="381000" y="785813"/>
            <a:ext cx="7251700" cy="642937"/>
          </a:xfrm>
        </p:spPr>
        <p:txBody>
          <a:bodyPr/>
          <a:lstStyle/>
          <a:p>
            <a:pPr eaLnBrk="1" hangingPunct="1">
              <a:defRPr/>
            </a:pPr>
            <a:r>
              <a:rPr lang="en-US" altLang="zh-TW" dirty="0">
                <a:solidFill>
                  <a:srgbClr val="FF0000"/>
                </a:solidFill>
              </a:rPr>
              <a:t> Linear combination</a:t>
            </a:r>
            <a:r>
              <a:rPr lang="zh-TW" altLang="en-US" dirty="0">
                <a:solidFill>
                  <a:srgbClr val="FF0000"/>
                </a:solidFill>
              </a:rPr>
              <a:t> </a:t>
            </a:r>
            <a:r>
              <a:rPr lang="en-US" altLang="zh-TW" dirty="0">
                <a:solidFill>
                  <a:srgbClr val="FF0000"/>
                </a:solidFill>
              </a:rPr>
              <a:t>(</a:t>
            </a:r>
            <a:r>
              <a:rPr lang="zh-TW" altLang="en-US" dirty="0">
                <a:solidFill>
                  <a:srgbClr val="FF0000"/>
                </a:solidFill>
              </a:rPr>
              <a:t>線性組合</a:t>
            </a:r>
            <a:r>
              <a:rPr lang="en-US" altLang="zh-TW" dirty="0">
                <a:solidFill>
                  <a:srgbClr val="FF0000"/>
                </a:solidFill>
              </a:rPr>
              <a:t>) </a:t>
            </a:r>
            <a:r>
              <a:rPr lang="en-US" altLang="zh-TW" kern="1200" dirty="0">
                <a:solidFill>
                  <a:srgbClr val="FF0000"/>
                </a:solidFill>
              </a:rPr>
              <a:t>in </a:t>
            </a:r>
            <a:r>
              <a:rPr lang="en-US" altLang="zh-TW" i="1" dirty="0" err="1">
                <a:solidFill>
                  <a:srgbClr val="FF0000"/>
                </a:solidFill>
              </a:rPr>
              <a:t>R</a:t>
            </a:r>
            <a:r>
              <a:rPr lang="en-US" altLang="zh-TW" i="1" baseline="50000" dirty="0" err="1">
                <a:solidFill>
                  <a:srgbClr val="FF0000"/>
                </a:solidFill>
              </a:rPr>
              <a:t>n</a:t>
            </a:r>
            <a:r>
              <a:rPr lang="en-US" altLang="zh-TW" dirty="0">
                <a:solidFill>
                  <a:srgbClr val="FF0000"/>
                </a:solidFill>
              </a:rPr>
              <a:t>:</a:t>
            </a:r>
          </a:p>
        </p:txBody>
      </p:sp>
      <p:grpSp>
        <p:nvGrpSpPr>
          <p:cNvPr id="8200" name="Group 1077"/>
          <p:cNvGrpSpPr>
            <a:grpSpLocks/>
          </p:cNvGrpSpPr>
          <p:nvPr/>
        </p:nvGrpSpPr>
        <p:grpSpPr bwMode="auto">
          <a:xfrm>
            <a:off x="381000" y="2755900"/>
            <a:ext cx="8382000" cy="1701800"/>
            <a:chOff x="240" y="1736"/>
            <a:chExt cx="5280" cy="1072"/>
          </a:xfrm>
        </p:grpSpPr>
        <p:sp>
          <p:nvSpPr>
            <p:cNvPr id="8202" name="Text Box 1043"/>
            <p:cNvSpPr txBox="1">
              <a:spLocks noChangeArrowheads="1"/>
            </p:cNvSpPr>
            <p:nvPr/>
          </p:nvSpPr>
          <p:spPr bwMode="auto">
            <a:xfrm>
              <a:off x="240" y="1736"/>
              <a:ext cx="6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a:solidFill>
                    <a:schemeClr val="hlink"/>
                  </a:solidFill>
                  <a:latin typeface="Times New Roman" pitchFamily="18" charset="0"/>
                  <a:ea typeface="標楷體" pitchFamily="65" charset="-120"/>
                </a:rPr>
                <a:t> </a:t>
              </a:r>
              <a:r>
                <a:rPr lang="en-US" altLang="zh-TW">
                  <a:solidFill>
                    <a:srgbClr val="FF0000"/>
                  </a:solidFill>
                  <a:latin typeface="Times New Roman" pitchFamily="18" charset="0"/>
                </a:rPr>
                <a:t>Ex 6:</a:t>
              </a:r>
            </a:p>
          </p:txBody>
        </p:sp>
        <p:sp>
          <p:nvSpPr>
            <p:cNvPr id="8203" name="Text Box 1051"/>
            <p:cNvSpPr txBox="1">
              <a:spLocks noChangeArrowheads="1"/>
            </p:cNvSpPr>
            <p:nvPr/>
          </p:nvSpPr>
          <p:spPr bwMode="auto">
            <a:xfrm>
              <a:off x="576" y="2005"/>
              <a:ext cx="494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rPr>
                <a:t>Given </a:t>
              </a:r>
              <a:r>
                <a:rPr lang="en-US" altLang="zh-TW" b="1" dirty="0">
                  <a:latin typeface="Times New Roman" pitchFamily="18" charset="0"/>
                </a:rPr>
                <a:t>x </a:t>
              </a:r>
              <a:r>
                <a:rPr lang="en-US" altLang="zh-TW" dirty="0">
                  <a:latin typeface="Times New Roman" pitchFamily="18" charset="0"/>
                </a:rPr>
                <a:t>= (–1, –2, –2), </a:t>
              </a:r>
              <a:r>
                <a:rPr lang="en-US" altLang="zh-TW" b="1" dirty="0">
                  <a:latin typeface="Times New Roman" pitchFamily="18" charset="0"/>
                </a:rPr>
                <a:t>u </a:t>
              </a:r>
              <a:r>
                <a:rPr lang="en-US" altLang="zh-TW" dirty="0">
                  <a:latin typeface="Times New Roman" pitchFamily="18" charset="0"/>
                </a:rPr>
                <a:t>= (0,1,4), </a:t>
              </a:r>
              <a:r>
                <a:rPr lang="en-US" altLang="zh-TW" b="1" dirty="0">
                  <a:latin typeface="Times New Roman" pitchFamily="18" charset="0"/>
                </a:rPr>
                <a:t>v </a:t>
              </a:r>
              <a:r>
                <a:rPr lang="en-US" altLang="zh-TW" dirty="0">
                  <a:latin typeface="Times New Roman" pitchFamily="18" charset="0"/>
                </a:rPr>
                <a:t>= (– 1,1,2), and</a:t>
              </a:r>
            </a:p>
            <a:p>
              <a:pPr eaLnBrk="1" hangingPunct="1"/>
              <a:r>
                <a:rPr lang="en-US" altLang="zh-TW" dirty="0">
                  <a:latin typeface="Times New Roman" pitchFamily="18" charset="0"/>
                </a:rPr>
                <a:t> </a:t>
              </a:r>
              <a:r>
                <a:rPr lang="en-US" altLang="zh-TW" b="1" dirty="0">
                  <a:latin typeface="Times New Roman" pitchFamily="18" charset="0"/>
                </a:rPr>
                <a:t>w </a:t>
              </a:r>
              <a:r>
                <a:rPr lang="en-US" altLang="zh-TW" dirty="0">
                  <a:latin typeface="Times New Roman" pitchFamily="18" charset="0"/>
                </a:rPr>
                <a:t>= (3,1,2) in </a:t>
              </a:r>
              <a:r>
                <a:rPr lang="en-US" altLang="zh-TW" i="1" dirty="0">
                  <a:latin typeface="Times New Roman" pitchFamily="18" charset="0"/>
                  <a:ea typeface="標楷體" pitchFamily="65" charset="-120"/>
                </a:rPr>
                <a:t>R</a:t>
              </a:r>
              <a:r>
                <a:rPr lang="en-US" altLang="zh-TW" baseline="50000" dirty="0">
                  <a:latin typeface="Times New Roman" pitchFamily="18" charset="0"/>
                  <a:ea typeface="標楷體" pitchFamily="65" charset="-120"/>
                </a:rPr>
                <a:t>3</a:t>
              </a:r>
              <a:r>
                <a:rPr lang="en-US" altLang="zh-TW" dirty="0">
                  <a:latin typeface="Times New Roman" pitchFamily="18" charset="0"/>
                  <a:ea typeface="標楷體" pitchFamily="65" charset="-120"/>
                </a:rPr>
                <a:t>, find </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b, </a:t>
              </a:r>
              <a:r>
                <a:rPr lang="en-US" altLang="zh-TW" dirty="0">
                  <a:latin typeface="Times New Roman" pitchFamily="18" charset="0"/>
                  <a:ea typeface="標楷體" pitchFamily="65" charset="-120"/>
                </a:rPr>
                <a:t>and </a:t>
              </a:r>
              <a:r>
                <a:rPr lang="en-US" altLang="zh-TW" i="1" dirty="0">
                  <a:latin typeface="Times New Roman" pitchFamily="18" charset="0"/>
                  <a:ea typeface="標楷體" pitchFamily="65" charset="-120"/>
                </a:rPr>
                <a:t>c </a:t>
              </a:r>
              <a:r>
                <a:rPr lang="en-US" altLang="zh-TW" dirty="0">
                  <a:latin typeface="Times New Roman" pitchFamily="18" charset="0"/>
                  <a:ea typeface="標楷體" pitchFamily="65" charset="-120"/>
                </a:rPr>
                <a:t>such that </a:t>
              </a:r>
              <a:r>
                <a:rPr lang="en-US" altLang="zh-TW" b="1" dirty="0">
                  <a:latin typeface="Times New Roman" pitchFamily="18" charset="0"/>
                  <a:ea typeface="標楷體" pitchFamily="65" charset="-120"/>
                </a:rPr>
                <a:t>x </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a</a:t>
              </a:r>
              <a:r>
                <a:rPr lang="en-US" altLang="zh-TW" b="1" dirty="0">
                  <a:latin typeface="Times New Roman" pitchFamily="18" charset="0"/>
                  <a:ea typeface="標楷體" pitchFamily="65" charset="-120"/>
                </a:rPr>
                <a:t>u </a:t>
              </a:r>
              <a:r>
                <a:rPr lang="en-US" altLang="zh-TW" dirty="0">
                  <a:latin typeface="Times New Roman" pitchFamily="18" charset="0"/>
                  <a:ea typeface="標楷體" pitchFamily="65" charset="-120"/>
                </a:rPr>
                <a:t>+ </a:t>
              </a:r>
              <a:r>
                <a:rPr lang="en-US" altLang="zh-TW" i="1" dirty="0" err="1">
                  <a:latin typeface="Times New Roman" pitchFamily="18" charset="0"/>
                  <a:ea typeface="標楷體" pitchFamily="65" charset="-120"/>
                </a:rPr>
                <a:t>b</a:t>
              </a:r>
              <a:r>
                <a:rPr lang="en-US" altLang="zh-TW" b="1" dirty="0" err="1">
                  <a:latin typeface="Times New Roman" pitchFamily="18" charset="0"/>
                  <a:ea typeface="標楷體" pitchFamily="65" charset="-120"/>
                </a:rPr>
                <a:t>v</a:t>
              </a:r>
              <a:r>
                <a:rPr lang="en-US" altLang="zh-TW" b="1" dirty="0">
                  <a:latin typeface="Times New Roman" pitchFamily="18" charset="0"/>
                  <a:ea typeface="標楷體" pitchFamily="65" charset="-120"/>
                </a:rPr>
                <a:t> </a:t>
              </a:r>
              <a:r>
                <a:rPr lang="en-US" altLang="zh-TW" dirty="0">
                  <a:latin typeface="Times New Roman" pitchFamily="18" charset="0"/>
                  <a:ea typeface="標楷體" pitchFamily="65" charset="-120"/>
                </a:rPr>
                <a:t>+ </a:t>
              </a:r>
              <a:r>
                <a:rPr lang="en-US" altLang="zh-TW" i="1" dirty="0" err="1">
                  <a:latin typeface="Times New Roman" pitchFamily="18" charset="0"/>
                  <a:ea typeface="標楷體" pitchFamily="65" charset="-120"/>
                </a:rPr>
                <a:t>c</a:t>
              </a:r>
              <a:r>
                <a:rPr lang="en-US" altLang="zh-TW" b="1" dirty="0" err="1">
                  <a:latin typeface="Times New Roman" pitchFamily="18" charset="0"/>
                  <a:ea typeface="標楷體" pitchFamily="65" charset="-120"/>
                </a:rPr>
                <a:t>w</a:t>
              </a:r>
              <a:endParaRPr lang="en-US" altLang="zh-TW" i="1" dirty="0">
                <a:latin typeface="Times New Roman" pitchFamily="18" charset="0"/>
                <a:ea typeface="標楷體" pitchFamily="65" charset="-120"/>
              </a:endParaRPr>
            </a:p>
          </p:txBody>
        </p:sp>
        <p:sp>
          <p:nvSpPr>
            <p:cNvPr id="8204" name="Text Box 1055"/>
            <p:cNvSpPr txBox="1">
              <a:spLocks noChangeArrowheads="1"/>
            </p:cNvSpPr>
            <p:nvPr/>
          </p:nvSpPr>
          <p:spPr bwMode="auto">
            <a:xfrm>
              <a:off x="384" y="2520"/>
              <a:ext cx="4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grpSp>
      <p:graphicFrame>
        <p:nvGraphicFramePr>
          <p:cNvPr id="8194" name="Object 2048"/>
          <p:cNvGraphicFramePr>
            <a:graphicFrameLocks noChangeAspect="1"/>
          </p:cNvGraphicFramePr>
          <p:nvPr/>
        </p:nvGraphicFramePr>
        <p:xfrm>
          <a:off x="1671638" y="4381500"/>
          <a:ext cx="4900612" cy="1344613"/>
        </p:xfrm>
        <a:graphic>
          <a:graphicData uri="http://schemas.openxmlformats.org/presentationml/2006/ole">
            <mc:AlternateContent xmlns:mc="http://schemas.openxmlformats.org/markup-compatibility/2006">
              <mc:Choice xmlns:v="urn:schemas-microsoft-com:vml" Requires="v">
                <p:oleObj spid="_x0000_s115480" name="Equation" r:id="rId3" imgW="2450880" imgH="672840" progId="Equation.DSMT4">
                  <p:embed/>
                </p:oleObj>
              </mc:Choice>
              <mc:Fallback>
                <p:oleObj name="Equation" r:id="rId3" imgW="2450880" imgH="672840" progId="Equation.DSMT4">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4381500"/>
                        <a:ext cx="4900612" cy="1344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2049"/>
          <p:cNvGraphicFramePr>
            <a:graphicFrameLocks noChangeAspect="1"/>
          </p:cNvGraphicFramePr>
          <p:nvPr/>
        </p:nvGraphicFramePr>
        <p:xfrm>
          <a:off x="1671638" y="5829300"/>
          <a:ext cx="2944812" cy="406400"/>
        </p:xfrm>
        <a:graphic>
          <a:graphicData uri="http://schemas.openxmlformats.org/presentationml/2006/ole">
            <mc:AlternateContent xmlns:mc="http://schemas.openxmlformats.org/markup-compatibility/2006">
              <mc:Choice xmlns:v="urn:schemas-microsoft-com:vml" Requires="v">
                <p:oleObj spid="_x0000_s115481" name="Equation" r:id="rId5" imgW="1473120" imgH="203040" progId="Equation.3">
                  <p:embed/>
                </p:oleObj>
              </mc:Choice>
              <mc:Fallback>
                <p:oleObj name="Equation" r:id="rId5" imgW="1473120" imgH="203040" progId="Equation.3">
                  <p:embed/>
                  <p:pic>
                    <p:nvPicPr>
                      <p:cNvPr id="0" name="Object 20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1638" y="5829300"/>
                        <a:ext cx="2944812"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2050"/>
          <p:cNvGraphicFramePr>
            <a:graphicFrameLocks noChangeAspect="1"/>
          </p:cNvGraphicFramePr>
          <p:nvPr/>
        </p:nvGraphicFramePr>
        <p:xfrm>
          <a:off x="1711325" y="6435725"/>
          <a:ext cx="2516188" cy="279400"/>
        </p:xfrm>
        <a:graphic>
          <a:graphicData uri="http://schemas.openxmlformats.org/presentationml/2006/ole">
            <mc:AlternateContent xmlns:mc="http://schemas.openxmlformats.org/markup-compatibility/2006">
              <mc:Choice xmlns:v="urn:schemas-microsoft-com:vml" Requires="v">
                <p:oleObj spid="_x0000_s115482" name="方程式" r:id="rId7" imgW="2514600" imgH="279360" progId="Equation.3">
                  <p:embed/>
                </p:oleObj>
              </mc:Choice>
              <mc:Fallback>
                <p:oleObj name="方程式" r:id="rId7" imgW="2514600" imgH="279360" progId="Equation.3">
                  <p:embed/>
                  <p:pic>
                    <p:nvPicPr>
                      <p:cNvPr id="0" name="Object 20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1325" y="6435725"/>
                        <a:ext cx="2516188"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8201" name="Text Box 1072"/>
              <p:cNvSpPr txBox="1">
                <a:spLocks noChangeArrowheads="1"/>
              </p:cNvSpPr>
              <p:nvPr/>
            </p:nvSpPr>
            <p:spPr bwMode="auto">
              <a:xfrm>
                <a:off x="785813" y="1285875"/>
                <a:ext cx="7804150" cy="830997"/>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ts val="600"/>
                  </a:spcBef>
                </a:pPr>
                <a:r>
                  <a:rPr lang="en-US" altLang="zh-TW" dirty="0">
                    <a:latin typeface="Times New Roman" pitchFamily="18" charset="0"/>
                    <a:ea typeface="標楷體" pitchFamily="65" charset="-120"/>
                  </a:rPr>
                  <a:t>The vector </a:t>
                </a:r>
                <a:r>
                  <a:rPr lang="en-US" altLang="zh-TW" b="1" dirty="0">
                    <a:latin typeface="Times New Roman" pitchFamily="18" charset="0"/>
                    <a:ea typeface="標楷體" pitchFamily="65" charset="-120"/>
                  </a:rPr>
                  <a:t>x </a:t>
                </a:r>
                <a:r>
                  <a:rPr lang="en-US" altLang="zh-TW" dirty="0">
                    <a:latin typeface="Times New Roman" pitchFamily="18" charset="0"/>
                    <a:ea typeface="標楷體" pitchFamily="65" charset="-120"/>
                  </a:rPr>
                  <a:t>is called a linear combination of</a:t>
                </a:r>
                <a:r>
                  <a:rPr lang="zh-TW" altLang="en-US" dirty="0">
                    <a:latin typeface="Times New Roman" pitchFamily="18" charset="0"/>
                    <a:ea typeface="標楷體" pitchFamily="65" charset="-120"/>
                  </a:rPr>
                  <a:t> </a:t>
                </a:r>
                <a14:m>
                  <m:oMath xmlns:m="http://schemas.openxmlformats.org/officeDocument/2006/math">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𝐯</m:t>
                        </m:r>
                      </m:e>
                      <m:sub>
                        <m:r>
                          <a:rPr lang="zh-TW" altLang="en-US" b="0" i="0">
                            <a:solidFill>
                              <a:srgbClr val="000000"/>
                            </a:solidFill>
                            <a:latin typeface="Cambria Math" panose="02040503050406030204" pitchFamily="18" charset="0"/>
                          </a:rPr>
                          <m:t>1</m:t>
                        </m:r>
                      </m:sub>
                    </m:sSub>
                    <m:r>
                      <a:rPr lang="zh-TW" altLang="en-US" b="0">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𝐯</m:t>
                        </m:r>
                      </m:e>
                      <m:sub>
                        <m:r>
                          <a:rPr lang="en-US" altLang="zh-TW" b="0" i="0" smtClean="0">
                            <a:solidFill>
                              <a:srgbClr val="000000"/>
                            </a:solidFill>
                            <a:latin typeface="Cambria Math" panose="02040503050406030204" pitchFamily="18" charset="0"/>
                          </a:rPr>
                          <m:t>2</m:t>
                        </m:r>
                      </m:sub>
                    </m:sSub>
                    <m:r>
                      <m:rPr>
                        <m:nor/>
                      </m:rPr>
                      <a:rPr lang="zh-TW" altLang="en-US">
                        <a:solidFill>
                          <a:srgbClr val="000000"/>
                        </a:solidFill>
                        <a:latin typeface="Cambria Math" panose="02040503050406030204" pitchFamily="18" charset="0"/>
                      </a:rPr>
                      <m:t>,</m:t>
                    </m:r>
                    <m:r>
                      <m:rPr>
                        <m:nor/>
                      </m:rPr>
                      <a:rPr lang="en-US" altLang="zh-TW" b="0" i="0" smtClean="0">
                        <a:solidFill>
                          <a:srgbClr val="000000"/>
                        </a:solidFill>
                        <a:latin typeface="Cambria Math" panose="02040503050406030204" pitchFamily="18" charset="0"/>
                      </a:rPr>
                      <m:t> </m:t>
                    </m:r>
                    <m:r>
                      <m:rPr>
                        <m:nor/>
                      </m:rPr>
                      <a:rPr lang="zh-TW" altLang="en-US">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 </m:t>
                    </m:r>
                    <m:r>
                      <a:rPr lang="en-US" altLang="zh-TW" b="0" i="0" smtClean="0">
                        <a:solidFill>
                          <a:srgbClr val="000000"/>
                        </a:solidFill>
                        <a:latin typeface="Cambria Math" panose="02040503050406030204" pitchFamily="18" charset="0"/>
                      </a:rPr>
                      <m:t> </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𝐯</m:t>
                        </m:r>
                      </m:e>
                      <m:sub>
                        <m:r>
                          <a:rPr lang="zh-TW" altLang="en-US" b="0" i="1">
                            <a:solidFill>
                              <a:srgbClr val="000000"/>
                            </a:solidFill>
                            <a:latin typeface="Cambria Math" panose="02040503050406030204" pitchFamily="18" charset="0"/>
                          </a:rPr>
                          <m:t>𝑛</m:t>
                        </m:r>
                      </m:sub>
                    </m:sSub>
                  </m:oMath>
                </a14:m>
                <a:r>
                  <a:rPr lang="en-US" altLang="zh-TW" dirty="0">
                    <a:latin typeface="Times New Roman" pitchFamily="18" charset="0"/>
                    <a:ea typeface="標楷體" pitchFamily="65" charset="-120"/>
                  </a:rPr>
                  <a:t>,</a:t>
                </a:r>
                <a:r>
                  <a:rPr lang="zh-TW" altLang="en-US" dirty="0">
                    <a:latin typeface="Times New Roman" pitchFamily="18" charset="0"/>
                    <a:ea typeface="標楷體" pitchFamily="65" charset="-120"/>
                  </a:rPr>
                  <a:t> </a:t>
                </a:r>
                <a:r>
                  <a:rPr lang="en-US" altLang="zh-TW" dirty="0">
                    <a:latin typeface="Times New Roman" pitchFamily="18" charset="0"/>
                    <a:ea typeface="標楷體" pitchFamily="65" charset="-120"/>
                  </a:rPr>
                  <a:t>if it can be expressed in the form </a:t>
                </a:r>
              </a:p>
            </p:txBody>
          </p:sp>
        </mc:Choice>
        <mc:Fallback>
          <p:sp>
            <p:nvSpPr>
              <p:cNvPr id="8201" name="Text Box 1072"/>
              <p:cNvSpPr txBox="1">
                <a:spLocks noRot="1" noChangeAspect="1" noMove="1" noResize="1" noEditPoints="1" noAdjustHandles="1" noChangeArrowheads="1" noChangeShapeType="1" noTextEdit="1"/>
              </p:cNvSpPr>
              <p:nvPr/>
            </p:nvSpPr>
            <p:spPr bwMode="auto">
              <a:xfrm>
                <a:off x="785813" y="1285875"/>
                <a:ext cx="7804150" cy="830997"/>
              </a:xfrm>
              <a:prstGeom prst="rect">
                <a:avLst/>
              </a:prstGeom>
              <a:blipFill>
                <a:blip r:embed="rId9"/>
                <a:stretch>
                  <a:fillRect l="-1250" t="-5882"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lstStyle/>
              <a:p>
                <a:r>
                  <a:rPr lang="zh-TW" altLang="en-US">
                    <a:noFill/>
                  </a:rPr>
                  <a:t> </a:t>
                </a:r>
              </a:p>
            </p:txBody>
          </p:sp>
        </mc:Fallback>
      </mc:AlternateContent>
      <p:sp>
        <p:nvSpPr>
          <p:cNvPr id="8197" name="Object 2052"/>
          <p:cNvSpPr txBox="1"/>
          <p:nvPr/>
        </p:nvSpPr>
        <p:spPr bwMode="auto">
          <a:xfrm>
            <a:off x="6444208" y="2031999"/>
            <a:ext cx="1398587" cy="458788"/>
          </a:xfrm>
          <a:prstGeom prst="rect">
            <a:avLst/>
          </a:prstGeom>
          <a:noFill/>
        </p:spPr>
        <p:txBody>
          <a:bodyPr>
            <a:normAutofit/>
          </a:bodyPr>
          <a:lstStyle/>
          <a:p>
            <a:endParaRPr lang="zh-TW" altLang="en-US" dirty="0"/>
          </a:p>
        </p:txBody>
      </p:sp>
      <mc:AlternateContent xmlns:mc="http://schemas.openxmlformats.org/markup-compatibility/2006">
        <mc:Choice xmlns:a14="http://schemas.microsoft.com/office/drawing/2010/main" Requires="a14">
          <p:sp>
            <p:nvSpPr>
              <p:cNvPr id="8198" name="Object 2053"/>
              <p:cNvSpPr txBox="1"/>
              <p:nvPr/>
            </p:nvSpPr>
            <p:spPr bwMode="auto">
              <a:xfrm>
                <a:off x="1270373" y="2216150"/>
                <a:ext cx="6972300" cy="409575"/>
              </a:xfrm>
              <a:prstGeom prst="rect">
                <a:avLst/>
              </a:prstGeom>
              <a:noFill/>
              <a:extLst/>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r>
                        <a:rPr lang="zh-TW" altLang="en-US" i="1">
                          <a:solidFill>
                            <a:srgbClr val="000000"/>
                          </a:solidFill>
                          <a:latin typeface="Cambria Math" panose="02040503050406030204" pitchFamily="18" charset="0"/>
                        </a:rPr>
                        <m:t>𝐱</m:t>
                      </m:r>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𝑐</m:t>
                          </m:r>
                        </m:e>
                        <m:sub>
                          <m:r>
                            <a:rPr lang="zh-TW" altLang="en-US" i="0">
                              <a:solidFill>
                                <a:srgbClr val="000000"/>
                              </a:solidFill>
                              <a:latin typeface="Cambria Math" panose="02040503050406030204" pitchFamily="18" charset="0"/>
                            </a:rPr>
                            <m:t>1</m:t>
                          </m:r>
                        </m:sub>
                      </m:sSub>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𝐯</m:t>
                          </m:r>
                        </m:e>
                        <m:sub>
                          <m:r>
                            <a:rPr lang="zh-TW" altLang="en-US" b="0" i="0">
                              <a:solidFill>
                                <a:srgbClr val="000000"/>
                              </a:solidFill>
                              <a:latin typeface="Cambria Math" panose="02040503050406030204" pitchFamily="18" charset="0"/>
                            </a:rPr>
                            <m:t>1</m:t>
                          </m:r>
                        </m:sub>
                      </m:sSub>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𝑐</m:t>
                          </m:r>
                        </m:e>
                        <m:sub>
                          <m:r>
                            <a:rPr lang="zh-TW" altLang="en-US" i="0">
                              <a:solidFill>
                                <a:srgbClr val="000000"/>
                              </a:solidFill>
                              <a:latin typeface="Cambria Math" panose="02040503050406030204" pitchFamily="18" charset="0"/>
                            </a:rPr>
                            <m:t>2</m:t>
                          </m:r>
                        </m:sub>
                      </m:sSub>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𝐯</m:t>
                          </m:r>
                        </m:e>
                        <m:sub>
                          <m:r>
                            <a:rPr lang="zh-TW" altLang="en-US" b="0" i="0">
                              <a:solidFill>
                                <a:srgbClr val="000000"/>
                              </a:solidFill>
                              <a:latin typeface="Cambria Math" panose="02040503050406030204" pitchFamily="18" charset="0"/>
                            </a:rPr>
                            <m:t>2</m:t>
                          </m:r>
                        </m:sub>
                      </m:sSub>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𝑐</m:t>
                          </m:r>
                        </m:e>
                        <m:sub>
                          <m:r>
                            <a:rPr lang="zh-TW" altLang="en-US" i="1">
                              <a:solidFill>
                                <a:srgbClr val="000000"/>
                              </a:solidFill>
                              <a:latin typeface="Cambria Math" panose="02040503050406030204" pitchFamily="18" charset="0"/>
                            </a:rPr>
                            <m:t>𝑛</m:t>
                          </m:r>
                        </m:sub>
                      </m:sSub>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𝐯</m:t>
                          </m:r>
                        </m:e>
                        <m:sub>
                          <m:r>
                            <a:rPr lang="zh-TW" altLang="en-US" i="1">
                              <a:solidFill>
                                <a:srgbClr val="000000"/>
                              </a:solidFill>
                              <a:latin typeface="Cambria Math" panose="02040503050406030204" pitchFamily="18" charset="0"/>
                            </a:rPr>
                            <m:t>𝑛</m:t>
                          </m:r>
                        </m:sub>
                      </m:sSub>
                      <m:r>
                        <m:rPr>
                          <m:nor/>
                        </m:rPr>
                        <a:rPr lang="zh-TW" altLang="en-US" i="0">
                          <a:solidFill>
                            <a:srgbClr val="000000"/>
                          </a:solidFill>
                          <a:latin typeface="Cambria Math" panose="02040503050406030204" pitchFamily="18" charset="0"/>
                        </a:rPr>
                        <m:t>, </m:t>
                      </m:r>
                      <m:r>
                        <m:rPr>
                          <m:nor/>
                        </m:rPr>
                        <a:rPr lang="zh-TW" altLang="en-US" i="0">
                          <a:solidFill>
                            <a:srgbClr val="000000"/>
                          </a:solidFill>
                          <a:latin typeface="Cambria Math" panose="02040503050406030204" pitchFamily="18" charset="0"/>
                        </a:rPr>
                        <m:t>where</m:t>
                      </m:r>
                      <m:r>
                        <m:rPr>
                          <m:nor/>
                        </m:rPr>
                        <a:rPr lang="zh-TW" altLang="en-US" i="0">
                          <a:solidFill>
                            <a:srgbClr val="000000"/>
                          </a:solidFill>
                          <a:latin typeface="Cambria Math" panose="02040503050406030204" pitchFamily="18" charset="0"/>
                        </a:rPr>
                        <m:t> </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𝑐</m:t>
                          </m:r>
                        </m:e>
                        <m:sub>
                          <m:r>
                            <a:rPr lang="zh-TW" altLang="en-US" i="0">
                              <a:solidFill>
                                <a:srgbClr val="000000"/>
                              </a:solidFill>
                              <a:latin typeface="Cambria Math" panose="02040503050406030204" pitchFamily="18" charset="0"/>
                            </a:rPr>
                            <m:t>1</m:t>
                          </m:r>
                        </m:sub>
                      </m:sSub>
                      <m:r>
                        <a:rPr lang="zh-TW" altLang="en-US" i="1">
                          <a:solidFill>
                            <a:srgbClr val="000000"/>
                          </a:solidFill>
                          <a:latin typeface="Cambria Math" panose="02040503050406030204" pitchFamily="18" charset="0"/>
                        </a:rPr>
                        <m:t>,</m:t>
                      </m:r>
                      <m:r>
                        <a:rPr lang="zh-TW" altLang="en-US" i="0">
                          <a:solidFill>
                            <a:srgbClr val="000000"/>
                          </a:solidFill>
                          <a:latin typeface="Cambria Math" panose="02040503050406030204" pitchFamily="18" charset="0"/>
                        </a:rPr>
                        <m:t> </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𝑐</m:t>
                          </m:r>
                        </m:e>
                        <m:sub>
                          <m:r>
                            <a:rPr lang="zh-TW" altLang="en-US" i="0">
                              <a:solidFill>
                                <a:srgbClr val="000000"/>
                              </a:solidFill>
                              <a:latin typeface="Cambria Math" panose="02040503050406030204" pitchFamily="18" charset="0"/>
                            </a:rPr>
                            <m:t>2</m:t>
                          </m:r>
                        </m:sub>
                      </m:sSub>
                      <m:r>
                        <a:rPr lang="zh-TW" altLang="en-US" i="1">
                          <a:solidFill>
                            <a:srgbClr val="000000"/>
                          </a:solidFill>
                          <a:latin typeface="Cambria Math" panose="02040503050406030204" pitchFamily="18" charset="0"/>
                        </a:rPr>
                        <m:t>,…,</m:t>
                      </m:r>
                      <m:r>
                        <a:rPr lang="zh-TW" altLang="en-US" i="0">
                          <a:solidFill>
                            <a:srgbClr val="000000"/>
                          </a:solidFill>
                          <a:latin typeface="Cambria Math" panose="02040503050406030204" pitchFamily="18" charset="0"/>
                        </a:rPr>
                        <m:t> </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𝑐</m:t>
                          </m:r>
                        </m:e>
                        <m:sub>
                          <m:r>
                            <a:rPr lang="zh-TW" altLang="en-US" i="1">
                              <a:solidFill>
                                <a:srgbClr val="000000"/>
                              </a:solidFill>
                              <a:latin typeface="Cambria Math" panose="02040503050406030204" pitchFamily="18" charset="0"/>
                            </a:rPr>
                            <m:t>𝑛</m:t>
                          </m:r>
                        </m:sub>
                      </m:sSub>
                      <m:r>
                        <m:rPr>
                          <m:nor/>
                        </m:rPr>
                        <a:rPr lang="zh-TW" altLang="en-US" i="0">
                          <a:solidFill>
                            <a:srgbClr val="000000"/>
                          </a:solidFill>
                          <a:latin typeface="Cambria Math" panose="02040503050406030204" pitchFamily="18" charset="0"/>
                        </a:rPr>
                        <m:t> </m:t>
                      </m:r>
                      <m:r>
                        <m:rPr>
                          <m:nor/>
                        </m:rPr>
                        <a:rPr lang="zh-TW" altLang="en-US" i="0">
                          <a:solidFill>
                            <a:srgbClr val="000000"/>
                          </a:solidFill>
                          <a:latin typeface="Cambria Math" panose="02040503050406030204" pitchFamily="18" charset="0"/>
                        </a:rPr>
                        <m:t>are</m:t>
                      </m:r>
                      <m:r>
                        <m:rPr>
                          <m:nor/>
                        </m:rPr>
                        <a:rPr lang="zh-TW" altLang="en-US" i="0">
                          <a:solidFill>
                            <a:srgbClr val="000000"/>
                          </a:solidFill>
                          <a:latin typeface="Cambria Math" panose="02040503050406030204" pitchFamily="18" charset="0"/>
                        </a:rPr>
                        <m:t> </m:t>
                      </m:r>
                      <m:r>
                        <m:rPr>
                          <m:nor/>
                        </m:rPr>
                        <a:rPr lang="zh-TW" altLang="en-US" i="0">
                          <a:solidFill>
                            <a:srgbClr val="000000"/>
                          </a:solidFill>
                          <a:latin typeface="Cambria Math" panose="02040503050406030204" pitchFamily="18" charset="0"/>
                        </a:rPr>
                        <m:t>real</m:t>
                      </m:r>
                      <m:r>
                        <m:rPr>
                          <m:nor/>
                        </m:rPr>
                        <a:rPr lang="zh-TW" altLang="en-US" i="0">
                          <a:solidFill>
                            <a:srgbClr val="000000"/>
                          </a:solidFill>
                          <a:latin typeface="Cambria Math" panose="02040503050406030204" pitchFamily="18" charset="0"/>
                        </a:rPr>
                        <m:t> </m:t>
                      </m:r>
                      <m:r>
                        <m:rPr>
                          <m:nor/>
                        </m:rPr>
                        <a:rPr lang="zh-TW" altLang="en-US" i="0">
                          <a:solidFill>
                            <a:srgbClr val="000000"/>
                          </a:solidFill>
                          <a:latin typeface="Cambria Math" panose="02040503050406030204" pitchFamily="18" charset="0"/>
                        </a:rPr>
                        <m:t>numbers</m:t>
                      </m:r>
                    </m:oMath>
                  </m:oMathPara>
                </a14:m>
                <a:endParaRPr lang="zh-TW" altLang="en-US" dirty="0"/>
              </a:p>
            </p:txBody>
          </p:sp>
        </mc:Choice>
        <mc:Fallback>
          <p:sp>
            <p:nvSpPr>
              <p:cNvPr id="8198" name="Object 2053"/>
              <p:cNvSpPr txBox="1">
                <a:spLocks noRot="1" noChangeAspect="1" noMove="1" noResize="1" noEditPoints="1" noAdjustHandles="1" noChangeArrowheads="1" noChangeShapeType="1" noTextEdit="1"/>
              </p:cNvSpPr>
              <p:nvPr/>
            </p:nvSpPr>
            <p:spPr bwMode="auto">
              <a:xfrm>
                <a:off x="1270373" y="2216150"/>
                <a:ext cx="6972300" cy="409575"/>
              </a:xfrm>
              <a:prstGeom prst="rect">
                <a:avLst/>
              </a:prstGeom>
              <a:blipFill>
                <a:blip r:embed="rId10"/>
                <a:stretch>
                  <a:fillRect/>
                </a:stretch>
              </a:blipFill>
              <a:extLst/>
            </p:spPr>
            <p:txBody>
              <a:bodyPr/>
              <a:lstStyle/>
              <a:p>
                <a:r>
                  <a:rPr lang="zh-TW" alt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0" name="Rectangle 1026"/>
          <p:cNvSpPr>
            <a:spLocks noGrp="1" noChangeArrowheads="1"/>
          </p:cNvSpPr>
          <p:nvPr>
            <p:ph type="title"/>
          </p:nvPr>
        </p:nvSpPr>
        <p:spPr/>
        <p:txBody>
          <a:bodyPr/>
          <a:lstStyle/>
          <a:p>
            <a:pPr eaLnBrk="1" hangingPunct="1"/>
            <a:r>
              <a:rPr lang="en-US" altLang="zh-TW"/>
              <a:t>Keywords in Section 4.1:</a:t>
            </a:r>
          </a:p>
        </p:txBody>
      </p:sp>
      <p:sp>
        <p:nvSpPr>
          <p:cNvPr id="144387" name="Rectangle 102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nchor="ctr">
            <a:spAutoFit/>
          </a:bodyPr>
          <a:lstStyle/>
          <a:p>
            <a:endParaRPr lang="zh-TW" altLang="en-US"/>
          </a:p>
        </p:txBody>
      </p:sp>
      <p:grpSp>
        <p:nvGrpSpPr>
          <p:cNvPr id="11272" name="Group 1028"/>
          <p:cNvGrpSpPr>
            <a:grpSpLocks/>
          </p:cNvGrpSpPr>
          <p:nvPr/>
        </p:nvGrpSpPr>
        <p:grpSpPr bwMode="auto">
          <a:xfrm>
            <a:off x="1604963" y="1900238"/>
            <a:ext cx="1887537" cy="0"/>
            <a:chOff x="612" y="1146"/>
            <a:chExt cx="1588" cy="570"/>
          </a:xfrm>
        </p:grpSpPr>
        <p:graphicFrame>
          <p:nvGraphicFramePr>
            <p:cNvPr id="11268" name="Object 3074"/>
            <p:cNvGraphicFramePr>
              <a:graphicFrameLocks noChangeAspect="1"/>
            </p:cNvGraphicFramePr>
            <p:nvPr/>
          </p:nvGraphicFramePr>
          <p:xfrm>
            <a:off x="612" y="1146"/>
            <a:ext cx="1556" cy="284"/>
          </p:xfrm>
          <a:graphic>
            <a:graphicData uri="http://schemas.openxmlformats.org/presentationml/2006/ole">
              <mc:AlternateContent xmlns:mc="http://schemas.openxmlformats.org/markup-compatibility/2006">
                <mc:Choice xmlns:v="urn:schemas-microsoft-com:vml" Requires="v">
                  <p:oleObj spid="_x0000_s138688" name="方程式" r:id="rId3" imgW="1231560" imgH="228600" progId="Equation.3">
                    <p:embed/>
                  </p:oleObj>
                </mc:Choice>
                <mc:Fallback>
                  <p:oleObj name="方程式" r:id="rId3" imgW="1231560" imgH="228600" progId="Equation.3">
                    <p:embed/>
                    <p:pic>
                      <p:nvPicPr>
                        <p:cNvPr id="0" name="Object 30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 y="1146"/>
                          <a:ext cx="1556" cy="2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3075"/>
            <p:cNvGraphicFramePr>
              <a:graphicFrameLocks noChangeAspect="1"/>
            </p:cNvGraphicFramePr>
            <p:nvPr/>
          </p:nvGraphicFramePr>
          <p:xfrm>
            <a:off x="647" y="1434"/>
            <a:ext cx="1553" cy="282"/>
          </p:xfrm>
          <a:graphic>
            <a:graphicData uri="http://schemas.openxmlformats.org/presentationml/2006/ole">
              <mc:AlternateContent xmlns:mc="http://schemas.openxmlformats.org/markup-compatibility/2006">
                <mc:Choice xmlns:v="urn:schemas-microsoft-com:vml" Requires="v">
                  <p:oleObj spid="_x0000_s138689" name="方程式" r:id="rId5" imgW="1257120" imgH="228600" progId="Equation.3">
                    <p:embed/>
                  </p:oleObj>
                </mc:Choice>
                <mc:Fallback>
                  <p:oleObj name="方程式" r:id="rId5" imgW="1257120" imgH="228600" progId="Equation.3">
                    <p:embed/>
                    <p:pic>
                      <p:nvPicPr>
                        <p:cNvPr id="0" name="Object 30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 y="1434"/>
                          <a:ext cx="1553"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273" name="Group 1031"/>
          <p:cNvGrpSpPr>
            <a:grpSpLocks/>
          </p:cNvGrpSpPr>
          <p:nvPr/>
        </p:nvGrpSpPr>
        <p:grpSpPr bwMode="auto">
          <a:xfrm>
            <a:off x="1620838" y="3309938"/>
            <a:ext cx="1844675" cy="0"/>
            <a:chOff x="620" y="1146"/>
            <a:chExt cx="1571" cy="570"/>
          </a:xfrm>
        </p:grpSpPr>
        <p:graphicFrame>
          <p:nvGraphicFramePr>
            <p:cNvPr id="11266" name="Object 3072"/>
            <p:cNvGraphicFramePr>
              <a:graphicFrameLocks noChangeAspect="1"/>
            </p:cNvGraphicFramePr>
            <p:nvPr/>
          </p:nvGraphicFramePr>
          <p:xfrm>
            <a:off x="620" y="1146"/>
            <a:ext cx="1540" cy="284"/>
          </p:xfrm>
          <a:graphic>
            <a:graphicData uri="http://schemas.openxmlformats.org/presentationml/2006/ole">
              <mc:AlternateContent xmlns:mc="http://schemas.openxmlformats.org/markup-compatibility/2006">
                <mc:Choice xmlns:v="urn:schemas-microsoft-com:vml" Requires="v">
                  <p:oleObj spid="_x0000_s138690" name="方程式" r:id="rId7" imgW="1218960" imgH="228600" progId="Equation.3">
                    <p:embed/>
                  </p:oleObj>
                </mc:Choice>
                <mc:Fallback>
                  <p:oleObj name="方程式" r:id="rId7" imgW="1218960" imgH="228600" progId="Equation.3">
                    <p:embed/>
                    <p:pic>
                      <p:nvPicPr>
                        <p:cNvPr id="0" name="Object 307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 y="1146"/>
                          <a:ext cx="1540" cy="2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3073"/>
            <p:cNvGraphicFramePr>
              <a:graphicFrameLocks noChangeAspect="1"/>
            </p:cNvGraphicFramePr>
            <p:nvPr/>
          </p:nvGraphicFramePr>
          <p:xfrm>
            <a:off x="656" y="1434"/>
            <a:ext cx="1535" cy="282"/>
          </p:xfrm>
          <a:graphic>
            <a:graphicData uri="http://schemas.openxmlformats.org/presentationml/2006/ole">
              <mc:AlternateContent xmlns:mc="http://schemas.openxmlformats.org/markup-compatibility/2006">
                <mc:Choice xmlns:v="urn:schemas-microsoft-com:vml" Requires="v">
                  <p:oleObj spid="_x0000_s138691" name="方程式" r:id="rId9" imgW="1244520" imgH="228600" progId="Equation.3">
                    <p:embed/>
                  </p:oleObj>
                </mc:Choice>
                <mc:Fallback>
                  <p:oleObj name="方程式" r:id="rId9" imgW="1244520" imgH="228600" progId="Equation.3">
                    <p:embed/>
                    <p:pic>
                      <p:nvPicPr>
                        <p:cNvPr id="0" name="Object 307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6" y="1434"/>
                          <a:ext cx="1535"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1274" name="Rectangle 1034"/>
          <p:cNvSpPr>
            <a:spLocks noChangeArrowheads="1"/>
          </p:cNvSpPr>
          <p:nvPr/>
        </p:nvSpPr>
        <p:spPr bwMode="auto">
          <a:xfrm>
            <a:off x="0" y="2995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nchor="ctr">
            <a:spAutoFit/>
          </a:bodyPr>
          <a:lstStyle/>
          <a:p>
            <a:endParaRPr lang="zh-TW" altLang="en-US"/>
          </a:p>
        </p:txBody>
      </p:sp>
      <p:sp>
        <p:nvSpPr>
          <p:cNvPr id="11275" name="Text Box 1036"/>
          <p:cNvSpPr txBox="1">
            <a:spLocks noChangeArrowheads="1"/>
          </p:cNvSpPr>
          <p:nvPr/>
        </p:nvSpPr>
        <p:spPr bwMode="auto">
          <a:xfrm>
            <a:off x="365125" y="820738"/>
            <a:ext cx="8016875"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buFont typeface="Wingdings" pitchFamily="2" charset="2"/>
              <a:buChar char="§"/>
            </a:pPr>
            <a:r>
              <a:rPr lang="en-US" altLang="zh-TW" dirty="0">
                <a:latin typeface="Times New Roman" pitchFamily="18" charset="0"/>
                <a:ea typeface="標楷體" pitchFamily="65" charset="-120"/>
              </a:rPr>
              <a:t>  ordered </a:t>
            </a:r>
            <a:r>
              <a:rPr lang="en-US" altLang="zh-TW" i="1" dirty="0">
                <a:latin typeface="Times New Roman" pitchFamily="18" charset="0"/>
                <a:ea typeface="標楷體" pitchFamily="65" charset="-120"/>
              </a:rPr>
              <a:t>n</a:t>
            </a:r>
            <a:r>
              <a:rPr lang="en-US" altLang="zh-TW" dirty="0">
                <a:latin typeface="Times New Roman" pitchFamily="18" charset="0"/>
                <a:ea typeface="標楷體" pitchFamily="65" charset="-120"/>
              </a:rPr>
              <a:t>-tuple: </a:t>
            </a:r>
            <a:r>
              <a:rPr lang="zh-TW" altLang="en-US" dirty="0">
                <a:latin typeface="Times New Roman" pitchFamily="18" charset="0"/>
                <a:ea typeface="標楷體" pitchFamily="65" charset="-120"/>
              </a:rPr>
              <a:t>有序的</a:t>
            </a:r>
            <a:r>
              <a:rPr lang="en-US" altLang="zh-TW" i="1" dirty="0">
                <a:latin typeface="Times New Roman" pitchFamily="18" charset="0"/>
                <a:ea typeface="標楷體" pitchFamily="65" charset="-120"/>
              </a:rPr>
              <a:t>n</a:t>
            </a:r>
            <a:r>
              <a:rPr lang="zh-TW" altLang="en-US" dirty="0">
                <a:latin typeface="Times New Roman" pitchFamily="18" charset="0"/>
                <a:ea typeface="標楷體" pitchFamily="65" charset="-120"/>
              </a:rPr>
              <a:t>項</a:t>
            </a:r>
          </a:p>
          <a:p>
            <a:pPr eaLnBrk="1" hangingPunct="1">
              <a:lnSpc>
                <a:spcPct val="120000"/>
              </a:lnSpc>
              <a:buFont typeface="Wingdings" pitchFamily="2" charset="2"/>
              <a:buChar char="§"/>
            </a:pPr>
            <a:r>
              <a:rPr lang="zh-TW" altLang="en-US" dirty="0">
                <a:latin typeface="Times New Roman" pitchFamily="18" charset="0"/>
                <a:ea typeface="標楷體" pitchFamily="65" charset="-120"/>
              </a:rPr>
              <a:t>  </a:t>
            </a:r>
            <a:r>
              <a:rPr lang="en-US" altLang="zh-TW" i="1" dirty="0" err="1">
                <a:latin typeface="Times New Roman" pitchFamily="18" charset="0"/>
                <a:ea typeface="標楷體" pitchFamily="65" charset="-120"/>
              </a:rPr>
              <a:t>R</a:t>
            </a:r>
            <a:r>
              <a:rPr lang="en-US" altLang="zh-TW" i="1" baseline="50000" dirty="0" err="1">
                <a:latin typeface="Times New Roman" pitchFamily="18" charset="0"/>
                <a:ea typeface="標楷體" pitchFamily="65" charset="-120"/>
              </a:rPr>
              <a:t>n</a:t>
            </a:r>
            <a:r>
              <a:rPr lang="en-US" altLang="zh-TW" dirty="0">
                <a:latin typeface="Times New Roman" pitchFamily="18" charset="0"/>
                <a:ea typeface="標楷體" pitchFamily="65" charset="-120"/>
              </a:rPr>
              <a:t>-space: </a:t>
            </a:r>
            <a:r>
              <a:rPr lang="en-US" altLang="zh-TW" i="1" dirty="0">
                <a:latin typeface="Times New Roman" pitchFamily="18" charset="0"/>
                <a:ea typeface="標楷體" pitchFamily="65" charset="-120"/>
              </a:rPr>
              <a:t>n</a:t>
            </a:r>
            <a:r>
              <a:rPr lang="zh-TW" altLang="en-US" dirty="0">
                <a:latin typeface="Times New Roman" pitchFamily="18" charset="0"/>
                <a:ea typeface="標楷體" pitchFamily="65" charset="-120"/>
              </a:rPr>
              <a:t>維空間</a:t>
            </a:r>
          </a:p>
          <a:p>
            <a:pPr eaLnBrk="1" hangingPunct="1">
              <a:lnSpc>
                <a:spcPct val="120000"/>
              </a:lnSpc>
              <a:buFont typeface="Wingdings" pitchFamily="2" charset="2"/>
              <a:buChar char="§"/>
            </a:pPr>
            <a:r>
              <a:rPr lang="zh-TW" altLang="en-US" dirty="0">
                <a:latin typeface="Times New Roman" pitchFamily="18" charset="0"/>
                <a:ea typeface="標楷體" pitchFamily="65" charset="-120"/>
              </a:rPr>
              <a:t>  </a:t>
            </a:r>
            <a:r>
              <a:rPr lang="en-US" altLang="zh-TW" dirty="0">
                <a:latin typeface="Times New Roman" pitchFamily="18" charset="0"/>
                <a:ea typeface="標楷體" pitchFamily="65" charset="-120"/>
              </a:rPr>
              <a:t>equal: </a:t>
            </a:r>
            <a:r>
              <a:rPr lang="zh-TW" altLang="en-US" dirty="0">
                <a:latin typeface="Times New Roman" pitchFamily="18" charset="0"/>
                <a:ea typeface="標楷體" pitchFamily="65" charset="-120"/>
              </a:rPr>
              <a:t>相等</a:t>
            </a:r>
          </a:p>
          <a:p>
            <a:pPr eaLnBrk="1" hangingPunct="1">
              <a:lnSpc>
                <a:spcPct val="120000"/>
              </a:lnSpc>
              <a:buFont typeface="Wingdings" pitchFamily="2" charset="2"/>
              <a:buChar char="§"/>
            </a:pPr>
            <a:r>
              <a:rPr lang="zh-TW" altLang="en-US" dirty="0">
                <a:latin typeface="Times New Roman" pitchFamily="18" charset="0"/>
                <a:ea typeface="標楷體" pitchFamily="65" charset="-120"/>
              </a:rPr>
              <a:t>  </a:t>
            </a:r>
            <a:r>
              <a:rPr lang="en-US" altLang="zh-TW" dirty="0">
                <a:latin typeface="Times New Roman" pitchFamily="18" charset="0"/>
                <a:ea typeface="標楷體" pitchFamily="65" charset="-120"/>
              </a:rPr>
              <a:t>vector addition: </a:t>
            </a:r>
            <a:r>
              <a:rPr lang="zh-TW" altLang="en-US" dirty="0">
                <a:latin typeface="Times New Roman" pitchFamily="18" charset="0"/>
                <a:ea typeface="標楷體" pitchFamily="65" charset="-120"/>
              </a:rPr>
              <a:t>向量加法</a:t>
            </a:r>
          </a:p>
          <a:p>
            <a:pPr eaLnBrk="1" hangingPunct="1">
              <a:lnSpc>
                <a:spcPct val="120000"/>
              </a:lnSpc>
              <a:buFont typeface="Wingdings" pitchFamily="2" charset="2"/>
              <a:buChar char="§"/>
            </a:pPr>
            <a:r>
              <a:rPr lang="zh-TW" altLang="en-US" dirty="0">
                <a:latin typeface="Times New Roman" pitchFamily="18" charset="0"/>
                <a:ea typeface="標楷體" pitchFamily="65" charset="-120"/>
              </a:rPr>
              <a:t>  </a:t>
            </a:r>
            <a:r>
              <a:rPr lang="en-US" altLang="zh-TW" dirty="0">
                <a:latin typeface="Times New Roman" pitchFamily="18" charset="0"/>
                <a:ea typeface="標楷體" pitchFamily="65" charset="-120"/>
              </a:rPr>
              <a:t>scalar multiplication: </a:t>
            </a:r>
            <a:r>
              <a:rPr lang="zh-TW" altLang="en-US" dirty="0">
                <a:latin typeface="Times New Roman" pitchFamily="18" charset="0"/>
                <a:ea typeface="標楷體" pitchFamily="65" charset="-120"/>
              </a:rPr>
              <a:t>純量乘法</a:t>
            </a:r>
          </a:p>
          <a:p>
            <a:pPr eaLnBrk="1" hangingPunct="1">
              <a:lnSpc>
                <a:spcPct val="120000"/>
              </a:lnSpc>
              <a:buFont typeface="Wingdings" pitchFamily="2" charset="2"/>
              <a:buChar char="§"/>
            </a:pPr>
            <a:r>
              <a:rPr lang="en-US" altLang="zh-TW" dirty="0">
                <a:latin typeface="Times New Roman" pitchFamily="18" charset="0"/>
                <a:ea typeface="標楷體" pitchFamily="65" charset="-120"/>
              </a:rPr>
              <a:t>  zero vector: </a:t>
            </a:r>
            <a:r>
              <a:rPr lang="zh-TW" altLang="en-US" dirty="0">
                <a:latin typeface="Times New Roman" pitchFamily="18" charset="0"/>
                <a:ea typeface="標楷體" pitchFamily="65" charset="-120"/>
              </a:rPr>
              <a:t>零向量</a:t>
            </a:r>
          </a:p>
          <a:p>
            <a:pPr eaLnBrk="1" hangingPunct="1">
              <a:lnSpc>
                <a:spcPct val="120000"/>
              </a:lnSpc>
              <a:buFont typeface="Wingdings" pitchFamily="2" charset="2"/>
              <a:buChar char="§"/>
            </a:pPr>
            <a:r>
              <a:rPr lang="zh-TW" altLang="en-US" dirty="0">
                <a:latin typeface="Times New Roman" pitchFamily="18" charset="0"/>
                <a:ea typeface="標楷體" pitchFamily="65" charset="-120"/>
              </a:rPr>
              <a:t>  </a:t>
            </a:r>
            <a:r>
              <a:rPr lang="en-US" altLang="zh-TW" dirty="0">
                <a:latin typeface="Times New Roman" pitchFamily="18" charset="0"/>
                <a:ea typeface="標楷體" pitchFamily="65" charset="-120"/>
              </a:rPr>
              <a:t>additive identity: </a:t>
            </a:r>
            <a:r>
              <a:rPr lang="zh-TW" altLang="en-US" dirty="0">
                <a:latin typeface="Times New Roman" pitchFamily="18" charset="0"/>
                <a:ea typeface="標楷體" pitchFamily="65" charset="-120"/>
              </a:rPr>
              <a:t>加法單位元素</a:t>
            </a:r>
          </a:p>
          <a:p>
            <a:pPr eaLnBrk="1" hangingPunct="1">
              <a:lnSpc>
                <a:spcPct val="120000"/>
              </a:lnSpc>
              <a:buFont typeface="Wingdings" pitchFamily="2" charset="2"/>
              <a:buChar char="§"/>
            </a:pPr>
            <a:r>
              <a:rPr lang="zh-TW" altLang="en-US" dirty="0">
                <a:latin typeface="Times New Roman" pitchFamily="18" charset="0"/>
                <a:ea typeface="標楷體" pitchFamily="65" charset="-120"/>
              </a:rPr>
              <a:t>  </a:t>
            </a:r>
            <a:r>
              <a:rPr lang="en-US" altLang="zh-TW" dirty="0">
                <a:latin typeface="Times New Roman" pitchFamily="18" charset="0"/>
                <a:ea typeface="標楷體" pitchFamily="65" charset="-120"/>
              </a:rPr>
              <a:t>additive inverse: </a:t>
            </a:r>
            <a:r>
              <a:rPr lang="zh-TW" altLang="en-US" dirty="0">
                <a:latin typeface="Times New Roman" pitchFamily="18" charset="0"/>
                <a:ea typeface="標楷體" pitchFamily="65" charset="-120"/>
              </a:rPr>
              <a:t>加法反元素</a:t>
            </a:r>
            <a:endParaRPr lang="en-US" altLang="zh-TW" dirty="0">
              <a:latin typeface="Times New Roman" pitchFamily="18" charset="0"/>
              <a:ea typeface="標楷體" pitchFamily="65" charset="-120"/>
            </a:endParaRPr>
          </a:p>
          <a:p>
            <a:pPr eaLnBrk="1" hangingPunct="1">
              <a:lnSpc>
                <a:spcPct val="120000"/>
              </a:lnSpc>
              <a:buFont typeface="Wingdings" pitchFamily="2" charset="2"/>
              <a:buChar char="§"/>
            </a:pPr>
            <a:r>
              <a:rPr lang="en-US" altLang="zh-TW" dirty="0">
                <a:latin typeface="Times New Roman" pitchFamily="18" charset="0"/>
                <a:ea typeface="標楷體" pitchFamily="65" charset="-120"/>
              </a:rPr>
              <a:t>  linear combination: </a:t>
            </a:r>
            <a:r>
              <a:rPr lang="zh-TW" altLang="en-US" dirty="0">
                <a:latin typeface="Times New Roman" pitchFamily="18" charset="0"/>
                <a:ea typeface="標楷體" pitchFamily="65" charset="-120"/>
              </a:rPr>
              <a:t>線性組合</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1026"/>
          <p:cNvSpPr>
            <a:spLocks noGrp="1" noChangeArrowheads="1"/>
          </p:cNvSpPr>
          <p:nvPr>
            <p:ph type="title"/>
          </p:nvPr>
        </p:nvSpPr>
        <p:spPr/>
        <p:txBody>
          <a:bodyPr/>
          <a:lstStyle/>
          <a:p>
            <a:pPr eaLnBrk="1" hangingPunct="1"/>
            <a:r>
              <a:rPr lang="en-US" altLang="zh-TW"/>
              <a:t>4.2 Vector Spaces</a:t>
            </a:r>
          </a:p>
        </p:txBody>
      </p:sp>
      <p:sp>
        <p:nvSpPr>
          <p:cNvPr id="104451" name="Rectangle 1041"/>
          <p:cNvSpPr>
            <a:spLocks noGrp="1" noChangeArrowheads="1"/>
          </p:cNvSpPr>
          <p:nvPr>
            <p:ph type="body" sz="half" idx="1"/>
          </p:nvPr>
        </p:nvSpPr>
        <p:spPr>
          <a:xfrm>
            <a:off x="381000" y="785813"/>
            <a:ext cx="8153400" cy="457200"/>
          </a:xfrm>
          <a:noFill/>
        </p:spPr>
        <p:txBody>
          <a:bodyPr/>
          <a:lstStyle/>
          <a:p>
            <a:pPr eaLnBrk="1" hangingPunct="1"/>
            <a:r>
              <a:rPr lang="en-US" altLang="zh-TW"/>
              <a:t>Vector spaces (</a:t>
            </a:r>
            <a:r>
              <a:rPr lang="zh-TW" altLang="en-US"/>
              <a:t>向量空間</a:t>
            </a:r>
            <a:r>
              <a:rPr lang="en-US" altLang="zh-TW"/>
              <a:t>):</a:t>
            </a:r>
          </a:p>
        </p:txBody>
      </p:sp>
      <p:sp>
        <p:nvSpPr>
          <p:cNvPr id="104452" name="Text Box 1043"/>
          <p:cNvSpPr txBox="1">
            <a:spLocks noChangeArrowheads="1"/>
          </p:cNvSpPr>
          <p:nvPr/>
        </p:nvSpPr>
        <p:spPr bwMode="auto">
          <a:xfrm>
            <a:off x="684213" y="1268413"/>
            <a:ext cx="8280275" cy="209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pPr>
            <a:r>
              <a:rPr lang="en-US" altLang="zh-TW" dirty="0">
                <a:latin typeface="Times New Roman" pitchFamily="18" charset="0"/>
                <a:ea typeface="標楷體" pitchFamily="65" charset="-120"/>
              </a:rPr>
              <a:t>Let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be a set on which two operations (addition and scalar multiplication) are defined. </a:t>
            </a:r>
            <a:r>
              <a:rPr lang="en-US" altLang="zh-TW" b="1" dirty="0">
                <a:latin typeface="Times New Roman" pitchFamily="18" charset="0"/>
                <a:ea typeface="標楷體" pitchFamily="65" charset="-120"/>
              </a:rPr>
              <a:t>If the following ten axioms are satisfied</a:t>
            </a:r>
            <a:r>
              <a:rPr lang="en-US" altLang="zh-TW" dirty="0">
                <a:latin typeface="Times New Roman" pitchFamily="18" charset="0"/>
                <a:ea typeface="標楷體" pitchFamily="65" charset="-120"/>
              </a:rPr>
              <a:t> for every element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dirty="0">
                <a:latin typeface="Times New Roman" pitchFamily="18" charset="0"/>
                <a:ea typeface="標楷體" pitchFamily="65" charset="-120"/>
              </a:rPr>
              <a:t>, and </a:t>
            </a:r>
            <a:r>
              <a:rPr lang="en-US" altLang="zh-TW" b="1" dirty="0">
                <a:latin typeface="Times New Roman" pitchFamily="18" charset="0"/>
                <a:ea typeface="標楷體" pitchFamily="65" charset="-120"/>
              </a:rPr>
              <a:t>w</a:t>
            </a:r>
            <a:r>
              <a:rPr lang="en-US" altLang="zh-TW" dirty="0">
                <a:latin typeface="Times New Roman" pitchFamily="18" charset="0"/>
                <a:ea typeface="標楷體" pitchFamily="65" charset="-120"/>
              </a:rPr>
              <a:t> in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and every scalar (real number) </a:t>
            </a:r>
            <a:r>
              <a:rPr lang="en-US" altLang="zh-TW" i="1" dirty="0">
                <a:latin typeface="Times New Roman" pitchFamily="18" charset="0"/>
                <a:ea typeface="標楷體" pitchFamily="65" charset="-120"/>
              </a:rPr>
              <a:t>c </a:t>
            </a:r>
            <a:r>
              <a:rPr lang="en-US" altLang="zh-TW" dirty="0">
                <a:latin typeface="Times New Roman" pitchFamily="18" charset="0"/>
                <a:ea typeface="標楷體" pitchFamily="65" charset="-120"/>
              </a:rPr>
              <a:t>and</a:t>
            </a:r>
            <a:r>
              <a:rPr lang="en-US" altLang="zh-TW" i="1" dirty="0">
                <a:latin typeface="Times New Roman" pitchFamily="18" charset="0"/>
                <a:ea typeface="標楷體" pitchFamily="65" charset="-120"/>
              </a:rPr>
              <a:t> d</a:t>
            </a:r>
            <a:r>
              <a:rPr lang="en-US" altLang="zh-TW" dirty="0">
                <a:latin typeface="Times New Roman" pitchFamily="18" charset="0"/>
                <a:ea typeface="標楷體" pitchFamily="65" charset="-120"/>
              </a:rPr>
              <a:t>, then </a:t>
            </a:r>
            <a:r>
              <a:rPr lang="en-US" altLang="zh-TW" b="1" i="1" dirty="0">
                <a:latin typeface="Times New Roman" pitchFamily="18" charset="0"/>
                <a:ea typeface="標楷體" pitchFamily="65" charset="-120"/>
              </a:rPr>
              <a:t>V</a:t>
            </a:r>
            <a:r>
              <a:rPr lang="en-US" altLang="zh-TW" b="1" dirty="0">
                <a:latin typeface="Times New Roman" pitchFamily="18" charset="0"/>
                <a:ea typeface="標楷體" pitchFamily="65" charset="-120"/>
              </a:rPr>
              <a:t> is called a vector space</a:t>
            </a:r>
            <a:r>
              <a:rPr lang="en-US" altLang="zh-TW" dirty="0">
                <a:latin typeface="Times New Roman" pitchFamily="18" charset="0"/>
                <a:ea typeface="標楷體" pitchFamily="65" charset="-120"/>
              </a:rPr>
              <a:t>, and the </a:t>
            </a:r>
            <a:r>
              <a:rPr lang="en-US" altLang="zh-TW" b="1" dirty="0">
                <a:latin typeface="Times New Roman" pitchFamily="18" charset="0"/>
                <a:ea typeface="標楷體" pitchFamily="65" charset="-120"/>
              </a:rPr>
              <a:t>elements</a:t>
            </a:r>
            <a:r>
              <a:rPr lang="en-US" altLang="zh-TW" dirty="0">
                <a:latin typeface="Times New Roman" pitchFamily="18" charset="0"/>
                <a:ea typeface="標楷體" pitchFamily="65" charset="-120"/>
              </a:rPr>
              <a:t> in </a:t>
            </a:r>
            <a:r>
              <a:rPr lang="en-US" altLang="zh-TW" b="1" i="1" dirty="0">
                <a:latin typeface="Times New Roman" pitchFamily="18" charset="0"/>
                <a:ea typeface="標楷體" pitchFamily="65" charset="-120"/>
              </a:rPr>
              <a:t>V</a:t>
            </a:r>
            <a:r>
              <a:rPr lang="en-US" altLang="zh-TW" dirty="0">
                <a:latin typeface="Times New Roman" pitchFamily="18" charset="0"/>
                <a:ea typeface="標楷體" pitchFamily="65" charset="-120"/>
              </a:rPr>
              <a:t> are called </a:t>
            </a:r>
            <a:r>
              <a:rPr lang="en-US" altLang="zh-TW" b="1" dirty="0">
                <a:latin typeface="Times New Roman" pitchFamily="18" charset="0"/>
                <a:ea typeface="標楷體" pitchFamily="65" charset="-120"/>
              </a:rPr>
              <a:t>vectors</a:t>
            </a:r>
          </a:p>
        </p:txBody>
      </p:sp>
      <p:grpSp>
        <p:nvGrpSpPr>
          <p:cNvPr id="104453" name="Group 1075"/>
          <p:cNvGrpSpPr>
            <a:grpSpLocks/>
          </p:cNvGrpSpPr>
          <p:nvPr/>
        </p:nvGrpSpPr>
        <p:grpSpPr bwMode="auto">
          <a:xfrm>
            <a:off x="684213" y="3559448"/>
            <a:ext cx="8001000" cy="3117849"/>
            <a:chOff x="480" y="1823"/>
            <a:chExt cx="5040" cy="1964"/>
          </a:xfrm>
        </p:grpSpPr>
        <p:sp>
          <p:nvSpPr>
            <p:cNvPr id="104454" name="Text Box 1054"/>
            <p:cNvSpPr txBox="1">
              <a:spLocks noChangeArrowheads="1"/>
            </p:cNvSpPr>
            <p:nvPr/>
          </p:nvSpPr>
          <p:spPr bwMode="auto">
            <a:xfrm>
              <a:off x="480" y="1823"/>
              <a:ext cx="8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rgbClr val="FF0000"/>
                  </a:solidFill>
                  <a:latin typeface="Times New Roman" pitchFamily="18" charset="0"/>
                  <a:ea typeface="標楷體" pitchFamily="65" charset="-120"/>
                </a:rPr>
                <a:t>Addition:</a:t>
              </a:r>
            </a:p>
          </p:txBody>
        </p:sp>
        <p:sp>
          <p:nvSpPr>
            <p:cNvPr id="104455" name="Text Box 1055"/>
            <p:cNvSpPr txBox="1">
              <a:spLocks noChangeArrowheads="1"/>
            </p:cNvSpPr>
            <p:nvPr/>
          </p:nvSpPr>
          <p:spPr bwMode="auto">
            <a:xfrm>
              <a:off x="528" y="2064"/>
              <a:ext cx="49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(1)  </a:t>
              </a:r>
              <a:r>
                <a:rPr lang="en-US" altLang="zh-TW" b="1">
                  <a:latin typeface="Times New Roman" pitchFamily="18" charset="0"/>
                  <a:ea typeface="標楷體" pitchFamily="65" charset="-120"/>
                </a:rPr>
                <a:t>u</a:t>
              </a:r>
              <a:r>
                <a:rPr lang="en-US" altLang="zh-TW">
                  <a:latin typeface="Times New Roman" pitchFamily="18" charset="0"/>
                  <a:ea typeface="標楷體" pitchFamily="65" charset="-120"/>
                </a:rPr>
                <a:t>+</a:t>
              </a:r>
              <a:r>
                <a:rPr lang="en-US" altLang="zh-TW" b="1">
                  <a:latin typeface="Times New Roman" pitchFamily="18" charset="0"/>
                  <a:ea typeface="標楷體" pitchFamily="65" charset="-120"/>
                </a:rPr>
                <a:t>v</a:t>
              </a:r>
              <a:r>
                <a:rPr lang="en-US" altLang="zh-TW" b="1" i="1">
                  <a:latin typeface="Times New Roman" pitchFamily="18" charset="0"/>
                  <a:ea typeface="標楷體" pitchFamily="65" charset="-120"/>
                </a:rPr>
                <a:t> </a:t>
              </a:r>
              <a:r>
                <a:rPr lang="en-US" altLang="zh-TW">
                  <a:latin typeface="Times New Roman" pitchFamily="18" charset="0"/>
                  <a:ea typeface="標楷體" pitchFamily="65" charset="-120"/>
                </a:rPr>
                <a:t>is in </a:t>
              </a:r>
              <a:r>
                <a:rPr lang="en-US" altLang="zh-TW" i="1">
                  <a:latin typeface="Times New Roman" pitchFamily="18" charset="0"/>
                  <a:ea typeface="標楷體" pitchFamily="65" charset="-120"/>
                </a:rPr>
                <a:t>V</a:t>
              </a:r>
              <a:endParaRPr lang="en-US" altLang="zh-TW">
                <a:latin typeface="Times New Roman" pitchFamily="18" charset="0"/>
                <a:ea typeface="標楷體" pitchFamily="65" charset="-120"/>
              </a:endParaRPr>
            </a:p>
          </p:txBody>
        </p:sp>
        <p:sp>
          <p:nvSpPr>
            <p:cNvPr id="104456" name="Text Box 1056"/>
            <p:cNvSpPr txBox="1">
              <a:spLocks noChangeArrowheads="1"/>
            </p:cNvSpPr>
            <p:nvPr/>
          </p:nvSpPr>
          <p:spPr bwMode="auto">
            <a:xfrm>
              <a:off x="528" y="2352"/>
              <a:ext cx="127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(2)  </a:t>
              </a:r>
              <a:r>
                <a:rPr lang="en-US" altLang="zh-TW" b="1" dirty="0" err="1">
                  <a:latin typeface="Times New Roman" pitchFamily="18" charset="0"/>
                  <a:ea typeface="標楷體" pitchFamily="65" charset="-120"/>
                </a:rPr>
                <a:t>u</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v</a:t>
              </a:r>
              <a:r>
                <a:rPr lang="en-US" altLang="zh-TW" b="1" dirty="0">
                  <a:latin typeface="Times New Roman" pitchFamily="18" charset="0"/>
                  <a:ea typeface="標楷體" pitchFamily="65" charset="-120"/>
                </a:rPr>
                <a:t> </a:t>
              </a:r>
              <a:r>
                <a:rPr lang="en-US" altLang="zh-TW" dirty="0">
                  <a:latin typeface="Times New Roman" pitchFamily="18" charset="0"/>
                  <a:ea typeface="標楷體" pitchFamily="65" charset="-120"/>
                </a:rPr>
                <a:t>= </a:t>
              </a:r>
              <a:r>
                <a:rPr lang="en-US" altLang="zh-TW" b="1" dirty="0" err="1">
                  <a:latin typeface="Times New Roman" pitchFamily="18" charset="0"/>
                  <a:ea typeface="標楷體" pitchFamily="65" charset="-120"/>
                </a:rPr>
                <a:t>v</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u</a:t>
              </a:r>
              <a:endParaRPr lang="en-US" altLang="zh-TW" dirty="0">
                <a:latin typeface="Times New Roman" pitchFamily="18" charset="0"/>
                <a:ea typeface="標楷體" pitchFamily="65" charset="-120"/>
              </a:endParaRPr>
            </a:p>
          </p:txBody>
        </p:sp>
        <p:sp>
          <p:nvSpPr>
            <p:cNvPr id="104457" name="Text Box 1065"/>
            <p:cNvSpPr txBox="1">
              <a:spLocks noChangeArrowheads="1"/>
            </p:cNvSpPr>
            <p:nvPr/>
          </p:nvSpPr>
          <p:spPr bwMode="auto">
            <a:xfrm>
              <a:off x="528" y="2640"/>
              <a:ext cx="203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(3)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a:t>
              </a:r>
              <a:r>
                <a:rPr lang="en-US" altLang="zh-TW" b="1" dirty="0" err="1">
                  <a:latin typeface="Times New Roman" pitchFamily="18" charset="0"/>
                  <a:ea typeface="標楷體" pitchFamily="65" charset="-120"/>
                </a:rPr>
                <a:t>v</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w</a:t>
              </a:r>
              <a:r>
                <a:rPr lang="en-US" altLang="zh-TW" dirty="0">
                  <a:latin typeface="Times New Roman" pitchFamily="18" charset="0"/>
                  <a:ea typeface="標楷體" pitchFamily="65" charset="-120"/>
                </a:rPr>
                <a:t>) = (</a:t>
              </a:r>
              <a:r>
                <a:rPr lang="en-US" altLang="zh-TW" b="1" dirty="0" err="1">
                  <a:latin typeface="Times New Roman" pitchFamily="18" charset="0"/>
                  <a:ea typeface="標楷體" pitchFamily="65" charset="-120"/>
                </a:rPr>
                <a:t>u</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v</a:t>
              </a:r>
              <a:r>
                <a:rPr lang="en-US" altLang="zh-TW" dirty="0">
                  <a:latin typeface="Times New Roman" pitchFamily="18" charset="0"/>
                  <a:ea typeface="標楷體" pitchFamily="65" charset="-120"/>
                </a:rPr>
                <a:t>)+</a:t>
              </a:r>
              <a:r>
                <a:rPr lang="en-US" altLang="zh-TW" b="1" dirty="0">
                  <a:latin typeface="Times New Roman" pitchFamily="18" charset="0"/>
                  <a:ea typeface="標楷體" pitchFamily="65" charset="-120"/>
                </a:rPr>
                <a:t>w</a:t>
              </a:r>
              <a:endParaRPr lang="en-US" altLang="zh-TW" dirty="0">
                <a:latin typeface="Times New Roman" pitchFamily="18" charset="0"/>
                <a:ea typeface="標楷體" pitchFamily="65" charset="-120"/>
              </a:endParaRPr>
            </a:p>
          </p:txBody>
        </p:sp>
        <p:sp>
          <p:nvSpPr>
            <p:cNvPr id="104458" name="Text Box 1067"/>
            <p:cNvSpPr txBox="1">
              <a:spLocks noChangeArrowheads="1"/>
            </p:cNvSpPr>
            <p:nvPr/>
          </p:nvSpPr>
          <p:spPr bwMode="auto">
            <a:xfrm>
              <a:off x="521" y="2950"/>
              <a:ext cx="480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(4)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has a zero vector </a:t>
              </a:r>
              <a:r>
                <a:rPr lang="en-US" altLang="zh-TW" b="1" dirty="0">
                  <a:latin typeface="Times New Roman" pitchFamily="18" charset="0"/>
                  <a:ea typeface="標楷體" pitchFamily="65" charset="-120"/>
                </a:rPr>
                <a:t>0</a:t>
              </a:r>
              <a:r>
                <a:rPr lang="en-US" altLang="zh-TW" dirty="0">
                  <a:latin typeface="Times New Roman" pitchFamily="18" charset="0"/>
                  <a:ea typeface="標楷體" pitchFamily="65" charset="-120"/>
                </a:rPr>
                <a:t> such that</a:t>
              </a:r>
              <a:r>
                <a:rPr lang="en-US" altLang="zh-TW" dirty="0">
                  <a:latin typeface="Times New Roman" pitchFamily="18" charset="0"/>
                </a:rPr>
                <a:t> for every </a:t>
              </a:r>
              <a:r>
                <a:rPr lang="en-US" altLang="zh-TW" b="1" dirty="0">
                  <a:latin typeface="Times New Roman" pitchFamily="18" charset="0"/>
                </a:rPr>
                <a:t>u</a:t>
              </a:r>
              <a:r>
                <a:rPr lang="en-US" altLang="zh-TW" dirty="0">
                  <a:latin typeface="Times New Roman" pitchFamily="18" charset="0"/>
                </a:rPr>
                <a:t> in </a:t>
              </a:r>
              <a:r>
                <a:rPr lang="en-US" altLang="zh-TW" i="1" dirty="0">
                  <a:latin typeface="Times New Roman" pitchFamily="18" charset="0"/>
                </a:rPr>
                <a:t>V</a:t>
              </a:r>
              <a:r>
                <a:rPr lang="en-US" altLang="zh-TW" dirty="0">
                  <a:latin typeface="Times New Roman" pitchFamily="18" charset="0"/>
                </a:rPr>
                <a:t>,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a:t>
              </a:r>
              <a:r>
                <a:rPr lang="en-US" altLang="zh-TW" b="1" dirty="0">
                  <a:latin typeface="Times New Roman" pitchFamily="18" charset="0"/>
                  <a:ea typeface="標楷體" pitchFamily="65" charset="-120"/>
                </a:rPr>
                <a:t>0 </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u</a:t>
              </a:r>
            </a:p>
          </p:txBody>
        </p:sp>
        <p:sp>
          <p:nvSpPr>
            <p:cNvPr id="104459" name="Text Box 1074"/>
            <p:cNvSpPr txBox="1">
              <a:spLocks noChangeArrowheads="1"/>
            </p:cNvSpPr>
            <p:nvPr/>
          </p:nvSpPr>
          <p:spPr bwMode="auto">
            <a:xfrm>
              <a:off x="528" y="3264"/>
              <a:ext cx="499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(5) For every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in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there is a vector in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denoted by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a:t>
              </a:r>
            </a:p>
            <a:p>
              <a:pPr eaLnBrk="1" hangingPunct="1"/>
              <a:r>
                <a:rPr lang="en-US" altLang="zh-TW" dirty="0">
                  <a:latin typeface="Times New Roman" pitchFamily="18" charset="0"/>
                  <a:ea typeface="標楷體" pitchFamily="65" charset="-120"/>
                </a:rPr>
                <a:t>      such that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a:t>
              </a:r>
              <a:r>
                <a:rPr lang="en-US" altLang="zh-TW" dirty="0">
                  <a:latin typeface="Times New Roman" pitchFamily="18" charset="0"/>
                  <a:cs typeface="Times New Roman" pitchFamily="18" charset="0"/>
                </a:rPr>
                <a:t>–</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 </a:t>
              </a:r>
              <a:r>
                <a:rPr lang="en-US" altLang="zh-TW" b="1" dirty="0">
                  <a:latin typeface="Times New Roman" pitchFamily="18" charset="0"/>
                  <a:ea typeface="標楷體" pitchFamily="65" charset="-120"/>
                </a:rPr>
                <a:t>0					</a:t>
              </a:r>
              <a:endParaRPr lang="en-US" altLang="zh-TW" sz="2000" dirty="0">
                <a:latin typeface="Times New Roman" pitchFamily="18" charset="0"/>
                <a:ea typeface="標楷體" pitchFamily="65" charset="-12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5" name="Text Box 4"/>
          <p:cNvSpPr txBox="1">
            <a:spLocks noChangeArrowheads="1"/>
          </p:cNvSpPr>
          <p:nvPr/>
        </p:nvSpPr>
        <p:spPr bwMode="auto">
          <a:xfrm>
            <a:off x="914400" y="836613"/>
            <a:ext cx="280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rgbClr val="FF0000"/>
                </a:solidFill>
                <a:latin typeface="Times New Roman" pitchFamily="18" charset="0"/>
                <a:ea typeface="標楷體" pitchFamily="65" charset="-120"/>
              </a:rPr>
              <a:t>Scalar multiplication:</a:t>
            </a:r>
          </a:p>
        </p:txBody>
      </p:sp>
      <p:sp>
        <p:nvSpPr>
          <p:cNvPr id="12296" name="Text Box 8"/>
          <p:cNvSpPr txBox="1">
            <a:spLocks noChangeArrowheads="1"/>
          </p:cNvSpPr>
          <p:nvPr/>
        </p:nvSpPr>
        <p:spPr bwMode="auto">
          <a:xfrm>
            <a:off x="990600" y="1268413"/>
            <a:ext cx="384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(6)        is in </a:t>
            </a:r>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			</a:t>
            </a:r>
          </a:p>
        </p:txBody>
      </p:sp>
      <p:graphicFrame>
        <p:nvGraphicFramePr>
          <p:cNvPr id="12290" name="Object 1024"/>
          <p:cNvGraphicFramePr>
            <a:graphicFrameLocks noChangeAspect="1"/>
          </p:cNvGraphicFramePr>
          <p:nvPr/>
        </p:nvGraphicFramePr>
        <p:xfrm>
          <a:off x="1587500" y="1416050"/>
          <a:ext cx="406400" cy="271463"/>
        </p:xfrm>
        <a:graphic>
          <a:graphicData uri="http://schemas.openxmlformats.org/presentationml/2006/ole">
            <mc:AlternateContent xmlns:mc="http://schemas.openxmlformats.org/markup-compatibility/2006">
              <mc:Choice xmlns:v="urn:schemas-microsoft-com:vml" Requires="v">
                <p:oleObj spid="_x0000_s116532" name="Equation" r:id="rId3" imgW="203040" imgH="139680" progId="Equation.3">
                  <p:embed/>
                </p:oleObj>
              </mc:Choice>
              <mc:Fallback>
                <p:oleObj name="Equation" r:id="rId3" imgW="203040" imgH="139680"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0" y="1416050"/>
                        <a:ext cx="406400" cy="27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7" name="Text Box 14"/>
          <p:cNvSpPr txBox="1">
            <a:spLocks noChangeArrowheads="1"/>
          </p:cNvSpPr>
          <p:nvPr/>
        </p:nvSpPr>
        <p:spPr bwMode="auto">
          <a:xfrm>
            <a:off x="990600" y="1773238"/>
            <a:ext cx="475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(7)                                 		</a:t>
            </a:r>
          </a:p>
        </p:txBody>
      </p:sp>
      <p:graphicFrame>
        <p:nvGraphicFramePr>
          <p:cNvPr id="12291" name="Object 1025"/>
          <p:cNvGraphicFramePr>
            <a:graphicFrameLocks noChangeAspect="1"/>
          </p:cNvGraphicFramePr>
          <p:nvPr/>
        </p:nvGraphicFramePr>
        <p:xfrm>
          <a:off x="1543050" y="1812925"/>
          <a:ext cx="2243138" cy="406400"/>
        </p:xfrm>
        <a:graphic>
          <a:graphicData uri="http://schemas.openxmlformats.org/presentationml/2006/ole">
            <mc:AlternateContent xmlns:mc="http://schemas.openxmlformats.org/markup-compatibility/2006">
              <mc:Choice xmlns:v="urn:schemas-microsoft-com:vml" Requires="v">
                <p:oleObj spid="_x0000_s116533" name="Equation" r:id="rId5" imgW="1117440" imgH="203040" progId="Equation.3">
                  <p:embed/>
                </p:oleObj>
              </mc:Choice>
              <mc:Fallback>
                <p:oleObj name="Equation" r:id="rId5" imgW="1117440" imgH="203040" progId="Equation.3">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050" y="1812925"/>
                        <a:ext cx="2243138"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8" name="Text Box 18"/>
          <p:cNvSpPr txBox="1">
            <a:spLocks noChangeArrowheads="1"/>
          </p:cNvSpPr>
          <p:nvPr/>
        </p:nvSpPr>
        <p:spPr bwMode="auto">
          <a:xfrm>
            <a:off x="990600" y="2349500"/>
            <a:ext cx="475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(8)					</a:t>
            </a:r>
          </a:p>
        </p:txBody>
      </p:sp>
      <p:graphicFrame>
        <p:nvGraphicFramePr>
          <p:cNvPr id="12292" name="Object 1026"/>
          <p:cNvGraphicFramePr>
            <a:graphicFrameLocks noChangeAspect="1"/>
          </p:cNvGraphicFramePr>
          <p:nvPr/>
        </p:nvGraphicFramePr>
        <p:xfrm>
          <a:off x="1557338" y="2389188"/>
          <a:ext cx="2293937" cy="406400"/>
        </p:xfrm>
        <a:graphic>
          <a:graphicData uri="http://schemas.openxmlformats.org/presentationml/2006/ole">
            <mc:AlternateContent xmlns:mc="http://schemas.openxmlformats.org/markup-compatibility/2006">
              <mc:Choice xmlns:v="urn:schemas-microsoft-com:vml" Requires="v">
                <p:oleObj spid="_x0000_s116534" name="Equation" r:id="rId7" imgW="1143000" imgH="203040" progId="Equation.3">
                  <p:embed/>
                </p:oleObj>
              </mc:Choice>
              <mc:Fallback>
                <p:oleObj name="Equation" r:id="rId7" imgW="1143000" imgH="203040" progId="Equation.3">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7338" y="2389188"/>
                        <a:ext cx="2293937"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9" name="Text Box 22"/>
          <p:cNvSpPr txBox="1">
            <a:spLocks noChangeArrowheads="1"/>
          </p:cNvSpPr>
          <p:nvPr/>
        </p:nvSpPr>
        <p:spPr bwMode="auto">
          <a:xfrm>
            <a:off x="990600" y="2924175"/>
            <a:ext cx="475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(9)					</a:t>
            </a:r>
          </a:p>
        </p:txBody>
      </p:sp>
      <p:graphicFrame>
        <p:nvGraphicFramePr>
          <p:cNvPr id="12293" name="Object 1027"/>
          <p:cNvGraphicFramePr>
            <a:graphicFrameLocks noChangeAspect="1"/>
          </p:cNvGraphicFramePr>
          <p:nvPr/>
        </p:nvGraphicFramePr>
        <p:xfrm>
          <a:off x="1587500" y="2974975"/>
          <a:ext cx="1770063" cy="400050"/>
        </p:xfrm>
        <a:graphic>
          <a:graphicData uri="http://schemas.openxmlformats.org/presentationml/2006/ole">
            <mc:AlternateContent xmlns:mc="http://schemas.openxmlformats.org/markup-compatibility/2006">
              <mc:Choice xmlns:v="urn:schemas-microsoft-com:vml" Requires="v">
                <p:oleObj spid="_x0000_s116535" name="Equation" r:id="rId9" imgW="888840" imgH="203040" progId="Equation.3">
                  <p:embed/>
                </p:oleObj>
              </mc:Choice>
              <mc:Fallback>
                <p:oleObj name="Equation" r:id="rId9" imgW="888840" imgH="203040" progId="Equation.3">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7500" y="2974975"/>
                        <a:ext cx="1770063"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0" name="Text Box 26"/>
          <p:cNvSpPr txBox="1">
            <a:spLocks noChangeArrowheads="1"/>
          </p:cNvSpPr>
          <p:nvPr/>
        </p:nvSpPr>
        <p:spPr bwMode="auto">
          <a:xfrm>
            <a:off x="990600" y="3498850"/>
            <a:ext cx="475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(10)				    	</a:t>
            </a:r>
            <a:endParaRPr lang="en-US" altLang="zh-TW">
              <a:solidFill>
                <a:schemeClr val="folHlink"/>
              </a:solidFill>
              <a:latin typeface="Times New Roman" pitchFamily="18" charset="0"/>
              <a:ea typeface="標楷體" pitchFamily="65" charset="-120"/>
            </a:endParaRPr>
          </a:p>
        </p:txBody>
      </p:sp>
      <p:graphicFrame>
        <p:nvGraphicFramePr>
          <p:cNvPr id="12294" name="Object 1028"/>
          <p:cNvGraphicFramePr>
            <a:graphicFrameLocks noChangeAspect="1"/>
          </p:cNvGraphicFramePr>
          <p:nvPr/>
        </p:nvGraphicFramePr>
        <p:xfrm>
          <a:off x="1671638" y="3549650"/>
          <a:ext cx="1049337" cy="406400"/>
        </p:xfrm>
        <a:graphic>
          <a:graphicData uri="http://schemas.openxmlformats.org/presentationml/2006/ole">
            <mc:AlternateContent xmlns:mc="http://schemas.openxmlformats.org/markup-compatibility/2006">
              <mc:Choice xmlns:v="urn:schemas-microsoft-com:vml" Requires="v">
                <p:oleObj spid="_x0000_s116536" name="Equation" r:id="rId11" imgW="520560" imgH="203040" progId="Equation.3">
                  <p:embed/>
                </p:oleObj>
              </mc:Choice>
              <mc:Fallback>
                <p:oleObj name="Equation" r:id="rId11" imgW="520560" imgH="203040" progId="Equation.3">
                  <p:embed/>
                  <p:pic>
                    <p:nvPicPr>
                      <p:cNvPr id="0" name="Object 10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1638" y="3549650"/>
                        <a:ext cx="1049337"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1" name="Text Box 34"/>
          <p:cNvSpPr txBox="1">
            <a:spLocks noChangeArrowheads="1"/>
          </p:cNvSpPr>
          <p:nvPr/>
        </p:nvSpPr>
        <p:spPr bwMode="auto">
          <a:xfrm>
            <a:off x="571500" y="4357688"/>
            <a:ext cx="8208963"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ts val="300"/>
              </a:spcBef>
            </a:pPr>
            <a:r>
              <a:rPr lang="en-US" altLang="zh-TW" sz="2000" dirty="0">
                <a:solidFill>
                  <a:srgbClr val="0000FF"/>
                </a:solidFill>
                <a:latin typeface="Times New Roman" pitchFamily="18" charset="0"/>
              </a:rPr>
              <a:t>※ This type of definition is called an </a:t>
            </a:r>
            <a:r>
              <a:rPr lang="en-US" altLang="zh-TW" sz="2000" b="1" dirty="0">
                <a:solidFill>
                  <a:srgbClr val="0000FF"/>
                </a:solidFill>
                <a:latin typeface="Times New Roman" pitchFamily="18" charset="0"/>
              </a:rPr>
              <a:t>abstraction</a:t>
            </a:r>
            <a:r>
              <a:rPr lang="en-US" altLang="zh-TW" sz="2000" dirty="0">
                <a:solidFill>
                  <a:srgbClr val="0000FF"/>
                </a:solidFill>
                <a:latin typeface="Times New Roman" pitchFamily="18" charset="0"/>
              </a:rPr>
              <a:t> definition (</a:t>
            </a:r>
            <a:r>
              <a:rPr lang="zh-TW" altLang="en-US" sz="2000" dirty="0">
                <a:solidFill>
                  <a:srgbClr val="0000FF"/>
                </a:solidFill>
                <a:latin typeface="+mn-ea"/>
                <a:ea typeface="+mn-ea"/>
              </a:rPr>
              <a:t>抽象法定義</a:t>
            </a:r>
            <a:r>
              <a:rPr lang="en-US" altLang="zh-TW" sz="2000" dirty="0">
                <a:solidFill>
                  <a:srgbClr val="0000FF"/>
                </a:solidFill>
                <a:latin typeface="Times New Roman" pitchFamily="18" charset="0"/>
              </a:rPr>
              <a:t>) because you abstract (</a:t>
            </a:r>
            <a:r>
              <a:rPr lang="zh-TW" altLang="en-US" sz="2000" dirty="0">
                <a:solidFill>
                  <a:srgbClr val="0000FF"/>
                </a:solidFill>
                <a:latin typeface="+mn-ea"/>
                <a:ea typeface="+mn-ea"/>
              </a:rPr>
              <a:t>抽取</a:t>
            </a:r>
            <a:r>
              <a:rPr lang="en-US" altLang="zh-TW" sz="2000" dirty="0">
                <a:solidFill>
                  <a:srgbClr val="0000FF"/>
                </a:solidFill>
                <a:latin typeface="Times New Roman" pitchFamily="18" charset="0"/>
              </a:rPr>
              <a:t>)</a:t>
            </a:r>
            <a:r>
              <a:rPr lang="zh-TW" altLang="en-US" sz="2000" dirty="0">
                <a:solidFill>
                  <a:srgbClr val="0000FF"/>
                </a:solidFill>
                <a:latin typeface="Times New Roman" pitchFamily="18" charset="0"/>
              </a:rPr>
              <a:t> </a:t>
            </a:r>
            <a:r>
              <a:rPr lang="en-US" altLang="zh-TW" sz="2000" dirty="0">
                <a:solidFill>
                  <a:srgbClr val="0000FF"/>
                </a:solidFill>
                <a:latin typeface="Times New Roman" pitchFamily="18" charset="0"/>
              </a:rPr>
              <a:t>a collection of properties from </a:t>
            </a:r>
            <a:r>
              <a:rPr lang="en-US" altLang="zh-TW" sz="2000" i="1" dirty="0">
                <a:solidFill>
                  <a:srgbClr val="0000FF"/>
                </a:solidFill>
                <a:latin typeface="Times New Roman" pitchFamily="18" charset="0"/>
              </a:rPr>
              <a:t>R</a:t>
            </a:r>
            <a:r>
              <a:rPr lang="en-US" altLang="zh-TW" sz="2000" i="1" baseline="50000" dirty="0">
                <a:solidFill>
                  <a:srgbClr val="0000FF"/>
                </a:solidFill>
                <a:latin typeface="Times New Roman" pitchFamily="18" charset="0"/>
              </a:rPr>
              <a:t>n</a:t>
            </a:r>
            <a:r>
              <a:rPr lang="en-US" altLang="zh-TW" sz="2000" dirty="0">
                <a:solidFill>
                  <a:srgbClr val="0000FF"/>
                </a:solidFill>
                <a:latin typeface="Times New Roman" pitchFamily="18" charset="0"/>
              </a:rPr>
              <a:t> to form the axioms for defining a more general space </a:t>
            </a:r>
            <a:r>
              <a:rPr lang="en-US" altLang="zh-TW" sz="2000" i="1" dirty="0">
                <a:solidFill>
                  <a:srgbClr val="0000FF"/>
                </a:solidFill>
                <a:latin typeface="Times New Roman" pitchFamily="18" charset="0"/>
              </a:rPr>
              <a:t>V</a:t>
            </a:r>
          </a:p>
          <a:p>
            <a:pPr eaLnBrk="1" hangingPunct="1">
              <a:spcBef>
                <a:spcPts val="300"/>
              </a:spcBef>
            </a:pPr>
            <a:r>
              <a:rPr lang="en-US" altLang="zh-TW" sz="2000" dirty="0">
                <a:solidFill>
                  <a:srgbClr val="0000FF"/>
                </a:solidFill>
                <a:latin typeface="Times New Roman" pitchFamily="18" charset="0"/>
              </a:rPr>
              <a:t>※ Thus, we can conclude that </a:t>
            </a:r>
            <a:r>
              <a:rPr lang="en-US" altLang="zh-TW" sz="2000" i="1" dirty="0" err="1">
                <a:solidFill>
                  <a:srgbClr val="0000FF"/>
                </a:solidFill>
                <a:latin typeface="Times New Roman" pitchFamily="18" charset="0"/>
              </a:rPr>
              <a:t>R</a:t>
            </a:r>
            <a:r>
              <a:rPr lang="en-US" altLang="zh-TW" sz="2000" i="1" baseline="50000" dirty="0" err="1">
                <a:solidFill>
                  <a:srgbClr val="0000FF"/>
                </a:solidFill>
                <a:latin typeface="Times New Roman" pitchFamily="18" charset="0"/>
              </a:rPr>
              <a:t>n</a:t>
            </a:r>
            <a:r>
              <a:rPr lang="en-US" altLang="zh-TW" sz="2000" dirty="0">
                <a:solidFill>
                  <a:srgbClr val="0000FF"/>
                </a:solidFill>
                <a:latin typeface="Times New Roman" pitchFamily="18" charset="0"/>
              </a:rPr>
              <a:t> is of course a vector space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50"/>
          <p:cNvSpPr>
            <a:spLocks noGrp="1" noChangeArrowheads="1"/>
          </p:cNvSpPr>
          <p:nvPr>
            <p:ph type="body" sz="half" idx="1"/>
          </p:nvPr>
        </p:nvSpPr>
        <p:spPr>
          <a:xfrm>
            <a:off x="381000" y="914400"/>
            <a:ext cx="7924800" cy="457200"/>
          </a:xfrm>
          <a:noFill/>
        </p:spPr>
        <p:txBody>
          <a:bodyPr/>
          <a:lstStyle/>
          <a:p>
            <a:pPr eaLnBrk="1" hangingPunct="1"/>
            <a:r>
              <a:rPr lang="en-US" altLang="zh-TW" dirty="0">
                <a:solidFill>
                  <a:srgbClr val="FF0000"/>
                </a:solidFill>
              </a:rPr>
              <a:t>Notes:</a:t>
            </a:r>
          </a:p>
        </p:txBody>
      </p:sp>
      <p:sp>
        <p:nvSpPr>
          <p:cNvPr id="13317" name="Text Box 53"/>
          <p:cNvSpPr txBox="1">
            <a:spLocks noChangeArrowheads="1"/>
          </p:cNvSpPr>
          <p:nvPr/>
        </p:nvSpPr>
        <p:spPr bwMode="auto">
          <a:xfrm>
            <a:off x="928688" y="1522413"/>
            <a:ext cx="498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A vector space consists of four entities:</a:t>
            </a:r>
            <a:endParaRPr lang="en-US" altLang="zh-TW">
              <a:latin typeface="標楷體" pitchFamily="65" charset="-120"/>
              <a:ea typeface="標楷體" pitchFamily="65" charset="-120"/>
            </a:endParaRPr>
          </a:p>
        </p:txBody>
      </p:sp>
      <p:sp>
        <p:nvSpPr>
          <p:cNvPr id="13318" name="Text Box 71"/>
          <p:cNvSpPr txBox="1">
            <a:spLocks noChangeArrowheads="1"/>
          </p:cNvSpPr>
          <p:nvPr/>
        </p:nvSpPr>
        <p:spPr bwMode="auto">
          <a:xfrm>
            <a:off x="1928813" y="2786063"/>
            <a:ext cx="3480440" cy="830997"/>
          </a:xfrm>
          <a:prstGeom prst="rect">
            <a:avLst/>
          </a:prstGeom>
          <a:noFill/>
          <a:ln w="25400">
            <a:noFill/>
            <a:miter lim="800000"/>
            <a:headEnd/>
            <a:tailEnd type="none" w="sm" len="sm"/>
          </a:ln>
        </p:spPr>
        <p:txBody>
          <a:bodyPr wrap="none">
            <a:spAutoFit/>
          </a:bodyPr>
          <a:lstStyle/>
          <a:p>
            <a:pPr>
              <a:defRPr/>
            </a:pPr>
            <a:r>
              <a:rPr lang="en-US" altLang="zh-TW" i="1" dirty="0">
                <a:latin typeface="+mn-lt"/>
                <a:ea typeface="標楷體" pitchFamily="65" charset="-120"/>
              </a:rPr>
              <a:t>V</a:t>
            </a:r>
            <a:r>
              <a:rPr lang="en-US" altLang="zh-TW" dirty="0">
                <a:latin typeface="+mn-lt"/>
                <a:ea typeface="標楷體" pitchFamily="65" charset="-120"/>
              </a:rPr>
              <a:t>: nonempty set of vectors</a:t>
            </a:r>
          </a:p>
          <a:p>
            <a:pPr>
              <a:defRPr/>
            </a:pPr>
            <a:r>
              <a:rPr lang="en-US" altLang="zh-TW" i="1" dirty="0">
                <a:latin typeface="+mn-lt"/>
                <a:ea typeface="標楷體" pitchFamily="65" charset="-120"/>
              </a:rPr>
              <a:t> c</a:t>
            </a:r>
            <a:r>
              <a:rPr lang="en-US" altLang="zh-TW" dirty="0">
                <a:latin typeface="+mn-lt"/>
                <a:ea typeface="標楷體" pitchFamily="65" charset="-120"/>
              </a:rPr>
              <a:t>: any scalar</a:t>
            </a:r>
          </a:p>
        </p:txBody>
      </p:sp>
      <p:graphicFrame>
        <p:nvGraphicFramePr>
          <p:cNvPr id="13314" name="Object 1024"/>
          <p:cNvGraphicFramePr>
            <a:graphicFrameLocks noChangeAspect="1"/>
          </p:cNvGraphicFramePr>
          <p:nvPr>
            <p:extLst>
              <p:ext uri="{D42A27DB-BD31-4B8C-83A1-F6EECF244321}">
                <p14:modId xmlns:p14="http://schemas.microsoft.com/office/powerpoint/2010/main" val="3183187994"/>
              </p:ext>
            </p:extLst>
          </p:nvPr>
        </p:nvGraphicFramePr>
        <p:xfrm>
          <a:off x="1978025" y="3616325"/>
          <a:ext cx="2051050" cy="906463"/>
        </p:xfrm>
        <a:graphic>
          <a:graphicData uri="http://schemas.openxmlformats.org/presentationml/2006/ole">
            <mc:AlternateContent xmlns:mc="http://schemas.openxmlformats.org/markup-compatibility/2006">
              <mc:Choice xmlns:v="urn:schemas-microsoft-com:vml" Requires="v">
                <p:oleObj spid="_x0000_s14056" name="Equation" r:id="rId3" imgW="977760" imgH="431640" progId="Equation.DSMT4">
                  <p:embed/>
                </p:oleObj>
              </mc:Choice>
              <mc:Fallback>
                <p:oleObj name="Equation" r:id="rId3" imgW="977760" imgH="431640" progId="Equation.DSMT4">
                  <p:embed/>
                  <p:pic>
                    <p:nvPicPr>
                      <p:cNvPr id="0" name="Object 1024"/>
                      <p:cNvPicPr>
                        <a:picLocks noChangeAspect="1" noChangeArrowheads="1"/>
                      </p:cNvPicPr>
                      <p:nvPr/>
                    </p:nvPicPr>
                    <p:blipFill>
                      <a:blip r:embed="rId4"/>
                      <a:srcRect/>
                      <a:stretch>
                        <a:fillRect/>
                      </a:stretch>
                    </p:blipFill>
                    <p:spPr bwMode="auto">
                      <a:xfrm>
                        <a:off x="1978025" y="3616325"/>
                        <a:ext cx="2051050" cy="906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9" name="Text Box 73"/>
          <p:cNvSpPr txBox="1">
            <a:spLocks noChangeArrowheads="1"/>
          </p:cNvSpPr>
          <p:nvPr/>
        </p:nvSpPr>
        <p:spPr bwMode="auto">
          <a:xfrm>
            <a:off x="3995936" y="3573463"/>
            <a:ext cx="2017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vector addition</a:t>
            </a:r>
          </a:p>
        </p:txBody>
      </p:sp>
      <p:sp>
        <p:nvSpPr>
          <p:cNvPr id="13320" name="Text Box 74"/>
          <p:cNvSpPr txBox="1">
            <a:spLocks noChangeArrowheads="1"/>
          </p:cNvSpPr>
          <p:nvPr/>
        </p:nvSpPr>
        <p:spPr bwMode="auto">
          <a:xfrm>
            <a:off x="3552825" y="4052888"/>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scalar multiplication</a:t>
            </a:r>
          </a:p>
        </p:txBody>
      </p:sp>
      <p:graphicFrame>
        <p:nvGraphicFramePr>
          <p:cNvPr id="13315" name="Object 1025"/>
          <p:cNvGraphicFramePr>
            <a:graphicFrameLocks noGrp="1" noChangeAspect="1"/>
          </p:cNvGraphicFramePr>
          <p:nvPr>
            <p:ph sz="quarter" idx="3"/>
            <p:extLst>
              <p:ext uri="{D42A27DB-BD31-4B8C-83A1-F6EECF244321}">
                <p14:modId xmlns:p14="http://schemas.microsoft.com/office/powerpoint/2010/main" val="4135476046"/>
              </p:ext>
            </p:extLst>
          </p:nvPr>
        </p:nvGraphicFramePr>
        <p:xfrm>
          <a:off x="2108200" y="4560888"/>
          <a:ext cx="1174750" cy="404812"/>
        </p:xfrm>
        <a:graphic>
          <a:graphicData uri="http://schemas.openxmlformats.org/presentationml/2006/ole">
            <mc:AlternateContent xmlns:mc="http://schemas.openxmlformats.org/markup-compatibility/2006">
              <mc:Choice xmlns:v="urn:schemas-microsoft-com:vml" Requires="v">
                <p:oleObj spid="_x0000_s14057" name="Equation" r:id="rId5" imgW="736560" imgH="253800" progId="Equation.DSMT4">
                  <p:embed/>
                </p:oleObj>
              </mc:Choice>
              <mc:Fallback>
                <p:oleObj name="Equation" r:id="rId5" imgW="736560" imgH="253800" progId="Equation.DSMT4">
                  <p:embed/>
                  <p:pic>
                    <p:nvPicPr>
                      <p:cNvPr id="0" name="Object 1025"/>
                      <p:cNvPicPr>
                        <a:picLocks noChangeAspect="1" noChangeArrowheads="1"/>
                      </p:cNvPicPr>
                      <p:nvPr/>
                    </p:nvPicPr>
                    <p:blipFill>
                      <a:blip r:embed="rId6"/>
                      <a:srcRect/>
                      <a:stretch>
                        <a:fillRect/>
                      </a:stretch>
                    </p:blipFill>
                    <p:spPr bwMode="auto">
                      <a:xfrm>
                        <a:off x="2108200" y="4560888"/>
                        <a:ext cx="1174750"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1" name="Text Box 77"/>
          <p:cNvSpPr txBox="1">
            <a:spLocks noChangeArrowheads="1"/>
          </p:cNvSpPr>
          <p:nvPr/>
        </p:nvSpPr>
        <p:spPr bwMode="auto">
          <a:xfrm>
            <a:off x="3365500" y="4497388"/>
            <a:ext cx="2989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is called a vector space</a:t>
            </a:r>
          </a:p>
        </p:txBody>
      </p:sp>
      <p:sp>
        <p:nvSpPr>
          <p:cNvPr id="13322" name="Text Box 83"/>
          <p:cNvSpPr txBox="1">
            <a:spLocks noChangeArrowheads="1"/>
          </p:cNvSpPr>
          <p:nvPr/>
        </p:nvSpPr>
        <p:spPr bwMode="auto">
          <a:xfrm>
            <a:off x="1143000" y="2055813"/>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a:solidFill>
                  <a:srgbClr val="0000FF"/>
                </a:solidFill>
                <a:latin typeface="Times New Roman" pitchFamily="18" charset="0"/>
                <a:ea typeface="標楷體" pitchFamily="65" charset="-120"/>
              </a:rPr>
              <a:t>a set of vectors, a set of real-number scalars, and two operations</a:t>
            </a:r>
          </a:p>
        </p:txBody>
      </p:sp>
      <p:sp>
        <p:nvSpPr>
          <p:cNvPr id="13323" name="Text Box 34"/>
          <p:cNvSpPr txBox="1">
            <a:spLocks noChangeArrowheads="1"/>
          </p:cNvSpPr>
          <p:nvPr/>
        </p:nvSpPr>
        <p:spPr bwMode="auto">
          <a:xfrm>
            <a:off x="900113" y="5168900"/>
            <a:ext cx="7993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ts val="300"/>
              </a:spcBef>
            </a:pPr>
            <a:r>
              <a:rPr lang="en-US" altLang="zh-TW" sz="2000">
                <a:solidFill>
                  <a:srgbClr val="0000FF"/>
                </a:solidFill>
                <a:latin typeface="Times New Roman" pitchFamily="18" charset="0"/>
              </a:rPr>
              <a:t>※ The set </a:t>
            </a:r>
            <a:r>
              <a:rPr lang="en-US" altLang="zh-TW" sz="2000" i="1">
                <a:solidFill>
                  <a:srgbClr val="0000FF"/>
                </a:solidFill>
                <a:latin typeface="Times New Roman" pitchFamily="18" charset="0"/>
              </a:rPr>
              <a:t>V</a:t>
            </a:r>
            <a:r>
              <a:rPr lang="en-US" altLang="zh-TW" sz="2000">
                <a:solidFill>
                  <a:srgbClr val="0000FF"/>
                </a:solidFill>
                <a:latin typeface="Times New Roman" pitchFamily="18" charset="0"/>
              </a:rPr>
              <a:t> together with the definitions of vector addition and scalar multiplication satisfying the above ten axioms is called a vector space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3" name="Rectangle 18"/>
          <p:cNvSpPr>
            <a:spLocks noGrp="1" noChangeArrowheads="1"/>
          </p:cNvSpPr>
          <p:nvPr>
            <p:ph type="body" sz="half" idx="1"/>
          </p:nvPr>
        </p:nvSpPr>
        <p:spPr>
          <a:xfrm>
            <a:off x="381000" y="785813"/>
            <a:ext cx="8334375" cy="457200"/>
          </a:xfrm>
          <a:noFill/>
        </p:spPr>
        <p:txBody>
          <a:bodyPr/>
          <a:lstStyle/>
          <a:p>
            <a:pPr eaLnBrk="1" hangingPunct="1"/>
            <a:r>
              <a:rPr lang="en-US" altLang="zh-TW" dirty="0"/>
              <a:t>Four examples of vector spaces are shown as follows. </a:t>
            </a:r>
            <a:r>
              <a:rPr lang="en-US" altLang="zh-TW" sz="2000" dirty="0">
                <a:solidFill>
                  <a:srgbClr val="0000FF"/>
                </a:solidFill>
              </a:rPr>
              <a:t>(It is straightforward to show that these vector spaces satisfy the above ten axioms)</a:t>
            </a:r>
          </a:p>
        </p:txBody>
      </p:sp>
      <p:sp>
        <p:nvSpPr>
          <p:cNvPr id="14344" name="Text Box 21"/>
          <p:cNvSpPr txBox="1">
            <a:spLocks noChangeArrowheads="1"/>
          </p:cNvSpPr>
          <p:nvPr/>
        </p:nvSpPr>
        <p:spPr bwMode="auto">
          <a:xfrm>
            <a:off x="457200" y="1571625"/>
            <a:ext cx="2702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(1) </a:t>
            </a:r>
            <a:r>
              <a:rPr lang="en-US" altLang="zh-TW" i="1" dirty="0">
                <a:solidFill>
                  <a:srgbClr val="FF0000"/>
                </a:solidFill>
                <a:latin typeface="Times New Roman" pitchFamily="18" charset="0"/>
                <a:ea typeface="標楷體" pitchFamily="65" charset="-120"/>
              </a:rPr>
              <a:t>n-</a:t>
            </a:r>
            <a:r>
              <a:rPr lang="en-US" altLang="zh-TW" dirty="0">
                <a:solidFill>
                  <a:srgbClr val="FF0000"/>
                </a:solidFill>
                <a:latin typeface="Times New Roman" pitchFamily="18" charset="0"/>
                <a:ea typeface="標楷體" pitchFamily="65" charset="-120"/>
              </a:rPr>
              <a:t>tuple space: </a:t>
            </a:r>
            <a:r>
              <a:rPr lang="en-US" altLang="zh-TW" i="1" dirty="0" err="1">
                <a:solidFill>
                  <a:srgbClr val="FF0000"/>
                </a:solidFill>
                <a:latin typeface="Times New Roman" pitchFamily="18" charset="0"/>
                <a:ea typeface="標楷體" pitchFamily="65" charset="-120"/>
              </a:rPr>
              <a:t>R</a:t>
            </a:r>
            <a:r>
              <a:rPr lang="en-US" altLang="zh-TW" i="1" baseline="50000" dirty="0" err="1">
                <a:solidFill>
                  <a:srgbClr val="FF0000"/>
                </a:solidFill>
                <a:latin typeface="Times New Roman" pitchFamily="18" charset="0"/>
                <a:ea typeface="標楷體" pitchFamily="65" charset="-120"/>
              </a:rPr>
              <a:t>n</a:t>
            </a:r>
            <a:endParaRPr lang="en-US" altLang="zh-TW" i="1" baseline="50000" dirty="0">
              <a:solidFill>
                <a:srgbClr val="FF0000"/>
              </a:solidFill>
              <a:latin typeface="Times New Roman" pitchFamily="18" charset="0"/>
              <a:ea typeface="標楷體" pitchFamily="65" charset="-120"/>
            </a:endParaRPr>
          </a:p>
        </p:txBody>
      </p:sp>
      <p:graphicFrame>
        <p:nvGraphicFramePr>
          <p:cNvPr id="14338" name="Object 3072"/>
          <p:cNvGraphicFramePr>
            <a:graphicFrameLocks noGrp="1" noChangeAspect="1"/>
          </p:cNvGraphicFramePr>
          <p:nvPr>
            <p:ph sz="quarter" idx="3"/>
          </p:nvPr>
        </p:nvGraphicFramePr>
        <p:xfrm>
          <a:off x="900113" y="2089150"/>
          <a:ext cx="6013450" cy="339725"/>
        </p:xfrm>
        <a:graphic>
          <a:graphicData uri="http://schemas.openxmlformats.org/presentationml/2006/ole">
            <mc:AlternateContent xmlns:mc="http://schemas.openxmlformats.org/markup-compatibility/2006">
              <mc:Choice xmlns:v="urn:schemas-microsoft-com:vml" Requires="v">
                <p:oleObj spid="_x0000_s117553" name="方程式" r:id="rId3" imgW="6743520" imgH="380880" progId="Equation.3">
                  <p:embed/>
                </p:oleObj>
              </mc:Choice>
              <mc:Fallback>
                <p:oleObj name="方程式" r:id="rId3" imgW="6743520" imgH="380880" progId="Equation.3">
                  <p:embed/>
                  <p:pic>
                    <p:nvPicPr>
                      <p:cNvPr id="0" name="Object 30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089150"/>
                        <a:ext cx="6013450"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9" name="Object 3073"/>
          <p:cNvGraphicFramePr>
            <a:graphicFrameLocks noChangeAspect="1"/>
          </p:cNvGraphicFramePr>
          <p:nvPr/>
        </p:nvGraphicFramePr>
        <p:xfrm>
          <a:off x="900113" y="2484438"/>
          <a:ext cx="3975100" cy="382587"/>
        </p:xfrm>
        <a:graphic>
          <a:graphicData uri="http://schemas.openxmlformats.org/presentationml/2006/ole">
            <mc:AlternateContent xmlns:mc="http://schemas.openxmlformats.org/markup-compatibility/2006">
              <mc:Choice xmlns:v="urn:schemas-microsoft-com:vml" Requires="v">
                <p:oleObj spid="_x0000_s117554" name="方程式" r:id="rId5" imgW="3974760" imgH="380880" progId="Equation.3">
                  <p:embed/>
                </p:oleObj>
              </mc:Choice>
              <mc:Fallback>
                <p:oleObj name="方程式" r:id="rId5" imgW="3974760" imgH="380880" progId="Equation.3">
                  <p:embed/>
                  <p:pic>
                    <p:nvPicPr>
                      <p:cNvPr id="0" name="Object 30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2484438"/>
                        <a:ext cx="3975100"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5" name="Text Box 25"/>
          <p:cNvSpPr txBox="1">
            <a:spLocks noChangeArrowheads="1"/>
          </p:cNvSpPr>
          <p:nvPr/>
        </p:nvSpPr>
        <p:spPr bwMode="auto">
          <a:xfrm>
            <a:off x="438150" y="3143250"/>
            <a:ext cx="3779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(2) </a:t>
            </a:r>
            <a:r>
              <a:rPr lang="en-US" altLang="zh-TW">
                <a:solidFill>
                  <a:srgbClr val="FF0000"/>
                </a:solidFill>
                <a:latin typeface="Times New Roman" pitchFamily="18" charset="0"/>
                <a:ea typeface="標楷體" pitchFamily="65" charset="-120"/>
              </a:rPr>
              <a:t>Matrix space (</a:t>
            </a:r>
            <a:r>
              <a:rPr lang="zh-TW" altLang="en-US">
                <a:solidFill>
                  <a:srgbClr val="FF0000"/>
                </a:solidFill>
                <a:latin typeface="Times New Roman" pitchFamily="18" charset="0"/>
                <a:ea typeface="標楷體" pitchFamily="65" charset="-120"/>
              </a:rPr>
              <a:t>矩陣空間</a:t>
            </a:r>
            <a:r>
              <a:rPr lang="en-US" altLang="zh-TW">
                <a:solidFill>
                  <a:srgbClr val="FF0000"/>
                </a:solidFill>
                <a:latin typeface="Times New Roman" pitchFamily="18" charset="0"/>
                <a:ea typeface="標楷體" pitchFamily="65" charset="-120"/>
              </a:rPr>
              <a:t>):</a:t>
            </a:r>
            <a:endParaRPr lang="en-US" altLang="zh-TW" sz="2000">
              <a:solidFill>
                <a:srgbClr val="FF0000"/>
              </a:solidFill>
              <a:latin typeface="Times New Roman" pitchFamily="18" charset="0"/>
            </a:endParaRPr>
          </a:p>
        </p:txBody>
      </p:sp>
      <p:graphicFrame>
        <p:nvGraphicFramePr>
          <p:cNvPr id="14340" name="Object 3074"/>
          <p:cNvGraphicFramePr>
            <a:graphicFrameLocks noChangeAspect="1"/>
          </p:cNvGraphicFramePr>
          <p:nvPr/>
        </p:nvGraphicFramePr>
        <p:xfrm>
          <a:off x="4214813" y="3195638"/>
          <a:ext cx="1220787" cy="457200"/>
        </p:xfrm>
        <a:graphic>
          <a:graphicData uri="http://schemas.openxmlformats.org/presentationml/2006/ole">
            <mc:AlternateContent xmlns:mc="http://schemas.openxmlformats.org/markup-compatibility/2006">
              <mc:Choice xmlns:v="urn:schemas-microsoft-com:vml" Requires="v">
                <p:oleObj spid="_x0000_s117555" name="Equation" r:id="rId7" imgW="609480" imgH="228600" progId="Equation.DSMT4">
                  <p:embed/>
                </p:oleObj>
              </mc:Choice>
              <mc:Fallback>
                <p:oleObj name="Equation" r:id="rId7" imgW="609480" imgH="228600" progId="Equation.DSMT4">
                  <p:embed/>
                  <p:pic>
                    <p:nvPicPr>
                      <p:cNvPr id="0" name="Object 307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4813" y="3195638"/>
                        <a:ext cx="12207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6" name="Text Box 31"/>
          <p:cNvSpPr txBox="1">
            <a:spLocks noChangeArrowheads="1"/>
          </p:cNvSpPr>
          <p:nvPr/>
        </p:nvSpPr>
        <p:spPr bwMode="auto">
          <a:xfrm>
            <a:off x="822325" y="4070350"/>
            <a:ext cx="2058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bg2"/>
                </a:solidFill>
                <a:latin typeface="Times New Roman" pitchFamily="18" charset="0"/>
              </a:rPr>
              <a:t>Ex: </a:t>
            </a:r>
            <a:r>
              <a:rPr lang="en-US" altLang="zh-TW">
                <a:solidFill>
                  <a:schemeClr val="bg2"/>
                </a:solidFill>
                <a:latin typeface="Times New Roman" pitchFamily="18" charset="0"/>
                <a:ea typeface="標楷體" pitchFamily="65" charset="-120"/>
              </a:rPr>
              <a:t>(</a:t>
            </a:r>
            <a:r>
              <a:rPr lang="en-US" altLang="zh-TW" i="1">
                <a:solidFill>
                  <a:schemeClr val="bg2"/>
                </a:solidFill>
                <a:latin typeface="Times New Roman" pitchFamily="18" charset="0"/>
                <a:ea typeface="標楷體" pitchFamily="65" charset="-120"/>
              </a:rPr>
              <a:t>m </a:t>
            </a:r>
            <a:r>
              <a:rPr lang="en-US" altLang="zh-TW">
                <a:solidFill>
                  <a:schemeClr val="bg2"/>
                </a:solidFill>
                <a:latin typeface="Times New Roman" pitchFamily="18" charset="0"/>
                <a:ea typeface="標楷體" pitchFamily="65" charset="-120"/>
              </a:rPr>
              <a:t>= </a:t>
            </a:r>
            <a:r>
              <a:rPr lang="en-US" altLang="zh-TW" i="1">
                <a:solidFill>
                  <a:schemeClr val="bg2"/>
                </a:solidFill>
                <a:latin typeface="Times New Roman" pitchFamily="18" charset="0"/>
                <a:ea typeface="標楷體" pitchFamily="65" charset="-120"/>
              </a:rPr>
              <a:t>n </a:t>
            </a:r>
            <a:r>
              <a:rPr lang="en-US" altLang="zh-TW">
                <a:solidFill>
                  <a:schemeClr val="bg2"/>
                </a:solidFill>
                <a:latin typeface="Times New Roman" pitchFamily="18" charset="0"/>
                <a:ea typeface="標楷體" pitchFamily="65" charset="-120"/>
              </a:rPr>
              <a:t>= 2)</a:t>
            </a:r>
          </a:p>
        </p:txBody>
      </p:sp>
      <p:graphicFrame>
        <p:nvGraphicFramePr>
          <p:cNvPr id="14341" name="Object 3075"/>
          <p:cNvGraphicFramePr>
            <a:graphicFrameLocks noGrp="1" noChangeAspect="1"/>
          </p:cNvGraphicFramePr>
          <p:nvPr>
            <p:ph sz="quarter" idx="2"/>
          </p:nvPr>
        </p:nvGraphicFramePr>
        <p:xfrm>
          <a:off x="1042988" y="4619625"/>
          <a:ext cx="5635625" cy="1050925"/>
        </p:xfrm>
        <a:graphic>
          <a:graphicData uri="http://schemas.openxmlformats.org/presentationml/2006/ole">
            <mc:AlternateContent xmlns:mc="http://schemas.openxmlformats.org/markup-compatibility/2006">
              <mc:Choice xmlns:v="urn:schemas-microsoft-com:vml" Requires="v">
                <p:oleObj spid="_x0000_s117556" name="方程式" r:id="rId9" imgW="2819160" imgH="482400" progId="Equation.3">
                  <p:embed/>
                </p:oleObj>
              </mc:Choice>
              <mc:Fallback>
                <p:oleObj name="方程式" r:id="rId9" imgW="2819160" imgH="482400" progId="Equation.3">
                  <p:embed/>
                  <p:pic>
                    <p:nvPicPr>
                      <p:cNvPr id="0" name="Object 30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2988" y="4619625"/>
                        <a:ext cx="5635625" cy="1050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2" name="Object 3076"/>
          <p:cNvGraphicFramePr>
            <a:graphicFrameLocks noChangeAspect="1"/>
          </p:cNvGraphicFramePr>
          <p:nvPr/>
        </p:nvGraphicFramePr>
        <p:xfrm>
          <a:off x="1033463" y="5764213"/>
          <a:ext cx="3378200" cy="1049337"/>
        </p:xfrm>
        <a:graphic>
          <a:graphicData uri="http://schemas.openxmlformats.org/presentationml/2006/ole">
            <mc:AlternateContent xmlns:mc="http://schemas.openxmlformats.org/markup-compatibility/2006">
              <mc:Choice xmlns:v="urn:schemas-microsoft-com:vml" Requires="v">
                <p:oleObj spid="_x0000_s117557" name="方程式" r:id="rId11" imgW="1688760" imgH="482400" progId="Equation.3">
                  <p:embed/>
                </p:oleObj>
              </mc:Choice>
              <mc:Fallback>
                <p:oleObj name="方程式" r:id="rId11" imgW="1688760" imgH="482400" progId="Equation.3">
                  <p:embed/>
                  <p:pic>
                    <p:nvPicPr>
                      <p:cNvPr id="0" name="Object 307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463" y="5764213"/>
                        <a:ext cx="3378200" cy="1049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7" name="Text Box 34"/>
          <p:cNvSpPr txBox="1">
            <a:spLocks noChangeArrowheads="1"/>
          </p:cNvSpPr>
          <p:nvPr/>
        </p:nvSpPr>
        <p:spPr bwMode="auto">
          <a:xfrm>
            <a:off x="6643688" y="5000625"/>
            <a:ext cx="23352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a:solidFill>
                  <a:srgbClr val="0000FF"/>
                </a:solidFill>
                <a:latin typeface="Times New Roman" pitchFamily="18" charset="0"/>
                <a:ea typeface="標楷體" pitchFamily="65" charset="-120"/>
              </a:rPr>
              <a:t>(standard matrix addition)</a:t>
            </a:r>
          </a:p>
        </p:txBody>
      </p:sp>
      <p:sp>
        <p:nvSpPr>
          <p:cNvPr id="14348" name="Text Box 35"/>
          <p:cNvSpPr txBox="1">
            <a:spLocks noChangeArrowheads="1"/>
          </p:cNvSpPr>
          <p:nvPr/>
        </p:nvSpPr>
        <p:spPr bwMode="auto">
          <a:xfrm>
            <a:off x="4500563" y="6091238"/>
            <a:ext cx="3802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a:solidFill>
                  <a:srgbClr val="0000FF"/>
                </a:solidFill>
                <a:latin typeface="Times New Roman" pitchFamily="18" charset="0"/>
                <a:ea typeface="標楷體" pitchFamily="65" charset="-120"/>
              </a:rPr>
              <a:t>(standard scalar multiplication for matrices)</a:t>
            </a:r>
          </a:p>
        </p:txBody>
      </p:sp>
      <p:sp>
        <p:nvSpPr>
          <p:cNvPr id="14349" name="Text Box 37"/>
          <p:cNvSpPr txBox="1">
            <a:spLocks noChangeArrowheads="1"/>
          </p:cNvSpPr>
          <p:nvPr/>
        </p:nvSpPr>
        <p:spPr bwMode="auto">
          <a:xfrm>
            <a:off x="6745288" y="2071688"/>
            <a:ext cx="2311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a:solidFill>
                  <a:srgbClr val="0000FF"/>
                </a:solidFill>
                <a:latin typeface="Times New Roman" pitchFamily="18" charset="0"/>
                <a:ea typeface="標楷體" pitchFamily="65" charset="-120"/>
              </a:rPr>
              <a:t>(standard vector addition)</a:t>
            </a:r>
          </a:p>
        </p:txBody>
      </p:sp>
      <p:sp>
        <p:nvSpPr>
          <p:cNvPr id="14350" name="Text Box 38"/>
          <p:cNvSpPr txBox="1">
            <a:spLocks noChangeArrowheads="1"/>
          </p:cNvSpPr>
          <p:nvPr/>
        </p:nvSpPr>
        <p:spPr bwMode="auto">
          <a:xfrm>
            <a:off x="4883150" y="2500313"/>
            <a:ext cx="3698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dirty="0">
                <a:solidFill>
                  <a:srgbClr val="0000FF"/>
                </a:solidFill>
                <a:latin typeface="Times New Roman" pitchFamily="18" charset="0"/>
                <a:ea typeface="標楷體" pitchFamily="65" charset="-120"/>
              </a:rPr>
              <a:t>(standard scalar multiplication for vectors)</a:t>
            </a:r>
          </a:p>
        </p:txBody>
      </p:sp>
      <p:sp>
        <p:nvSpPr>
          <p:cNvPr id="14351" name="Text Box 41"/>
          <p:cNvSpPr txBox="1">
            <a:spLocks noChangeArrowheads="1"/>
          </p:cNvSpPr>
          <p:nvPr/>
        </p:nvSpPr>
        <p:spPr bwMode="auto">
          <a:xfrm>
            <a:off x="900113" y="3571875"/>
            <a:ext cx="7488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dirty="0">
                <a:latin typeface="Times New Roman" pitchFamily="18" charset="0"/>
              </a:rPr>
              <a:t>(the set of all </a:t>
            </a:r>
            <a:r>
              <a:rPr lang="en-US" altLang="zh-TW" i="1" dirty="0" err="1">
                <a:latin typeface="Times New Roman" pitchFamily="18" charset="0"/>
              </a:rPr>
              <a:t>m</a:t>
            </a:r>
            <a:r>
              <a:rPr lang="en-US" altLang="zh-TW" dirty="0" err="1">
                <a:latin typeface="Times New Roman" pitchFamily="18" charset="0"/>
              </a:rPr>
              <a:t>×</a:t>
            </a:r>
            <a:r>
              <a:rPr lang="en-US" altLang="zh-TW" i="1" dirty="0" err="1">
                <a:latin typeface="Times New Roman" pitchFamily="18" charset="0"/>
              </a:rPr>
              <a:t>n</a:t>
            </a:r>
            <a:r>
              <a:rPr lang="en-US" altLang="zh-TW" dirty="0">
                <a:latin typeface="Times New Roman" pitchFamily="18" charset="0"/>
              </a:rPr>
              <a:t> matrices with real-number entries)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9" name="Text Box 1032"/>
          <p:cNvSpPr txBox="1">
            <a:spLocks noChangeArrowheads="1"/>
          </p:cNvSpPr>
          <p:nvPr/>
        </p:nvSpPr>
        <p:spPr bwMode="auto">
          <a:xfrm>
            <a:off x="609600" y="765175"/>
            <a:ext cx="82854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(3) </a:t>
            </a:r>
            <a:r>
              <a:rPr lang="en-US" altLang="zh-TW" i="1" dirty="0">
                <a:solidFill>
                  <a:srgbClr val="FF0000"/>
                </a:solidFill>
                <a:latin typeface="Times New Roman" pitchFamily="18" charset="0"/>
                <a:ea typeface="標楷體" pitchFamily="65" charset="-120"/>
              </a:rPr>
              <a:t>n-</a:t>
            </a:r>
            <a:r>
              <a:rPr lang="en-US" altLang="zh-TW" dirty="0" err="1">
                <a:solidFill>
                  <a:srgbClr val="FF0000"/>
                </a:solidFill>
                <a:latin typeface="Times New Roman" pitchFamily="18" charset="0"/>
                <a:ea typeface="標楷體" pitchFamily="65" charset="-120"/>
              </a:rPr>
              <a:t>th</a:t>
            </a:r>
            <a:r>
              <a:rPr lang="en-US" altLang="zh-TW" dirty="0">
                <a:solidFill>
                  <a:srgbClr val="FF0000"/>
                </a:solidFill>
                <a:latin typeface="Times New Roman" pitchFamily="18" charset="0"/>
                <a:ea typeface="標楷體" pitchFamily="65" charset="-120"/>
              </a:rPr>
              <a:t> degree </a:t>
            </a:r>
            <a:r>
              <a:rPr lang="en-US" altLang="zh-TW" b="1" dirty="0">
                <a:solidFill>
                  <a:srgbClr val="FF0000"/>
                </a:solidFill>
                <a:latin typeface="Times New Roman" pitchFamily="18" charset="0"/>
                <a:ea typeface="標楷體" pitchFamily="65" charset="-120"/>
              </a:rPr>
              <a:t>or less </a:t>
            </a:r>
            <a:r>
              <a:rPr lang="en-US" altLang="zh-TW" dirty="0">
                <a:solidFill>
                  <a:srgbClr val="FF0000"/>
                </a:solidFill>
                <a:latin typeface="Times New Roman" pitchFamily="18" charset="0"/>
                <a:ea typeface="標楷體" pitchFamily="65" charset="-120"/>
              </a:rPr>
              <a:t>polynomial space (</a:t>
            </a:r>
            <a:r>
              <a:rPr lang="zh-TW" altLang="en-US" dirty="0">
                <a:solidFill>
                  <a:srgbClr val="FF0000"/>
                </a:solidFill>
                <a:latin typeface="Times New Roman" pitchFamily="18" charset="0"/>
                <a:ea typeface="標楷體" pitchFamily="65" charset="-120"/>
              </a:rPr>
              <a:t>多項式空間</a:t>
            </a:r>
            <a:r>
              <a:rPr lang="en-US" altLang="zh-TW" dirty="0">
                <a:solidFill>
                  <a:srgbClr val="FF0000"/>
                </a:solidFill>
                <a:latin typeface="Times New Roman" pitchFamily="18" charset="0"/>
                <a:ea typeface="標楷體" pitchFamily="65" charset="-120"/>
              </a:rPr>
              <a:t>):                </a:t>
            </a:r>
          </a:p>
          <a:p>
            <a:pPr eaLnBrk="1" hangingPunct="1"/>
            <a:r>
              <a:rPr lang="en-US" altLang="zh-TW" dirty="0">
                <a:latin typeface="Times New Roman" pitchFamily="18" charset="0"/>
                <a:ea typeface="標楷體" pitchFamily="65" charset="-120"/>
              </a:rPr>
              <a:t>     (the set of all real-valued polynomials of degree </a:t>
            </a:r>
            <a:r>
              <a:rPr lang="en-US" altLang="zh-TW" i="1" dirty="0">
                <a:latin typeface="Times New Roman" pitchFamily="18" charset="0"/>
                <a:ea typeface="標楷體" pitchFamily="65" charset="-120"/>
              </a:rPr>
              <a:t>n</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or less</a:t>
            </a:r>
            <a:r>
              <a:rPr lang="en-US" altLang="zh-TW" dirty="0">
                <a:latin typeface="Times New Roman" pitchFamily="18" charset="0"/>
                <a:ea typeface="標楷體" pitchFamily="65" charset="-120"/>
              </a:rPr>
              <a:t>)</a:t>
            </a:r>
          </a:p>
        </p:txBody>
      </p:sp>
      <p:graphicFrame>
        <p:nvGraphicFramePr>
          <p:cNvPr id="15362" name="Object 1024"/>
          <p:cNvGraphicFramePr>
            <a:graphicFrameLocks noChangeAspect="1"/>
          </p:cNvGraphicFramePr>
          <p:nvPr/>
        </p:nvGraphicFramePr>
        <p:xfrm>
          <a:off x="7519988" y="828675"/>
          <a:ext cx="838200" cy="457200"/>
        </p:xfrm>
        <a:graphic>
          <a:graphicData uri="http://schemas.openxmlformats.org/presentationml/2006/ole">
            <mc:AlternateContent xmlns:mc="http://schemas.openxmlformats.org/markup-compatibility/2006">
              <mc:Choice xmlns:v="urn:schemas-microsoft-com:vml" Requires="v">
                <p:oleObj spid="_x0000_s150031" name="Equation" r:id="rId4" imgW="419040" imgH="228600" progId="Equation.DSMT4">
                  <p:embed/>
                </p:oleObj>
              </mc:Choice>
              <mc:Fallback>
                <p:oleObj name="Equation" r:id="rId4" imgW="419040" imgH="228600" progId="Equation.DSMT4">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9988" y="828675"/>
                        <a:ext cx="838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3" name="Object 1025"/>
          <p:cNvGraphicFramePr>
            <a:graphicFrameLocks noChangeAspect="1"/>
          </p:cNvGraphicFramePr>
          <p:nvPr>
            <p:extLst>
              <p:ext uri="{D42A27DB-BD31-4B8C-83A1-F6EECF244321}">
                <p14:modId xmlns:p14="http://schemas.microsoft.com/office/powerpoint/2010/main" val="3453490354"/>
              </p:ext>
            </p:extLst>
          </p:nvPr>
        </p:nvGraphicFramePr>
        <p:xfrm>
          <a:off x="971600" y="1606550"/>
          <a:ext cx="6272212" cy="482600"/>
        </p:xfrm>
        <a:graphic>
          <a:graphicData uri="http://schemas.openxmlformats.org/presentationml/2006/ole">
            <mc:AlternateContent xmlns:mc="http://schemas.openxmlformats.org/markup-compatibility/2006">
              <mc:Choice xmlns:v="urn:schemas-microsoft-com:vml" Requires="v">
                <p:oleObj spid="_x0000_s150032" name="方程式" r:id="rId6" imgW="3136680" imgH="241200" progId="Equation.3">
                  <p:embed/>
                </p:oleObj>
              </mc:Choice>
              <mc:Fallback>
                <p:oleObj name="方程式" r:id="rId6" imgW="3136680" imgH="241200" progId="Equation.3">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1606550"/>
                        <a:ext cx="6272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4" name="Object 1026"/>
          <p:cNvGraphicFramePr>
            <a:graphicFrameLocks noChangeAspect="1"/>
          </p:cNvGraphicFramePr>
          <p:nvPr>
            <p:extLst>
              <p:ext uri="{D42A27DB-BD31-4B8C-83A1-F6EECF244321}">
                <p14:modId xmlns:p14="http://schemas.microsoft.com/office/powerpoint/2010/main" val="3066806307"/>
              </p:ext>
            </p:extLst>
          </p:nvPr>
        </p:nvGraphicFramePr>
        <p:xfrm>
          <a:off x="1698675" y="2089150"/>
          <a:ext cx="3733800" cy="482600"/>
        </p:xfrm>
        <a:graphic>
          <a:graphicData uri="http://schemas.openxmlformats.org/presentationml/2006/ole">
            <mc:AlternateContent xmlns:mc="http://schemas.openxmlformats.org/markup-compatibility/2006">
              <mc:Choice xmlns:v="urn:schemas-microsoft-com:vml" Requires="v">
                <p:oleObj spid="_x0000_s150033" name="方程式" r:id="rId8" imgW="1866600" imgH="241200" progId="Equation.3">
                  <p:embed/>
                </p:oleObj>
              </mc:Choice>
              <mc:Fallback>
                <p:oleObj name="方程式" r:id="rId8" imgW="1866600" imgH="241200" progId="Equation.3">
                  <p:embed/>
                  <p:pic>
                    <p:nvPicPr>
                      <p:cNvPr id="0" name="Object 10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8675" y="2089150"/>
                        <a:ext cx="37338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6" name="Text Box 1044"/>
          <p:cNvSpPr txBox="1">
            <a:spLocks noChangeArrowheads="1"/>
          </p:cNvSpPr>
          <p:nvPr/>
        </p:nvSpPr>
        <p:spPr bwMode="auto">
          <a:xfrm>
            <a:off x="609600" y="3571875"/>
            <a:ext cx="8283575" cy="1311275"/>
          </a:xfrm>
          <a:prstGeom prst="rect">
            <a:avLst/>
          </a:prstGeom>
          <a:noFill/>
          <a:ln w="25400">
            <a:noFill/>
            <a:miter lim="800000"/>
            <a:headEnd/>
            <a:tailEnd type="none" w="sm" len="sm"/>
          </a:ln>
        </p:spPr>
        <p:txBody>
          <a:bodyPr>
            <a:spAutoFit/>
          </a:bodyPr>
          <a:lstStyle/>
          <a:p>
            <a:pPr>
              <a:lnSpc>
                <a:spcPct val="110000"/>
              </a:lnSpc>
              <a:defRPr/>
            </a:pPr>
            <a:r>
              <a:rPr lang="en-US" altLang="zh-TW" dirty="0">
                <a:latin typeface="Times New Roman" pitchFamily="18" charset="0"/>
                <a:ea typeface="標楷體" pitchFamily="65" charset="-120"/>
              </a:rPr>
              <a:t>(4) </a:t>
            </a:r>
            <a:r>
              <a:rPr lang="en-US" altLang="zh-TW" dirty="0">
                <a:solidFill>
                  <a:srgbClr val="FF0000"/>
                </a:solidFill>
                <a:latin typeface="Times New Roman" pitchFamily="18" charset="0"/>
                <a:ea typeface="標楷體" pitchFamily="65" charset="-120"/>
              </a:rPr>
              <a:t>Continuous function space (</a:t>
            </a:r>
            <a:r>
              <a:rPr lang="zh-TW" altLang="en-US" dirty="0">
                <a:solidFill>
                  <a:srgbClr val="FF0000"/>
                </a:solidFill>
                <a:latin typeface="Times New Roman" pitchFamily="18" charset="0"/>
                <a:ea typeface="標楷體" pitchFamily="65" charset="-120"/>
              </a:rPr>
              <a:t>函數空間</a:t>
            </a:r>
            <a:r>
              <a:rPr lang="en-US" altLang="zh-TW" dirty="0">
                <a:solidFill>
                  <a:srgbClr val="FF0000"/>
                </a:solidFill>
                <a:latin typeface="Times New Roman" pitchFamily="18" charset="0"/>
                <a:ea typeface="標楷體" pitchFamily="65" charset="-120"/>
              </a:rPr>
              <a:t>)</a:t>
            </a:r>
            <a:r>
              <a:rPr lang="en-US" altLang="zh-TW" dirty="0">
                <a:solidFill>
                  <a:srgbClr val="FF0000"/>
                </a:solidFill>
                <a:latin typeface="標楷體" pitchFamily="65" charset="-120"/>
                <a:ea typeface="標楷體" pitchFamily="65" charset="-120"/>
              </a:rPr>
              <a:t>:             </a:t>
            </a:r>
          </a:p>
          <a:p>
            <a:pPr>
              <a:lnSpc>
                <a:spcPct val="110000"/>
              </a:lnSpc>
              <a:defRPr/>
            </a:pPr>
            <a:r>
              <a:rPr lang="en-US" altLang="zh-TW" dirty="0">
                <a:latin typeface="標楷體" pitchFamily="65" charset="-120"/>
                <a:ea typeface="標楷體" pitchFamily="65" charset="-120"/>
              </a:rPr>
              <a:t>  </a:t>
            </a:r>
            <a:r>
              <a:rPr lang="en-US" altLang="zh-TW" dirty="0">
                <a:latin typeface="+mn-lt"/>
                <a:ea typeface="華康少女文字W7" pitchFamily="49" charset="-120"/>
              </a:rPr>
              <a:t>(</a:t>
            </a:r>
            <a:r>
              <a:rPr lang="en-US" altLang="zh-TW" dirty="0">
                <a:latin typeface="Times New Roman" pitchFamily="18" charset="0"/>
                <a:ea typeface="標楷體" pitchFamily="65" charset="-120"/>
              </a:rPr>
              <a:t>the set of all real-valued continuous functions defined on the</a:t>
            </a:r>
          </a:p>
          <a:p>
            <a:pPr>
              <a:lnSpc>
                <a:spcPct val="110000"/>
              </a:lnSpc>
              <a:defRPr/>
            </a:pPr>
            <a:r>
              <a:rPr lang="en-US" altLang="zh-TW" dirty="0">
                <a:latin typeface="Times New Roman" pitchFamily="18" charset="0"/>
                <a:ea typeface="標楷體" pitchFamily="65" charset="-120"/>
              </a:rPr>
              <a:t>    entire real line)</a:t>
            </a:r>
          </a:p>
        </p:txBody>
      </p:sp>
      <p:graphicFrame>
        <p:nvGraphicFramePr>
          <p:cNvPr id="15365" name="Object 1027"/>
          <p:cNvGraphicFramePr>
            <a:graphicFrameLocks noGrp="1" noChangeAspect="1"/>
          </p:cNvGraphicFramePr>
          <p:nvPr>
            <p:ph sz="quarter" idx="2"/>
          </p:nvPr>
        </p:nvGraphicFramePr>
        <p:xfrm>
          <a:off x="2484438" y="4857750"/>
          <a:ext cx="3076575" cy="406400"/>
        </p:xfrm>
        <a:graphic>
          <a:graphicData uri="http://schemas.openxmlformats.org/presentationml/2006/ole">
            <mc:AlternateContent xmlns:mc="http://schemas.openxmlformats.org/markup-compatibility/2006">
              <mc:Choice xmlns:v="urn:schemas-microsoft-com:vml" Requires="v">
                <p:oleObj spid="_x0000_s150034" name="方程式" r:id="rId10" imgW="1536480" imgH="203040" progId="Equation.3">
                  <p:embed/>
                </p:oleObj>
              </mc:Choice>
              <mc:Fallback>
                <p:oleObj name="方程式" r:id="rId10" imgW="1536480" imgH="203040" progId="Equation.3">
                  <p:embed/>
                  <p:pic>
                    <p:nvPicPr>
                      <p:cNvPr id="0" name="Object 10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4438" y="4857750"/>
                        <a:ext cx="30765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1028"/>
          <p:cNvGraphicFramePr>
            <a:graphicFrameLocks noGrp="1" noChangeAspect="1"/>
          </p:cNvGraphicFramePr>
          <p:nvPr>
            <p:ph sz="half" idx="1"/>
          </p:nvPr>
        </p:nvGraphicFramePr>
        <p:xfrm>
          <a:off x="6072188" y="3683000"/>
          <a:ext cx="1676400" cy="388938"/>
        </p:xfrm>
        <a:graphic>
          <a:graphicData uri="http://schemas.openxmlformats.org/presentationml/2006/ole">
            <mc:AlternateContent xmlns:mc="http://schemas.openxmlformats.org/markup-compatibility/2006">
              <mc:Choice xmlns:v="urn:schemas-microsoft-com:vml" Requires="v">
                <p:oleObj spid="_x0000_s150035" name="Equation" r:id="rId12" imgW="876240" imgH="203040" progId="Equation.DSMT4">
                  <p:embed/>
                </p:oleObj>
              </mc:Choice>
              <mc:Fallback>
                <p:oleObj name="Equation" r:id="rId12" imgW="876240" imgH="203040" progId="Equation.DSMT4">
                  <p:embed/>
                  <p:pic>
                    <p:nvPicPr>
                      <p:cNvPr id="0" name="Object 10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72188" y="3683000"/>
                        <a:ext cx="1676400" cy="38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7" name="Object 1029"/>
          <p:cNvGraphicFramePr>
            <a:graphicFrameLocks noGrp="1" noChangeAspect="1"/>
          </p:cNvGraphicFramePr>
          <p:nvPr>
            <p:ph sz="quarter" idx="3"/>
          </p:nvPr>
        </p:nvGraphicFramePr>
        <p:xfrm>
          <a:off x="2870200" y="5368925"/>
          <a:ext cx="1928813" cy="406400"/>
        </p:xfrm>
        <a:graphic>
          <a:graphicData uri="http://schemas.openxmlformats.org/presentationml/2006/ole">
            <mc:AlternateContent xmlns:mc="http://schemas.openxmlformats.org/markup-compatibility/2006">
              <mc:Choice xmlns:v="urn:schemas-microsoft-com:vml" Requires="v">
                <p:oleObj spid="_x0000_s150036" name="方程式" r:id="rId14" imgW="965160" imgH="203040" progId="Equation.3">
                  <p:embed/>
                </p:oleObj>
              </mc:Choice>
              <mc:Fallback>
                <p:oleObj name="方程式" r:id="rId14" imgW="965160" imgH="203040" progId="Equation.3">
                  <p:embed/>
                  <p:pic>
                    <p:nvPicPr>
                      <p:cNvPr id="0" name="Object 10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0200" y="5368925"/>
                        <a:ext cx="1928813"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1" name="Text Box 1048"/>
          <p:cNvSpPr txBox="1">
            <a:spLocks noChangeArrowheads="1"/>
          </p:cNvSpPr>
          <p:nvPr/>
        </p:nvSpPr>
        <p:spPr bwMode="auto">
          <a:xfrm>
            <a:off x="973138" y="2649686"/>
            <a:ext cx="75596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dirty="0">
                <a:solidFill>
                  <a:srgbClr val="0000FF"/>
                </a:solidFill>
                <a:latin typeface="Times New Roman" pitchFamily="18" charset="0"/>
              </a:rPr>
              <a:t>※ By the fact that the set of real numbers is closed under addition and multiplication, it is straightforward to show that </a:t>
            </a:r>
            <a:r>
              <a:rPr lang="en-US" altLang="zh-TW" sz="1800" i="1" dirty="0" err="1">
                <a:solidFill>
                  <a:srgbClr val="0000FF"/>
                </a:solidFill>
                <a:latin typeface="Times New Roman" pitchFamily="18" charset="0"/>
              </a:rPr>
              <a:t>P</a:t>
            </a:r>
            <a:r>
              <a:rPr lang="en-US" altLang="zh-TW" sz="1800" i="1" baseline="-25000" dirty="0" err="1">
                <a:solidFill>
                  <a:srgbClr val="0000FF"/>
                </a:solidFill>
                <a:latin typeface="Times New Roman" pitchFamily="18" charset="0"/>
              </a:rPr>
              <a:t>n</a:t>
            </a:r>
            <a:r>
              <a:rPr lang="en-US" altLang="zh-TW" sz="1800" dirty="0">
                <a:solidFill>
                  <a:srgbClr val="0000FF"/>
                </a:solidFill>
                <a:latin typeface="Times New Roman" pitchFamily="18" charset="0"/>
              </a:rPr>
              <a:t> satisfies the ten axioms and thus is a vector space</a:t>
            </a:r>
          </a:p>
        </p:txBody>
      </p:sp>
      <p:sp>
        <p:nvSpPr>
          <p:cNvPr id="15372" name="Text Box 1049"/>
          <p:cNvSpPr txBox="1">
            <a:spLocks noChangeArrowheads="1"/>
          </p:cNvSpPr>
          <p:nvPr/>
        </p:nvSpPr>
        <p:spPr bwMode="auto">
          <a:xfrm>
            <a:off x="928688" y="5786438"/>
            <a:ext cx="72866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dirty="0">
                <a:solidFill>
                  <a:srgbClr val="0000FF"/>
                </a:solidFill>
                <a:latin typeface="Times New Roman" pitchFamily="18" charset="0"/>
              </a:rPr>
              <a:t>※ By the fact that the sum of two continuous function is continuous and the product of a scalar and a continuous function is still a continuous function,                 is a vector space</a:t>
            </a:r>
          </a:p>
        </p:txBody>
      </p:sp>
      <p:graphicFrame>
        <p:nvGraphicFramePr>
          <p:cNvPr id="15368" name="Object 13"/>
          <p:cNvGraphicFramePr>
            <a:graphicFrameLocks noChangeAspect="1"/>
          </p:cNvGraphicFramePr>
          <p:nvPr>
            <p:extLst>
              <p:ext uri="{D42A27DB-BD31-4B8C-83A1-F6EECF244321}">
                <p14:modId xmlns:p14="http://schemas.microsoft.com/office/powerpoint/2010/main" val="3249340115"/>
              </p:ext>
            </p:extLst>
          </p:nvPr>
        </p:nvGraphicFramePr>
        <p:xfrm>
          <a:off x="2229824" y="6408000"/>
          <a:ext cx="902016" cy="294408"/>
        </p:xfrm>
        <a:graphic>
          <a:graphicData uri="http://schemas.openxmlformats.org/presentationml/2006/ole">
            <mc:AlternateContent xmlns:mc="http://schemas.openxmlformats.org/markup-compatibility/2006">
              <mc:Choice xmlns:v="urn:schemas-microsoft-com:vml" Requires="v">
                <p:oleObj spid="_x0000_s150037" name="Equation" r:id="rId16" imgW="622080" imgH="203040" progId="Equation.DSMT4">
                  <p:embed/>
                </p:oleObj>
              </mc:Choice>
              <mc:Fallback>
                <p:oleObj name="Equation" r:id="rId16" imgW="622080" imgH="203040" progId="Equation.DSMT4">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29824" y="6408000"/>
                        <a:ext cx="902016" cy="294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 Box 37"/>
          <p:cNvSpPr txBox="1">
            <a:spLocks noChangeArrowheads="1"/>
          </p:cNvSpPr>
          <p:nvPr/>
        </p:nvSpPr>
        <p:spPr bwMode="auto">
          <a:xfrm>
            <a:off x="7164288" y="1556792"/>
            <a:ext cx="1979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dirty="0">
                <a:solidFill>
                  <a:srgbClr val="0000FF"/>
                </a:solidFill>
                <a:latin typeface="Times New Roman" pitchFamily="18" charset="0"/>
                <a:ea typeface="標楷體" pitchFamily="65" charset="-120"/>
              </a:rPr>
              <a:t>(standard polynomial addition)</a:t>
            </a:r>
          </a:p>
        </p:txBody>
      </p:sp>
      <p:sp>
        <p:nvSpPr>
          <p:cNvPr id="14" name="Text Box 38"/>
          <p:cNvSpPr txBox="1">
            <a:spLocks noChangeArrowheads="1"/>
          </p:cNvSpPr>
          <p:nvPr/>
        </p:nvSpPr>
        <p:spPr bwMode="auto">
          <a:xfrm>
            <a:off x="5445125" y="2060848"/>
            <a:ext cx="35913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dirty="0">
                <a:solidFill>
                  <a:srgbClr val="0000FF"/>
                </a:solidFill>
                <a:latin typeface="Times New Roman" pitchFamily="18" charset="0"/>
                <a:ea typeface="標楷體" pitchFamily="65" charset="-120"/>
              </a:rPr>
              <a:t>(standard scalar multiplication for polynomials)</a:t>
            </a:r>
          </a:p>
        </p:txBody>
      </p:sp>
      <p:sp>
        <p:nvSpPr>
          <p:cNvPr id="15" name="Text Box 37"/>
          <p:cNvSpPr txBox="1">
            <a:spLocks noChangeArrowheads="1"/>
          </p:cNvSpPr>
          <p:nvPr/>
        </p:nvSpPr>
        <p:spPr bwMode="auto">
          <a:xfrm>
            <a:off x="5580112" y="4890646"/>
            <a:ext cx="28806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dirty="0">
                <a:solidFill>
                  <a:srgbClr val="0000FF"/>
                </a:solidFill>
                <a:latin typeface="Times New Roman" pitchFamily="18" charset="0"/>
                <a:ea typeface="標楷體" pitchFamily="65" charset="-120"/>
              </a:rPr>
              <a:t>(standard addition for functions)</a:t>
            </a:r>
          </a:p>
        </p:txBody>
      </p:sp>
      <p:sp>
        <p:nvSpPr>
          <p:cNvPr id="16" name="Text Box 38"/>
          <p:cNvSpPr txBox="1">
            <a:spLocks noChangeArrowheads="1"/>
          </p:cNvSpPr>
          <p:nvPr/>
        </p:nvSpPr>
        <p:spPr bwMode="auto">
          <a:xfrm>
            <a:off x="4860032" y="5394702"/>
            <a:ext cx="3802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dirty="0">
                <a:solidFill>
                  <a:srgbClr val="0000FF"/>
                </a:solidFill>
                <a:latin typeface="Times New Roman" pitchFamily="18" charset="0"/>
                <a:ea typeface="標楷體" pitchFamily="65" charset="-120"/>
              </a:rPr>
              <a:t>(standard scalar multiplication for functions)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1048"/>
          <p:cNvSpPr txBox="1">
            <a:spLocks noChangeArrowheads="1"/>
          </p:cNvSpPr>
          <p:nvPr/>
        </p:nvSpPr>
        <p:spPr bwMode="auto">
          <a:xfrm>
            <a:off x="381000" y="764704"/>
            <a:ext cx="5070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Summary of important vector spaces</a:t>
            </a:r>
            <a:endParaRPr lang="en-US" altLang="zh-TW" dirty="0">
              <a:solidFill>
                <a:schemeClr val="hlink"/>
              </a:solidFill>
              <a:latin typeface="Times New Roman" pitchFamily="18" charset="0"/>
              <a:ea typeface="標楷體" pitchFamily="65" charset="-120"/>
            </a:endParaRPr>
          </a:p>
        </p:txBody>
      </p:sp>
      <p:graphicFrame>
        <p:nvGraphicFramePr>
          <p:cNvPr id="16386" name="Object 1051"/>
          <p:cNvGraphicFramePr>
            <a:graphicFrameLocks noChangeAspect="1"/>
          </p:cNvGraphicFramePr>
          <p:nvPr>
            <p:extLst>
              <p:ext uri="{D42A27DB-BD31-4B8C-83A1-F6EECF244321}">
                <p14:modId xmlns:p14="http://schemas.microsoft.com/office/powerpoint/2010/main" val="3930153562"/>
              </p:ext>
            </p:extLst>
          </p:nvPr>
        </p:nvGraphicFramePr>
        <p:xfrm>
          <a:off x="166688" y="1196752"/>
          <a:ext cx="8855075" cy="4487863"/>
        </p:xfrm>
        <a:graphic>
          <a:graphicData uri="http://schemas.openxmlformats.org/presentationml/2006/ole">
            <mc:AlternateContent xmlns:mc="http://schemas.openxmlformats.org/markup-compatibility/2006">
              <mc:Choice xmlns:v="urn:schemas-microsoft-com:vml" Requires="v">
                <p:oleObj spid="_x0000_s16754" name="Equation" r:id="rId3" imgW="4660560" imgH="2361960" progId="Equation.DSMT4">
                  <p:embed/>
                </p:oleObj>
              </mc:Choice>
              <mc:Fallback>
                <p:oleObj name="Equation" r:id="rId3" imgW="4660560" imgH="2361960" progId="Equation.DSMT4">
                  <p:embed/>
                  <p:pic>
                    <p:nvPicPr>
                      <p:cNvPr id="0" name="Object 10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8" y="1196752"/>
                        <a:ext cx="8855075" cy="448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8" name="Text Box 1049"/>
          <p:cNvSpPr txBox="1">
            <a:spLocks noChangeArrowheads="1"/>
          </p:cNvSpPr>
          <p:nvPr/>
        </p:nvSpPr>
        <p:spPr bwMode="auto">
          <a:xfrm>
            <a:off x="539552" y="5661248"/>
            <a:ext cx="8250238" cy="122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69875" indent="-269875"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ts val="200"/>
              </a:spcBef>
            </a:pPr>
            <a:r>
              <a:rPr lang="en-US" altLang="zh-TW" sz="1800" dirty="0">
                <a:solidFill>
                  <a:srgbClr val="0000FF"/>
                </a:solidFill>
                <a:latin typeface="Times New Roman" pitchFamily="18" charset="0"/>
              </a:rPr>
              <a:t>※ The standard addition and scalar multiplication operations are considered if there is no other specification</a:t>
            </a:r>
          </a:p>
          <a:p>
            <a:pPr eaLnBrk="1" hangingPunct="1">
              <a:spcBef>
                <a:spcPts val="200"/>
              </a:spcBef>
            </a:pPr>
            <a:r>
              <a:rPr lang="en-US" altLang="zh-TW" sz="1800" dirty="0">
                <a:solidFill>
                  <a:srgbClr val="0000FF"/>
                </a:solidFill>
                <a:latin typeface="Times New Roman" pitchFamily="18" charset="0"/>
              </a:rPr>
              <a:t>※ Each element in a vector space is called a vector, so a vector can be a real number, an </a:t>
            </a:r>
            <a:r>
              <a:rPr lang="en-US" altLang="zh-TW" sz="1800" i="1" dirty="0">
                <a:solidFill>
                  <a:srgbClr val="0000FF"/>
                </a:solidFill>
                <a:latin typeface="Times New Roman" pitchFamily="18" charset="0"/>
              </a:rPr>
              <a:t>n</a:t>
            </a:r>
            <a:r>
              <a:rPr lang="en-US" altLang="zh-TW" sz="1800" dirty="0">
                <a:solidFill>
                  <a:srgbClr val="0000FF"/>
                </a:solidFill>
                <a:latin typeface="Times New Roman" pitchFamily="18" charset="0"/>
              </a:rPr>
              <a:t>-tuple, a matrix, a polynomial, a continuous function, etc.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pPr eaLnBrk="1" hangingPunct="1"/>
            <a:r>
              <a:rPr lang="en-US" altLang="zh-TW">
                <a:solidFill>
                  <a:srgbClr val="3333CC"/>
                </a:solidFill>
                <a:ea typeface="新細明體" charset="-120"/>
              </a:rPr>
              <a:t>4.1  Vectors in </a:t>
            </a:r>
            <a:r>
              <a:rPr lang="en-US" altLang="zh-TW" i="1">
                <a:solidFill>
                  <a:srgbClr val="3333CC"/>
                </a:solidFill>
              </a:rPr>
              <a:t>R</a:t>
            </a:r>
            <a:r>
              <a:rPr lang="en-US" altLang="zh-TW" i="1" baseline="50000">
                <a:solidFill>
                  <a:srgbClr val="3333CC"/>
                </a:solidFill>
              </a:rPr>
              <a:t>n</a:t>
            </a:r>
            <a:endParaRPr lang="en-US" altLang="zh-TW" baseline="50000">
              <a:solidFill>
                <a:srgbClr val="3333CC"/>
              </a:solidFill>
            </a:endParaRPr>
          </a:p>
        </p:txBody>
      </p:sp>
      <p:grpSp>
        <p:nvGrpSpPr>
          <p:cNvPr id="1031" name="Group 468"/>
          <p:cNvGrpSpPr>
            <a:grpSpLocks/>
          </p:cNvGrpSpPr>
          <p:nvPr/>
        </p:nvGrpSpPr>
        <p:grpSpPr bwMode="auto">
          <a:xfrm>
            <a:off x="457200" y="762000"/>
            <a:ext cx="8226425" cy="31750"/>
            <a:chOff x="288" y="768"/>
            <a:chExt cx="5182" cy="20"/>
          </a:xfrm>
        </p:grpSpPr>
        <p:sp>
          <p:nvSpPr>
            <p:cNvPr id="1051" name="Rectangle 5"/>
            <p:cNvSpPr>
              <a:spLocks noChangeArrowheads="1"/>
            </p:cNvSpPr>
            <p:nvPr/>
          </p:nvSpPr>
          <p:spPr bwMode="auto">
            <a:xfrm>
              <a:off x="288" y="768"/>
              <a:ext cx="22" cy="20"/>
            </a:xfrm>
            <a:prstGeom prst="rect">
              <a:avLst/>
            </a:prstGeom>
            <a:solidFill>
              <a:srgbClr val="1C1C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2" name="Rectangle 6"/>
            <p:cNvSpPr>
              <a:spLocks noChangeArrowheads="1"/>
            </p:cNvSpPr>
            <p:nvPr/>
          </p:nvSpPr>
          <p:spPr bwMode="auto">
            <a:xfrm>
              <a:off x="310" y="768"/>
              <a:ext cx="24" cy="20"/>
            </a:xfrm>
            <a:prstGeom prst="rect">
              <a:avLst/>
            </a:prstGeom>
            <a:solidFill>
              <a:srgbClr val="1D1D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3" name="Rectangle 7"/>
            <p:cNvSpPr>
              <a:spLocks noChangeArrowheads="1"/>
            </p:cNvSpPr>
            <p:nvPr/>
          </p:nvSpPr>
          <p:spPr bwMode="auto">
            <a:xfrm>
              <a:off x="334" y="768"/>
              <a:ext cx="22" cy="20"/>
            </a:xfrm>
            <a:prstGeom prst="rect">
              <a:avLst/>
            </a:prstGeom>
            <a:solidFill>
              <a:srgbClr val="1E1E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4" name="Rectangle 8"/>
            <p:cNvSpPr>
              <a:spLocks noChangeArrowheads="1"/>
            </p:cNvSpPr>
            <p:nvPr/>
          </p:nvSpPr>
          <p:spPr bwMode="auto">
            <a:xfrm>
              <a:off x="356" y="768"/>
              <a:ext cx="22" cy="20"/>
            </a:xfrm>
            <a:prstGeom prst="rect">
              <a:avLst/>
            </a:prstGeom>
            <a:solidFill>
              <a:srgbClr val="1F1F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5" name="Rectangle 9"/>
            <p:cNvSpPr>
              <a:spLocks noChangeArrowheads="1"/>
            </p:cNvSpPr>
            <p:nvPr/>
          </p:nvSpPr>
          <p:spPr bwMode="auto">
            <a:xfrm>
              <a:off x="378" y="768"/>
              <a:ext cx="24" cy="20"/>
            </a:xfrm>
            <a:prstGeom prst="rect">
              <a:avLst/>
            </a:prstGeom>
            <a:solidFill>
              <a:srgbClr val="21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6" name="Rectangle 10"/>
            <p:cNvSpPr>
              <a:spLocks noChangeArrowheads="1"/>
            </p:cNvSpPr>
            <p:nvPr/>
          </p:nvSpPr>
          <p:spPr bwMode="auto">
            <a:xfrm>
              <a:off x="402" y="768"/>
              <a:ext cx="22" cy="20"/>
            </a:xfrm>
            <a:prstGeom prst="rect">
              <a:avLst/>
            </a:prstGeom>
            <a:solidFill>
              <a:srgbClr val="22222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7" name="Rectangle 11"/>
            <p:cNvSpPr>
              <a:spLocks noChangeArrowheads="1"/>
            </p:cNvSpPr>
            <p:nvPr/>
          </p:nvSpPr>
          <p:spPr bwMode="auto">
            <a:xfrm>
              <a:off x="424" y="768"/>
              <a:ext cx="24" cy="20"/>
            </a:xfrm>
            <a:prstGeom prst="rect">
              <a:avLst/>
            </a:prstGeom>
            <a:solidFill>
              <a:srgbClr val="2323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8" name="Rectangle 12"/>
            <p:cNvSpPr>
              <a:spLocks noChangeArrowheads="1"/>
            </p:cNvSpPr>
            <p:nvPr/>
          </p:nvSpPr>
          <p:spPr bwMode="auto">
            <a:xfrm>
              <a:off x="448" y="768"/>
              <a:ext cx="22" cy="20"/>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9" name="Rectangle 13"/>
            <p:cNvSpPr>
              <a:spLocks noChangeArrowheads="1"/>
            </p:cNvSpPr>
            <p:nvPr/>
          </p:nvSpPr>
          <p:spPr bwMode="auto">
            <a:xfrm>
              <a:off x="470" y="768"/>
              <a:ext cx="22" cy="20"/>
            </a:xfrm>
            <a:prstGeom prst="rect">
              <a:avLst/>
            </a:prstGeom>
            <a:solidFill>
              <a:srgbClr val="2525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0" name="Rectangle 14"/>
            <p:cNvSpPr>
              <a:spLocks noChangeArrowheads="1"/>
            </p:cNvSpPr>
            <p:nvPr/>
          </p:nvSpPr>
          <p:spPr bwMode="auto">
            <a:xfrm>
              <a:off x="492" y="768"/>
              <a:ext cx="24" cy="2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1" name="Rectangle 15"/>
            <p:cNvSpPr>
              <a:spLocks noChangeArrowheads="1"/>
            </p:cNvSpPr>
            <p:nvPr/>
          </p:nvSpPr>
          <p:spPr bwMode="auto">
            <a:xfrm>
              <a:off x="516" y="768"/>
              <a:ext cx="22" cy="20"/>
            </a:xfrm>
            <a:prstGeom prst="rect">
              <a:avLst/>
            </a:prstGeom>
            <a:solidFill>
              <a:srgbClr val="2727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2" name="Rectangle 16"/>
            <p:cNvSpPr>
              <a:spLocks noChangeArrowheads="1"/>
            </p:cNvSpPr>
            <p:nvPr/>
          </p:nvSpPr>
          <p:spPr bwMode="auto">
            <a:xfrm>
              <a:off x="538" y="768"/>
              <a:ext cx="22" cy="2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3" name="Rectangle 17"/>
            <p:cNvSpPr>
              <a:spLocks noChangeArrowheads="1"/>
            </p:cNvSpPr>
            <p:nvPr/>
          </p:nvSpPr>
          <p:spPr bwMode="auto">
            <a:xfrm>
              <a:off x="560" y="768"/>
              <a:ext cx="24" cy="20"/>
            </a:xfrm>
            <a:prstGeom prst="rect">
              <a:avLst/>
            </a:prstGeom>
            <a:solidFill>
              <a:srgbClr val="2A2A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4" name="Rectangle 18"/>
            <p:cNvSpPr>
              <a:spLocks noChangeArrowheads="1"/>
            </p:cNvSpPr>
            <p:nvPr/>
          </p:nvSpPr>
          <p:spPr bwMode="auto">
            <a:xfrm>
              <a:off x="584" y="768"/>
              <a:ext cx="22" cy="20"/>
            </a:xfrm>
            <a:prstGeom prst="rect">
              <a:avLst/>
            </a:prstGeom>
            <a:solidFill>
              <a:srgbClr val="2B2B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5" name="Rectangle 19"/>
            <p:cNvSpPr>
              <a:spLocks noChangeArrowheads="1"/>
            </p:cNvSpPr>
            <p:nvPr/>
          </p:nvSpPr>
          <p:spPr bwMode="auto">
            <a:xfrm>
              <a:off x="606" y="768"/>
              <a:ext cx="22" cy="20"/>
            </a:xfrm>
            <a:prstGeom prst="rect">
              <a:avLst/>
            </a:prstGeom>
            <a:solidFill>
              <a:srgbClr val="2C2C2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6" name="Rectangle 20"/>
            <p:cNvSpPr>
              <a:spLocks noChangeArrowheads="1"/>
            </p:cNvSpPr>
            <p:nvPr/>
          </p:nvSpPr>
          <p:spPr bwMode="auto">
            <a:xfrm>
              <a:off x="628" y="768"/>
              <a:ext cx="24" cy="20"/>
            </a:xfrm>
            <a:prstGeom prst="rect">
              <a:avLst/>
            </a:prstGeom>
            <a:solidFill>
              <a:srgbClr val="2D2D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7" name="Rectangle 21"/>
            <p:cNvSpPr>
              <a:spLocks noChangeArrowheads="1"/>
            </p:cNvSpPr>
            <p:nvPr/>
          </p:nvSpPr>
          <p:spPr bwMode="auto">
            <a:xfrm>
              <a:off x="652" y="768"/>
              <a:ext cx="22" cy="20"/>
            </a:xfrm>
            <a:prstGeom prst="rect">
              <a:avLst/>
            </a:prstGeom>
            <a:solidFill>
              <a:srgbClr val="2E2E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8" name="Rectangle 22"/>
            <p:cNvSpPr>
              <a:spLocks noChangeArrowheads="1"/>
            </p:cNvSpPr>
            <p:nvPr/>
          </p:nvSpPr>
          <p:spPr bwMode="auto">
            <a:xfrm>
              <a:off x="674" y="768"/>
              <a:ext cx="24" cy="20"/>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69" name="Rectangle 23"/>
            <p:cNvSpPr>
              <a:spLocks noChangeArrowheads="1"/>
            </p:cNvSpPr>
            <p:nvPr/>
          </p:nvSpPr>
          <p:spPr bwMode="auto">
            <a:xfrm>
              <a:off x="698" y="768"/>
              <a:ext cx="22" cy="20"/>
            </a:xfrm>
            <a:prstGeom prst="rect">
              <a:avLst/>
            </a:prstGeom>
            <a:solidFill>
              <a:srgbClr val="3030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0" name="Rectangle 24"/>
            <p:cNvSpPr>
              <a:spLocks noChangeArrowheads="1"/>
            </p:cNvSpPr>
            <p:nvPr/>
          </p:nvSpPr>
          <p:spPr bwMode="auto">
            <a:xfrm>
              <a:off x="720" y="768"/>
              <a:ext cx="22" cy="20"/>
            </a:xfrm>
            <a:prstGeom prst="rect">
              <a:avLst/>
            </a:prstGeom>
            <a:solidFill>
              <a:srgbClr val="3131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1" name="Rectangle 25"/>
            <p:cNvSpPr>
              <a:spLocks noChangeArrowheads="1"/>
            </p:cNvSpPr>
            <p:nvPr/>
          </p:nvSpPr>
          <p:spPr bwMode="auto">
            <a:xfrm>
              <a:off x="742" y="768"/>
              <a:ext cx="24" cy="2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2" name="Rectangle 26"/>
            <p:cNvSpPr>
              <a:spLocks noChangeArrowheads="1"/>
            </p:cNvSpPr>
            <p:nvPr/>
          </p:nvSpPr>
          <p:spPr bwMode="auto">
            <a:xfrm>
              <a:off x="766" y="768"/>
              <a:ext cx="22" cy="20"/>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3" name="Rectangle 27"/>
            <p:cNvSpPr>
              <a:spLocks noChangeArrowheads="1"/>
            </p:cNvSpPr>
            <p:nvPr/>
          </p:nvSpPr>
          <p:spPr bwMode="auto">
            <a:xfrm>
              <a:off x="788" y="768"/>
              <a:ext cx="22" cy="20"/>
            </a:xfrm>
            <a:prstGeom prst="rect">
              <a:avLst/>
            </a:prstGeom>
            <a:solidFill>
              <a:srgbClr val="3535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4" name="Rectangle 28"/>
            <p:cNvSpPr>
              <a:spLocks noChangeArrowheads="1"/>
            </p:cNvSpPr>
            <p:nvPr/>
          </p:nvSpPr>
          <p:spPr bwMode="auto">
            <a:xfrm>
              <a:off x="810" y="768"/>
              <a:ext cx="24" cy="20"/>
            </a:xfrm>
            <a:prstGeom prst="rect">
              <a:avLst/>
            </a:prstGeom>
            <a:solidFill>
              <a:srgbClr val="3636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5" name="Rectangle 29"/>
            <p:cNvSpPr>
              <a:spLocks noChangeArrowheads="1"/>
            </p:cNvSpPr>
            <p:nvPr/>
          </p:nvSpPr>
          <p:spPr bwMode="auto">
            <a:xfrm>
              <a:off x="834" y="768"/>
              <a:ext cx="22" cy="20"/>
            </a:xfrm>
            <a:prstGeom prst="rect">
              <a:avLst/>
            </a:prstGeom>
            <a:solidFill>
              <a:srgbClr val="3737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6" name="Rectangle 30"/>
            <p:cNvSpPr>
              <a:spLocks noChangeArrowheads="1"/>
            </p:cNvSpPr>
            <p:nvPr/>
          </p:nvSpPr>
          <p:spPr bwMode="auto">
            <a:xfrm>
              <a:off x="856" y="768"/>
              <a:ext cx="22" cy="20"/>
            </a:xfrm>
            <a:prstGeom prst="rect">
              <a:avLst/>
            </a:prstGeom>
            <a:solidFill>
              <a:srgbClr val="3838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7" name="Rectangle 31"/>
            <p:cNvSpPr>
              <a:spLocks noChangeArrowheads="1"/>
            </p:cNvSpPr>
            <p:nvPr/>
          </p:nvSpPr>
          <p:spPr bwMode="auto">
            <a:xfrm>
              <a:off x="878" y="768"/>
              <a:ext cx="24" cy="20"/>
            </a:xfrm>
            <a:prstGeom prst="rect">
              <a:avLst/>
            </a:prstGeom>
            <a:solidFill>
              <a:srgbClr val="3A3A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8" name="Rectangle 32"/>
            <p:cNvSpPr>
              <a:spLocks noChangeArrowheads="1"/>
            </p:cNvSpPr>
            <p:nvPr/>
          </p:nvSpPr>
          <p:spPr bwMode="auto">
            <a:xfrm>
              <a:off x="902" y="768"/>
              <a:ext cx="22" cy="20"/>
            </a:xfrm>
            <a:prstGeom prst="rect">
              <a:avLst/>
            </a:prstGeom>
            <a:solidFill>
              <a:srgbClr val="3B3B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9" name="Rectangle 33"/>
            <p:cNvSpPr>
              <a:spLocks noChangeArrowheads="1"/>
            </p:cNvSpPr>
            <p:nvPr/>
          </p:nvSpPr>
          <p:spPr bwMode="auto">
            <a:xfrm>
              <a:off x="924" y="768"/>
              <a:ext cx="24" cy="20"/>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0" name="Rectangle 34"/>
            <p:cNvSpPr>
              <a:spLocks noChangeArrowheads="1"/>
            </p:cNvSpPr>
            <p:nvPr/>
          </p:nvSpPr>
          <p:spPr bwMode="auto">
            <a:xfrm>
              <a:off x="948" y="768"/>
              <a:ext cx="22" cy="20"/>
            </a:xfrm>
            <a:prstGeom prst="rect">
              <a:avLst/>
            </a:prstGeom>
            <a:solidFill>
              <a:srgbClr val="3E3E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1" name="Rectangle 35"/>
            <p:cNvSpPr>
              <a:spLocks noChangeArrowheads="1"/>
            </p:cNvSpPr>
            <p:nvPr/>
          </p:nvSpPr>
          <p:spPr bwMode="auto">
            <a:xfrm>
              <a:off x="970" y="768"/>
              <a:ext cx="22" cy="2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2" name="Rectangle 36"/>
            <p:cNvSpPr>
              <a:spLocks noChangeArrowheads="1"/>
            </p:cNvSpPr>
            <p:nvPr/>
          </p:nvSpPr>
          <p:spPr bwMode="auto">
            <a:xfrm>
              <a:off x="992" y="768"/>
              <a:ext cx="24" cy="2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3" name="Rectangle 37"/>
            <p:cNvSpPr>
              <a:spLocks noChangeArrowheads="1"/>
            </p:cNvSpPr>
            <p:nvPr/>
          </p:nvSpPr>
          <p:spPr bwMode="auto">
            <a:xfrm>
              <a:off x="1016" y="768"/>
              <a:ext cx="22" cy="20"/>
            </a:xfrm>
            <a:prstGeom prst="rect">
              <a:avLst/>
            </a:prstGeom>
            <a:solidFill>
              <a:srgbClr val="4141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4" name="Rectangle 38"/>
            <p:cNvSpPr>
              <a:spLocks noChangeArrowheads="1"/>
            </p:cNvSpPr>
            <p:nvPr/>
          </p:nvSpPr>
          <p:spPr bwMode="auto">
            <a:xfrm>
              <a:off x="1038" y="768"/>
              <a:ext cx="22" cy="20"/>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5" name="Rectangle 39"/>
            <p:cNvSpPr>
              <a:spLocks noChangeArrowheads="1"/>
            </p:cNvSpPr>
            <p:nvPr/>
          </p:nvSpPr>
          <p:spPr bwMode="auto">
            <a:xfrm>
              <a:off x="1060" y="768"/>
              <a:ext cx="24" cy="20"/>
            </a:xfrm>
            <a:prstGeom prst="rect">
              <a:avLst/>
            </a:prstGeom>
            <a:solidFill>
              <a:srgbClr val="4444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6" name="Rectangle 40"/>
            <p:cNvSpPr>
              <a:spLocks noChangeArrowheads="1"/>
            </p:cNvSpPr>
            <p:nvPr/>
          </p:nvSpPr>
          <p:spPr bwMode="auto">
            <a:xfrm>
              <a:off x="1084" y="768"/>
              <a:ext cx="22" cy="20"/>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7" name="Rectangle 41"/>
            <p:cNvSpPr>
              <a:spLocks noChangeArrowheads="1"/>
            </p:cNvSpPr>
            <p:nvPr/>
          </p:nvSpPr>
          <p:spPr bwMode="auto">
            <a:xfrm>
              <a:off x="1106" y="768"/>
              <a:ext cx="22" cy="20"/>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8" name="Rectangle 42"/>
            <p:cNvSpPr>
              <a:spLocks noChangeArrowheads="1"/>
            </p:cNvSpPr>
            <p:nvPr/>
          </p:nvSpPr>
          <p:spPr bwMode="auto">
            <a:xfrm>
              <a:off x="1128" y="768"/>
              <a:ext cx="24" cy="20"/>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89" name="Rectangle 43"/>
            <p:cNvSpPr>
              <a:spLocks noChangeArrowheads="1"/>
            </p:cNvSpPr>
            <p:nvPr/>
          </p:nvSpPr>
          <p:spPr bwMode="auto">
            <a:xfrm>
              <a:off x="1152" y="768"/>
              <a:ext cx="22" cy="20"/>
            </a:xfrm>
            <a:prstGeom prst="rect">
              <a:avLst/>
            </a:prstGeom>
            <a:solidFill>
              <a:srgbClr val="4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0" name="Rectangle 44"/>
            <p:cNvSpPr>
              <a:spLocks noChangeArrowheads="1"/>
            </p:cNvSpPr>
            <p:nvPr/>
          </p:nvSpPr>
          <p:spPr bwMode="auto">
            <a:xfrm>
              <a:off x="1174" y="768"/>
              <a:ext cx="24" cy="20"/>
            </a:xfrm>
            <a:prstGeom prst="rect">
              <a:avLst/>
            </a:prstGeom>
            <a:solidFill>
              <a:srgbClr val="4B4B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1" name="Rectangle 45"/>
            <p:cNvSpPr>
              <a:spLocks noChangeArrowheads="1"/>
            </p:cNvSpPr>
            <p:nvPr/>
          </p:nvSpPr>
          <p:spPr bwMode="auto">
            <a:xfrm>
              <a:off x="1198" y="768"/>
              <a:ext cx="22" cy="20"/>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2" name="Rectangle 46"/>
            <p:cNvSpPr>
              <a:spLocks noChangeArrowheads="1"/>
            </p:cNvSpPr>
            <p:nvPr/>
          </p:nvSpPr>
          <p:spPr bwMode="auto">
            <a:xfrm>
              <a:off x="1220" y="768"/>
              <a:ext cx="22" cy="2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3" name="Rectangle 47"/>
            <p:cNvSpPr>
              <a:spLocks noChangeArrowheads="1"/>
            </p:cNvSpPr>
            <p:nvPr/>
          </p:nvSpPr>
          <p:spPr bwMode="auto">
            <a:xfrm>
              <a:off x="1242" y="768"/>
              <a:ext cx="24" cy="20"/>
            </a:xfrm>
            <a:prstGeom prst="rect">
              <a:avLst/>
            </a:prstGeom>
            <a:solidFill>
              <a:srgbClr val="4E4E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4" name="Rectangle 48"/>
            <p:cNvSpPr>
              <a:spLocks noChangeArrowheads="1"/>
            </p:cNvSpPr>
            <p:nvPr/>
          </p:nvSpPr>
          <p:spPr bwMode="auto">
            <a:xfrm>
              <a:off x="1266" y="768"/>
              <a:ext cx="22" cy="20"/>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5" name="Rectangle 49"/>
            <p:cNvSpPr>
              <a:spLocks noChangeArrowheads="1"/>
            </p:cNvSpPr>
            <p:nvPr/>
          </p:nvSpPr>
          <p:spPr bwMode="auto">
            <a:xfrm>
              <a:off x="1288" y="768"/>
              <a:ext cx="22" cy="20"/>
            </a:xfrm>
            <a:prstGeom prst="rect">
              <a:avLst/>
            </a:prstGeom>
            <a:solidFill>
              <a:srgbClr val="5151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6" name="Rectangle 50"/>
            <p:cNvSpPr>
              <a:spLocks noChangeArrowheads="1"/>
            </p:cNvSpPr>
            <p:nvPr/>
          </p:nvSpPr>
          <p:spPr bwMode="auto">
            <a:xfrm>
              <a:off x="1310" y="768"/>
              <a:ext cx="24" cy="20"/>
            </a:xfrm>
            <a:prstGeom prst="rect">
              <a:avLst/>
            </a:prstGeom>
            <a:solidFill>
              <a:srgbClr val="5353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7" name="Rectangle 51"/>
            <p:cNvSpPr>
              <a:spLocks noChangeArrowheads="1"/>
            </p:cNvSpPr>
            <p:nvPr/>
          </p:nvSpPr>
          <p:spPr bwMode="auto">
            <a:xfrm>
              <a:off x="1334" y="768"/>
              <a:ext cx="22" cy="20"/>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8" name="Rectangle 52"/>
            <p:cNvSpPr>
              <a:spLocks noChangeArrowheads="1"/>
            </p:cNvSpPr>
            <p:nvPr/>
          </p:nvSpPr>
          <p:spPr bwMode="auto">
            <a:xfrm>
              <a:off x="1356" y="768"/>
              <a:ext cx="22" cy="20"/>
            </a:xfrm>
            <a:prstGeom prst="rect">
              <a:avLst/>
            </a:prstGeom>
            <a:solidFill>
              <a:srgbClr val="5656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9" name="Rectangle 53"/>
            <p:cNvSpPr>
              <a:spLocks noChangeArrowheads="1"/>
            </p:cNvSpPr>
            <p:nvPr/>
          </p:nvSpPr>
          <p:spPr bwMode="auto">
            <a:xfrm>
              <a:off x="1378" y="768"/>
              <a:ext cx="24" cy="20"/>
            </a:xfrm>
            <a:prstGeom prst="rect">
              <a:avLst/>
            </a:prstGeom>
            <a:solidFill>
              <a:srgbClr val="5757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0" name="Rectangle 54"/>
            <p:cNvSpPr>
              <a:spLocks noChangeArrowheads="1"/>
            </p:cNvSpPr>
            <p:nvPr/>
          </p:nvSpPr>
          <p:spPr bwMode="auto">
            <a:xfrm>
              <a:off x="1402" y="768"/>
              <a:ext cx="22" cy="20"/>
            </a:xfrm>
            <a:prstGeom prst="rect">
              <a:avLst/>
            </a:prstGeom>
            <a:solidFill>
              <a:srgbClr val="5858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1" name="Rectangle 55"/>
            <p:cNvSpPr>
              <a:spLocks noChangeArrowheads="1"/>
            </p:cNvSpPr>
            <p:nvPr/>
          </p:nvSpPr>
          <p:spPr bwMode="auto">
            <a:xfrm>
              <a:off x="1424" y="768"/>
              <a:ext cx="24" cy="20"/>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2" name="Rectangle 56"/>
            <p:cNvSpPr>
              <a:spLocks noChangeArrowheads="1"/>
            </p:cNvSpPr>
            <p:nvPr/>
          </p:nvSpPr>
          <p:spPr bwMode="auto">
            <a:xfrm>
              <a:off x="1448" y="768"/>
              <a:ext cx="22" cy="20"/>
            </a:xfrm>
            <a:prstGeom prst="rect">
              <a:avLst/>
            </a:prstGeom>
            <a:solidFill>
              <a:srgbClr val="5B5B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3" name="Rectangle 57"/>
            <p:cNvSpPr>
              <a:spLocks noChangeArrowheads="1"/>
            </p:cNvSpPr>
            <p:nvPr/>
          </p:nvSpPr>
          <p:spPr bwMode="auto">
            <a:xfrm>
              <a:off x="1470" y="768"/>
              <a:ext cx="22" cy="20"/>
            </a:xfrm>
            <a:prstGeom prst="rect">
              <a:avLst/>
            </a:prstGeom>
            <a:solidFill>
              <a:srgbClr val="5C5C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4" name="Rectangle 58"/>
            <p:cNvSpPr>
              <a:spLocks noChangeArrowheads="1"/>
            </p:cNvSpPr>
            <p:nvPr/>
          </p:nvSpPr>
          <p:spPr bwMode="auto">
            <a:xfrm>
              <a:off x="1492" y="768"/>
              <a:ext cx="24" cy="20"/>
            </a:xfrm>
            <a:prstGeom prst="rect">
              <a:avLst/>
            </a:prstGeom>
            <a:solidFill>
              <a:srgbClr val="5E5E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5" name="Rectangle 59"/>
            <p:cNvSpPr>
              <a:spLocks noChangeArrowheads="1"/>
            </p:cNvSpPr>
            <p:nvPr/>
          </p:nvSpPr>
          <p:spPr bwMode="auto">
            <a:xfrm>
              <a:off x="1516" y="768"/>
              <a:ext cx="22" cy="20"/>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6" name="Rectangle 60"/>
            <p:cNvSpPr>
              <a:spLocks noChangeArrowheads="1"/>
            </p:cNvSpPr>
            <p:nvPr/>
          </p:nvSpPr>
          <p:spPr bwMode="auto">
            <a:xfrm>
              <a:off x="1538" y="768"/>
              <a:ext cx="22" cy="20"/>
            </a:xfrm>
            <a:prstGeom prst="rect">
              <a:avLst/>
            </a:prstGeom>
            <a:solidFill>
              <a:srgbClr val="6161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7" name="Rectangle 61"/>
            <p:cNvSpPr>
              <a:spLocks noChangeArrowheads="1"/>
            </p:cNvSpPr>
            <p:nvPr/>
          </p:nvSpPr>
          <p:spPr bwMode="auto">
            <a:xfrm>
              <a:off x="1560" y="768"/>
              <a:ext cx="24" cy="20"/>
            </a:xfrm>
            <a:prstGeom prst="rect">
              <a:avLst/>
            </a:prstGeom>
            <a:solidFill>
              <a:srgbClr val="6262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8" name="Rectangle 62"/>
            <p:cNvSpPr>
              <a:spLocks noChangeArrowheads="1"/>
            </p:cNvSpPr>
            <p:nvPr/>
          </p:nvSpPr>
          <p:spPr bwMode="auto">
            <a:xfrm>
              <a:off x="1584" y="768"/>
              <a:ext cx="22" cy="20"/>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09" name="Rectangle 63"/>
            <p:cNvSpPr>
              <a:spLocks noChangeArrowheads="1"/>
            </p:cNvSpPr>
            <p:nvPr/>
          </p:nvSpPr>
          <p:spPr bwMode="auto">
            <a:xfrm>
              <a:off x="1606" y="768"/>
              <a:ext cx="22" cy="20"/>
            </a:xfrm>
            <a:prstGeom prst="rect">
              <a:avLst/>
            </a:prstGeom>
            <a:solidFill>
              <a:srgbClr val="6565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0" name="Rectangle 64"/>
            <p:cNvSpPr>
              <a:spLocks noChangeArrowheads="1"/>
            </p:cNvSpPr>
            <p:nvPr/>
          </p:nvSpPr>
          <p:spPr bwMode="auto">
            <a:xfrm>
              <a:off x="1628" y="768"/>
              <a:ext cx="24" cy="2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1" name="Rectangle 65"/>
            <p:cNvSpPr>
              <a:spLocks noChangeArrowheads="1"/>
            </p:cNvSpPr>
            <p:nvPr/>
          </p:nvSpPr>
          <p:spPr bwMode="auto">
            <a:xfrm>
              <a:off x="1652" y="768"/>
              <a:ext cx="22" cy="20"/>
            </a:xfrm>
            <a:prstGeom prst="rect">
              <a:avLst/>
            </a:prstGeom>
            <a:solidFill>
              <a:srgbClr val="6767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2" name="Rectangle 66"/>
            <p:cNvSpPr>
              <a:spLocks noChangeArrowheads="1"/>
            </p:cNvSpPr>
            <p:nvPr/>
          </p:nvSpPr>
          <p:spPr bwMode="auto">
            <a:xfrm>
              <a:off x="1674" y="768"/>
              <a:ext cx="24" cy="20"/>
            </a:xfrm>
            <a:prstGeom prst="rect">
              <a:avLst/>
            </a:prstGeom>
            <a:solidFill>
              <a:srgbClr val="6A6A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3" name="Rectangle 67"/>
            <p:cNvSpPr>
              <a:spLocks noChangeArrowheads="1"/>
            </p:cNvSpPr>
            <p:nvPr/>
          </p:nvSpPr>
          <p:spPr bwMode="auto">
            <a:xfrm>
              <a:off x="1698" y="768"/>
              <a:ext cx="22" cy="20"/>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4" name="Rectangle 68"/>
            <p:cNvSpPr>
              <a:spLocks noChangeArrowheads="1"/>
            </p:cNvSpPr>
            <p:nvPr/>
          </p:nvSpPr>
          <p:spPr bwMode="auto">
            <a:xfrm>
              <a:off x="1720" y="768"/>
              <a:ext cx="22" cy="20"/>
            </a:xfrm>
            <a:prstGeom prst="rect">
              <a:avLst/>
            </a:prstGeom>
            <a:solidFill>
              <a:srgbClr val="6D6D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5" name="Rectangle 69"/>
            <p:cNvSpPr>
              <a:spLocks noChangeArrowheads="1"/>
            </p:cNvSpPr>
            <p:nvPr/>
          </p:nvSpPr>
          <p:spPr bwMode="auto">
            <a:xfrm>
              <a:off x="1742" y="768"/>
              <a:ext cx="24" cy="20"/>
            </a:xfrm>
            <a:prstGeom prst="rect">
              <a:avLst/>
            </a:prstGeom>
            <a:solidFill>
              <a:srgbClr val="6E6E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6" name="Rectangle 70"/>
            <p:cNvSpPr>
              <a:spLocks noChangeArrowheads="1"/>
            </p:cNvSpPr>
            <p:nvPr/>
          </p:nvSpPr>
          <p:spPr bwMode="auto">
            <a:xfrm>
              <a:off x="1766" y="768"/>
              <a:ext cx="22" cy="20"/>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7" name="Rectangle 71"/>
            <p:cNvSpPr>
              <a:spLocks noChangeArrowheads="1"/>
            </p:cNvSpPr>
            <p:nvPr/>
          </p:nvSpPr>
          <p:spPr bwMode="auto">
            <a:xfrm>
              <a:off x="1788" y="768"/>
              <a:ext cx="22" cy="20"/>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8" name="Rectangle 72"/>
            <p:cNvSpPr>
              <a:spLocks noChangeArrowheads="1"/>
            </p:cNvSpPr>
            <p:nvPr/>
          </p:nvSpPr>
          <p:spPr bwMode="auto">
            <a:xfrm>
              <a:off x="1810" y="768"/>
              <a:ext cx="24" cy="20"/>
            </a:xfrm>
            <a:prstGeom prst="rect">
              <a:avLst/>
            </a:prstGeom>
            <a:solidFill>
              <a:srgbClr val="7272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9" name="Rectangle 73"/>
            <p:cNvSpPr>
              <a:spLocks noChangeArrowheads="1"/>
            </p:cNvSpPr>
            <p:nvPr/>
          </p:nvSpPr>
          <p:spPr bwMode="auto">
            <a:xfrm>
              <a:off x="1834" y="768"/>
              <a:ext cx="22" cy="2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0" name="Rectangle 74"/>
            <p:cNvSpPr>
              <a:spLocks noChangeArrowheads="1"/>
            </p:cNvSpPr>
            <p:nvPr/>
          </p:nvSpPr>
          <p:spPr bwMode="auto">
            <a:xfrm>
              <a:off x="1856" y="768"/>
              <a:ext cx="22" cy="20"/>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1" name="Rectangle 75"/>
            <p:cNvSpPr>
              <a:spLocks noChangeArrowheads="1"/>
            </p:cNvSpPr>
            <p:nvPr/>
          </p:nvSpPr>
          <p:spPr bwMode="auto">
            <a:xfrm>
              <a:off x="1878" y="768"/>
              <a:ext cx="24" cy="20"/>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2" name="Rectangle 76"/>
            <p:cNvSpPr>
              <a:spLocks noChangeArrowheads="1"/>
            </p:cNvSpPr>
            <p:nvPr/>
          </p:nvSpPr>
          <p:spPr bwMode="auto">
            <a:xfrm>
              <a:off x="1902" y="768"/>
              <a:ext cx="22" cy="20"/>
            </a:xfrm>
            <a:prstGeom prst="rect">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3" name="Rectangle 77"/>
            <p:cNvSpPr>
              <a:spLocks noChangeArrowheads="1"/>
            </p:cNvSpPr>
            <p:nvPr/>
          </p:nvSpPr>
          <p:spPr bwMode="auto">
            <a:xfrm>
              <a:off x="1924" y="768"/>
              <a:ext cx="24" cy="20"/>
            </a:xfrm>
            <a:prstGeom prst="rect">
              <a:avLst/>
            </a:prstGeom>
            <a:solidFill>
              <a:srgbClr val="7A7A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4" name="Rectangle 78"/>
            <p:cNvSpPr>
              <a:spLocks noChangeArrowheads="1"/>
            </p:cNvSpPr>
            <p:nvPr/>
          </p:nvSpPr>
          <p:spPr bwMode="auto">
            <a:xfrm>
              <a:off x="1948" y="768"/>
              <a:ext cx="22" cy="20"/>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5" name="Rectangle 79"/>
            <p:cNvSpPr>
              <a:spLocks noChangeArrowheads="1"/>
            </p:cNvSpPr>
            <p:nvPr/>
          </p:nvSpPr>
          <p:spPr bwMode="auto">
            <a:xfrm>
              <a:off x="1970" y="768"/>
              <a:ext cx="22" cy="20"/>
            </a:xfrm>
            <a:prstGeom prst="rect">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 name="Rectangle 80"/>
            <p:cNvSpPr>
              <a:spLocks noChangeArrowheads="1"/>
            </p:cNvSpPr>
            <p:nvPr/>
          </p:nvSpPr>
          <p:spPr bwMode="auto">
            <a:xfrm>
              <a:off x="1992" y="768"/>
              <a:ext cx="24" cy="2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7" name="Rectangle 81"/>
            <p:cNvSpPr>
              <a:spLocks noChangeArrowheads="1"/>
            </p:cNvSpPr>
            <p:nvPr/>
          </p:nvSpPr>
          <p:spPr bwMode="auto">
            <a:xfrm>
              <a:off x="2016" y="768"/>
              <a:ext cx="22" cy="2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8" name="Rectangle 82"/>
            <p:cNvSpPr>
              <a:spLocks noChangeArrowheads="1"/>
            </p:cNvSpPr>
            <p:nvPr/>
          </p:nvSpPr>
          <p:spPr bwMode="auto">
            <a:xfrm>
              <a:off x="2038" y="768"/>
              <a:ext cx="22" cy="20"/>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9" name="Rectangle 83"/>
            <p:cNvSpPr>
              <a:spLocks noChangeArrowheads="1"/>
            </p:cNvSpPr>
            <p:nvPr/>
          </p:nvSpPr>
          <p:spPr bwMode="auto">
            <a:xfrm>
              <a:off x="2060" y="768"/>
              <a:ext cx="24" cy="20"/>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0" name="Rectangle 84"/>
            <p:cNvSpPr>
              <a:spLocks noChangeArrowheads="1"/>
            </p:cNvSpPr>
            <p:nvPr/>
          </p:nvSpPr>
          <p:spPr bwMode="auto">
            <a:xfrm>
              <a:off x="2084" y="768"/>
              <a:ext cx="22" cy="2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1" name="Rectangle 85"/>
            <p:cNvSpPr>
              <a:spLocks noChangeArrowheads="1"/>
            </p:cNvSpPr>
            <p:nvPr/>
          </p:nvSpPr>
          <p:spPr bwMode="auto">
            <a:xfrm>
              <a:off x="2106" y="768"/>
              <a:ext cx="22" cy="20"/>
            </a:xfrm>
            <a:prstGeom prst="rect">
              <a:avLst/>
            </a:prstGeom>
            <a:solidFill>
              <a:srgbClr val="8686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2" name="Rectangle 86"/>
            <p:cNvSpPr>
              <a:spLocks noChangeArrowheads="1"/>
            </p:cNvSpPr>
            <p:nvPr/>
          </p:nvSpPr>
          <p:spPr bwMode="auto">
            <a:xfrm>
              <a:off x="2128" y="768"/>
              <a:ext cx="24" cy="20"/>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3" name="Rectangle 87"/>
            <p:cNvSpPr>
              <a:spLocks noChangeArrowheads="1"/>
            </p:cNvSpPr>
            <p:nvPr/>
          </p:nvSpPr>
          <p:spPr bwMode="auto">
            <a:xfrm>
              <a:off x="2152" y="768"/>
              <a:ext cx="22" cy="20"/>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4" name="Rectangle 88"/>
            <p:cNvSpPr>
              <a:spLocks noChangeArrowheads="1"/>
            </p:cNvSpPr>
            <p:nvPr/>
          </p:nvSpPr>
          <p:spPr bwMode="auto">
            <a:xfrm>
              <a:off x="2174" y="768"/>
              <a:ext cx="24" cy="20"/>
            </a:xfrm>
            <a:prstGeom prst="rect">
              <a:avLst/>
            </a:prstGeom>
            <a:solidFill>
              <a:srgbClr val="8A8A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5" name="Rectangle 89"/>
            <p:cNvSpPr>
              <a:spLocks noChangeArrowheads="1"/>
            </p:cNvSpPr>
            <p:nvPr/>
          </p:nvSpPr>
          <p:spPr bwMode="auto">
            <a:xfrm>
              <a:off x="2198" y="768"/>
              <a:ext cx="22" cy="20"/>
            </a:xfrm>
            <a:prstGeom prst="rect">
              <a:avLst/>
            </a:prstGeom>
            <a:solidFill>
              <a:srgbClr val="8B8B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6" name="Rectangle 90"/>
            <p:cNvSpPr>
              <a:spLocks noChangeArrowheads="1"/>
            </p:cNvSpPr>
            <p:nvPr/>
          </p:nvSpPr>
          <p:spPr bwMode="auto">
            <a:xfrm>
              <a:off x="2220" y="768"/>
              <a:ext cx="22" cy="20"/>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7" name="Rectangle 91"/>
            <p:cNvSpPr>
              <a:spLocks noChangeArrowheads="1"/>
            </p:cNvSpPr>
            <p:nvPr/>
          </p:nvSpPr>
          <p:spPr bwMode="auto">
            <a:xfrm>
              <a:off x="2242" y="768"/>
              <a:ext cx="24" cy="20"/>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8" name="Rectangle 92"/>
            <p:cNvSpPr>
              <a:spLocks noChangeArrowheads="1"/>
            </p:cNvSpPr>
            <p:nvPr/>
          </p:nvSpPr>
          <p:spPr bwMode="auto">
            <a:xfrm>
              <a:off x="2266" y="768"/>
              <a:ext cx="22" cy="20"/>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9" name="Rectangle 93"/>
            <p:cNvSpPr>
              <a:spLocks noChangeArrowheads="1"/>
            </p:cNvSpPr>
            <p:nvPr/>
          </p:nvSpPr>
          <p:spPr bwMode="auto">
            <a:xfrm>
              <a:off x="2288" y="768"/>
              <a:ext cx="22" cy="20"/>
            </a:xfrm>
            <a:prstGeom prst="rect">
              <a:avLst/>
            </a:prstGeom>
            <a:solidFill>
              <a:srgbClr val="9191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0" name="Rectangle 94"/>
            <p:cNvSpPr>
              <a:spLocks noChangeArrowheads="1"/>
            </p:cNvSpPr>
            <p:nvPr/>
          </p:nvSpPr>
          <p:spPr bwMode="auto">
            <a:xfrm>
              <a:off x="2310" y="768"/>
              <a:ext cx="24" cy="20"/>
            </a:xfrm>
            <a:prstGeom prst="rect">
              <a:avLst/>
            </a:prstGeom>
            <a:solidFill>
              <a:srgbClr val="9393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1" name="Rectangle 95"/>
            <p:cNvSpPr>
              <a:spLocks noChangeArrowheads="1"/>
            </p:cNvSpPr>
            <p:nvPr/>
          </p:nvSpPr>
          <p:spPr bwMode="auto">
            <a:xfrm>
              <a:off x="2334" y="768"/>
              <a:ext cx="22" cy="20"/>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2" name="Rectangle 96"/>
            <p:cNvSpPr>
              <a:spLocks noChangeArrowheads="1"/>
            </p:cNvSpPr>
            <p:nvPr/>
          </p:nvSpPr>
          <p:spPr bwMode="auto">
            <a:xfrm>
              <a:off x="2356" y="768"/>
              <a:ext cx="22" cy="20"/>
            </a:xfrm>
            <a:prstGeom prst="rect">
              <a:avLst/>
            </a:prstGeom>
            <a:solidFill>
              <a:srgbClr val="9595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3" name="Rectangle 97"/>
            <p:cNvSpPr>
              <a:spLocks noChangeArrowheads="1"/>
            </p:cNvSpPr>
            <p:nvPr/>
          </p:nvSpPr>
          <p:spPr bwMode="auto">
            <a:xfrm>
              <a:off x="2378" y="768"/>
              <a:ext cx="24" cy="20"/>
            </a:xfrm>
            <a:prstGeom prst="rect">
              <a:avLst/>
            </a:prstGeom>
            <a:solidFill>
              <a:srgbClr val="9797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4" name="Rectangle 98"/>
            <p:cNvSpPr>
              <a:spLocks noChangeArrowheads="1"/>
            </p:cNvSpPr>
            <p:nvPr/>
          </p:nvSpPr>
          <p:spPr bwMode="auto">
            <a:xfrm>
              <a:off x="2402" y="768"/>
              <a:ext cx="22" cy="20"/>
            </a:xfrm>
            <a:prstGeom prst="rect">
              <a:avLst/>
            </a:prstGeom>
            <a:solidFill>
              <a:srgbClr val="9898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5" name="Rectangle 99"/>
            <p:cNvSpPr>
              <a:spLocks noChangeArrowheads="1"/>
            </p:cNvSpPr>
            <p:nvPr/>
          </p:nvSpPr>
          <p:spPr bwMode="auto">
            <a:xfrm>
              <a:off x="2424" y="768"/>
              <a:ext cx="24" cy="20"/>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6" name="Rectangle 100"/>
            <p:cNvSpPr>
              <a:spLocks noChangeArrowheads="1"/>
            </p:cNvSpPr>
            <p:nvPr/>
          </p:nvSpPr>
          <p:spPr bwMode="auto">
            <a:xfrm>
              <a:off x="2448" y="768"/>
              <a:ext cx="22" cy="20"/>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7" name="Rectangle 101"/>
            <p:cNvSpPr>
              <a:spLocks noChangeArrowheads="1"/>
            </p:cNvSpPr>
            <p:nvPr/>
          </p:nvSpPr>
          <p:spPr bwMode="auto">
            <a:xfrm>
              <a:off x="2470" y="768"/>
              <a:ext cx="22" cy="20"/>
            </a:xfrm>
            <a:prstGeom prst="rect">
              <a:avLst/>
            </a:prstGeom>
            <a:solidFill>
              <a:srgbClr val="9D9D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8" name="Rectangle 102"/>
            <p:cNvSpPr>
              <a:spLocks noChangeArrowheads="1"/>
            </p:cNvSpPr>
            <p:nvPr/>
          </p:nvSpPr>
          <p:spPr bwMode="auto">
            <a:xfrm>
              <a:off x="2492" y="768"/>
              <a:ext cx="24" cy="20"/>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9" name="Rectangle 103"/>
            <p:cNvSpPr>
              <a:spLocks noChangeArrowheads="1"/>
            </p:cNvSpPr>
            <p:nvPr/>
          </p:nvSpPr>
          <p:spPr bwMode="auto">
            <a:xfrm>
              <a:off x="2516" y="768"/>
              <a:ext cx="22" cy="2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0" name="Rectangle 104"/>
            <p:cNvSpPr>
              <a:spLocks noChangeArrowheads="1"/>
            </p:cNvSpPr>
            <p:nvPr/>
          </p:nvSpPr>
          <p:spPr bwMode="auto">
            <a:xfrm>
              <a:off x="2538" y="768"/>
              <a:ext cx="22" cy="20"/>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1" name="Rectangle 105"/>
            <p:cNvSpPr>
              <a:spLocks noChangeArrowheads="1"/>
            </p:cNvSpPr>
            <p:nvPr/>
          </p:nvSpPr>
          <p:spPr bwMode="auto">
            <a:xfrm>
              <a:off x="2560" y="768"/>
              <a:ext cx="24" cy="20"/>
            </a:xfrm>
            <a:prstGeom prst="rect">
              <a:avLst/>
            </a:prstGeom>
            <a:solidFill>
              <a:srgbClr val="A2A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2" name="Rectangle 106"/>
            <p:cNvSpPr>
              <a:spLocks noChangeArrowheads="1"/>
            </p:cNvSpPr>
            <p:nvPr/>
          </p:nvSpPr>
          <p:spPr bwMode="auto">
            <a:xfrm>
              <a:off x="2584" y="768"/>
              <a:ext cx="22" cy="20"/>
            </a:xfrm>
            <a:prstGeom prst="rect">
              <a:avLst/>
            </a:prstGeom>
            <a:solidFill>
              <a:srgbClr val="A3A3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3" name="Rectangle 107"/>
            <p:cNvSpPr>
              <a:spLocks noChangeArrowheads="1"/>
            </p:cNvSpPr>
            <p:nvPr/>
          </p:nvSpPr>
          <p:spPr bwMode="auto">
            <a:xfrm>
              <a:off x="2606" y="768"/>
              <a:ext cx="22" cy="2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4" name="Rectangle 108"/>
            <p:cNvSpPr>
              <a:spLocks noChangeArrowheads="1"/>
            </p:cNvSpPr>
            <p:nvPr/>
          </p:nvSpPr>
          <p:spPr bwMode="auto">
            <a:xfrm>
              <a:off x="2628" y="768"/>
              <a:ext cx="24" cy="20"/>
            </a:xfrm>
            <a:prstGeom prst="rect">
              <a:avLst/>
            </a:prstGeom>
            <a:solidFill>
              <a:srgbClr val="A7A7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5" name="Rectangle 109"/>
            <p:cNvSpPr>
              <a:spLocks noChangeArrowheads="1"/>
            </p:cNvSpPr>
            <p:nvPr/>
          </p:nvSpPr>
          <p:spPr bwMode="auto">
            <a:xfrm>
              <a:off x="2652" y="768"/>
              <a:ext cx="22" cy="20"/>
            </a:xfrm>
            <a:prstGeom prst="rect">
              <a:avLst/>
            </a:prstGeom>
            <a:solidFill>
              <a:srgbClr val="A8A8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6" name="Rectangle 110"/>
            <p:cNvSpPr>
              <a:spLocks noChangeArrowheads="1"/>
            </p:cNvSpPr>
            <p:nvPr/>
          </p:nvSpPr>
          <p:spPr bwMode="auto">
            <a:xfrm>
              <a:off x="2674" y="768"/>
              <a:ext cx="24" cy="20"/>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7" name="Rectangle 111"/>
            <p:cNvSpPr>
              <a:spLocks noChangeArrowheads="1"/>
            </p:cNvSpPr>
            <p:nvPr/>
          </p:nvSpPr>
          <p:spPr bwMode="auto">
            <a:xfrm>
              <a:off x="2698" y="768"/>
              <a:ext cx="22" cy="20"/>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8" name="Rectangle 112"/>
            <p:cNvSpPr>
              <a:spLocks noChangeArrowheads="1"/>
            </p:cNvSpPr>
            <p:nvPr/>
          </p:nvSpPr>
          <p:spPr bwMode="auto">
            <a:xfrm>
              <a:off x="2720" y="768"/>
              <a:ext cx="22" cy="2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9" name="Rectangle 113"/>
            <p:cNvSpPr>
              <a:spLocks noChangeArrowheads="1"/>
            </p:cNvSpPr>
            <p:nvPr/>
          </p:nvSpPr>
          <p:spPr bwMode="auto">
            <a:xfrm>
              <a:off x="2742" y="768"/>
              <a:ext cx="24" cy="20"/>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0" name="Rectangle 114"/>
            <p:cNvSpPr>
              <a:spLocks noChangeArrowheads="1"/>
            </p:cNvSpPr>
            <p:nvPr/>
          </p:nvSpPr>
          <p:spPr bwMode="auto">
            <a:xfrm>
              <a:off x="2766" y="768"/>
              <a:ext cx="22" cy="20"/>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1" name="Rectangle 115"/>
            <p:cNvSpPr>
              <a:spLocks noChangeArrowheads="1"/>
            </p:cNvSpPr>
            <p:nvPr/>
          </p:nvSpPr>
          <p:spPr bwMode="auto">
            <a:xfrm>
              <a:off x="2788" y="768"/>
              <a:ext cx="22" cy="20"/>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2" name="Rectangle 116"/>
            <p:cNvSpPr>
              <a:spLocks noChangeArrowheads="1"/>
            </p:cNvSpPr>
            <p:nvPr/>
          </p:nvSpPr>
          <p:spPr bwMode="auto">
            <a:xfrm>
              <a:off x="2810" y="768"/>
              <a:ext cx="24" cy="2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3" name="Rectangle 117"/>
            <p:cNvSpPr>
              <a:spLocks noChangeArrowheads="1"/>
            </p:cNvSpPr>
            <p:nvPr/>
          </p:nvSpPr>
          <p:spPr bwMode="auto">
            <a:xfrm>
              <a:off x="2834" y="768"/>
              <a:ext cx="22" cy="2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4" name="Rectangle 118"/>
            <p:cNvSpPr>
              <a:spLocks noChangeArrowheads="1"/>
            </p:cNvSpPr>
            <p:nvPr/>
          </p:nvSpPr>
          <p:spPr bwMode="auto">
            <a:xfrm>
              <a:off x="2856" y="768"/>
              <a:ext cx="24" cy="20"/>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5" name="Rectangle 119"/>
            <p:cNvSpPr>
              <a:spLocks noChangeArrowheads="1"/>
            </p:cNvSpPr>
            <p:nvPr/>
          </p:nvSpPr>
          <p:spPr bwMode="auto">
            <a:xfrm>
              <a:off x="2880" y="768"/>
              <a:ext cx="22" cy="20"/>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6" name="Rectangle 120"/>
            <p:cNvSpPr>
              <a:spLocks noChangeArrowheads="1"/>
            </p:cNvSpPr>
            <p:nvPr/>
          </p:nvSpPr>
          <p:spPr bwMode="auto">
            <a:xfrm>
              <a:off x="2902" y="768"/>
              <a:ext cx="22" cy="20"/>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7" name="Rectangle 121"/>
            <p:cNvSpPr>
              <a:spLocks noChangeArrowheads="1"/>
            </p:cNvSpPr>
            <p:nvPr/>
          </p:nvSpPr>
          <p:spPr bwMode="auto">
            <a:xfrm>
              <a:off x="2924" y="768"/>
              <a:ext cx="24" cy="20"/>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8" name="Rectangle 122"/>
            <p:cNvSpPr>
              <a:spLocks noChangeArrowheads="1"/>
            </p:cNvSpPr>
            <p:nvPr/>
          </p:nvSpPr>
          <p:spPr bwMode="auto">
            <a:xfrm>
              <a:off x="2948" y="768"/>
              <a:ext cx="22" cy="20"/>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69" name="Rectangle 123"/>
            <p:cNvSpPr>
              <a:spLocks noChangeArrowheads="1"/>
            </p:cNvSpPr>
            <p:nvPr/>
          </p:nvSpPr>
          <p:spPr bwMode="auto">
            <a:xfrm>
              <a:off x="2970" y="768"/>
              <a:ext cx="22" cy="20"/>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0" name="Rectangle 124"/>
            <p:cNvSpPr>
              <a:spLocks noChangeArrowheads="1"/>
            </p:cNvSpPr>
            <p:nvPr/>
          </p:nvSpPr>
          <p:spPr bwMode="auto">
            <a:xfrm>
              <a:off x="2992" y="768"/>
              <a:ext cx="24" cy="20"/>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1" name="Rectangle 125"/>
            <p:cNvSpPr>
              <a:spLocks noChangeArrowheads="1"/>
            </p:cNvSpPr>
            <p:nvPr/>
          </p:nvSpPr>
          <p:spPr bwMode="auto">
            <a:xfrm>
              <a:off x="3016" y="768"/>
              <a:ext cx="22" cy="20"/>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2" name="Rectangle 126"/>
            <p:cNvSpPr>
              <a:spLocks noChangeArrowheads="1"/>
            </p:cNvSpPr>
            <p:nvPr/>
          </p:nvSpPr>
          <p:spPr bwMode="auto">
            <a:xfrm>
              <a:off x="3038" y="768"/>
              <a:ext cx="22" cy="20"/>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3" name="Rectangle 127"/>
            <p:cNvSpPr>
              <a:spLocks noChangeArrowheads="1"/>
            </p:cNvSpPr>
            <p:nvPr/>
          </p:nvSpPr>
          <p:spPr bwMode="auto">
            <a:xfrm>
              <a:off x="3060" y="768"/>
              <a:ext cx="24" cy="2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4" name="Rectangle 128"/>
            <p:cNvSpPr>
              <a:spLocks noChangeArrowheads="1"/>
            </p:cNvSpPr>
            <p:nvPr/>
          </p:nvSpPr>
          <p:spPr bwMode="auto">
            <a:xfrm>
              <a:off x="3084" y="768"/>
              <a:ext cx="22" cy="20"/>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5" name="Rectangle 129"/>
            <p:cNvSpPr>
              <a:spLocks noChangeArrowheads="1"/>
            </p:cNvSpPr>
            <p:nvPr/>
          </p:nvSpPr>
          <p:spPr bwMode="auto">
            <a:xfrm>
              <a:off x="3106" y="768"/>
              <a:ext cx="24" cy="20"/>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6" name="Rectangle 130"/>
            <p:cNvSpPr>
              <a:spLocks noChangeArrowheads="1"/>
            </p:cNvSpPr>
            <p:nvPr/>
          </p:nvSpPr>
          <p:spPr bwMode="auto">
            <a:xfrm>
              <a:off x="3130" y="768"/>
              <a:ext cx="22" cy="20"/>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7" name="Rectangle 131"/>
            <p:cNvSpPr>
              <a:spLocks noChangeArrowheads="1"/>
            </p:cNvSpPr>
            <p:nvPr/>
          </p:nvSpPr>
          <p:spPr bwMode="auto">
            <a:xfrm>
              <a:off x="3152" y="768"/>
              <a:ext cx="22" cy="20"/>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8" name="Rectangle 132"/>
            <p:cNvSpPr>
              <a:spLocks noChangeArrowheads="1"/>
            </p:cNvSpPr>
            <p:nvPr/>
          </p:nvSpPr>
          <p:spPr bwMode="auto">
            <a:xfrm>
              <a:off x="3174" y="768"/>
              <a:ext cx="24" cy="2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9" name="Rectangle 133"/>
            <p:cNvSpPr>
              <a:spLocks noChangeArrowheads="1"/>
            </p:cNvSpPr>
            <p:nvPr/>
          </p:nvSpPr>
          <p:spPr bwMode="auto">
            <a:xfrm>
              <a:off x="3198" y="768"/>
              <a:ext cx="22" cy="20"/>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0" name="Rectangle 134"/>
            <p:cNvSpPr>
              <a:spLocks noChangeArrowheads="1"/>
            </p:cNvSpPr>
            <p:nvPr/>
          </p:nvSpPr>
          <p:spPr bwMode="auto">
            <a:xfrm>
              <a:off x="3220" y="768"/>
              <a:ext cx="22" cy="20"/>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1" name="Rectangle 135"/>
            <p:cNvSpPr>
              <a:spLocks noChangeArrowheads="1"/>
            </p:cNvSpPr>
            <p:nvPr/>
          </p:nvSpPr>
          <p:spPr bwMode="auto">
            <a:xfrm>
              <a:off x="3242" y="768"/>
              <a:ext cx="24" cy="20"/>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2" name="Rectangle 136"/>
            <p:cNvSpPr>
              <a:spLocks noChangeArrowheads="1"/>
            </p:cNvSpPr>
            <p:nvPr/>
          </p:nvSpPr>
          <p:spPr bwMode="auto">
            <a:xfrm>
              <a:off x="3266" y="768"/>
              <a:ext cx="22" cy="20"/>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3" name="Rectangle 137"/>
            <p:cNvSpPr>
              <a:spLocks noChangeArrowheads="1"/>
            </p:cNvSpPr>
            <p:nvPr/>
          </p:nvSpPr>
          <p:spPr bwMode="auto">
            <a:xfrm>
              <a:off x="3288" y="768"/>
              <a:ext cx="22" cy="20"/>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4" name="Rectangle 138"/>
            <p:cNvSpPr>
              <a:spLocks noChangeArrowheads="1"/>
            </p:cNvSpPr>
            <p:nvPr/>
          </p:nvSpPr>
          <p:spPr bwMode="auto">
            <a:xfrm>
              <a:off x="3310" y="768"/>
              <a:ext cx="24" cy="2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5" name="Rectangle 139"/>
            <p:cNvSpPr>
              <a:spLocks noChangeArrowheads="1"/>
            </p:cNvSpPr>
            <p:nvPr/>
          </p:nvSpPr>
          <p:spPr bwMode="auto">
            <a:xfrm>
              <a:off x="3334" y="768"/>
              <a:ext cx="22" cy="20"/>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6" name="Rectangle 140"/>
            <p:cNvSpPr>
              <a:spLocks noChangeArrowheads="1"/>
            </p:cNvSpPr>
            <p:nvPr/>
          </p:nvSpPr>
          <p:spPr bwMode="auto">
            <a:xfrm>
              <a:off x="3356" y="768"/>
              <a:ext cx="24" cy="20"/>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7" name="Rectangle 141"/>
            <p:cNvSpPr>
              <a:spLocks noChangeArrowheads="1"/>
            </p:cNvSpPr>
            <p:nvPr/>
          </p:nvSpPr>
          <p:spPr bwMode="auto">
            <a:xfrm>
              <a:off x="3380" y="768"/>
              <a:ext cx="22" cy="20"/>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8" name="Rectangle 142"/>
            <p:cNvSpPr>
              <a:spLocks noChangeArrowheads="1"/>
            </p:cNvSpPr>
            <p:nvPr/>
          </p:nvSpPr>
          <p:spPr bwMode="auto">
            <a:xfrm>
              <a:off x="3402" y="768"/>
              <a:ext cx="22" cy="20"/>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89" name="Rectangle 143"/>
            <p:cNvSpPr>
              <a:spLocks noChangeArrowheads="1"/>
            </p:cNvSpPr>
            <p:nvPr/>
          </p:nvSpPr>
          <p:spPr bwMode="auto">
            <a:xfrm>
              <a:off x="3424" y="768"/>
              <a:ext cx="24" cy="2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0" name="Rectangle 144"/>
            <p:cNvSpPr>
              <a:spLocks noChangeArrowheads="1"/>
            </p:cNvSpPr>
            <p:nvPr/>
          </p:nvSpPr>
          <p:spPr bwMode="auto">
            <a:xfrm>
              <a:off x="3448" y="768"/>
              <a:ext cx="22" cy="2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1" name="Rectangle 145"/>
            <p:cNvSpPr>
              <a:spLocks noChangeArrowheads="1"/>
            </p:cNvSpPr>
            <p:nvPr/>
          </p:nvSpPr>
          <p:spPr bwMode="auto">
            <a:xfrm>
              <a:off x="3470" y="768"/>
              <a:ext cx="22" cy="2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2" name="Rectangle 146"/>
            <p:cNvSpPr>
              <a:spLocks noChangeArrowheads="1"/>
            </p:cNvSpPr>
            <p:nvPr/>
          </p:nvSpPr>
          <p:spPr bwMode="auto">
            <a:xfrm>
              <a:off x="3492" y="768"/>
              <a:ext cx="24" cy="2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3" name="Rectangle 147"/>
            <p:cNvSpPr>
              <a:spLocks noChangeArrowheads="1"/>
            </p:cNvSpPr>
            <p:nvPr/>
          </p:nvSpPr>
          <p:spPr bwMode="auto">
            <a:xfrm>
              <a:off x="3516" y="768"/>
              <a:ext cx="22" cy="20"/>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4" name="Rectangle 148"/>
            <p:cNvSpPr>
              <a:spLocks noChangeArrowheads="1"/>
            </p:cNvSpPr>
            <p:nvPr/>
          </p:nvSpPr>
          <p:spPr bwMode="auto">
            <a:xfrm>
              <a:off x="3538" y="768"/>
              <a:ext cx="22" cy="20"/>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5" name="Rectangle 149"/>
            <p:cNvSpPr>
              <a:spLocks noChangeArrowheads="1"/>
            </p:cNvSpPr>
            <p:nvPr/>
          </p:nvSpPr>
          <p:spPr bwMode="auto">
            <a:xfrm>
              <a:off x="3560" y="768"/>
              <a:ext cx="24" cy="20"/>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6" name="Rectangle 150"/>
            <p:cNvSpPr>
              <a:spLocks noChangeArrowheads="1"/>
            </p:cNvSpPr>
            <p:nvPr/>
          </p:nvSpPr>
          <p:spPr bwMode="auto">
            <a:xfrm>
              <a:off x="3584" y="768"/>
              <a:ext cx="22" cy="2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7" name="Rectangle 151"/>
            <p:cNvSpPr>
              <a:spLocks noChangeArrowheads="1"/>
            </p:cNvSpPr>
            <p:nvPr/>
          </p:nvSpPr>
          <p:spPr bwMode="auto">
            <a:xfrm>
              <a:off x="3606" y="768"/>
              <a:ext cx="24" cy="2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8" name="Rectangle 152"/>
            <p:cNvSpPr>
              <a:spLocks noChangeArrowheads="1"/>
            </p:cNvSpPr>
            <p:nvPr/>
          </p:nvSpPr>
          <p:spPr bwMode="auto">
            <a:xfrm>
              <a:off x="3630" y="768"/>
              <a:ext cx="22" cy="20"/>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9" name="Rectangle 153"/>
            <p:cNvSpPr>
              <a:spLocks noChangeArrowheads="1"/>
            </p:cNvSpPr>
            <p:nvPr/>
          </p:nvSpPr>
          <p:spPr bwMode="auto">
            <a:xfrm>
              <a:off x="3652" y="768"/>
              <a:ext cx="22" cy="20"/>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0" name="Rectangle 154"/>
            <p:cNvSpPr>
              <a:spLocks noChangeArrowheads="1"/>
            </p:cNvSpPr>
            <p:nvPr/>
          </p:nvSpPr>
          <p:spPr bwMode="auto">
            <a:xfrm>
              <a:off x="3674" y="768"/>
              <a:ext cx="24" cy="20"/>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1" name="Rectangle 155"/>
            <p:cNvSpPr>
              <a:spLocks noChangeArrowheads="1"/>
            </p:cNvSpPr>
            <p:nvPr/>
          </p:nvSpPr>
          <p:spPr bwMode="auto">
            <a:xfrm>
              <a:off x="3698" y="768"/>
              <a:ext cx="22" cy="2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2" name="Rectangle 156"/>
            <p:cNvSpPr>
              <a:spLocks noChangeArrowheads="1"/>
            </p:cNvSpPr>
            <p:nvPr/>
          </p:nvSpPr>
          <p:spPr bwMode="auto">
            <a:xfrm>
              <a:off x="3720" y="768"/>
              <a:ext cx="22" cy="20"/>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3" name="Rectangle 157"/>
            <p:cNvSpPr>
              <a:spLocks noChangeArrowheads="1"/>
            </p:cNvSpPr>
            <p:nvPr/>
          </p:nvSpPr>
          <p:spPr bwMode="auto">
            <a:xfrm>
              <a:off x="3742" y="768"/>
              <a:ext cx="24" cy="20"/>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4" name="Rectangle 158"/>
            <p:cNvSpPr>
              <a:spLocks noChangeArrowheads="1"/>
            </p:cNvSpPr>
            <p:nvPr/>
          </p:nvSpPr>
          <p:spPr bwMode="auto">
            <a:xfrm>
              <a:off x="3766" y="768"/>
              <a:ext cx="22" cy="20"/>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5" name="Rectangle 159"/>
            <p:cNvSpPr>
              <a:spLocks noChangeArrowheads="1"/>
            </p:cNvSpPr>
            <p:nvPr/>
          </p:nvSpPr>
          <p:spPr bwMode="auto">
            <a:xfrm>
              <a:off x="3788" y="768"/>
              <a:ext cx="22" cy="20"/>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6" name="Rectangle 160"/>
            <p:cNvSpPr>
              <a:spLocks noChangeArrowheads="1"/>
            </p:cNvSpPr>
            <p:nvPr/>
          </p:nvSpPr>
          <p:spPr bwMode="auto">
            <a:xfrm>
              <a:off x="3810" y="768"/>
              <a:ext cx="24" cy="20"/>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7" name="Rectangle 161"/>
            <p:cNvSpPr>
              <a:spLocks noChangeArrowheads="1"/>
            </p:cNvSpPr>
            <p:nvPr/>
          </p:nvSpPr>
          <p:spPr bwMode="auto">
            <a:xfrm>
              <a:off x="3834" y="768"/>
              <a:ext cx="22" cy="20"/>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8" name="Rectangle 162"/>
            <p:cNvSpPr>
              <a:spLocks noChangeArrowheads="1"/>
            </p:cNvSpPr>
            <p:nvPr/>
          </p:nvSpPr>
          <p:spPr bwMode="auto">
            <a:xfrm>
              <a:off x="3856" y="768"/>
              <a:ext cx="24" cy="20"/>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09" name="Rectangle 163"/>
            <p:cNvSpPr>
              <a:spLocks noChangeArrowheads="1"/>
            </p:cNvSpPr>
            <p:nvPr/>
          </p:nvSpPr>
          <p:spPr bwMode="auto">
            <a:xfrm>
              <a:off x="3880" y="768"/>
              <a:ext cx="22" cy="20"/>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0" name="Rectangle 164"/>
            <p:cNvSpPr>
              <a:spLocks noChangeArrowheads="1"/>
            </p:cNvSpPr>
            <p:nvPr/>
          </p:nvSpPr>
          <p:spPr bwMode="auto">
            <a:xfrm>
              <a:off x="3902" y="768"/>
              <a:ext cx="22"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1" name="Rectangle 165"/>
            <p:cNvSpPr>
              <a:spLocks noChangeArrowheads="1"/>
            </p:cNvSpPr>
            <p:nvPr/>
          </p:nvSpPr>
          <p:spPr bwMode="auto">
            <a:xfrm>
              <a:off x="3924" y="768"/>
              <a:ext cx="24"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2" name="Rectangle 166"/>
            <p:cNvSpPr>
              <a:spLocks noChangeArrowheads="1"/>
            </p:cNvSpPr>
            <p:nvPr/>
          </p:nvSpPr>
          <p:spPr bwMode="auto">
            <a:xfrm>
              <a:off x="3948" y="768"/>
              <a:ext cx="22" cy="2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3" name="Rectangle 167"/>
            <p:cNvSpPr>
              <a:spLocks noChangeArrowheads="1"/>
            </p:cNvSpPr>
            <p:nvPr/>
          </p:nvSpPr>
          <p:spPr bwMode="auto">
            <a:xfrm>
              <a:off x="3970" y="768"/>
              <a:ext cx="22" cy="2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4" name="Rectangle 168"/>
            <p:cNvSpPr>
              <a:spLocks noChangeArrowheads="1"/>
            </p:cNvSpPr>
            <p:nvPr/>
          </p:nvSpPr>
          <p:spPr bwMode="auto">
            <a:xfrm>
              <a:off x="3992" y="768"/>
              <a:ext cx="24" cy="2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5" name="Rectangle 169"/>
            <p:cNvSpPr>
              <a:spLocks noChangeArrowheads="1"/>
            </p:cNvSpPr>
            <p:nvPr/>
          </p:nvSpPr>
          <p:spPr bwMode="auto">
            <a:xfrm>
              <a:off x="4016" y="768"/>
              <a:ext cx="22" cy="20"/>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6" name="Rectangle 170"/>
            <p:cNvSpPr>
              <a:spLocks noChangeArrowheads="1"/>
            </p:cNvSpPr>
            <p:nvPr/>
          </p:nvSpPr>
          <p:spPr bwMode="auto">
            <a:xfrm>
              <a:off x="4038" y="768"/>
              <a:ext cx="22" cy="20"/>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7" name="Rectangle 171"/>
            <p:cNvSpPr>
              <a:spLocks noChangeArrowheads="1"/>
            </p:cNvSpPr>
            <p:nvPr/>
          </p:nvSpPr>
          <p:spPr bwMode="auto">
            <a:xfrm>
              <a:off x="4060" y="768"/>
              <a:ext cx="24" cy="20"/>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8" name="Rectangle 172"/>
            <p:cNvSpPr>
              <a:spLocks noChangeArrowheads="1"/>
            </p:cNvSpPr>
            <p:nvPr/>
          </p:nvSpPr>
          <p:spPr bwMode="auto">
            <a:xfrm>
              <a:off x="4084" y="768"/>
              <a:ext cx="22" cy="2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9" name="Rectangle 173"/>
            <p:cNvSpPr>
              <a:spLocks noChangeArrowheads="1"/>
            </p:cNvSpPr>
            <p:nvPr/>
          </p:nvSpPr>
          <p:spPr bwMode="auto">
            <a:xfrm>
              <a:off x="4106" y="768"/>
              <a:ext cx="24" cy="2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0" name="Rectangle 174"/>
            <p:cNvSpPr>
              <a:spLocks noChangeArrowheads="1"/>
            </p:cNvSpPr>
            <p:nvPr/>
          </p:nvSpPr>
          <p:spPr bwMode="auto">
            <a:xfrm>
              <a:off x="4130" y="768"/>
              <a:ext cx="22" cy="2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1" name="Rectangle 175"/>
            <p:cNvSpPr>
              <a:spLocks noChangeArrowheads="1"/>
            </p:cNvSpPr>
            <p:nvPr/>
          </p:nvSpPr>
          <p:spPr bwMode="auto">
            <a:xfrm>
              <a:off x="4152" y="768"/>
              <a:ext cx="22" cy="20"/>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2" name="Rectangle 176"/>
            <p:cNvSpPr>
              <a:spLocks noChangeArrowheads="1"/>
            </p:cNvSpPr>
            <p:nvPr/>
          </p:nvSpPr>
          <p:spPr bwMode="auto">
            <a:xfrm>
              <a:off x="4174" y="768"/>
              <a:ext cx="24" cy="20"/>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3" name="Rectangle 177"/>
            <p:cNvSpPr>
              <a:spLocks noChangeArrowheads="1"/>
            </p:cNvSpPr>
            <p:nvPr/>
          </p:nvSpPr>
          <p:spPr bwMode="auto">
            <a:xfrm>
              <a:off x="4198" y="768"/>
              <a:ext cx="22" cy="2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4" name="Rectangle 178"/>
            <p:cNvSpPr>
              <a:spLocks noChangeArrowheads="1"/>
            </p:cNvSpPr>
            <p:nvPr/>
          </p:nvSpPr>
          <p:spPr bwMode="auto">
            <a:xfrm>
              <a:off x="4220" y="768"/>
              <a:ext cx="22" cy="2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5" name="Rectangle 179"/>
            <p:cNvSpPr>
              <a:spLocks noChangeArrowheads="1"/>
            </p:cNvSpPr>
            <p:nvPr/>
          </p:nvSpPr>
          <p:spPr bwMode="auto">
            <a:xfrm>
              <a:off x="4242" y="768"/>
              <a:ext cx="24" cy="2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6" name="Rectangle 180"/>
            <p:cNvSpPr>
              <a:spLocks noChangeArrowheads="1"/>
            </p:cNvSpPr>
            <p:nvPr/>
          </p:nvSpPr>
          <p:spPr bwMode="auto">
            <a:xfrm>
              <a:off x="4266" y="768"/>
              <a:ext cx="22" cy="20"/>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7" name="Rectangle 181"/>
            <p:cNvSpPr>
              <a:spLocks noChangeArrowheads="1"/>
            </p:cNvSpPr>
            <p:nvPr/>
          </p:nvSpPr>
          <p:spPr bwMode="auto">
            <a:xfrm>
              <a:off x="4288" y="768"/>
              <a:ext cx="22" cy="20"/>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8" name="Rectangle 182"/>
            <p:cNvSpPr>
              <a:spLocks noChangeArrowheads="1"/>
            </p:cNvSpPr>
            <p:nvPr/>
          </p:nvSpPr>
          <p:spPr bwMode="auto">
            <a:xfrm>
              <a:off x="4310" y="768"/>
              <a:ext cx="24" cy="2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9" name="Rectangle 183"/>
            <p:cNvSpPr>
              <a:spLocks noChangeArrowheads="1"/>
            </p:cNvSpPr>
            <p:nvPr/>
          </p:nvSpPr>
          <p:spPr bwMode="auto">
            <a:xfrm>
              <a:off x="4334" y="768"/>
              <a:ext cx="22" cy="2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0" name="Rectangle 184"/>
            <p:cNvSpPr>
              <a:spLocks noChangeArrowheads="1"/>
            </p:cNvSpPr>
            <p:nvPr/>
          </p:nvSpPr>
          <p:spPr bwMode="auto">
            <a:xfrm>
              <a:off x="4356" y="768"/>
              <a:ext cx="24" cy="20"/>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1" name="Rectangle 185"/>
            <p:cNvSpPr>
              <a:spLocks noChangeArrowheads="1"/>
            </p:cNvSpPr>
            <p:nvPr/>
          </p:nvSpPr>
          <p:spPr bwMode="auto">
            <a:xfrm>
              <a:off x="4380" y="768"/>
              <a:ext cx="22" cy="20"/>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2" name="Rectangle 186"/>
            <p:cNvSpPr>
              <a:spLocks noChangeArrowheads="1"/>
            </p:cNvSpPr>
            <p:nvPr/>
          </p:nvSpPr>
          <p:spPr bwMode="auto">
            <a:xfrm>
              <a:off x="4402" y="768"/>
              <a:ext cx="22" cy="2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3" name="Rectangle 187"/>
            <p:cNvSpPr>
              <a:spLocks noChangeArrowheads="1"/>
            </p:cNvSpPr>
            <p:nvPr/>
          </p:nvSpPr>
          <p:spPr bwMode="auto">
            <a:xfrm>
              <a:off x="4424" y="768"/>
              <a:ext cx="24" cy="2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4" name="Rectangle 188"/>
            <p:cNvSpPr>
              <a:spLocks noChangeArrowheads="1"/>
            </p:cNvSpPr>
            <p:nvPr/>
          </p:nvSpPr>
          <p:spPr bwMode="auto">
            <a:xfrm>
              <a:off x="4448" y="768"/>
              <a:ext cx="22"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5" name="Rectangle 189"/>
            <p:cNvSpPr>
              <a:spLocks noChangeArrowheads="1"/>
            </p:cNvSpPr>
            <p:nvPr/>
          </p:nvSpPr>
          <p:spPr bwMode="auto">
            <a:xfrm>
              <a:off x="4470" y="768"/>
              <a:ext cx="22" cy="2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6" name="Rectangle 190"/>
            <p:cNvSpPr>
              <a:spLocks noChangeArrowheads="1"/>
            </p:cNvSpPr>
            <p:nvPr/>
          </p:nvSpPr>
          <p:spPr bwMode="auto">
            <a:xfrm>
              <a:off x="4492" y="768"/>
              <a:ext cx="24" cy="20"/>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7" name="Rectangle 191"/>
            <p:cNvSpPr>
              <a:spLocks noChangeArrowheads="1"/>
            </p:cNvSpPr>
            <p:nvPr/>
          </p:nvSpPr>
          <p:spPr bwMode="auto">
            <a:xfrm>
              <a:off x="4516" y="768"/>
              <a:ext cx="22" cy="20"/>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8" name="Rectangle 192"/>
            <p:cNvSpPr>
              <a:spLocks noChangeArrowheads="1"/>
            </p:cNvSpPr>
            <p:nvPr/>
          </p:nvSpPr>
          <p:spPr bwMode="auto">
            <a:xfrm>
              <a:off x="4538" y="768"/>
              <a:ext cx="22" cy="20"/>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9" name="Rectangle 193"/>
            <p:cNvSpPr>
              <a:spLocks noChangeArrowheads="1"/>
            </p:cNvSpPr>
            <p:nvPr/>
          </p:nvSpPr>
          <p:spPr bwMode="auto">
            <a:xfrm>
              <a:off x="4560" y="768"/>
              <a:ext cx="24" cy="2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0" name="Rectangle 194"/>
            <p:cNvSpPr>
              <a:spLocks noChangeArrowheads="1"/>
            </p:cNvSpPr>
            <p:nvPr/>
          </p:nvSpPr>
          <p:spPr bwMode="auto">
            <a:xfrm>
              <a:off x="4584" y="768"/>
              <a:ext cx="22" cy="2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1" name="Rectangle 195"/>
            <p:cNvSpPr>
              <a:spLocks noChangeArrowheads="1"/>
            </p:cNvSpPr>
            <p:nvPr/>
          </p:nvSpPr>
          <p:spPr bwMode="auto">
            <a:xfrm>
              <a:off x="4606" y="768"/>
              <a:ext cx="24" cy="2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2" name="Rectangle 196"/>
            <p:cNvSpPr>
              <a:spLocks noChangeArrowheads="1"/>
            </p:cNvSpPr>
            <p:nvPr/>
          </p:nvSpPr>
          <p:spPr bwMode="auto">
            <a:xfrm>
              <a:off x="4630" y="768"/>
              <a:ext cx="22" cy="20"/>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3" name="Rectangle 197"/>
            <p:cNvSpPr>
              <a:spLocks noChangeArrowheads="1"/>
            </p:cNvSpPr>
            <p:nvPr/>
          </p:nvSpPr>
          <p:spPr bwMode="auto">
            <a:xfrm>
              <a:off x="4652" y="768"/>
              <a:ext cx="22" cy="20"/>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4" name="Rectangle 198"/>
            <p:cNvSpPr>
              <a:spLocks noChangeArrowheads="1"/>
            </p:cNvSpPr>
            <p:nvPr/>
          </p:nvSpPr>
          <p:spPr bwMode="auto">
            <a:xfrm>
              <a:off x="4674" y="768"/>
              <a:ext cx="24" cy="2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5" name="Rectangle 199"/>
            <p:cNvSpPr>
              <a:spLocks noChangeArrowheads="1"/>
            </p:cNvSpPr>
            <p:nvPr/>
          </p:nvSpPr>
          <p:spPr bwMode="auto">
            <a:xfrm>
              <a:off x="4698" y="768"/>
              <a:ext cx="22" cy="2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6" name="Rectangle 200"/>
            <p:cNvSpPr>
              <a:spLocks noChangeArrowheads="1"/>
            </p:cNvSpPr>
            <p:nvPr/>
          </p:nvSpPr>
          <p:spPr bwMode="auto">
            <a:xfrm>
              <a:off x="4720" y="768"/>
              <a:ext cx="22" cy="2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7" name="Rectangle 201"/>
            <p:cNvSpPr>
              <a:spLocks noChangeArrowheads="1"/>
            </p:cNvSpPr>
            <p:nvPr/>
          </p:nvSpPr>
          <p:spPr bwMode="auto">
            <a:xfrm>
              <a:off x="4742" y="768"/>
              <a:ext cx="24" cy="2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8" name="Rectangle 202"/>
            <p:cNvSpPr>
              <a:spLocks noChangeArrowheads="1"/>
            </p:cNvSpPr>
            <p:nvPr/>
          </p:nvSpPr>
          <p:spPr bwMode="auto">
            <a:xfrm>
              <a:off x="4766" y="768"/>
              <a:ext cx="22" cy="2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49" name="Rectangle 203"/>
            <p:cNvSpPr>
              <a:spLocks noChangeArrowheads="1"/>
            </p:cNvSpPr>
            <p:nvPr/>
          </p:nvSpPr>
          <p:spPr bwMode="auto">
            <a:xfrm>
              <a:off x="4788" y="768"/>
              <a:ext cx="22" cy="2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0" name="Rectangle 204"/>
            <p:cNvSpPr>
              <a:spLocks noChangeArrowheads="1"/>
            </p:cNvSpPr>
            <p:nvPr/>
          </p:nvSpPr>
          <p:spPr bwMode="auto">
            <a:xfrm>
              <a:off x="4810" y="768"/>
              <a:ext cx="24" cy="2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1" name="Rectangle 206"/>
            <p:cNvSpPr>
              <a:spLocks noChangeArrowheads="1"/>
            </p:cNvSpPr>
            <p:nvPr/>
          </p:nvSpPr>
          <p:spPr bwMode="auto">
            <a:xfrm>
              <a:off x="4834" y="768"/>
              <a:ext cx="22" cy="2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2" name="Rectangle 207"/>
            <p:cNvSpPr>
              <a:spLocks noChangeArrowheads="1"/>
            </p:cNvSpPr>
            <p:nvPr/>
          </p:nvSpPr>
          <p:spPr bwMode="auto">
            <a:xfrm>
              <a:off x="4856" y="768"/>
              <a:ext cx="24" cy="2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3" name="Rectangle 208"/>
            <p:cNvSpPr>
              <a:spLocks noChangeArrowheads="1"/>
            </p:cNvSpPr>
            <p:nvPr/>
          </p:nvSpPr>
          <p:spPr bwMode="auto">
            <a:xfrm>
              <a:off x="4880" y="768"/>
              <a:ext cx="22" cy="2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4" name="Rectangle 209"/>
            <p:cNvSpPr>
              <a:spLocks noChangeArrowheads="1"/>
            </p:cNvSpPr>
            <p:nvPr/>
          </p:nvSpPr>
          <p:spPr bwMode="auto">
            <a:xfrm>
              <a:off x="4902" y="768"/>
              <a:ext cx="22" cy="2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5" name="Rectangle 210"/>
            <p:cNvSpPr>
              <a:spLocks noChangeArrowheads="1"/>
            </p:cNvSpPr>
            <p:nvPr/>
          </p:nvSpPr>
          <p:spPr bwMode="auto">
            <a:xfrm>
              <a:off x="4924" y="768"/>
              <a:ext cx="24" cy="2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6" name="Rectangle 211"/>
            <p:cNvSpPr>
              <a:spLocks noChangeArrowheads="1"/>
            </p:cNvSpPr>
            <p:nvPr/>
          </p:nvSpPr>
          <p:spPr bwMode="auto">
            <a:xfrm>
              <a:off x="4948" y="768"/>
              <a:ext cx="22" cy="2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7" name="Rectangle 212"/>
            <p:cNvSpPr>
              <a:spLocks noChangeArrowheads="1"/>
            </p:cNvSpPr>
            <p:nvPr/>
          </p:nvSpPr>
          <p:spPr bwMode="auto">
            <a:xfrm>
              <a:off x="4970" y="768"/>
              <a:ext cx="22" cy="2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8" name="Rectangle 213"/>
            <p:cNvSpPr>
              <a:spLocks noChangeArrowheads="1"/>
            </p:cNvSpPr>
            <p:nvPr/>
          </p:nvSpPr>
          <p:spPr bwMode="auto">
            <a:xfrm>
              <a:off x="4992" y="768"/>
              <a:ext cx="24" cy="2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9" name="Rectangle 214"/>
            <p:cNvSpPr>
              <a:spLocks noChangeArrowheads="1"/>
            </p:cNvSpPr>
            <p:nvPr/>
          </p:nvSpPr>
          <p:spPr bwMode="auto">
            <a:xfrm>
              <a:off x="5016" y="768"/>
              <a:ext cx="22" cy="2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0" name="Rectangle 215"/>
            <p:cNvSpPr>
              <a:spLocks noChangeArrowheads="1"/>
            </p:cNvSpPr>
            <p:nvPr/>
          </p:nvSpPr>
          <p:spPr bwMode="auto">
            <a:xfrm>
              <a:off x="5038" y="768"/>
              <a:ext cx="22" cy="2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1" name="Rectangle 216"/>
            <p:cNvSpPr>
              <a:spLocks noChangeArrowheads="1"/>
            </p:cNvSpPr>
            <p:nvPr/>
          </p:nvSpPr>
          <p:spPr bwMode="auto">
            <a:xfrm>
              <a:off x="5060" y="768"/>
              <a:ext cx="24" cy="2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2" name="Rectangle 217"/>
            <p:cNvSpPr>
              <a:spLocks noChangeArrowheads="1"/>
            </p:cNvSpPr>
            <p:nvPr/>
          </p:nvSpPr>
          <p:spPr bwMode="auto">
            <a:xfrm>
              <a:off x="5084" y="768"/>
              <a:ext cx="22" cy="2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3" name="Rectangle 218"/>
            <p:cNvSpPr>
              <a:spLocks noChangeArrowheads="1"/>
            </p:cNvSpPr>
            <p:nvPr/>
          </p:nvSpPr>
          <p:spPr bwMode="auto">
            <a:xfrm>
              <a:off x="5106" y="768"/>
              <a:ext cx="24" cy="2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4" name="Rectangle 219"/>
            <p:cNvSpPr>
              <a:spLocks noChangeArrowheads="1"/>
            </p:cNvSpPr>
            <p:nvPr/>
          </p:nvSpPr>
          <p:spPr bwMode="auto">
            <a:xfrm>
              <a:off x="5130" y="768"/>
              <a:ext cx="22" cy="2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5" name="Rectangle 220"/>
            <p:cNvSpPr>
              <a:spLocks noChangeArrowheads="1"/>
            </p:cNvSpPr>
            <p:nvPr/>
          </p:nvSpPr>
          <p:spPr bwMode="auto">
            <a:xfrm>
              <a:off x="5152" y="768"/>
              <a:ext cx="22" cy="2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6" name="Rectangle 221"/>
            <p:cNvSpPr>
              <a:spLocks noChangeArrowheads="1"/>
            </p:cNvSpPr>
            <p:nvPr/>
          </p:nvSpPr>
          <p:spPr bwMode="auto">
            <a:xfrm>
              <a:off x="5174" y="768"/>
              <a:ext cx="24" cy="2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7" name="Rectangle 222"/>
            <p:cNvSpPr>
              <a:spLocks noChangeArrowheads="1"/>
            </p:cNvSpPr>
            <p:nvPr/>
          </p:nvSpPr>
          <p:spPr bwMode="auto">
            <a:xfrm>
              <a:off x="5198" y="768"/>
              <a:ext cx="22" cy="2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8" name="Rectangle 223"/>
            <p:cNvSpPr>
              <a:spLocks noChangeArrowheads="1"/>
            </p:cNvSpPr>
            <p:nvPr/>
          </p:nvSpPr>
          <p:spPr bwMode="auto">
            <a:xfrm>
              <a:off x="5220" y="768"/>
              <a:ext cx="22" cy="2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69" name="Rectangle 224"/>
            <p:cNvSpPr>
              <a:spLocks noChangeArrowheads="1"/>
            </p:cNvSpPr>
            <p:nvPr/>
          </p:nvSpPr>
          <p:spPr bwMode="auto">
            <a:xfrm>
              <a:off x="5242" y="768"/>
              <a:ext cx="24" cy="2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70" name="Rectangle 225"/>
            <p:cNvSpPr>
              <a:spLocks noChangeArrowheads="1"/>
            </p:cNvSpPr>
            <p:nvPr/>
          </p:nvSpPr>
          <p:spPr bwMode="auto">
            <a:xfrm>
              <a:off x="5266" y="768"/>
              <a:ext cx="22" cy="2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71" name="Rectangle 226"/>
            <p:cNvSpPr>
              <a:spLocks noChangeArrowheads="1"/>
            </p:cNvSpPr>
            <p:nvPr/>
          </p:nvSpPr>
          <p:spPr bwMode="auto">
            <a:xfrm>
              <a:off x="5288" y="768"/>
              <a:ext cx="22" cy="2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72" name="Rectangle 227"/>
            <p:cNvSpPr>
              <a:spLocks noChangeArrowheads="1"/>
            </p:cNvSpPr>
            <p:nvPr/>
          </p:nvSpPr>
          <p:spPr bwMode="auto">
            <a:xfrm>
              <a:off x="5310" y="768"/>
              <a:ext cx="24" cy="2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73" name="Rectangle 228"/>
            <p:cNvSpPr>
              <a:spLocks noChangeArrowheads="1"/>
            </p:cNvSpPr>
            <p:nvPr/>
          </p:nvSpPr>
          <p:spPr bwMode="auto">
            <a:xfrm>
              <a:off x="5334" y="768"/>
              <a:ext cx="22" cy="2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74" name="Rectangle 229"/>
            <p:cNvSpPr>
              <a:spLocks noChangeArrowheads="1"/>
            </p:cNvSpPr>
            <p:nvPr/>
          </p:nvSpPr>
          <p:spPr bwMode="auto">
            <a:xfrm>
              <a:off x="5356" y="768"/>
              <a:ext cx="24" cy="2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75" name="Rectangle 230"/>
            <p:cNvSpPr>
              <a:spLocks noChangeArrowheads="1"/>
            </p:cNvSpPr>
            <p:nvPr/>
          </p:nvSpPr>
          <p:spPr bwMode="auto">
            <a:xfrm>
              <a:off x="5380" y="768"/>
              <a:ext cx="22" cy="2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76" name="Rectangle 231"/>
            <p:cNvSpPr>
              <a:spLocks noChangeArrowheads="1"/>
            </p:cNvSpPr>
            <p:nvPr/>
          </p:nvSpPr>
          <p:spPr bwMode="auto">
            <a:xfrm>
              <a:off x="5402" y="768"/>
              <a:ext cx="22" cy="2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77" name="Rectangle 232"/>
            <p:cNvSpPr>
              <a:spLocks noChangeArrowheads="1"/>
            </p:cNvSpPr>
            <p:nvPr/>
          </p:nvSpPr>
          <p:spPr bwMode="auto">
            <a:xfrm>
              <a:off x="5424" y="768"/>
              <a:ext cx="24" cy="2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78" name="Rectangle 233"/>
            <p:cNvSpPr>
              <a:spLocks noChangeArrowheads="1"/>
            </p:cNvSpPr>
            <p:nvPr/>
          </p:nvSpPr>
          <p:spPr bwMode="auto">
            <a:xfrm>
              <a:off x="5448" y="768"/>
              <a:ext cx="22"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sp>
        <p:nvSpPr>
          <p:cNvPr id="1032" name="Rectangle 251"/>
          <p:cNvSpPr>
            <a:spLocks noChangeArrowheads="1"/>
          </p:cNvSpPr>
          <p:nvPr/>
        </p:nvSpPr>
        <p:spPr bwMode="auto">
          <a:xfrm>
            <a:off x="990600" y="1371600"/>
            <a:ext cx="365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a:solidFill>
                  <a:srgbClr val="000000"/>
                </a:solidFill>
                <a:latin typeface="Times New Roman" pitchFamily="18" charset="0"/>
                <a:ea typeface="標楷體" pitchFamily="65" charset="-120"/>
              </a:rPr>
              <a:t>a sequence of </a:t>
            </a:r>
            <a:r>
              <a:rPr lang="en-US" altLang="zh-TW" i="1">
                <a:solidFill>
                  <a:srgbClr val="000000"/>
                </a:solidFill>
                <a:latin typeface="Times New Roman" pitchFamily="18" charset="0"/>
                <a:ea typeface="標楷體" pitchFamily="65" charset="-120"/>
              </a:rPr>
              <a:t>n</a:t>
            </a:r>
            <a:r>
              <a:rPr lang="en-US" altLang="zh-TW">
                <a:solidFill>
                  <a:srgbClr val="000000"/>
                </a:solidFill>
                <a:latin typeface="Times New Roman" pitchFamily="18" charset="0"/>
                <a:ea typeface="標楷體" pitchFamily="65" charset="-120"/>
              </a:rPr>
              <a:t> real numbers</a:t>
            </a:r>
            <a:r>
              <a:rPr lang="en-US" altLang="zh-TW" i="1">
                <a:solidFill>
                  <a:srgbClr val="000000"/>
                </a:solidFill>
                <a:latin typeface="Times New Roman" pitchFamily="18" charset="0"/>
                <a:ea typeface="標楷體" pitchFamily="65" charset="-120"/>
              </a:rPr>
              <a:t> </a:t>
            </a:r>
            <a:endParaRPr lang="en-US" altLang="zh-TW">
              <a:solidFill>
                <a:srgbClr val="000000"/>
              </a:solidFill>
              <a:latin typeface="標楷體" pitchFamily="65" charset="-120"/>
              <a:ea typeface="標楷體" pitchFamily="65" charset="-120"/>
            </a:endParaRPr>
          </a:p>
        </p:txBody>
      </p:sp>
      <p:graphicFrame>
        <p:nvGraphicFramePr>
          <p:cNvPr id="1026" name="Object 435"/>
          <p:cNvGraphicFramePr>
            <a:graphicFrameLocks noChangeAspect="1"/>
          </p:cNvGraphicFramePr>
          <p:nvPr>
            <p:extLst>
              <p:ext uri="{D42A27DB-BD31-4B8C-83A1-F6EECF244321}">
                <p14:modId xmlns:p14="http://schemas.microsoft.com/office/powerpoint/2010/main" val="1503160867"/>
              </p:ext>
            </p:extLst>
          </p:nvPr>
        </p:nvGraphicFramePr>
        <p:xfrm>
          <a:off x="4572000" y="1354138"/>
          <a:ext cx="1701800" cy="457200"/>
        </p:xfrm>
        <a:graphic>
          <a:graphicData uri="http://schemas.openxmlformats.org/presentationml/2006/ole">
            <mc:AlternateContent xmlns:mc="http://schemas.openxmlformats.org/markup-compatibility/2006">
              <mc:Choice xmlns:v="urn:schemas-microsoft-com:vml" Requires="v">
                <p:oleObj spid="_x0000_s114359" name="Equation" r:id="rId4" imgW="850680" imgH="228600" progId="Equation.DSMT4">
                  <p:embed/>
                </p:oleObj>
              </mc:Choice>
              <mc:Fallback>
                <p:oleObj name="Equation" r:id="rId4" imgW="850680" imgH="228600" progId="Equation.DSMT4">
                  <p:embed/>
                  <p:pic>
                    <p:nvPicPr>
                      <p:cNvPr id="0" name="Object 435"/>
                      <p:cNvPicPr>
                        <a:picLocks noChangeAspect="1" noChangeArrowheads="1"/>
                      </p:cNvPicPr>
                      <p:nvPr/>
                    </p:nvPicPr>
                    <p:blipFill>
                      <a:blip r:embed="rId5"/>
                      <a:srcRect/>
                      <a:stretch>
                        <a:fillRect/>
                      </a:stretch>
                    </p:blipFill>
                    <p:spPr bwMode="auto">
                      <a:xfrm>
                        <a:off x="4572000" y="1354138"/>
                        <a:ext cx="170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3" name="Rectangle 470"/>
          <p:cNvSpPr>
            <a:spLocks noChangeArrowheads="1"/>
          </p:cNvSpPr>
          <p:nvPr/>
        </p:nvSpPr>
        <p:spPr bwMode="auto">
          <a:xfrm>
            <a:off x="381000" y="85725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spcBef>
                <a:spcPct val="20000"/>
              </a:spcBef>
              <a:buClr>
                <a:schemeClr val="tx1"/>
              </a:buClr>
              <a:buSzPct val="40000"/>
              <a:buFont typeface="Wingdings" pitchFamily="2" charset="2"/>
              <a:buChar char="n"/>
            </a:pPr>
            <a:r>
              <a:rPr lang="en-US" altLang="zh-TW">
                <a:solidFill>
                  <a:srgbClr val="FF0000"/>
                </a:solidFill>
                <a:latin typeface="Times New Roman" pitchFamily="18" charset="0"/>
                <a:ea typeface="標楷體" pitchFamily="65" charset="-120"/>
              </a:rPr>
              <a:t>An ordered </a:t>
            </a:r>
            <a:r>
              <a:rPr lang="en-US" altLang="zh-TW" i="1">
                <a:solidFill>
                  <a:srgbClr val="FF0000"/>
                </a:solidFill>
                <a:latin typeface="Times New Roman" pitchFamily="18" charset="0"/>
                <a:ea typeface="標楷體" pitchFamily="65" charset="-120"/>
              </a:rPr>
              <a:t>n</a:t>
            </a:r>
            <a:r>
              <a:rPr lang="en-US" altLang="zh-TW">
                <a:solidFill>
                  <a:srgbClr val="FF0000"/>
                </a:solidFill>
                <a:latin typeface="Times New Roman" pitchFamily="18" charset="0"/>
                <a:ea typeface="標楷體" pitchFamily="65" charset="-120"/>
              </a:rPr>
              <a:t>-tuple (</a:t>
            </a:r>
            <a:r>
              <a:rPr lang="zh-TW" altLang="en-US">
                <a:solidFill>
                  <a:schemeClr val="hlink"/>
                </a:solidFill>
                <a:latin typeface="Times New Roman" pitchFamily="18" charset="0"/>
                <a:ea typeface="標楷體" pitchFamily="65" charset="-120"/>
              </a:rPr>
              <a:t>有序的</a:t>
            </a:r>
            <a:r>
              <a:rPr lang="en-US" altLang="zh-TW" i="1">
                <a:solidFill>
                  <a:schemeClr val="hlink"/>
                </a:solidFill>
                <a:latin typeface="Times New Roman" pitchFamily="18" charset="0"/>
                <a:ea typeface="標楷體" pitchFamily="65" charset="-120"/>
              </a:rPr>
              <a:t>n</a:t>
            </a:r>
            <a:r>
              <a:rPr lang="zh-TW" altLang="en-US">
                <a:solidFill>
                  <a:schemeClr val="hlink"/>
                </a:solidFill>
                <a:latin typeface="Times New Roman" pitchFamily="18" charset="0"/>
                <a:ea typeface="標楷體" pitchFamily="65" charset="-120"/>
              </a:rPr>
              <a:t>項</a:t>
            </a:r>
            <a:r>
              <a:rPr lang="en-US" altLang="zh-TW">
                <a:solidFill>
                  <a:schemeClr val="hlink"/>
                </a:solidFill>
                <a:latin typeface="Times New Roman" pitchFamily="18" charset="0"/>
                <a:ea typeface="標楷體" pitchFamily="65" charset="-120"/>
              </a:rPr>
              <a:t>) </a:t>
            </a:r>
            <a:r>
              <a:rPr lang="en-US" altLang="zh-TW">
                <a:solidFill>
                  <a:srgbClr val="FF0000"/>
                </a:solidFill>
                <a:latin typeface="Times New Roman" pitchFamily="18" charset="0"/>
                <a:ea typeface="標楷體" pitchFamily="65" charset="-120"/>
              </a:rPr>
              <a:t>:</a:t>
            </a:r>
          </a:p>
        </p:txBody>
      </p:sp>
      <p:sp>
        <p:nvSpPr>
          <p:cNvPr id="1034" name="Rectangle 277"/>
          <p:cNvSpPr>
            <a:spLocks noChangeArrowheads="1"/>
          </p:cNvSpPr>
          <p:nvPr/>
        </p:nvSpPr>
        <p:spPr bwMode="auto">
          <a:xfrm>
            <a:off x="966788" y="2704927"/>
            <a:ext cx="3594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a:solidFill>
                  <a:srgbClr val="000000"/>
                </a:solidFill>
                <a:latin typeface="Times New Roman" pitchFamily="18" charset="0"/>
                <a:ea typeface="標楷體" pitchFamily="65" charset="-120"/>
              </a:rPr>
              <a:t>the set of all ordered </a:t>
            </a:r>
            <a:r>
              <a:rPr lang="en-US" altLang="zh-TW" i="1">
                <a:solidFill>
                  <a:srgbClr val="000000"/>
                </a:solidFill>
                <a:latin typeface="Times New Roman" pitchFamily="18" charset="0"/>
                <a:ea typeface="標楷體" pitchFamily="65" charset="-120"/>
              </a:rPr>
              <a:t>n</a:t>
            </a:r>
            <a:r>
              <a:rPr lang="en-US" altLang="zh-TW">
                <a:solidFill>
                  <a:srgbClr val="000000"/>
                </a:solidFill>
                <a:latin typeface="Times New Roman" pitchFamily="18" charset="0"/>
                <a:ea typeface="標楷體" pitchFamily="65" charset="-120"/>
              </a:rPr>
              <a:t>-tuples</a:t>
            </a:r>
          </a:p>
        </p:txBody>
      </p:sp>
      <p:sp>
        <p:nvSpPr>
          <p:cNvPr id="1035" name="Rectangle 471"/>
          <p:cNvSpPr>
            <a:spLocks noChangeArrowheads="1"/>
          </p:cNvSpPr>
          <p:nvPr/>
        </p:nvSpPr>
        <p:spPr bwMode="auto">
          <a:xfrm>
            <a:off x="357188" y="2204864"/>
            <a:ext cx="4046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buClr>
                <a:schemeClr val="tx1"/>
              </a:buClr>
              <a:buSzPct val="90000"/>
              <a:buFont typeface="Wingdings" pitchFamily="2" charset="2"/>
              <a:buChar char="§"/>
            </a:pPr>
            <a:r>
              <a:rPr lang="en-US" altLang="zh-TW" i="1">
                <a:solidFill>
                  <a:srgbClr val="FF0000"/>
                </a:solidFill>
                <a:latin typeface="Times New Roman" pitchFamily="18" charset="0"/>
                <a:ea typeface="標楷體" pitchFamily="65" charset="-120"/>
              </a:rPr>
              <a:t>R</a:t>
            </a:r>
            <a:r>
              <a:rPr lang="en-US" altLang="zh-TW" i="1" baseline="50000">
                <a:solidFill>
                  <a:srgbClr val="FF0000"/>
                </a:solidFill>
                <a:latin typeface="Times New Roman" pitchFamily="18" charset="0"/>
                <a:ea typeface="標楷體" pitchFamily="65" charset="-120"/>
              </a:rPr>
              <a:t>n</a:t>
            </a:r>
            <a:r>
              <a:rPr lang="en-US" altLang="zh-TW">
                <a:solidFill>
                  <a:srgbClr val="FF0000"/>
                </a:solidFill>
                <a:latin typeface="Times New Roman" pitchFamily="18" charset="0"/>
                <a:ea typeface="標楷體" pitchFamily="65" charset="-120"/>
              </a:rPr>
              <a:t>-space (</a:t>
            </a:r>
            <a:r>
              <a:rPr lang="en-US" altLang="zh-TW" i="1">
                <a:solidFill>
                  <a:schemeClr val="hlink"/>
                </a:solidFill>
                <a:latin typeface="Times New Roman" pitchFamily="18" charset="0"/>
                <a:ea typeface="標楷體" pitchFamily="65" charset="-120"/>
              </a:rPr>
              <a:t>n</a:t>
            </a:r>
            <a:r>
              <a:rPr lang="zh-TW" altLang="en-US">
                <a:solidFill>
                  <a:schemeClr val="hlink"/>
                </a:solidFill>
                <a:latin typeface="Times New Roman" pitchFamily="18" charset="0"/>
                <a:ea typeface="標楷體" pitchFamily="65" charset="-120"/>
              </a:rPr>
              <a:t>維空間</a:t>
            </a:r>
            <a:r>
              <a:rPr lang="en-US" altLang="zh-TW">
                <a:solidFill>
                  <a:schemeClr val="hlink"/>
                </a:solidFill>
                <a:latin typeface="Times New Roman" pitchFamily="18" charset="0"/>
                <a:ea typeface="標楷體" pitchFamily="65" charset="-120"/>
              </a:rPr>
              <a:t>) </a:t>
            </a:r>
            <a:r>
              <a:rPr lang="en-US" altLang="zh-TW">
                <a:solidFill>
                  <a:srgbClr val="FF0000"/>
                </a:solidFill>
                <a:latin typeface="Times New Roman" pitchFamily="18" charset="0"/>
                <a:ea typeface="標楷體" pitchFamily="65" charset="-120"/>
              </a:rPr>
              <a:t>:</a:t>
            </a:r>
            <a:endParaRPr lang="en-US" altLang="zh-TW" i="1" baseline="60000">
              <a:solidFill>
                <a:srgbClr val="FF0000"/>
              </a:solidFill>
              <a:latin typeface="Times New Roman" pitchFamily="18" charset="0"/>
              <a:ea typeface="標楷體" pitchFamily="65" charset="-120"/>
            </a:endParaRPr>
          </a:p>
        </p:txBody>
      </p:sp>
      <p:grpSp>
        <p:nvGrpSpPr>
          <p:cNvPr id="1036" name="Group 2"/>
          <p:cNvGrpSpPr>
            <a:grpSpLocks/>
          </p:cNvGrpSpPr>
          <p:nvPr/>
        </p:nvGrpSpPr>
        <p:grpSpPr bwMode="auto">
          <a:xfrm>
            <a:off x="641350" y="5825653"/>
            <a:ext cx="8216900" cy="417513"/>
            <a:chOff x="248" y="3224"/>
            <a:chExt cx="5176" cy="263"/>
          </a:xfrm>
        </p:grpSpPr>
        <p:sp>
          <p:nvSpPr>
            <p:cNvPr id="1049" name="Rectangle 3"/>
            <p:cNvSpPr>
              <a:spLocks noChangeArrowheads="1"/>
            </p:cNvSpPr>
            <p:nvPr/>
          </p:nvSpPr>
          <p:spPr bwMode="auto">
            <a:xfrm>
              <a:off x="248" y="3245"/>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2000" i="1">
                  <a:solidFill>
                    <a:srgbClr val="000000"/>
                  </a:solidFill>
                  <a:latin typeface="Times New Roman" pitchFamily="18" charset="0"/>
                  <a:ea typeface="標楷體" pitchFamily="65" charset="-120"/>
                </a:rPr>
                <a:t>n </a:t>
              </a:r>
              <a:r>
                <a:rPr lang="en-US" altLang="zh-TW" sz="2000">
                  <a:solidFill>
                    <a:srgbClr val="000000"/>
                  </a:solidFill>
                  <a:latin typeface="Times New Roman" pitchFamily="18" charset="0"/>
                  <a:ea typeface="標楷體" pitchFamily="65" charset="-120"/>
                </a:rPr>
                <a:t>= 4</a:t>
              </a:r>
            </a:p>
          </p:txBody>
        </p:sp>
        <p:sp>
          <p:nvSpPr>
            <p:cNvPr id="1050" name="Text Box 5"/>
            <p:cNvSpPr txBox="1">
              <a:spLocks noChangeArrowheads="1"/>
            </p:cNvSpPr>
            <p:nvPr/>
          </p:nvSpPr>
          <p:spPr bwMode="auto">
            <a:xfrm>
              <a:off x="759" y="3224"/>
              <a:ext cx="36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i="1">
                  <a:solidFill>
                    <a:srgbClr val="000000"/>
                  </a:solidFill>
                  <a:latin typeface="Times New Roman" pitchFamily="18" charset="0"/>
                  <a:ea typeface="標楷體" pitchFamily="65" charset="-120"/>
                </a:rPr>
                <a:t>R</a:t>
              </a:r>
              <a:r>
                <a:rPr lang="en-US" altLang="zh-TW" sz="2000" baseline="50000">
                  <a:solidFill>
                    <a:srgbClr val="000000"/>
                  </a:solidFill>
                  <a:latin typeface="Times New Roman" pitchFamily="18" charset="0"/>
                  <a:ea typeface="標楷體" pitchFamily="65" charset="-120"/>
                </a:rPr>
                <a:t>4</a:t>
              </a:r>
              <a:r>
                <a:rPr lang="en-US" altLang="zh-TW" sz="2000">
                  <a:solidFill>
                    <a:srgbClr val="000000"/>
                  </a:solidFill>
                  <a:latin typeface="Times New Roman" pitchFamily="18" charset="0"/>
                  <a:ea typeface="標楷體" pitchFamily="65" charset="-120"/>
                </a:rPr>
                <a:t>-space = </a:t>
              </a:r>
              <a:r>
                <a:rPr lang="en-US" altLang="zh-TW" sz="2000">
                  <a:solidFill>
                    <a:srgbClr val="000000"/>
                  </a:solidFill>
                  <a:latin typeface="Times New Roman" pitchFamily="18" charset="0"/>
                </a:rPr>
                <a:t>set of all ordered quadruple of real numbers</a:t>
              </a:r>
              <a:endParaRPr lang="en-US" altLang="zh-TW" sz="2000">
                <a:solidFill>
                  <a:srgbClr val="000000"/>
                </a:solidFill>
                <a:latin typeface="Times New Roman" pitchFamily="18" charset="0"/>
                <a:ea typeface="標楷體" pitchFamily="65" charset="-120"/>
              </a:endParaRPr>
            </a:p>
          </p:txBody>
        </p:sp>
        <p:graphicFrame>
          <p:nvGraphicFramePr>
            <p:cNvPr id="1029" name="Object 6"/>
            <p:cNvGraphicFramePr>
              <a:graphicFrameLocks noChangeAspect="1"/>
            </p:cNvGraphicFramePr>
            <p:nvPr/>
          </p:nvGraphicFramePr>
          <p:xfrm>
            <a:off x="4388" y="3224"/>
            <a:ext cx="1036" cy="263"/>
          </p:xfrm>
          <a:graphic>
            <a:graphicData uri="http://schemas.openxmlformats.org/presentationml/2006/ole">
              <mc:AlternateContent xmlns:mc="http://schemas.openxmlformats.org/markup-compatibility/2006">
                <mc:Choice xmlns:v="urn:schemas-microsoft-com:vml" Requires="v">
                  <p:oleObj spid="_x0000_s114360" name="Equation" r:id="rId6" imgW="749160" imgH="190440" progId="Equation.3">
                    <p:embed/>
                  </p:oleObj>
                </mc:Choice>
                <mc:Fallback>
                  <p:oleObj name="Equation" r:id="rId6" imgW="749160" imgH="19044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8" y="3224"/>
                          <a:ext cx="1036" cy="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37" name="Group 8"/>
          <p:cNvGrpSpPr>
            <a:grpSpLocks/>
          </p:cNvGrpSpPr>
          <p:nvPr/>
        </p:nvGrpSpPr>
        <p:grpSpPr bwMode="auto">
          <a:xfrm>
            <a:off x="642938" y="3253903"/>
            <a:ext cx="4368800" cy="307975"/>
            <a:chOff x="249" y="935"/>
            <a:chExt cx="2752" cy="194"/>
          </a:xfrm>
        </p:grpSpPr>
        <p:sp>
          <p:nvSpPr>
            <p:cNvPr id="1047" name="Rectangle 9"/>
            <p:cNvSpPr>
              <a:spLocks noChangeArrowheads="1"/>
            </p:cNvSpPr>
            <p:nvPr/>
          </p:nvSpPr>
          <p:spPr bwMode="auto">
            <a:xfrm>
              <a:off x="833" y="935"/>
              <a:ext cx="21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2000" i="1">
                  <a:solidFill>
                    <a:srgbClr val="000000"/>
                  </a:solidFill>
                  <a:latin typeface="Times New Roman" pitchFamily="18" charset="0"/>
                  <a:ea typeface="標楷體" pitchFamily="65" charset="-120"/>
                </a:rPr>
                <a:t>R</a:t>
              </a:r>
              <a:r>
                <a:rPr lang="en-US" altLang="zh-TW" sz="2000" baseline="50000">
                  <a:solidFill>
                    <a:srgbClr val="000000"/>
                  </a:solidFill>
                  <a:latin typeface="Times New Roman" pitchFamily="18" charset="0"/>
                  <a:ea typeface="標楷體" pitchFamily="65" charset="-120"/>
                </a:rPr>
                <a:t>1</a:t>
              </a:r>
              <a:r>
                <a:rPr lang="en-US" altLang="zh-TW" sz="2000">
                  <a:solidFill>
                    <a:srgbClr val="000000"/>
                  </a:solidFill>
                  <a:latin typeface="Times New Roman" pitchFamily="18" charset="0"/>
                  <a:ea typeface="標楷體" pitchFamily="65" charset="-120"/>
                </a:rPr>
                <a:t>-space = set of all real numbers</a:t>
              </a:r>
            </a:p>
          </p:txBody>
        </p:sp>
        <p:sp>
          <p:nvSpPr>
            <p:cNvPr id="1048" name="Rectangle 10"/>
            <p:cNvSpPr>
              <a:spLocks noChangeArrowheads="1"/>
            </p:cNvSpPr>
            <p:nvPr/>
          </p:nvSpPr>
          <p:spPr bwMode="auto">
            <a:xfrm>
              <a:off x="249" y="935"/>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2000" i="1">
                  <a:solidFill>
                    <a:srgbClr val="000000"/>
                  </a:solidFill>
                  <a:latin typeface="Times New Roman" pitchFamily="18" charset="0"/>
                  <a:ea typeface="標楷體" pitchFamily="65" charset="-120"/>
                </a:rPr>
                <a:t>n </a:t>
              </a:r>
              <a:r>
                <a:rPr lang="en-US" altLang="zh-TW" sz="2000">
                  <a:solidFill>
                    <a:srgbClr val="000000"/>
                  </a:solidFill>
                  <a:latin typeface="Times New Roman" pitchFamily="18" charset="0"/>
                  <a:ea typeface="標楷體" pitchFamily="65" charset="-120"/>
                </a:rPr>
                <a:t>= 1</a:t>
              </a:r>
              <a:endParaRPr lang="en-US" altLang="zh-TW" sz="2000">
                <a:latin typeface="Times New Roman" pitchFamily="18" charset="0"/>
                <a:ea typeface="標楷體" pitchFamily="65" charset="-120"/>
              </a:endParaRPr>
            </a:p>
          </p:txBody>
        </p:sp>
      </p:grpSp>
      <p:grpSp>
        <p:nvGrpSpPr>
          <p:cNvPr id="1038" name="Group 11"/>
          <p:cNvGrpSpPr>
            <a:grpSpLocks/>
          </p:cNvGrpSpPr>
          <p:nvPr/>
        </p:nvGrpSpPr>
        <p:grpSpPr bwMode="auto">
          <a:xfrm>
            <a:off x="642938" y="4087340"/>
            <a:ext cx="6965950" cy="417512"/>
            <a:chOff x="249" y="1643"/>
            <a:chExt cx="4388" cy="263"/>
          </a:xfrm>
        </p:grpSpPr>
        <p:sp>
          <p:nvSpPr>
            <p:cNvPr id="1045" name="Rectangle 12"/>
            <p:cNvSpPr>
              <a:spLocks noChangeArrowheads="1"/>
            </p:cNvSpPr>
            <p:nvPr/>
          </p:nvSpPr>
          <p:spPr bwMode="auto">
            <a:xfrm>
              <a:off x="249" y="1658"/>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2000" i="1">
                  <a:solidFill>
                    <a:srgbClr val="000000"/>
                  </a:solidFill>
                  <a:latin typeface="Times New Roman" pitchFamily="18" charset="0"/>
                  <a:ea typeface="標楷體" pitchFamily="65" charset="-120"/>
                </a:rPr>
                <a:t>n </a:t>
              </a:r>
              <a:r>
                <a:rPr lang="en-US" altLang="zh-TW" sz="2000">
                  <a:solidFill>
                    <a:srgbClr val="000000"/>
                  </a:solidFill>
                  <a:latin typeface="Times New Roman" pitchFamily="18" charset="0"/>
                  <a:ea typeface="標楷體" pitchFamily="65" charset="-120"/>
                </a:rPr>
                <a:t>= 2</a:t>
              </a:r>
            </a:p>
          </p:txBody>
        </p:sp>
        <p:sp>
          <p:nvSpPr>
            <p:cNvPr id="1046" name="Rectangle 13"/>
            <p:cNvSpPr>
              <a:spLocks noChangeArrowheads="1"/>
            </p:cNvSpPr>
            <p:nvPr/>
          </p:nvSpPr>
          <p:spPr bwMode="auto">
            <a:xfrm>
              <a:off x="833" y="1661"/>
              <a:ext cx="380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TW" sz="2000" i="1" dirty="0">
                  <a:solidFill>
                    <a:srgbClr val="000000"/>
                  </a:solidFill>
                  <a:latin typeface="Times New Roman" pitchFamily="18" charset="0"/>
                  <a:ea typeface="標楷體" pitchFamily="65" charset="-120"/>
                </a:rPr>
                <a:t>R</a:t>
              </a:r>
              <a:r>
                <a:rPr lang="en-US" altLang="zh-TW" sz="2000" baseline="50000" dirty="0">
                  <a:solidFill>
                    <a:srgbClr val="000000"/>
                  </a:solidFill>
                  <a:latin typeface="Times New Roman" pitchFamily="18" charset="0"/>
                  <a:ea typeface="標楷體" pitchFamily="65" charset="-120"/>
                </a:rPr>
                <a:t>2</a:t>
              </a:r>
              <a:r>
                <a:rPr lang="en-US" altLang="zh-TW" sz="2000" dirty="0">
                  <a:solidFill>
                    <a:srgbClr val="000000"/>
                  </a:solidFill>
                  <a:latin typeface="Times New Roman" pitchFamily="18" charset="0"/>
                  <a:ea typeface="標楷體" pitchFamily="65" charset="-120"/>
                </a:rPr>
                <a:t>-space = set of all ordered pair of real numbers</a:t>
              </a:r>
            </a:p>
          </p:txBody>
        </p:sp>
        <p:graphicFrame>
          <p:nvGraphicFramePr>
            <p:cNvPr id="1028" name="Object 14"/>
            <p:cNvGraphicFramePr>
              <a:graphicFrameLocks noChangeAspect="1"/>
            </p:cNvGraphicFramePr>
            <p:nvPr>
              <p:extLst>
                <p:ext uri="{D42A27DB-BD31-4B8C-83A1-F6EECF244321}">
                  <p14:modId xmlns:p14="http://schemas.microsoft.com/office/powerpoint/2010/main" val="534004858"/>
                </p:ext>
              </p:extLst>
            </p:nvPr>
          </p:nvGraphicFramePr>
          <p:xfrm>
            <a:off x="3983" y="1643"/>
            <a:ext cx="580" cy="263"/>
          </p:xfrm>
          <a:graphic>
            <a:graphicData uri="http://schemas.openxmlformats.org/presentationml/2006/ole">
              <mc:AlternateContent xmlns:mc="http://schemas.openxmlformats.org/markup-compatibility/2006">
                <mc:Choice xmlns:v="urn:schemas-microsoft-com:vml" Requires="v">
                  <p:oleObj spid="_x0000_s114361" name="Equation" r:id="rId8" imgW="419040" imgH="190440" progId="Equation.3">
                    <p:embed/>
                  </p:oleObj>
                </mc:Choice>
                <mc:Fallback>
                  <p:oleObj name="Equation" r:id="rId8" imgW="419040" imgH="190440" progId="Equation.3">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3" y="1643"/>
                          <a:ext cx="580" cy="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39" name="Group 15"/>
          <p:cNvGrpSpPr>
            <a:grpSpLocks/>
          </p:cNvGrpSpPr>
          <p:nvPr/>
        </p:nvGrpSpPr>
        <p:grpSpPr bwMode="auto">
          <a:xfrm>
            <a:off x="646113" y="4952528"/>
            <a:ext cx="7361237" cy="417512"/>
            <a:chOff x="251" y="2374"/>
            <a:chExt cx="4637" cy="263"/>
          </a:xfrm>
        </p:grpSpPr>
        <p:sp>
          <p:nvSpPr>
            <p:cNvPr id="1043" name="Rectangle 16"/>
            <p:cNvSpPr>
              <a:spLocks noChangeArrowheads="1"/>
            </p:cNvSpPr>
            <p:nvPr/>
          </p:nvSpPr>
          <p:spPr bwMode="auto">
            <a:xfrm>
              <a:off x="251" y="2384"/>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2000" i="1">
                  <a:solidFill>
                    <a:srgbClr val="000000"/>
                  </a:solidFill>
                  <a:latin typeface="Times New Roman" pitchFamily="18" charset="0"/>
                  <a:ea typeface="標楷體" pitchFamily="65" charset="-120"/>
                </a:rPr>
                <a:t>n </a:t>
              </a:r>
              <a:r>
                <a:rPr lang="en-US" altLang="zh-TW" sz="2000">
                  <a:solidFill>
                    <a:srgbClr val="000000"/>
                  </a:solidFill>
                  <a:latin typeface="Times New Roman" pitchFamily="18" charset="0"/>
                  <a:ea typeface="標楷體" pitchFamily="65" charset="-120"/>
                </a:rPr>
                <a:t>= 3</a:t>
              </a:r>
              <a:endParaRPr lang="en-US" altLang="zh-TW" sz="2000"/>
            </a:p>
          </p:txBody>
        </p:sp>
        <p:sp>
          <p:nvSpPr>
            <p:cNvPr id="1044" name="Rectangle 17"/>
            <p:cNvSpPr>
              <a:spLocks noChangeArrowheads="1"/>
            </p:cNvSpPr>
            <p:nvPr/>
          </p:nvSpPr>
          <p:spPr bwMode="auto">
            <a:xfrm>
              <a:off x="788" y="2387"/>
              <a:ext cx="329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2000" i="1">
                  <a:solidFill>
                    <a:srgbClr val="000000"/>
                  </a:solidFill>
                  <a:latin typeface="Times New Roman" pitchFamily="18" charset="0"/>
                  <a:ea typeface="標楷體" pitchFamily="65" charset="-120"/>
                </a:rPr>
                <a:t> R</a:t>
              </a:r>
              <a:r>
                <a:rPr lang="en-US" altLang="zh-TW" sz="2000" baseline="50000">
                  <a:solidFill>
                    <a:srgbClr val="000000"/>
                  </a:solidFill>
                  <a:latin typeface="Times New Roman" pitchFamily="18" charset="0"/>
                  <a:ea typeface="標楷體" pitchFamily="65" charset="-120"/>
                </a:rPr>
                <a:t>3</a:t>
              </a:r>
              <a:r>
                <a:rPr lang="en-US" altLang="zh-TW" sz="2000">
                  <a:solidFill>
                    <a:srgbClr val="000000"/>
                  </a:solidFill>
                  <a:latin typeface="Times New Roman" pitchFamily="18" charset="0"/>
                  <a:ea typeface="標楷體" pitchFamily="65" charset="-120"/>
                </a:rPr>
                <a:t>-space = </a:t>
              </a:r>
              <a:r>
                <a:rPr lang="en-US" altLang="zh-TW" sz="2000">
                  <a:solidFill>
                    <a:srgbClr val="000000"/>
                  </a:solidFill>
                  <a:latin typeface="Times New Roman" pitchFamily="18" charset="0"/>
                </a:rPr>
                <a:t>set of all ordered triple of real numbers</a:t>
              </a:r>
              <a:endParaRPr lang="en-US" altLang="zh-TW" sz="2000">
                <a:solidFill>
                  <a:srgbClr val="000000"/>
                </a:solidFill>
                <a:latin typeface="Times New Roman" pitchFamily="18" charset="0"/>
                <a:ea typeface="標楷體" pitchFamily="65" charset="-120"/>
              </a:endParaRPr>
            </a:p>
          </p:txBody>
        </p:sp>
        <p:graphicFrame>
          <p:nvGraphicFramePr>
            <p:cNvPr id="1027" name="Object 19"/>
            <p:cNvGraphicFramePr>
              <a:graphicFrameLocks noChangeAspect="1"/>
            </p:cNvGraphicFramePr>
            <p:nvPr>
              <p:extLst>
                <p:ext uri="{D42A27DB-BD31-4B8C-83A1-F6EECF244321}">
                  <p14:modId xmlns:p14="http://schemas.microsoft.com/office/powerpoint/2010/main" val="1243384115"/>
                </p:ext>
              </p:extLst>
            </p:nvPr>
          </p:nvGraphicFramePr>
          <p:xfrm>
            <a:off x="4073" y="2374"/>
            <a:ext cx="815" cy="263"/>
          </p:xfrm>
          <a:graphic>
            <a:graphicData uri="http://schemas.openxmlformats.org/presentationml/2006/ole">
              <mc:AlternateContent xmlns:mc="http://schemas.openxmlformats.org/markup-compatibility/2006">
                <mc:Choice xmlns:v="urn:schemas-microsoft-com:vml" Requires="v">
                  <p:oleObj spid="_x0000_s114362" name="Equation" r:id="rId10" imgW="583920" imgH="190440" progId="Equation.DSMT4">
                    <p:embed/>
                  </p:oleObj>
                </mc:Choice>
                <mc:Fallback>
                  <p:oleObj name="Equation" r:id="rId10" imgW="583920" imgH="190440" progId="Equation.DSMT4">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73" y="2374"/>
                          <a:ext cx="815" cy="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54" name="Rectangle 86"/>
          <p:cNvSpPr>
            <a:spLocks noChangeArrowheads="1"/>
          </p:cNvSpPr>
          <p:nvPr/>
        </p:nvSpPr>
        <p:spPr bwMode="auto">
          <a:xfrm>
            <a:off x="1500188" y="3528541"/>
            <a:ext cx="6858000" cy="428625"/>
          </a:xfrm>
          <a:prstGeom prst="rect">
            <a:avLst/>
          </a:prstGeom>
          <a:noFill/>
          <a:ln w="9525">
            <a:noFill/>
            <a:miter lim="800000"/>
            <a:headEnd/>
            <a:tailEnd/>
          </a:ln>
        </p:spPr>
        <p:txBody>
          <a:bodyPr/>
          <a:lstStyle/>
          <a:p>
            <a:pPr marL="196850" indent="-196850">
              <a:spcBef>
                <a:spcPts val="300"/>
              </a:spcBef>
              <a:buClr>
                <a:schemeClr val="tx1"/>
              </a:buClr>
              <a:buSzPct val="40000"/>
              <a:buFont typeface="Wingdings" pitchFamily="2" charset="2"/>
              <a:buNone/>
              <a:defRPr/>
            </a:pPr>
            <a:r>
              <a:rPr lang="en-US" altLang="zh-TW" sz="2000" dirty="0">
                <a:solidFill>
                  <a:srgbClr val="0000FF"/>
                </a:solidFill>
                <a:latin typeface="+mn-lt"/>
                <a:ea typeface="標楷體" pitchFamily="65" charset="-120"/>
              </a:rPr>
              <a:t>(</a:t>
            </a:r>
            <a:r>
              <a:rPr lang="en-US" altLang="zh-TW" sz="2000" i="1" dirty="0">
                <a:solidFill>
                  <a:srgbClr val="0000FF"/>
                </a:solidFill>
                <a:latin typeface="+mn-lt"/>
                <a:ea typeface="標楷體" pitchFamily="65" charset="-120"/>
              </a:rPr>
              <a:t>R</a:t>
            </a:r>
            <a:r>
              <a:rPr lang="en-US" altLang="zh-TW" sz="2000" baseline="50000" dirty="0">
                <a:solidFill>
                  <a:srgbClr val="0000FF"/>
                </a:solidFill>
                <a:latin typeface="+mn-lt"/>
                <a:ea typeface="標楷體" pitchFamily="65" charset="-120"/>
              </a:rPr>
              <a:t>1</a:t>
            </a:r>
            <a:r>
              <a:rPr lang="en-US" altLang="zh-TW" sz="2000" dirty="0">
                <a:solidFill>
                  <a:srgbClr val="0000FF"/>
                </a:solidFill>
                <a:latin typeface="+mn-lt"/>
                <a:ea typeface="標楷體" pitchFamily="65" charset="-120"/>
              </a:rPr>
              <a:t>-space can be represented geometrically by the </a:t>
            </a:r>
            <a:r>
              <a:rPr lang="en-US" altLang="zh-TW" sz="2000" i="1" dirty="0">
                <a:solidFill>
                  <a:srgbClr val="0000FF"/>
                </a:solidFill>
                <a:latin typeface="+mn-lt"/>
                <a:ea typeface="標楷體" pitchFamily="65" charset="-120"/>
              </a:rPr>
              <a:t>x</a:t>
            </a:r>
            <a:r>
              <a:rPr lang="en-US" altLang="zh-TW" sz="2000" dirty="0">
                <a:solidFill>
                  <a:srgbClr val="0000FF"/>
                </a:solidFill>
                <a:latin typeface="+mn-lt"/>
                <a:ea typeface="標楷體" pitchFamily="65" charset="-120"/>
              </a:rPr>
              <a:t>-axis)</a:t>
            </a:r>
          </a:p>
        </p:txBody>
      </p:sp>
      <p:sp>
        <p:nvSpPr>
          <p:cNvPr id="255" name="Rectangle 86"/>
          <p:cNvSpPr>
            <a:spLocks noChangeArrowheads="1"/>
          </p:cNvSpPr>
          <p:nvPr/>
        </p:nvSpPr>
        <p:spPr bwMode="auto">
          <a:xfrm>
            <a:off x="1500188" y="4457228"/>
            <a:ext cx="6858000" cy="428625"/>
          </a:xfrm>
          <a:prstGeom prst="rect">
            <a:avLst/>
          </a:prstGeom>
          <a:noFill/>
          <a:ln w="9525">
            <a:noFill/>
            <a:miter lim="800000"/>
            <a:headEnd/>
            <a:tailEnd/>
          </a:ln>
        </p:spPr>
        <p:txBody>
          <a:bodyPr/>
          <a:lstStyle/>
          <a:p>
            <a:pPr marL="196850" indent="-196850">
              <a:spcBef>
                <a:spcPts val="300"/>
              </a:spcBef>
              <a:buClr>
                <a:schemeClr val="tx1"/>
              </a:buClr>
              <a:buSzPct val="40000"/>
              <a:buFont typeface="Wingdings" pitchFamily="2" charset="2"/>
              <a:buNone/>
              <a:defRPr/>
            </a:pPr>
            <a:r>
              <a:rPr lang="en-US" altLang="zh-TW" sz="2000" dirty="0">
                <a:solidFill>
                  <a:srgbClr val="0000FF"/>
                </a:solidFill>
                <a:latin typeface="+mn-lt"/>
                <a:ea typeface="標楷體" pitchFamily="65" charset="-120"/>
              </a:rPr>
              <a:t>(</a:t>
            </a:r>
            <a:r>
              <a:rPr lang="en-US" altLang="zh-TW" sz="2000" i="1" dirty="0">
                <a:solidFill>
                  <a:srgbClr val="0000FF"/>
                </a:solidFill>
                <a:latin typeface="+mn-lt"/>
                <a:ea typeface="標楷體" pitchFamily="65" charset="-120"/>
              </a:rPr>
              <a:t>R</a:t>
            </a:r>
            <a:r>
              <a:rPr lang="en-US" altLang="zh-TW" sz="2000" baseline="50000" dirty="0">
                <a:solidFill>
                  <a:srgbClr val="0000FF"/>
                </a:solidFill>
                <a:latin typeface="+mn-lt"/>
                <a:ea typeface="標楷體" pitchFamily="65" charset="-120"/>
              </a:rPr>
              <a:t>2</a:t>
            </a:r>
            <a:r>
              <a:rPr lang="en-US" altLang="zh-TW" sz="2000" dirty="0">
                <a:solidFill>
                  <a:srgbClr val="0000FF"/>
                </a:solidFill>
                <a:latin typeface="+mn-lt"/>
                <a:ea typeface="標楷體" pitchFamily="65" charset="-120"/>
              </a:rPr>
              <a:t>-space can be represented geometrically by the </a:t>
            </a:r>
            <a:r>
              <a:rPr lang="en-US" altLang="zh-TW" sz="2000" i="1" dirty="0" err="1">
                <a:solidFill>
                  <a:srgbClr val="0000FF"/>
                </a:solidFill>
                <a:latin typeface="+mn-lt"/>
                <a:ea typeface="標楷體" pitchFamily="65" charset="-120"/>
              </a:rPr>
              <a:t>xy</a:t>
            </a:r>
            <a:r>
              <a:rPr lang="en-US" altLang="zh-TW" sz="2000" dirty="0">
                <a:solidFill>
                  <a:srgbClr val="0000FF"/>
                </a:solidFill>
                <a:latin typeface="+mn-lt"/>
                <a:ea typeface="標楷體" pitchFamily="65" charset="-120"/>
              </a:rPr>
              <a:t>-plane)</a:t>
            </a:r>
          </a:p>
        </p:txBody>
      </p:sp>
      <p:sp>
        <p:nvSpPr>
          <p:cNvPr id="256" name="Rectangle 86"/>
          <p:cNvSpPr>
            <a:spLocks noChangeArrowheads="1"/>
          </p:cNvSpPr>
          <p:nvPr/>
        </p:nvSpPr>
        <p:spPr bwMode="auto">
          <a:xfrm>
            <a:off x="1500188" y="5314478"/>
            <a:ext cx="6858000" cy="428625"/>
          </a:xfrm>
          <a:prstGeom prst="rect">
            <a:avLst/>
          </a:prstGeom>
          <a:noFill/>
          <a:ln w="9525">
            <a:noFill/>
            <a:miter lim="800000"/>
            <a:headEnd/>
            <a:tailEnd/>
          </a:ln>
        </p:spPr>
        <p:txBody>
          <a:bodyPr/>
          <a:lstStyle/>
          <a:p>
            <a:pPr marL="196850" indent="-196850">
              <a:spcBef>
                <a:spcPts val="300"/>
              </a:spcBef>
              <a:buClr>
                <a:schemeClr val="tx1"/>
              </a:buClr>
              <a:buSzPct val="40000"/>
              <a:buFont typeface="Wingdings" pitchFamily="2" charset="2"/>
              <a:buNone/>
              <a:defRPr/>
            </a:pPr>
            <a:r>
              <a:rPr lang="en-US" altLang="zh-TW" sz="2000" dirty="0">
                <a:solidFill>
                  <a:srgbClr val="0000FF"/>
                </a:solidFill>
                <a:latin typeface="+mn-lt"/>
                <a:ea typeface="標楷體" pitchFamily="65" charset="-120"/>
              </a:rPr>
              <a:t>(</a:t>
            </a:r>
            <a:r>
              <a:rPr lang="en-US" altLang="zh-TW" sz="2000" i="1" dirty="0">
                <a:solidFill>
                  <a:srgbClr val="0000FF"/>
                </a:solidFill>
                <a:latin typeface="+mn-lt"/>
                <a:ea typeface="標楷體" pitchFamily="65" charset="-120"/>
              </a:rPr>
              <a:t>R</a:t>
            </a:r>
            <a:r>
              <a:rPr lang="en-US" altLang="zh-TW" sz="2000" baseline="50000" dirty="0">
                <a:solidFill>
                  <a:srgbClr val="0000FF"/>
                </a:solidFill>
                <a:latin typeface="+mn-lt"/>
                <a:ea typeface="標楷體" pitchFamily="65" charset="-120"/>
              </a:rPr>
              <a:t>3</a:t>
            </a:r>
            <a:r>
              <a:rPr lang="en-US" altLang="zh-TW" sz="2000" dirty="0">
                <a:solidFill>
                  <a:srgbClr val="0000FF"/>
                </a:solidFill>
                <a:latin typeface="+mn-lt"/>
                <a:ea typeface="標楷體" pitchFamily="65" charset="-120"/>
              </a:rPr>
              <a:t>-space can be represented geometrically by the </a:t>
            </a:r>
            <a:r>
              <a:rPr lang="en-US" altLang="zh-TW" sz="2000" i="1" dirty="0">
                <a:solidFill>
                  <a:srgbClr val="0000FF"/>
                </a:solidFill>
                <a:latin typeface="+mn-lt"/>
                <a:ea typeface="標楷體" pitchFamily="65" charset="-120"/>
              </a:rPr>
              <a:t>xyz</a:t>
            </a:r>
            <a:r>
              <a:rPr lang="en-US" altLang="zh-TW" sz="2000" dirty="0">
                <a:solidFill>
                  <a:srgbClr val="0000FF"/>
                </a:solidFill>
                <a:latin typeface="+mn-lt"/>
                <a:ea typeface="標楷體" pitchFamily="65" charset="-120"/>
              </a:rPr>
              <a:t>-space)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6" name="Rectangle 1054"/>
          <p:cNvSpPr>
            <a:spLocks noGrp="1" noChangeArrowheads="1"/>
          </p:cNvSpPr>
          <p:nvPr>
            <p:ph type="body" sz="half" idx="1"/>
          </p:nvPr>
        </p:nvSpPr>
        <p:spPr>
          <a:xfrm>
            <a:off x="179388" y="914400"/>
            <a:ext cx="7910512" cy="838200"/>
          </a:xfrm>
          <a:noFill/>
        </p:spPr>
        <p:txBody>
          <a:bodyPr/>
          <a:lstStyle/>
          <a:p>
            <a:pPr eaLnBrk="1" hangingPunct="1">
              <a:lnSpc>
                <a:spcPct val="90000"/>
              </a:lnSpc>
            </a:pPr>
            <a:r>
              <a:rPr lang="en-US" altLang="zh-TW" dirty="0">
                <a:solidFill>
                  <a:srgbClr val="FF0000"/>
                </a:solidFill>
              </a:rPr>
              <a:t>Notes:</a:t>
            </a:r>
            <a:r>
              <a:rPr lang="en-US" altLang="zh-TW" dirty="0">
                <a:solidFill>
                  <a:schemeClr val="tx1"/>
                </a:solidFill>
              </a:rPr>
              <a:t>  To show that a set is not a vector space, you need </a:t>
            </a:r>
          </a:p>
          <a:p>
            <a:pPr eaLnBrk="1" hangingPunct="1">
              <a:lnSpc>
                <a:spcPct val="90000"/>
              </a:lnSpc>
              <a:buFont typeface="Wingdings" pitchFamily="2" charset="2"/>
              <a:buNone/>
            </a:pPr>
            <a:r>
              <a:rPr lang="en-US" altLang="zh-TW" dirty="0">
                <a:solidFill>
                  <a:schemeClr val="tx1"/>
                </a:solidFill>
              </a:rPr>
              <a:t>               only find one axiom that is not satisfied</a:t>
            </a:r>
          </a:p>
        </p:txBody>
      </p:sp>
      <p:sp>
        <p:nvSpPr>
          <p:cNvPr id="19467" name="Text Box 1064"/>
          <p:cNvSpPr txBox="1">
            <a:spLocks noChangeArrowheads="1"/>
          </p:cNvSpPr>
          <p:nvPr/>
        </p:nvSpPr>
        <p:spPr bwMode="auto">
          <a:xfrm>
            <a:off x="203200" y="4076700"/>
            <a:ext cx="8689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180975" indent="-180975"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40000"/>
              <a:buFont typeface="Wingdings" pitchFamily="2" charset="2"/>
              <a:buChar char="n"/>
            </a:pPr>
            <a:r>
              <a:rPr lang="en-US" altLang="zh-TW">
                <a:solidFill>
                  <a:schemeClr val="hlink"/>
                </a:solidFill>
                <a:latin typeface="Times New Roman" pitchFamily="18" charset="0"/>
                <a:ea typeface="標楷體" pitchFamily="65" charset="-120"/>
              </a:rPr>
              <a:t> </a:t>
            </a:r>
            <a:r>
              <a:rPr lang="en-US" altLang="zh-TW">
                <a:solidFill>
                  <a:schemeClr val="hlink"/>
                </a:solidFill>
                <a:latin typeface="Times New Roman" pitchFamily="18" charset="0"/>
              </a:rPr>
              <a:t>Ex 7:</a:t>
            </a:r>
            <a:r>
              <a:rPr lang="en-US" altLang="zh-TW">
                <a:solidFill>
                  <a:schemeClr val="hlink"/>
                </a:solidFill>
                <a:latin typeface="Times New Roman" pitchFamily="18" charset="0"/>
                <a:ea typeface="標楷體" pitchFamily="65" charset="-120"/>
              </a:rPr>
              <a:t> </a:t>
            </a:r>
            <a:r>
              <a:rPr lang="en-US" altLang="zh-TW">
                <a:latin typeface="Times New Roman" pitchFamily="18" charset="0"/>
                <a:ea typeface="標楷體" pitchFamily="65" charset="-120"/>
              </a:rPr>
              <a:t>The set of all (exact) second-degree polynomial functions is</a:t>
            </a:r>
          </a:p>
          <a:p>
            <a:pPr eaLnBrk="1" hangingPunct="1">
              <a:buClr>
                <a:schemeClr val="tx1"/>
              </a:buClr>
              <a:buSzPct val="40000"/>
            </a:pPr>
            <a:r>
              <a:rPr lang="en-US" altLang="zh-TW">
                <a:latin typeface="Times New Roman" pitchFamily="18" charset="0"/>
                <a:ea typeface="標楷體" pitchFamily="65" charset="-120"/>
              </a:rPr>
              <a:t>             not a vector space</a:t>
            </a:r>
          </a:p>
        </p:txBody>
      </p:sp>
      <p:sp>
        <p:nvSpPr>
          <p:cNvPr id="19468" name="Text Box 1066"/>
          <p:cNvSpPr txBox="1">
            <a:spLocks noChangeArrowheads="1"/>
          </p:cNvSpPr>
          <p:nvPr/>
        </p:nvSpPr>
        <p:spPr bwMode="auto">
          <a:xfrm>
            <a:off x="611188" y="4999038"/>
            <a:ext cx="328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ea typeface="標楷體" pitchFamily="65" charset="-120"/>
              </a:rPr>
              <a:t> Pf:      </a:t>
            </a:r>
            <a:r>
              <a:rPr lang="en-US" altLang="zh-TW">
                <a:latin typeface="Times New Roman" pitchFamily="18" charset="0"/>
                <a:ea typeface="標楷體" pitchFamily="65" charset="-120"/>
              </a:rPr>
              <a:t>Let                  and</a:t>
            </a:r>
          </a:p>
        </p:txBody>
      </p:sp>
      <p:graphicFrame>
        <p:nvGraphicFramePr>
          <p:cNvPr id="19458" name="Object 2048"/>
          <p:cNvGraphicFramePr>
            <a:graphicFrameLocks noChangeAspect="1"/>
          </p:cNvGraphicFramePr>
          <p:nvPr/>
        </p:nvGraphicFramePr>
        <p:xfrm>
          <a:off x="2051050" y="4999038"/>
          <a:ext cx="1244600" cy="457200"/>
        </p:xfrm>
        <a:graphic>
          <a:graphicData uri="http://schemas.openxmlformats.org/presentationml/2006/ole">
            <mc:AlternateContent xmlns:mc="http://schemas.openxmlformats.org/markup-compatibility/2006">
              <mc:Choice xmlns:v="urn:schemas-microsoft-com:vml" Requires="v">
                <p:oleObj spid="_x0000_s140159" name="方程式" r:id="rId3" imgW="622080" imgH="228600" progId="Equation.3">
                  <p:embed/>
                </p:oleObj>
              </mc:Choice>
              <mc:Fallback>
                <p:oleObj name="方程式" r:id="rId3" imgW="622080" imgH="228600" progId="Equation.3">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4999038"/>
                        <a:ext cx="1244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59" name="Object 2049"/>
          <p:cNvGraphicFramePr>
            <a:graphicFrameLocks noChangeAspect="1"/>
          </p:cNvGraphicFramePr>
          <p:nvPr/>
        </p:nvGraphicFramePr>
        <p:xfrm>
          <a:off x="3995738" y="4999038"/>
          <a:ext cx="2184400" cy="457200"/>
        </p:xfrm>
        <a:graphic>
          <a:graphicData uri="http://schemas.openxmlformats.org/presentationml/2006/ole">
            <mc:AlternateContent xmlns:mc="http://schemas.openxmlformats.org/markup-compatibility/2006">
              <mc:Choice xmlns:v="urn:schemas-microsoft-com:vml" Requires="v">
                <p:oleObj spid="_x0000_s140160" name="方程式" r:id="rId5" imgW="1091880" imgH="228600" progId="Equation.3">
                  <p:embed/>
                </p:oleObj>
              </mc:Choice>
              <mc:Fallback>
                <p:oleObj name="方程式" r:id="rId5" imgW="1091880" imgH="228600" progId="Equation.3">
                  <p:embed/>
                  <p:pic>
                    <p:nvPicPr>
                      <p:cNvPr id="0" name="Object 20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4999038"/>
                        <a:ext cx="218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0" name="Object 2050"/>
          <p:cNvGraphicFramePr>
            <a:graphicFrameLocks noChangeAspect="1"/>
          </p:cNvGraphicFramePr>
          <p:nvPr/>
        </p:nvGraphicFramePr>
        <p:xfrm>
          <a:off x="1622425" y="5629275"/>
          <a:ext cx="3152775" cy="406400"/>
        </p:xfrm>
        <a:graphic>
          <a:graphicData uri="http://schemas.openxmlformats.org/presentationml/2006/ole">
            <mc:AlternateContent xmlns:mc="http://schemas.openxmlformats.org/markup-compatibility/2006">
              <mc:Choice xmlns:v="urn:schemas-microsoft-com:vml" Requires="v">
                <p:oleObj spid="_x0000_s140161" name="方程式" r:id="rId7" imgW="1574640" imgH="203040" progId="Equation.3">
                  <p:embed/>
                </p:oleObj>
              </mc:Choice>
              <mc:Fallback>
                <p:oleObj name="方程式" r:id="rId7" imgW="1574640" imgH="203040" progId="Equation.3">
                  <p:embed/>
                  <p:pic>
                    <p:nvPicPr>
                      <p:cNvPr id="0" name="Object 20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2425" y="5629275"/>
                        <a:ext cx="31527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9" name="Text Box 1071"/>
          <p:cNvSpPr txBox="1">
            <a:spLocks noChangeArrowheads="1"/>
          </p:cNvSpPr>
          <p:nvPr/>
        </p:nvSpPr>
        <p:spPr bwMode="auto">
          <a:xfrm>
            <a:off x="1619250" y="6140450"/>
            <a:ext cx="409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a:solidFill>
                  <a:srgbClr val="0000FF"/>
                </a:solidFill>
                <a:latin typeface="Times New Roman" pitchFamily="18" charset="0"/>
                <a:ea typeface="標楷體" pitchFamily="65" charset="-120"/>
              </a:rPr>
              <a:t>(</a:t>
            </a:r>
            <a:r>
              <a:rPr lang="en-US" altLang="zh-TW" sz="2000">
                <a:solidFill>
                  <a:srgbClr val="0000FF"/>
                </a:solidFill>
                <a:latin typeface="Times New Roman" pitchFamily="18" charset="0"/>
              </a:rPr>
              <a:t>it is not closed under vector addition</a:t>
            </a:r>
            <a:r>
              <a:rPr lang="en-US" altLang="zh-TW" sz="2000">
                <a:solidFill>
                  <a:srgbClr val="0000FF"/>
                </a:solidFill>
                <a:latin typeface="Times New Roman" pitchFamily="18" charset="0"/>
                <a:ea typeface="標楷體" pitchFamily="65" charset="-120"/>
              </a:rPr>
              <a:t>)</a:t>
            </a:r>
          </a:p>
        </p:txBody>
      </p:sp>
      <p:grpSp>
        <p:nvGrpSpPr>
          <p:cNvPr id="19470" name="Group 1080"/>
          <p:cNvGrpSpPr>
            <a:grpSpLocks/>
          </p:cNvGrpSpPr>
          <p:nvPr/>
        </p:nvGrpSpPr>
        <p:grpSpPr bwMode="auto">
          <a:xfrm>
            <a:off x="179388" y="1773238"/>
            <a:ext cx="7980362" cy="2166937"/>
            <a:chOff x="113" y="1117"/>
            <a:chExt cx="5027" cy="1365"/>
          </a:xfrm>
        </p:grpSpPr>
        <p:grpSp>
          <p:nvGrpSpPr>
            <p:cNvPr id="19471" name="Group 1077"/>
            <p:cNvGrpSpPr>
              <a:grpSpLocks/>
            </p:cNvGrpSpPr>
            <p:nvPr/>
          </p:nvGrpSpPr>
          <p:grpSpPr bwMode="auto">
            <a:xfrm>
              <a:off x="1062" y="1518"/>
              <a:ext cx="4078" cy="560"/>
              <a:chOff x="1056" y="1373"/>
              <a:chExt cx="4078" cy="560"/>
            </a:xfrm>
          </p:grpSpPr>
          <p:graphicFrame>
            <p:nvGraphicFramePr>
              <p:cNvPr id="19464" name="Object 2054"/>
              <p:cNvGraphicFramePr>
                <a:graphicFrameLocks noChangeAspect="1"/>
              </p:cNvGraphicFramePr>
              <p:nvPr/>
            </p:nvGraphicFramePr>
            <p:xfrm>
              <a:off x="1064" y="1373"/>
              <a:ext cx="2800" cy="288"/>
            </p:xfrm>
            <a:graphic>
              <a:graphicData uri="http://schemas.openxmlformats.org/presentationml/2006/ole">
                <mc:AlternateContent xmlns:mc="http://schemas.openxmlformats.org/markup-compatibility/2006">
                  <mc:Choice xmlns:v="urn:schemas-microsoft-com:vml" Requires="v">
                    <p:oleObj spid="_x0000_s140162" name="Equation" r:id="rId9" imgW="2222280" imgH="228600" progId="Equation.DSMT4">
                      <p:embed/>
                    </p:oleObj>
                  </mc:Choice>
                  <mc:Fallback>
                    <p:oleObj name="Equation" r:id="rId9" imgW="2222280" imgH="228600" progId="Equation.DSMT4">
                      <p:embed/>
                      <p:pic>
                        <p:nvPicPr>
                          <p:cNvPr id="0" name="Object 20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4" y="1373"/>
                            <a:ext cx="280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5" name="Object 2055"/>
              <p:cNvGraphicFramePr>
                <a:graphicFrameLocks noChangeAspect="1"/>
              </p:cNvGraphicFramePr>
              <p:nvPr/>
            </p:nvGraphicFramePr>
            <p:xfrm>
              <a:off x="1056" y="1645"/>
              <a:ext cx="1072" cy="288"/>
            </p:xfrm>
            <a:graphic>
              <a:graphicData uri="http://schemas.openxmlformats.org/presentationml/2006/ole">
                <mc:AlternateContent xmlns:mc="http://schemas.openxmlformats.org/markup-compatibility/2006">
                  <mc:Choice xmlns:v="urn:schemas-microsoft-com:vml" Requires="v">
                    <p:oleObj spid="_x0000_s140163" name="方程式" r:id="rId11" imgW="850680" imgH="228600" progId="Equation.3">
                      <p:embed/>
                    </p:oleObj>
                  </mc:Choice>
                  <mc:Fallback>
                    <p:oleObj name="方程式" r:id="rId11" imgW="850680" imgH="228600" progId="Equation.3">
                      <p:embed/>
                      <p:pic>
                        <p:nvPicPr>
                          <p:cNvPr id="0" name="Object 20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6" y="1645"/>
                            <a:ext cx="107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30" name="Text Box 1059"/>
              <p:cNvSpPr txBox="1">
                <a:spLocks noChangeArrowheads="1"/>
              </p:cNvSpPr>
              <p:nvPr/>
            </p:nvSpPr>
            <p:spPr bwMode="auto">
              <a:xfrm>
                <a:off x="2154" y="1655"/>
                <a:ext cx="2980" cy="252"/>
              </a:xfrm>
              <a:prstGeom prst="rect">
                <a:avLst/>
              </a:prstGeom>
              <a:noFill/>
              <a:ln w="25400">
                <a:noFill/>
                <a:miter lim="800000"/>
                <a:headEnd/>
                <a:tailEnd type="none" w="sm" len="sm"/>
              </a:ln>
            </p:spPr>
            <p:txBody>
              <a:bodyPr wrap="none">
                <a:spAutoFit/>
              </a:bodyPr>
              <a:lstStyle/>
              <a:p>
                <a:pPr>
                  <a:defRPr/>
                </a:pPr>
                <a:r>
                  <a:rPr lang="en-US" altLang="zh-TW" sz="2000" dirty="0">
                    <a:solidFill>
                      <a:srgbClr val="0000FF"/>
                    </a:solidFill>
                    <a:latin typeface="+mn-lt"/>
                    <a:ea typeface="標楷體" pitchFamily="65" charset="-120"/>
                  </a:rPr>
                  <a:t>(it is not closed under scalar multiplication)</a:t>
                </a:r>
              </a:p>
            </p:txBody>
          </p:sp>
        </p:grpSp>
        <p:graphicFrame>
          <p:nvGraphicFramePr>
            <p:cNvPr id="19461" name="Object 2051"/>
            <p:cNvGraphicFramePr>
              <a:graphicFrameLocks noChangeAspect="1"/>
            </p:cNvGraphicFramePr>
            <p:nvPr/>
          </p:nvGraphicFramePr>
          <p:xfrm>
            <a:off x="1664" y="2013"/>
            <a:ext cx="177" cy="257"/>
          </p:xfrm>
          <a:graphic>
            <a:graphicData uri="http://schemas.openxmlformats.org/presentationml/2006/ole">
              <mc:AlternateContent xmlns:mc="http://schemas.openxmlformats.org/markup-compatibility/2006">
                <mc:Choice xmlns:v="urn:schemas-microsoft-com:vml" Requires="v">
                  <p:oleObj spid="_x0000_s140164" name="方程式" r:id="rId13" imgW="139680" imgH="203040" progId="Equation.3">
                    <p:embed/>
                  </p:oleObj>
                </mc:Choice>
                <mc:Fallback>
                  <p:oleObj name="方程式" r:id="rId13" imgW="139680" imgH="203040" progId="Equation.3">
                    <p:embed/>
                    <p:pic>
                      <p:nvPicPr>
                        <p:cNvPr id="0" name="Object 205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64" y="2013"/>
                          <a:ext cx="177" cy="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2" name="Object 2052"/>
            <p:cNvGraphicFramePr>
              <a:graphicFrameLocks noChangeAspect="1"/>
            </p:cNvGraphicFramePr>
            <p:nvPr/>
          </p:nvGraphicFramePr>
          <p:xfrm>
            <a:off x="1121" y="2013"/>
            <a:ext cx="177" cy="257"/>
          </p:xfrm>
          <a:graphic>
            <a:graphicData uri="http://schemas.openxmlformats.org/presentationml/2006/ole">
              <mc:AlternateContent xmlns:mc="http://schemas.openxmlformats.org/markup-compatibility/2006">
                <mc:Choice xmlns:v="urn:schemas-microsoft-com:vml" Requires="v">
                  <p:oleObj spid="_x0000_s140165" name="方程式" r:id="rId15" imgW="139680" imgH="203040" progId="Equation.3">
                    <p:embed/>
                  </p:oleObj>
                </mc:Choice>
                <mc:Fallback>
                  <p:oleObj name="方程式" r:id="rId15" imgW="139680" imgH="203040" progId="Equation.3">
                    <p:embed/>
                    <p:pic>
                      <p:nvPicPr>
                        <p:cNvPr id="0" name="Object 205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21" y="2013"/>
                          <a:ext cx="177" cy="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3" name="Object 2053"/>
            <p:cNvGraphicFramePr>
              <a:graphicFrameLocks noChangeAspect="1"/>
            </p:cNvGraphicFramePr>
            <p:nvPr/>
          </p:nvGraphicFramePr>
          <p:xfrm>
            <a:off x="1328" y="2013"/>
            <a:ext cx="177" cy="257"/>
          </p:xfrm>
          <a:graphic>
            <a:graphicData uri="http://schemas.openxmlformats.org/presentationml/2006/ole">
              <mc:AlternateContent xmlns:mc="http://schemas.openxmlformats.org/markup-compatibility/2006">
                <mc:Choice xmlns:v="urn:schemas-microsoft-com:vml" Requires="v">
                  <p:oleObj spid="_x0000_s140166" name="方程式" r:id="rId17" imgW="139680" imgH="203040" progId="Equation.3">
                    <p:embed/>
                  </p:oleObj>
                </mc:Choice>
                <mc:Fallback>
                  <p:oleObj name="方程式" r:id="rId17" imgW="139680" imgH="203040" progId="Equation.3">
                    <p:embed/>
                    <p:pic>
                      <p:nvPicPr>
                        <p:cNvPr id="0" name="Object 205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28" y="2013"/>
                          <a:ext cx="177" cy="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72" name="Text Box 1063"/>
            <p:cNvSpPr txBox="1">
              <a:spLocks noChangeArrowheads="1"/>
            </p:cNvSpPr>
            <p:nvPr/>
          </p:nvSpPr>
          <p:spPr bwMode="auto">
            <a:xfrm>
              <a:off x="901" y="2160"/>
              <a:ext cx="43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a:latin typeface="Times New Roman" pitchFamily="18" charset="0"/>
                  <a:ea typeface="標楷體" pitchFamily="65" charset="-120"/>
                </a:rPr>
                <a:t>scala</a:t>
              </a:r>
              <a:r>
                <a:rPr lang="en-US" altLang="zh-TW" sz="1600">
                  <a:latin typeface="標楷體" pitchFamily="65" charset="-120"/>
                  <a:ea typeface="標楷體" pitchFamily="65" charset="-120"/>
                </a:rPr>
                <a:t>r</a:t>
              </a:r>
            </a:p>
          </p:txBody>
        </p:sp>
        <p:grpSp>
          <p:nvGrpSpPr>
            <p:cNvPr id="19473" name="Group 1072"/>
            <p:cNvGrpSpPr>
              <a:grpSpLocks/>
            </p:cNvGrpSpPr>
            <p:nvPr/>
          </p:nvGrpSpPr>
          <p:grpSpPr bwMode="auto">
            <a:xfrm>
              <a:off x="113" y="1117"/>
              <a:ext cx="4591" cy="576"/>
              <a:chOff x="624" y="1370"/>
              <a:chExt cx="4591" cy="576"/>
            </a:xfrm>
          </p:grpSpPr>
          <p:sp>
            <p:nvSpPr>
              <p:cNvPr id="19476" name="Text Box 1073"/>
              <p:cNvSpPr txBox="1">
                <a:spLocks noChangeArrowheads="1"/>
              </p:cNvSpPr>
              <p:nvPr/>
            </p:nvSpPr>
            <p:spPr bwMode="auto">
              <a:xfrm>
                <a:off x="662" y="1658"/>
                <a:ext cx="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ea typeface="標楷體" pitchFamily="65" charset="-120"/>
                  </a:rPr>
                  <a:t>     Pf:</a:t>
                </a:r>
              </a:p>
            </p:txBody>
          </p:sp>
          <p:sp>
            <p:nvSpPr>
              <p:cNvPr id="19477" name="Text Box 1074"/>
              <p:cNvSpPr txBox="1">
                <a:spLocks noChangeArrowheads="1"/>
              </p:cNvSpPr>
              <p:nvPr/>
            </p:nvSpPr>
            <p:spPr bwMode="auto">
              <a:xfrm>
                <a:off x="624" y="1370"/>
                <a:ext cx="45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40000"/>
                  <a:buFont typeface="Wingdings" pitchFamily="2" charset="2"/>
                  <a:buChar char="n"/>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Ex 6:</a:t>
                </a:r>
                <a:r>
                  <a:rPr lang="en-US" altLang="zh-TW" dirty="0">
                    <a:solidFill>
                      <a:schemeClr val="hlink"/>
                    </a:solidFill>
                    <a:latin typeface="Times New Roman" pitchFamily="18" charset="0"/>
                    <a:ea typeface="標楷體" pitchFamily="65" charset="-120"/>
                  </a:rPr>
                  <a:t>  </a:t>
                </a:r>
                <a:r>
                  <a:rPr lang="en-US" altLang="zh-TW" dirty="0">
                    <a:latin typeface="Times New Roman" pitchFamily="18" charset="0"/>
                    <a:ea typeface="標楷體" pitchFamily="65" charset="-120"/>
                  </a:rPr>
                  <a:t>The set of all integers (</a:t>
                </a:r>
                <a:r>
                  <a:rPr lang="zh-TW" altLang="en-US" dirty="0">
                    <a:latin typeface="Times New Roman" pitchFamily="18" charset="0"/>
                    <a:ea typeface="標楷體" pitchFamily="65" charset="-120"/>
                  </a:rPr>
                  <a:t>整數</a:t>
                </a:r>
                <a:r>
                  <a:rPr lang="en-US" altLang="zh-TW" dirty="0">
                    <a:latin typeface="Times New Roman" pitchFamily="18" charset="0"/>
                    <a:ea typeface="標楷體" pitchFamily="65" charset="-120"/>
                  </a:rPr>
                  <a:t>) is not a vector space</a:t>
                </a:r>
              </a:p>
            </p:txBody>
          </p:sp>
        </p:grpSp>
        <p:sp>
          <p:nvSpPr>
            <p:cNvPr id="19474" name="Text Box 1075"/>
            <p:cNvSpPr txBox="1">
              <a:spLocks noChangeArrowheads="1"/>
            </p:cNvSpPr>
            <p:nvPr/>
          </p:nvSpPr>
          <p:spPr bwMode="auto">
            <a:xfrm>
              <a:off x="1197" y="2251"/>
              <a:ext cx="5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800">
                  <a:solidFill>
                    <a:schemeClr val="folHlink"/>
                  </a:solidFill>
                  <a:latin typeface="Times New Roman" pitchFamily="18" charset="0"/>
                  <a:ea typeface="標楷體" pitchFamily="65" charset="-120"/>
                </a:rPr>
                <a:t>integer</a:t>
              </a:r>
            </a:p>
          </p:txBody>
        </p:sp>
        <p:sp>
          <p:nvSpPr>
            <p:cNvPr id="19475" name="Text Box 1076"/>
            <p:cNvSpPr txBox="1">
              <a:spLocks noChangeArrowheads="1"/>
            </p:cNvSpPr>
            <p:nvPr/>
          </p:nvSpPr>
          <p:spPr bwMode="auto">
            <a:xfrm>
              <a:off x="1581" y="2160"/>
              <a:ext cx="66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a:latin typeface="Times New Roman" pitchFamily="18" charset="0"/>
                  <a:ea typeface="標楷體" pitchFamily="65" charset="-120"/>
                </a:rPr>
                <a:t>noninteger</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6" name="Rectangle 1049"/>
          <p:cNvSpPr>
            <a:spLocks noGrp="1" noChangeArrowheads="1"/>
          </p:cNvSpPr>
          <p:nvPr>
            <p:ph type="body" sz="half" idx="1"/>
          </p:nvPr>
        </p:nvSpPr>
        <p:spPr>
          <a:xfrm>
            <a:off x="381000" y="836613"/>
            <a:ext cx="7924800" cy="457200"/>
          </a:xfrm>
          <a:noFill/>
        </p:spPr>
        <p:txBody>
          <a:bodyPr/>
          <a:lstStyle/>
          <a:p>
            <a:pPr eaLnBrk="1" hangingPunct="1"/>
            <a:r>
              <a:rPr lang="en-US" altLang="zh-TW"/>
              <a:t>Ex 8:</a:t>
            </a:r>
          </a:p>
        </p:txBody>
      </p:sp>
      <p:sp>
        <p:nvSpPr>
          <p:cNvPr id="20487" name="Text Box 1052"/>
          <p:cNvSpPr txBox="1">
            <a:spLocks noChangeArrowheads="1"/>
          </p:cNvSpPr>
          <p:nvPr/>
        </p:nvSpPr>
        <p:spPr bwMode="auto">
          <a:xfrm>
            <a:off x="914400" y="1293813"/>
            <a:ext cx="6227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V=R</a:t>
            </a:r>
            <a:r>
              <a:rPr lang="en-US" altLang="zh-TW" i="1" baseline="30000">
                <a:latin typeface="Times New Roman" pitchFamily="18" charset="0"/>
                <a:ea typeface="標楷體" pitchFamily="65" charset="-120"/>
              </a:rPr>
              <a:t>2</a:t>
            </a:r>
            <a:r>
              <a:rPr lang="en-US" altLang="zh-TW" i="1">
                <a:latin typeface="Times New Roman" pitchFamily="18" charset="0"/>
                <a:ea typeface="標楷體" pitchFamily="65" charset="-120"/>
              </a:rPr>
              <a:t>=</a:t>
            </a:r>
            <a:r>
              <a:rPr lang="en-US" altLang="zh-TW">
                <a:latin typeface="Times New Roman" pitchFamily="18" charset="0"/>
                <a:ea typeface="標楷體" pitchFamily="65" charset="-120"/>
              </a:rPr>
              <a:t>the set of all ordered pairs of real numbers</a:t>
            </a:r>
          </a:p>
        </p:txBody>
      </p:sp>
      <p:sp>
        <p:nvSpPr>
          <p:cNvPr id="20488" name="Text Box 1055"/>
          <p:cNvSpPr txBox="1">
            <a:spLocks noChangeArrowheads="1"/>
          </p:cNvSpPr>
          <p:nvPr/>
        </p:nvSpPr>
        <p:spPr bwMode="auto">
          <a:xfrm>
            <a:off x="944563" y="1771650"/>
            <a:ext cx="217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vector addition</a:t>
            </a:r>
            <a:r>
              <a:rPr lang="en-US" altLang="zh-TW">
                <a:latin typeface="標楷體" pitchFamily="65" charset="-120"/>
                <a:ea typeface="標楷體" pitchFamily="65" charset="-120"/>
              </a:rPr>
              <a:t>:</a:t>
            </a:r>
          </a:p>
        </p:txBody>
      </p:sp>
      <p:graphicFrame>
        <p:nvGraphicFramePr>
          <p:cNvPr id="20482" name="Object 3072"/>
          <p:cNvGraphicFramePr>
            <a:graphicFrameLocks noGrp="1" noChangeAspect="1"/>
          </p:cNvGraphicFramePr>
          <p:nvPr>
            <p:ph sz="quarter" idx="3"/>
          </p:nvPr>
        </p:nvGraphicFramePr>
        <p:xfrm>
          <a:off x="3041650" y="1785938"/>
          <a:ext cx="4410075" cy="457200"/>
        </p:xfrm>
        <a:graphic>
          <a:graphicData uri="http://schemas.openxmlformats.org/presentationml/2006/ole">
            <mc:AlternateContent xmlns:mc="http://schemas.openxmlformats.org/markup-compatibility/2006">
              <mc:Choice xmlns:v="urn:schemas-microsoft-com:vml" Requires="v">
                <p:oleObj spid="_x0000_s128453" name="方程式" r:id="rId3" imgW="2082600" imgH="215640" progId="Equation.3">
                  <p:embed/>
                </p:oleObj>
              </mc:Choice>
              <mc:Fallback>
                <p:oleObj name="方程式" r:id="rId3" imgW="2082600" imgH="215640" progId="Equation.3">
                  <p:embed/>
                  <p:pic>
                    <p:nvPicPr>
                      <p:cNvPr id="0" name="Object 30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650" y="1785938"/>
                        <a:ext cx="4410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9" name="Text Box 1058"/>
          <p:cNvSpPr txBox="1">
            <a:spLocks noChangeArrowheads="1"/>
          </p:cNvSpPr>
          <p:nvPr/>
        </p:nvSpPr>
        <p:spPr bwMode="auto">
          <a:xfrm>
            <a:off x="933450" y="2254250"/>
            <a:ext cx="275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scalar multiplication:</a:t>
            </a:r>
          </a:p>
        </p:txBody>
      </p:sp>
      <p:graphicFrame>
        <p:nvGraphicFramePr>
          <p:cNvPr id="20483" name="Object 3073"/>
          <p:cNvGraphicFramePr>
            <a:graphicFrameLocks noChangeAspect="1"/>
          </p:cNvGraphicFramePr>
          <p:nvPr/>
        </p:nvGraphicFramePr>
        <p:xfrm>
          <a:off x="3635375" y="2281238"/>
          <a:ext cx="2189163" cy="433387"/>
        </p:xfrm>
        <a:graphic>
          <a:graphicData uri="http://schemas.openxmlformats.org/presentationml/2006/ole">
            <mc:AlternateContent xmlns:mc="http://schemas.openxmlformats.org/markup-compatibility/2006">
              <mc:Choice xmlns:v="urn:schemas-microsoft-com:vml" Requires="v">
                <p:oleObj spid="_x0000_s128454" name="Equation" r:id="rId5" imgW="1091880" imgH="215640" progId="Equation.3">
                  <p:embed/>
                </p:oleObj>
              </mc:Choice>
              <mc:Fallback>
                <p:oleObj name="Equation" r:id="rId5" imgW="1091880" imgH="215640" progId="Equation.3">
                  <p:embed/>
                  <p:pic>
                    <p:nvPicPr>
                      <p:cNvPr id="0" name="Object 30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2281238"/>
                        <a:ext cx="2189163"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490" name="Group 1060"/>
          <p:cNvGrpSpPr>
            <a:grpSpLocks/>
          </p:cNvGrpSpPr>
          <p:nvPr/>
        </p:nvGrpSpPr>
        <p:grpSpPr bwMode="auto">
          <a:xfrm>
            <a:off x="1143000" y="5272088"/>
            <a:ext cx="6602413" cy="1181100"/>
            <a:chOff x="1338" y="1842"/>
            <a:chExt cx="4159" cy="744"/>
          </a:xfrm>
        </p:grpSpPr>
        <p:graphicFrame>
          <p:nvGraphicFramePr>
            <p:cNvPr id="20484" name="Object 3074"/>
            <p:cNvGraphicFramePr>
              <a:graphicFrameLocks noChangeAspect="1"/>
            </p:cNvGraphicFramePr>
            <p:nvPr/>
          </p:nvGraphicFramePr>
          <p:xfrm>
            <a:off x="1383" y="1842"/>
            <a:ext cx="1703" cy="256"/>
          </p:xfrm>
          <a:graphic>
            <a:graphicData uri="http://schemas.openxmlformats.org/presentationml/2006/ole">
              <mc:AlternateContent xmlns:mc="http://schemas.openxmlformats.org/markup-compatibility/2006">
                <mc:Choice xmlns:v="urn:schemas-microsoft-com:vml" Requires="v">
                  <p:oleObj spid="_x0000_s128455" name="方程式" r:id="rId7" imgW="1346040" imgH="203040" progId="Equation.3">
                    <p:embed/>
                  </p:oleObj>
                </mc:Choice>
                <mc:Fallback>
                  <p:oleObj name="方程式" r:id="rId7" imgW="1346040" imgH="203040" progId="Equation.3">
                    <p:embed/>
                    <p:pic>
                      <p:nvPicPr>
                        <p:cNvPr id="0" name="Object 307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3" y="1842"/>
                          <a:ext cx="1703"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495" name="Group 1062"/>
            <p:cNvGrpSpPr>
              <a:grpSpLocks/>
            </p:cNvGrpSpPr>
            <p:nvPr/>
          </p:nvGrpSpPr>
          <p:grpSpPr bwMode="auto">
            <a:xfrm>
              <a:off x="1338" y="2068"/>
              <a:ext cx="4159" cy="518"/>
              <a:chOff x="1338" y="2068"/>
              <a:chExt cx="4159" cy="518"/>
            </a:xfrm>
          </p:grpSpPr>
          <p:sp>
            <p:nvSpPr>
              <p:cNvPr id="20496" name="Text Box 1063"/>
              <p:cNvSpPr txBox="1">
                <a:spLocks noChangeArrowheads="1"/>
              </p:cNvSpPr>
              <p:nvPr/>
            </p:nvSpPr>
            <p:spPr bwMode="auto">
              <a:xfrm>
                <a:off x="1338" y="2068"/>
                <a:ext cx="415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標楷體" pitchFamily="65" charset="-120"/>
                    <a:ea typeface="標楷體" pitchFamily="65" charset="-120"/>
                  </a:rPr>
                  <a:t>  </a:t>
                </a:r>
                <a:r>
                  <a:rPr lang="en-US" altLang="zh-TW">
                    <a:latin typeface="Times New Roman" pitchFamily="18" charset="0"/>
                    <a:ea typeface="標楷體" pitchFamily="65" charset="-120"/>
                  </a:rPr>
                  <a:t>the set (together with the two given operations) is </a:t>
                </a:r>
              </a:p>
              <a:p>
                <a:pPr eaLnBrk="1" hangingPunct="1"/>
                <a:r>
                  <a:rPr lang="en-US" altLang="zh-TW">
                    <a:latin typeface="Times New Roman" pitchFamily="18" charset="0"/>
                    <a:ea typeface="標楷體" pitchFamily="65" charset="-120"/>
                  </a:rPr>
                  <a:t>    not a vector space</a:t>
                </a:r>
                <a:endParaRPr lang="en-US" altLang="zh-TW">
                  <a:latin typeface="標楷體" pitchFamily="65" charset="-120"/>
                  <a:ea typeface="標楷體" pitchFamily="65" charset="-120"/>
                </a:endParaRPr>
              </a:p>
            </p:txBody>
          </p:sp>
          <p:graphicFrame>
            <p:nvGraphicFramePr>
              <p:cNvPr id="20485" name="Object 3075"/>
              <p:cNvGraphicFramePr>
                <a:graphicFrameLocks noChangeAspect="1"/>
              </p:cNvGraphicFramePr>
              <p:nvPr/>
            </p:nvGraphicFramePr>
            <p:xfrm>
              <a:off x="1383" y="2115"/>
              <a:ext cx="177" cy="161"/>
            </p:xfrm>
            <a:graphic>
              <a:graphicData uri="http://schemas.openxmlformats.org/presentationml/2006/ole">
                <mc:AlternateContent xmlns:mc="http://schemas.openxmlformats.org/markup-compatibility/2006">
                  <mc:Choice xmlns:v="urn:schemas-microsoft-com:vml" Requires="v">
                    <p:oleObj spid="_x0000_s128456" name="方程式" r:id="rId9" imgW="139680" imgH="126720" progId="Equation.3">
                      <p:embed/>
                    </p:oleObj>
                  </mc:Choice>
                  <mc:Fallback>
                    <p:oleObj name="方程式" r:id="rId9" imgW="139680" imgH="126720" progId="Equation.3">
                      <p:embed/>
                      <p:pic>
                        <p:nvPicPr>
                          <p:cNvPr id="0" name="Object 30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3" y="2115"/>
                            <a:ext cx="177" cy="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20491" name="Text Box 1067"/>
          <p:cNvSpPr txBox="1">
            <a:spLocks noChangeArrowheads="1"/>
          </p:cNvSpPr>
          <p:nvPr/>
        </p:nvSpPr>
        <p:spPr bwMode="auto">
          <a:xfrm>
            <a:off x="838200" y="2749550"/>
            <a:ext cx="3862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 Verify </a:t>
            </a:r>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 is not a vector space</a:t>
            </a:r>
            <a:endParaRPr lang="en-US" altLang="zh-TW">
              <a:solidFill>
                <a:schemeClr val="hlink"/>
              </a:solidFill>
            </a:endParaRPr>
          </a:p>
        </p:txBody>
      </p:sp>
      <p:sp>
        <p:nvSpPr>
          <p:cNvPr id="20492" name="Text Box 1068"/>
          <p:cNvSpPr txBox="1">
            <a:spLocks noChangeArrowheads="1"/>
          </p:cNvSpPr>
          <p:nvPr/>
        </p:nvSpPr>
        <p:spPr bwMode="auto">
          <a:xfrm>
            <a:off x="609600" y="3284538"/>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sp>
        <p:nvSpPr>
          <p:cNvPr id="20493" name="Text Box 1070"/>
          <p:cNvSpPr txBox="1">
            <a:spLocks noChangeArrowheads="1"/>
          </p:cNvSpPr>
          <p:nvPr/>
        </p:nvSpPr>
        <p:spPr bwMode="auto">
          <a:xfrm>
            <a:off x="5795963" y="2286000"/>
            <a:ext cx="266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a:solidFill>
                  <a:srgbClr val="0000FF"/>
                </a:solidFill>
                <a:latin typeface="Times New Roman" pitchFamily="18" charset="0"/>
                <a:ea typeface="標楷體" pitchFamily="65" charset="-120"/>
              </a:rPr>
              <a:t>(nonstandard definition)</a:t>
            </a:r>
          </a:p>
        </p:txBody>
      </p:sp>
      <p:sp>
        <p:nvSpPr>
          <p:cNvPr id="20494" name="Text Box 1071"/>
          <p:cNvSpPr txBox="1">
            <a:spLocks noChangeArrowheads="1"/>
          </p:cNvSpPr>
          <p:nvPr/>
        </p:nvSpPr>
        <p:spPr bwMode="auto">
          <a:xfrm>
            <a:off x="849313" y="3789363"/>
            <a:ext cx="78263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pPr>
            <a:r>
              <a:rPr lang="en-US" altLang="zh-TW">
                <a:latin typeface="Times New Roman" pitchFamily="18" charset="0"/>
                <a:ea typeface="標楷體" pitchFamily="65" charset="-120"/>
              </a:rPr>
              <a:t>This kind of setting can satisfy the first nine axioms of the definition of a vector space (you can try to show that), but it violates the tenth axiom</a:t>
            </a:r>
            <a:endParaRPr lang="en-US" altLang="zh-TW">
              <a:solidFill>
                <a:schemeClr val="hlink"/>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2"/>
          <p:cNvSpPr txBox="1">
            <a:spLocks noChangeArrowheads="1"/>
          </p:cNvSpPr>
          <p:nvPr/>
        </p:nvSpPr>
        <p:spPr bwMode="auto">
          <a:xfrm>
            <a:off x="381000" y="914400"/>
            <a:ext cx="8331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Theorem</a:t>
            </a:r>
            <a:r>
              <a:rPr lang="en-US" altLang="zh-TW" dirty="0">
                <a:solidFill>
                  <a:schemeClr val="hlink"/>
                </a:solidFill>
                <a:latin typeface="Times New Roman" pitchFamily="18" charset="0"/>
                <a:ea typeface="標楷體" pitchFamily="65" charset="-120"/>
              </a:rPr>
              <a:t> 4.4: Properties of additive identity and additive inverse</a:t>
            </a:r>
          </a:p>
        </p:txBody>
      </p:sp>
      <p:sp>
        <p:nvSpPr>
          <p:cNvPr id="17413" name="Text Box 3"/>
          <p:cNvSpPr txBox="1">
            <a:spLocks noChangeArrowheads="1"/>
          </p:cNvSpPr>
          <p:nvPr/>
        </p:nvSpPr>
        <p:spPr bwMode="auto">
          <a:xfrm>
            <a:off x="914400" y="1371600"/>
            <a:ext cx="768985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30000"/>
              </a:lnSpc>
            </a:pPr>
            <a:r>
              <a:rPr lang="en-US" altLang="zh-TW">
                <a:latin typeface="Times New Roman" pitchFamily="18" charset="0"/>
                <a:ea typeface="標楷體" pitchFamily="65" charset="-120"/>
              </a:rPr>
              <a:t>Let </a:t>
            </a:r>
            <a:r>
              <a:rPr lang="en-US" altLang="zh-TW" b="1">
                <a:latin typeface="Times New Roman" pitchFamily="18" charset="0"/>
                <a:ea typeface="標楷體" pitchFamily="65" charset="-120"/>
              </a:rPr>
              <a:t>v</a:t>
            </a:r>
            <a:r>
              <a:rPr lang="en-US" altLang="zh-TW" i="1">
                <a:latin typeface="Times New Roman" pitchFamily="18" charset="0"/>
                <a:ea typeface="標楷體" pitchFamily="65" charset="-120"/>
              </a:rPr>
              <a:t> </a:t>
            </a:r>
            <a:r>
              <a:rPr lang="en-US" altLang="zh-TW">
                <a:latin typeface="Times New Roman" pitchFamily="18" charset="0"/>
                <a:ea typeface="標楷體" pitchFamily="65" charset="-120"/>
              </a:rPr>
              <a:t>be any element of a vector space </a:t>
            </a:r>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 and let </a:t>
            </a:r>
            <a:r>
              <a:rPr lang="en-US" altLang="zh-TW" i="1">
                <a:latin typeface="Times New Roman" pitchFamily="18" charset="0"/>
                <a:ea typeface="標楷體" pitchFamily="65" charset="-120"/>
              </a:rPr>
              <a:t>c</a:t>
            </a:r>
            <a:r>
              <a:rPr lang="en-US" altLang="zh-TW">
                <a:latin typeface="Times New Roman" pitchFamily="18" charset="0"/>
                <a:ea typeface="標楷體" pitchFamily="65" charset="-120"/>
              </a:rPr>
              <a:t> be any</a:t>
            </a:r>
          </a:p>
          <a:p>
            <a:pPr eaLnBrk="1" hangingPunct="1">
              <a:lnSpc>
                <a:spcPct val="130000"/>
              </a:lnSpc>
            </a:pPr>
            <a:r>
              <a:rPr lang="en-US" altLang="zh-TW">
                <a:latin typeface="Times New Roman" pitchFamily="18" charset="0"/>
                <a:ea typeface="標楷體" pitchFamily="65" charset="-120"/>
              </a:rPr>
              <a:t>scalar. Then the following properties are true</a:t>
            </a:r>
            <a:endParaRPr lang="en-US" altLang="zh-TW">
              <a:latin typeface="Times New Roman" pitchFamily="18" charset="0"/>
            </a:endParaRPr>
          </a:p>
        </p:txBody>
      </p:sp>
      <p:graphicFrame>
        <p:nvGraphicFramePr>
          <p:cNvPr id="17410" name="Object 4"/>
          <p:cNvGraphicFramePr>
            <a:graphicFrameLocks noChangeAspect="1"/>
          </p:cNvGraphicFramePr>
          <p:nvPr/>
        </p:nvGraphicFramePr>
        <p:xfrm>
          <a:off x="827088" y="2454275"/>
          <a:ext cx="4416425" cy="1766888"/>
        </p:xfrm>
        <a:graphic>
          <a:graphicData uri="http://schemas.openxmlformats.org/presentationml/2006/ole">
            <mc:AlternateContent xmlns:mc="http://schemas.openxmlformats.org/markup-compatibility/2006">
              <mc:Choice xmlns:v="urn:schemas-microsoft-com:vml" Requires="v">
                <p:oleObj spid="_x0000_s18147" name="Equation" r:id="rId3" imgW="2209680" imgH="888840" progId="Equation.DSMT4">
                  <p:embed/>
                </p:oleObj>
              </mc:Choice>
              <mc:Fallback>
                <p:oleObj name="Equation" r:id="rId3" imgW="2209680" imgH="8888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454275"/>
                        <a:ext cx="4416425" cy="176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Text Box 1049"/>
          <p:cNvSpPr txBox="1">
            <a:spLocks noChangeArrowheads="1"/>
          </p:cNvSpPr>
          <p:nvPr/>
        </p:nvSpPr>
        <p:spPr bwMode="auto">
          <a:xfrm>
            <a:off x="642938" y="4357688"/>
            <a:ext cx="77152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2000" dirty="0">
                <a:solidFill>
                  <a:srgbClr val="0000FF"/>
                </a:solidFill>
                <a:latin typeface="Times New Roman" pitchFamily="18" charset="0"/>
              </a:rPr>
              <a:t>※ The first three properties are extension of Theorem 4.3, which simply considers the space of </a:t>
            </a:r>
            <a:r>
              <a:rPr lang="en-US" altLang="zh-TW" sz="2000" i="1" dirty="0" err="1">
                <a:solidFill>
                  <a:srgbClr val="0000FF"/>
                </a:solidFill>
                <a:latin typeface="Times New Roman" pitchFamily="18" charset="0"/>
              </a:rPr>
              <a:t>R</a:t>
            </a:r>
            <a:r>
              <a:rPr lang="en-US" altLang="zh-TW" sz="2000" i="1" baseline="50000" dirty="0" err="1">
                <a:solidFill>
                  <a:srgbClr val="0000FF"/>
                </a:solidFill>
                <a:latin typeface="Times New Roman" pitchFamily="18" charset="0"/>
              </a:rPr>
              <a:t>n</a:t>
            </a:r>
            <a:r>
              <a:rPr lang="en-US" altLang="zh-TW" sz="2000" dirty="0">
                <a:solidFill>
                  <a:srgbClr val="0000FF"/>
                </a:solidFill>
                <a:latin typeface="Times New Roman" pitchFamily="18" charset="0"/>
              </a:rPr>
              <a:t>. In fact, these four properties are not only valid for </a:t>
            </a:r>
            <a:r>
              <a:rPr lang="en-US" altLang="zh-TW" sz="2000" i="1" dirty="0" err="1">
                <a:solidFill>
                  <a:srgbClr val="0000FF"/>
                </a:solidFill>
                <a:latin typeface="Times New Roman" pitchFamily="18" charset="0"/>
              </a:rPr>
              <a:t>R</a:t>
            </a:r>
            <a:r>
              <a:rPr lang="en-US" altLang="zh-TW" sz="2000" i="1" baseline="50000" dirty="0" err="1">
                <a:solidFill>
                  <a:srgbClr val="0000FF"/>
                </a:solidFill>
                <a:latin typeface="Times New Roman" pitchFamily="18" charset="0"/>
              </a:rPr>
              <a:t>n</a:t>
            </a:r>
            <a:r>
              <a:rPr lang="en-US" altLang="zh-TW" sz="2000" dirty="0">
                <a:solidFill>
                  <a:srgbClr val="0000FF"/>
                </a:solidFill>
                <a:latin typeface="Times New Roman" pitchFamily="18" charset="0"/>
              </a:rPr>
              <a:t> but also for any vector space, e.g., for all vector spaces mentioned on Slide 4.19.</a:t>
            </a:r>
          </a:p>
        </p:txBody>
      </p:sp>
      <p:sp>
        <p:nvSpPr>
          <p:cNvPr id="17415" name="Text Box 1055"/>
          <p:cNvSpPr txBox="1">
            <a:spLocks noChangeArrowheads="1"/>
          </p:cNvSpPr>
          <p:nvPr/>
        </p:nvSpPr>
        <p:spPr bwMode="auto">
          <a:xfrm>
            <a:off x="571500" y="5667375"/>
            <a:ext cx="542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Pf:</a:t>
            </a:r>
          </a:p>
        </p:txBody>
      </p:sp>
      <p:graphicFrame>
        <p:nvGraphicFramePr>
          <p:cNvPr id="17411" name="Object 5"/>
          <p:cNvGraphicFramePr>
            <a:graphicFrameLocks noChangeAspect="1"/>
          </p:cNvGraphicFramePr>
          <p:nvPr>
            <p:extLst>
              <p:ext uri="{D42A27DB-BD31-4B8C-83A1-F6EECF244321}">
                <p14:modId xmlns:p14="http://schemas.microsoft.com/office/powerpoint/2010/main" val="2480046037"/>
              </p:ext>
            </p:extLst>
          </p:nvPr>
        </p:nvGraphicFramePr>
        <p:xfrm>
          <a:off x="1261268" y="6096000"/>
          <a:ext cx="5614988" cy="547688"/>
        </p:xfrm>
        <a:graphic>
          <a:graphicData uri="http://schemas.openxmlformats.org/presentationml/2006/ole">
            <mc:AlternateContent xmlns:mc="http://schemas.openxmlformats.org/markup-compatibility/2006">
              <mc:Choice xmlns:v="urn:schemas-microsoft-com:vml" Requires="v">
                <p:oleObj spid="_x0000_s18148" name="Equation" r:id="rId5" imgW="3111480" imgH="304560" progId="Equation.DSMT4">
                  <p:embed/>
                </p:oleObj>
              </mc:Choice>
              <mc:Fallback>
                <p:oleObj name="Equation" r:id="rId5" imgW="3111480" imgH="304560" progId="Equation.DSMT4">
                  <p:embed/>
                  <p:pic>
                    <p:nvPicPr>
                      <p:cNvPr id="0" name="Object 5"/>
                      <p:cNvPicPr>
                        <a:picLocks noChangeAspect="1" noChangeArrowheads="1"/>
                      </p:cNvPicPr>
                      <p:nvPr/>
                    </p:nvPicPr>
                    <p:blipFill>
                      <a:blip r:embed="rId6"/>
                      <a:srcRect/>
                      <a:stretch>
                        <a:fillRect/>
                      </a:stretch>
                    </p:blipFill>
                    <p:spPr bwMode="auto">
                      <a:xfrm>
                        <a:off x="1261268" y="6096000"/>
                        <a:ext cx="5614988"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6" name="矩形 5"/>
          <p:cNvSpPr>
            <a:spLocks noChangeArrowheads="1"/>
          </p:cNvSpPr>
          <p:nvPr/>
        </p:nvSpPr>
        <p:spPr bwMode="auto">
          <a:xfrm>
            <a:off x="2700338" y="3822700"/>
            <a:ext cx="3910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800">
                <a:solidFill>
                  <a:srgbClr val="0000FF"/>
                </a:solidFill>
                <a:latin typeface="Times New Roman" pitchFamily="18" charset="0"/>
              </a:rPr>
              <a:t>(the additive inverse of </a:t>
            </a:r>
            <a:r>
              <a:rPr lang="en-US" altLang="zh-TW" sz="1800" b="1">
                <a:solidFill>
                  <a:srgbClr val="0000FF"/>
                </a:solidFill>
                <a:latin typeface="Times New Roman" pitchFamily="18" charset="0"/>
              </a:rPr>
              <a:t>v</a:t>
            </a:r>
            <a:r>
              <a:rPr lang="en-US" altLang="zh-TW" sz="1800">
                <a:solidFill>
                  <a:srgbClr val="0000FF"/>
                </a:solidFill>
                <a:latin typeface="Times New Roman" pitchFamily="18" charset="0"/>
              </a:rPr>
              <a:t> equals ((</a:t>
            </a:r>
            <a:r>
              <a:rPr lang="en-US" altLang="zh-TW" sz="1800">
                <a:solidFill>
                  <a:srgbClr val="0000FF"/>
                </a:solidFill>
                <a:latin typeface="Times New Roman" pitchFamily="18" charset="0"/>
                <a:ea typeface="標楷體" pitchFamily="65" charset="-120"/>
              </a:rPr>
              <a:t>–</a:t>
            </a:r>
            <a:r>
              <a:rPr lang="en-US" altLang="zh-TW" sz="1800">
                <a:solidFill>
                  <a:srgbClr val="0000FF"/>
                </a:solidFill>
                <a:latin typeface="Times New Roman" pitchFamily="18" charset="0"/>
              </a:rPr>
              <a:t>1)</a:t>
            </a:r>
            <a:r>
              <a:rPr lang="en-US" altLang="zh-TW" sz="1800" b="1">
                <a:solidFill>
                  <a:srgbClr val="0000FF"/>
                </a:solidFill>
                <a:latin typeface="Times New Roman" pitchFamily="18" charset="0"/>
              </a:rPr>
              <a:t>v</a:t>
            </a:r>
            <a:r>
              <a:rPr lang="en-US" altLang="zh-TW" sz="1800">
                <a:solidFill>
                  <a:srgbClr val="0000FF"/>
                </a:solidFill>
                <a:latin typeface="Times New Roman" pitchFamily="18" charset="0"/>
              </a:rPr>
              <a:t>)</a:t>
            </a:r>
            <a:endParaRPr lang="zh-TW" altLang="en-US" sz="1800">
              <a:solidFill>
                <a:srgbClr val="0000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5"/>
          <p:cNvGraphicFramePr>
            <a:graphicFrameLocks noChangeAspect="1"/>
          </p:cNvGraphicFramePr>
          <p:nvPr>
            <p:extLst>
              <p:ext uri="{D42A27DB-BD31-4B8C-83A1-F6EECF244321}">
                <p14:modId xmlns:p14="http://schemas.microsoft.com/office/powerpoint/2010/main" val="1799274204"/>
              </p:ext>
            </p:extLst>
          </p:nvPr>
        </p:nvGraphicFramePr>
        <p:xfrm>
          <a:off x="971550" y="825500"/>
          <a:ext cx="4021138" cy="2098675"/>
        </p:xfrm>
        <a:graphic>
          <a:graphicData uri="http://schemas.openxmlformats.org/presentationml/2006/ole">
            <mc:AlternateContent xmlns:mc="http://schemas.openxmlformats.org/markup-compatibility/2006">
              <mc:Choice xmlns:v="urn:schemas-microsoft-com:vml" Requires="v">
                <p:oleObj spid="_x0000_s158801" name="Equation" r:id="rId3" imgW="2234880" imgH="1168200" progId="Equation.DSMT4">
                  <p:embed/>
                </p:oleObj>
              </mc:Choice>
              <mc:Fallback>
                <p:oleObj name="Equation" r:id="rId3" imgW="2234880" imgH="1168200" progId="Equation.DSMT4">
                  <p:embed/>
                  <p:pic>
                    <p:nvPicPr>
                      <p:cNvPr id="0" name="Object 5"/>
                      <p:cNvPicPr>
                        <a:picLocks noChangeAspect="1" noChangeArrowheads="1"/>
                      </p:cNvPicPr>
                      <p:nvPr/>
                    </p:nvPicPr>
                    <p:blipFill>
                      <a:blip r:embed="rId4"/>
                      <a:srcRect/>
                      <a:stretch>
                        <a:fillRect/>
                      </a:stretch>
                    </p:blipFill>
                    <p:spPr bwMode="auto">
                      <a:xfrm>
                        <a:off x="971550" y="825500"/>
                        <a:ext cx="4021138" cy="209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5" name="Object 4"/>
          <p:cNvGraphicFramePr>
            <a:graphicFrameLocks noChangeAspect="1"/>
          </p:cNvGraphicFramePr>
          <p:nvPr>
            <p:extLst>
              <p:ext uri="{D42A27DB-BD31-4B8C-83A1-F6EECF244321}">
                <p14:modId xmlns:p14="http://schemas.microsoft.com/office/powerpoint/2010/main" val="2541056914"/>
              </p:ext>
            </p:extLst>
          </p:nvPr>
        </p:nvGraphicFramePr>
        <p:xfrm>
          <a:off x="965274" y="3000375"/>
          <a:ext cx="7423150" cy="1552575"/>
        </p:xfrm>
        <a:graphic>
          <a:graphicData uri="http://schemas.openxmlformats.org/presentationml/2006/ole">
            <mc:AlternateContent xmlns:mc="http://schemas.openxmlformats.org/markup-compatibility/2006">
              <mc:Choice xmlns:v="urn:schemas-microsoft-com:vml" Requires="v">
                <p:oleObj spid="_x0000_s158802" name="Equation" r:id="rId5" imgW="4127400" imgH="863280" progId="Equation.DSMT4">
                  <p:embed/>
                </p:oleObj>
              </mc:Choice>
              <mc:Fallback>
                <p:oleObj name="Equation" r:id="rId5" imgW="4127400" imgH="863280" progId="Equation.DSMT4">
                  <p:embed/>
                  <p:pic>
                    <p:nvPicPr>
                      <p:cNvPr id="0" name="Object 4"/>
                      <p:cNvPicPr>
                        <a:picLocks noChangeAspect="1" noChangeArrowheads="1"/>
                      </p:cNvPicPr>
                      <p:nvPr/>
                    </p:nvPicPr>
                    <p:blipFill>
                      <a:blip r:embed="rId6"/>
                      <a:srcRect/>
                      <a:stretch>
                        <a:fillRect/>
                      </a:stretch>
                    </p:blipFill>
                    <p:spPr bwMode="auto">
                      <a:xfrm>
                        <a:off x="965274" y="3000375"/>
                        <a:ext cx="7423150" cy="155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6" name="Object 4"/>
          <p:cNvGraphicFramePr>
            <a:graphicFrameLocks noChangeAspect="1"/>
          </p:cNvGraphicFramePr>
          <p:nvPr/>
        </p:nvGraphicFramePr>
        <p:xfrm>
          <a:off x="1041400" y="4613275"/>
          <a:ext cx="3746500" cy="1552575"/>
        </p:xfrm>
        <a:graphic>
          <a:graphicData uri="http://schemas.openxmlformats.org/presentationml/2006/ole">
            <mc:AlternateContent xmlns:mc="http://schemas.openxmlformats.org/markup-compatibility/2006">
              <mc:Choice xmlns:v="urn:schemas-microsoft-com:vml" Requires="v">
                <p:oleObj spid="_x0000_s158803" name="Equation" r:id="rId7" imgW="2082600" imgH="863280" progId="Equation.DSMT4">
                  <p:embed/>
                </p:oleObj>
              </mc:Choice>
              <mc:Fallback>
                <p:oleObj name="Equation" r:id="rId7" imgW="2082600" imgH="86328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1400" y="4613275"/>
                        <a:ext cx="3746500" cy="155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Text Box 1042"/>
          <p:cNvSpPr txBox="1">
            <a:spLocks noChangeArrowheads="1"/>
          </p:cNvSpPr>
          <p:nvPr/>
        </p:nvSpPr>
        <p:spPr bwMode="auto">
          <a:xfrm>
            <a:off x="4953000" y="1412875"/>
            <a:ext cx="2714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600">
                <a:solidFill>
                  <a:srgbClr val="0000FF"/>
                </a:solidFill>
                <a:latin typeface="Times New Roman" pitchFamily="18" charset="0"/>
              </a:rPr>
              <a:t>(</a:t>
            </a:r>
            <a:r>
              <a:rPr lang="en-US" altLang="zh-TW" sz="1600">
                <a:solidFill>
                  <a:srgbClr val="0000FF"/>
                </a:solidFill>
                <a:latin typeface="Times New Roman" pitchFamily="18" charset="0"/>
                <a:ea typeface="標楷體" pitchFamily="65" charset="-120"/>
              </a:rPr>
              <a:t>add (–</a:t>
            </a:r>
            <a:r>
              <a:rPr lang="en-US" altLang="zh-TW" sz="1600" i="1">
                <a:solidFill>
                  <a:srgbClr val="0000FF"/>
                </a:solidFill>
                <a:latin typeface="Times New Roman" pitchFamily="18" charset="0"/>
                <a:ea typeface="標楷體" pitchFamily="65" charset="-120"/>
              </a:rPr>
              <a:t>c</a:t>
            </a:r>
            <a:r>
              <a:rPr lang="en-US" altLang="zh-TW" sz="1600" b="1">
                <a:solidFill>
                  <a:srgbClr val="0000FF"/>
                </a:solidFill>
                <a:latin typeface="Times New Roman" pitchFamily="18" charset="0"/>
                <a:ea typeface="標楷體" pitchFamily="65" charset="-120"/>
              </a:rPr>
              <a:t>0</a:t>
            </a:r>
            <a:r>
              <a:rPr lang="en-US" altLang="zh-TW" sz="1600">
                <a:solidFill>
                  <a:srgbClr val="0000FF"/>
                </a:solidFill>
                <a:latin typeface="Times New Roman" pitchFamily="18" charset="0"/>
                <a:ea typeface="標楷體" pitchFamily="65" charset="-120"/>
              </a:rPr>
              <a:t>) to both sides</a:t>
            </a:r>
            <a:r>
              <a:rPr lang="en-US" altLang="zh-TW" sz="1600">
                <a:solidFill>
                  <a:srgbClr val="0000FF"/>
                </a:solidFill>
                <a:latin typeface="Times New Roman" pitchFamily="18" charset="0"/>
              </a:rPr>
              <a:t>)</a:t>
            </a:r>
          </a:p>
        </p:txBody>
      </p:sp>
      <p:sp>
        <p:nvSpPr>
          <p:cNvPr id="18438" name="Text Box 1049"/>
          <p:cNvSpPr txBox="1">
            <a:spLocks noChangeArrowheads="1"/>
          </p:cNvSpPr>
          <p:nvPr/>
        </p:nvSpPr>
        <p:spPr bwMode="auto">
          <a:xfrm>
            <a:off x="642938" y="6239053"/>
            <a:ext cx="8215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marL="268288" indent="-268288" eaLnBrk="1" hangingPunct="1">
              <a:spcBef>
                <a:spcPct val="50000"/>
              </a:spcBef>
            </a:pPr>
            <a:r>
              <a:rPr lang="en-US" altLang="zh-TW" sz="1800" dirty="0">
                <a:solidFill>
                  <a:srgbClr val="0000FF"/>
                </a:solidFill>
                <a:latin typeface="Times New Roman" pitchFamily="18" charset="0"/>
              </a:rPr>
              <a:t>※ The proofs are valid as long as they are reasonable. It is not necessary to follow exactly the same proofs in the text book or the solution manual</a:t>
            </a:r>
          </a:p>
        </p:txBody>
      </p:sp>
      <p:sp>
        <p:nvSpPr>
          <p:cNvPr id="18439" name="矩形 5"/>
          <p:cNvSpPr>
            <a:spLocks noChangeArrowheads="1"/>
          </p:cNvSpPr>
          <p:nvPr/>
        </p:nvSpPr>
        <p:spPr bwMode="auto">
          <a:xfrm>
            <a:off x="3059113" y="5788025"/>
            <a:ext cx="5616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1600">
                <a:solidFill>
                  <a:srgbClr val="0000FF"/>
                </a:solidFill>
                <a:latin typeface="Times New Roman" pitchFamily="18" charset="0"/>
              </a:rPr>
              <a:t>(By comparing with Axiom (5), (</a:t>
            </a:r>
            <a:r>
              <a:rPr lang="en-US" altLang="zh-TW" sz="1600">
                <a:solidFill>
                  <a:srgbClr val="0000FF"/>
                </a:solidFill>
                <a:latin typeface="Times New Roman" pitchFamily="18" charset="0"/>
                <a:ea typeface="標楷體" pitchFamily="65" charset="-120"/>
              </a:rPr>
              <a:t>–</a:t>
            </a:r>
            <a:r>
              <a:rPr lang="en-US" altLang="zh-TW" sz="1600">
                <a:solidFill>
                  <a:srgbClr val="0000FF"/>
                </a:solidFill>
                <a:latin typeface="Times New Roman" pitchFamily="18" charset="0"/>
              </a:rPr>
              <a:t>1)</a:t>
            </a:r>
            <a:r>
              <a:rPr lang="en-US" altLang="zh-TW" sz="1600" b="1">
                <a:solidFill>
                  <a:srgbClr val="0000FF"/>
                </a:solidFill>
                <a:latin typeface="Times New Roman" pitchFamily="18" charset="0"/>
              </a:rPr>
              <a:t>v</a:t>
            </a:r>
            <a:r>
              <a:rPr lang="en-US" altLang="zh-TW" sz="1600">
                <a:solidFill>
                  <a:srgbClr val="0000FF"/>
                </a:solidFill>
                <a:latin typeface="Times New Roman" pitchFamily="18" charset="0"/>
              </a:rPr>
              <a:t> is the additive inverse of </a:t>
            </a:r>
            <a:r>
              <a:rPr lang="en-US" altLang="zh-TW" sz="1600" b="1">
                <a:solidFill>
                  <a:srgbClr val="0000FF"/>
                </a:solidFill>
                <a:latin typeface="Times New Roman" pitchFamily="18" charset="0"/>
              </a:rPr>
              <a:t>v</a:t>
            </a:r>
            <a:r>
              <a:rPr lang="en-US" altLang="zh-TW" sz="1600">
                <a:solidFill>
                  <a:srgbClr val="0000FF"/>
                </a:solidFill>
                <a:latin typeface="Times New Roman" pitchFamily="18" charset="0"/>
              </a:rPr>
              <a:t>)</a:t>
            </a:r>
            <a:endParaRPr lang="zh-TW" altLang="en-US" sz="1600">
              <a:solidFill>
                <a:srgbClr val="0000FF"/>
              </a:solidFill>
            </a:endParaRPr>
          </a:p>
        </p:txBody>
      </p:sp>
      <p:sp>
        <p:nvSpPr>
          <p:cNvPr id="18440" name="矩形 5"/>
          <p:cNvSpPr>
            <a:spLocks noChangeArrowheads="1"/>
          </p:cNvSpPr>
          <p:nvPr/>
        </p:nvSpPr>
        <p:spPr bwMode="auto">
          <a:xfrm>
            <a:off x="3276600" y="5205413"/>
            <a:ext cx="5616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1600">
                <a:solidFill>
                  <a:srgbClr val="0000FF"/>
                </a:solidFill>
                <a:latin typeface="Times New Roman" pitchFamily="18" charset="0"/>
              </a:rPr>
              <a:t>(By the first property, 0</a:t>
            </a:r>
            <a:r>
              <a:rPr lang="en-US" altLang="zh-TW" sz="1600" b="1">
                <a:solidFill>
                  <a:srgbClr val="0000FF"/>
                </a:solidFill>
                <a:latin typeface="Times New Roman" pitchFamily="18" charset="0"/>
              </a:rPr>
              <a:t>v</a:t>
            </a:r>
            <a:r>
              <a:rPr lang="en-US" altLang="zh-TW" sz="1600">
                <a:solidFill>
                  <a:srgbClr val="0000FF"/>
                </a:solidFill>
                <a:latin typeface="Times New Roman" pitchFamily="18" charset="0"/>
              </a:rPr>
              <a:t> = </a:t>
            </a:r>
            <a:r>
              <a:rPr lang="en-US" altLang="zh-TW" sz="1600" b="1">
                <a:solidFill>
                  <a:srgbClr val="0000FF"/>
                </a:solidFill>
                <a:latin typeface="Times New Roman" pitchFamily="18" charset="0"/>
              </a:rPr>
              <a:t>0</a:t>
            </a:r>
            <a:r>
              <a:rPr lang="en-US" altLang="zh-TW" sz="1600">
                <a:solidFill>
                  <a:srgbClr val="0000FF"/>
                </a:solidFill>
                <a:latin typeface="Times New Roman" pitchFamily="18" charset="0"/>
              </a:rPr>
              <a:t>)</a:t>
            </a:r>
            <a:endParaRPr lang="zh-TW" altLang="en-US" sz="1600">
              <a:solidFill>
                <a:srgbClr val="0000FF"/>
              </a:solidFill>
            </a:endParaRPr>
          </a:p>
        </p:txBody>
      </p:sp>
      <p:sp>
        <p:nvSpPr>
          <p:cNvPr id="18441" name="矩形 5"/>
          <p:cNvSpPr>
            <a:spLocks noChangeArrowheads="1"/>
          </p:cNvSpPr>
          <p:nvPr/>
        </p:nvSpPr>
        <p:spPr bwMode="auto">
          <a:xfrm>
            <a:off x="5795963" y="3573463"/>
            <a:ext cx="287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1600" dirty="0">
                <a:solidFill>
                  <a:srgbClr val="0000FF"/>
                </a:solidFill>
                <a:latin typeface="Times New Roman" pitchFamily="18" charset="0"/>
              </a:rPr>
              <a:t>(By the second property, </a:t>
            </a:r>
            <a:r>
              <a:rPr lang="en-US" altLang="zh-TW" sz="1600" i="1" dirty="0">
                <a:solidFill>
                  <a:srgbClr val="0000FF"/>
                </a:solidFill>
                <a:latin typeface="Times New Roman" pitchFamily="18" charset="0"/>
              </a:rPr>
              <a:t>c</a:t>
            </a:r>
            <a:r>
              <a:rPr lang="en-US" altLang="zh-TW" sz="1600" b="1" dirty="0">
                <a:solidFill>
                  <a:srgbClr val="0000FF"/>
                </a:solidFill>
                <a:latin typeface="Times New Roman" pitchFamily="18" charset="0"/>
              </a:rPr>
              <a:t>0</a:t>
            </a:r>
            <a:r>
              <a:rPr lang="en-US" altLang="zh-TW" sz="1600" dirty="0">
                <a:solidFill>
                  <a:srgbClr val="0000FF"/>
                </a:solidFill>
                <a:latin typeface="Times New Roman" pitchFamily="18" charset="0"/>
              </a:rPr>
              <a:t> = </a:t>
            </a:r>
            <a:r>
              <a:rPr lang="en-US" altLang="zh-TW" sz="1600" b="1" dirty="0">
                <a:solidFill>
                  <a:srgbClr val="0000FF"/>
                </a:solidFill>
                <a:latin typeface="Times New Roman" pitchFamily="18" charset="0"/>
              </a:rPr>
              <a:t>0</a:t>
            </a:r>
            <a:r>
              <a:rPr lang="en-US" altLang="zh-TW" sz="1600" dirty="0">
                <a:solidFill>
                  <a:srgbClr val="0000FF"/>
                </a:solidFill>
                <a:latin typeface="Times New Roman" pitchFamily="18" charset="0"/>
              </a:rPr>
              <a:t>)</a:t>
            </a:r>
            <a:endParaRPr lang="zh-TW" altLang="en-US" sz="1600" dirty="0">
              <a:solidFill>
                <a:srgbClr val="0000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p:txBody>
          <a:bodyPr/>
          <a:lstStyle/>
          <a:p>
            <a:pPr eaLnBrk="1" hangingPunct="1"/>
            <a:r>
              <a:rPr lang="en-US" altLang="zh-TW"/>
              <a:t>Keywords in Section 4.2:</a:t>
            </a:r>
          </a:p>
        </p:txBody>
      </p:sp>
      <p:sp>
        <p:nvSpPr>
          <p:cNvPr id="105475" name="Text Box 1028"/>
          <p:cNvSpPr txBox="1">
            <a:spLocks noChangeArrowheads="1"/>
          </p:cNvSpPr>
          <p:nvPr/>
        </p:nvSpPr>
        <p:spPr bwMode="auto">
          <a:xfrm>
            <a:off x="381000" y="917575"/>
            <a:ext cx="4340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buFont typeface="Wingdings" pitchFamily="2" charset="2"/>
              <a:buChar char="§"/>
            </a:pPr>
            <a:r>
              <a:rPr lang="en-US" altLang="zh-TW">
                <a:latin typeface="Times New Roman" pitchFamily="18" charset="0"/>
                <a:ea typeface="標楷體" pitchFamily="65" charset="-120"/>
              </a:rPr>
              <a:t>  vector space: </a:t>
            </a:r>
            <a:r>
              <a:rPr lang="zh-TW" altLang="en-US">
                <a:latin typeface="Times New Roman" pitchFamily="18" charset="0"/>
                <a:ea typeface="標楷體" pitchFamily="65" charset="-120"/>
              </a:rPr>
              <a:t>向量空間</a:t>
            </a:r>
          </a:p>
          <a:p>
            <a:pPr eaLnBrk="1" hangingPunct="1">
              <a:lnSpc>
                <a:spcPct val="120000"/>
              </a:lnSpc>
              <a:buFont typeface="Wingdings" pitchFamily="2" charset="2"/>
              <a:buChar char="§"/>
            </a:pPr>
            <a:r>
              <a:rPr lang="zh-TW" altLang="en-US">
                <a:latin typeface="Times New Roman" pitchFamily="18" charset="0"/>
                <a:ea typeface="標楷體" pitchFamily="65" charset="-120"/>
              </a:rPr>
              <a:t>  </a:t>
            </a:r>
            <a:r>
              <a:rPr lang="en-US" altLang="zh-TW" i="1">
                <a:latin typeface="Times New Roman" pitchFamily="18" charset="0"/>
                <a:ea typeface="標楷體" pitchFamily="65" charset="-120"/>
              </a:rPr>
              <a:t>n</a:t>
            </a:r>
            <a:r>
              <a:rPr lang="en-US" altLang="zh-TW">
                <a:latin typeface="Times New Roman" pitchFamily="18" charset="0"/>
                <a:ea typeface="標楷體" pitchFamily="65" charset="-120"/>
              </a:rPr>
              <a:t>-space: </a:t>
            </a:r>
            <a:r>
              <a:rPr lang="en-US" altLang="zh-TW" i="1">
                <a:latin typeface="Times New Roman" pitchFamily="18" charset="0"/>
                <a:ea typeface="標楷體" pitchFamily="65" charset="-120"/>
              </a:rPr>
              <a:t>n</a:t>
            </a:r>
            <a:r>
              <a:rPr lang="zh-TW" altLang="en-US">
                <a:latin typeface="Times New Roman" pitchFamily="18" charset="0"/>
                <a:ea typeface="標楷體" pitchFamily="65" charset="-120"/>
              </a:rPr>
              <a:t>維空間</a:t>
            </a:r>
          </a:p>
          <a:p>
            <a:pPr eaLnBrk="1" hangingPunct="1">
              <a:lnSpc>
                <a:spcPct val="120000"/>
              </a:lnSpc>
              <a:buFont typeface="Wingdings" pitchFamily="2" charset="2"/>
              <a:buChar char="§"/>
            </a:pPr>
            <a:r>
              <a:rPr lang="zh-TW" altLang="en-US">
                <a:latin typeface="Times New Roman" pitchFamily="18" charset="0"/>
                <a:ea typeface="標楷體" pitchFamily="65" charset="-120"/>
              </a:rPr>
              <a:t>  </a:t>
            </a:r>
            <a:r>
              <a:rPr lang="en-US" altLang="zh-TW">
                <a:latin typeface="Times New Roman" pitchFamily="18" charset="0"/>
                <a:ea typeface="標楷體" pitchFamily="65" charset="-120"/>
              </a:rPr>
              <a:t>matrix space: </a:t>
            </a:r>
            <a:r>
              <a:rPr lang="zh-TW" altLang="en-US">
                <a:latin typeface="Times New Roman" pitchFamily="18" charset="0"/>
                <a:ea typeface="標楷體" pitchFamily="65" charset="-120"/>
              </a:rPr>
              <a:t>矩陣空間</a:t>
            </a:r>
          </a:p>
          <a:p>
            <a:pPr eaLnBrk="1" hangingPunct="1">
              <a:lnSpc>
                <a:spcPct val="120000"/>
              </a:lnSpc>
              <a:buFont typeface="Wingdings" pitchFamily="2" charset="2"/>
              <a:buChar char="§"/>
            </a:pPr>
            <a:r>
              <a:rPr lang="zh-TW" altLang="en-US">
                <a:latin typeface="Times New Roman" pitchFamily="18" charset="0"/>
                <a:ea typeface="標楷體" pitchFamily="65" charset="-120"/>
              </a:rPr>
              <a:t>  </a:t>
            </a:r>
            <a:r>
              <a:rPr lang="en-US" altLang="zh-TW">
                <a:latin typeface="Times New Roman" pitchFamily="18" charset="0"/>
                <a:ea typeface="標楷體" pitchFamily="65" charset="-120"/>
              </a:rPr>
              <a:t>polynomial space: </a:t>
            </a:r>
            <a:r>
              <a:rPr lang="zh-TW" altLang="en-US">
                <a:latin typeface="Times New Roman" pitchFamily="18" charset="0"/>
                <a:ea typeface="標楷體" pitchFamily="65" charset="-120"/>
              </a:rPr>
              <a:t>多項式空間</a:t>
            </a:r>
          </a:p>
          <a:p>
            <a:pPr eaLnBrk="1" hangingPunct="1">
              <a:lnSpc>
                <a:spcPct val="120000"/>
              </a:lnSpc>
              <a:buFont typeface="Wingdings" pitchFamily="2" charset="2"/>
              <a:buChar char="§"/>
            </a:pPr>
            <a:r>
              <a:rPr lang="zh-TW" altLang="en-US">
                <a:latin typeface="Times New Roman" pitchFamily="18" charset="0"/>
                <a:ea typeface="標楷體" pitchFamily="65" charset="-120"/>
              </a:rPr>
              <a:t>  </a:t>
            </a:r>
            <a:r>
              <a:rPr lang="en-US" altLang="zh-TW">
                <a:latin typeface="Times New Roman" pitchFamily="18" charset="0"/>
                <a:ea typeface="標楷體" pitchFamily="65" charset="-120"/>
              </a:rPr>
              <a:t>function space: </a:t>
            </a:r>
            <a:r>
              <a:rPr lang="zh-TW" altLang="en-US">
                <a:latin typeface="Times New Roman" pitchFamily="18" charset="0"/>
                <a:ea typeface="標楷體" pitchFamily="65" charset="-120"/>
              </a:rPr>
              <a:t>函數空間</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0" name="Rectangle 55"/>
          <p:cNvSpPr>
            <a:spLocks noGrp="1" noChangeArrowheads="1"/>
          </p:cNvSpPr>
          <p:nvPr>
            <p:ph type="title"/>
          </p:nvPr>
        </p:nvSpPr>
        <p:spPr>
          <a:xfrm>
            <a:off x="539750" y="76200"/>
            <a:ext cx="7924800" cy="601663"/>
          </a:xfrm>
          <a:noFill/>
        </p:spPr>
        <p:txBody>
          <a:bodyPr/>
          <a:lstStyle/>
          <a:p>
            <a:pPr eaLnBrk="1" hangingPunct="1"/>
            <a:r>
              <a:rPr lang="en-US" altLang="zh-TW"/>
              <a:t>4.3 Subspaces of Vector Spaces</a:t>
            </a:r>
          </a:p>
        </p:txBody>
      </p:sp>
      <p:sp>
        <p:nvSpPr>
          <p:cNvPr id="21511" name="Rectangle 56"/>
          <p:cNvSpPr>
            <a:spLocks noGrp="1" noChangeArrowheads="1"/>
          </p:cNvSpPr>
          <p:nvPr>
            <p:ph type="body" sz="half" idx="1"/>
          </p:nvPr>
        </p:nvSpPr>
        <p:spPr>
          <a:xfrm>
            <a:off x="381000" y="808038"/>
            <a:ext cx="7621588" cy="533400"/>
          </a:xfrm>
          <a:noFill/>
        </p:spPr>
        <p:txBody>
          <a:bodyPr/>
          <a:lstStyle/>
          <a:p>
            <a:pPr eaLnBrk="1" hangingPunct="1"/>
            <a:r>
              <a:rPr lang="en-US" altLang="zh-TW"/>
              <a:t>Subspace (</a:t>
            </a:r>
            <a:r>
              <a:rPr lang="zh-TW" altLang="en-US"/>
              <a:t>子空間</a:t>
            </a:r>
            <a:r>
              <a:rPr lang="en-US" altLang="zh-TW"/>
              <a:t>):</a:t>
            </a:r>
          </a:p>
        </p:txBody>
      </p:sp>
      <p:graphicFrame>
        <p:nvGraphicFramePr>
          <p:cNvPr id="21506" name="Object 57"/>
          <p:cNvGraphicFramePr>
            <a:graphicFrameLocks noChangeAspect="1"/>
          </p:cNvGraphicFramePr>
          <p:nvPr/>
        </p:nvGraphicFramePr>
        <p:xfrm>
          <a:off x="4133850" y="2603500"/>
          <a:ext cx="114300" cy="215900"/>
        </p:xfrm>
        <a:graphic>
          <a:graphicData uri="http://schemas.openxmlformats.org/presentationml/2006/ole">
            <mc:AlternateContent xmlns:mc="http://schemas.openxmlformats.org/markup-compatibility/2006">
              <mc:Choice xmlns:v="urn:schemas-microsoft-com:vml" Requires="v">
                <p:oleObj spid="_x0000_s131524" name="方程式" r:id="rId3" imgW="114120" imgH="215640" progId="Equation.3">
                  <p:embed/>
                </p:oleObj>
              </mc:Choice>
              <mc:Fallback>
                <p:oleObj name="方程式" r:id="rId3" imgW="114120" imgH="215640" progId="Equation.3">
                  <p:embed/>
                  <p:pic>
                    <p:nvPicPr>
                      <p:cNvPr id="0" name="Object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260350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7" name="Object 60"/>
          <p:cNvGraphicFramePr>
            <a:graphicFrameLocks noGrp="1" noChangeAspect="1"/>
          </p:cNvGraphicFramePr>
          <p:nvPr>
            <p:ph sz="quarter" idx="2"/>
          </p:nvPr>
        </p:nvGraphicFramePr>
        <p:xfrm>
          <a:off x="1060450" y="1339850"/>
          <a:ext cx="1065213" cy="406400"/>
        </p:xfrm>
        <a:graphic>
          <a:graphicData uri="http://schemas.openxmlformats.org/presentationml/2006/ole">
            <mc:AlternateContent xmlns:mc="http://schemas.openxmlformats.org/markup-compatibility/2006">
              <mc:Choice xmlns:v="urn:schemas-microsoft-com:vml" Requires="v">
                <p:oleObj spid="_x0000_s131525" name="Equation" r:id="rId5" imgW="533160" imgH="203040" progId="Equation.DSMT4">
                  <p:embed/>
                </p:oleObj>
              </mc:Choice>
              <mc:Fallback>
                <p:oleObj name="Equation" r:id="rId5" imgW="533160" imgH="203040" progId="Equation.DSMT4">
                  <p:embed/>
                  <p:pic>
                    <p:nvPicPr>
                      <p:cNvPr id="0" name="Object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0450" y="1339850"/>
                        <a:ext cx="1065213"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2" name="Text Box 61"/>
          <p:cNvSpPr txBox="1">
            <a:spLocks noChangeArrowheads="1"/>
          </p:cNvSpPr>
          <p:nvPr/>
        </p:nvSpPr>
        <p:spPr bwMode="auto">
          <a:xfrm>
            <a:off x="2124075" y="126365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a vector space</a:t>
            </a:r>
          </a:p>
        </p:txBody>
      </p:sp>
      <p:graphicFrame>
        <p:nvGraphicFramePr>
          <p:cNvPr id="21508" name="Object 63"/>
          <p:cNvGraphicFramePr>
            <a:graphicFrameLocks noGrp="1" noChangeAspect="1"/>
          </p:cNvGraphicFramePr>
          <p:nvPr>
            <p:ph sz="quarter" idx="3"/>
          </p:nvPr>
        </p:nvGraphicFramePr>
        <p:xfrm>
          <a:off x="1047750" y="1846263"/>
          <a:ext cx="1193800" cy="914400"/>
        </p:xfrm>
        <a:graphic>
          <a:graphicData uri="http://schemas.openxmlformats.org/presentationml/2006/ole">
            <mc:AlternateContent xmlns:mc="http://schemas.openxmlformats.org/markup-compatibility/2006">
              <mc:Choice xmlns:v="urn:schemas-microsoft-com:vml" Requires="v">
                <p:oleObj spid="_x0000_s131526" name="Equation" r:id="rId7" imgW="596880" imgH="457200" progId="Equation.DSMT4">
                  <p:embed/>
                </p:oleObj>
              </mc:Choice>
              <mc:Fallback>
                <p:oleObj name="Equation" r:id="rId7" imgW="596880" imgH="457200" progId="Equation.DSMT4">
                  <p:embed/>
                  <p:pic>
                    <p:nvPicPr>
                      <p:cNvPr id="0" name="Object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7750" y="1846263"/>
                        <a:ext cx="11938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3" name="Text Box 64"/>
          <p:cNvSpPr txBox="1">
            <a:spLocks noChangeArrowheads="1"/>
          </p:cNvSpPr>
          <p:nvPr/>
        </p:nvSpPr>
        <p:spPr bwMode="auto">
          <a:xfrm>
            <a:off x="2176462" y="2027238"/>
            <a:ext cx="383569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a nonempty subset of </a:t>
            </a:r>
            <a:r>
              <a:rPr lang="en-US" altLang="zh-TW" i="1" dirty="0">
                <a:latin typeface="Times New Roman" pitchFamily="18" charset="0"/>
                <a:ea typeface="標楷體" pitchFamily="65" charset="-120"/>
              </a:rPr>
              <a:t>V</a:t>
            </a:r>
          </a:p>
        </p:txBody>
      </p:sp>
      <p:graphicFrame>
        <p:nvGraphicFramePr>
          <p:cNvPr id="21509" name="Object 66"/>
          <p:cNvGraphicFramePr>
            <a:graphicFrameLocks noChangeAspect="1"/>
          </p:cNvGraphicFramePr>
          <p:nvPr/>
        </p:nvGraphicFramePr>
        <p:xfrm>
          <a:off x="1042988" y="2771775"/>
          <a:ext cx="1117600" cy="406400"/>
        </p:xfrm>
        <a:graphic>
          <a:graphicData uri="http://schemas.openxmlformats.org/presentationml/2006/ole">
            <mc:AlternateContent xmlns:mc="http://schemas.openxmlformats.org/markup-compatibility/2006">
              <mc:Choice xmlns:v="urn:schemas-microsoft-com:vml" Requires="v">
                <p:oleObj spid="_x0000_s131527" name="Equation" r:id="rId9" imgW="558720" imgH="203040" progId="Equation.DSMT4">
                  <p:embed/>
                </p:oleObj>
              </mc:Choice>
              <mc:Fallback>
                <p:oleObj name="Equation" r:id="rId9" imgW="558720" imgH="203040" progId="Equation.DSMT4">
                  <p:embed/>
                  <p:pic>
                    <p:nvPicPr>
                      <p:cNvPr id="0" name="Object 6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2988" y="2771775"/>
                        <a:ext cx="11176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4" name="Text Box 67"/>
          <p:cNvSpPr txBox="1">
            <a:spLocks noChangeArrowheads="1"/>
          </p:cNvSpPr>
          <p:nvPr/>
        </p:nvSpPr>
        <p:spPr bwMode="auto">
          <a:xfrm>
            <a:off x="2195513" y="2746375"/>
            <a:ext cx="6553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rPr>
              <a:t>The nonempty subset </a:t>
            </a:r>
            <a:r>
              <a:rPr lang="en-US" altLang="zh-TW" i="1" dirty="0">
                <a:latin typeface="Times New Roman" pitchFamily="18" charset="0"/>
              </a:rPr>
              <a:t>W </a:t>
            </a:r>
            <a:r>
              <a:rPr lang="en-US" altLang="zh-TW" dirty="0">
                <a:latin typeface="Times New Roman" pitchFamily="18" charset="0"/>
              </a:rPr>
              <a:t>is called </a:t>
            </a:r>
            <a:r>
              <a:rPr lang="en-US" altLang="zh-TW" dirty="0">
                <a:latin typeface="Times New Roman" pitchFamily="18" charset="0"/>
                <a:ea typeface="標楷體" pitchFamily="65" charset="-120"/>
              </a:rPr>
              <a:t>a subspace </a:t>
            </a:r>
            <a:r>
              <a:rPr lang="en-US" altLang="zh-TW" b="1" dirty="0">
                <a:latin typeface="Times New Roman" pitchFamily="18" charset="0"/>
                <a:ea typeface="標楷體" pitchFamily="65" charset="-120"/>
              </a:rPr>
              <a:t>if </a:t>
            </a:r>
            <a:r>
              <a:rPr lang="en-US" altLang="zh-TW" i="1" dirty="0">
                <a:latin typeface="Times New Roman" pitchFamily="18" charset="0"/>
              </a:rPr>
              <a:t>W</a:t>
            </a:r>
            <a:r>
              <a:rPr lang="en-US" altLang="zh-TW" b="1" dirty="0">
                <a:latin typeface="Times New Roman" pitchFamily="18" charset="0"/>
                <a:ea typeface="標楷體" pitchFamily="65" charset="-120"/>
              </a:rPr>
              <a:t> is a vector space</a:t>
            </a:r>
            <a:r>
              <a:rPr lang="en-US" altLang="zh-TW" dirty="0">
                <a:latin typeface="Times New Roman" pitchFamily="18" charset="0"/>
                <a:ea typeface="標楷體" pitchFamily="65" charset="-120"/>
              </a:rPr>
              <a:t> under the operations of vector addition and scalar multiplication defined on </a:t>
            </a:r>
            <a:r>
              <a:rPr lang="en-US" altLang="zh-TW" i="1" dirty="0">
                <a:latin typeface="Times New Roman" pitchFamily="18" charset="0"/>
                <a:ea typeface="標楷體" pitchFamily="65" charset="-120"/>
              </a:rPr>
              <a:t>V</a:t>
            </a:r>
            <a:endParaRPr lang="en-US" altLang="zh-TW" dirty="0">
              <a:latin typeface="標楷體" pitchFamily="65" charset="-120"/>
              <a:ea typeface="標楷體" pitchFamily="65" charset="-120"/>
            </a:endParaRPr>
          </a:p>
        </p:txBody>
      </p:sp>
      <p:sp>
        <p:nvSpPr>
          <p:cNvPr id="21515" name="Text Box 74"/>
          <p:cNvSpPr txBox="1">
            <a:spLocks noChangeArrowheads="1"/>
          </p:cNvSpPr>
          <p:nvPr/>
        </p:nvSpPr>
        <p:spPr bwMode="auto">
          <a:xfrm>
            <a:off x="357188" y="4006850"/>
            <a:ext cx="668813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buClr>
                <a:schemeClr val="tx1"/>
              </a:buClr>
              <a:buFont typeface="Wingdings" pitchFamily="2" charset="2"/>
              <a:buChar char="§"/>
            </a:pPr>
            <a:r>
              <a:rPr lang="en-US" altLang="zh-TW">
                <a:solidFill>
                  <a:schemeClr val="hlink"/>
                </a:solidFill>
                <a:latin typeface="標楷體" pitchFamily="65" charset="-120"/>
                <a:ea typeface="標楷體" pitchFamily="65" charset="-120"/>
              </a:rPr>
              <a:t> </a:t>
            </a:r>
            <a:r>
              <a:rPr lang="en-US" altLang="zh-TW">
                <a:solidFill>
                  <a:schemeClr val="hlink"/>
                </a:solidFill>
                <a:latin typeface="Times New Roman" pitchFamily="18" charset="0"/>
                <a:ea typeface="標楷體" pitchFamily="65" charset="-120"/>
              </a:rPr>
              <a:t>Trivial subspace (</a:t>
            </a:r>
            <a:r>
              <a:rPr lang="zh-TW" altLang="en-US">
                <a:solidFill>
                  <a:schemeClr val="hlink"/>
                </a:solidFill>
                <a:latin typeface="Times New Roman" pitchFamily="18" charset="0"/>
                <a:ea typeface="標楷體" pitchFamily="65" charset="-120"/>
              </a:rPr>
              <a:t>顯然子空間</a:t>
            </a:r>
            <a:r>
              <a:rPr lang="en-US" altLang="zh-TW">
                <a:solidFill>
                  <a:schemeClr val="hlink"/>
                </a:solidFill>
                <a:latin typeface="Times New Roman" pitchFamily="18" charset="0"/>
                <a:ea typeface="標楷體" pitchFamily="65" charset="-120"/>
              </a:rPr>
              <a:t>):</a:t>
            </a:r>
            <a:endParaRPr lang="en-US" altLang="zh-TW">
              <a:latin typeface="Times New Roman" pitchFamily="18" charset="0"/>
              <a:ea typeface="標楷體" pitchFamily="65" charset="-120"/>
              <a:sym typeface="Wingdings" pitchFamily="2" charset="2"/>
            </a:endParaRPr>
          </a:p>
          <a:p>
            <a:pPr eaLnBrk="1" hangingPunct="1">
              <a:lnSpc>
                <a:spcPct val="110000"/>
              </a:lnSpc>
              <a:buClr>
                <a:schemeClr val="tx1"/>
              </a:buClr>
              <a:buFont typeface="Wingdings" pitchFamily="2" charset="2"/>
              <a:buNone/>
            </a:pPr>
            <a:r>
              <a:rPr lang="en-US" altLang="zh-TW">
                <a:latin typeface="標楷體" pitchFamily="65" charset="-120"/>
                <a:ea typeface="標楷體" pitchFamily="65" charset="-120"/>
                <a:sym typeface="Wingdings" pitchFamily="2" charset="2"/>
              </a:rPr>
              <a:t>    </a:t>
            </a:r>
            <a:r>
              <a:rPr lang="en-US" altLang="zh-TW">
                <a:latin typeface="Times New Roman" pitchFamily="18" charset="0"/>
                <a:ea typeface="標楷體" pitchFamily="65" charset="-120"/>
                <a:sym typeface="Wingdings" pitchFamily="2" charset="2"/>
              </a:rPr>
              <a:t>Every vector space </a:t>
            </a:r>
            <a:r>
              <a:rPr lang="en-US" altLang="zh-TW" i="1">
                <a:latin typeface="Times New Roman" pitchFamily="18" charset="0"/>
                <a:ea typeface="標楷體" pitchFamily="65" charset="-120"/>
                <a:sym typeface="Wingdings" pitchFamily="2" charset="2"/>
              </a:rPr>
              <a:t>V</a:t>
            </a:r>
            <a:r>
              <a:rPr lang="en-US" altLang="zh-TW">
                <a:latin typeface="Times New Roman" pitchFamily="18" charset="0"/>
                <a:ea typeface="標楷體" pitchFamily="65" charset="-120"/>
                <a:sym typeface="Wingdings" pitchFamily="2" charset="2"/>
              </a:rPr>
              <a:t>  has at least two subspaces</a:t>
            </a:r>
          </a:p>
        </p:txBody>
      </p:sp>
      <p:sp>
        <p:nvSpPr>
          <p:cNvPr id="21516" name="Text Box 81"/>
          <p:cNvSpPr txBox="1">
            <a:spLocks noChangeArrowheads="1"/>
          </p:cNvSpPr>
          <p:nvPr/>
        </p:nvSpPr>
        <p:spPr bwMode="auto">
          <a:xfrm>
            <a:off x="1185863" y="4914900"/>
            <a:ext cx="571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(1)</a:t>
            </a:r>
            <a:r>
              <a:rPr lang="en-US" altLang="zh-TW">
                <a:latin typeface="標楷體" pitchFamily="65" charset="-120"/>
                <a:ea typeface="標楷體" pitchFamily="65" charset="-120"/>
              </a:rPr>
              <a:t> </a:t>
            </a:r>
            <a:r>
              <a:rPr lang="en-US" altLang="zh-TW">
                <a:latin typeface="Times New Roman" pitchFamily="18" charset="0"/>
                <a:ea typeface="標楷體" pitchFamily="65" charset="-120"/>
              </a:rPr>
              <a:t>Zero vector space {</a:t>
            </a:r>
            <a:r>
              <a:rPr lang="en-US" altLang="zh-TW" b="1">
                <a:latin typeface="Times New Roman" pitchFamily="18" charset="0"/>
                <a:ea typeface="標楷體" pitchFamily="65" charset="-120"/>
              </a:rPr>
              <a:t>0</a:t>
            </a:r>
            <a:r>
              <a:rPr lang="en-US" altLang="zh-TW">
                <a:latin typeface="Times New Roman" pitchFamily="18" charset="0"/>
                <a:ea typeface="標楷體" pitchFamily="65" charset="-120"/>
              </a:rPr>
              <a:t>} is a subspace of  </a:t>
            </a:r>
            <a:r>
              <a:rPr lang="en-US" altLang="zh-TW" i="1">
                <a:latin typeface="Times New Roman" pitchFamily="18" charset="0"/>
                <a:ea typeface="標楷體" pitchFamily="65" charset="-120"/>
              </a:rPr>
              <a:t>V</a:t>
            </a:r>
            <a:endParaRPr lang="en-US" altLang="zh-TW">
              <a:latin typeface="Times New Roman" pitchFamily="18" charset="0"/>
              <a:ea typeface="標楷體" pitchFamily="65" charset="-120"/>
            </a:endParaRPr>
          </a:p>
        </p:txBody>
      </p:sp>
      <p:sp>
        <p:nvSpPr>
          <p:cNvPr id="21517" name="Text Box 82"/>
          <p:cNvSpPr txBox="1">
            <a:spLocks noChangeArrowheads="1"/>
          </p:cNvSpPr>
          <p:nvPr/>
        </p:nvSpPr>
        <p:spPr bwMode="auto">
          <a:xfrm>
            <a:off x="1185863" y="5419725"/>
            <a:ext cx="321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(2)  </a:t>
            </a:r>
            <a:r>
              <a:rPr lang="en-US" altLang="zh-TW" i="1">
                <a:latin typeface="Times New Roman" pitchFamily="18" charset="0"/>
                <a:ea typeface="標楷體" pitchFamily="65" charset="-120"/>
              </a:rPr>
              <a:t>V </a:t>
            </a:r>
            <a:r>
              <a:rPr lang="en-US" altLang="zh-TW">
                <a:latin typeface="Times New Roman" pitchFamily="18" charset="0"/>
                <a:ea typeface="標楷體" pitchFamily="65" charset="-120"/>
              </a:rPr>
              <a:t>is a subspace of</a:t>
            </a:r>
            <a:r>
              <a:rPr lang="en-US" altLang="zh-TW" i="1">
                <a:latin typeface="Times New Roman" pitchFamily="18" charset="0"/>
                <a:ea typeface="標楷體" pitchFamily="65" charset="-120"/>
              </a:rPr>
              <a:t>  V</a:t>
            </a:r>
            <a:endParaRPr lang="en-US" altLang="zh-TW">
              <a:latin typeface="Times New Roman" pitchFamily="18" charset="0"/>
              <a:ea typeface="標楷體" pitchFamily="65" charset="-120"/>
            </a:endParaRPr>
          </a:p>
        </p:txBody>
      </p:sp>
      <p:sp>
        <p:nvSpPr>
          <p:cNvPr id="21518" name="Text Box 87"/>
          <p:cNvSpPr txBox="1">
            <a:spLocks noChangeArrowheads="1"/>
          </p:cNvSpPr>
          <p:nvPr/>
        </p:nvSpPr>
        <p:spPr bwMode="auto">
          <a:xfrm>
            <a:off x="393700" y="6172200"/>
            <a:ext cx="8570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marL="361950" indent="-36195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dirty="0">
                <a:solidFill>
                  <a:srgbClr val="0000FF"/>
                </a:solidFill>
                <a:latin typeface="Times New Roman" pitchFamily="18" charset="0"/>
              </a:rPr>
              <a:t>※ Any subspaces other than these two are called proper (or nontrivial) subspaces</a:t>
            </a:r>
          </a:p>
        </p:txBody>
      </p:sp>
      <p:sp>
        <p:nvSpPr>
          <p:cNvPr id="21519" name="Text Box 87"/>
          <p:cNvSpPr txBox="1">
            <a:spLocks noChangeArrowheads="1"/>
          </p:cNvSpPr>
          <p:nvPr/>
        </p:nvSpPr>
        <p:spPr bwMode="auto">
          <a:xfrm>
            <a:off x="6786563" y="5013176"/>
            <a:ext cx="2357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61950" indent="-36195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dirty="0">
                <a:solidFill>
                  <a:srgbClr val="0000FF"/>
                </a:solidFill>
                <a:latin typeface="Times New Roman" pitchFamily="18" charset="0"/>
              </a:rPr>
              <a:t>(It satisfies the ten axioms)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1027"/>
          <p:cNvSpPr>
            <a:spLocks noGrp="1" noChangeArrowheads="1"/>
          </p:cNvSpPr>
          <p:nvPr>
            <p:ph type="body" idx="1"/>
          </p:nvPr>
        </p:nvSpPr>
        <p:spPr>
          <a:xfrm>
            <a:off x="381000" y="4419600"/>
            <a:ext cx="8548688" cy="582613"/>
          </a:xfrm>
        </p:spPr>
        <p:txBody>
          <a:bodyPr/>
          <a:lstStyle/>
          <a:p>
            <a:pPr eaLnBrk="1" hangingPunct="1"/>
            <a:r>
              <a:rPr lang="en-US" altLang="zh-TW" dirty="0"/>
              <a:t>Theorem 4.5: Test whether a nonempty subset being a subspace</a:t>
            </a:r>
          </a:p>
        </p:txBody>
      </p:sp>
      <p:sp>
        <p:nvSpPr>
          <p:cNvPr id="106499" name="Text Box 1028"/>
          <p:cNvSpPr txBox="1">
            <a:spLocks noChangeArrowheads="1"/>
          </p:cNvSpPr>
          <p:nvPr/>
        </p:nvSpPr>
        <p:spPr bwMode="auto">
          <a:xfrm>
            <a:off x="914400" y="4889500"/>
            <a:ext cx="741521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pPr>
            <a:r>
              <a:rPr lang="en-US" altLang="zh-TW">
                <a:latin typeface="Times New Roman" pitchFamily="18" charset="0"/>
                <a:ea typeface="標楷體" pitchFamily="65" charset="-120"/>
              </a:rPr>
              <a:t>If </a:t>
            </a:r>
            <a:r>
              <a:rPr lang="en-US" altLang="zh-TW" i="1">
                <a:latin typeface="Times New Roman" pitchFamily="18" charset="0"/>
                <a:ea typeface="標楷體" pitchFamily="65" charset="-120"/>
              </a:rPr>
              <a:t>W</a:t>
            </a:r>
            <a:r>
              <a:rPr lang="en-US" altLang="zh-TW">
                <a:latin typeface="Times New Roman" pitchFamily="18" charset="0"/>
                <a:ea typeface="標楷體" pitchFamily="65" charset="-120"/>
              </a:rPr>
              <a:t> is a nonempty subset of a vector space </a:t>
            </a:r>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 then </a:t>
            </a:r>
            <a:r>
              <a:rPr lang="en-US" altLang="zh-TW" i="1">
                <a:latin typeface="Times New Roman" pitchFamily="18" charset="0"/>
                <a:ea typeface="標楷體" pitchFamily="65" charset="-120"/>
              </a:rPr>
              <a:t>W</a:t>
            </a:r>
            <a:r>
              <a:rPr lang="en-US" altLang="zh-TW">
                <a:latin typeface="Times New Roman" pitchFamily="18" charset="0"/>
                <a:ea typeface="標楷體" pitchFamily="65" charset="-120"/>
              </a:rPr>
              <a:t>  is </a:t>
            </a:r>
          </a:p>
          <a:p>
            <a:pPr eaLnBrk="1" hangingPunct="1">
              <a:lnSpc>
                <a:spcPct val="120000"/>
              </a:lnSpc>
            </a:pPr>
            <a:r>
              <a:rPr lang="en-US" altLang="zh-TW">
                <a:latin typeface="Times New Roman" pitchFamily="18" charset="0"/>
                <a:ea typeface="標楷體" pitchFamily="65" charset="-120"/>
              </a:rPr>
              <a:t>a subspace of </a:t>
            </a:r>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 if and only if the following conditions hold</a:t>
            </a:r>
          </a:p>
        </p:txBody>
      </p:sp>
      <mc:AlternateContent xmlns:mc="http://schemas.openxmlformats.org/markup-compatibility/2006" xmlns:a14="http://schemas.microsoft.com/office/drawing/2010/main">
        <mc:Choice Requires="a14">
          <p:sp>
            <p:nvSpPr>
              <p:cNvPr id="106500" name="Text Box 1033"/>
              <p:cNvSpPr txBox="1">
                <a:spLocks noChangeArrowheads="1"/>
              </p:cNvSpPr>
              <p:nvPr/>
            </p:nvSpPr>
            <p:spPr bwMode="auto">
              <a:xfrm>
                <a:off x="895350" y="5895975"/>
                <a:ext cx="5521640" cy="461665"/>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type="none" w="sm" len="sm"/>
                  </a14:hiddenLine>
                </a:ext>
              </a:extLst>
            </p:spPr>
            <p:txBody>
              <a:bodyPr wrap="none">
                <a:spAutoFit/>
              </a:bodyPr>
              <a:lstStyle>
                <a:lvl1pPr marL="457200" indent="-4572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(1) If </a:t>
                </a:r>
                <a14:m>
                  <m:oMath xmlns:m="http://schemas.openxmlformats.org/officeDocument/2006/math">
                    <m:r>
                      <a:rPr lang="en-US" altLang="zh-TW" b="1" dirty="0">
                        <a:latin typeface="Cambria Math" panose="02040503050406030204" pitchFamily="18" charset="0"/>
                        <a:ea typeface="標楷體" pitchFamily="65" charset="-120"/>
                      </a:rPr>
                      <m:t>𝐮</m:t>
                    </m:r>
                  </m:oMath>
                </a14:m>
                <a:r>
                  <a:rPr lang="en-US" altLang="zh-TW" b="1" i="1" dirty="0">
                    <a:latin typeface="Times New Roman" pitchFamily="18" charset="0"/>
                    <a:ea typeface="標楷體" pitchFamily="65" charset="-120"/>
                  </a:rPr>
                  <a:t> </a:t>
                </a:r>
                <a:r>
                  <a:rPr lang="en-US" altLang="zh-TW" dirty="0">
                    <a:latin typeface="Times New Roman" pitchFamily="18" charset="0"/>
                    <a:ea typeface="標楷體" pitchFamily="65" charset="-120"/>
                  </a:rPr>
                  <a:t>and </a:t>
                </a:r>
                <a14:m>
                  <m:oMath xmlns:m="http://schemas.openxmlformats.org/officeDocument/2006/math">
                    <m:r>
                      <a:rPr lang="en-US" altLang="zh-TW" b="1" dirty="0">
                        <a:latin typeface="Cambria Math" panose="02040503050406030204" pitchFamily="18" charset="0"/>
                        <a:ea typeface="標楷體" pitchFamily="65" charset="-120"/>
                      </a:rPr>
                      <m:t>𝐯</m:t>
                    </m:r>
                  </m:oMath>
                </a14:m>
                <a:r>
                  <a:rPr lang="en-US" altLang="zh-TW" dirty="0">
                    <a:latin typeface="Times New Roman" pitchFamily="18" charset="0"/>
                    <a:ea typeface="標楷體" pitchFamily="65" charset="-120"/>
                  </a:rPr>
                  <a:t> are in </a:t>
                </a:r>
                <a:r>
                  <a:rPr lang="en-US" altLang="zh-TW" i="1" dirty="0">
                    <a:latin typeface="Times New Roman" pitchFamily="18" charset="0"/>
                    <a:ea typeface="標楷體" pitchFamily="65" charset="-120"/>
                  </a:rPr>
                  <a:t>W</a:t>
                </a:r>
                <a:r>
                  <a:rPr lang="en-US" altLang="zh-TW" dirty="0">
                    <a:latin typeface="Times New Roman" pitchFamily="18" charset="0"/>
                    <a:ea typeface="標楷體" pitchFamily="65" charset="-120"/>
                  </a:rPr>
                  <a:t>, then  </a:t>
                </a:r>
                <a14:m>
                  <m:oMath xmlns:m="http://schemas.openxmlformats.org/officeDocument/2006/math">
                    <m:r>
                      <a:rPr lang="en-US" altLang="zh-TW" b="1" i="0" dirty="0" smtClean="0">
                        <a:latin typeface="Cambria Math" panose="02040503050406030204" pitchFamily="18" charset="0"/>
                        <a:ea typeface="標楷體" pitchFamily="65" charset="-120"/>
                      </a:rPr>
                      <m:t>𝐮</m:t>
                    </m:r>
                    <m:r>
                      <a:rPr lang="en-US" altLang="zh-TW" i="0" dirty="0" err="1">
                        <a:latin typeface="Cambria Math" panose="02040503050406030204" pitchFamily="18" charset="0"/>
                        <a:ea typeface="標楷體" pitchFamily="65" charset="-120"/>
                      </a:rPr>
                      <m:t>+</m:t>
                    </m:r>
                    <m:r>
                      <a:rPr lang="en-US" altLang="zh-TW" b="1" i="0" dirty="0" err="1">
                        <a:latin typeface="Cambria Math" panose="02040503050406030204" pitchFamily="18" charset="0"/>
                        <a:ea typeface="標楷體" pitchFamily="65" charset="-120"/>
                      </a:rPr>
                      <m:t>𝐯</m:t>
                    </m:r>
                  </m:oMath>
                </a14:m>
                <a:r>
                  <a:rPr lang="en-US" altLang="zh-TW" dirty="0">
                    <a:latin typeface="Times New Roman" pitchFamily="18" charset="0"/>
                    <a:ea typeface="標楷體" pitchFamily="65" charset="-120"/>
                  </a:rPr>
                  <a:t>  is in </a:t>
                </a:r>
                <a:r>
                  <a:rPr lang="en-US" altLang="zh-TW" i="1" dirty="0">
                    <a:latin typeface="Times New Roman" pitchFamily="18" charset="0"/>
                    <a:ea typeface="標楷體" pitchFamily="65" charset="-120"/>
                  </a:rPr>
                  <a:t>W</a:t>
                </a:r>
                <a:endParaRPr lang="en-US" altLang="zh-TW" dirty="0">
                  <a:latin typeface="Times New Roman" pitchFamily="18" charset="0"/>
                  <a:ea typeface="標楷體" pitchFamily="65" charset="-120"/>
                </a:endParaRPr>
              </a:p>
            </p:txBody>
          </p:sp>
        </mc:Choice>
        <mc:Fallback xmlns="">
          <p:sp>
            <p:nvSpPr>
              <p:cNvPr id="106500" name="Text Box 1033"/>
              <p:cNvSpPr txBox="1">
                <a:spLocks noRot="1" noChangeAspect="1" noMove="1" noResize="1" noEditPoints="1" noAdjustHandles="1" noChangeArrowheads="1" noChangeShapeType="1" noTextEdit="1"/>
              </p:cNvSpPr>
              <p:nvPr/>
            </p:nvSpPr>
            <p:spPr bwMode="auto">
              <a:xfrm>
                <a:off x="895350" y="5895975"/>
                <a:ext cx="5521640" cy="461665"/>
              </a:xfrm>
              <a:prstGeom prst="rect">
                <a:avLst/>
              </a:prstGeom>
              <a:blipFill>
                <a:blip r:embed="rId2"/>
                <a:stretch>
                  <a:fillRect l="-1766" t="-10526" r="-552"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6501" name="Text Box 1048"/>
              <p:cNvSpPr txBox="1">
                <a:spLocks noChangeArrowheads="1"/>
              </p:cNvSpPr>
              <p:nvPr/>
            </p:nvSpPr>
            <p:spPr bwMode="auto">
              <a:xfrm>
                <a:off x="889000" y="6400800"/>
                <a:ext cx="6339108" cy="461665"/>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type="none" w="sm" len="sm"/>
                  </a14:hiddenLine>
                </a:ext>
              </a:extLst>
            </p:spPr>
            <p:txBody>
              <a:bodyPr wrap="none">
                <a:spAutoFit/>
              </a:bodyPr>
              <a:lstStyle>
                <a:lvl1pPr marL="457200" indent="-4572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(2) If </a:t>
                </a:r>
                <a14:m>
                  <m:oMath xmlns:m="http://schemas.openxmlformats.org/officeDocument/2006/math">
                    <m:r>
                      <a:rPr lang="en-US" altLang="zh-TW" b="1" dirty="0">
                        <a:latin typeface="Cambria Math" panose="02040503050406030204" pitchFamily="18" charset="0"/>
                        <a:ea typeface="標楷體" pitchFamily="65" charset="-120"/>
                      </a:rPr>
                      <m:t>𝐮</m:t>
                    </m:r>
                  </m:oMath>
                </a14:m>
                <a:r>
                  <a:rPr lang="en-US" altLang="zh-TW" b="1" i="1" dirty="0">
                    <a:latin typeface="Times New Roman" pitchFamily="18" charset="0"/>
                    <a:ea typeface="標楷體" pitchFamily="65" charset="-120"/>
                  </a:rPr>
                  <a:t> </a:t>
                </a:r>
                <a:r>
                  <a:rPr lang="en-US" altLang="zh-TW" dirty="0">
                    <a:latin typeface="Times New Roman" pitchFamily="18" charset="0"/>
                    <a:ea typeface="標楷體" pitchFamily="65" charset="-120"/>
                  </a:rPr>
                  <a:t>is in </a:t>
                </a:r>
                <a:r>
                  <a:rPr lang="en-US" altLang="zh-TW" i="1" dirty="0">
                    <a:latin typeface="Times New Roman" pitchFamily="18" charset="0"/>
                    <a:ea typeface="標楷體" pitchFamily="65" charset="-120"/>
                  </a:rPr>
                  <a:t>W</a:t>
                </a:r>
                <a:r>
                  <a:rPr lang="en-US" altLang="zh-TW" dirty="0">
                    <a:latin typeface="Times New Roman" pitchFamily="18" charset="0"/>
                    <a:ea typeface="標楷體" pitchFamily="65" charset="-120"/>
                  </a:rPr>
                  <a:t> and </a:t>
                </a:r>
                <a:r>
                  <a:rPr lang="en-US" altLang="zh-TW" i="1" dirty="0">
                    <a:latin typeface="Times New Roman" pitchFamily="18" charset="0"/>
                    <a:ea typeface="標楷體" pitchFamily="65" charset="-120"/>
                  </a:rPr>
                  <a:t>c </a:t>
                </a:r>
                <a:r>
                  <a:rPr lang="en-US" altLang="zh-TW" dirty="0">
                    <a:latin typeface="Times New Roman" pitchFamily="18" charset="0"/>
                    <a:ea typeface="標楷體" pitchFamily="65" charset="-120"/>
                  </a:rPr>
                  <a:t>is any scalar, then </a:t>
                </a:r>
                <a14:m>
                  <m:oMath xmlns:m="http://schemas.openxmlformats.org/officeDocument/2006/math">
                    <m:r>
                      <a:rPr lang="en-US" altLang="zh-TW" i="1" dirty="0" smtClean="0">
                        <a:latin typeface="Cambria Math" panose="02040503050406030204" pitchFamily="18" charset="0"/>
                        <a:ea typeface="標楷體" pitchFamily="65" charset="-120"/>
                      </a:rPr>
                      <m:t>𝑐</m:t>
                    </m:r>
                    <m:r>
                      <a:rPr lang="en-US" altLang="zh-TW" b="1" dirty="0">
                        <a:latin typeface="Cambria Math" panose="02040503050406030204" pitchFamily="18" charset="0"/>
                        <a:ea typeface="標楷體" pitchFamily="65" charset="-120"/>
                      </a:rPr>
                      <m:t>𝐮</m:t>
                    </m:r>
                  </m:oMath>
                </a14:m>
                <a:r>
                  <a:rPr lang="zh-TW" altLang="en-US" dirty="0">
                    <a:latin typeface="Times New Roman" pitchFamily="18" charset="0"/>
                    <a:ea typeface="標楷體" pitchFamily="65" charset="-120"/>
                  </a:rPr>
                  <a:t> </a:t>
                </a:r>
                <a:r>
                  <a:rPr lang="en-US" altLang="zh-TW" dirty="0">
                    <a:latin typeface="Times New Roman" pitchFamily="18" charset="0"/>
                    <a:ea typeface="標楷體" pitchFamily="65" charset="-120"/>
                  </a:rPr>
                  <a:t>is in </a:t>
                </a:r>
                <a:r>
                  <a:rPr lang="en-US" altLang="zh-TW" i="1" dirty="0">
                    <a:latin typeface="Times New Roman" pitchFamily="18" charset="0"/>
                    <a:ea typeface="標楷體" pitchFamily="65" charset="-120"/>
                  </a:rPr>
                  <a:t>W</a:t>
                </a:r>
                <a:endParaRPr lang="en-US" altLang="zh-TW" dirty="0">
                  <a:latin typeface="Times New Roman" pitchFamily="18" charset="0"/>
                  <a:ea typeface="標楷體" pitchFamily="65" charset="-120"/>
                </a:endParaRPr>
              </a:p>
            </p:txBody>
          </p:sp>
        </mc:Choice>
        <mc:Fallback xmlns="">
          <p:sp>
            <p:nvSpPr>
              <p:cNvPr id="106501" name="Text Box 1048"/>
              <p:cNvSpPr txBox="1">
                <a:spLocks noRot="1" noChangeAspect="1" noMove="1" noResize="1" noEditPoints="1" noAdjustHandles="1" noChangeArrowheads="1" noChangeShapeType="1" noTextEdit="1"/>
              </p:cNvSpPr>
              <p:nvPr/>
            </p:nvSpPr>
            <p:spPr bwMode="auto">
              <a:xfrm>
                <a:off x="889000" y="6400800"/>
                <a:ext cx="6339108" cy="461665"/>
              </a:xfrm>
              <a:prstGeom prst="rect">
                <a:avLst/>
              </a:prstGeom>
              <a:blipFill>
                <a:blip r:embed="rId3"/>
                <a:stretch>
                  <a:fillRect l="-1538" t="-10526" r="-673"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lstStyle/>
              <a:p>
                <a:r>
                  <a:rPr lang="zh-TW" altLang="en-US">
                    <a:noFill/>
                  </a:rPr>
                  <a:t> </a:t>
                </a:r>
              </a:p>
            </p:txBody>
          </p:sp>
        </mc:Fallback>
      </mc:AlternateContent>
      <p:sp>
        <p:nvSpPr>
          <p:cNvPr id="106502" name="Rectangle 1053"/>
          <p:cNvSpPr>
            <a:spLocks noChangeArrowheads="1"/>
          </p:cNvSpPr>
          <p:nvPr/>
        </p:nvSpPr>
        <p:spPr bwMode="auto">
          <a:xfrm>
            <a:off x="468312" y="785813"/>
            <a:ext cx="8352159" cy="357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05000"/>
              </a:lnSpc>
              <a:spcBef>
                <a:spcPts val="300"/>
              </a:spcBef>
              <a:buClr>
                <a:schemeClr val="tx1"/>
              </a:buClr>
              <a:buSzPct val="40000"/>
              <a:buFont typeface="Wingdings" pitchFamily="2" charset="2"/>
              <a:buChar char="n"/>
            </a:pPr>
            <a:r>
              <a:rPr lang="en-US" altLang="zh-TW" dirty="0">
                <a:solidFill>
                  <a:schemeClr val="hlink"/>
                </a:solidFill>
                <a:latin typeface="Times New Roman" pitchFamily="18" charset="0"/>
                <a:ea typeface="標楷體" pitchFamily="65" charset="-120"/>
              </a:rPr>
              <a:t>Examination of whether </a:t>
            </a:r>
            <a:r>
              <a:rPr lang="en-US" altLang="zh-TW" i="1" dirty="0">
                <a:solidFill>
                  <a:schemeClr val="hlink"/>
                </a:solidFill>
                <a:latin typeface="Times New Roman" pitchFamily="18" charset="0"/>
                <a:ea typeface="標楷體" pitchFamily="65" charset="-120"/>
              </a:rPr>
              <a:t>W</a:t>
            </a:r>
            <a:r>
              <a:rPr lang="en-US" altLang="zh-TW" dirty="0">
                <a:solidFill>
                  <a:schemeClr val="hlink"/>
                </a:solidFill>
                <a:latin typeface="Times New Roman" pitchFamily="18" charset="0"/>
                <a:ea typeface="標楷體" pitchFamily="65" charset="-120"/>
              </a:rPr>
              <a:t> being a subspace</a:t>
            </a:r>
          </a:p>
          <a:p>
            <a:pPr marL="525463" lvl="1" indent="-149225">
              <a:lnSpc>
                <a:spcPct val="105000"/>
              </a:lnSpc>
              <a:spcBef>
                <a:spcPts val="300"/>
              </a:spcBef>
              <a:buClr>
                <a:schemeClr val="tx1"/>
              </a:buClr>
              <a:buSzPct val="55000"/>
              <a:buFont typeface="Times New Roman" pitchFamily="18" charset="0"/>
              <a:buChar char="–"/>
            </a:pPr>
            <a:r>
              <a:rPr lang="en-US" altLang="zh-TW" dirty="0">
                <a:latin typeface="Times New Roman" pitchFamily="18" charset="0"/>
                <a:ea typeface="標楷體" pitchFamily="65" charset="-120"/>
              </a:rPr>
              <a:t>Since the vector operations defined on </a:t>
            </a:r>
            <a:r>
              <a:rPr lang="en-US" altLang="zh-TW" i="1" dirty="0">
                <a:latin typeface="Times New Roman" pitchFamily="18" charset="0"/>
                <a:ea typeface="標楷體" pitchFamily="65" charset="-120"/>
              </a:rPr>
              <a:t>W</a:t>
            </a:r>
            <a:r>
              <a:rPr lang="en-US" altLang="zh-TW" dirty="0">
                <a:latin typeface="Times New Roman" pitchFamily="18" charset="0"/>
                <a:ea typeface="標楷體" pitchFamily="65" charset="-120"/>
              </a:rPr>
              <a:t> are the same as those defined on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and most of the ten axioms inherit the properties for the vector operations, it is not needed to verify those axioms</a:t>
            </a:r>
          </a:p>
          <a:p>
            <a:pPr marL="525463" lvl="1" indent="-149225">
              <a:lnSpc>
                <a:spcPct val="105000"/>
              </a:lnSpc>
              <a:spcBef>
                <a:spcPts val="300"/>
              </a:spcBef>
              <a:buClr>
                <a:schemeClr val="tx1"/>
              </a:buClr>
              <a:buSzPct val="55000"/>
              <a:buFont typeface="Times New Roman" pitchFamily="18" charset="0"/>
              <a:buChar char="–"/>
            </a:pPr>
            <a:r>
              <a:rPr lang="en-US" altLang="zh-TW" dirty="0">
                <a:latin typeface="Times New Roman" pitchFamily="18" charset="0"/>
                <a:ea typeface="標楷體" pitchFamily="65" charset="-120"/>
              </a:rPr>
              <a:t>To identify that a nonempty subset of a vector space is a subspace, it is sufficient to </a:t>
            </a:r>
            <a:r>
              <a:rPr lang="en-US" altLang="zh-TW" b="1" dirty="0">
                <a:latin typeface="Times New Roman" pitchFamily="18" charset="0"/>
                <a:ea typeface="標楷體" pitchFamily="65" charset="-120"/>
              </a:rPr>
              <a:t>test only the closure conditions under vector addition and scalar multiplication (</a:t>
            </a:r>
            <a:r>
              <a:rPr lang="zh-TW" altLang="en-US" b="1" dirty="0">
                <a:latin typeface="Times New Roman" pitchFamily="18" charset="0"/>
                <a:ea typeface="標楷體" pitchFamily="65" charset="-120"/>
              </a:rPr>
              <a:t>只需驗證向量加法與純量乘法的封閉性</a:t>
            </a:r>
            <a:r>
              <a:rPr lang="en-US" altLang="zh-TW" b="1" dirty="0">
                <a:latin typeface="Times New Roman" pitchFamily="18" charset="0"/>
                <a:ea typeface="標楷體" pitchFamily="65" charset="-120"/>
              </a:rPr>
              <a:t>)</a:t>
            </a:r>
            <a:endParaRPr lang="en-US" altLang="zh-TW" dirty="0">
              <a:latin typeface="Times New Roman" pitchFamily="18" charset="0"/>
              <a:ea typeface="標楷體" pitchFamily="65"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2"/>
          <p:cNvSpPr>
            <a:spLocks noGrp="1" noChangeArrowheads="1"/>
          </p:cNvSpPr>
          <p:nvPr>
            <p:ph type="body" idx="1"/>
          </p:nvPr>
        </p:nvSpPr>
        <p:spPr>
          <a:xfrm>
            <a:off x="395288" y="765175"/>
            <a:ext cx="7924800" cy="582613"/>
          </a:xfrm>
        </p:spPr>
        <p:txBody>
          <a:bodyPr/>
          <a:lstStyle/>
          <a:p>
            <a:pPr eaLnBrk="1" hangingPunct="1">
              <a:buFont typeface="Wingdings" pitchFamily="2" charset="2"/>
              <a:buNone/>
            </a:pPr>
            <a:r>
              <a:rPr lang="en-US" altLang="zh-TW"/>
              <a:t>Pf:</a:t>
            </a:r>
          </a:p>
        </p:txBody>
      </p:sp>
      <p:sp>
        <p:nvSpPr>
          <p:cNvPr id="22533" name="Text Box 3"/>
          <p:cNvSpPr txBox="1">
            <a:spLocks noChangeArrowheads="1"/>
          </p:cNvSpPr>
          <p:nvPr/>
        </p:nvSpPr>
        <p:spPr bwMode="auto">
          <a:xfrm>
            <a:off x="755650" y="1052513"/>
            <a:ext cx="79930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73050" indent="-27305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ts val="600"/>
              </a:spcBef>
              <a:buFontTx/>
              <a:buAutoNum type="arabicPeriod"/>
            </a:pPr>
            <a:r>
              <a:rPr lang="en-US" altLang="zh-TW" dirty="0">
                <a:latin typeface="Times New Roman" pitchFamily="18" charset="0"/>
                <a:ea typeface="標楷體" pitchFamily="65" charset="-120"/>
              </a:rPr>
              <a:t>Note that if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dirty="0">
                <a:latin typeface="Times New Roman" pitchFamily="18" charset="0"/>
                <a:ea typeface="標楷體" pitchFamily="65" charset="-120"/>
              </a:rPr>
              <a:t>, and </a:t>
            </a:r>
            <a:r>
              <a:rPr lang="en-US" altLang="zh-TW" b="1" dirty="0">
                <a:latin typeface="Times New Roman" pitchFamily="18" charset="0"/>
                <a:ea typeface="標楷體" pitchFamily="65" charset="-120"/>
              </a:rPr>
              <a:t>w</a:t>
            </a:r>
            <a:r>
              <a:rPr lang="en-US" altLang="zh-TW" dirty="0">
                <a:latin typeface="Times New Roman" pitchFamily="18" charset="0"/>
                <a:ea typeface="標楷體" pitchFamily="65" charset="-120"/>
              </a:rPr>
              <a:t> are in </a:t>
            </a:r>
            <a:r>
              <a:rPr lang="en-US" altLang="zh-TW" i="1" dirty="0">
                <a:latin typeface="Times New Roman" pitchFamily="18" charset="0"/>
                <a:ea typeface="標楷體" pitchFamily="65" charset="-120"/>
              </a:rPr>
              <a:t>W</a:t>
            </a:r>
            <a:r>
              <a:rPr lang="en-US" altLang="zh-TW" dirty="0">
                <a:latin typeface="Times New Roman" pitchFamily="18" charset="0"/>
                <a:ea typeface="標楷體" pitchFamily="65" charset="-120"/>
              </a:rPr>
              <a:t>, then they are also in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Furthermore, </a:t>
            </a:r>
            <a:r>
              <a:rPr lang="en-US" altLang="zh-TW" i="1" dirty="0">
                <a:latin typeface="Times New Roman" pitchFamily="18" charset="0"/>
                <a:ea typeface="標楷體" pitchFamily="65" charset="-120"/>
              </a:rPr>
              <a:t>W</a:t>
            </a:r>
            <a:r>
              <a:rPr lang="en-US" altLang="zh-TW" dirty="0">
                <a:latin typeface="Times New Roman" pitchFamily="18" charset="0"/>
                <a:ea typeface="標楷體" pitchFamily="65" charset="-120"/>
              </a:rPr>
              <a:t> and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share the same operations. Consequently, vector space axioms </a:t>
            </a:r>
            <a:r>
              <a:rPr lang="en-US" altLang="zh-TW" dirty="0">
                <a:solidFill>
                  <a:srgbClr val="0000FF"/>
                </a:solidFill>
                <a:latin typeface="Times New Roman" pitchFamily="18" charset="0"/>
                <a:ea typeface="標楷體" pitchFamily="65" charset="-120"/>
              </a:rPr>
              <a:t>2</a:t>
            </a:r>
            <a:r>
              <a:rPr lang="en-US" altLang="zh-TW" dirty="0">
                <a:latin typeface="Times New Roman" pitchFamily="18" charset="0"/>
                <a:ea typeface="標楷體" pitchFamily="65" charset="-120"/>
              </a:rPr>
              <a:t>, </a:t>
            </a:r>
            <a:r>
              <a:rPr lang="en-US" altLang="zh-TW" dirty="0">
                <a:solidFill>
                  <a:srgbClr val="0000FF"/>
                </a:solidFill>
                <a:latin typeface="Times New Roman" pitchFamily="18" charset="0"/>
                <a:ea typeface="標楷體" pitchFamily="65" charset="-120"/>
              </a:rPr>
              <a:t>3</a:t>
            </a:r>
            <a:r>
              <a:rPr lang="en-US" altLang="zh-TW" dirty="0">
                <a:latin typeface="Times New Roman" pitchFamily="18" charset="0"/>
                <a:ea typeface="標楷體" pitchFamily="65" charset="-120"/>
              </a:rPr>
              <a:t>, </a:t>
            </a:r>
            <a:r>
              <a:rPr lang="en-US" altLang="zh-TW" dirty="0">
                <a:solidFill>
                  <a:srgbClr val="0000FF"/>
                </a:solidFill>
                <a:latin typeface="Times New Roman" pitchFamily="18" charset="0"/>
                <a:ea typeface="標楷體" pitchFamily="65" charset="-120"/>
              </a:rPr>
              <a:t>7</a:t>
            </a:r>
            <a:r>
              <a:rPr lang="en-US" altLang="zh-TW" dirty="0">
                <a:latin typeface="Times New Roman" pitchFamily="18" charset="0"/>
                <a:ea typeface="標楷體" pitchFamily="65" charset="-120"/>
              </a:rPr>
              <a:t>, </a:t>
            </a:r>
            <a:r>
              <a:rPr lang="en-US" altLang="zh-TW" dirty="0">
                <a:solidFill>
                  <a:srgbClr val="0000FF"/>
                </a:solidFill>
                <a:latin typeface="Times New Roman" pitchFamily="18" charset="0"/>
                <a:ea typeface="標楷體" pitchFamily="65" charset="-120"/>
              </a:rPr>
              <a:t>8</a:t>
            </a:r>
            <a:r>
              <a:rPr lang="en-US" altLang="zh-TW" dirty="0">
                <a:latin typeface="Times New Roman" pitchFamily="18" charset="0"/>
                <a:ea typeface="標楷體" pitchFamily="65" charset="-120"/>
              </a:rPr>
              <a:t>, </a:t>
            </a:r>
            <a:r>
              <a:rPr lang="en-US" altLang="zh-TW" dirty="0">
                <a:solidFill>
                  <a:srgbClr val="0000FF"/>
                </a:solidFill>
                <a:latin typeface="Times New Roman" pitchFamily="18" charset="0"/>
                <a:ea typeface="標楷體" pitchFamily="65" charset="-120"/>
              </a:rPr>
              <a:t>9</a:t>
            </a:r>
            <a:r>
              <a:rPr lang="en-US" altLang="zh-TW" dirty="0">
                <a:latin typeface="Times New Roman" pitchFamily="18" charset="0"/>
                <a:ea typeface="標楷體" pitchFamily="65" charset="-120"/>
              </a:rPr>
              <a:t>, and </a:t>
            </a:r>
            <a:r>
              <a:rPr lang="en-US" altLang="zh-TW" dirty="0">
                <a:solidFill>
                  <a:srgbClr val="0000FF"/>
                </a:solidFill>
                <a:latin typeface="Times New Roman" pitchFamily="18" charset="0"/>
                <a:ea typeface="標楷體" pitchFamily="65" charset="-120"/>
              </a:rPr>
              <a:t>10</a:t>
            </a:r>
            <a:r>
              <a:rPr lang="en-US" altLang="zh-TW" dirty="0">
                <a:latin typeface="Times New Roman" pitchFamily="18" charset="0"/>
                <a:ea typeface="標楷體" pitchFamily="65" charset="-120"/>
              </a:rPr>
              <a:t> are satisfied automatically</a:t>
            </a:r>
          </a:p>
          <a:p>
            <a:pPr eaLnBrk="1" hangingPunct="1">
              <a:spcBef>
                <a:spcPts val="600"/>
              </a:spcBef>
              <a:buFontTx/>
              <a:buAutoNum type="arabicPeriod"/>
            </a:pPr>
            <a:r>
              <a:rPr lang="en-US" altLang="zh-TW" dirty="0">
                <a:latin typeface="Times New Roman" pitchFamily="18" charset="0"/>
                <a:ea typeface="標楷體" pitchFamily="65" charset="-120"/>
              </a:rPr>
              <a:t>Suppose that the closure conditions hold in Theorem 4.5, i.e., the axioms </a:t>
            </a:r>
            <a:r>
              <a:rPr lang="en-US" altLang="zh-TW" dirty="0">
                <a:solidFill>
                  <a:srgbClr val="0000FF"/>
                </a:solidFill>
                <a:latin typeface="Times New Roman" pitchFamily="18" charset="0"/>
                <a:ea typeface="標楷體" pitchFamily="65" charset="-120"/>
              </a:rPr>
              <a:t>1</a:t>
            </a:r>
            <a:r>
              <a:rPr lang="en-US" altLang="zh-TW" dirty="0">
                <a:latin typeface="Times New Roman" pitchFamily="18" charset="0"/>
                <a:ea typeface="標楷體" pitchFamily="65" charset="-120"/>
              </a:rPr>
              <a:t> and </a:t>
            </a:r>
            <a:r>
              <a:rPr lang="en-US" altLang="zh-TW" dirty="0">
                <a:solidFill>
                  <a:srgbClr val="0000FF"/>
                </a:solidFill>
                <a:latin typeface="Times New Roman" pitchFamily="18" charset="0"/>
                <a:ea typeface="標楷體" pitchFamily="65" charset="-120"/>
              </a:rPr>
              <a:t>6</a:t>
            </a:r>
            <a:r>
              <a:rPr lang="en-US" altLang="zh-TW" dirty="0">
                <a:latin typeface="Times New Roman" pitchFamily="18" charset="0"/>
                <a:ea typeface="標楷體" pitchFamily="65" charset="-120"/>
              </a:rPr>
              <a:t> for vector spaces are satisfied</a:t>
            </a:r>
          </a:p>
          <a:p>
            <a:pPr eaLnBrk="1" hangingPunct="1">
              <a:spcBef>
                <a:spcPts val="600"/>
              </a:spcBef>
              <a:buFontTx/>
              <a:buAutoNum type="arabicPeriod"/>
            </a:pPr>
            <a:r>
              <a:rPr lang="en-US" altLang="zh-TW" dirty="0">
                <a:latin typeface="Times New Roman" pitchFamily="18" charset="0"/>
                <a:ea typeface="標楷體" pitchFamily="65" charset="-120"/>
              </a:rPr>
              <a:t>Since the axiom 6 is satisfied (i.e., </a:t>
            </a:r>
            <a:r>
              <a:rPr lang="en-US" altLang="zh-TW" i="1" dirty="0">
                <a:latin typeface="Times New Roman" pitchFamily="18" charset="0"/>
                <a:ea typeface="標楷體" pitchFamily="65" charset="-120"/>
              </a:rPr>
              <a:t>c</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is in </a:t>
            </a:r>
            <a:r>
              <a:rPr lang="en-US" altLang="zh-TW" i="1" dirty="0">
                <a:latin typeface="Times New Roman" pitchFamily="18" charset="0"/>
                <a:ea typeface="標楷體" pitchFamily="65" charset="-120"/>
              </a:rPr>
              <a:t>W</a:t>
            </a:r>
            <a:r>
              <a:rPr lang="en-US" altLang="zh-TW" dirty="0">
                <a:latin typeface="Times New Roman" pitchFamily="18" charset="0"/>
                <a:ea typeface="標楷體" pitchFamily="65" charset="-120"/>
              </a:rPr>
              <a:t> if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is in </a:t>
            </a:r>
            <a:r>
              <a:rPr lang="en-US" altLang="zh-TW" i="1" dirty="0">
                <a:latin typeface="Times New Roman" pitchFamily="18" charset="0"/>
                <a:ea typeface="標楷體" pitchFamily="65" charset="-120"/>
              </a:rPr>
              <a:t>W</a:t>
            </a:r>
            <a:r>
              <a:rPr lang="en-US" altLang="zh-TW" dirty="0">
                <a:latin typeface="Times New Roman" pitchFamily="18" charset="0"/>
                <a:ea typeface="標楷體" pitchFamily="65" charset="-120"/>
              </a:rPr>
              <a:t>), we can obtain</a:t>
            </a:r>
          </a:p>
        </p:txBody>
      </p:sp>
      <p:graphicFrame>
        <p:nvGraphicFramePr>
          <p:cNvPr id="22530" name="Object 7"/>
          <p:cNvGraphicFramePr>
            <a:graphicFrameLocks noChangeAspect="1"/>
          </p:cNvGraphicFramePr>
          <p:nvPr>
            <p:extLst>
              <p:ext uri="{D42A27DB-BD31-4B8C-83A1-F6EECF244321}">
                <p14:modId xmlns:p14="http://schemas.microsoft.com/office/powerpoint/2010/main" val="630107801"/>
              </p:ext>
            </p:extLst>
          </p:nvPr>
        </p:nvGraphicFramePr>
        <p:xfrm>
          <a:off x="966788" y="4408488"/>
          <a:ext cx="7115175" cy="812800"/>
        </p:xfrm>
        <a:graphic>
          <a:graphicData uri="http://schemas.openxmlformats.org/presentationml/2006/ole">
            <mc:AlternateContent xmlns:mc="http://schemas.openxmlformats.org/markup-compatibility/2006">
              <mc:Choice xmlns:v="urn:schemas-microsoft-com:vml" Requires="v">
                <p:oleObj spid="_x0000_s23264" name="Equation" r:id="rId3" imgW="3555720" imgH="406080" progId="Equation.DSMT4">
                  <p:embed/>
                </p:oleObj>
              </mc:Choice>
              <mc:Fallback>
                <p:oleObj name="Equation" r:id="rId3" imgW="3555720" imgH="406080" progId="Equation.DSMT4">
                  <p:embed/>
                  <p:pic>
                    <p:nvPicPr>
                      <p:cNvPr id="0" name="Object 7"/>
                      <p:cNvPicPr>
                        <a:picLocks noChangeAspect="1" noChangeArrowheads="1"/>
                      </p:cNvPicPr>
                      <p:nvPr/>
                    </p:nvPicPr>
                    <p:blipFill>
                      <a:blip r:embed="rId4"/>
                      <a:srcRect/>
                      <a:stretch>
                        <a:fillRect/>
                      </a:stretch>
                    </p:blipFill>
                    <p:spPr bwMode="auto">
                      <a:xfrm>
                        <a:off x="966788" y="4408488"/>
                        <a:ext cx="7115175"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1" name="Object 8"/>
          <p:cNvGraphicFramePr>
            <a:graphicFrameLocks noChangeAspect="1"/>
          </p:cNvGraphicFramePr>
          <p:nvPr>
            <p:extLst>
              <p:ext uri="{D42A27DB-BD31-4B8C-83A1-F6EECF244321}">
                <p14:modId xmlns:p14="http://schemas.microsoft.com/office/powerpoint/2010/main" val="2407437851"/>
              </p:ext>
            </p:extLst>
          </p:nvPr>
        </p:nvGraphicFramePr>
        <p:xfrm>
          <a:off x="939105" y="5373688"/>
          <a:ext cx="7953375" cy="1270000"/>
        </p:xfrm>
        <a:graphic>
          <a:graphicData uri="http://schemas.openxmlformats.org/presentationml/2006/ole">
            <mc:AlternateContent xmlns:mc="http://schemas.openxmlformats.org/markup-compatibility/2006">
              <mc:Choice xmlns:v="urn:schemas-microsoft-com:vml" Requires="v">
                <p:oleObj spid="_x0000_s23265" name="Equation" r:id="rId5" imgW="3974760" imgH="634680" progId="Equation.DSMT4">
                  <p:embed/>
                </p:oleObj>
              </mc:Choice>
              <mc:Fallback>
                <p:oleObj name="Equation" r:id="rId5" imgW="3974760" imgH="634680" progId="Equation.DSMT4">
                  <p:embed/>
                  <p:pic>
                    <p:nvPicPr>
                      <p:cNvPr id="0" name="Object 8"/>
                      <p:cNvPicPr>
                        <a:picLocks noChangeAspect="1" noChangeArrowheads="1"/>
                      </p:cNvPicPr>
                      <p:nvPr/>
                    </p:nvPicPr>
                    <p:blipFill>
                      <a:blip r:embed="rId6"/>
                      <a:srcRect/>
                      <a:stretch>
                        <a:fillRect/>
                      </a:stretch>
                    </p:blipFill>
                    <p:spPr bwMode="auto">
                      <a:xfrm>
                        <a:off x="939105" y="5373688"/>
                        <a:ext cx="7953375"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Rectangle 1027"/>
          <p:cNvSpPr>
            <a:spLocks noGrp="1" noChangeArrowheads="1"/>
          </p:cNvSpPr>
          <p:nvPr>
            <p:ph type="body" idx="1"/>
          </p:nvPr>
        </p:nvSpPr>
        <p:spPr>
          <a:xfrm>
            <a:off x="251520" y="765175"/>
            <a:ext cx="8077200" cy="2209800"/>
          </a:xfrm>
        </p:spPr>
        <p:txBody>
          <a:bodyPr/>
          <a:lstStyle/>
          <a:p>
            <a:pPr eaLnBrk="1" hangingPunct="1">
              <a:buSzPct val="80000"/>
              <a:buFont typeface="Wingdings" pitchFamily="2" charset="2"/>
              <a:buChar char="§"/>
            </a:pPr>
            <a:r>
              <a:rPr lang="en-US" altLang="zh-TW" dirty="0"/>
              <a:t> Ex 2: A subspace of </a:t>
            </a:r>
            <a:r>
              <a:rPr lang="en-US" altLang="zh-TW" i="1" dirty="0"/>
              <a:t>M</a:t>
            </a:r>
            <a:r>
              <a:rPr lang="en-US" altLang="zh-TW" baseline="-25000" dirty="0"/>
              <a:t>2×2</a:t>
            </a:r>
            <a:endParaRPr lang="en-US" altLang="zh-TW" dirty="0"/>
          </a:p>
          <a:p>
            <a:pPr eaLnBrk="1" hangingPunct="1">
              <a:lnSpc>
                <a:spcPct val="130000"/>
              </a:lnSpc>
              <a:buFont typeface="Wingdings" pitchFamily="2" charset="2"/>
              <a:buNone/>
            </a:pPr>
            <a:r>
              <a:rPr lang="en-US" altLang="zh-TW" dirty="0"/>
              <a:t>	      </a:t>
            </a:r>
            <a:r>
              <a:rPr lang="en-US" altLang="zh-TW" dirty="0">
                <a:solidFill>
                  <a:schemeClr val="tx1"/>
                </a:solidFill>
              </a:rPr>
              <a:t>Let </a:t>
            </a:r>
            <a:r>
              <a:rPr lang="en-US" altLang="zh-TW" i="1" dirty="0">
                <a:solidFill>
                  <a:schemeClr val="tx1"/>
                </a:solidFill>
              </a:rPr>
              <a:t>W</a:t>
            </a:r>
            <a:r>
              <a:rPr lang="en-US" altLang="zh-TW" dirty="0">
                <a:solidFill>
                  <a:schemeClr val="tx1"/>
                </a:solidFill>
              </a:rPr>
              <a:t> be the set of all 2×2 symmetric matrices. Show that </a:t>
            </a:r>
          </a:p>
          <a:p>
            <a:pPr eaLnBrk="1" hangingPunct="1">
              <a:lnSpc>
                <a:spcPct val="130000"/>
              </a:lnSpc>
              <a:buFont typeface="Wingdings" pitchFamily="2" charset="2"/>
              <a:buNone/>
            </a:pPr>
            <a:r>
              <a:rPr lang="en-US" altLang="zh-TW" dirty="0">
                <a:solidFill>
                  <a:schemeClr val="tx1"/>
                </a:solidFill>
              </a:rPr>
              <a:t>         </a:t>
            </a:r>
            <a:r>
              <a:rPr lang="en-US" altLang="zh-TW" i="1" dirty="0">
                <a:solidFill>
                  <a:schemeClr val="tx1"/>
                </a:solidFill>
              </a:rPr>
              <a:t>W</a:t>
            </a:r>
            <a:r>
              <a:rPr lang="en-US" altLang="zh-TW" dirty="0">
                <a:solidFill>
                  <a:schemeClr val="tx1"/>
                </a:solidFill>
              </a:rPr>
              <a:t> is a subspace of the vector space </a:t>
            </a:r>
            <a:r>
              <a:rPr lang="en-US" altLang="zh-TW" i="1" dirty="0">
                <a:solidFill>
                  <a:schemeClr val="tx1"/>
                </a:solidFill>
              </a:rPr>
              <a:t>M</a:t>
            </a:r>
            <a:r>
              <a:rPr lang="en-US" altLang="zh-TW" baseline="-25000" dirty="0">
                <a:solidFill>
                  <a:schemeClr val="tx1"/>
                </a:solidFill>
              </a:rPr>
              <a:t>2×2</a:t>
            </a:r>
            <a:r>
              <a:rPr lang="en-US" altLang="zh-TW" dirty="0">
                <a:solidFill>
                  <a:schemeClr val="tx1"/>
                </a:solidFill>
              </a:rPr>
              <a:t>, with the standard</a:t>
            </a:r>
          </a:p>
          <a:p>
            <a:pPr eaLnBrk="1" hangingPunct="1">
              <a:lnSpc>
                <a:spcPct val="130000"/>
              </a:lnSpc>
              <a:buFont typeface="Wingdings" pitchFamily="2" charset="2"/>
              <a:buNone/>
            </a:pPr>
            <a:r>
              <a:rPr lang="en-US" altLang="zh-TW" dirty="0">
                <a:solidFill>
                  <a:schemeClr val="tx1"/>
                </a:solidFill>
              </a:rPr>
              <a:t>         operations of matrix addition and scalar multiplication</a:t>
            </a:r>
          </a:p>
        </p:txBody>
      </p:sp>
      <p:graphicFrame>
        <p:nvGraphicFramePr>
          <p:cNvPr id="23554" name="Object 1034"/>
          <p:cNvGraphicFramePr>
            <a:graphicFrameLocks noChangeAspect="1"/>
          </p:cNvGraphicFramePr>
          <p:nvPr>
            <p:extLst>
              <p:ext uri="{D42A27DB-BD31-4B8C-83A1-F6EECF244321}">
                <p14:modId xmlns:p14="http://schemas.microsoft.com/office/powerpoint/2010/main" val="4157997663"/>
              </p:ext>
            </p:extLst>
          </p:nvPr>
        </p:nvGraphicFramePr>
        <p:xfrm>
          <a:off x="696291" y="3284538"/>
          <a:ext cx="7620000" cy="863600"/>
        </p:xfrm>
        <a:graphic>
          <a:graphicData uri="http://schemas.openxmlformats.org/presentationml/2006/ole">
            <mc:AlternateContent xmlns:mc="http://schemas.openxmlformats.org/markup-compatibility/2006">
              <mc:Choice xmlns:v="urn:schemas-microsoft-com:vml" Requires="v">
                <p:oleObj spid="_x0000_s151049" name="Equation" r:id="rId3" imgW="3809880" imgH="431640" progId="Equation.DSMT4">
                  <p:embed/>
                </p:oleObj>
              </mc:Choice>
              <mc:Fallback>
                <p:oleObj name="Equation" r:id="rId3" imgW="3809880" imgH="431640" progId="Equation.DSMT4">
                  <p:embed/>
                  <p:pic>
                    <p:nvPicPr>
                      <p:cNvPr id="0" name="Object 1034"/>
                      <p:cNvPicPr>
                        <a:picLocks noChangeAspect="1" noChangeArrowheads="1"/>
                      </p:cNvPicPr>
                      <p:nvPr/>
                    </p:nvPicPr>
                    <p:blipFill>
                      <a:blip r:embed="rId4"/>
                      <a:srcRect/>
                      <a:stretch>
                        <a:fillRect/>
                      </a:stretch>
                    </p:blipFill>
                    <p:spPr bwMode="auto">
                      <a:xfrm>
                        <a:off x="696291" y="3284538"/>
                        <a:ext cx="76200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2" name="Text Box 1035"/>
          <p:cNvSpPr txBox="1">
            <a:spLocks noChangeArrowheads="1"/>
          </p:cNvSpPr>
          <p:nvPr/>
        </p:nvSpPr>
        <p:spPr bwMode="auto">
          <a:xfrm>
            <a:off x="321568" y="2781300"/>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solidFill>
                  <a:schemeClr val="hlink"/>
                </a:solidFill>
                <a:latin typeface="Times New Roman" pitchFamily="18" charset="0"/>
              </a:rPr>
              <a:t>Sol:</a:t>
            </a:r>
          </a:p>
        </p:txBody>
      </p:sp>
      <p:graphicFrame>
        <p:nvGraphicFramePr>
          <p:cNvPr id="23555" name="Object 1079"/>
          <p:cNvGraphicFramePr>
            <a:graphicFrameLocks noChangeAspect="1"/>
          </p:cNvGraphicFramePr>
          <p:nvPr>
            <p:extLst>
              <p:ext uri="{D42A27DB-BD31-4B8C-83A1-F6EECF244321}">
                <p14:modId xmlns:p14="http://schemas.microsoft.com/office/powerpoint/2010/main" val="224717663"/>
              </p:ext>
            </p:extLst>
          </p:nvPr>
        </p:nvGraphicFramePr>
        <p:xfrm>
          <a:off x="874464" y="4737100"/>
          <a:ext cx="6069012" cy="457200"/>
        </p:xfrm>
        <a:graphic>
          <a:graphicData uri="http://schemas.openxmlformats.org/presentationml/2006/ole">
            <mc:AlternateContent xmlns:mc="http://schemas.openxmlformats.org/markup-compatibility/2006">
              <mc:Choice xmlns:v="urn:schemas-microsoft-com:vml" Requires="v">
                <p:oleObj spid="_x0000_s151050" name="Equation" r:id="rId5" imgW="3035160" imgH="228600" progId="Equation.3">
                  <p:embed/>
                </p:oleObj>
              </mc:Choice>
              <mc:Fallback>
                <p:oleObj name="Equation" r:id="rId5" imgW="3035160" imgH="228600" progId="Equation.3">
                  <p:embed/>
                  <p:pic>
                    <p:nvPicPr>
                      <p:cNvPr id="0" name="Object 10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464" y="4737100"/>
                        <a:ext cx="6069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6" name="Object 1080"/>
          <p:cNvGraphicFramePr>
            <a:graphicFrameLocks noChangeAspect="1"/>
          </p:cNvGraphicFramePr>
          <p:nvPr>
            <p:extLst>
              <p:ext uri="{D42A27DB-BD31-4B8C-83A1-F6EECF244321}">
                <p14:modId xmlns:p14="http://schemas.microsoft.com/office/powerpoint/2010/main" val="1289450695"/>
              </p:ext>
            </p:extLst>
          </p:nvPr>
        </p:nvGraphicFramePr>
        <p:xfrm>
          <a:off x="937964" y="5346700"/>
          <a:ext cx="4238625" cy="457200"/>
        </p:xfrm>
        <a:graphic>
          <a:graphicData uri="http://schemas.openxmlformats.org/presentationml/2006/ole">
            <mc:AlternateContent xmlns:mc="http://schemas.openxmlformats.org/markup-compatibility/2006">
              <mc:Choice xmlns:v="urn:schemas-microsoft-com:vml" Requires="v">
                <p:oleObj spid="_x0000_s151051" name="Equation" r:id="rId7" imgW="2120760" imgH="228600" progId="Equation.DSMT4">
                  <p:embed/>
                </p:oleObj>
              </mc:Choice>
              <mc:Fallback>
                <p:oleObj name="Equation" r:id="rId7" imgW="2120760" imgH="228600" progId="Equation.DSMT4">
                  <p:embed/>
                  <p:pic>
                    <p:nvPicPr>
                      <p:cNvPr id="0" name="Object 10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7964" y="5346700"/>
                        <a:ext cx="42386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7" name="Object 1081"/>
          <p:cNvGraphicFramePr>
            <a:graphicFrameLocks noChangeAspect="1"/>
          </p:cNvGraphicFramePr>
          <p:nvPr>
            <p:extLst>
              <p:ext uri="{D42A27DB-BD31-4B8C-83A1-F6EECF244321}">
                <p14:modId xmlns:p14="http://schemas.microsoft.com/office/powerpoint/2010/main" val="4251827709"/>
              </p:ext>
            </p:extLst>
          </p:nvPr>
        </p:nvGraphicFramePr>
        <p:xfrm>
          <a:off x="683443" y="6400800"/>
          <a:ext cx="7921625" cy="457200"/>
        </p:xfrm>
        <a:graphic>
          <a:graphicData uri="http://schemas.openxmlformats.org/presentationml/2006/ole">
            <mc:AlternateContent xmlns:mc="http://schemas.openxmlformats.org/markup-compatibility/2006">
              <mc:Choice xmlns:v="urn:schemas-microsoft-com:vml" Requires="v">
                <p:oleObj spid="_x0000_s151052" name="Equation" r:id="rId9" imgW="3962160" imgH="228600" progId="Equation.DSMT4">
                  <p:embed/>
                </p:oleObj>
              </mc:Choice>
              <mc:Fallback>
                <p:oleObj name="Equation" r:id="rId9" imgW="3962160" imgH="228600" progId="Equation.DSMT4">
                  <p:embed/>
                  <p:pic>
                    <p:nvPicPr>
                      <p:cNvPr id="0" name="Object 1081"/>
                      <p:cNvPicPr>
                        <a:picLocks noChangeAspect="1" noChangeArrowheads="1"/>
                      </p:cNvPicPr>
                      <p:nvPr/>
                    </p:nvPicPr>
                    <p:blipFill>
                      <a:blip r:embed="rId10"/>
                      <a:srcRect/>
                      <a:stretch>
                        <a:fillRect/>
                      </a:stretch>
                    </p:blipFill>
                    <p:spPr bwMode="auto">
                      <a:xfrm>
                        <a:off x="683443" y="6400800"/>
                        <a:ext cx="79216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8" name="Object 1082"/>
          <p:cNvGraphicFramePr>
            <a:graphicFrameLocks noChangeAspect="1"/>
          </p:cNvGraphicFramePr>
          <p:nvPr>
            <p:extLst>
              <p:ext uri="{D42A27DB-BD31-4B8C-83A1-F6EECF244321}">
                <p14:modId xmlns:p14="http://schemas.microsoft.com/office/powerpoint/2010/main" val="2081810580"/>
              </p:ext>
            </p:extLst>
          </p:nvPr>
        </p:nvGraphicFramePr>
        <p:xfrm>
          <a:off x="7072064" y="4775200"/>
          <a:ext cx="1676400" cy="457200"/>
        </p:xfrm>
        <a:graphic>
          <a:graphicData uri="http://schemas.openxmlformats.org/presentationml/2006/ole">
            <mc:AlternateContent xmlns:mc="http://schemas.openxmlformats.org/markup-compatibility/2006">
              <mc:Choice xmlns:v="urn:schemas-microsoft-com:vml" Requires="v">
                <p:oleObj spid="_x0000_s151053" name="Equation" r:id="rId11" imgW="838080" imgH="228600" progId="Equation.DSMT4">
                  <p:embed/>
                </p:oleObj>
              </mc:Choice>
              <mc:Fallback>
                <p:oleObj name="Equation" r:id="rId11" imgW="838080" imgH="228600" progId="Equation.DSMT4">
                  <p:embed/>
                  <p:pic>
                    <p:nvPicPr>
                      <p:cNvPr id="0" name="Object 108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2064" y="4775200"/>
                        <a:ext cx="167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9" name="Object 1083"/>
          <p:cNvGraphicFramePr>
            <a:graphicFrameLocks noChangeAspect="1"/>
          </p:cNvGraphicFramePr>
          <p:nvPr>
            <p:extLst>
              <p:ext uri="{D42A27DB-BD31-4B8C-83A1-F6EECF244321}">
                <p14:modId xmlns:p14="http://schemas.microsoft.com/office/powerpoint/2010/main" val="833922278"/>
              </p:ext>
            </p:extLst>
          </p:nvPr>
        </p:nvGraphicFramePr>
        <p:xfrm>
          <a:off x="7122864" y="5422900"/>
          <a:ext cx="1168400" cy="406400"/>
        </p:xfrm>
        <a:graphic>
          <a:graphicData uri="http://schemas.openxmlformats.org/presentationml/2006/ole">
            <mc:AlternateContent xmlns:mc="http://schemas.openxmlformats.org/markup-compatibility/2006">
              <mc:Choice xmlns:v="urn:schemas-microsoft-com:vml" Requires="v">
                <p:oleObj spid="_x0000_s151054" name="Equation" r:id="rId13" imgW="583920" imgH="203040" progId="Equation.DSMT4">
                  <p:embed/>
                </p:oleObj>
              </mc:Choice>
              <mc:Fallback>
                <p:oleObj name="Equation" r:id="rId13" imgW="583920" imgH="203040" progId="Equation.DSMT4">
                  <p:embed/>
                  <p:pic>
                    <p:nvPicPr>
                      <p:cNvPr id="0" name="Object 108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22864" y="5422900"/>
                        <a:ext cx="1168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3563" name="直線單箭頭接點 13"/>
          <p:cNvCxnSpPr>
            <a:cxnSpLocks noChangeShapeType="1"/>
          </p:cNvCxnSpPr>
          <p:nvPr/>
        </p:nvCxnSpPr>
        <p:spPr bwMode="auto">
          <a:xfrm rot="5400000" flipH="1" flipV="1">
            <a:off x="5350420" y="5487194"/>
            <a:ext cx="927100" cy="1588"/>
          </a:xfrm>
          <a:prstGeom prst="straightConnector1">
            <a:avLst/>
          </a:prstGeom>
          <a:noFill/>
          <a:ln w="19050" algn="ctr">
            <a:solidFill>
              <a:srgbClr val="0000FF"/>
            </a:solidFill>
            <a:miter lim="800000"/>
            <a:headEnd/>
            <a:tailEnd type="arrow" w="med" len="med"/>
          </a:ln>
          <a:extLst>
            <a:ext uri="{909E8E84-426E-40DD-AFC4-6F175D3DCCD1}">
              <a14:hiddenFill xmlns:a14="http://schemas.microsoft.com/office/drawing/2010/main">
                <a:noFill/>
              </a14:hiddenFill>
            </a:ext>
          </a:extLst>
        </p:spPr>
      </p:cxnSp>
      <p:cxnSp>
        <p:nvCxnSpPr>
          <p:cNvPr id="23564" name="直線單箭頭接點 15"/>
          <p:cNvCxnSpPr>
            <a:cxnSpLocks noChangeShapeType="1"/>
          </p:cNvCxnSpPr>
          <p:nvPr/>
        </p:nvCxnSpPr>
        <p:spPr bwMode="auto">
          <a:xfrm rot="5400000" flipH="1" flipV="1">
            <a:off x="4456658" y="5807869"/>
            <a:ext cx="285750" cy="1587"/>
          </a:xfrm>
          <a:prstGeom prst="straightConnector1">
            <a:avLst/>
          </a:prstGeom>
          <a:noFill/>
          <a:ln w="19050" algn="ctr">
            <a:solidFill>
              <a:srgbClr val="0000FF"/>
            </a:solidFill>
            <a:miter lim="800000"/>
            <a:headEnd/>
            <a:tailEnd type="arrow" w="med" len="med"/>
          </a:ln>
          <a:extLst>
            <a:ext uri="{909E8E84-426E-40DD-AFC4-6F175D3DCCD1}">
              <a14:hiddenFill xmlns:a14="http://schemas.microsoft.com/office/drawing/2010/main">
                <a:noFill/>
              </a14:hiddenFill>
            </a:ext>
          </a:extLst>
        </p:spPr>
      </p:cxnSp>
      <p:sp>
        <p:nvSpPr>
          <p:cNvPr id="23565" name="Rectangle 9"/>
          <p:cNvSpPr>
            <a:spLocks noChangeArrowheads="1"/>
          </p:cNvSpPr>
          <p:nvPr/>
        </p:nvSpPr>
        <p:spPr bwMode="auto">
          <a:xfrm>
            <a:off x="2955676" y="5951538"/>
            <a:ext cx="5214938" cy="3571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61950" indent="-361950">
              <a:spcBef>
                <a:spcPct val="20000"/>
              </a:spcBef>
              <a:buClr>
                <a:schemeClr val="tx1"/>
              </a:buClr>
              <a:buSzPct val="40000"/>
              <a:buFont typeface="Wingdings" pitchFamily="2" charset="2"/>
              <a:buNone/>
            </a:pPr>
            <a:r>
              <a:rPr lang="en-US" altLang="zh-TW" sz="1800">
                <a:solidFill>
                  <a:srgbClr val="0000FF"/>
                </a:solidFill>
                <a:latin typeface="Times New Roman" pitchFamily="18" charset="0"/>
              </a:rPr>
              <a:t>The definition of a symmetric matrix </a:t>
            </a:r>
            <a:r>
              <a:rPr lang="en-US" altLang="zh-TW" sz="1800" i="1">
                <a:solidFill>
                  <a:srgbClr val="0000FF"/>
                </a:solidFill>
                <a:latin typeface="Times New Roman" pitchFamily="18" charset="0"/>
              </a:rPr>
              <a:t>A</a:t>
            </a:r>
            <a:r>
              <a:rPr lang="en-US" altLang="zh-TW" sz="1800">
                <a:solidFill>
                  <a:srgbClr val="0000FF"/>
                </a:solidFill>
                <a:latin typeface="Times New Roman" pitchFamily="18" charset="0"/>
              </a:rPr>
              <a:t> is that </a:t>
            </a:r>
            <a:r>
              <a:rPr lang="en-US" altLang="zh-TW" sz="1800" i="1">
                <a:solidFill>
                  <a:srgbClr val="0000FF"/>
                </a:solidFill>
                <a:latin typeface="Times New Roman" pitchFamily="18" charset="0"/>
              </a:rPr>
              <a:t>A</a:t>
            </a:r>
            <a:r>
              <a:rPr lang="en-US" altLang="zh-TW" sz="1800" i="1" baseline="30000">
                <a:solidFill>
                  <a:srgbClr val="0000FF"/>
                </a:solidFill>
                <a:latin typeface="Times New Roman" pitchFamily="18" charset="0"/>
              </a:rPr>
              <a:t>T</a:t>
            </a:r>
            <a:r>
              <a:rPr lang="en-US" altLang="zh-TW" sz="1800">
                <a:solidFill>
                  <a:srgbClr val="0000FF"/>
                </a:solidFill>
                <a:latin typeface="Times New Roman" pitchFamily="18" charset="0"/>
              </a:rPr>
              <a:t> = </a:t>
            </a:r>
            <a:r>
              <a:rPr lang="en-US" altLang="zh-TW" sz="1800" i="1">
                <a:solidFill>
                  <a:srgbClr val="0000FF"/>
                </a:solidFill>
                <a:latin typeface="Times New Roman" pitchFamily="18" charset="0"/>
              </a:rPr>
              <a:t>A</a:t>
            </a:r>
            <a:endParaRPr lang="en-US" altLang="zh-TW" sz="1800" b="1" i="1">
              <a:solidFill>
                <a:srgbClr val="0000FF"/>
              </a:solidFill>
              <a:latin typeface="Times New Roman" pitchFamily="18" charset="0"/>
            </a:endParaRPr>
          </a:p>
        </p:txBody>
      </p:sp>
      <p:graphicFrame>
        <p:nvGraphicFramePr>
          <p:cNvPr id="23560" name="Object 13"/>
          <p:cNvGraphicFramePr>
            <a:graphicFrameLocks noChangeAspect="1"/>
          </p:cNvGraphicFramePr>
          <p:nvPr>
            <p:extLst>
              <p:ext uri="{D42A27DB-BD31-4B8C-83A1-F6EECF244321}">
                <p14:modId xmlns:p14="http://schemas.microsoft.com/office/powerpoint/2010/main" val="2076321288"/>
              </p:ext>
            </p:extLst>
          </p:nvPr>
        </p:nvGraphicFramePr>
        <p:xfrm>
          <a:off x="683443" y="4221163"/>
          <a:ext cx="1041400" cy="406400"/>
        </p:xfrm>
        <a:graphic>
          <a:graphicData uri="http://schemas.openxmlformats.org/presentationml/2006/ole">
            <mc:AlternateContent xmlns:mc="http://schemas.openxmlformats.org/markup-compatibility/2006">
              <mc:Choice xmlns:v="urn:schemas-microsoft-com:vml" Requires="v">
                <p:oleObj spid="_x0000_s151055" name="Equation" r:id="rId15" imgW="520560" imgH="203040" progId="Equation.DSMT4">
                  <p:embed/>
                </p:oleObj>
              </mc:Choice>
              <mc:Fallback>
                <p:oleObj name="Equation" r:id="rId15" imgW="520560" imgH="203040" progId="Equation.DSMT4">
                  <p:embed/>
                  <p:pic>
                    <p:nvPicPr>
                      <p:cNvPr id="0" name="Object 13"/>
                      <p:cNvPicPr>
                        <a:picLocks noChangeAspect="1" noChangeArrowheads="1"/>
                      </p:cNvPicPr>
                      <p:nvPr/>
                    </p:nvPicPr>
                    <p:blipFill>
                      <a:blip r:embed="rId16"/>
                      <a:srcRect/>
                      <a:stretch>
                        <a:fillRect/>
                      </a:stretch>
                    </p:blipFill>
                    <p:spPr bwMode="auto">
                      <a:xfrm>
                        <a:off x="683443" y="4221163"/>
                        <a:ext cx="1041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050"/>
          <p:cNvSpPr>
            <a:spLocks noGrp="1" noChangeArrowheads="1"/>
          </p:cNvSpPr>
          <p:nvPr>
            <p:ph type="title"/>
          </p:nvPr>
        </p:nvSpPr>
        <p:spPr/>
        <p:txBody>
          <a:bodyPr/>
          <a:lstStyle/>
          <a:p>
            <a:pPr eaLnBrk="1" hangingPunct="1"/>
            <a:r>
              <a:rPr lang="en-US" altLang="zh-TW"/>
              <a:t> </a:t>
            </a:r>
          </a:p>
        </p:txBody>
      </p:sp>
      <p:graphicFrame>
        <p:nvGraphicFramePr>
          <p:cNvPr id="24578" name="Object 2052"/>
          <p:cNvGraphicFramePr>
            <a:graphicFrameLocks noChangeAspect="1"/>
          </p:cNvGraphicFramePr>
          <p:nvPr>
            <p:extLst>
              <p:ext uri="{D42A27DB-BD31-4B8C-83A1-F6EECF244321}">
                <p14:modId xmlns:p14="http://schemas.microsoft.com/office/powerpoint/2010/main" val="3381629549"/>
              </p:ext>
            </p:extLst>
          </p:nvPr>
        </p:nvGraphicFramePr>
        <p:xfrm>
          <a:off x="988442" y="4502150"/>
          <a:ext cx="3511550" cy="1004888"/>
        </p:xfrm>
        <a:graphic>
          <a:graphicData uri="http://schemas.openxmlformats.org/presentationml/2006/ole">
            <mc:AlternateContent xmlns:mc="http://schemas.openxmlformats.org/markup-compatibility/2006">
              <mc:Choice xmlns:v="urn:schemas-microsoft-com:vml" Requires="v">
                <p:oleObj spid="_x0000_s159824" name="Equation" r:id="rId3" imgW="1600200" imgH="457200" progId="Equation.DSMT4">
                  <p:embed/>
                </p:oleObj>
              </mc:Choice>
              <mc:Fallback>
                <p:oleObj name="Equation" r:id="rId3" imgW="1600200" imgH="457200" progId="Equation.DSMT4">
                  <p:embed/>
                  <p:pic>
                    <p:nvPicPr>
                      <p:cNvPr id="0" name="Object 2052"/>
                      <p:cNvPicPr>
                        <a:picLocks noChangeAspect="1" noChangeArrowheads="1"/>
                      </p:cNvPicPr>
                      <p:nvPr/>
                    </p:nvPicPr>
                    <p:blipFill>
                      <a:blip r:embed="rId4"/>
                      <a:srcRect/>
                      <a:stretch>
                        <a:fillRect/>
                      </a:stretch>
                    </p:blipFill>
                    <p:spPr bwMode="auto">
                      <a:xfrm>
                        <a:off x="988442" y="4502150"/>
                        <a:ext cx="3511550"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79" name="Object 2053"/>
          <p:cNvGraphicFramePr>
            <a:graphicFrameLocks noChangeAspect="1"/>
          </p:cNvGraphicFramePr>
          <p:nvPr>
            <p:extLst>
              <p:ext uri="{D42A27DB-BD31-4B8C-83A1-F6EECF244321}">
                <p14:modId xmlns:p14="http://schemas.microsoft.com/office/powerpoint/2010/main" val="2510519584"/>
              </p:ext>
            </p:extLst>
          </p:nvPr>
        </p:nvGraphicFramePr>
        <p:xfrm>
          <a:off x="1009650" y="5780088"/>
          <a:ext cx="3702050" cy="457200"/>
        </p:xfrm>
        <a:graphic>
          <a:graphicData uri="http://schemas.openxmlformats.org/presentationml/2006/ole">
            <mc:AlternateContent xmlns:mc="http://schemas.openxmlformats.org/markup-compatibility/2006">
              <mc:Choice xmlns:v="urn:schemas-microsoft-com:vml" Requires="v">
                <p:oleObj spid="_x0000_s159825" name="Equation" r:id="rId5" imgW="1854000" imgH="228600" progId="Equation.DSMT4">
                  <p:embed/>
                </p:oleObj>
              </mc:Choice>
              <mc:Fallback>
                <p:oleObj name="Equation" r:id="rId5" imgW="1854000" imgH="228600" progId="Equation.DSMT4">
                  <p:embed/>
                  <p:pic>
                    <p:nvPicPr>
                      <p:cNvPr id="0" name="Object 2053"/>
                      <p:cNvPicPr>
                        <a:picLocks noChangeAspect="1" noChangeArrowheads="1"/>
                      </p:cNvPicPr>
                      <p:nvPr/>
                    </p:nvPicPr>
                    <p:blipFill>
                      <a:blip r:embed="rId6"/>
                      <a:srcRect/>
                      <a:stretch>
                        <a:fillRect/>
                      </a:stretch>
                    </p:blipFill>
                    <p:spPr bwMode="auto">
                      <a:xfrm>
                        <a:off x="1009650" y="5780088"/>
                        <a:ext cx="3702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2" name="Rectangle 2056"/>
          <p:cNvSpPr>
            <a:spLocks noChangeArrowheads="1"/>
          </p:cNvSpPr>
          <p:nvPr/>
        </p:nvSpPr>
        <p:spPr bwMode="auto">
          <a:xfrm>
            <a:off x="381000" y="830287"/>
            <a:ext cx="80772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spcBef>
                <a:spcPct val="20000"/>
              </a:spcBef>
              <a:buClr>
                <a:schemeClr val="tx1"/>
              </a:buClr>
              <a:buSzPct val="40000"/>
              <a:buFont typeface="Wingdings" pitchFamily="2" charset="2"/>
              <a:buChar char="n"/>
            </a:pPr>
            <a:r>
              <a:rPr lang="en-US" altLang="zh-TW">
                <a:solidFill>
                  <a:schemeClr val="hlink"/>
                </a:solidFill>
                <a:latin typeface="Times New Roman" pitchFamily="18" charset="0"/>
              </a:rPr>
              <a:t>Ex 3:</a:t>
            </a:r>
            <a:r>
              <a:rPr lang="en-US" altLang="zh-TW">
                <a:solidFill>
                  <a:schemeClr val="hlink"/>
                </a:solidFill>
                <a:latin typeface="Times New Roman" pitchFamily="18" charset="0"/>
                <a:ea typeface="標楷體" pitchFamily="65" charset="-120"/>
              </a:rPr>
              <a:t> The set of singular matrices is not a subspace of </a:t>
            </a:r>
            <a:r>
              <a:rPr lang="en-US" altLang="zh-TW" i="1">
                <a:solidFill>
                  <a:schemeClr val="hlink"/>
                </a:solidFill>
                <a:latin typeface="Times New Roman" pitchFamily="18" charset="0"/>
                <a:ea typeface="標楷體" pitchFamily="65" charset="-120"/>
              </a:rPr>
              <a:t>M</a:t>
            </a:r>
            <a:r>
              <a:rPr lang="en-US" altLang="zh-TW" baseline="-25000">
                <a:solidFill>
                  <a:schemeClr val="hlink"/>
                </a:solidFill>
                <a:latin typeface="Times New Roman" pitchFamily="18" charset="0"/>
                <a:ea typeface="標楷體" pitchFamily="65" charset="-120"/>
              </a:rPr>
              <a:t>2×2</a:t>
            </a:r>
            <a:endParaRPr lang="en-US" altLang="zh-TW">
              <a:solidFill>
                <a:schemeClr val="hlink"/>
              </a:solidFill>
              <a:latin typeface="Times New Roman" pitchFamily="18" charset="0"/>
              <a:ea typeface="標楷體" pitchFamily="65" charset="-120"/>
            </a:endParaRPr>
          </a:p>
          <a:p>
            <a:pPr marL="196850" indent="-196850">
              <a:spcBef>
                <a:spcPct val="20000"/>
              </a:spcBef>
              <a:buClr>
                <a:schemeClr val="tx1"/>
              </a:buClr>
              <a:buSzPct val="40000"/>
              <a:buFont typeface="Wingdings" pitchFamily="2" charset="2"/>
              <a:buNone/>
            </a:pPr>
            <a:r>
              <a:rPr lang="en-US" altLang="zh-TW">
                <a:solidFill>
                  <a:schemeClr val="hlink"/>
                </a:solidFill>
                <a:latin typeface="Times New Roman" pitchFamily="18" charset="0"/>
                <a:ea typeface="標楷體" pitchFamily="65" charset="-120"/>
              </a:rPr>
              <a:t>	    </a:t>
            </a:r>
            <a:r>
              <a:rPr lang="en-US" altLang="zh-TW">
                <a:latin typeface="Times New Roman" pitchFamily="18" charset="0"/>
                <a:ea typeface="標楷體" pitchFamily="65" charset="-120"/>
              </a:rPr>
              <a:t>Let </a:t>
            </a:r>
            <a:r>
              <a:rPr lang="en-US" altLang="zh-TW" i="1">
                <a:latin typeface="Times New Roman" pitchFamily="18" charset="0"/>
                <a:ea typeface="標楷體" pitchFamily="65" charset="-120"/>
              </a:rPr>
              <a:t>W</a:t>
            </a:r>
            <a:r>
              <a:rPr lang="en-US" altLang="zh-TW">
                <a:latin typeface="Times New Roman" pitchFamily="18" charset="0"/>
                <a:ea typeface="標楷體" pitchFamily="65" charset="-120"/>
              </a:rPr>
              <a:t> be the set of singular (noninvertible) matrices of </a:t>
            </a:r>
          </a:p>
          <a:p>
            <a:pPr marL="196850" indent="-196850">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      order 2. Show that </a:t>
            </a:r>
            <a:r>
              <a:rPr lang="en-US" altLang="zh-TW" i="1">
                <a:latin typeface="Times New Roman" pitchFamily="18" charset="0"/>
                <a:ea typeface="標楷體" pitchFamily="65" charset="-120"/>
              </a:rPr>
              <a:t>W</a:t>
            </a:r>
            <a:r>
              <a:rPr lang="en-US" altLang="zh-TW">
                <a:latin typeface="Times New Roman" pitchFamily="18" charset="0"/>
                <a:ea typeface="標楷體" pitchFamily="65" charset="-120"/>
              </a:rPr>
              <a:t> is not a subspace of  </a:t>
            </a:r>
            <a:r>
              <a:rPr lang="en-US" altLang="zh-TW" i="1">
                <a:latin typeface="Times New Roman" pitchFamily="18" charset="0"/>
                <a:ea typeface="標楷體" pitchFamily="65" charset="-120"/>
              </a:rPr>
              <a:t>M</a:t>
            </a:r>
            <a:r>
              <a:rPr lang="en-US" altLang="zh-TW" baseline="-25000">
                <a:latin typeface="Times New Roman" pitchFamily="18" charset="0"/>
                <a:ea typeface="標楷體" pitchFamily="65" charset="-120"/>
              </a:rPr>
              <a:t>2×2</a:t>
            </a:r>
            <a:r>
              <a:rPr lang="en-US" altLang="zh-TW">
                <a:latin typeface="Times New Roman" pitchFamily="18" charset="0"/>
                <a:ea typeface="標楷體" pitchFamily="65" charset="-120"/>
              </a:rPr>
              <a:t> with the </a:t>
            </a:r>
          </a:p>
          <a:p>
            <a:pPr marL="196850" indent="-196850">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      standard matrix operations</a:t>
            </a:r>
          </a:p>
        </p:txBody>
      </p:sp>
      <p:graphicFrame>
        <p:nvGraphicFramePr>
          <p:cNvPr id="24580" name="Object 2058"/>
          <p:cNvGraphicFramePr>
            <a:graphicFrameLocks noChangeAspect="1"/>
          </p:cNvGraphicFramePr>
          <p:nvPr>
            <p:extLst>
              <p:ext uri="{D42A27DB-BD31-4B8C-83A1-F6EECF244321}">
                <p14:modId xmlns:p14="http://schemas.microsoft.com/office/powerpoint/2010/main" val="2849328576"/>
              </p:ext>
            </p:extLst>
          </p:nvPr>
        </p:nvGraphicFramePr>
        <p:xfrm>
          <a:off x="1000125" y="3371875"/>
          <a:ext cx="4143375" cy="914400"/>
        </p:xfrm>
        <a:graphic>
          <a:graphicData uri="http://schemas.openxmlformats.org/presentationml/2006/ole">
            <mc:AlternateContent xmlns:mc="http://schemas.openxmlformats.org/markup-compatibility/2006">
              <mc:Choice xmlns:v="urn:schemas-microsoft-com:vml" Requires="v">
                <p:oleObj spid="_x0000_s159826" name="Equation" r:id="rId7" imgW="2070000" imgH="457200" progId="Equation.DSMT4">
                  <p:embed/>
                </p:oleObj>
              </mc:Choice>
              <mc:Fallback>
                <p:oleObj name="Equation" r:id="rId7" imgW="2070000" imgH="457200" progId="Equation.DSMT4">
                  <p:embed/>
                  <p:pic>
                    <p:nvPicPr>
                      <p:cNvPr id="0" name="Object 20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125" y="3371875"/>
                        <a:ext cx="414337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3" name="Text Box 2059"/>
          <p:cNvSpPr txBox="1">
            <a:spLocks noChangeArrowheads="1"/>
          </p:cNvSpPr>
          <p:nvPr/>
        </p:nvSpPr>
        <p:spPr bwMode="auto">
          <a:xfrm>
            <a:off x="609600" y="2773387"/>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a:solidFill>
                  <a:schemeClr val="hlink"/>
                </a:solidFill>
                <a:latin typeface="Times New Roman" pitchFamily="18" charset="0"/>
              </a:rPr>
              <a:t>Sol:</a:t>
            </a:r>
          </a:p>
        </p:txBody>
      </p:sp>
      <p:sp>
        <p:nvSpPr>
          <p:cNvPr id="24584" name="Text Box 87"/>
          <p:cNvSpPr txBox="1">
            <a:spLocks noChangeArrowheads="1"/>
          </p:cNvSpPr>
          <p:nvPr/>
        </p:nvSpPr>
        <p:spPr bwMode="auto">
          <a:xfrm>
            <a:off x="4499743" y="4749825"/>
            <a:ext cx="4176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61950" indent="-36195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dirty="0">
                <a:solidFill>
                  <a:srgbClr val="0000FF"/>
                </a:solidFill>
                <a:latin typeface="Times New Roman" pitchFamily="18" charset="0"/>
              </a:rPr>
              <a:t>(</a:t>
            </a:r>
            <a:r>
              <a:rPr lang="en-US" altLang="zh-TW" sz="2000" i="1" dirty="0">
                <a:solidFill>
                  <a:srgbClr val="0000FF"/>
                </a:solidFill>
                <a:latin typeface="Times New Roman" pitchFamily="18" charset="0"/>
              </a:rPr>
              <a:t>W</a:t>
            </a:r>
            <a:r>
              <a:rPr lang="en-US" altLang="zh-TW" sz="2000" dirty="0">
                <a:solidFill>
                  <a:srgbClr val="0000FF"/>
                </a:solidFill>
                <a:latin typeface="Times New Roman" pitchFamily="18" charset="0"/>
              </a:rPr>
              <a:t> is not closed under vector addition)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3"/>
          <p:cNvSpPr>
            <a:spLocks noGrp="1" noChangeArrowheads="1"/>
          </p:cNvSpPr>
          <p:nvPr>
            <p:ph type="body" idx="1"/>
          </p:nvPr>
        </p:nvSpPr>
        <p:spPr>
          <a:xfrm>
            <a:off x="381000" y="914400"/>
            <a:ext cx="7924800" cy="457200"/>
          </a:xfrm>
        </p:spPr>
        <p:txBody>
          <a:bodyPr/>
          <a:lstStyle/>
          <a:p>
            <a:pPr eaLnBrk="1" hangingPunct="1"/>
            <a:r>
              <a:rPr lang="en-US" altLang="zh-TW" dirty="0">
                <a:solidFill>
                  <a:srgbClr val="FF0000"/>
                </a:solidFill>
              </a:rPr>
              <a:t>Notes:</a:t>
            </a:r>
          </a:p>
        </p:txBody>
      </p:sp>
      <p:sp>
        <p:nvSpPr>
          <p:cNvPr id="2057" name="Rectangle 241"/>
          <p:cNvSpPr>
            <a:spLocks noChangeArrowheads="1"/>
          </p:cNvSpPr>
          <p:nvPr/>
        </p:nvSpPr>
        <p:spPr bwMode="auto">
          <a:xfrm>
            <a:off x="457200" y="32162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chemeClr val="tx1"/>
              </a:buClr>
              <a:buSzPct val="80000"/>
              <a:buFont typeface="Wingdings" pitchFamily="2" charset="2"/>
              <a:buChar char="§"/>
            </a:pPr>
            <a:r>
              <a:rPr lang="en-US" altLang="zh-TW">
                <a:solidFill>
                  <a:srgbClr val="FF0000"/>
                </a:solidFill>
                <a:latin typeface="Times New Roman" pitchFamily="18" charset="0"/>
                <a:ea typeface="標楷體" pitchFamily="65" charset="-120"/>
              </a:rPr>
              <a:t> </a:t>
            </a:r>
            <a:r>
              <a:rPr lang="en-US" altLang="zh-TW">
                <a:solidFill>
                  <a:srgbClr val="FF0000"/>
                </a:solidFill>
                <a:latin typeface="Times New Roman" pitchFamily="18" charset="0"/>
              </a:rPr>
              <a:t>Ex:</a:t>
            </a:r>
          </a:p>
        </p:txBody>
      </p:sp>
      <p:sp>
        <p:nvSpPr>
          <p:cNvPr id="2058" name="Oval 243"/>
          <p:cNvSpPr>
            <a:spLocks noChangeArrowheads="1"/>
          </p:cNvSpPr>
          <p:nvPr/>
        </p:nvSpPr>
        <p:spPr bwMode="auto">
          <a:xfrm>
            <a:off x="2840038" y="4143375"/>
            <a:ext cx="71437" cy="71438"/>
          </a:xfrm>
          <a:prstGeom prst="ellipse">
            <a:avLst/>
          </a:prstGeom>
          <a:solidFill>
            <a:schemeClr val="tx2"/>
          </a:solidFill>
          <a:ln w="9525">
            <a:solidFill>
              <a:schemeClr val="tx1"/>
            </a:solidFill>
            <a:round/>
            <a:headEnd/>
            <a:tailEnd/>
          </a:ln>
        </p:spPr>
        <p:txBody>
          <a:bodyPr wrap="none" anchor="ctr"/>
          <a:lstStyle/>
          <a:p>
            <a:endParaRPr lang="zh-TW" altLang="en-US"/>
          </a:p>
        </p:txBody>
      </p:sp>
      <p:sp>
        <p:nvSpPr>
          <p:cNvPr id="2059" name="Line 245"/>
          <p:cNvSpPr>
            <a:spLocks noChangeShapeType="1"/>
          </p:cNvSpPr>
          <p:nvPr/>
        </p:nvSpPr>
        <p:spPr bwMode="auto">
          <a:xfrm>
            <a:off x="1357313" y="4187825"/>
            <a:ext cx="1524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60" name="Line 246"/>
          <p:cNvSpPr>
            <a:spLocks noChangeShapeType="1"/>
          </p:cNvSpPr>
          <p:nvPr/>
        </p:nvSpPr>
        <p:spPr bwMode="auto">
          <a:xfrm>
            <a:off x="2881313" y="4187825"/>
            <a:ext cx="0" cy="990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61" name="Rectangle 248"/>
          <p:cNvSpPr>
            <a:spLocks noChangeArrowheads="1"/>
          </p:cNvSpPr>
          <p:nvPr/>
        </p:nvSpPr>
        <p:spPr bwMode="auto">
          <a:xfrm>
            <a:off x="1890713" y="5426075"/>
            <a:ext cx="836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a:solidFill>
                  <a:srgbClr val="000000"/>
                </a:solidFill>
                <a:latin typeface="Times New Roman" pitchFamily="18" charset="0"/>
                <a:ea typeface="標楷體" pitchFamily="65" charset="-120"/>
              </a:rPr>
              <a:t>a point</a:t>
            </a:r>
            <a:endParaRPr lang="en-US" altLang="zh-TW">
              <a:latin typeface="Times New Roman" pitchFamily="18" charset="0"/>
            </a:endParaRPr>
          </a:p>
        </p:txBody>
      </p:sp>
      <p:sp>
        <p:nvSpPr>
          <p:cNvPr id="2062" name="Line 250"/>
          <p:cNvSpPr>
            <a:spLocks noChangeShapeType="1"/>
          </p:cNvSpPr>
          <p:nvPr/>
        </p:nvSpPr>
        <p:spPr bwMode="auto">
          <a:xfrm rot="-5400000">
            <a:off x="595313" y="4416425"/>
            <a:ext cx="152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63" name="Line 251"/>
          <p:cNvSpPr>
            <a:spLocks noChangeShapeType="1"/>
          </p:cNvSpPr>
          <p:nvPr/>
        </p:nvSpPr>
        <p:spPr bwMode="auto">
          <a:xfrm>
            <a:off x="1357313" y="5178425"/>
            <a:ext cx="2209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2050" name="Object 252"/>
          <p:cNvGraphicFramePr>
            <a:graphicFrameLocks noChangeAspect="1"/>
          </p:cNvGraphicFramePr>
          <p:nvPr/>
        </p:nvGraphicFramePr>
        <p:xfrm>
          <a:off x="2970213" y="3917950"/>
          <a:ext cx="895350" cy="417513"/>
        </p:xfrm>
        <a:graphic>
          <a:graphicData uri="http://schemas.openxmlformats.org/presentationml/2006/ole">
            <mc:AlternateContent xmlns:mc="http://schemas.openxmlformats.org/markup-compatibility/2006">
              <mc:Choice xmlns:v="urn:schemas-microsoft-com:vml" Requires="v">
                <p:oleObj spid="_x0000_s156837" name="Equation" r:id="rId3" imgW="406080" imgH="190440" progId="Equation.DSMT4">
                  <p:embed/>
                </p:oleObj>
              </mc:Choice>
              <mc:Fallback>
                <p:oleObj name="Equation" r:id="rId3" imgW="406080" imgH="190440" progId="Equation.DSMT4">
                  <p:embed/>
                  <p:pic>
                    <p:nvPicPr>
                      <p:cNvPr id="0" name="Object 2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213" y="3917950"/>
                        <a:ext cx="895350" cy="41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4" name="Line 254"/>
          <p:cNvSpPr>
            <a:spLocks noChangeShapeType="1"/>
          </p:cNvSpPr>
          <p:nvPr/>
        </p:nvSpPr>
        <p:spPr bwMode="auto">
          <a:xfrm flipV="1">
            <a:off x="5746750" y="4191000"/>
            <a:ext cx="1524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65" name="Rectangle 256"/>
          <p:cNvSpPr>
            <a:spLocks noChangeArrowheads="1"/>
          </p:cNvSpPr>
          <p:nvPr/>
        </p:nvSpPr>
        <p:spPr bwMode="auto">
          <a:xfrm>
            <a:off x="6219825" y="5426075"/>
            <a:ext cx="971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a:solidFill>
                  <a:srgbClr val="000000"/>
                </a:solidFill>
                <a:latin typeface="Times New Roman" pitchFamily="18" charset="0"/>
                <a:ea typeface="標楷體" pitchFamily="65" charset="-120"/>
              </a:rPr>
              <a:t>a vector</a:t>
            </a:r>
            <a:endParaRPr lang="en-US" altLang="zh-TW">
              <a:latin typeface="Times New Roman" pitchFamily="18" charset="0"/>
            </a:endParaRPr>
          </a:p>
        </p:txBody>
      </p:sp>
      <p:sp>
        <p:nvSpPr>
          <p:cNvPr id="2066" name="Line 258"/>
          <p:cNvSpPr>
            <a:spLocks noChangeShapeType="1"/>
          </p:cNvSpPr>
          <p:nvPr/>
        </p:nvSpPr>
        <p:spPr bwMode="auto">
          <a:xfrm rot="-5400000">
            <a:off x="4984750" y="4416425"/>
            <a:ext cx="152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67" name="Line 259"/>
          <p:cNvSpPr>
            <a:spLocks noChangeShapeType="1"/>
          </p:cNvSpPr>
          <p:nvPr/>
        </p:nvSpPr>
        <p:spPr bwMode="auto">
          <a:xfrm>
            <a:off x="5746750" y="5178425"/>
            <a:ext cx="2209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2051" name="Object 260"/>
          <p:cNvGraphicFramePr>
            <a:graphicFrameLocks noChangeAspect="1"/>
          </p:cNvGraphicFramePr>
          <p:nvPr/>
        </p:nvGraphicFramePr>
        <p:xfrm>
          <a:off x="7319963" y="3906838"/>
          <a:ext cx="895350" cy="420687"/>
        </p:xfrm>
        <a:graphic>
          <a:graphicData uri="http://schemas.openxmlformats.org/presentationml/2006/ole">
            <mc:AlternateContent xmlns:mc="http://schemas.openxmlformats.org/markup-compatibility/2006">
              <mc:Choice xmlns:v="urn:schemas-microsoft-com:vml" Requires="v">
                <p:oleObj spid="_x0000_s156838" name="Equation" r:id="rId5" imgW="406080" imgH="190440" progId="Equation.3">
                  <p:embed/>
                </p:oleObj>
              </mc:Choice>
              <mc:Fallback>
                <p:oleObj name="Equation" r:id="rId5" imgW="406080" imgH="190440" progId="Equation.3">
                  <p:embed/>
                  <p:pic>
                    <p:nvPicPr>
                      <p:cNvPr id="0" name="Object 2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9963" y="3906838"/>
                        <a:ext cx="895350" cy="42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261"/>
          <p:cNvGraphicFramePr>
            <a:graphicFrameLocks noChangeAspect="1"/>
          </p:cNvGraphicFramePr>
          <p:nvPr/>
        </p:nvGraphicFramePr>
        <p:xfrm>
          <a:off x="5060950" y="5178425"/>
          <a:ext cx="620713" cy="422275"/>
        </p:xfrm>
        <a:graphic>
          <a:graphicData uri="http://schemas.openxmlformats.org/presentationml/2006/ole">
            <mc:AlternateContent xmlns:mc="http://schemas.openxmlformats.org/markup-compatibility/2006">
              <mc:Choice xmlns:v="urn:schemas-microsoft-com:vml" Requires="v">
                <p:oleObj spid="_x0000_s156839" name="Equation" r:id="rId7" imgW="317160" imgH="215640" progId="Equation.3">
                  <p:embed/>
                </p:oleObj>
              </mc:Choice>
              <mc:Fallback>
                <p:oleObj name="Equation" r:id="rId7" imgW="317160" imgH="215640" progId="Equation.3">
                  <p:embed/>
                  <p:pic>
                    <p:nvPicPr>
                      <p:cNvPr id="0" name="Object 2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0950" y="5178425"/>
                        <a:ext cx="620713"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8" name="Text Box 281"/>
          <p:cNvSpPr txBox="1">
            <a:spLocks noChangeArrowheads="1"/>
          </p:cNvSpPr>
          <p:nvPr/>
        </p:nvSpPr>
        <p:spPr bwMode="auto">
          <a:xfrm>
            <a:off x="755576" y="1340768"/>
            <a:ext cx="8280915" cy="182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marL="376238" indent="-376238"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pPr>
            <a:r>
              <a:rPr lang="en-US" altLang="zh-TW" dirty="0">
                <a:latin typeface="Times New Roman" pitchFamily="18" charset="0"/>
                <a:ea typeface="標楷體" pitchFamily="65" charset="-120"/>
              </a:rPr>
              <a:t>(1) An </a:t>
            </a:r>
            <a:r>
              <a:rPr lang="en-US" altLang="zh-TW" i="1" dirty="0">
                <a:latin typeface="Times New Roman" pitchFamily="18" charset="0"/>
                <a:ea typeface="標楷體" pitchFamily="65" charset="-120"/>
              </a:rPr>
              <a:t>n</a:t>
            </a:r>
            <a:r>
              <a:rPr lang="en-US" altLang="zh-TW" dirty="0">
                <a:latin typeface="Times New Roman" pitchFamily="18" charset="0"/>
                <a:ea typeface="標楷體" pitchFamily="65" charset="-120"/>
              </a:rPr>
              <a:t>-tuple                        can be viewed as a point in </a:t>
            </a:r>
            <a:r>
              <a:rPr lang="en-US" altLang="zh-TW" i="1" dirty="0">
                <a:latin typeface="Times New Roman" pitchFamily="18" charset="0"/>
                <a:ea typeface="標楷體" pitchFamily="65" charset="-120"/>
              </a:rPr>
              <a:t>R</a:t>
            </a:r>
            <a:r>
              <a:rPr lang="en-US" altLang="zh-TW" i="1" baseline="50000" dirty="0">
                <a:latin typeface="Times New Roman" pitchFamily="18" charset="0"/>
                <a:ea typeface="標楷體" pitchFamily="65" charset="-120"/>
              </a:rPr>
              <a:t>n</a:t>
            </a:r>
            <a:r>
              <a:rPr lang="en-US" altLang="zh-TW" i="1" dirty="0">
                <a:latin typeface="Times New Roman" pitchFamily="18" charset="0"/>
                <a:ea typeface="標楷體" pitchFamily="65" charset="-120"/>
              </a:rPr>
              <a:t> </a:t>
            </a:r>
            <a:r>
              <a:rPr lang="en-US" altLang="zh-TW" dirty="0">
                <a:latin typeface="Times New Roman" pitchFamily="18" charset="0"/>
                <a:ea typeface="標楷體" pitchFamily="65" charset="-120"/>
              </a:rPr>
              <a:t>with the </a:t>
            </a:r>
            <a:r>
              <a:rPr lang="en-US" altLang="zh-TW" i="1" dirty="0">
                <a:latin typeface="Times New Roman" pitchFamily="18" charset="0"/>
                <a:ea typeface="標楷體" pitchFamily="65" charset="-120"/>
              </a:rPr>
              <a:t>x</a:t>
            </a:r>
            <a:r>
              <a:rPr lang="en-US" altLang="zh-TW" i="1" baseline="-25000" dirty="0">
                <a:latin typeface="Times New Roman" pitchFamily="18" charset="0"/>
                <a:ea typeface="標楷體" pitchFamily="65" charset="-120"/>
              </a:rPr>
              <a:t>i</a:t>
            </a:r>
            <a:r>
              <a:rPr lang="en-US" altLang="zh-TW" dirty="0">
                <a:latin typeface="Times New Roman" pitchFamily="18" charset="0"/>
                <a:ea typeface="標楷體" pitchFamily="65" charset="-120"/>
              </a:rPr>
              <a:t>’s as its </a:t>
            </a:r>
            <a:r>
              <a:rPr lang="en-US" altLang="zh-TW" dirty="0">
                <a:solidFill>
                  <a:srgbClr val="0000FF"/>
                </a:solidFill>
                <a:latin typeface="Times New Roman" pitchFamily="18" charset="0"/>
                <a:ea typeface="標楷體" pitchFamily="65" charset="-120"/>
              </a:rPr>
              <a:t>coordinates (</a:t>
            </a:r>
            <a:r>
              <a:rPr lang="zh-TW" altLang="en-US" dirty="0">
                <a:solidFill>
                  <a:srgbClr val="0000FF"/>
                </a:solidFill>
                <a:latin typeface="Times New Roman" pitchFamily="18" charset="0"/>
                <a:ea typeface="標楷體" pitchFamily="65" charset="-120"/>
              </a:rPr>
              <a:t>座標</a:t>
            </a:r>
            <a:r>
              <a:rPr lang="en-US" altLang="zh-TW" dirty="0">
                <a:solidFill>
                  <a:srgbClr val="0000FF"/>
                </a:solidFill>
                <a:latin typeface="Times New Roman" pitchFamily="18" charset="0"/>
                <a:ea typeface="標楷體" pitchFamily="65" charset="-120"/>
              </a:rPr>
              <a:t>)</a:t>
            </a:r>
          </a:p>
          <a:p>
            <a:pPr eaLnBrk="1" hangingPunct="1">
              <a:lnSpc>
                <a:spcPct val="120000"/>
              </a:lnSpc>
            </a:pPr>
            <a:r>
              <a:rPr lang="en-US" altLang="zh-TW" dirty="0">
                <a:latin typeface="Times New Roman" pitchFamily="18" charset="0"/>
                <a:ea typeface="標楷體" pitchFamily="65" charset="-120"/>
              </a:rPr>
              <a:t>(2) </a:t>
            </a:r>
            <a:r>
              <a:rPr lang="en-US" altLang="zh-TW" dirty="0">
                <a:latin typeface="Times New Roman" pitchFamily="18" charset="0"/>
              </a:rPr>
              <a:t>An </a:t>
            </a:r>
            <a:r>
              <a:rPr lang="en-US" altLang="zh-TW" i="1" dirty="0">
                <a:latin typeface="Times New Roman" pitchFamily="18" charset="0"/>
              </a:rPr>
              <a:t>n</a:t>
            </a:r>
            <a:r>
              <a:rPr lang="en-US" altLang="zh-TW" dirty="0">
                <a:latin typeface="Times New Roman" pitchFamily="18" charset="0"/>
              </a:rPr>
              <a:t>-tuple                        also can be viewed as a </a:t>
            </a:r>
            <a:r>
              <a:rPr lang="en-US" altLang="zh-TW" dirty="0">
                <a:solidFill>
                  <a:srgbClr val="0000FF"/>
                </a:solidFill>
                <a:latin typeface="Times New Roman" pitchFamily="18" charset="0"/>
              </a:rPr>
              <a:t>vector (</a:t>
            </a:r>
            <a:r>
              <a:rPr lang="zh-TW" altLang="en-US" dirty="0">
                <a:solidFill>
                  <a:srgbClr val="0000FF"/>
                </a:solidFill>
                <a:latin typeface="標楷體" panose="03000509000000000000" pitchFamily="65" charset="-120"/>
                <a:ea typeface="標楷體" panose="03000509000000000000" pitchFamily="65" charset="-120"/>
              </a:rPr>
              <a:t>向量</a:t>
            </a:r>
            <a:r>
              <a:rPr lang="en-US" altLang="zh-TW" dirty="0">
                <a:solidFill>
                  <a:srgbClr val="0000FF"/>
                </a:solidFill>
                <a:latin typeface="Times New Roman" pitchFamily="18" charset="0"/>
              </a:rPr>
              <a:t>)</a:t>
            </a:r>
          </a:p>
          <a:p>
            <a:pPr eaLnBrk="1" hangingPunct="1">
              <a:lnSpc>
                <a:spcPct val="120000"/>
              </a:lnSpc>
            </a:pPr>
            <a:r>
              <a:rPr lang="en-US" altLang="zh-TW" dirty="0">
                <a:latin typeface="Times New Roman" pitchFamily="18" charset="0"/>
              </a:rPr>
              <a:t>                                  in </a:t>
            </a:r>
            <a:r>
              <a:rPr lang="en-US" altLang="zh-TW" i="1" dirty="0">
                <a:latin typeface="Times New Roman" pitchFamily="18" charset="0"/>
              </a:rPr>
              <a:t>R</a:t>
            </a:r>
            <a:r>
              <a:rPr lang="en-US" altLang="zh-TW" i="1" baseline="50000" dirty="0">
                <a:latin typeface="Times New Roman" pitchFamily="18" charset="0"/>
              </a:rPr>
              <a:t>n</a:t>
            </a:r>
            <a:r>
              <a:rPr lang="en-US" altLang="zh-TW" i="1" dirty="0">
                <a:latin typeface="Times New Roman" pitchFamily="18" charset="0"/>
              </a:rPr>
              <a:t> </a:t>
            </a:r>
            <a:r>
              <a:rPr lang="en-US" altLang="zh-TW" dirty="0">
                <a:latin typeface="Times New Roman" pitchFamily="18" charset="0"/>
              </a:rPr>
              <a:t>with the </a:t>
            </a:r>
            <a:r>
              <a:rPr lang="en-US" altLang="zh-TW" i="1" dirty="0">
                <a:latin typeface="Times New Roman" pitchFamily="18" charset="0"/>
              </a:rPr>
              <a:t>x</a:t>
            </a:r>
            <a:r>
              <a:rPr lang="en-US" altLang="zh-TW" i="1" baseline="-25000" dirty="0">
                <a:latin typeface="Times New Roman" pitchFamily="18" charset="0"/>
              </a:rPr>
              <a:t>i</a:t>
            </a:r>
            <a:r>
              <a:rPr lang="en-US" altLang="zh-TW" dirty="0">
                <a:latin typeface="Times New Roman" pitchFamily="18" charset="0"/>
              </a:rPr>
              <a:t>’s as its </a:t>
            </a:r>
            <a:r>
              <a:rPr lang="en-US" altLang="zh-TW" dirty="0">
                <a:solidFill>
                  <a:srgbClr val="0000FF"/>
                </a:solidFill>
                <a:latin typeface="Times New Roman" pitchFamily="18" charset="0"/>
              </a:rPr>
              <a:t>components</a:t>
            </a:r>
            <a:r>
              <a:rPr lang="zh-TW" altLang="en-US" dirty="0">
                <a:solidFill>
                  <a:srgbClr val="0000FF"/>
                </a:solidFill>
                <a:latin typeface="Times New Roman" pitchFamily="18" charset="0"/>
              </a:rPr>
              <a:t> </a:t>
            </a:r>
            <a:r>
              <a:rPr lang="en-US" altLang="zh-TW" dirty="0">
                <a:solidFill>
                  <a:srgbClr val="0000FF"/>
                </a:solidFill>
                <a:latin typeface="Times New Roman" pitchFamily="18" charset="0"/>
              </a:rPr>
              <a:t>(</a:t>
            </a:r>
            <a:r>
              <a:rPr lang="zh-TW" altLang="en-US" dirty="0">
                <a:solidFill>
                  <a:srgbClr val="0000FF"/>
                </a:solidFill>
                <a:latin typeface="標楷體" pitchFamily="65" charset="-120"/>
                <a:ea typeface="標楷體" pitchFamily="65" charset="-120"/>
              </a:rPr>
              <a:t>分量</a:t>
            </a:r>
            <a:r>
              <a:rPr lang="en-US" altLang="zh-TW" dirty="0">
                <a:solidFill>
                  <a:srgbClr val="0000FF"/>
                </a:solidFill>
                <a:latin typeface="Times New Roman" pitchFamily="18" charset="0"/>
              </a:rPr>
              <a:t>)</a:t>
            </a:r>
          </a:p>
        </p:txBody>
      </p:sp>
      <p:graphicFrame>
        <p:nvGraphicFramePr>
          <p:cNvPr id="2053" name="Object 282"/>
          <p:cNvGraphicFramePr>
            <a:graphicFrameLocks noChangeAspect="1"/>
          </p:cNvGraphicFramePr>
          <p:nvPr>
            <p:extLst>
              <p:ext uri="{D42A27DB-BD31-4B8C-83A1-F6EECF244321}">
                <p14:modId xmlns:p14="http://schemas.microsoft.com/office/powerpoint/2010/main" val="167185465"/>
              </p:ext>
            </p:extLst>
          </p:nvPr>
        </p:nvGraphicFramePr>
        <p:xfrm>
          <a:off x="2628432" y="1399778"/>
          <a:ext cx="1720850" cy="457200"/>
        </p:xfrm>
        <a:graphic>
          <a:graphicData uri="http://schemas.openxmlformats.org/presentationml/2006/ole">
            <mc:AlternateContent xmlns:mc="http://schemas.openxmlformats.org/markup-compatibility/2006">
              <mc:Choice xmlns:v="urn:schemas-microsoft-com:vml" Requires="v">
                <p:oleObj spid="_x0000_s156840" name="Equation" r:id="rId9" imgW="863280" imgH="228600" progId="Equation.3">
                  <p:embed/>
                </p:oleObj>
              </mc:Choice>
              <mc:Fallback>
                <p:oleObj name="Equation" r:id="rId9" imgW="863280" imgH="228600" progId="Equation.3">
                  <p:embed/>
                  <p:pic>
                    <p:nvPicPr>
                      <p:cNvPr id="0" name="Object 28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8432" y="1399778"/>
                        <a:ext cx="17208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4" name="Object 290"/>
          <p:cNvGraphicFramePr>
            <a:graphicFrameLocks noChangeAspect="1"/>
          </p:cNvGraphicFramePr>
          <p:nvPr>
            <p:extLst>
              <p:ext uri="{D42A27DB-BD31-4B8C-83A1-F6EECF244321}">
                <p14:modId xmlns:p14="http://schemas.microsoft.com/office/powerpoint/2010/main" val="1114939163"/>
              </p:ext>
            </p:extLst>
          </p:nvPr>
        </p:nvGraphicFramePr>
        <p:xfrm>
          <a:off x="2622550" y="2274854"/>
          <a:ext cx="1720850" cy="457200"/>
        </p:xfrm>
        <a:graphic>
          <a:graphicData uri="http://schemas.openxmlformats.org/presentationml/2006/ole">
            <mc:AlternateContent xmlns:mc="http://schemas.openxmlformats.org/markup-compatibility/2006">
              <mc:Choice xmlns:v="urn:schemas-microsoft-com:vml" Requires="v">
                <p:oleObj spid="_x0000_s156841" name="Equation" r:id="rId11" imgW="863280" imgH="228600" progId="Equation.3">
                  <p:embed/>
                </p:oleObj>
              </mc:Choice>
              <mc:Fallback>
                <p:oleObj name="Equation" r:id="rId11" imgW="863280" imgH="228600" progId="Equation.3">
                  <p:embed/>
                  <p:pic>
                    <p:nvPicPr>
                      <p:cNvPr id="0" name="Object 29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2550" y="2274854"/>
                        <a:ext cx="17208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5" name="Object 291"/>
          <p:cNvGraphicFramePr>
            <a:graphicFrameLocks noChangeAspect="1"/>
          </p:cNvGraphicFramePr>
          <p:nvPr>
            <p:extLst>
              <p:ext uri="{D42A27DB-BD31-4B8C-83A1-F6EECF244321}">
                <p14:modId xmlns:p14="http://schemas.microsoft.com/office/powerpoint/2010/main" val="186318766"/>
              </p:ext>
            </p:extLst>
          </p:nvPr>
        </p:nvGraphicFramePr>
        <p:xfrm>
          <a:off x="1233487" y="2715419"/>
          <a:ext cx="2151063" cy="457200"/>
        </p:xfrm>
        <a:graphic>
          <a:graphicData uri="http://schemas.openxmlformats.org/presentationml/2006/ole">
            <mc:AlternateContent xmlns:mc="http://schemas.openxmlformats.org/markup-compatibility/2006">
              <mc:Choice xmlns:v="urn:schemas-microsoft-com:vml" Requires="v">
                <p:oleObj spid="_x0000_s156842" name="Equation" r:id="rId12" imgW="1079280" imgH="228600" progId="Equation.DSMT4">
                  <p:embed/>
                </p:oleObj>
              </mc:Choice>
              <mc:Fallback>
                <p:oleObj name="Equation" r:id="rId12" imgW="1079280" imgH="228600" progId="Equation.DSMT4">
                  <p:embed/>
                  <p:pic>
                    <p:nvPicPr>
                      <p:cNvPr id="0" name="Object 29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3487" y="2715419"/>
                        <a:ext cx="21510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9" name="Text Box 293"/>
          <p:cNvSpPr txBox="1">
            <a:spLocks noChangeArrowheads="1"/>
          </p:cNvSpPr>
          <p:nvPr/>
        </p:nvSpPr>
        <p:spPr bwMode="auto">
          <a:xfrm>
            <a:off x="828675" y="5956300"/>
            <a:ext cx="7704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71463" indent="-271463"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dirty="0">
                <a:solidFill>
                  <a:srgbClr val="0000FF"/>
                </a:solidFill>
                <a:latin typeface="Times New Roman" pitchFamily="18" charset="0"/>
              </a:rPr>
              <a:t>※ A vector on the plane is expressed geometrically by a directed line segment whose initial point is the origin and whose terminal point is the point (</a:t>
            </a:r>
            <a:r>
              <a:rPr lang="en-US" altLang="zh-TW" sz="1800" i="1" dirty="0">
                <a:solidFill>
                  <a:srgbClr val="0000FF"/>
                </a:solidFill>
                <a:latin typeface="Times New Roman" pitchFamily="18" charset="0"/>
              </a:rPr>
              <a:t>x</a:t>
            </a:r>
            <a:r>
              <a:rPr lang="en-US" altLang="zh-TW" sz="1800" baseline="-25000" dirty="0">
                <a:solidFill>
                  <a:srgbClr val="0000FF"/>
                </a:solidFill>
                <a:latin typeface="Times New Roman" pitchFamily="18" charset="0"/>
              </a:rPr>
              <a:t>1</a:t>
            </a:r>
            <a:r>
              <a:rPr lang="en-US" altLang="zh-TW" sz="1800" dirty="0">
                <a:solidFill>
                  <a:srgbClr val="0000FF"/>
                </a:solidFill>
                <a:latin typeface="Times New Roman" pitchFamily="18" charset="0"/>
              </a:rPr>
              <a:t>, </a:t>
            </a:r>
            <a:r>
              <a:rPr lang="en-US" altLang="zh-TW" sz="1800" i="1" dirty="0">
                <a:solidFill>
                  <a:srgbClr val="0000FF"/>
                </a:solidFill>
                <a:latin typeface="Times New Roman" pitchFamily="18" charset="0"/>
              </a:rPr>
              <a:t>x</a:t>
            </a:r>
            <a:r>
              <a:rPr lang="en-US" altLang="zh-TW" sz="1800" baseline="-25000" dirty="0">
                <a:solidFill>
                  <a:srgbClr val="0000FF"/>
                </a:solidFill>
                <a:latin typeface="Times New Roman" pitchFamily="18" charset="0"/>
              </a:rPr>
              <a:t>2</a:t>
            </a:r>
            <a:r>
              <a:rPr lang="en-US" altLang="zh-TW" sz="1800" dirty="0">
                <a:solidFill>
                  <a:srgbClr val="0000FF"/>
                </a:solidFill>
                <a:latin typeface="Times New Roman" pitchFamily="18" charset="0"/>
              </a:rPr>
              <a:t>)</a:t>
            </a:r>
          </a:p>
        </p:txBody>
      </p:sp>
      <p:sp>
        <p:nvSpPr>
          <p:cNvPr id="23" name="文字方塊 22"/>
          <p:cNvSpPr txBox="1"/>
          <p:nvPr/>
        </p:nvSpPr>
        <p:spPr>
          <a:xfrm>
            <a:off x="4286250" y="4214813"/>
            <a:ext cx="500063" cy="461962"/>
          </a:xfrm>
          <a:prstGeom prst="rect">
            <a:avLst/>
          </a:prstGeom>
          <a:noFill/>
        </p:spPr>
        <p:txBody>
          <a:bodyPr>
            <a:spAutoFit/>
          </a:bodyPr>
          <a:lstStyle/>
          <a:p>
            <a:pPr>
              <a:defRPr/>
            </a:pPr>
            <a:r>
              <a:rPr lang="en-US" altLang="zh-TW" dirty="0">
                <a:latin typeface="+mn-lt"/>
              </a:rPr>
              <a:t>or</a:t>
            </a:r>
            <a:endParaRPr lang="zh-TW" altLang="en-US" dirty="0">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ext Box 2052"/>
          <p:cNvSpPr txBox="1">
            <a:spLocks noChangeArrowheads="1"/>
          </p:cNvSpPr>
          <p:nvPr/>
        </p:nvSpPr>
        <p:spPr bwMode="auto">
          <a:xfrm>
            <a:off x="368300" y="839788"/>
            <a:ext cx="827405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marL="190500" indent="-1905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30000"/>
              </a:lnSpc>
              <a:buClr>
                <a:schemeClr val="tx1"/>
              </a:buClr>
              <a:buSzPct val="80000"/>
              <a:buFont typeface="Wingdings" pitchFamily="2" charset="2"/>
              <a:buChar char="§"/>
            </a:pPr>
            <a:r>
              <a:rPr lang="en-US" altLang="zh-TW">
                <a:solidFill>
                  <a:schemeClr val="hlink"/>
                </a:solidFill>
                <a:latin typeface="Times New Roman" pitchFamily="18" charset="0"/>
              </a:rPr>
              <a:t>Ex 4:</a:t>
            </a:r>
            <a:r>
              <a:rPr lang="en-US" altLang="zh-TW">
                <a:solidFill>
                  <a:schemeClr val="hlink"/>
                </a:solidFill>
                <a:latin typeface="Times New Roman" pitchFamily="18" charset="0"/>
                <a:ea typeface="標楷體" pitchFamily="65" charset="-120"/>
              </a:rPr>
              <a:t> The set of first-quadrant vectors is not a subspace of </a:t>
            </a:r>
            <a:r>
              <a:rPr lang="en-US" altLang="zh-TW" i="1">
                <a:solidFill>
                  <a:schemeClr val="hlink"/>
                </a:solidFill>
                <a:latin typeface="Times New Roman" pitchFamily="18" charset="0"/>
                <a:ea typeface="標楷體" pitchFamily="65" charset="-120"/>
              </a:rPr>
              <a:t>R</a:t>
            </a:r>
            <a:r>
              <a:rPr lang="en-US" altLang="zh-TW" sz="2000" baseline="60000">
                <a:solidFill>
                  <a:schemeClr val="hlink"/>
                </a:solidFill>
                <a:latin typeface="Times New Roman" pitchFamily="18" charset="0"/>
                <a:ea typeface="標楷體" pitchFamily="65" charset="-120"/>
              </a:rPr>
              <a:t>2</a:t>
            </a:r>
            <a:endParaRPr lang="en-US" altLang="zh-TW">
              <a:solidFill>
                <a:schemeClr val="hlink"/>
              </a:solidFill>
              <a:latin typeface="Times New Roman" pitchFamily="18" charset="0"/>
              <a:ea typeface="標楷體" pitchFamily="65" charset="-120"/>
            </a:endParaRPr>
          </a:p>
          <a:p>
            <a:pPr eaLnBrk="1" hangingPunct="1">
              <a:lnSpc>
                <a:spcPct val="130000"/>
              </a:lnSpc>
              <a:buClr>
                <a:schemeClr val="tx1"/>
              </a:buClr>
              <a:buFont typeface="Wingdings" pitchFamily="2" charset="2"/>
              <a:buNone/>
            </a:pPr>
            <a:r>
              <a:rPr lang="en-US" altLang="zh-TW">
                <a:latin typeface="Times New Roman" pitchFamily="18" charset="0"/>
                <a:ea typeface="標楷體" pitchFamily="65" charset="-120"/>
              </a:rPr>
              <a:t>	    Show that                                                    , with the standard </a:t>
            </a:r>
          </a:p>
          <a:p>
            <a:pPr eaLnBrk="1" hangingPunct="1">
              <a:lnSpc>
                <a:spcPct val="130000"/>
              </a:lnSpc>
              <a:buClr>
                <a:schemeClr val="tx1"/>
              </a:buClr>
              <a:buFont typeface="Wingdings" pitchFamily="2" charset="2"/>
              <a:buNone/>
            </a:pPr>
            <a:r>
              <a:rPr lang="en-US" altLang="zh-TW">
                <a:latin typeface="Times New Roman" pitchFamily="18" charset="0"/>
                <a:ea typeface="標楷體" pitchFamily="65" charset="-120"/>
              </a:rPr>
              <a:t>       operations, is not a subspace of </a:t>
            </a:r>
            <a:r>
              <a:rPr lang="en-US" altLang="zh-TW" i="1">
                <a:latin typeface="Times New Roman" pitchFamily="18" charset="0"/>
                <a:ea typeface="標楷體" pitchFamily="65" charset="-120"/>
              </a:rPr>
              <a:t>R</a:t>
            </a:r>
            <a:r>
              <a:rPr lang="en-US" altLang="zh-TW" sz="2000" baseline="60000">
                <a:latin typeface="Times New Roman" pitchFamily="18" charset="0"/>
                <a:ea typeface="標楷體" pitchFamily="65" charset="-120"/>
              </a:rPr>
              <a:t>2</a:t>
            </a:r>
            <a:endParaRPr lang="en-US" altLang="zh-TW">
              <a:latin typeface="Times New Roman" pitchFamily="18" charset="0"/>
              <a:ea typeface="標楷體" pitchFamily="65" charset="-120"/>
            </a:endParaRPr>
          </a:p>
          <a:p>
            <a:pPr eaLnBrk="1" hangingPunct="1"/>
            <a:endParaRPr lang="en-US" altLang="zh-TW" sz="1600">
              <a:latin typeface="Times New Roman" pitchFamily="18" charset="0"/>
              <a:ea typeface="標楷體" pitchFamily="65" charset="-120"/>
            </a:endParaRPr>
          </a:p>
          <a:p>
            <a:pPr eaLnBrk="1" hangingPunct="1">
              <a:buClr>
                <a:schemeClr val="tx1"/>
              </a:buClr>
              <a:buFont typeface="Wingdings" pitchFamily="2" charset="2"/>
              <a:buNone/>
            </a:pPr>
            <a:r>
              <a:rPr lang="en-US" altLang="zh-TW">
                <a:solidFill>
                  <a:schemeClr val="hlink"/>
                </a:solidFill>
                <a:latin typeface="Times New Roman" pitchFamily="18" charset="0"/>
                <a:ea typeface="標楷體" pitchFamily="65" charset="-120"/>
              </a:rPr>
              <a:t>  </a:t>
            </a:r>
            <a:r>
              <a:rPr lang="en-US" altLang="zh-TW">
                <a:solidFill>
                  <a:schemeClr val="hlink"/>
                </a:solidFill>
                <a:latin typeface="Times New Roman" pitchFamily="18" charset="0"/>
              </a:rPr>
              <a:t>Sol:</a:t>
            </a:r>
          </a:p>
        </p:txBody>
      </p:sp>
      <p:graphicFrame>
        <p:nvGraphicFramePr>
          <p:cNvPr id="25602" name="Object 2055"/>
          <p:cNvGraphicFramePr>
            <a:graphicFrameLocks noChangeAspect="1"/>
          </p:cNvGraphicFramePr>
          <p:nvPr/>
        </p:nvGraphicFramePr>
        <p:xfrm>
          <a:off x="976313" y="3125788"/>
          <a:ext cx="2238375" cy="406400"/>
        </p:xfrm>
        <a:graphic>
          <a:graphicData uri="http://schemas.openxmlformats.org/presentationml/2006/ole">
            <mc:AlternateContent xmlns:mc="http://schemas.openxmlformats.org/markup-compatibility/2006">
              <mc:Choice xmlns:v="urn:schemas-microsoft-com:vml" Requires="v">
                <p:oleObj spid="_x0000_s146876" name="Equation" r:id="rId3" imgW="1117440" imgH="203040" progId="Equation.DSMT4">
                  <p:embed/>
                </p:oleObj>
              </mc:Choice>
              <mc:Fallback>
                <p:oleObj name="Equation" r:id="rId3" imgW="1117440" imgH="203040" progId="Equation.DSMT4">
                  <p:embed/>
                  <p:pic>
                    <p:nvPicPr>
                      <p:cNvPr id="0" name="Object 20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3" y="3125788"/>
                        <a:ext cx="22383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3" name="Object 2058"/>
          <p:cNvGraphicFramePr>
            <a:graphicFrameLocks noChangeAspect="1"/>
          </p:cNvGraphicFramePr>
          <p:nvPr/>
        </p:nvGraphicFramePr>
        <p:xfrm>
          <a:off x="976313" y="4627563"/>
          <a:ext cx="3581400" cy="457200"/>
        </p:xfrm>
        <a:graphic>
          <a:graphicData uri="http://schemas.openxmlformats.org/presentationml/2006/ole">
            <mc:AlternateContent xmlns:mc="http://schemas.openxmlformats.org/markup-compatibility/2006">
              <mc:Choice xmlns:v="urn:schemas-microsoft-com:vml" Requires="v">
                <p:oleObj spid="_x0000_s146877" name="Equation" r:id="rId5" imgW="1790640" imgH="228600" progId="Equation.DSMT4">
                  <p:embed/>
                </p:oleObj>
              </mc:Choice>
              <mc:Fallback>
                <p:oleObj name="Equation" r:id="rId5" imgW="1790640" imgH="228600" progId="Equation.DSMT4">
                  <p:embed/>
                  <p:pic>
                    <p:nvPicPr>
                      <p:cNvPr id="0" name="Object 20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313" y="4627563"/>
                        <a:ext cx="3581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4" name="Object 2059"/>
          <p:cNvGraphicFramePr>
            <a:graphicFrameLocks noChangeAspect="1"/>
          </p:cNvGraphicFramePr>
          <p:nvPr/>
        </p:nvGraphicFramePr>
        <p:xfrm>
          <a:off x="2262188" y="1476375"/>
          <a:ext cx="3822700" cy="368300"/>
        </p:xfrm>
        <a:graphic>
          <a:graphicData uri="http://schemas.openxmlformats.org/presentationml/2006/ole">
            <mc:AlternateContent xmlns:mc="http://schemas.openxmlformats.org/markup-compatibility/2006">
              <mc:Choice xmlns:v="urn:schemas-microsoft-com:vml" Requires="v">
                <p:oleObj spid="_x0000_s146878" name="方程式" r:id="rId7" imgW="3822480" imgH="368280" progId="Equation.3">
                  <p:embed/>
                </p:oleObj>
              </mc:Choice>
              <mc:Fallback>
                <p:oleObj name="方程式" r:id="rId7" imgW="3822480" imgH="368280" progId="Equation.3">
                  <p:embed/>
                  <p:pic>
                    <p:nvPicPr>
                      <p:cNvPr id="0" name="Object 20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2188" y="1476375"/>
                        <a:ext cx="38227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5" name="Object 2056"/>
          <p:cNvGraphicFramePr>
            <a:graphicFrameLocks noChangeAspect="1"/>
          </p:cNvGraphicFramePr>
          <p:nvPr/>
        </p:nvGraphicFramePr>
        <p:xfrm>
          <a:off x="971550" y="3660775"/>
          <a:ext cx="4113213" cy="431800"/>
        </p:xfrm>
        <a:graphic>
          <a:graphicData uri="http://schemas.openxmlformats.org/presentationml/2006/ole">
            <mc:AlternateContent xmlns:mc="http://schemas.openxmlformats.org/markup-compatibility/2006">
              <mc:Choice xmlns:v="urn:schemas-microsoft-com:vml" Requires="v">
                <p:oleObj spid="_x0000_s146879" name="Equation" r:id="rId9" imgW="2057400" imgH="215640" progId="Equation.3">
                  <p:embed/>
                </p:oleObj>
              </mc:Choice>
              <mc:Fallback>
                <p:oleObj name="Equation" r:id="rId9" imgW="2057400" imgH="215640" progId="Equation.3">
                  <p:embed/>
                  <p:pic>
                    <p:nvPicPr>
                      <p:cNvPr id="0" name="Object 20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550" y="3660775"/>
                        <a:ext cx="41132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7" name="Text Box 2060"/>
          <p:cNvSpPr txBox="1">
            <a:spLocks noChangeArrowheads="1"/>
          </p:cNvSpPr>
          <p:nvPr/>
        </p:nvSpPr>
        <p:spPr bwMode="auto">
          <a:xfrm>
            <a:off x="971550" y="4149725"/>
            <a:ext cx="70564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50000"/>
              </a:lnSpc>
              <a:spcBef>
                <a:spcPct val="50000"/>
              </a:spcBef>
            </a:pPr>
            <a:r>
              <a:rPr lang="en-US" altLang="zh-TW" sz="1800">
                <a:solidFill>
                  <a:srgbClr val="0000FF"/>
                </a:solidFill>
                <a:latin typeface="Times New Roman" pitchFamily="18" charset="0"/>
              </a:rPr>
              <a:t>(</a:t>
            </a:r>
            <a:r>
              <a:rPr lang="en-US" altLang="zh-TW" sz="1800" i="1">
                <a:solidFill>
                  <a:srgbClr val="0000FF"/>
                </a:solidFill>
                <a:latin typeface="Times New Roman" pitchFamily="18" charset="0"/>
              </a:rPr>
              <a:t>W</a:t>
            </a:r>
            <a:r>
              <a:rPr lang="en-US" altLang="zh-TW" sz="1800">
                <a:solidFill>
                  <a:srgbClr val="0000FF"/>
                </a:solidFill>
                <a:latin typeface="Times New Roman" pitchFamily="18" charset="0"/>
              </a:rPr>
              <a:t> is not closed under scalar multiplication)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631" name="Text Box 1028"/>
              <p:cNvSpPr txBox="1">
                <a:spLocks noChangeArrowheads="1"/>
              </p:cNvSpPr>
              <p:nvPr/>
            </p:nvSpPr>
            <p:spPr bwMode="auto">
              <a:xfrm>
                <a:off x="366713" y="828675"/>
                <a:ext cx="7602537" cy="2012950"/>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30000"/>
                  </a:lnSpc>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Ex 6: Identify subspaces of </a:t>
                </a:r>
                <a:r>
                  <a:rPr lang="en-US" altLang="zh-TW" i="1" dirty="0">
                    <a:solidFill>
                      <a:schemeClr val="hlink"/>
                    </a:solidFill>
                    <a:latin typeface="Times New Roman" pitchFamily="18" charset="0"/>
                  </a:rPr>
                  <a:t>R</a:t>
                </a:r>
                <a:r>
                  <a:rPr lang="en-US" altLang="zh-TW" baseline="50000" dirty="0">
                    <a:solidFill>
                      <a:schemeClr val="hlink"/>
                    </a:solidFill>
                    <a:latin typeface="Times New Roman" pitchFamily="18" charset="0"/>
                  </a:rPr>
                  <a:t>2</a:t>
                </a:r>
                <a:endParaRPr lang="en-US" altLang="zh-TW" baseline="50000" dirty="0">
                  <a:latin typeface="Times New Roman" pitchFamily="18" charset="0"/>
                </a:endParaRPr>
              </a:p>
              <a:p>
                <a:pPr eaLnBrk="1" hangingPunct="1">
                  <a:lnSpc>
                    <a:spcPct val="130000"/>
                  </a:lnSpc>
                  <a:buClr>
                    <a:schemeClr val="tx1"/>
                  </a:buClr>
                  <a:buSzPct val="80000"/>
                  <a:buFont typeface="Wingdings" pitchFamily="2" charset="2"/>
                  <a:buNone/>
                </a:pPr>
                <a:r>
                  <a:rPr lang="en-US" altLang="zh-TW" dirty="0">
                    <a:latin typeface="Times New Roman" pitchFamily="18" charset="0"/>
                    <a:ea typeface="標楷體" pitchFamily="65" charset="-120"/>
                  </a:rPr>
                  <a:t>       Which of the following two subsets is a subspace of </a:t>
                </a:r>
                <a:r>
                  <a:rPr lang="en-US" altLang="zh-TW" i="1" dirty="0">
                    <a:latin typeface="Times New Roman" pitchFamily="18" charset="0"/>
                    <a:ea typeface="標楷體" pitchFamily="65" charset="-120"/>
                  </a:rPr>
                  <a:t>R</a:t>
                </a:r>
                <a:r>
                  <a:rPr lang="en-US" altLang="zh-TW" sz="2000" baseline="60000" dirty="0">
                    <a:latin typeface="Times New Roman" pitchFamily="18" charset="0"/>
                    <a:ea typeface="標楷體" pitchFamily="65" charset="-120"/>
                  </a:rPr>
                  <a:t>2</a:t>
                </a:r>
                <a:r>
                  <a:rPr lang="en-US" altLang="zh-TW" dirty="0">
                    <a:latin typeface="Times New Roman" pitchFamily="18" charset="0"/>
                    <a:ea typeface="標楷體" pitchFamily="65" charset="-120"/>
                  </a:rPr>
                  <a:t>?</a:t>
                </a:r>
              </a:p>
              <a:p>
                <a:pPr eaLnBrk="1" hangingPunct="1">
                  <a:lnSpc>
                    <a:spcPct val="130000"/>
                  </a:lnSpc>
                </a:pPr>
                <a:r>
                  <a:rPr lang="en-US" altLang="zh-TW" dirty="0">
                    <a:latin typeface="Times New Roman" pitchFamily="18" charset="0"/>
                    <a:ea typeface="標楷體" pitchFamily="65" charset="-120"/>
                  </a:rPr>
                  <a:t>       (a) The set of points on the line given by </a:t>
                </a:r>
                <a14:m>
                  <m:oMath xmlns:m="http://schemas.openxmlformats.org/officeDocument/2006/math">
                    <m:r>
                      <a:rPr lang="en-US" altLang="zh-TW" i="1" dirty="0" smtClean="0">
                        <a:latin typeface="Cambria Math" panose="02040503050406030204" pitchFamily="18" charset="0"/>
                        <a:ea typeface="標楷體" pitchFamily="65" charset="-120"/>
                      </a:rPr>
                      <m:t>𝑥</m:t>
                    </m:r>
                    <m:r>
                      <a:rPr lang="en-US" altLang="zh-TW" i="1" dirty="0" smtClean="0">
                        <a:latin typeface="Cambria Math" panose="02040503050406030204" pitchFamily="18" charset="0"/>
                        <a:ea typeface="標楷體" pitchFamily="65" charset="-120"/>
                      </a:rPr>
                      <m:t>+2</m:t>
                    </m:r>
                    <m:r>
                      <a:rPr lang="en-US" altLang="zh-TW" i="1" dirty="0" smtClean="0">
                        <a:latin typeface="Cambria Math" panose="02040503050406030204" pitchFamily="18" charset="0"/>
                        <a:ea typeface="標楷體" pitchFamily="65" charset="-120"/>
                      </a:rPr>
                      <m:t>𝑦</m:t>
                    </m:r>
                    <m:r>
                      <a:rPr lang="en-US" altLang="zh-TW" i="1" dirty="0" smtClean="0">
                        <a:latin typeface="Cambria Math" panose="02040503050406030204" pitchFamily="18" charset="0"/>
                        <a:ea typeface="標楷體" pitchFamily="65" charset="-120"/>
                      </a:rPr>
                      <m:t>=0</m:t>
                    </m:r>
                  </m:oMath>
                </a14:m>
                <a:endParaRPr lang="en-US" altLang="zh-TW" dirty="0">
                  <a:latin typeface="Times New Roman" pitchFamily="18" charset="0"/>
                  <a:ea typeface="標楷體" pitchFamily="65" charset="-120"/>
                </a:endParaRPr>
              </a:p>
              <a:p>
                <a:pPr eaLnBrk="1" hangingPunct="1">
                  <a:lnSpc>
                    <a:spcPct val="130000"/>
                  </a:lnSpc>
                </a:pPr>
                <a:r>
                  <a:rPr lang="en-US" altLang="zh-TW" dirty="0">
                    <a:latin typeface="Times New Roman" pitchFamily="18" charset="0"/>
                    <a:ea typeface="標楷體" pitchFamily="65" charset="-120"/>
                  </a:rPr>
                  <a:t>       (b) </a:t>
                </a:r>
                <a:r>
                  <a:rPr lang="en-US" altLang="zh-TW" dirty="0">
                    <a:latin typeface="Times New Roman" pitchFamily="18" charset="0"/>
                  </a:rPr>
                  <a:t>The set of points on the line given by </a:t>
                </a:r>
                <a14:m>
                  <m:oMath xmlns:m="http://schemas.openxmlformats.org/officeDocument/2006/math">
                    <m:r>
                      <a:rPr lang="en-US" altLang="zh-TW" i="1" dirty="0" smtClean="0">
                        <a:latin typeface="Cambria Math" panose="02040503050406030204" pitchFamily="18" charset="0"/>
                      </a:rPr>
                      <m:t>𝑥</m:t>
                    </m:r>
                    <m:r>
                      <a:rPr lang="en-US" altLang="zh-TW" i="1" dirty="0" smtClean="0">
                        <a:latin typeface="Cambria Math" panose="02040503050406030204" pitchFamily="18" charset="0"/>
                      </a:rPr>
                      <m:t>+2</m:t>
                    </m:r>
                    <m:r>
                      <a:rPr lang="en-US" altLang="zh-TW" i="1" dirty="0" smtClean="0">
                        <a:latin typeface="Cambria Math" panose="02040503050406030204" pitchFamily="18" charset="0"/>
                      </a:rPr>
                      <m:t>𝑦</m:t>
                    </m:r>
                    <m:r>
                      <a:rPr lang="en-US" altLang="zh-TW" i="1" dirty="0" smtClean="0">
                        <a:latin typeface="Cambria Math" panose="02040503050406030204" pitchFamily="18" charset="0"/>
                      </a:rPr>
                      <m:t>=1</m:t>
                    </m:r>
                  </m:oMath>
                </a14:m>
                <a:endParaRPr lang="en-US" altLang="zh-TW" dirty="0">
                  <a:latin typeface="Times New Roman" pitchFamily="18" charset="0"/>
                </a:endParaRPr>
              </a:p>
            </p:txBody>
          </p:sp>
        </mc:Choice>
        <mc:Fallback xmlns="">
          <p:sp>
            <p:nvSpPr>
              <p:cNvPr id="26631" name="Text Box 1028"/>
              <p:cNvSpPr txBox="1">
                <a:spLocks noRot="1" noChangeAspect="1" noMove="1" noResize="1" noEditPoints="1" noAdjustHandles="1" noChangeArrowheads="1" noChangeShapeType="1" noTextEdit="1"/>
              </p:cNvSpPr>
              <p:nvPr/>
            </p:nvSpPr>
            <p:spPr bwMode="auto">
              <a:xfrm>
                <a:off x="366713" y="828675"/>
                <a:ext cx="7602537" cy="2012950"/>
              </a:xfrm>
              <a:prstGeom prst="rect">
                <a:avLst/>
              </a:prstGeom>
              <a:blipFill>
                <a:blip r:embed="rId3"/>
                <a:stretch>
                  <a:fillRect l="-561" t="-303" r="-321" b="-393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lstStyle/>
              <a:p>
                <a:r>
                  <a:rPr lang="zh-TW" altLang="en-US">
                    <a:noFill/>
                  </a:rPr>
                  <a:t> </a:t>
                </a:r>
              </a:p>
            </p:txBody>
          </p:sp>
        </mc:Fallback>
      </mc:AlternateContent>
      <p:sp>
        <p:nvSpPr>
          <p:cNvPr id="26632" name="Text Box 1031"/>
          <p:cNvSpPr txBox="1">
            <a:spLocks noChangeArrowheads="1"/>
          </p:cNvSpPr>
          <p:nvPr/>
        </p:nvSpPr>
        <p:spPr bwMode="auto">
          <a:xfrm>
            <a:off x="609600" y="2890838"/>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graphicFrame>
        <p:nvGraphicFramePr>
          <p:cNvPr id="26626" name="Object 1032"/>
          <p:cNvGraphicFramePr>
            <a:graphicFrameLocks noChangeAspect="1"/>
          </p:cNvGraphicFramePr>
          <p:nvPr/>
        </p:nvGraphicFramePr>
        <p:xfrm>
          <a:off x="990600" y="3416300"/>
          <a:ext cx="5738813" cy="431800"/>
        </p:xfrm>
        <a:graphic>
          <a:graphicData uri="http://schemas.openxmlformats.org/presentationml/2006/ole">
            <mc:AlternateContent xmlns:mc="http://schemas.openxmlformats.org/markup-compatibility/2006">
              <mc:Choice xmlns:v="urn:schemas-microsoft-com:vml" Requires="v">
                <p:oleObj spid="_x0000_s120621" name="Equation" r:id="rId4" imgW="2869920" imgH="215640" progId="Equation.3">
                  <p:embed/>
                </p:oleObj>
              </mc:Choice>
              <mc:Fallback>
                <p:oleObj name="Equation" r:id="rId4" imgW="2869920" imgH="215640" progId="Equation.3">
                  <p:embed/>
                  <p:pic>
                    <p:nvPicPr>
                      <p:cNvPr id="0" name="Object 10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416300"/>
                        <a:ext cx="57388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7" name="Object 1033"/>
          <p:cNvGraphicFramePr>
            <a:graphicFrameLocks noChangeAspect="1"/>
          </p:cNvGraphicFramePr>
          <p:nvPr/>
        </p:nvGraphicFramePr>
        <p:xfrm>
          <a:off x="1500188" y="4000500"/>
          <a:ext cx="5507037" cy="508000"/>
        </p:xfrm>
        <a:graphic>
          <a:graphicData uri="http://schemas.openxmlformats.org/presentationml/2006/ole">
            <mc:AlternateContent xmlns:mc="http://schemas.openxmlformats.org/markup-compatibility/2006">
              <mc:Choice xmlns:v="urn:schemas-microsoft-com:vml" Requires="v">
                <p:oleObj spid="_x0000_s120622" name="Equation" r:id="rId6" imgW="2755800" imgH="253800" progId="Equation.DSMT4">
                  <p:embed/>
                </p:oleObj>
              </mc:Choice>
              <mc:Fallback>
                <p:oleObj name="Equation" r:id="rId6" imgW="2755800" imgH="253800" progId="Equation.DSMT4">
                  <p:embed/>
                  <p:pic>
                    <p:nvPicPr>
                      <p:cNvPr id="0" name="Object 10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0188" y="4000500"/>
                        <a:ext cx="5507037"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8" name="Object 1035"/>
          <p:cNvGraphicFramePr>
            <a:graphicFrameLocks noChangeAspect="1"/>
          </p:cNvGraphicFramePr>
          <p:nvPr/>
        </p:nvGraphicFramePr>
        <p:xfrm>
          <a:off x="1435100" y="4546600"/>
          <a:ext cx="4291013" cy="508000"/>
        </p:xfrm>
        <a:graphic>
          <a:graphicData uri="http://schemas.openxmlformats.org/presentationml/2006/ole">
            <mc:AlternateContent xmlns:mc="http://schemas.openxmlformats.org/markup-compatibility/2006">
              <mc:Choice xmlns:v="urn:schemas-microsoft-com:vml" Requires="v">
                <p:oleObj spid="_x0000_s120623" name="Equation" r:id="rId8" imgW="2145960" imgH="253800" progId="Equation.DSMT4">
                  <p:embed/>
                </p:oleObj>
              </mc:Choice>
              <mc:Fallback>
                <p:oleObj name="Equation" r:id="rId8" imgW="2145960" imgH="253800" progId="Equation.DSMT4">
                  <p:embed/>
                  <p:pic>
                    <p:nvPicPr>
                      <p:cNvPr id="0" name="Object 10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5100" y="4546600"/>
                        <a:ext cx="4291013"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9" name="Object 1036"/>
          <p:cNvGraphicFramePr>
            <a:graphicFrameLocks noChangeAspect="1"/>
          </p:cNvGraphicFramePr>
          <p:nvPr/>
        </p:nvGraphicFramePr>
        <p:xfrm>
          <a:off x="1693863" y="5207000"/>
          <a:ext cx="2919412" cy="558800"/>
        </p:xfrm>
        <a:graphic>
          <a:graphicData uri="http://schemas.openxmlformats.org/presentationml/2006/ole">
            <mc:AlternateContent xmlns:mc="http://schemas.openxmlformats.org/markup-compatibility/2006">
              <mc:Choice xmlns:v="urn:schemas-microsoft-com:vml" Requires="v">
                <p:oleObj spid="_x0000_s120624" name="Equation" r:id="rId10" imgW="1460160" imgH="279360" progId="Equation.DSMT4">
                  <p:embed/>
                </p:oleObj>
              </mc:Choice>
              <mc:Fallback>
                <p:oleObj name="Equation" r:id="rId10" imgW="1460160" imgH="279360" progId="Equation.DSMT4">
                  <p:embed/>
                  <p:pic>
                    <p:nvPicPr>
                      <p:cNvPr id="0" name="Object 10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3863" y="5207000"/>
                        <a:ext cx="2919412"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0" name="Object 1037"/>
          <p:cNvGraphicFramePr>
            <a:graphicFrameLocks noChangeAspect="1"/>
          </p:cNvGraphicFramePr>
          <p:nvPr/>
        </p:nvGraphicFramePr>
        <p:xfrm>
          <a:off x="1384300" y="6089650"/>
          <a:ext cx="2973388" cy="457200"/>
        </p:xfrm>
        <a:graphic>
          <a:graphicData uri="http://schemas.openxmlformats.org/presentationml/2006/ole">
            <mc:AlternateContent xmlns:mc="http://schemas.openxmlformats.org/markup-compatibility/2006">
              <mc:Choice xmlns:v="urn:schemas-microsoft-com:vml" Requires="v">
                <p:oleObj spid="_x0000_s120625" name="Equation" r:id="rId12" imgW="1485720" imgH="228600" progId="Equation.DSMT4">
                  <p:embed/>
                </p:oleObj>
              </mc:Choice>
              <mc:Fallback>
                <p:oleObj name="Equation" r:id="rId12" imgW="1485720" imgH="228600" progId="Equation.DSMT4">
                  <p:embed/>
                  <p:pic>
                    <p:nvPicPr>
                      <p:cNvPr id="0" name="Object 10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84300" y="6089650"/>
                        <a:ext cx="29733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3" name="Text Box 1041"/>
          <p:cNvSpPr txBox="1">
            <a:spLocks noChangeArrowheads="1"/>
          </p:cNvSpPr>
          <p:nvPr/>
        </p:nvSpPr>
        <p:spPr bwMode="auto">
          <a:xfrm>
            <a:off x="5643563" y="4572000"/>
            <a:ext cx="2960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800">
                <a:solidFill>
                  <a:srgbClr val="0000FF"/>
                </a:solidFill>
                <a:latin typeface="Times New Roman" pitchFamily="18" charset="0"/>
                <a:ea typeface="標楷體" pitchFamily="65" charset="-120"/>
              </a:rPr>
              <a:t>(closed under vector addition)</a:t>
            </a:r>
          </a:p>
        </p:txBody>
      </p:sp>
      <p:sp>
        <p:nvSpPr>
          <p:cNvPr id="26634" name="Text Box 1042"/>
          <p:cNvSpPr txBox="1">
            <a:spLocks noChangeArrowheads="1"/>
          </p:cNvSpPr>
          <p:nvPr/>
        </p:nvSpPr>
        <p:spPr bwMode="auto">
          <a:xfrm>
            <a:off x="4606925" y="5273675"/>
            <a:ext cx="3460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800">
                <a:solidFill>
                  <a:srgbClr val="0000FF"/>
                </a:solidFill>
                <a:latin typeface="Times New Roman" pitchFamily="18" charset="0"/>
                <a:ea typeface="標楷體" pitchFamily="65" charset="-120"/>
              </a:rPr>
              <a:t>(closed under scalar multiplication)</a:t>
            </a:r>
          </a:p>
        </p:txBody>
      </p:sp>
      <p:sp>
        <p:nvSpPr>
          <p:cNvPr id="26635" name="Text Box 1034"/>
          <p:cNvSpPr txBox="1">
            <a:spLocks noChangeArrowheads="1"/>
          </p:cNvSpPr>
          <p:nvPr/>
        </p:nvSpPr>
        <p:spPr bwMode="auto">
          <a:xfrm>
            <a:off x="6786563" y="3282950"/>
            <a:ext cx="2357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dirty="0">
                <a:solidFill>
                  <a:srgbClr val="0000FF"/>
                </a:solidFill>
                <a:latin typeface="Times New Roman" pitchFamily="18" charset="0"/>
              </a:rPr>
              <a:t>(Note: the zero vector (0,0) is on this line)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1028"/>
          <p:cNvGraphicFramePr>
            <a:graphicFrameLocks noChangeAspect="1"/>
          </p:cNvGraphicFramePr>
          <p:nvPr/>
        </p:nvGraphicFramePr>
        <p:xfrm>
          <a:off x="1447800" y="923925"/>
          <a:ext cx="3124200" cy="368300"/>
        </p:xfrm>
        <a:graphic>
          <a:graphicData uri="http://schemas.openxmlformats.org/presentationml/2006/ole">
            <mc:AlternateContent xmlns:mc="http://schemas.openxmlformats.org/markup-compatibility/2006">
              <mc:Choice xmlns:v="urn:schemas-microsoft-com:vml" Requires="v">
                <p:oleObj spid="_x0000_s152074" name="方程式" r:id="rId3" imgW="3124080" imgH="368280" progId="Equation.3">
                  <p:embed/>
                </p:oleObj>
              </mc:Choice>
              <mc:Fallback>
                <p:oleObj name="方程式" r:id="rId3" imgW="3124080" imgH="368280" progId="Equation.3">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923925"/>
                        <a:ext cx="3124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1" name="Object 1029"/>
          <p:cNvGraphicFramePr>
            <a:graphicFrameLocks noChangeAspect="1"/>
          </p:cNvGraphicFramePr>
          <p:nvPr/>
        </p:nvGraphicFramePr>
        <p:xfrm>
          <a:off x="1370013" y="1428750"/>
          <a:ext cx="2844800" cy="406400"/>
        </p:xfrm>
        <a:graphic>
          <a:graphicData uri="http://schemas.openxmlformats.org/presentationml/2006/ole">
            <mc:AlternateContent xmlns:mc="http://schemas.openxmlformats.org/markup-compatibility/2006">
              <mc:Choice xmlns:v="urn:schemas-microsoft-com:vml" Requires="v">
                <p:oleObj spid="_x0000_s152075" name="Equation" r:id="rId5" imgW="1422360" imgH="203040" progId="Equation.DSMT4">
                  <p:embed/>
                </p:oleObj>
              </mc:Choice>
              <mc:Fallback>
                <p:oleObj name="Equation" r:id="rId5" imgW="1422360" imgH="203040" progId="Equation.DSMT4">
                  <p:embed/>
                  <p:pic>
                    <p:nvPicPr>
                      <p:cNvPr id="0" name="Object 10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0013" y="1428750"/>
                        <a:ext cx="2844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2" name="Object 1031"/>
          <p:cNvGraphicFramePr>
            <a:graphicFrameLocks noChangeAspect="1"/>
          </p:cNvGraphicFramePr>
          <p:nvPr/>
        </p:nvGraphicFramePr>
        <p:xfrm>
          <a:off x="1411288" y="1881188"/>
          <a:ext cx="2716212" cy="508000"/>
        </p:xfrm>
        <a:graphic>
          <a:graphicData uri="http://schemas.openxmlformats.org/presentationml/2006/ole">
            <mc:AlternateContent xmlns:mc="http://schemas.openxmlformats.org/markup-compatibility/2006">
              <mc:Choice xmlns:v="urn:schemas-microsoft-com:vml" Requires="v">
                <p:oleObj spid="_x0000_s152076" name="Equation" r:id="rId7" imgW="1358640" imgH="253800" progId="Equation.DSMT4">
                  <p:embed/>
                </p:oleObj>
              </mc:Choice>
              <mc:Fallback>
                <p:oleObj name="Equation" r:id="rId7" imgW="1358640" imgH="253800" progId="Equation.DSMT4">
                  <p:embed/>
                  <p:pic>
                    <p:nvPicPr>
                      <p:cNvPr id="0" name="Object 10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1288" y="1881188"/>
                        <a:ext cx="2716212"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3" name="Object 1032"/>
          <p:cNvGraphicFramePr>
            <a:graphicFrameLocks noChangeAspect="1"/>
          </p:cNvGraphicFramePr>
          <p:nvPr/>
        </p:nvGraphicFramePr>
        <p:xfrm>
          <a:off x="4286250" y="1857375"/>
          <a:ext cx="3581400" cy="457200"/>
        </p:xfrm>
        <a:graphic>
          <a:graphicData uri="http://schemas.openxmlformats.org/presentationml/2006/ole">
            <mc:AlternateContent xmlns:mc="http://schemas.openxmlformats.org/markup-compatibility/2006">
              <mc:Choice xmlns:v="urn:schemas-microsoft-com:vml" Requires="v">
                <p:oleObj spid="_x0000_s152077" name="Equation" r:id="rId9" imgW="1790640" imgH="228600" progId="Equation.DSMT4">
                  <p:embed/>
                </p:oleObj>
              </mc:Choice>
              <mc:Fallback>
                <p:oleObj name="Equation" r:id="rId9" imgW="1790640" imgH="228600" progId="Equation.DSMT4">
                  <p:embed/>
                  <p:pic>
                    <p:nvPicPr>
                      <p:cNvPr id="0" name="Object 10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6250" y="1857375"/>
                        <a:ext cx="3581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7" name="Text Box 1033"/>
          <p:cNvSpPr txBox="1">
            <a:spLocks noChangeArrowheads="1"/>
          </p:cNvSpPr>
          <p:nvPr/>
        </p:nvSpPr>
        <p:spPr bwMode="auto">
          <a:xfrm>
            <a:off x="914400" y="85725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rPr>
              <a:t>(b)</a:t>
            </a:r>
          </a:p>
        </p:txBody>
      </p:sp>
      <p:sp>
        <p:nvSpPr>
          <p:cNvPr id="27658" name="Text Box 1034"/>
          <p:cNvSpPr txBox="1">
            <a:spLocks noChangeArrowheads="1"/>
          </p:cNvSpPr>
          <p:nvPr/>
        </p:nvSpPr>
        <p:spPr bwMode="auto">
          <a:xfrm>
            <a:off x="4429125" y="871538"/>
            <a:ext cx="4535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dirty="0">
                <a:solidFill>
                  <a:srgbClr val="0000FF"/>
                </a:solidFill>
                <a:latin typeface="Times New Roman" pitchFamily="18" charset="0"/>
              </a:rPr>
              <a:t>(Note: the zero vector (0, 0) is not on this line)</a:t>
            </a:r>
          </a:p>
        </p:txBody>
      </p:sp>
      <p:sp>
        <p:nvSpPr>
          <p:cNvPr id="27659" name="Rectangle 1035"/>
          <p:cNvSpPr>
            <a:spLocks noChangeArrowheads="1"/>
          </p:cNvSpPr>
          <p:nvPr/>
        </p:nvSpPr>
        <p:spPr bwMode="auto">
          <a:xfrm>
            <a:off x="381000" y="2500313"/>
            <a:ext cx="792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spcBef>
                <a:spcPct val="20000"/>
              </a:spcBef>
              <a:buClr>
                <a:schemeClr val="tx1"/>
              </a:buClr>
              <a:buSzPct val="40000"/>
              <a:buFont typeface="Wingdings" pitchFamily="2" charset="2"/>
              <a:buChar char="n"/>
            </a:pPr>
            <a:r>
              <a:rPr lang="en-US" altLang="zh-TW" dirty="0">
                <a:solidFill>
                  <a:schemeClr val="hlink"/>
                </a:solidFill>
                <a:latin typeface="Times New Roman" pitchFamily="18" charset="0"/>
              </a:rPr>
              <a:t>Notes: </a:t>
            </a:r>
            <a:r>
              <a:rPr lang="en-US" altLang="zh-TW" dirty="0">
                <a:latin typeface="Times New Roman" pitchFamily="18" charset="0"/>
              </a:rPr>
              <a:t>Subspaces of  </a:t>
            </a:r>
            <a:r>
              <a:rPr lang="en-US" altLang="zh-TW" i="1" dirty="0">
                <a:latin typeface="Times New Roman" pitchFamily="18" charset="0"/>
              </a:rPr>
              <a:t>R</a:t>
            </a:r>
            <a:r>
              <a:rPr lang="en-US" altLang="zh-TW" baseline="50000" dirty="0">
                <a:latin typeface="Times New Roman" pitchFamily="18" charset="0"/>
              </a:rPr>
              <a:t>2</a:t>
            </a:r>
          </a:p>
        </p:txBody>
      </p:sp>
      <p:graphicFrame>
        <p:nvGraphicFramePr>
          <p:cNvPr id="27654" name="Object 1036"/>
          <p:cNvGraphicFramePr>
            <a:graphicFrameLocks noChangeAspect="1"/>
          </p:cNvGraphicFramePr>
          <p:nvPr/>
        </p:nvGraphicFramePr>
        <p:xfrm>
          <a:off x="862013" y="2992438"/>
          <a:ext cx="5430837" cy="508000"/>
        </p:xfrm>
        <a:graphic>
          <a:graphicData uri="http://schemas.openxmlformats.org/presentationml/2006/ole">
            <mc:AlternateContent xmlns:mc="http://schemas.openxmlformats.org/markup-compatibility/2006">
              <mc:Choice xmlns:v="urn:schemas-microsoft-com:vml" Requires="v">
                <p:oleObj spid="_x0000_s152078" name="Equation" r:id="rId11" imgW="2717640" imgH="253800" progId="Equation.DSMT4">
                  <p:embed/>
                </p:oleObj>
              </mc:Choice>
              <mc:Fallback>
                <p:oleObj name="Equation" r:id="rId11" imgW="2717640" imgH="253800" progId="Equation.DSMT4">
                  <p:embed/>
                  <p:pic>
                    <p:nvPicPr>
                      <p:cNvPr id="0" name="Object 10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2013" y="2992438"/>
                        <a:ext cx="5430837"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5" name="Object 1037"/>
          <p:cNvGraphicFramePr>
            <a:graphicFrameLocks/>
          </p:cNvGraphicFramePr>
          <p:nvPr/>
        </p:nvGraphicFramePr>
        <p:xfrm>
          <a:off x="857250" y="3451225"/>
          <a:ext cx="7823200" cy="406400"/>
        </p:xfrm>
        <a:graphic>
          <a:graphicData uri="http://schemas.openxmlformats.org/presentationml/2006/ole">
            <mc:AlternateContent xmlns:mc="http://schemas.openxmlformats.org/markup-compatibility/2006">
              <mc:Choice xmlns:v="urn:schemas-microsoft-com:vml" Requires="v">
                <p:oleObj spid="_x0000_s152079" name="Equation" r:id="rId13" imgW="3911400" imgH="203040" progId="Equation.DSMT4">
                  <p:embed/>
                </p:oleObj>
              </mc:Choice>
              <mc:Fallback>
                <p:oleObj name="Equation" r:id="rId13" imgW="3911400" imgH="203040" progId="Equation.DSMT4">
                  <p:embed/>
                  <p:pic>
                    <p:nvPicPr>
                      <p:cNvPr id="0" name="Object 103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3451225"/>
                        <a:ext cx="78232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6" name="Object 1038"/>
          <p:cNvGraphicFramePr>
            <a:graphicFrameLocks noChangeAspect="1"/>
          </p:cNvGraphicFramePr>
          <p:nvPr/>
        </p:nvGraphicFramePr>
        <p:xfrm>
          <a:off x="857250" y="3857625"/>
          <a:ext cx="812800" cy="457200"/>
        </p:xfrm>
        <a:graphic>
          <a:graphicData uri="http://schemas.openxmlformats.org/presentationml/2006/ole">
            <mc:AlternateContent xmlns:mc="http://schemas.openxmlformats.org/markup-compatibility/2006">
              <mc:Choice xmlns:v="urn:schemas-microsoft-com:vml" Requires="v">
                <p:oleObj spid="_x0000_s152080" name="Equation" r:id="rId15" imgW="406080" imgH="228600" progId="Equation.DSMT4">
                  <p:embed/>
                </p:oleObj>
              </mc:Choice>
              <mc:Fallback>
                <p:oleObj name="Equation" r:id="rId15" imgW="406080" imgH="228600" progId="Equation.DSMT4">
                  <p:embed/>
                  <p:pic>
                    <p:nvPicPr>
                      <p:cNvPr id="0" name="Object 10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3857625"/>
                        <a:ext cx="812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7660"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4324350"/>
            <a:ext cx="72136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
        <p:nvSpPr>
          <p:cNvPr id="27661" name="Text Box 1034"/>
          <p:cNvSpPr txBox="1">
            <a:spLocks noChangeArrowheads="1"/>
          </p:cNvSpPr>
          <p:nvPr/>
        </p:nvSpPr>
        <p:spPr bwMode="auto">
          <a:xfrm>
            <a:off x="6227763" y="3041650"/>
            <a:ext cx="187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a:solidFill>
                  <a:srgbClr val="0000FF"/>
                </a:solidFill>
                <a:latin typeface="Times New Roman" pitchFamily="18" charset="0"/>
              </a:rPr>
              <a:t>(trivial subspace)</a:t>
            </a:r>
          </a:p>
        </p:txBody>
      </p:sp>
      <p:sp>
        <p:nvSpPr>
          <p:cNvPr id="27662" name="Text Box 1034"/>
          <p:cNvSpPr txBox="1">
            <a:spLocks noChangeArrowheads="1"/>
          </p:cNvSpPr>
          <p:nvPr/>
        </p:nvSpPr>
        <p:spPr bwMode="auto">
          <a:xfrm>
            <a:off x="1692275" y="3876675"/>
            <a:ext cx="1871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a:solidFill>
                  <a:srgbClr val="0000FF"/>
                </a:solidFill>
                <a:latin typeface="Times New Roman" pitchFamily="18" charset="0"/>
              </a:rPr>
              <a:t>(trivial subspace)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Text Box 2052"/>
          <p:cNvSpPr txBox="1">
            <a:spLocks noChangeArrowheads="1"/>
          </p:cNvSpPr>
          <p:nvPr/>
        </p:nvSpPr>
        <p:spPr bwMode="auto">
          <a:xfrm>
            <a:off x="381000" y="785813"/>
            <a:ext cx="408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Ex 8:</a:t>
            </a:r>
            <a:r>
              <a:rPr lang="en-US" altLang="zh-TW" dirty="0">
                <a:solidFill>
                  <a:schemeClr val="hlink"/>
                </a:solidFill>
                <a:latin typeface="Times New Roman" pitchFamily="18" charset="0"/>
                <a:ea typeface="標楷體" pitchFamily="65" charset="-120"/>
              </a:rPr>
              <a:t> Identify subspaces of </a:t>
            </a:r>
            <a:r>
              <a:rPr lang="en-US" altLang="zh-TW" i="1" dirty="0">
                <a:solidFill>
                  <a:schemeClr val="hlink"/>
                </a:solidFill>
                <a:latin typeface="Times New Roman" pitchFamily="18" charset="0"/>
                <a:ea typeface="標楷體" pitchFamily="65" charset="-120"/>
              </a:rPr>
              <a:t>R</a:t>
            </a:r>
            <a:r>
              <a:rPr lang="en-US" altLang="zh-TW" baseline="50000" dirty="0">
                <a:solidFill>
                  <a:schemeClr val="hlink"/>
                </a:solidFill>
                <a:latin typeface="Times New Roman" pitchFamily="18" charset="0"/>
                <a:ea typeface="標楷體" pitchFamily="65" charset="-120"/>
              </a:rPr>
              <a:t>3</a:t>
            </a:r>
          </a:p>
        </p:txBody>
      </p:sp>
      <p:graphicFrame>
        <p:nvGraphicFramePr>
          <p:cNvPr id="28674" name="Object 2053"/>
          <p:cNvGraphicFramePr>
            <a:graphicFrameLocks noChangeAspect="1"/>
          </p:cNvGraphicFramePr>
          <p:nvPr/>
        </p:nvGraphicFramePr>
        <p:xfrm>
          <a:off x="1004888" y="1320800"/>
          <a:ext cx="6284912" cy="1331913"/>
        </p:xfrm>
        <a:graphic>
          <a:graphicData uri="http://schemas.openxmlformats.org/presentationml/2006/ole">
            <mc:AlternateContent xmlns:mc="http://schemas.openxmlformats.org/markup-compatibility/2006">
              <mc:Choice xmlns:v="urn:schemas-microsoft-com:vml" Requires="v">
                <p:oleObj spid="_x0000_s121645" name="方程式" r:id="rId3" imgW="6286320" imgH="1333440" progId="Equation.3">
                  <p:embed/>
                </p:oleObj>
              </mc:Choice>
              <mc:Fallback>
                <p:oleObj name="方程式" r:id="rId3" imgW="6286320" imgH="1333440" progId="Equation.3">
                  <p:embed/>
                  <p:pic>
                    <p:nvPicPr>
                      <p:cNvPr id="0" name="Object 20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88" y="1320800"/>
                        <a:ext cx="6284912" cy="1331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0" name="Text Box 2055"/>
          <p:cNvSpPr txBox="1">
            <a:spLocks noChangeArrowheads="1"/>
          </p:cNvSpPr>
          <p:nvPr/>
        </p:nvSpPr>
        <p:spPr bwMode="auto">
          <a:xfrm>
            <a:off x="533400" y="2643188"/>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graphicFrame>
        <p:nvGraphicFramePr>
          <p:cNvPr id="28675" name="Object 2056"/>
          <p:cNvGraphicFramePr>
            <a:graphicFrameLocks noChangeAspect="1"/>
          </p:cNvGraphicFramePr>
          <p:nvPr/>
        </p:nvGraphicFramePr>
        <p:xfrm>
          <a:off x="1071563" y="3000375"/>
          <a:ext cx="431800" cy="406400"/>
        </p:xfrm>
        <a:graphic>
          <a:graphicData uri="http://schemas.openxmlformats.org/presentationml/2006/ole">
            <mc:AlternateContent xmlns:mc="http://schemas.openxmlformats.org/markup-compatibility/2006">
              <mc:Choice xmlns:v="urn:schemas-microsoft-com:vml" Requires="v">
                <p:oleObj spid="_x0000_s121646" name="Equation" r:id="rId5" imgW="215640" imgH="203040" progId="Equation.DSMT4">
                  <p:embed/>
                </p:oleObj>
              </mc:Choice>
              <mc:Fallback>
                <p:oleObj name="Equation" r:id="rId5" imgW="215640" imgH="203040" progId="Equation.DSMT4">
                  <p:embed/>
                  <p:pic>
                    <p:nvPicPr>
                      <p:cNvPr id="0" name="Object 20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563" y="3000375"/>
                        <a:ext cx="431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6" name="Object 2058"/>
          <p:cNvGraphicFramePr>
            <a:graphicFrameLocks noChangeAspect="1"/>
          </p:cNvGraphicFramePr>
          <p:nvPr/>
        </p:nvGraphicFramePr>
        <p:xfrm>
          <a:off x="4675188" y="4421188"/>
          <a:ext cx="2894012" cy="406400"/>
        </p:xfrm>
        <a:graphic>
          <a:graphicData uri="http://schemas.openxmlformats.org/presentationml/2006/ole">
            <mc:AlternateContent xmlns:mc="http://schemas.openxmlformats.org/markup-compatibility/2006">
              <mc:Choice xmlns:v="urn:schemas-microsoft-com:vml" Requires="v">
                <p:oleObj spid="_x0000_s121647" name="Equation" r:id="rId7" imgW="1447560" imgH="203040" progId="Equation.DSMT4">
                  <p:embed/>
                </p:oleObj>
              </mc:Choice>
              <mc:Fallback>
                <p:oleObj name="Equation" r:id="rId7" imgW="1447560" imgH="203040" progId="Equation.DSMT4">
                  <p:embed/>
                  <p:pic>
                    <p:nvPicPr>
                      <p:cNvPr id="0" name="Object 20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188" y="4421188"/>
                        <a:ext cx="2894012"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7" name="Object 2059"/>
          <p:cNvGraphicFramePr>
            <a:graphicFrameLocks noChangeAspect="1"/>
          </p:cNvGraphicFramePr>
          <p:nvPr/>
        </p:nvGraphicFramePr>
        <p:xfrm>
          <a:off x="4660900" y="4829175"/>
          <a:ext cx="3554413" cy="457200"/>
        </p:xfrm>
        <a:graphic>
          <a:graphicData uri="http://schemas.openxmlformats.org/presentationml/2006/ole">
            <mc:AlternateContent xmlns:mc="http://schemas.openxmlformats.org/markup-compatibility/2006">
              <mc:Choice xmlns:v="urn:schemas-microsoft-com:vml" Requires="v">
                <p:oleObj spid="_x0000_s121648" name="Equation" r:id="rId9" imgW="1777680" imgH="228600" progId="Equation.DSMT4">
                  <p:embed/>
                </p:oleObj>
              </mc:Choice>
              <mc:Fallback>
                <p:oleObj name="Equation" r:id="rId9" imgW="1777680" imgH="228600" progId="Equation.DSMT4">
                  <p:embed/>
                  <p:pic>
                    <p:nvPicPr>
                      <p:cNvPr id="0" name="Object 20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0900" y="4829175"/>
                        <a:ext cx="35544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1" name="Text Box 1034"/>
          <p:cNvSpPr txBox="1">
            <a:spLocks noChangeArrowheads="1"/>
          </p:cNvSpPr>
          <p:nvPr/>
        </p:nvSpPr>
        <p:spPr bwMode="auto">
          <a:xfrm>
            <a:off x="4895850" y="1785938"/>
            <a:ext cx="424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2000" dirty="0">
                <a:solidFill>
                  <a:srgbClr val="0000FF"/>
                </a:solidFill>
                <a:latin typeface="Times New Roman" pitchFamily="18" charset="0"/>
              </a:rPr>
              <a:t>(Note: the zero vector is not in </a:t>
            </a:r>
            <a:r>
              <a:rPr lang="en-US" altLang="zh-TW" sz="2000" i="1" dirty="0">
                <a:solidFill>
                  <a:srgbClr val="0000FF"/>
                </a:solidFill>
                <a:latin typeface="Times New Roman" pitchFamily="18" charset="0"/>
              </a:rPr>
              <a:t>W</a:t>
            </a:r>
            <a:r>
              <a:rPr lang="en-US" altLang="zh-TW" sz="2000" dirty="0">
                <a:solidFill>
                  <a:srgbClr val="0000FF"/>
                </a:solidFill>
                <a:latin typeface="Times New Roman" pitchFamily="18" charset="0"/>
              </a:rPr>
              <a:t>)</a:t>
            </a:r>
          </a:p>
        </p:txBody>
      </p:sp>
      <p:sp>
        <p:nvSpPr>
          <p:cNvPr id="28682" name="Text Box 1034"/>
          <p:cNvSpPr txBox="1">
            <a:spLocks noChangeArrowheads="1"/>
          </p:cNvSpPr>
          <p:nvPr/>
        </p:nvSpPr>
        <p:spPr bwMode="auto">
          <a:xfrm>
            <a:off x="5572125" y="2286000"/>
            <a:ext cx="3357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2000" dirty="0">
                <a:solidFill>
                  <a:srgbClr val="0000FF"/>
                </a:solidFill>
                <a:latin typeface="Times New Roman" pitchFamily="18" charset="0"/>
              </a:rPr>
              <a:t>(Note: the zero vector is in </a:t>
            </a:r>
            <a:r>
              <a:rPr lang="en-US" altLang="zh-TW" sz="2000" i="1" dirty="0">
                <a:solidFill>
                  <a:srgbClr val="0000FF"/>
                </a:solidFill>
                <a:latin typeface="Times New Roman" pitchFamily="18" charset="0"/>
              </a:rPr>
              <a:t>W</a:t>
            </a:r>
            <a:r>
              <a:rPr lang="en-US" altLang="zh-TW" sz="2000" dirty="0">
                <a:solidFill>
                  <a:srgbClr val="0000FF"/>
                </a:solidFill>
                <a:latin typeface="Times New Roman" pitchFamily="18" charset="0"/>
              </a:rPr>
              <a:t>)</a:t>
            </a:r>
          </a:p>
        </p:txBody>
      </p:sp>
      <p:graphicFrame>
        <p:nvGraphicFramePr>
          <p:cNvPr id="28678" name="Object 14"/>
          <p:cNvGraphicFramePr>
            <a:graphicFrameLocks noChangeAspect="1"/>
          </p:cNvGraphicFramePr>
          <p:nvPr/>
        </p:nvGraphicFramePr>
        <p:xfrm>
          <a:off x="4697413" y="4000500"/>
          <a:ext cx="3125787" cy="406400"/>
        </p:xfrm>
        <a:graphic>
          <a:graphicData uri="http://schemas.openxmlformats.org/presentationml/2006/ole">
            <mc:AlternateContent xmlns:mc="http://schemas.openxmlformats.org/markup-compatibility/2006">
              <mc:Choice xmlns:v="urn:schemas-microsoft-com:vml" Requires="v">
                <p:oleObj spid="_x0000_s121649" name="Equation" r:id="rId11" imgW="1562040" imgH="203040" progId="Equation.DSMT4">
                  <p:embed/>
                </p:oleObj>
              </mc:Choice>
              <mc:Fallback>
                <p:oleObj name="Equation" r:id="rId11" imgW="1562040" imgH="203040" progId="Equation.DSMT4">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97413" y="4000500"/>
                        <a:ext cx="3125787"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8683"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500" y="3571875"/>
            <a:ext cx="281305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062"/>
          <p:cNvGraphicFramePr>
            <a:graphicFrameLocks noChangeAspect="1"/>
          </p:cNvGraphicFramePr>
          <p:nvPr>
            <p:extLst>
              <p:ext uri="{D42A27DB-BD31-4B8C-83A1-F6EECF244321}">
                <p14:modId xmlns:p14="http://schemas.microsoft.com/office/powerpoint/2010/main" val="3204350023"/>
              </p:ext>
            </p:extLst>
          </p:nvPr>
        </p:nvGraphicFramePr>
        <p:xfrm>
          <a:off x="1259632" y="4214813"/>
          <a:ext cx="7232650" cy="457200"/>
        </p:xfrm>
        <a:graphic>
          <a:graphicData uri="http://schemas.openxmlformats.org/presentationml/2006/ole">
            <mc:AlternateContent xmlns:mc="http://schemas.openxmlformats.org/markup-compatibility/2006">
              <mc:Choice xmlns:v="urn:schemas-microsoft-com:vml" Requires="v">
                <p:oleObj spid="_x0000_s124713" name="Equation" r:id="rId3" imgW="3619440" imgH="228600" progId="Equation.DSMT4">
                  <p:embed/>
                </p:oleObj>
              </mc:Choice>
              <mc:Fallback>
                <p:oleObj name="Equation" r:id="rId3" imgW="3619440" imgH="228600" progId="Equation.DSMT4">
                  <p:embed/>
                  <p:pic>
                    <p:nvPicPr>
                      <p:cNvPr id="0" name="Object 20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214813"/>
                        <a:ext cx="7232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699" name="Object 2063"/>
          <p:cNvGraphicFramePr>
            <a:graphicFrameLocks noChangeAspect="1"/>
          </p:cNvGraphicFramePr>
          <p:nvPr>
            <p:extLst>
              <p:ext uri="{D42A27DB-BD31-4B8C-83A1-F6EECF244321}">
                <p14:modId xmlns:p14="http://schemas.microsoft.com/office/powerpoint/2010/main" val="2135628211"/>
              </p:ext>
            </p:extLst>
          </p:nvPr>
        </p:nvGraphicFramePr>
        <p:xfrm>
          <a:off x="1321545" y="4632325"/>
          <a:ext cx="6070600" cy="558800"/>
        </p:xfrm>
        <a:graphic>
          <a:graphicData uri="http://schemas.openxmlformats.org/presentationml/2006/ole">
            <mc:AlternateContent xmlns:mc="http://schemas.openxmlformats.org/markup-compatibility/2006">
              <mc:Choice xmlns:v="urn:schemas-microsoft-com:vml" Requires="v">
                <p:oleObj spid="_x0000_s124714" name="Equation" r:id="rId5" imgW="3035160" imgH="279360" progId="Equation.DSMT4">
                  <p:embed/>
                </p:oleObj>
              </mc:Choice>
              <mc:Fallback>
                <p:oleObj name="Equation" r:id="rId5" imgW="3035160" imgH="279360" progId="Equation.DSMT4">
                  <p:embed/>
                  <p:pic>
                    <p:nvPicPr>
                      <p:cNvPr id="0" name="Object 20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1545" y="4632325"/>
                        <a:ext cx="60706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0" name="Object 2064"/>
          <p:cNvGraphicFramePr>
            <a:graphicFrameLocks noChangeAspect="1"/>
          </p:cNvGraphicFramePr>
          <p:nvPr>
            <p:extLst>
              <p:ext uri="{D42A27DB-BD31-4B8C-83A1-F6EECF244321}">
                <p14:modId xmlns:p14="http://schemas.microsoft.com/office/powerpoint/2010/main" val="2638675728"/>
              </p:ext>
            </p:extLst>
          </p:nvPr>
        </p:nvGraphicFramePr>
        <p:xfrm>
          <a:off x="1545382" y="5106988"/>
          <a:ext cx="3910013" cy="558800"/>
        </p:xfrm>
        <a:graphic>
          <a:graphicData uri="http://schemas.openxmlformats.org/presentationml/2006/ole">
            <mc:AlternateContent xmlns:mc="http://schemas.openxmlformats.org/markup-compatibility/2006">
              <mc:Choice xmlns:v="urn:schemas-microsoft-com:vml" Requires="v">
                <p:oleObj spid="_x0000_s124715" name="Equation" r:id="rId7" imgW="1955520" imgH="279360" progId="Equation.DSMT4">
                  <p:embed/>
                </p:oleObj>
              </mc:Choice>
              <mc:Fallback>
                <p:oleObj name="Equation" r:id="rId7" imgW="1955520" imgH="279360" progId="Equation.DSMT4">
                  <p:embed/>
                  <p:pic>
                    <p:nvPicPr>
                      <p:cNvPr id="0" name="Object 20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5382" y="5106988"/>
                        <a:ext cx="391001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1" name="Object 2065"/>
          <p:cNvGraphicFramePr>
            <a:graphicFrameLocks noChangeAspect="1"/>
          </p:cNvGraphicFramePr>
          <p:nvPr>
            <p:extLst>
              <p:ext uri="{D42A27DB-BD31-4B8C-83A1-F6EECF244321}">
                <p14:modId xmlns:p14="http://schemas.microsoft.com/office/powerpoint/2010/main" val="1062356155"/>
              </p:ext>
            </p:extLst>
          </p:nvPr>
        </p:nvGraphicFramePr>
        <p:xfrm>
          <a:off x="1331640" y="5729288"/>
          <a:ext cx="7562850" cy="914400"/>
        </p:xfrm>
        <a:graphic>
          <a:graphicData uri="http://schemas.openxmlformats.org/presentationml/2006/ole">
            <mc:AlternateContent xmlns:mc="http://schemas.openxmlformats.org/markup-compatibility/2006">
              <mc:Choice xmlns:v="urn:schemas-microsoft-com:vml" Requires="v">
                <p:oleObj spid="_x0000_s124716" name="Equation" r:id="rId9" imgW="3784320" imgH="457200" progId="Equation.DSMT4">
                  <p:embed/>
                </p:oleObj>
              </mc:Choice>
              <mc:Fallback>
                <p:oleObj name="Equation" r:id="rId9" imgW="3784320" imgH="457200" progId="Equation.DSMT4">
                  <p:embed/>
                  <p:pic>
                    <p:nvPicPr>
                      <p:cNvPr id="0" name="Object 2065"/>
                      <p:cNvPicPr>
                        <a:picLocks noChangeAspect="1" noChangeArrowheads="1"/>
                      </p:cNvPicPr>
                      <p:nvPr/>
                    </p:nvPicPr>
                    <p:blipFill>
                      <a:blip r:embed="rId10"/>
                      <a:srcRect/>
                      <a:stretch>
                        <a:fillRect/>
                      </a:stretch>
                    </p:blipFill>
                    <p:spPr bwMode="auto">
                      <a:xfrm>
                        <a:off x="1331640" y="5729288"/>
                        <a:ext cx="75628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2" name="Object 10"/>
          <p:cNvGraphicFramePr>
            <a:graphicFrameLocks noChangeAspect="1"/>
          </p:cNvGraphicFramePr>
          <p:nvPr/>
        </p:nvGraphicFramePr>
        <p:xfrm>
          <a:off x="1071563" y="879475"/>
          <a:ext cx="457200" cy="406400"/>
        </p:xfrm>
        <a:graphic>
          <a:graphicData uri="http://schemas.openxmlformats.org/presentationml/2006/ole">
            <mc:AlternateContent xmlns:mc="http://schemas.openxmlformats.org/markup-compatibility/2006">
              <mc:Choice xmlns:v="urn:schemas-microsoft-com:vml" Requires="v">
                <p:oleObj spid="_x0000_s124717" name="Equation" r:id="rId11" imgW="228600" imgH="203040" progId="Equation.DSMT4">
                  <p:embed/>
                </p:oleObj>
              </mc:Choice>
              <mc:Fallback>
                <p:oleObj name="Equation" r:id="rId11" imgW="228600" imgH="203040"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1563" y="879475"/>
                        <a:ext cx="4572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9703"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11425" y="1312863"/>
            <a:ext cx="2846388"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2"/>
          <p:cNvSpPr>
            <a:spLocks noGrp="1" noChangeArrowheads="1"/>
          </p:cNvSpPr>
          <p:nvPr>
            <p:ph type="body" sz="half" idx="1"/>
          </p:nvPr>
        </p:nvSpPr>
        <p:spPr>
          <a:xfrm>
            <a:off x="409575" y="908050"/>
            <a:ext cx="5191125" cy="642938"/>
          </a:xfrm>
        </p:spPr>
        <p:txBody>
          <a:bodyPr/>
          <a:lstStyle/>
          <a:p>
            <a:pPr eaLnBrk="1" hangingPunct="1"/>
            <a:r>
              <a:rPr lang="en-US" altLang="zh-TW" dirty="0"/>
              <a:t>Notes: </a:t>
            </a:r>
            <a:r>
              <a:rPr lang="en-US" altLang="zh-TW" dirty="0">
                <a:solidFill>
                  <a:schemeClr val="tx1"/>
                </a:solidFill>
              </a:rPr>
              <a:t>Subspaces of  </a:t>
            </a:r>
            <a:r>
              <a:rPr lang="en-US" altLang="zh-TW" i="1" dirty="0">
                <a:solidFill>
                  <a:schemeClr val="tx1"/>
                </a:solidFill>
              </a:rPr>
              <a:t>R</a:t>
            </a:r>
            <a:r>
              <a:rPr lang="en-US" altLang="zh-TW" baseline="50000" dirty="0">
                <a:solidFill>
                  <a:schemeClr val="tx1"/>
                </a:solidFill>
              </a:rPr>
              <a:t>3</a:t>
            </a:r>
          </a:p>
        </p:txBody>
      </p:sp>
      <p:graphicFrame>
        <p:nvGraphicFramePr>
          <p:cNvPr id="30722" name="Object 8"/>
          <p:cNvGraphicFramePr>
            <a:graphicFrameLocks noChangeAspect="1"/>
          </p:cNvGraphicFramePr>
          <p:nvPr/>
        </p:nvGraphicFramePr>
        <p:xfrm>
          <a:off x="822325" y="3571875"/>
          <a:ext cx="812800" cy="457200"/>
        </p:xfrm>
        <a:graphic>
          <a:graphicData uri="http://schemas.openxmlformats.org/presentationml/2006/ole">
            <mc:AlternateContent xmlns:mc="http://schemas.openxmlformats.org/markup-compatibility/2006">
              <mc:Choice xmlns:v="urn:schemas-microsoft-com:vml" Requires="v">
                <p:oleObj spid="_x0000_s140734" name="Equation" r:id="rId3" imgW="406080" imgH="228600" progId="Equation.DSMT4">
                  <p:embed/>
                </p:oleObj>
              </mc:Choice>
              <mc:Fallback>
                <p:oleObj name="Equation" r:id="rId3" imgW="406080" imgH="2286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325" y="3571875"/>
                        <a:ext cx="812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3" name="Object 11"/>
          <p:cNvGraphicFramePr>
            <a:graphicFrameLocks noChangeAspect="1"/>
          </p:cNvGraphicFramePr>
          <p:nvPr/>
        </p:nvGraphicFramePr>
        <p:xfrm>
          <a:off x="785813" y="1481138"/>
          <a:ext cx="5632450" cy="508000"/>
        </p:xfrm>
        <a:graphic>
          <a:graphicData uri="http://schemas.openxmlformats.org/presentationml/2006/ole">
            <mc:AlternateContent xmlns:mc="http://schemas.openxmlformats.org/markup-compatibility/2006">
              <mc:Choice xmlns:v="urn:schemas-microsoft-com:vml" Requires="v">
                <p:oleObj spid="_x0000_s140735" name="Equation" r:id="rId5" imgW="2819160" imgH="253800" progId="Equation.DSMT4">
                  <p:embed/>
                </p:oleObj>
              </mc:Choice>
              <mc:Fallback>
                <p:oleObj name="Equation" r:id="rId5" imgW="2819160" imgH="2538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1481138"/>
                        <a:ext cx="563245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4" name="Object 12"/>
          <p:cNvGraphicFramePr>
            <a:graphicFrameLocks/>
          </p:cNvGraphicFramePr>
          <p:nvPr/>
        </p:nvGraphicFramePr>
        <p:xfrm>
          <a:off x="785813" y="2014538"/>
          <a:ext cx="7823200" cy="406400"/>
        </p:xfrm>
        <a:graphic>
          <a:graphicData uri="http://schemas.openxmlformats.org/presentationml/2006/ole">
            <mc:AlternateContent xmlns:mc="http://schemas.openxmlformats.org/markup-compatibility/2006">
              <mc:Choice xmlns:v="urn:schemas-microsoft-com:vml" Requires="v">
                <p:oleObj spid="_x0000_s140736" name="Equation" r:id="rId7" imgW="3911400" imgH="203040" progId="Equation.DSMT4">
                  <p:embed/>
                </p:oleObj>
              </mc:Choice>
              <mc:Fallback>
                <p:oleObj name="Equation" r:id="rId7" imgW="3911400" imgH="203040" progId="Equation.DSMT4">
                  <p:embed/>
                  <p:pic>
                    <p:nvPicPr>
                      <p:cNvPr id="0" name="Object 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813" y="2014538"/>
                        <a:ext cx="78232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5" name="Object 13"/>
          <p:cNvGraphicFramePr>
            <a:graphicFrameLocks/>
          </p:cNvGraphicFramePr>
          <p:nvPr>
            <p:extLst>
              <p:ext uri="{D42A27DB-BD31-4B8C-83A1-F6EECF244321}">
                <p14:modId xmlns:p14="http://schemas.microsoft.com/office/powerpoint/2010/main" val="3965900293"/>
              </p:ext>
            </p:extLst>
          </p:nvPr>
        </p:nvGraphicFramePr>
        <p:xfrm>
          <a:off x="762000" y="2565400"/>
          <a:ext cx="8026400" cy="863600"/>
        </p:xfrm>
        <a:graphic>
          <a:graphicData uri="http://schemas.openxmlformats.org/presentationml/2006/ole">
            <mc:AlternateContent xmlns:mc="http://schemas.openxmlformats.org/markup-compatibility/2006">
              <mc:Choice xmlns:v="urn:schemas-microsoft-com:vml" Requires="v">
                <p:oleObj spid="_x0000_s140737" name="Equation" r:id="rId9" imgW="4012920" imgH="431640" progId="Equation.DSMT4">
                  <p:embed/>
                </p:oleObj>
              </mc:Choice>
              <mc:Fallback>
                <p:oleObj name="Equation" r:id="rId9" imgW="4012920" imgH="431640" progId="Equation.DSMT4">
                  <p:embed/>
                  <p:pic>
                    <p:nvPicPr>
                      <p:cNvPr id="0" name="Object 13"/>
                      <p:cNvPicPr>
                        <a:picLocks noChangeArrowheads="1"/>
                      </p:cNvPicPr>
                      <p:nvPr/>
                    </p:nvPicPr>
                    <p:blipFill>
                      <a:blip r:embed="rId10"/>
                      <a:srcRect/>
                      <a:stretch>
                        <a:fillRect/>
                      </a:stretch>
                    </p:blipFill>
                    <p:spPr bwMode="auto">
                      <a:xfrm>
                        <a:off x="762000" y="2565400"/>
                        <a:ext cx="80264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7" name="Rectangle 9"/>
          <p:cNvSpPr>
            <a:spLocks noChangeArrowheads="1"/>
          </p:cNvSpPr>
          <p:nvPr/>
        </p:nvSpPr>
        <p:spPr bwMode="auto">
          <a:xfrm>
            <a:off x="642938" y="4572000"/>
            <a:ext cx="79248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8288" indent="-268288">
              <a:spcBef>
                <a:spcPct val="20000"/>
              </a:spcBef>
              <a:buClr>
                <a:schemeClr val="tx1"/>
              </a:buClr>
              <a:buSzPct val="40000"/>
              <a:buFont typeface="Wingdings" pitchFamily="2" charset="2"/>
              <a:buNone/>
            </a:pPr>
            <a:r>
              <a:rPr lang="en-US" altLang="zh-TW" sz="2000" dirty="0">
                <a:solidFill>
                  <a:srgbClr val="0000FF"/>
                </a:solidFill>
                <a:latin typeface="Times New Roman" pitchFamily="18" charset="0"/>
              </a:rPr>
              <a:t>※ According to Ex. 6 and Ex. 8, we can infer that if </a:t>
            </a:r>
            <a:r>
              <a:rPr lang="en-US" altLang="zh-TW" sz="2000" i="1" dirty="0">
                <a:solidFill>
                  <a:srgbClr val="0000FF"/>
                </a:solidFill>
                <a:latin typeface="Times New Roman" pitchFamily="18" charset="0"/>
              </a:rPr>
              <a:t>W</a:t>
            </a:r>
            <a:r>
              <a:rPr lang="en-US" altLang="zh-TW" sz="2000" dirty="0">
                <a:solidFill>
                  <a:srgbClr val="0000FF"/>
                </a:solidFill>
                <a:latin typeface="Times New Roman" pitchFamily="18" charset="0"/>
              </a:rPr>
              <a:t> is a subspace of a vector space </a:t>
            </a:r>
            <a:r>
              <a:rPr lang="en-US" altLang="zh-TW" sz="2000" i="1" dirty="0">
                <a:solidFill>
                  <a:srgbClr val="0000FF"/>
                </a:solidFill>
                <a:latin typeface="Times New Roman" pitchFamily="18" charset="0"/>
              </a:rPr>
              <a:t>V</a:t>
            </a:r>
            <a:r>
              <a:rPr lang="en-US" altLang="zh-TW" sz="2000" dirty="0">
                <a:solidFill>
                  <a:srgbClr val="0000FF"/>
                </a:solidFill>
                <a:latin typeface="Times New Roman" pitchFamily="18" charset="0"/>
              </a:rPr>
              <a:t>, then both </a:t>
            </a:r>
            <a:r>
              <a:rPr lang="en-US" altLang="zh-TW" sz="2000" i="1" dirty="0">
                <a:solidFill>
                  <a:srgbClr val="0000FF"/>
                </a:solidFill>
                <a:latin typeface="Times New Roman" pitchFamily="18" charset="0"/>
              </a:rPr>
              <a:t>W</a:t>
            </a:r>
            <a:r>
              <a:rPr lang="en-US" altLang="zh-TW" sz="2000" dirty="0">
                <a:solidFill>
                  <a:srgbClr val="0000FF"/>
                </a:solidFill>
                <a:latin typeface="Times New Roman" pitchFamily="18" charset="0"/>
              </a:rPr>
              <a:t> and </a:t>
            </a:r>
            <a:r>
              <a:rPr lang="en-US" altLang="zh-TW" sz="2000" i="1" dirty="0">
                <a:solidFill>
                  <a:srgbClr val="0000FF"/>
                </a:solidFill>
                <a:latin typeface="Times New Roman" pitchFamily="18" charset="0"/>
              </a:rPr>
              <a:t>V</a:t>
            </a:r>
            <a:r>
              <a:rPr lang="en-US" altLang="zh-TW" sz="2000" dirty="0">
                <a:solidFill>
                  <a:srgbClr val="0000FF"/>
                </a:solidFill>
                <a:latin typeface="Times New Roman" pitchFamily="18" charset="0"/>
              </a:rPr>
              <a:t> must contain the same zero vector </a:t>
            </a:r>
            <a:r>
              <a:rPr lang="en-US" altLang="zh-TW" sz="2000" b="1" dirty="0">
                <a:solidFill>
                  <a:srgbClr val="0000FF"/>
                </a:solidFill>
                <a:latin typeface="Times New Roman" pitchFamily="18" charset="0"/>
              </a:rPr>
              <a:t>0</a:t>
            </a:r>
          </a:p>
        </p:txBody>
      </p:sp>
      <p:sp>
        <p:nvSpPr>
          <p:cNvPr id="30728" name="Text Box 1034"/>
          <p:cNvSpPr txBox="1">
            <a:spLocks noChangeArrowheads="1"/>
          </p:cNvSpPr>
          <p:nvPr/>
        </p:nvSpPr>
        <p:spPr bwMode="auto">
          <a:xfrm>
            <a:off x="6443663" y="1536700"/>
            <a:ext cx="187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a:solidFill>
                  <a:srgbClr val="0000FF"/>
                </a:solidFill>
                <a:latin typeface="Times New Roman" pitchFamily="18" charset="0"/>
              </a:rPr>
              <a:t>(trivial subspace)</a:t>
            </a:r>
          </a:p>
        </p:txBody>
      </p:sp>
      <p:sp>
        <p:nvSpPr>
          <p:cNvPr id="30729" name="Text Box 1034"/>
          <p:cNvSpPr txBox="1">
            <a:spLocks noChangeArrowheads="1"/>
          </p:cNvSpPr>
          <p:nvPr/>
        </p:nvSpPr>
        <p:spPr bwMode="auto">
          <a:xfrm>
            <a:off x="1619250" y="3635375"/>
            <a:ext cx="187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a:solidFill>
                  <a:srgbClr val="0000FF"/>
                </a:solidFill>
                <a:latin typeface="Times New Roman" pitchFamily="18" charset="0"/>
              </a:rPr>
              <a:t>(trivial subspace)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ext Box 2052"/>
          <p:cNvSpPr txBox="1">
            <a:spLocks noChangeArrowheads="1"/>
          </p:cNvSpPr>
          <p:nvPr/>
        </p:nvSpPr>
        <p:spPr bwMode="auto">
          <a:xfrm>
            <a:off x="381000" y="857250"/>
            <a:ext cx="8844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Theorem</a:t>
            </a:r>
            <a:r>
              <a:rPr lang="en-US" altLang="zh-TW" dirty="0">
                <a:solidFill>
                  <a:schemeClr val="hlink"/>
                </a:solidFill>
                <a:latin typeface="Times New Roman" pitchFamily="18" charset="0"/>
                <a:ea typeface="標楷體" pitchFamily="65" charset="-120"/>
              </a:rPr>
              <a:t> 4.6: The intersection (</a:t>
            </a:r>
            <a:r>
              <a:rPr lang="zh-TW" altLang="en-US" dirty="0">
                <a:solidFill>
                  <a:schemeClr val="hlink"/>
                </a:solidFill>
                <a:latin typeface="Times New Roman" pitchFamily="18" charset="0"/>
                <a:ea typeface="標楷體" pitchFamily="65" charset="-120"/>
              </a:rPr>
              <a:t>交集</a:t>
            </a:r>
            <a:r>
              <a:rPr lang="en-US" altLang="zh-TW" dirty="0">
                <a:solidFill>
                  <a:schemeClr val="hlink"/>
                </a:solidFill>
                <a:latin typeface="Times New Roman" pitchFamily="18" charset="0"/>
                <a:ea typeface="標楷體" pitchFamily="65" charset="-120"/>
              </a:rPr>
              <a:t>) of two subspaces is a subspace</a:t>
            </a:r>
          </a:p>
        </p:txBody>
      </p:sp>
      <p:graphicFrame>
        <p:nvGraphicFramePr>
          <p:cNvPr id="31746" name="Object 2053"/>
          <p:cNvGraphicFramePr>
            <a:graphicFrameLocks noChangeAspect="1"/>
          </p:cNvGraphicFramePr>
          <p:nvPr>
            <p:extLst>
              <p:ext uri="{D42A27DB-BD31-4B8C-83A1-F6EECF244321}">
                <p14:modId xmlns:p14="http://schemas.microsoft.com/office/powerpoint/2010/main" val="1781245653"/>
              </p:ext>
            </p:extLst>
          </p:nvPr>
        </p:nvGraphicFramePr>
        <p:xfrm>
          <a:off x="1258888" y="1412875"/>
          <a:ext cx="6515100" cy="1320800"/>
        </p:xfrm>
        <a:graphic>
          <a:graphicData uri="http://schemas.openxmlformats.org/presentationml/2006/ole">
            <mc:AlternateContent xmlns:mc="http://schemas.openxmlformats.org/markup-compatibility/2006">
              <mc:Choice xmlns:v="urn:schemas-microsoft-com:vml" Requires="v">
                <p:oleObj spid="_x0000_s141757" name="Equation" r:id="rId3" imgW="3352680" imgH="660240" progId="Equation.DSMT4">
                  <p:embed/>
                </p:oleObj>
              </mc:Choice>
              <mc:Fallback>
                <p:oleObj name="Equation" r:id="rId3" imgW="3352680" imgH="660240" progId="Equation.DSMT4">
                  <p:embed/>
                  <p:pic>
                    <p:nvPicPr>
                      <p:cNvPr id="0" name="Object 2053"/>
                      <p:cNvPicPr>
                        <a:picLocks noChangeAspect="1" noChangeArrowheads="1"/>
                      </p:cNvPicPr>
                      <p:nvPr/>
                    </p:nvPicPr>
                    <p:blipFill>
                      <a:blip r:embed="rId4"/>
                      <a:srcRect/>
                      <a:stretch>
                        <a:fillRect/>
                      </a:stretch>
                    </p:blipFill>
                    <p:spPr bwMode="auto">
                      <a:xfrm>
                        <a:off x="1258888" y="1412875"/>
                        <a:ext cx="6515100"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1" name="Text Box 2057"/>
          <p:cNvSpPr txBox="1">
            <a:spLocks noChangeArrowheads="1"/>
          </p:cNvSpPr>
          <p:nvPr/>
        </p:nvSpPr>
        <p:spPr bwMode="auto">
          <a:xfrm>
            <a:off x="642938" y="6149975"/>
            <a:ext cx="7929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71463" indent="-271463"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None/>
            </a:pPr>
            <a:r>
              <a:rPr lang="en-US" altLang="zh-TW" sz="2000" dirty="0">
                <a:solidFill>
                  <a:srgbClr val="0000FF"/>
                </a:solidFill>
                <a:latin typeface="Times New Roman" pitchFamily="18" charset="0"/>
              </a:rPr>
              <a:t>※ However, the union (</a:t>
            </a:r>
            <a:r>
              <a:rPr lang="zh-TW" altLang="en-US" sz="2000" dirty="0">
                <a:solidFill>
                  <a:srgbClr val="0000FF"/>
                </a:solidFill>
                <a:latin typeface="+mn-ea"/>
                <a:ea typeface="+mn-ea"/>
              </a:rPr>
              <a:t>聯集</a:t>
            </a:r>
            <a:r>
              <a:rPr lang="en-US" altLang="zh-TW" sz="2000" dirty="0">
                <a:solidFill>
                  <a:srgbClr val="0000FF"/>
                </a:solidFill>
                <a:latin typeface="Times New Roman" pitchFamily="18" charset="0"/>
              </a:rPr>
              <a:t>)</a:t>
            </a:r>
            <a:r>
              <a:rPr lang="zh-TW" altLang="en-US" sz="2000" dirty="0">
                <a:solidFill>
                  <a:srgbClr val="0000FF"/>
                </a:solidFill>
                <a:latin typeface="Times New Roman" pitchFamily="18" charset="0"/>
              </a:rPr>
              <a:t> </a:t>
            </a:r>
            <a:r>
              <a:rPr lang="en-US" altLang="zh-TW" sz="2000" dirty="0">
                <a:solidFill>
                  <a:srgbClr val="0000FF"/>
                </a:solidFill>
                <a:latin typeface="Times New Roman" pitchFamily="18" charset="0"/>
              </a:rPr>
              <a:t>of two subspaces is not a subspace (see an exercise problem in Section 4.3)</a:t>
            </a:r>
          </a:p>
        </p:txBody>
      </p:sp>
      <p:graphicFrame>
        <p:nvGraphicFramePr>
          <p:cNvPr id="31747" name="Object 2058"/>
          <p:cNvGraphicFramePr>
            <a:graphicFrameLocks noChangeAspect="1"/>
          </p:cNvGraphicFramePr>
          <p:nvPr/>
        </p:nvGraphicFramePr>
        <p:xfrm>
          <a:off x="1003300" y="3019425"/>
          <a:ext cx="7745413" cy="914400"/>
        </p:xfrm>
        <a:graphic>
          <a:graphicData uri="http://schemas.openxmlformats.org/presentationml/2006/ole">
            <mc:AlternateContent xmlns:mc="http://schemas.openxmlformats.org/markup-compatibility/2006">
              <mc:Choice xmlns:v="urn:schemas-microsoft-com:vml" Requires="v">
                <p:oleObj spid="_x0000_s141758" name="Equation" r:id="rId5" imgW="3873240" imgH="457200" progId="Equation.DSMT4">
                  <p:embed/>
                </p:oleObj>
              </mc:Choice>
              <mc:Fallback>
                <p:oleObj name="Equation" r:id="rId5" imgW="3873240" imgH="457200" progId="Equation.DSMT4">
                  <p:embed/>
                  <p:pic>
                    <p:nvPicPr>
                      <p:cNvPr id="0" name="Object 20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300" y="3019425"/>
                        <a:ext cx="774541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2" name="Text Box 2059"/>
          <p:cNvSpPr txBox="1">
            <a:spLocks noChangeArrowheads="1"/>
          </p:cNvSpPr>
          <p:nvPr/>
        </p:nvSpPr>
        <p:spPr bwMode="auto">
          <a:xfrm>
            <a:off x="468313" y="2611438"/>
            <a:ext cx="544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None/>
            </a:pPr>
            <a:r>
              <a:rPr lang="en-US" altLang="zh-TW">
                <a:solidFill>
                  <a:schemeClr val="hlink"/>
                </a:solidFill>
                <a:latin typeface="Times New Roman" pitchFamily="18" charset="0"/>
                <a:ea typeface="標楷體" pitchFamily="65" charset="-120"/>
              </a:rPr>
              <a:t>Pf:</a:t>
            </a:r>
          </a:p>
        </p:txBody>
      </p:sp>
      <p:graphicFrame>
        <p:nvGraphicFramePr>
          <p:cNvPr id="31748" name="Object 2060"/>
          <p:cNvGraphicFramePr>
            <a:graphicFrameLocks noChangeAspect="1"/>
          </p:cNvGraphicFramePr>
          <p:nvPr/>
        </p:nvGraphicFramePr>
        <p:xfrm>
          <a:off x="1000125" y="4005263"/>
          <a:ext cx="6373813" cy="914400"/>
        </p:xfrm>
        <a:graphic>
          <a:graphicData uri="http://schemas.openxmlformats.org/presentationml/2006/ole">
            <mc:AlternateContent xmlns:mc="http://schemas.openxmlformats.org/markup-compatibility/2006">
              <mc:Choice xmlns:v="urn:schemas-microsoft-com:vml" Requires="v">
                <p:oleObj spid="_x0000_s141759" name="Equation" r:id="rId7" imgW="3187440" imgH="457200" progId="Equation.DSMT4">
                  <p:embed/>
                </p:oleObj>
              </mc:Choice>
              <mc:Fallback>
                <p:oleObj name="Equation" r:id="rId7" imgW="3187440" imgH="457200" progId="Equation.DSMT4">
                  <p:embed/>
                  <p:pic>
                    <p:nvPicPr>
                      <p:cNvPr id="0" name="Object 20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125" y="4005263"/>
                        <a:ext cx="637381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49" name="Object 2063"/>
          <p:cNvGraphicFramePr>
            <a:graphicFrameLocks noChangeAspect="1"/>
          </p:cNvGraphicFramePr>
          <p:nvPr/>
        </p:nvGraphicFramePr>
        <p:xfrm>
          <a:off x="1012825" y="5157788"/>
          <a:ext cx="7388225" cy="863600"/>
        </p:xfrm>
        <a:graphic>
          <a:graphicData uri="http://schemas.openxmlformats.org/presentationml/2006/ole">
            <mc:AlternateContent xmlns:mc="http://schemas.openxmlformats.org/markup-compatibility/2006">
              <mc:Choice xmlns:v="urn:schemas-microsoft-com:vml" Requires="v">
                <p:oleObj spid="_x0000_s141760" name="Equation" r:id="rId9" imgW="3695400" imgH="431640" progId="Equation.DSMT4">
                  <p:embed/>
                </p:oleObj>
              </mc:Choice>
              <mc:Fallback>
                <p:oleObj name="Equation" r:id="rId9" imgW="3695400" imgH="431640" progId="Equation.DSMT4">
                  <p:embed/>
                  <p:pic>
                    <p:nvPicPr>
                      <p:cNvPr id="0" name="Object 20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2825" y="5157788"/>
                        <a:ext cx="73882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050"/>
          <p:cNvSpPr>
            <a:spLocks noGrp="1" noChangeArrowheads="1"/>
          </p:cNvSpPr>
          <p:nvPr>
            <p:ph type="title"/>
          </p:nvPr>
        </p:nvSpPr>
        <p:spPr/>
        <p:txBody>
          <a:bodyPr/>
          <a:lstStyle/>
          <a:p>
            <a:pPr eaLnBrk="1" hangingPunct="1"/>
            <a:r>
              <a:rPr lang="en-US" altLang="zh-TW"/>
              <a:t>Keywords in Section 4.3:</a:t>
            </a:r>
          </a:p>
        </p:txBody>
      </p:sp>
      <p:sp>
        <p:nvSpPr>
          <p:cNvPr id="107523" name="Rectangle 2051"/>
          <p:cNvSpPr>
            <a:spLocks noGrp="1" noChangeArrowheads="1"/>
          </p:cNvSpPr>
          <p:nvPr>
            <p:ph type="body" idx="1"/>
          </p:nvPr>
        </p:nvSpPr>
        <p:spPr>
          <a:xfrm>
            <a:off x="533400" y="914400"/>
            <a:ext cx="7924800" cy="1295400"/>
          </a:xfrm>
        </p:spPr>
        <p:txBody>
          <a:bodyPr/>
          <a:lstStyle/>
          <a:p>
            <a:pPr eaLnBrk="1" hangingPunct="1">
              <a:lnSpc>
                <a:spcPct val="130000"/>
              </a:lnSpc>
            </a:pPr>
            <a:r>
              <a:rPr lang="en-US" altLang="zh-TW">
                <a:solidFill>
                  <a:schemeClr val="tx1"/>
                </a:solidFill>
              </a:rPr>
              <a:t>subspace: </a:t>
            </a:r>
            <a:r>
              <a:rPr lang="zh-TW" altLang="en-US">
                <a:solidFill>
                  <a:schemeClr val="tx1"/>
                </a:solidFill>
              </a:rPr>
              <a:t>子空間</a:t>
            </a:r>
          </a:p>
          <a:p>
            <a:pPr eaLnBrk="1" hangingPunct="1">
              <a:lnSpc>
                <a:spcPct val="130000"/>
              </a:lnSpc>
            </a:pPr>
            <a:r>
              <a:rPr lang="en-US" altLang="zh-TW">
                <a:solidFill>
                  <a:schemeClr val="tx1"/>
                </a:solidFill>
              </a:rPr>
              <a:t>trivial subspace: </a:t>
            </a:r>
            <a:r>
              <a:rPr lang="zh-TW" altLang="en-US">
                <a:solidFill>
                  <a:schemeClr val="tx1"/>
                </a:solidFill>
              </a:rPr>
              <a:t>顯然子空間</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050"/>
          <p:cNvSpPr>
            <a:spLocks noGrp="1" noChangeArrowheads="1"/>
          </p:cNvSpPr>
          <p:nvPr>
            <p:ph type="title"/>
          </p:nvPr>
        </p:nvSpPr>
        <p:spPr/>
        <p:txBody>
          <a:bodyPr/>
          <a:lstStyle/>
          <a:p>
            <a:pPr eaLnBrk="1" hangingPunct="1"/>
            <a:r>
              <a:rPr lang="en-US" altLang="zh-TW"/>
              <a:t>4.4 Spanning Sets and Linear Independence</a:t>
            </a:r>
          </a:p>
        </p:txBody>
      </p:sp>
      <p:graphicFrame>
        <p:nvGraphicFramePr>
          <p:cNvPr id="32770" name="Object 2052"/>
          <p:cNvGraphicFramePr>
            <a:graphicFrameLocks noChangeAspect="1"/>
          </p:cNvGraphicFramePr>
          <p:nvPr>
            <p:extLst>
              <p:ext uri="{D42A27DB-BD31-4B8C-83A1-F6EECF244321}">
                <p14:modId xmlns:p14="http://schemas.microsoft.com/office/powerpoint/2010/main" val="3170438588"/>
              </p:ext>
            </p:extLst>
          </p:nvPr>
        </p:nvGraphicFramePr>
        <p:xfrm>
          <a:off x="2800350" y="5107012"/>
          <a:ext cx="3249613" cy="457200"/>
        </p:xfrm>
        <a:graphic>
          <a:graphicData uri="http://schemas.openxmlformats.org/presentationml/2006/ole">
            <mc:AlternateContent xmlns:mc="http://schemas.openxmlformats.org/markup-compatibility/2006">
              <mc:Choice xmlns:v="urn:schemas-microsoft-com:vml" Requires="v">
                <p:oleObj spid="_x0000_s160847" name="Equation" r:id="rId3" imgW="1625400" imgH="228600" progId="Equation.DSMT4">
                  <p:embed/>
                </p:oleObj>
              </mc:Choice>
              <mc:Fallback>
                <p:oleObj name="Equation" r:id="rId3" imgW="1625400" imgH="228600" progId="Equation.DSMT4">
                  <p:embed/>
                  <p:pic>
                    <p:nvPicPr>
                      <p:cNvPr id="0" name="Object 20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5107012"/>
                        <a:ext cx="32496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1" name="Object 2053"/>
          <p:cNvGraphicFramePr>
            <a:graphicFrameLocks noChangeAspect="1"/>
          </p:cNvGraphicFramePr>
          <p:nvPr>
            <p:extLst>
              <p:ext uri="{D42A27DB-BD31-4B8C-83A1-F6EECF244321}">
                <p14:modId xmlns:p14="http://schemas.microsoft.com/office/powerpoint/2010/main" val="518047911"/>
              </p:ext>
            </p:extLst>
          </p:nvPr>
        </p:nvGraphicFramePr>
        <p:xfrm>
          <a:off x="827088" y="4051324"/>
          <a:ext cx="7870825" cy="863600"/>
        </p:xfrm>
        <a:graphic>
          <a:graphicData uri="http://schemas.openxmlformats.org/presentationml/2006/ole">
            <mc:AlternateContent xmlns:mc="http://schemas.openxmlformats.org/markup-compatibility/2006">
              <mc:Choice xmlns:v="urn:schemas-microsoft-com:vml" Requires="v">
                <p:oleObj spid="_x0000_s160848" name="Equation" r:id="rId5" imgW="3936960" imgH="431640" progId="Equation.DSMT4">
                  <p:embed/>
                </p:oleObj>
              </mc:Choice>
              <mc:Fallback>
                <p:oleObj name="Equation" r:id="rId5" imgW="3936960" imgH="431640" progId="Equation.DSMT4">
                  <p:embed/>
                  <p:pic>
                    <p:nvPicPr>
                      <p:cNvPr id="0" name="Object 2053"/>
                      <p:cNvPicPr>
                        <a:picLocks noChangeAspect="1" noChangeArrowheads="1"/>
                      </p:cNvPicPr>
                      <p:nvPr/>
                    </p:nvPicPr>
                    <p:blipFill>
                      <a:blip r:embed="rId6"/>
                      <a:srcRect/>
                      <a:stretch>
                        <a:fillRect/>
                      </a:stretch>
                    </p:blipFill>
                    <p:spPr bwMode="auto">
                      <a:xfrm>
                        <a:off x="827088" y="4051324"/>
                        <a:ext cx="78708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4" name="Text Box 2055"/>
          <p:cNvSpPr txBox="1">
            <a:spLocks noChangeArrowheads="1"/>
          </p:cNvSpPr>
          <p:nvPr/>
        </p:nvSpPr>
        <p:spPr bwMode="auto">
          <a:xfrm>
            <a:off x="357188" y="3475062"/>
            <a:ext cx="4497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a:solidFill>
                  <a:schemeClr val="hlink"/>
                </a:solidFill>
                <a:latin typeface="Times New Roman" pitchFamily="18" charset="0"/>
                <a:ea typeface="標楷體" pitchFamily="65" charset="-120"/>
              </a:rPr>
              <a:t>  Linear combination (</a:t>
            </a:r>
            <a:r>
              <a:rPr lang="zh-TW" altLang="en-US">
                <a:solidFill>
                  <a:schemeClr val="hlink"/>
                </a:solidFill>
                <a:latin typeface="Times New Roman" pitchFamily="18" charset="0"/>
                <a:ea typeface="標楷體" pitchFamily="65" charset="-120"/>
              </a:rPr>
              <a:t>線性組合</a:t>
            </a:r>
            <a:r>
              <a:rPr lang="en-US" altLang="zh-TW">
                <a:solidFill>
                  <a:schemeClr val="hlink"/>
                </a:solidFill>
                <a:latin typeface="Times New Roman" pitchFamily="18" charset="0"/>
                <a:ea typeface="標楷體" pitchFamily="65" charset="-120"/>
              </a:rPr>
              <a:t>): </a:t>
            </a:r>
          </a:p>
        </p:txBody>
      </p:sp>
      <p:graphicFrame>
        <p:nvGraphicFramePr>
          <p:cNvPr id="32772" name="Object 2058"/>
          <p:cNvGraphicFramePr>
            <a:graphicFrameLocks noChangeAspect="1"/>
          </p:cNvGraphicFramePr>
          <p:nvPr>
            <p:extLst>
              <p:ext uri="{D42A27DB-BD31-4B8C-83A1-F6EECF244321}">
                <p14:modId xmlns:p14="http://schemas.microsoft.com/office/powerpoint/2010/main" val="2823884825"/>
              </p:ext>
            </p:extLst>
          </p:nvPr>
        </p:nvGraphicFramePr>
        <p:xfrm>
          <a:off x="857250" y="5780112"/>
          <a:ext cx="5227638" cy="457200"/>
        </p:xfrm>
        <a:graphic>
          <a:graphicData uri="http://schemas.openxmlformats.org/presentationml/2006/ole">
            <mc:AlternateContent xmlns:mc="http://schemas.openxmlformats.org/markup-compatibility/2006">
              <mc:Choice xmlns:v="urn:schemas-microsoft-com:vml" Requires="v">
                <p:oleObj spid="_x0000_s160849" name="Equation" r:id="rId7" imgW="2616120" imgH="228600" progId="Equation.DSMT4">
                  <p:embed/>
                </p:oleObj>
              </mc:Choice>
              <mc:Fallback>
                <p:oleObj name="Equation" r:id="rId7" imgW="2616120" imgH="228600" progId="Equation.DSMT4">
                  <p:embed/>
                  <p:pic>
                    <p:nvPicPr>
                      <p:cNvPr id="0" name="Object 2058"/>
                      <p:cNvPicPr>
                        <a:picLocks noChangeAspect="1" noChangeArrowheads="1"/>
                      </p:cNvPicPr>
                      <p:nvPr/>
                    </p:nvPicPr>
                    <p:blipFill>
                      <a:blip r:embed="rId8"/>
                      <a:srcRect/>
                      <a:stretch>
                        <a:fillRect/>
                      </a:stretch>
                    </p:blipFill>
                    <p:spPr bwMode="auto">
                      <a:xfrm>
                        <a:off x="857250" y="5780112"/>
                        <a:ext cx="52276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5" name="Text Box 2059"/>
          <p:cNvSpPr txBox="1">
            <a:spLocks noChangeArrowheads="1"/>
          </p:cNvSpPr>
          <p:nvPr/>
        </p:nvSpPr>
        <p:spPr bwMode="auto">
          <a:xfrm>
            <a:off x="323528" y="836712"/>
            <a:ext cx="84248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177800" indent="-1778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buClr>
                <a:schemeClr val="tx1"/>
              </a:buClr>
              <a:buSzPct val="80000"/>
              <a:buFont typeface="Wingdings" pitchFamily="2" charset="2"/>
              <a:buChar char="§"/>
            </a:pPr>
            <a:r>
              <a:rPr lang="en-US" altLang="zh-TW" dirty="0">
                <a:solidFill>
                  <a:srgbClr val="0000FF"/>
                </a:solidFill>
                <a:latin typeface="Times New Roman" pitchFamily="18" charset="0"/>
                <a:ea typeface="標楷體" pitchFamily="65" charset="-120"/>
              </a:rPr>
              <a:t>This section introduces the spanning set, linear independence, and linear dependence</a:t>
            </a:r>
          </a:p>
          <a:p>
            <a:pPr eaLnBrk="1" hangingPunct="1">
              <a:lnSpc>
                <a:spcPct val="120000"/>
              </a:lnSpc>
              <a:buClr>
                <a:schemeClr val="tx1"/>
              </a:buClr>
              <a:buSzPct val="80000"/>
              <a:buFont typeface="Wingdings" pitchFamily="2" charset="2"/>
              <a:buChar char="§"/>
            </a:pPr>
            <a:r>
              <a:rPr lang="en-US" altLang="zh-TW" dirty="0">
                <a:solidFill>
                  <a:srgbClr val="0000FF"/>
                </a:solidFill>
                <a:latin typeface="Times New Roman" pitchFamily="18" charset="0"/>
                <a:ea typeface="標楷體" pitchFamily="65" charset="-120"/>
              </a:rPr>
              <a:t>The above three notions are associated with the representation of any vector in a vector space as a </a:t>
            </a:r>
            <a:r>
              <a:rPr lang="en-US" altLang="zh-TW" b="1" dirty="0">
                <a:solidFill>
                  <a:srgbClr val="0000FF"/>
                </a:solidFill>
                <a:latin typeface="Times New Roman" pitchFamily="18" charset="0"/>
                <a:ea typeface="標楷體" pitchFamily="65" charset="-120"/>
              </a:rPr>
              <a:t>linear combination</a:t>
            </a:r>
            <a:r>
              <a:rPr lang="en-US" altLang="zh-TW" dirty="0">
                <a:solidFill>
                  <a:srgbClr val="0000FF"/>
                </a:solidFill>
                <a:latin typeface="Times New Roman" pitchFamily="18" charset="0"/>
                <a:ea typeface="標楷體" pitchFamily="65" charset="-120"/>
              </a:rPr>
              <a:t> of a selected set of vectors in that vector space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9" name="Text Box 2052"/>
          <p:cNvSpPr txBox="1">
            <a:spLocks noChangeArrowheads="1"/>
          </p:cNvSpPr>
          <p:nvPr/>
        </p:nvSpPr>
        <p:spPr bwMode="auto">
          <a:xfrm>
            <a:off x="381000" y="857250"/>
            <a:ext cx="557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a:solidFill>
                  <a:schemeClr val="hlink"/>
                </a:solidFill>
                <a:latin typeface="Times New Roman" pitchFamily="18" charset="0"/>
                <a:ea typeface="標楷體" pitchFamily="65" charset="-120"/>
              </a:rPr>
              <a:t> Ex 2 and 3: Finding a linear combination</a:t>
            </a:r>
          </a:p>
        </p:txBody>
      </p:sp>
      <p:graphicFrame>
        <p:nvGraphicFramePr>
          <p:cNvPr id="33794" name="Object 2053"/>
          <p:cNvGraphicFramePr>
            <a:graphicFrameLocks noChangeAspect="1"/>
          </p:cNvGraphicFramePr>
          <p:nvPr/>
        </p:nvGraphicFramePr>
        <p:xfrm>
          <a:off x="928688" y="1285875"/>
          <a:ext cx="7845425" cy="1371600"/>
        </p:xfrm>
        <a:graphic>
          <a:graphicData uri="http://schemas.openxmlformats.org/presentationml/2006/ole">
            <mc:AlternateContent xmlns:mc="http://schemas.openxmlformats.org/markup-compatibility/2006">
              <mc:Choice xmlns:v="urn:schemas-microsoft-com:vml" Requires="v">
                <p:oleObj spid="_x0000_s125738" name="Equation" r:id="rId3" imgW="3924000" imgH="685800" progId="Equation.DSMT4">
                  <p:embed/>
                </p:oleObj>
              </mc:Choice>
              <mc:Fallback>
                <p:oleObj name="Equation" r:id="rId3" imgW="3924000" imgH="685800" progId="Equation.DSMT4">
                  <p:embed/>
                  <p:pic>
                    <p:nvPicPr>
                      <p:cNvPr id="0" name="Object 20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1285875"/>
                        <a:ext cx="7845425"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0" name="Text Box 2056"/>
          <p:cNvSpPr txBox="1">
            <a:spLocks noChangeArrowheads="1"/>
          </p:cNvSpPr>
          <p:nvPr/>
        </p:nvSpPr>
        <p:spPr bwMode="auto">
          <a:xfrm>
            <a:off x="533400" y="2665413"/>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graphicFrame>
        <p:nvGraphicFramePr>
          <p:cNvPr id="33795" name="Object 2057"/>
          <p:cNvGraphicFramePr>
            <a:graphicFrameLocks noChangeAspect="1"/>
          </p:cNvGraphicFramePr>
          <p:nvPr/>
        </p:nvGraphicFramePr>
        <p:xfrm>
          <a:off x="1066800" y="3124200"/>
          <a:ext cx="3071813" cy="457200"/>
        </p:xfrm>
        <a:graphic>
          <a:graphicData uri="http://schemas.openxmlformats.org/presentationml/2006/ole">
            <mc:AlternateContent xmlns:mc="http://schemas.openxmlformats.org/markup-compatibility/2006">
              <mc:Choice xmlns:v="urn:schemas-microsoft-com:vml" Requires="v">
                <p:oleObj spid="_x0000_s125739" name="Equation" r:id="rId5" imgW="1536480" imgH="228600" progId="Equation.DSMT4">
                  <p:embed/>
                </p:oleObj>
              </mc:Choice>
              <mc:Fallback>
                <p:oleObj name="Equation" r:id="rId5" imgW="1536480" imgH="228600" progId="Equation.DSMT4">
                  <p:embed/>
                  <p:pic>
                    <p:nvPicPr>
                      <p:cNvPr id="0" name="Object 20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124200"/>
                        <a:ext cx="30718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6" name="Object 2058"/>
          <p:cNvGraphicFramePr>
            <a:graphicFrameLocks noChangeAspect="1"/>
          </p:cNvGraphicFramePr>
          <p:nvPr/>
        </p:nvGraphicFramePr>
        <p:xfrm>
          <a:off x="1524000" y="3733800"/>
          <a:ext cx="4672013" cy="457200"/>
        </p:xfrm>
        <a:graphic>
          <a:graphicData uri="http://schemas.openxmlformats.org/presentationml/2006/ole">
            <mc:AlternateContent xmlns:mc="http://schemas.openxmlformats.org/markup-compatibility/2006">
              <mc:Choice xmlns:v="urn:schemas-microsoft-com:vml" Requires="v">
                <p:oleObj spid="_x0000_s125740" name="Equation" r:id="rId7" imgW="2336760" imgH="228600" progId="Equation.3">
                  <p:embed/>
                </p:oleObj>
              </mc:Choice>
              <mc:Fallback>
                <p:oleObj name="Equation" r:id="rId7" imgW="2336760" imgH="228600" progId="Equation.3">
                  <p:embed/>
                  <p:pic>
                    <p:nvPicPr>
                      <p:cNvPr id="0" name="Object 20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3733800"/>
                        <a:ext cx="4672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7" name="Object 2059"/>
          <p:cNvGraphicFramePr>
            <a:graphicFrameLocks noChangeAspect="1"/>
          </p:cNvGraphicFramePr>
          <p:nvPr/>
        </p:nvGraphicFramePr>
        <p:xfrm>
          <a:off x="2286000" y="4191000"/>
          <a:ext cx="3986213" cy="457200"/>
        </p:xfrm>
        <a:graphic>
          <a:graphicData uri="http://schemas.openxmlformats.org/presentationml/2006/ole">
            <mc:AlternateContent xmlns:mc="http://schemas.openxmlformats.org/markup-compatibility/2006">
              <mc:Choice xmlns:v="urn:schemas-microsoft-com:vml" Requires="v">
                <p:oleObj spid="_x0000_s125741" name="Equation" r:id="rId9" imgW="1993680" imgH="228600" progId="Equation.3">
                  <p:embed/>
                </p:oleObj>
              </mc:Choice>
              <mc:Fallback>
                <p:oleObj name="Equation" r:id="rId9" imgW="1993680" imgH="228600" progId="Equation.3">
                  <p:embed/>
                  <p:pic>
                    <p:nvPicPr>
                      <p:cNvPr id="0" name="Object 20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4191000"/>
                        <a:ext cx="39862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8" name="Object 2060"/>
          <p:cNvGraphicFramePr>
            <a:graphicFrameLocks noGrp="1" noChangeAspect="1"/>
          </p:cNvGraphicFramePr>
          <p:nvPr>
            <p:ph type="body" idx="1"/>
          </p:nvPr>
        </p:nvGraphicFramePr>
        <p:xfrm>
          <a:off x="1524000" y="4851400"/>
          <a:ext cx="2825750" cy="1271588"/>
        </p:xfrm>
        <a:graphic>
          <a:graphicData uri="http://schemas.openxmlformats.org/presentationml/2006/ole">
            <mc:AlternateContent xmlns:mc="http://schemas.openxmlformats.org/markup-compatibility/2006">
              <mc:Choice xmlns:v="urn:schemas-microsoft-com:vml" Requires="v">
                <p:oleObj spid="_x0000_s125742" name="Equation" r:id="rId11" imgW="1523880" imgH="685800" progId="Equation.DSMT4">
                  <p:embed/>
                </p:oleObj>
              </mc:Choice>
              <mc:Fallback>
                <p:oleObj name="Equation" r:id="rId11" imgW="1523880" imgH="685800" progId="Equation.DSMT4">
                  <p:embed/>
                  <p:pic>
                    <p:nvPicPr>
                      <p:cNvPr id="0" name="Object 20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4851400"/>
                        <a:ext cx="2825750" cy="127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024"/>
          <p:cNvGraphicFramePr>
            <a:graphicFrameLocks noChangeAspect="1"/>
          </p:cNvGraphicFramePr>
          <p:nvPr/>
        </p:nvGraphicFramePr>
        <p:xfrm>
          <a:off x="1617663" y="979488"/>
          <a:ext cx="4519612" cy="503237"/>
        </p:xfrm>
        <a:graphic>
          <a:graphicData uri="http://schemas.openxmlformats.org/presentationml/2006/ole">
            <mc:AlternateContent xmlns:mc="http://schemas.openxmlformats.org/markup-compatibility/2006">
              <mc:Choice xmlns:v="urn:schemas-microsoft-com:vml" Requires="v">
                <p:oleObj spid="_x0000_s119597" name="Equation" r:id="rId3" imgW="2273040" imgH="253800" progId="Equation.DSMT4">
                  <p:embed/>
                </p:oleObj>
              </mc:Choice>
              <mc:Fallback>
                <p:oleObj name="Equation" r:id="rId3" imgW="2273040" imgH="2538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663" y="979488"/>
                        <a:ext cx="4519612"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9" name="Text Box 7"/>
          <p:cNvSpPr txBox="1">
            <a:spLocks noChangeArrowheads="1"/>
          </p:cNvSpPr>
          <p:nvPr/>
        </p:nvSpPr>
        <p:spPr bwMode="auto">
          <a:xfrm>
            <a:off x="6429375" y="1000125"/>
            <a:ext cx="247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(two vectors in </a:t>
            </a:r>
            <a:r>
              <a:rPr lang="en-US" altLang="zh-TW" i="1">
                <a:latin typeface="Times New Roman" pitchFamily="18" charset="0"/>
                <a:ea typeface="標楷體" pitchFamily="65" charset="-120"/>
              </a:rPr>
              <a:t>R</a:t>
            </a:r>
            <a:r>
              <a:rPr lang="en-US" altLang="zh-TW" i="1" baseline="50000">
                <a:latin typeface="Times New Roman" pitchFamily="18" charset="0"/>
                <a:ea typeface="標楷體" pitchFamily="65" charset="-120"/>
              </a:rPr>
              <a:t>n</a:t>
            </a:r>
            <a:r>
              <a:rPr lang="en-US" altLang="zh-TW">
                <a:latin typeface="Times New Roman" pitchFamily="18" charset="0"/>
                <a:ea typeface="標楷體" pitchFamily="65" charset="-120"/>
              </a:rPr>
              <a:t>)</a:t>
            </a:r>
          </a:p>
        </p:txBody>
      </p:sp>
      <p:sp>
        <p:nvSpPr>
          <p:cNvPr id="3080" name="Text Box 10"/>
          <p:cNvSpPr txBox="1">
            <a:spLocks noChangeArrowheads="1"/>
          </p:cNvSpPr>
          <p:nvPr/>
        </p:nvSpPr>
        <p:spPr bwMode="auto">
          <a:xfrm>
            <a:off x="381000" y="1600200"/>
            <a:ext cx="78216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 Equality:</a:t>
            </a:r>
          </a:p>
          <a:p>
            <a:pPr eaLnBrk="1" hangingPunct="1"/>
            <a:r>
              <a:rPr lang="en-US" altLang="zh-TW" dirty="0">
                <a:ea typeface="標楷體" pitchFamily="65" charset="-120"/>
              </a:rPr>
              <a:t>              </a:t>
            </a:r>
            <a:r>
              <a:rPr lang="en-US" altLang="zh-TW" dirty="0">
                <a:latin typeface="Times New Roman" pitchFamily="18" charset="0"/>
                <a:ea typeface="標楷體" pitchFamily="65" charset="-120"/>
              </a:rPr>
              <a:t>if and only if </a:t>
            </a:r>
            <a:r>
              <a:rPr lang="en-US" altLang="zh-TW" dirty="0">
                <a:ea typeface="標楷體" pitchFamily="65" charset="-120"/>
              </a:rPr>
              <a:t>                                               </a:t>
            </a:r>
          </a:p>
        </p:txBody>
      </p:sp>
      <p:graphicFrame>
        <p:nvGraphicFramePr>
          <p:cNvPr id="3075" name="Object 1025"/>
          <p:cNvGraphicFramePr>
            <a:graphicFrameLocks noChangeAspect="1"/>
          </p:cNvGraphicFramePr>
          <p:nvPr/>
        </p:nvGraphicFramePr>
        <p:xfrm>
          <a:off x="1003300" y="2122488"/>
          <a:ext cx="735013" cy="279400"/>
        </p:xfrm>
        <a:graphic>
          <a:graphicData uri="http://schemas.openxmlformats.org/presentationml/2006/ole">
            <mc:AlternateContent xmlns:mc="http://schemas.openxmlformats.org/markup-compatibility/2006">
              <mc:Choice xmlns:v="urn:schemas-microsoft-com:vml" Requires="v">
                <p:oleObj spid="_x0000_s119598" name="Equation" r:id="rId5" imgW="368280" imgH="139680" progId="Equation.3">
                  <p:embed/>
                </p:oleObj>
              </mc:Choice>
              <mc:Fallback>
                <p:oleObj name="Equation" r:id="rId5" imgW="368280" imgH="139680" progId="Equation.3">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300" y="2122488"/>
                        <a:ext cx="735013"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1" name="Text Box 15"/>
          <p:cNvSpPr txBox="1">
            <a:spLocks noChangeArrowheads="1"/>
          </p:cNvSpPr>
          <p:nvPr/>
        </p:nvSpPr>
        <p:spPr bwMode="auto">
          <a:xfrm>
            <a:off x="381000" y="2751138"/>
            <a:ext cx="4913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a:solidFill>
                  <a:schemeClr val="hlink"/>
                </a:solidFill>
                <a:latin typeface="Times New Roman" pitchFamily="18" charset="0"/>
                <a:ea typeface="標楷體" pitchFamily="65" charset="-120"/>
              </a:rPr>
              <a:t> V</a:t>
            </a:r>
            <a:r>
              <a:rPr lang="en-US" altLang="zh-TW">
                <a:solidFill>
                  <a:schemeClr val="hlink"/>
                </a:solidFill>
                <a:latin typeface="Times New Roman" pitchFamily="18" charset="0"/>
                <a:ea typeface="標楷體" pitchFamily="65" charset="-120"/>
                <a:sym typeface="Wingdings" pitchFamily="2" charset="2"/>
              </a:rPr>
              <a:t>ector addition (the sum of</a:t>
            </a:r>
            <a:r>
              <a:rPr lang="en-US" altLang="zh-TW" b="1">
                <a:solidFill>
                  <a:schemeClr val="hlink"/>
                </a:solidFill>
                <a:latin typeface="Times New Roman" pitchFamily="18" charset="0"/>
                <a:ea typeface="標楷體" pitchFamily="65" charset="-120"/>
                <a:sym typeface="Wingdings" pitchFamily="2" charset="2"/>
              </a:rPr>
              <a:t> u</a:t>
            </a:r>
            <a:r>
              <a:rPr lang="en-US" altLang="zh-TW">
                <a:solidFill>
                  <a:schemeClr val="hlink"/>
                </a:solidFill>
                <a:latin typeface="Times New Roman" pitchFamily="18" charset="0"/>
                <a:ea typeface="標楷體" pitchFamily="65" charset="-120"/>
                <a:sym typeface="Wingdings" pitchFamily="2" charset="2"/>
              </a:rPr>
              <a:t> and </a:t>
            </a:r>
            <a:r>
              <a:rPr lang="en-US" altLang="zh-TW" b="1">
                <a:solidFill>
                  <a:schemeClr val="hlink"/>
                </a:solidFill>
                <a:latin typeface="Times New Roman" pitchFamily="18" charset="0"/>
                <a:ea typeface="標楷體" pitchFamily="65" charset="-120"/>
                <a:sym typeface="Wingdings" pitchFamily="2" charset="2"/>
              </a:rPr>
              <a:t>v</a:t>
            </a:r>
            <a:r>
              <a:rPr lang="en-US" altLang="zh-TW">
                <a:solidFill>
                  <a:schemeClr val="hlink"/>
                </a:solidFill>
                <a:latin typeface="Times New Roman" pitchFamily="18" charset="0"/>
                <a:ea typeface="標楷體" pitchFamily="65" charset="-120"/>
                <a:sym typeface="Wingdings" pitchFamily="2" charset="2"/>
              </a:rPr>
              <a:t>):</a:t>
            </a:r>
            <a:endParaRPr lang="en-US" altLang="zh-TW">
              <a:solidFill>
                <a:schemeClr val="hlink"/>
              </a:solidFill>
              <a:latin typeface="Times New Roman" pitchFamily="18" charset="0"/>
              <a:ea typeface="標楷體" pitchFamily="65" charset="-120"/>
            </a:endParaRPr>
          </a:p>
        </p:txBody>
      </p:sp>
      <p:graphicFrame>
        <p:nvGraphicFramePr>
          <p:cNvPr id="3077" name="Object 1027"/>
          <p:cNvGraphicFramePr>
            <a:graphicFrameLocks noChangeAspect="1"/>
          </p:cNvGraphicFramePr>
          <p:nvPr/>
        </p:nvGraphicFramePr>
        <p:xfrm>
          <a:off x="990600" y="3200400"/>
          <a:ext cx="4217988" cy="457200"/>
        </p:xfrm>
        <a:graphic>
          <a:graphicData uri="http://schemas.openxmlformats.org/presentationml/2006/ole">
            <mc:AlternateContent xmlns:mc="http://schemas.openxmlformats.org/markup-compatibility/2006">
              <mc:Choice xmlns:v="urn:schemas-microsoft-com:vml" Requires="v">
                <p:oleObj spid="_x0000_s119599" name="Equation" r:id="rId7" imgW="2108160" imgH="228600" progId="Equation.3">
                  <p:embed/>
                </p:oleObj>
              </mc:Choice>
              <mc:Fallback>
                <p:oleObj name="Equation" r:id="rId7" imgW="2108160" imgH="228600" progId="Equation.3">
                  <p:embed/>
                  <p:pic>
                    <p:nvPicPr>
                      <p:cNvPr id="0" name="Object 10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200400"/>
                        <a:ext cx="42179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2" name="Text Box 21"/>
          <p:cNvSpPr txBox="1">
            <a:spLocks noChangeArrowheads="1"/>
          </p:cNvSpPr>
          <p:nvPr/>
        </p:nvSpPr>
        <p:spPr bwMode="auto">
          <a:xfrm>
            <a:off x="381000" y="3886200"/>
            <a:ext cx="714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a:solidFill>
                  <a:schemeClr val="hlink"/>
                </a:solidFill>
                <a:latin typeface="Times New Roman" pitchFamily="18" charset="0"/>
                <a:ea typeface="標楷體" pitchFamily="65" charset="-120"/>
              </a:rPr>
              <a:t> Scalar multiplication (the scalar multiple of </a:t>
            </a:r>
            <a:r>
              <a:rPr lang="en-US" altLang="zh-TW" b="1">
                <a:solidFill>
                  <a:schemeClr val="hlink"/>
                </a:solidFill>
                <a:latin typeface="Times New Roman" pitchFamily="18" charset="0"/>
                <a:ea typeface="標楷體" pitchFamily="65" charset="-120"/>
              </a:rPr>
              <a:t>u</a:t>
            </a:r>
            <a:r>
              <a:rPr lang="en-US" altLang="zh-TW">
                <a:solidFill>
                  <a:schemeClr val="hlink"/>
                </a:solidFill>
                <a:latin typeface="Times New Roman" pitchFamily="18" charset="0"/>
                <a:ea typeface="標楷體" pitchFamily="65" charset="-120"/>
              </a:rPr>
              <a:t> by </a:t>
            </a:r>
            <a:r>
              <a:rPr lang="en-US" altLang="zh-TW" i="1">
                <a:solidFill>
                  <a:schemeClr val="hlink"/>
                </a:solidFill>
                <a:latin typeface="Times New Roman" pitchFamily="18" charset="0"/>
                <a:ea typeface="標楷體" pitchFamily="65" charset="-120"/>
              </a:rPr>
              <a:t>c</a:t>
            </a:r>
            <a:r>
              <a:rPr lang="en-US" altLang="zh-TW">
                <a:solidFill>
                  <a:schemeClr val="hlink"/>
                </a:solidFill>
                <a:latin typeface="Times New Roman" pitchFamily="18" charset="0"/>
                <a:ea typeface="標楷體" pitchFamily="65" charset="-120"/>
              </a:rPr>
              <a:t>):</a:t>
            </a:r>
            <a:endParaRPr lang="en-US" altLang="zh-TW">
              <a:ea typeface="標楷體" pitchFamily="65" charset="-120"/>
            </a:endParaRPr>
          </a:p>
        </p:txBody>
      </p:sp>
      <p:graphicFrame>
        <p:nvGraphicFramePr>
          <p:cNvPr id="3078" name="Object 1028"/>
          <p:cNvGraphicFramePr>
            <a:graphicFrameLocks noChangeAspect="1"/>
          </p:cNvGraphicFramePr>
          <p:nvPr/>
        </p:nvGraphicFramePr>
        <p:xfrm>
          <a:off x="990600" y="4343400"/>
          <a:ext cx="3019425" cy="457200"/>
        </p:xfrm>
        <a:graphic>
          <a:graphicData uri="http://schemas.openxmlformats.org/presentationml/2006/ole">
            <mc:AlternateContent xmlns:mc="http://schemas.openxmlformats.org/markup-compatibility/2006">
              <mc:Choice xmlns:v="urn:schemas-microsoft-com:vml" Requires="v">
                <p:oleObj spid="_x0000_s119600" name="Equation" r:id="rId9" imgW="1358640" imgH="228600" progId="Equation.3">
                  <p:embed/>
                </p:oleObj>
              </mc:Choice>
              <mc:Fallback>
                <p:oleObj name="Equation" r:id="rId9" imgW="1358640" imgH="228600" progId="Equation.3">
                  <p:embed/>
                  <p:pic>
                    <p:nvPicPr>
                      <p:cNvPr id="0" name="Object 10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4343400"/>
                        <a:ext cx="3019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3" name="Text Box 30"/>
          <p:cNvSpPr txBox="1">
            <a:spLocks noChangeArrowheads="1"/>
          </p:cNvSpPr>
          <p:nvPr/>
        </p:nvSpPr>
        <p:spPr bwMode="auto">
          <a:xfrm>
            <a:off x="381000" y="4984750"/>
            <a:ext cx="8223250" cy="138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rgbClr val="FF0000"/>
                </a:solidFill>
                <a:latin typeface="Times New Roman" pitchFamily="18" charset="0"/>
              </a:rPr>
              <a:t>Notes:</a:t>
            </a:r>
            <a:br>
              <a:rPr lang="en-US" altLang="zh-TW" dirty="0">
                <a:latin typeface="Times New Roman" pitchFamily="18" charset="0"/>
                <a:ea typeface="標楷體" pitchFamily="65" charset="-120"/>
              </a:rPr>
            </a:br>
            <a:r>
              <a:rPr lang="en-US" altLang="zh-TW" dirty="0">
                <a:latin typeface="Times New Roman" pitchFamily="18" charset="0"/>
                <a:ea typeface="標楷體" pitchFamily="65" charset="-120"/>
              </a:rPr>
              <a:t>       The</a:t>
            </a:r>
            <a:r>
              <a:rPr lang="en-US" altLang="zh-TW" dirty="0">
                <a:solidFill>
                  <a:schemeClr val="bg2"/>
                </a:solidFill>
                <a:latin typeface="Times New Roman" pitchFamily="18" charset="0"/>
                <a:ea typeface="標楷體" pitchFamily="65" charset="-120"/>
              </a:rPr>
              <a:t> sum </a:t>
            </a:r>
            <a:r>
              <a:rPr lang="en-US" altLang="zh-TW" dirty="0">
                <a:latin typeface="Times New Roman" pitchFamily="18" charset="0"/>
                <a:ea typeface="標楷體" pitchFamily="65" charset="-120"/>
              </a:rPr>
              <a:t>of two vectors </a:t>
            </a:r>
            <a:r>
              <a:rPr lang="en-US" altLang="zh-TW" dirty="0">
                <a:latin typeface="Times New Roman" pitchFamily="18" charset="0"/>
              </a:rPr>
              <a:t>and the scalar multiple of a vector</a:t>
            </a:r>
          </a:p>
          <a:p>
            <a:pPr eaLnBrk="1" hangingPunct="1">
              <a:lnSpc>
                <a:spcPct val="120000"/>
              </a:lnSpc>
              <a:buClr>
                <a:schemeClr val="tx1"/>
              </a:buClr>
              <a:buSzPct val="80000"/>
              <a:buFont typeface="Wingdings" pitchFamily="2" charset="2"/>
              <a:buNone/>
            </a:pPr>
            <a:r>
              <a:rPr lang="en-US" altLang="zh-TW" dirty="0">
                <a:latin typeface="Times New Roman" pitchFamily="18" charset="0"/>
              </a:rPr>
              <a:t>        </a:t>
            </a:r>
            <a:r>
              <a:rPr lang="en-US" altLang="zh-TW" dirty="0">
                <a:latin typeface="Times New Roman" pitchFamily="18" charset="0"/>
                <a:ea typeface="標楷體" pitchFamily="65" charset="-120"/>
              </a:rPr>
              <a:t>in </a:t>
            </a:r>
            <a:r>
              <a:rPr lang="en-US" altLang="zh-TW" i="1" dirty="0">
                <a:latin typeface="Times New Roman" pitchFamily="18" charset="0"/>
                <a:ea typeface="標楷體" pitchFamily="65" charset="-120"/>
              </a:rPr>
              <a:t>R</a:t>
            </a:r>
            <a:r>
              <a:rPr lang="en-US" altLang="zh-TW" i="1" baseline="50000" dirty="0">
                <a:latin typeface="Times New Roman" pitchFamily="18" charset="0"/>
                <a:ea typeface="標楷體" pitchFamily="65" charset="-120"/>
              </a:rPr>
              <a:t>n</a:t>
            </a:r>
            <a:r>
              <a:rPr lang="en-US" altLang="zh-TW" dirty="0">
                <a:latin typeface="Times New Roman" pitchFamily="18" charset="0"/>
                <a:ea typeface="標楷體" pitchFamily="65" charset="-120"/>
              </a:rPr>
              <a:t> are called</a:t>
            </a:r>
            <a:r>
              <a:rPr lang="en-US" altLang="zh-TW" dirty="0">
                <a:solidFill>
                  <a:schemeClr val="bg2"/>
                </a:solidFill>
                <a:latin typeface="Times New Roman" pitchFamily="18" charset="0"/>
                <a:ea typeface="標楷體" pitchFamily="65" charset="-120"/>
              </a:rPr>
              <a:t> the </a:t>
            </a:r>
            <a:r>
              <a:rPr lang="en-US" altLang="zh-TW" dirty="0">
                <a:solidFill>
                  <a:srgbClr val="0000FF"/>
                </a:solidFill>
                <a:latin typeface="Times New Roman" pitchFamily="18" charset="0"/>
                <a:ea typeface="標楷體" pitchFamily="65" charset="-120"/>
              </a:rPr>
              <a:t>standard operations (</a:t>
            </a:r>
            <a:r>
              <a:rPr lang="zh-TW" altLang="en-US" dirty="0">
                <a:solidFill>
                  <a:srgbClr val="0000FF"/>
                </a:solidFill>
                <a:latin typeface="Times New Roman" pitchFamily="18" charset="0"/>
                <a:ea typeface="標楷體" pitchFamily="65" charset="-120"/>
              </a:rPr>
              <a:t>標準運算</a:t>
            </a:r>
            <a:r>
              <a:rPr lang="en-US" altLang="zh-TW" dirty="0">
                <a:solidFill>
                  <a:srgbClr val="0000FF"/>
                </a:solidFill>
                <a:latin typeface="Times New Roman" pitchFamily="18" charset="0"/>
                <a:ea typeface="標楷體" pitchFamily="65" charset="-120"/>
              </a:rPr>
              <a:t>)</a:t>
            </a:r>
            <a:r>
              <a:rPr lang="zh-TW" altLang="en-US" dirty="0">
                <a:solidFill>
                  <a:srgbClr val="0000FF"/>
                </a:solidFill>
                <a:latin typeface="Times New Roman" pitchFamily="18" charset="0"/>
                <a:ea typeface="標楷體" pitchFamily="65" charset="-120"/>
              </a:rPr>
              <a:t> </a:t>
            </a:r>
            <a:r>
              <a:rPr lang="en-US" altLang="zh-TW" dirty="0">
                <a:solidFill>
                  <a:srgbClr val="0000FF"/>
                </a:solidFill>
                <a:latin typeface="Times New Roman" pitchFamily="18" charset="0"/>
                <a:ea typeface="標楷體" pitchFamily="65" charset="-120"/>
              </a:rPr>
              <a:t>in </a:t>
            </a:r>
            <a:r>
              <a:rPr lang="en-US" altLang="zh-TW" i="1" dirty="0">
                <a:solidFill>
                  <a:srgbClr val="0000FF"/>
                </a:solidFill>
                <a:latin typeface="Times New Roman" pitchFamily="18" charset="0"/>
                <a:ea typeface="標楷體" pitchFamily="65" charset="-120"/>
              </a:rPr>
              <a:t>R</a:t>
            </a:r>
            <a:r>
              <a:rPr lang="en-US" altLang="zh-TW" i="1" baseline="50000" dirty="0">
                <a:solidFill>
                  <a:srgbClr val="0000FF"/>
                </a:solidFill>
                <a:latin typeface="Times New Roman" pitchFamily="18" charset="0"/>
                <a:ea typeface="標楷體" pitchFamily="65" charset="-120"/>
              </a:rPr>
              <a:t>n</a:t>
            </a:r>
            <a:endParaRPr lang="en-US" altLang="zh-TW" baseline="50000" dirty="0">
              <a:solidFill>
                <a:srgbClr val="0000FF"/>
              </a:solidFill>
              <a:latin typeface="Times New Roman" pitchFamily="18" charset="0"/>
              <a:ea typeface="標楷體" pitchFamily="65" charset="-12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2343636764"/>
              </p:ext>
            </p:extLst>
          </p:nvPr>
        </p:nvGraphicFramePr>
        <p:xfrm>
          <a:off x="3530600" y="1989138"/>
          <a:ext cx="3403600" cy="457200"/>
        </p:xfrm>
        <a:graphic>
          <a:graphicData uri="http://schemas.openxmlformats.org/presentationml/2006/ole">
            <mc:AlternateContent xmlns:mc="http://schemas.openxmlformats.org/markup-compatibility/2006">
              <mc:Choice xmlns:v="urn:schemas-microsoft-com:vml" Requires="v">
                <p:oleObj spid="_x0000_s119601" name="Equation" r:id="rId11" imgW="1701720" imgH="228600" progId="Equation.DSMT4">
                  <p:embed/>
                </p:oleObj>
              </mc:Choice>
              <mc:Fallback>
                <p:oleObj name="Equation" r:id="rId11" imgW="1701720" imgH="228600" progId="Equation.DSMT4">
                  <p:embed/>
                  <p:pic>
                    <p:nvPicPr>
                      <p:cNvPr id="0" name=""/>
                      <p:cNvPicPr/>
                      <p:nvPr/>
                    </p:nvPicPr>
                    <p:blipFill>
                      <a:blip r:embed="rId12"/>
                      <a:stretch>
                        <a:fillRect/>
                      </a:stretch>
                    </p:blipFill>
                    <p:spPr>
                      <a:xfrm>
                        <a:off x="3530600" y="1989138"/>
                        <a:ext cx="3403600" cy="457200"/>
                      </a:xfrm>
                      <a:prstGeom prst="rect">
                        <a:avLst/>
                      </a:prstGeom>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1027"/>
          <p:cNvGraphicFramePr>
            <a:graphicFrameLocks noChangeAspect="1"/>
          </p:cNvGraphicFramePr>
          <p:nvPr/>
        </p:nvGraphicFramePr>
        <p:xfrm>
          <a:off x="990600" y="1143000"/>
          <a:ext cx="2286000" cy="1420813"/>
        </p:xfrm>
        <a:graphic>
          <a:graphicData uri="http://schemas.openxmlformats.org/presentationml/2006/ole">
            <mc:AlternateContent xmlns:mc="http://schemas.openxmlformats.org/markup-compatibility/2006">
              <mc:Choice xmlns:v="urn:schemas-microsoft-com:vml" Requires="v">
                <p:oleObj spid="_x0000_s169112" name="Equation" r:id="rId3" imgW="1143000" imgH="711000" progId="Equation.3">
                  <p:embed/>
                </p:oleObj>
              </mc:Choice>
              <mc:Fallback>
                <p:oleObj name="Equation" r:id="rId3" imgW="1143000" imgH="711000" progId="Equation.3">
                  <p:embed/>
                  <p:pic>
                    <p:nvPicPr>
                      <p:cNvPr id="0"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143000"/>
                        <a:ext cx="2286000" cy="142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19" name="Object 1029"/>
          <p:cNvGraphicFramePr>
            <a:graphicFrameLocks noChangeAspect="1"/>
          </p:cNvGraphicFramePr>
          <p:nvPr/>
        </p:nvGraphicFramePr>
        <p:xfrm>
          <a:off x="3454400" y="1574800"/>
          <a:ext cx="1244600" cy="406400"/>
        </p:xfrm>
        <a:graphic>
          <a:graphicData uri="http://schemas.openxmlformats.org/presentationml/2006/ole">
            <mc:AlternateContent xmlns:mc="http://schemas.openxmlformats.org/markup-compatibility/2006">
              <mc:Choice xmlns:v="urn:schemas-microsoft-com:vml" Requires="v">
                <p:oleObj spid="_x0000_s169113" name="Equation" r:id="rId5" imgW="622080" imgH="203040" progId="Equation.DSMT4">
                  <p:embed/>
                </p:oleObj>
              </mc:Choice>
              <mc:Fallback>
                <p:oleObj name="Equation" r:id="rId5" imgW="622080" imgH="203040" progId="Equation.DSMT4">
                  <p:embed/>
                  <p:pic>
                    <p:nvPicPr>
                      <p:cNvPr id="0" name="Object 10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4400" y="1574800"/>
                        <a:ext cx="12446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0" name="Object 1030"/>
          <p:cNvGraphicFramePr>
            <a:graphicFrameLocks noChangeAspect="1"/>
          </p:cNvGraphicFramePr>
          <p:nvPr/>
        </p:nvGraphicFramePr>
        <p:xfrm>
          <a:off x="5000625" y="1143000"/>
          <a:ext cx="2132013" cy="1420813"/>
        </p:xfrm>
        <a:graphic>
          <a:graphicData uri="http://schemas.openxmlformats.org/presentationml/2006/ole">
            <mc:AlternateContent xmlns:mc="http://schemas.openxmlformats.org/markup-compatibility/2006">
              <mc:Choice xmlns:v="urn:schemas-microsoft-com:vml" Requires="v">
                <p:oleObj spid="_x0000_s169114" name="Equation" r:id="rId7" imgW="1066680" imgH="711000" progId="Equation.3">
                  <p:embed/>
                </p:oleObj>
              </mc:Choice>
              <mc:Fallback>
                <p:oleObj name="Equation" r:id="rId7" imgW="1066680" imgH="711000" progId="Equation.3">
                  <p:embed/>
                  <p:pic>
                    <p:nvPicPr>
                      <p:cNvPr id="0" name="Object 10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0625" y="1143000"/>
                        <a:ext cx="2132013" cy="142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1" name="Object 1034"/>
          <p:cNvGraphicFramePr>
            <a:graphicFrameLocks noChangeAspect="1"/>
          </p:cNvGraphicFramePr>
          <p:nvPr/>
        </p:nvGraphicFramePr>
        <p:xfrm>
          <a:off x="990600" y="4191000"/>
          <a:ext cx="2638425" cy="633413"/>
        </p:xfrm>
        <a:graphic>
          <a:graphicData uri="http://schemas.openxmlformats.org/presentationml/2006/ole">
            <mc:AlternateContent xmlns:mc="http://schemas.openxmlformats.org/markup-compatibility/2006">
              <mc:Choice xmlns:v="urn:schemas-microsoft-com:vml" Requires="v">
                <p:oleObj spid="_x0000_s169115" name="Equation" r:id="rId9" imgW="1320480" imgH="317160" progId="Equation.3">
                  <p:embed/>
                </p:oleObj>
              </mc:Choice>
              <mc:Fallback>
                <p:oleObj name="Equation" r:id="rId9" imgW="1320480" imgH="317160" progId="Equation.3">
                  <p:embed/>
                  <p:pic>
                    <p:nvPicPr>
                      <p:cNvPr id="0" name="Object 10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4191000"/>
                        <a:ext cx="2638425"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4824" name="Group 1037"/>
          <p:cNvGrpSpPr>
            <a:grpSpLocks/>
          </p:cNvGrpSpPr>
          <p:nvPr/>
        </p:nvGrpSpPr>
        <p:grpSpPr bwMode="auto">
          <a:xfrm>
            <a:off x="990600" y="2819400"/>
            <a:ext cx="5664200" cy="1184275"/>
            <a:chOff x="801" y="2064"/>
            <a:chExt cx="3568" cy="746"/>
          </a:xfrm>
        </p:grpSpPr>
        <p:graphicFrame>
          <p:nvGraphicFramePr>
            <p:cNvPr id="34823" name="Object 1032"/>
            <p:cNvGraphicFramePr>
              <a:graphicFrameLocks noChangeAspect="1"/>
            </p:cNvGraphicFramePr>
            <p:nvPr/>
          </p:nvGraphicFramePr>
          <p:xfrm>
            <a:off x="801" y="2064"/>
            <a:ext cx="2511" cy="288"/>
          </p:xfrm>
          <a:graphic>
            <a:graphicData uri="http://schemas.openxmlformats.org/presentationml/2006/ole">
              <mc:AlternateContent xmlns:mc="http://schemas.openxmlformats.org/markup-compatibility/2006">
                <mc:Choice xmlns:v="urn:schemas-microsoft-com:vml" Requires="v">
                  <p:oleObj spid="_x0000_s169116" name="Equation" r:id="rId11" imgW="1993680" imgH="228600" progId="Equation.3">
                    <p:embed/>
                  </p:oleObj>
                </mc:Choice>
                <mc:Fallback>
                  <p:oleObj name="Equation" r:id="rId11" imgW="1993680" imgH="228600" progId="Equation.3">
                    <p:embed/>
                    <p:pic>
                      <p:nvPicPr>
                        <p:cNvPr id="0" name="Object 10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 y="2064"/>
                          <a:ext cx="2511"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5" name="Text Box 1036"/>
            <p:cNvSpPr txBox="1">
              <a:spLocks noChangeArrowheads="1"/>
            </p:cNvSpPr>
            <p:nvPr/>
          </p:nvSpPr>
          <p:spPr bwMode="auto">
            <a:xfrm>
              <a:off x="806" y="2522"/>
              <a:ext cx="35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    (this system has infinitely many solutions)</a:t>
              </a:r>
            </a:p>
          </p:txBody>
        </p:sp>
      </p:grpSp>
      <p:graphicFrame>
        <p:nvGraphicFramePr>
          <p:cNvPr id="34822" name="Object 9"/>
          <p:cNvGraphicFramePr>
            <a:graphicFrameLocks noChangeAspect="1"/>
          </p:cNvGraphicFramePr>
          <p:nvPr/>
        </p:nvGraphicFramePr>
        <p:xfrm>
          <a:off x="1000125" y="4916488"/>
          <a:ext cx="2765425" cy="1012825"/>
        </p:xfrm>
        <a:graphic>
          <a:graphicData uri="http://schemas.openxmlformats.org/presentationml/2006/ole">
            <mc:AlternateContent xmlns:mc="http://schemas.openxmlformats.org/markup-compatibility/2006">
              <mc:Choice xmlns:v="urn:schemas-microsoft-com:vml" Requires="v">
                <p:oleObj spid="_x0000_s169117" name="Equation" r:id="rId13" imgW="1384200" imgH="507960" progId="Equation.DSMT4">
                  <p:embed/>
                </p:oleObj>
              </mc:Choice>
              <mc:Fallback>
                <p:oleObj name="Equation" r:id="rId13" imgW="1384200" imgH="507960"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0125" y="4916488"/>
                        <a:ext cx="2765425"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4"/>
          <p:cNvGraphicFramePr>
            <a:graphicFrameLocks noChangeAspect="1"/>
          </p:cNvGraphicFramePr>
          <p:nvPr/>
        </p:nvGraphicFramePr>
        <p:xfrm>
          <a:off x="500063" y="1071563"/>
          <a:ext cx="3122612" cy="863600"/>
        </p:xfrm>
        <a:graphic>
          <a:graphicData uri="http://schemas.openxmlformats.org/presentationml/2006/ole">
            <mc:AlternateContent xmlns:mc="http://schemas.openxmlformats.org/markup-compatibility/2006">
              <mc:Choice xmlns:v="urn:schemas-microsoft-com:vml" Requires="v">
                <p:oleObj spid="_x0000_s175254" name="Equation" r:id="rId3" imgW="1562040" imgH="431640" progId="Equation.DSMT4">
                  <p:embed/>
                </p:oleObj>
              </mc:Choice>
              <mc:Fallback>
                <p:oleObj name="Equation" r:id="rId3" imgW="1562040" imgH="4316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1071563"/>
                        <a:ext cx="312261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3" name="Object 5"/>
          <p:cNvGraphicFramePr>
            <a:graphicFrameLocks noChangeAspect="1"/>
          </p:cNvGraphicFramePr>
          <p:nvPr/>
        </p:nvGraphicFramePr>
        <p:xfrm>
          <a:off x="703263" y="2138363"/>
          <a:ext cx="2716212" cy="1420812"/>
        </p:xfrm>
        <a:graphic>
          <a:graphicData uri="http://schemas.openxmlformats.org/presentationml/2006/ole">
            <mc:AlternateContent xmlns:mc="http://schemas.openxmlformats.org/markup-compatibility/2006">
              <mc:Choice xmlns:v="urn:schemas-microsoft-com:vml" Requires="v">
                <p:oleObj spid="_x0000_s175255" name="Equation" r:id="rId5" imgW="1358640" imgH="711000" progId="Equation.3">
                  <p:embed/>
                </p:oleObj>
              </mc:Choice>
              <mc:Fallback>
                <p:oleObj name="Equation" r:id="rId5" imgW="1358640" imgH="7110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263" y="2138363"/>
                        <a:ext cx="2716212" cy="142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4" name="Object 8"/>
          <p:cNvGraphicFramePr>
            <a:graphicFrameLocks noChangeAspect="1"/>
          </p:cNvGraphicFramePr>
          <p:nvPr/>
        </p:nvGraphicFramePr>
        <p:xfrm>
          <a:off x="5143500" y="2138363"/>
          <a:ext cx="2182813" cy="1420812"/>
        </p:xfrm>
        <a:graphic>
          <a:graphicData uri="http://schemas.openxmlformats.org/presentationml/2006/ole">
            <mc:AlternateContent xmlns:mc="http://schemas.openxmlformats.org/markup-compatibility/2006">
              <mc:Choice xmlns:v="urn:schemas-microsoft-com:vml" Requires="v">
                <p:oleObj spid="_x0000_s175256" name="Equation" r:id="rId7" imgW="1091880" imgH="711000" progId="Equation.3">
                  <p:embed/>
                </p:oleObj>
              </mc:Choice>
              <mc:Fallback>
                <p:oleObj name="Equation" r:id="rId7" imgW="1091880" imgH="7110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500" y="2138363"/>
                        <a:ext cx="2182813" cy="142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5" name="Object 10"/>
          <p:cNvGraphicFramePr>
            <a:graphicFrameLocks noChangeAspect="1"/>
          </p:cNvGraphicFramePr>
          <p:nvPr/>
        </p:nvGraphicFramePr>
        <p:xfrm>
          <a:off x="900113" y="3860800"/>
          <a:ext cx="7119937" cy="863600"/>
        </p:xfrm>
        <a:graphic>
          <a:graphicData uri="http://schemas.openxmlformats.org/presentationml/2006/ole">
            <mc:AlternateContent xmlns:mc="http://schemas.openxmlformats.org/markup-compatibility/2006">
              <mc:Choice xmlns:v="urn:schemas-microsoft-com:vml" Requires="v">
                <p:oleObj spid="_x0000_s175257" name="Equation" r:id="rId9" imgW="3555720" imgH="431640" progId="Equation.DSMT4">
                  <p:embed/>
                </p:oleObj>
              </mc:Choice>
              <mc:Fallback>
                <p:oleObj name="Equation" r:id="rId9" imgW="3555720" imgH="43164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0113" y="3860800"/>
                        <a:ext cx="7119937"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6" name="Object 11"/>
          <p:cNvGraphicFramePr>
            <a:graphicFrameLocks noChangeAspect="1"/>
          </p:cNvGraphicFramePr>
          <p:nvPr/>
        </p:nvGraphicFramePr>
        <p:xfrm>
          <a:off x="906463" y="4843463"/>
          <a:ext cx="5737225" cy="457200"/>
        </p:xfrm>
        <a:graphic>
          <a:graphicData uri="http://schemas.openxmlformats.org/presentationml/2006/ole">
            <mc:AlternateContent xmlns:mc="http://schemas.openxmlformats.org/markup-compatibility/2006">
              <mc:Choice xmlns:v="urn:schemas-microsoft-com:vml" Requires="v">
                <p:oleObj spid="_x0000_s175258" name="Equation" r:id="rId11" imgW="2869920" imgH="228600" progId="Equation.DSMT4">
                  <p:embed/>
                </p:oleObj>
              </mc:Choice>
              <mc:Fallback>
                <p:oleObj name="Equation" r:id="rId11" imgW="2869920" imgH="22860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6463" y="4843463"/>
                        <a:ext cx="573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7" name="Object 16"/>
          <p:cNvGraphicFramePr>
            <a:graphicFrameLocks noChangeAspect="1"/>
          </p:cNvGraphicFramePr>
          <p:nvPr/>
        </p:nvGraphicFramePr>
        <p:xfrm>
          <a:off x="3597275" y="2590800"/>
          <a:ext cx="1244600" cy="406400"/>
        </p:xfrm>
        <a:graphic>
          <a:graphicData uri="http://schemas.openxmlformats.org/presentationml/2006/ole">
            <mc:AlternateContent xmlns:mc="http://schemas.openxmlformats.org/markup-compatibility/2006">
              <mc:Choice xmlns:v="urn:schemas-microsoft-com:vml" Requires="v">
                <p:oleObj spid="_x0000_s175259" name="Equation" r:id="rId13" imgW="622080" imgH="203040" progId="Equation.DSMT4">
                  <p:embed/>
                </p:oleObj>
              </mc:Choice>
              <mc:Fallback>
                <p:oleObj name="Equation" r:id="rId13" imgW="622080" imgH="203040" progId="Equation.DSMT4">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7275" y="2590800"/>
                        <a:ext cx="12446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10"/>
          <p:cNvSpPr txBox="1">
            <a:spLocks noChangeArrowheads="1"/>
          </p:cNvSpPr>
          <p:nvPr/>
        </p:nvSpPr>
        <p:spPr bwMode="auto">
          <a:xfrm>
            <a:off x="990600" y="1341438"/>
            <a:ext cx="7315200"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30000"/>
              </a:lnSpc>
            </a:pPr>
            <a:r>
              <a:rPr lang="en-US" altLang="zh-TW" dirty="0">
                <a:latin typeface="Times New Roman" pitchFamily="18" charset="0"/>
                <a:ea typeface="標楷體" pitchFamily="65" charset="-120"/>
              </a:rPr>
              <a:t>If </a:t>
            </a:r>
            <a:r>
              <a:rPr lang="en-US" altLang="zh-TW" i="1" dirty="0">
                <a:latin typeface="Times New Roman" pitchFamily="18" charset="0"/>
                <a:ea typeface="標楷體" pitchFamily="65" charset="-120"/>
              </a:rPr>
              <a:t>S </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a:t>
            </a:r>
            <a:r>
              <a:rPr lang="en-US" altLang="zh-TW" b="1" dirty="0" err="1">
                <a:latin typeface="Times New Roman" pitchFamily="18" charset="0"/>
                <a:ea typeface="標楷體" pitchFamily="65" charset="-120"/>
              </a:rPr>
              <a:t>v</a:t>
            </a:r>
            <a:r>
              <a:rPr lang="en-US" altLang="zh-TW" i="1" baseline="-25000" dirty="0" err="1">
                <a:latin typeface="Times New Roman" pitchFamily="18" charset="0"/>
                <a:ea typeface="標楷體" pitchFamily="65" charset="-120"/>
              </a:rPr>
              <a:t>k</a:t>
            </a:r>
            <a:r>
              <a:rPr lang="en-US" altLang="zh-TW" dirty="0">
                <a:latin typeface="Times New Roman" pitchFamily="18" charset="0"/>
                <a:ea typeface="標楷體" pitchFamily="65" charset="-120"/>
              </a:rPr>
              <a:t>} is a set of vectors in a vector space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then the span of  </a:t>
            </a:r>
            <a:r>
              <a:rPr lang="en-US" altLang="zh-TW" i="1" dirty="0">
                <a:latin typeface="Times New Roman" pitchFamily="18" charset="0"/>
                <a:ea typeface="標楷體" pitchFamily="65" charset="-120"/>
              </a:rPr>
              <a:t>S</a:t>
            </a:r>
            <a:r>
              <a:rPr lang="en-US" altLang="zh-TW" dirty="0">
                <a:latin typeface="Times New Roman" pitchFamily="18" charset="0"/>
                <a:ea typeface="標楷體" pitchFamily="65" charset="-120"/>
              </a:rPr>
              <a:t>  is the set of all linear combinations of the vectors in </a:t>
            </a:r>
            <a:r>
              <a:rPr lang="en-US" altLang="zh-TW" i="1" dirty="0">
                <a:latin typeface="Times New Roman" pitchFamily="18" charset="0"/>
                <a:ea typeface="標楷體" pitchFamily="65" charset="-120"/>
              </a:rPr>
              <a:t>S</a:t>
            </a:r>
            <a:r>
              <a:rPr lang="en-US" altLang="zh-TW" dirty="0">
                <a:latin typeface="Times New Roman" pitchFamily="18" charset="0"/>
                <a:ea typeface="標楷體" pitchFamily="65" charset="-120"/>
              </a:rPr>
              <a:t>,                                </a:t>
            </a:r>
          </a:p>
        </p:txBody>
      </p:sp>
      <p:sp>
        <p:nvSpPr>
          <p:cNvPr id="36868" name="Text Box 4"/>
          <p:cNvSpPr txBox="1">
            <a:spLocks noChangeArrowheads="1"/>
          </p:cNvSpPr>
          <p:nvPr/>
        </p:nvSpPr>
        <p:spPr bwMode="auto">
          <a:xfrm>
            <a:off x="381000" y="914400"/>
            <a:ext cx="3536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a:solidFill>
                  <a:schemeClr val="hlink"/>
                </a:solidFill>
                <a:latin typeface="Times New Roman" pitchFamily="18" charset="0"/>
                <a:ea typeface="標楷體" pitchFamily="65" charset="-120"/>
              </a:rPr>
              <a:t> The span of a set: span(</a:t>
            </a:r>
            <a:r>
              <a:rPr lang="en-US" altLang="zh-TW" i="1">
                <a:solidFill>
                  <a:schemeClr val="hlink"/>
                </a:solidFill>
                <a:latin typeface="Times New Roman" pitchFamily="18" charset="0"/>
                <a:ea typeface="標楷體" pitchFamily="65" charset="-120"/>
              </a:rPr>
              <a:t>S</a:t>
            </a:r>
            <a:r>
              <a:rPr lang="en-US" altLang="zh-TW">
                <a:solidFill>
                  <a:schemeClr val="hlink"/>
                </a:solidFill>
                <a:latin typeface="Times New Roman" pitchFamily="18" charset="0"/>
                <a:ea typeface="標楷體" pitchFamily="65" charset="-120"/>
              </a:rPr>
              <a:t>)</a:t>
            </a:r>
          </a:p>
        </p:txBody>
      </p:sp>
      <p:graphicFrame>
        <p:nvGraphicFramePr>
          <p:cNvPr id="36866" name="Object 9"/>
          <p:cNvGraphicFramePr>
            <a:graphicFrameLocks noChangeAspect="1"/>
          </p:cNvGraphicFramePr>
          <p:nvPr/>
        </p:nvGraphicFramePr>
        <p:xfrm>
          <a:off x="1503363" y="2933700"/>
          <a:ext cx="6092825" cy="965200"/>
        </p:xfrm>
        <a:graphic>
          <a:graphicData uri="http://schemas.openxmlformats.org/presentationml/2006/ole">
            <mc:AlternateContent xmlns:mc="http://schemas.openxmlformats.org/markup-compatibility/2006">
              <mc:Choice xmlns:v="urn:schemas-microsoft-com:vml" Requires="v">
                <p:oleObj spid="_x0000_s37236" name="Equation" r:id="rId3" imgW="3047760" imgH="482400" progId="Equation.DSMT4">
                  <p:embed/>
                </p:oleObj>
              </mc:Choice>
              <mc:Fallback>
                <p:oleObj name="Equation" r:id="rId3" imgW="3047760" imgH="4824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363" y="2933700"/>
                        <a:ext cx="6092825"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9" name="Text Box 16"/>
          <p:cNvSpPr txBox="1">
            <a:spLocks noChangeArrowheads="1"/>
          </p:cNvSpPr>
          <p:nvPr/>
        </p:nvSpPr>
        <p:spPr bwMode="auto">
          <a:xfrm>
            <a:off x="463550" y="4267200"/>
            <a:ext cx="6026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a:solidFill>
                  <a:schemeClr val="hlink"/>
                </a:solidFill>
                <a:latin typeface="Times New Roman" pitchFamily="18" charset="0"/>
                <a:ea typeface="標楷體" pitchFamily="65" charset="-120"/>
              </a:rPr>
              <a:t> Definition of a spanning set of a vector space:</a:t>
            </a:r>
          </a:p>
        </p:txBody>
      </p:sp>
      <p:sp>
        <p:nvSpPr>
          <p:cNvPr id="36870" name="Text Box 17"/>
          <p:cNvSpPr txBox="1">
            <a:spLocks noChangeArrowheads="1"/>
          </p:cNvSpPr>
          <p:nvPr/>
        </p:nvSpPr>
        <p:spPr bwMode="auto">
          <a:xfrm>
            <a:off x="971550" y="4797425"/>
            <a:ext cx="7704138"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10000"/>
              </a:spcBef>
              <a:buFont typeface="Times New Roman" pitchFamily="18" charset="0"/>
              <a:buNone/>
            </a:pPr>
            <a:r>
              <a:rPr lang="en-US" altLang="zh-TW" dirty="0">
                <a:latin typeface="Times New Roman" pitchFamily="18" charset="0"/>
              </a:rPr>
              <a:t>If every vector in a given vector space </a:t>
            </a:r>
            <a:r>
              <a:rPr lang="en-US" altLang="zh-TW" i="1" dirty="0">
                <a:latin typeface="Times New Roman" pitchFamily="18" charset="0"/>
              </a:rPr>
              <a:t>V</a:t>
            </a:r>
            <a:r>
              <a:rPr lang="en-US" altLang="zh-TW" dirty="0">
                <a:latin typeface="Times New Roman" pitchFamily="18" charset="0"/>
              </a:rPr>
              <a:t> can be written as a linear combination of vectors in a set </a:t>
            </a:r>
            <a:r>
              <a:rPr lang="en-US" altLang="zh-TW" i="1" dirty="0">
                <a:latin typeface="Times New Roman" pitchFamily="18" charset="0"/>
              </a:rPr>
              <a:t>S</a:t>
            </a:r>
            <a:r>
              <a:rPr lang="en-US" altLang="zh-TW" dirty="0">
                <a:latin typeface="Times New Roman" pitchFamily="18" charset="0"/>
              </a:rPr>
              <a:t>, then </a:t>
            </a:r>
            <a:r>
              <a:rPr lang="en-US" altLang="zh-TW" i="1" dirty="0">
                <a:latin typeface="Times New Roman" pitchFamily="18" charset="0"/>
              </a:rPr>
              <a:t>S</a:t>
            </a:r>
            <a:r>
              <a:rPr lang="en-US" altLang="zh-TW" dirty="0">
                <a:latin typeface="Times New Roman" pitchFamily="18" charset="0"/>
              </a:rPr>
              <a:t> is called a </a:t>
            </a:r>
            <a:r>
              <a:rPr lang="en-US" altLang="zh-TW" b="1" dirty="0">
                <a:latin typeface="Times New Roman" pitchFamily="18" charset="0"/>
              </a:rPr>
              <a:t>spanning set</a:t>
            </a:r>
            <a:r>
              <a:rPr lang="en-US" altLang="zh-TW" dirty="0">
                <a:latin typeface="Times New Roman" pitchFamily="18" charset="0"/>
              </a:rPr>
              <a:t> (</a:t>
            </a:r>
            <a:r>
              <a:rPr lang="zh-TW" altLang="en-US" dirty="0">
                <a:latin typeface="Times New Roman" pitchFamily="18" charset="0"/>
                <a:ea typeface="標楷體" pitchFamily="65" charset="-120"/>
              </a:rPr>
              <a:t>生成集合</a:t>
            </a:r>
            <a:r>
              <a:rPr lang="en-US" altLang="zh-TW" dirty="0">
                <a:latin typeface="Times New Roman" pitchFamily="18" charset="0"/>
              </a:rPr>
              <a:t>) of the vector space </a:t>
            </a:r>
            <a:r>
              <a:rPr lang="en-US" altLang="zh-TW" i="1" dirty="0">
                <a:latin typeface="Times New Roman" pitchFamily="18" charset="0"/>
              </a:rPr>
              <a:t>V</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17"/>
          <p:cNvGraphicFramePr>
            <a:graphicFrameLocks noChangeAspect="1"/>
          </p:cNvGraphicFramePr>
          <p:nvPr/>
        </p:nvGraphicFramePr>
        <p:xfrm>
          <a:off x="1581150" y="1293813"/>
          <a:ext cx="4240213" cy="1778000"/>
        </p:xfrm>
        <a:graphic>
          <a:graphicData uri="http://schemas.openxmlformats.org/presentationml/2006/ole">
            <mc:AlternateContent xmlns:mc="http://schemas.openxmlformats.org/markup-compatibility/2006">
              <mc:Choice xmlns:v="urn:schemas-microsoft-com:vml" Requires="v">
                <p:oleObj spid="_x0000_s170062" name="Equation" r:id="rId3" imgW="2120760" imgH="888840" progId="Equation.DSMT4">
                  <p:embed/>
                </p:oleObj>
              </mc:Choice>
              <mc:Fallback>
                <p:oleObj name="Equation" r:id="rId3" imgW="2120760" imgH="888840" progId="Equation.DSMT4">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1293813"/>
                        <a:ext cx="4240213"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3" name="Text Box 20"/>
          <p:cNvSpPr txBox="1">
            <a:spLocks noChangeArrowheads="1"/>
          </p:cNvSpPr>
          <p:nvPr/>
        </p:nvSpPr>
        <p:spPr bwMode="auto">
          <a:xfrm>
            <a:off x="381000" y="785813"/>
            <a:ext cx="7434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dirty="0">
                <a:solidFill>
                  <a:schemeClr val="hlink"/>
                </a:solidFill>
                <a:latin typeface="Times New Roman" pitchFamily="18" charset="0"/>
              </a:rPr>
              <a:t> </a:t>
            </a:r>
            <a:r>
              <a:rPr lang="en-US" altLang="zh-TW" dirty="0">
                <a:solidFill>
                  <a:srgbClr val="FF0000"/>
                </a:solidFill>
                <a:latin typeface="Times New Roman" pitchFamily="18" charset="0"/>
              </a:rPr>
              <a:t>Notes: The above statement can be expressed as follows</a:t>
            </a:r>
          </a:p>
        </p:txBody>
      </p:sp>
      <p:sp>
        <p:nvSpPr>
          <p:cNvPr id="37894" name="Text Box 24"/>
          <p:cNvSpPr txBox="1">
            <a:spLocks noChangeArrowheads="1"/>
          </p:cNvSpPr>
          <p:nvPr/>
        </p:nvSpPr>
        <p:spPr bwMode="auto">
          <a:xfrm>
            <a:off x="468313" y="3114675"/>
            <a:ext cx="1050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a:solidFill>
                  <a:schemeClr val="hlink"/>
                </a:solidFill>
                <a:latin typeface="Times New Roman" pitchFamily="18" charset="0"/>
              </a:rPr>
              <a:t> </a:t>
            </a:r>
            <a:r>
              <a:rPr lang="en-US" altLang="zh-TW">
                <a:solidFill>
                  <a:srgbClr val="FF0000"/>
                </a:solidFill>
                <a:latin typeface="Times New Roman" pitchFamily="18" charset="0"/>
              </a:rPr>
              <a:t>Ex 4:</a:t>
            </a:r>
          </a:p>
        </p:txBody>
      </p:sp>
      <p:graphicFrame>
        <p:nvGraphicFramePr>
          <p:cNvPr id="37891" name="Object 25"/>
          <p:cNvGraphicFramePr>
            <a:graphicFrameLocks noChangeAspect="1"/>
          </p:cNvGraphicFramePr>
          <p:nvPr/>
        </p:nvGraphicFramePr>
        <p:xfrm>
          <a:off x="595313" y="3624263"/>
          <a:ext cx="8405812" cy="1447800"/>
        </p:xfrm>
        <a:graphic>
          <a:graphicData uri="http://schemas.openxmlformats.org/presentationml/2006/ole">
            <mc:AlternateContent xmlns:mc="http://schemas.openxmlformats.org/markup-compatibility/2006">
              <mc:Choice xmlns:v="urn:schemas-microsoft-com:vml" Requires="v">
                <p:oleObj spid="_x0000_s170063" name="Equation" r:id="rId5" imgW="4203360" imgH="723600" progId="Equation.DSMT4">
                  <p:embed/>
                </p:oleObj>
              </mc:Choice>
              <mc:Fallback>
                <p:oleObj name="Equation" r:id="rId5" imgW="4203360" imgH="723600" progId="Equation.DSMT4">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313" y="3624263"/>
                        <a:ext cx="8405812"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2" name="Object 26"/>
          <p:cNvGraphicFramePr>
            <a:graphicFrameLocks noChangeAspect="1"/>
          </p:cNvGraphicFramePr>
          <p:nvPr/>
        </p:nvGraphicFramePr>
        <p:xfrm>
          <a:off x="635000" y="5313363"/>
          <a:ext cx="8151813" cy="1473200"/>
        </p:xfrm>
        <a:graphic>
          <a:graphicData uri="http://schemas.openxmlformats.org/presentationml/2006/ole">
            <mc:AlternateContent xmlns:mc="http://schemas.openxmlformats.org/markup-compatibility/2006">
              <mc:Choice xmlns:v="urn:schemas-microsoft-com:vml" Requires="v">
                <p:oleObj spid="_x0000_s170064" name="Equation" r:id="rId7" imgW="4076640" imgH="736560" progId="Equation.DSMT4">
                  <p:embed/>
                </p:oleObj>
              </mc:Choice>
              <mc:Fallback>
                <p:oleObj name="Equation" r:id="rId7" imgW="4076640" imgH="736560" progId="Equation.DSMT4">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00" y="5313363"/>
                        <a:ext cx="8151813"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8914" name="Object 15"/>
          <p:cNvGraphicFramePr>
            <a:graphicFrameLocks noChangeAspect="1"/>
          </p:cNvGraphicFramePr>
          <p:nvPr/>
        </p:nvGraphicFramePr>
        <p:xfrm>
          <a:off x="1258888" y="1408113"/>
          <a:ext cx="7202487" cy="508000"/>
        </p:xfrm>
        <a:graphic>
          <a:graphicData uri="http://schemas.openxmlformats.org/presentationml/2006/ole">
            <mc:AlternateContent xmlns:mc="http://schemas.openxmlformats.org/markup-compatibility/2006">
              <mc:Choice xmlns:v="urn:schemas-microsoft-com:vml" Requires="v">
                <p:oleObj spid="_x0000_s126762" name="Equation" r:id="rId3" imgW="3606480" imgH="253800" progId="Equation.DSMT4">
                  <p:embed/>
                </p:oleObj>
              </mc:Choice>
              <mc:Fallback>
                <p:oleObj name="Equation" r:id="rId3" imgW="3606480" imgH="253800" progId="Equation.DSMT4">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408113"/>
                        <a:ext cx="7202487"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9" name="Text Box 16"/>
          <p:cNvSpPr txBox="1">
            <a:spLocks noChangeArrowheads="1"/>
          </p:cNvSpPr>
          <p:nvPr/>
        </p:nvSpPr>
        <p:spPr bwMode="auto">
          <a:xfrm>
            <a:off x="381000" y="912813"/>
            <a:ext cx="3735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Ex 5: A spanning set for </a:t>
            </a:r>
            <a:r>
              <a:rPr lang="en-US" altLang="zh-TW" i="1" dirty="0">
                <a:solidFill>
                  <a:schemeClr val="hlink"/>
                </a:solidFill>
                <a:latin typeface="Times New Roman" pitchFamily="18" charset="0"/>
              </a:rPr>
              <a:t>R</a:t>
            </a:r>
            <a:r>
              <a:rPr lang="en-US" altLang="zh-TW" baseline="50000" dirty="0">
                <a:solidFill>
                  <a:schemeClr val="hlink"/>
                </a:solidFill>
                <a:latin typeface="Times New Roman" pitchFamily="18" charset="0"/>
              </a:rPr>
              <a:t>3</a:t>
            </a:r>
            <a:endParaRPr lang="en-US" altLang="zh-TW" baseline="50000" dirty="0">
              <a:solidFill>
                <a:schemeClr val="hlink"/>
              </a:solidFill>
              <a:latin typeface="Times New Roman" pitchFamily="18" charset="0"/>
              <a:ea typeface="標楷體" pitchFamily="65" charset="-120"/>
            </a:endParaRPr>
          </a:p>
        </p:txBody>
      </p:sp>
      <p:graphicFrame>
        <p:nvGraphicFramePr>
          <p:cNvPr id="38915" name="Object 18"/>
          <p:cNvGraphicFramePr>
            <a:graphicFrameLocks noChangeAspect="1"/>
          </p:cNvGraphicFramePr>
          <p:nvPr>
            <p:extLst>
              <p:ext uri="{D42A27DB-BD31-4B8C-83A1-F6EECF244321}">
                <p14:modId xmlns:p14="http://schemas.microsoft.com/office/powerpoint/2010/main" val="1361061982"/>
              </p:ext>
            </p:extLst>
          </p:nvPr>
        </p:nvGraphicFramePr>
        <p:xfrm>
          <a:off x="1115616" y="2363788"/>
          <a:ext cx="7053262" cy="1422400"/>
        </p:xfrm>
        <a:graphic>
          <a:graphicData uri="http://schemas.openxmlformats.org/presentationml/2006/ole">
            <mc:AlternateContent xmlns:mc="http://schemas.openxmlformats.org/markup-compatibility/2006">
              <mc:Choice xmlns:v="urn:schemas-microsoft-com:vml" Requires="v">
                <p:oleObj spid="_x0000_s126763" name="Equation" r:id="rId5" imgW="3530520" imgH="711000" progId="Equation.DSMT4">
                  <p:embed/>
                </p:oleObj>
              </mc:Choice>
              <mc:Fallback>
                <p:oleObj name="Equation" r:id="rId5" imgW="3530520" imgH="711000" progId="Equation.DSMT4">
                  <p:embed/>
                  <p:pic>
                    <p:nvPicPr>
                      <p:cNvPr id="0" name="Object 18"/>
                      <p:cNvPicPr>
                        <a:picLocks noChangeAspect="1" noChangeArrowheads="1"/>
                      </p:cNvPicPr>
                      <p:nvPr/>
                    </p:nvPicPr>
                    <p:blipFill>
                      <a:blip r:embed="rId6"/>
                      <a:srcRect/>
                      <a:stretch>
                        <a:fillRect/>
                      </a:stretch>
                    </p:blipFill>
                    <p:spPr bwMode="auto">
                      <a:xfrm>
                        <a:off x="1115616" y="2363788"/>
                        <a:ext cx="7053262" cy="142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20" name="Text Box 19"/>
          <p:cNvSpPr txBox="1">
            <a:spLocks noChangeArrowheads="1"/>
          </p:cNvSpPr>
          <p:nvPr/>
        </p:nvSpPr>
        <p:spPr bwMode="auto">
          <a:xfrm>
            <a:off x="673100" y="1811338"/>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graphicFrame>
        <p:nvGraphicFramePr>
          <p:cNvPr id="38916" name="Object 21"/>
          <p:cNvGraphicFramePr>
            <a:graphicFrameLocks noChangeAspect="1"/>
          </p:cNvGraphicFramePr>
          <p:nvPr/>
        </p:nvGraphicFramePr>
        <p:xfrm>
          <a:off x="1357313" y="3900488"/>
          <a:ext cx="2995612" cy="457200"/>
        </p:xfrm>
        <a:graphic>
          <a:graphicData uri="http://schemas.openxmlformats.org/presentationml/2006/ole">
            <mc:AlternateContent xmlns:mc="http://schemas.openxmlformats.org/markup-compatibility/2006">
              <mc:Choice xmlns:v="urn:schemas-microsoft-com:vml" Requires="v">
                <p:oleObj spid="_x0000_s126764" name="Equation" r:id="rId7" imgW="1498320" imgH="228600" progId="Equation.DSMT4">
                  <p:embed/>
                </p:oleObj>
              </mc:Choice>
              <mc:Fallback>
                <p:oleObj name="Equation" r:id="rId7" imgW="1498320" imgH="228600" progId="Equation.DSMT4">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7313" y="3900488"/>
                        <a:ext cx="29956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7" name="Object 22"/>
          <p:cNvGraphicFramePr>
            <a:graphicFrameLocks noGrp="1" noChangeAspect="1"/>
          </p:cNvGraphicFramePr>
          <p:nvPr>
            <p:ph type="body" idx="1"/>
          </p:nvPr>
        </p:nvGraphicFramePr>
        <p:xfrm>
          <a:off x="4357688" y="3929063"/>
          <a:ext cx="2667000" cy="1346200"/>
        </p:xfrm>
        <a:graphic>
          <a:graphicData uri="http://schemas.openxmlformats.org/presentationml/2006/ole">
            <mc:AlternateContent xmlns:mc="http://schemas.openxmlformats.org/markup-compatibility/2006">
              <mc:Choice xmlns:v="urn:schemas-microsoft-com:vml" Requires="v">
                <p:oleObj spid="_x0000_s126765" name="Equation" r:id="rId9" imgW="1358640" imgH="685800" progId="Equation.3">
                  <p:embed/>
                </p:oleObj>
              </mc:Choice>
              <mc:Fallback>
                <p:oleObj name="Equation" r:id="rId9" imgW="1358640" imgH="685800" progId="Equation.3">
                  <p:embed/>
                  <p:pic>
                    <p:nvPicPr>
                      <p:cNvPr id="0" name="Object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7688" y="3929063"/>
                        <a:ext cx="2667000" cy="134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8" name="Object 23"/>
          <p:cNvGraphicFramePr>
            <a:graphicFrameLocks noChangeAspect="1"/>
          </p:cNvGraphicFramePr>
          <p:nvPr>
            <p:extLst>
              <p:ext uri="{D42A27DB-BD31-4B8C-83A1-F6EECF244321}">
                <p14:modId xmlns:p14="http://schemas.microsoft.com/office/powerpoint/2010/main" val="1515768564"/>
              </p:ext>
            </p:extLst>
          </p:nvPr>
        </p:nvGraphicFramePr>
        <p:xfrm>
          <a:off x="1187624" y="5572125"/>
          <a:ext cx="7213600" cy="863600"/>
        </p:xfrm>
        <a:graphic>
          <a:graphicData uri="http://schemas.openxmlformats.org/presentationml/2006/ole">
            <mc:AlternateContent xmlns:mc="http://schemas.openxmlformats.org/markup-compatibility/2006">
              <mc:Choice xmlns:v="urn:schemas-microsoft-com:vml" Requires="v">
                <p:oleObj spid="_x0000_s126766" name="Equation" r:id="rId11" imgW="3606480" imgH="431640" progId="Equation.DSMT4">
                  <p:embed/>
                </p:oleObj>
              </mc:Choice>
              <mc:Fallback>
                <p:oleObj name="Equation" r:id="rId11" imgW="3606480" imgH="431640" progId="Equation.DSMT4">
                  <p:embed/>
                  <p:pic>
                    <p:nvPicPr>
                      <p:cNvPr id="0" name="Object 23"/>
                      <p:cNvPicPr>
                        <a:picLocks noChangeAspect="1" noChangeArrowheads="1"/>
                      </p:cNvPicPr>
                      <p:nvPr/>
                    </p:nvPicPr>
                    <p:blipFill>
                      <a:blip r:embed="rId12"/>
                      <a:srcRect/>
                      <a:stretch>
                        <a:fillRect/>
                      </a:stretch>
                    </p:blipFill>
                    <p:spPr bwMode="auto">
                      <a:xfrm>
                        <a:off x="1187624" y="5572125"/>
                        <a:ext cx="72136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4"/>
          <p:cNvGraphicFramePr>
            <a:graphicFrameLocks noChangeAspect="1"/>
          </p:cNvGraphicFramePr>
          <p:nvPr/>
        </p:nvGraphicFramePr>
        <p:xfrm>
          <a:off x="1130300" y="928688"/>
          <a:ext cx="2716213" cy="1420812"/>
        </p:xfrm>
        <a:graphic>
          <a:graphicData uri="http://schemas.openxmlformats.org/presentationml/2006/ole">
            <mc:AlternateContent xmlns:mc="http://schemas.openxmlformats.org/markup-compatibility/2006">
              <mc:Choice xmlns:v="urn:schemas-microsoft-com:vml" Requires="v">
                <p:oleObj spid="_x0000_s142781" name="Equation" r:id="rId3" imgW="1358640" imgH="711000" progId="Equation.3">
                  <p:embed/>
                </p:oleObj>
              </mc:Choice>
              <mc:Fallback>
                <p:oleObj name="Equation" r:id="rId3" imgW="1358640" imgH="711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300" y="928688"/>
                        <a:ext cx="2716213" cy="142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39" name="Object 5"/>
          <p:cNvGraphicFramePr>
            <a:graphicFrameLocks noChangeAspect="1"/>
          </p:cNvGraphicFramePr>
          <p:nvPr/>
        </p:nvGraphicFramePr>
        <p:xfrm>
          <a:off x="1143000" y="2509838"/>
          <a:ext cx="5667375" cy="406400"/>
        </p:xfrm>
        <a:graphic>
          <a:graphicData uri="http://schemas.openxmlformats.org/presentationml/2006/ole">
            <mc:AlternateContent xmlns:mc="http://schemas.openxmlformats.org/markup-compatibility/2006">
              <mc:Choice xmlns:v="urn:schemas-microsoft-com:vml" Requires="v">
                <p:oleObj spid="_x0000_s142782" name="Equation" r:id="rId5" imgW="2831760" imgH="203040" progId="Equation.DSMT4">
                  <p:embed/>
                </p:oleObj>
              </mc:Choice>
              <mc:Fallback>
                <p:oleObj name="Equation" r:id="rId5" imgW="2831760" imgH="2030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509838"/>
                        <a:ext cx="56673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0" name="Object 6"/>
          <p:cNvGraphicFramePr>
            <a:graphicFrameLocks noChangeAspect="1"/>
          </p:cNvGraphicFramePr>
          <p:nvPr/>
        </p:nvGraphicFramePr>
        <p:xfrm>
          <a:off x="1117600" y="3081338"/>
          <a:ext cx="2030413" cy="457200"/>
        </p:xfrm>
        <a:graphic>
          <a:graphicData uri="http://schemas.openxmlformats.org/presentationml/2006/ole">
            <mc:AlternateContent xmlns:mc="http://schemas.openxmlformats.org/markup-compatibility/2006">
              <mc:Choice xmlns:v="urn:schemas-microsoft-com:vml" Requires="v">
                <p:oleObj spid="_x0000_s142783" name="Equation" r:id="rId7" imgW="1015920" imgH="228600" progId="Equation.DSMT4">
                  <p:embed/>
                </p:oleObj>
              </mc:Choice>
              <mc:Fallback>
                <p:oleObj name="Equation" r:id="rId7" imgW="1015920" imgH="2286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7600" y="3081338"/>
                        <a:ext cx="20304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Text Box 16"/>
          <p:cNvSpPr txBox="1">
            <a:spLocks noChangeArrowheads="1"/>
          </p:cNvSpPr>
          <p:nvPr/>
        </p:nvSpPr>
        <p:spPr bwMode="auto">
          <a:xfrm>
            <a:off x="463550" y="3767138"/>
            <a:ext cx="1176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 Notes:</a:t>
            </a:r>
          </a:p>
        </p:txBody>
      </p:sp>
      <p:sp>
        <p:nvSpPr>
          <p:cNvPr id="39943" name="Text Box 17"/>
          <p:cNvSpPr txBox="1">
            <a:spLocks noChangeArrowheads="1"/>
          </p:cNvSpPr>
          <p:nvPr/>
        </p:nvSpPr>
        <p:spPr bwMode="auto">
          <a:xfrm>
            <a:off x="714375" y="4151313"/>
            <a:ext cx="8072438"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10000"/>
              </a:spcBef>
              <a:buFont typeface="Times New Roman" pitchFamily="18" charset="0"/>
              <a:buNone/>
            </a:pPr>
            <a:r>
              <a:rPr lang="en-US" altLang="zh-TW" sz="2000" dirty="0">
                <a:solidFill>
                  <a:srgbClr val="0000FF"/>
                </a:solidFill>
                <a:latin typeface="Times New Roman" pitchFamily="18" charset="0"/>
              </a:rPr>
              <a:t>※ For any set </a:t>
            </a:r>
            <a:r>
              <a:rPr lang="en-US" altLang="zh-TW" sz="2000" i="1" dirty="0">
                <a:solidFill>
                  <a:srgbClr val="0000FF"/>
                </a:solidFill>
                <a:latin typeface="Times New Roman" pitchFamily="18" charset="0"/>
              </a:rPr>
              <a:t>S</a:t>
            </a:r>
            <a:r>
              <a:rPr lang="en-US" altLang="zh-TW" sz="2000" baseline="-25000" dirty="0">
                <a:solidFill>
                  <a:srgbClr val="0000FF"/>
                </a:solidFill>
                <a:latin typeface="Times New Roman" pitchFamily="18" charset="0"/>
              </a:rPr>
              <a:t>1</a:t>
            </a:r>
            <a:r>
              <a:rPr lang="en-US" altLang="zh-TW" sz="2000" dirty="0">
                <a:solidFill>
                  <a:srgbClr val="0000FF"/>
                </a:solidFill>
                <a:latin typeface="Times New Roman" pitchFamily="18" charset="0"/>
              </a:rPr>
              <a:t> containing the set </a:t>
            </a:r>
            <a:r>
              <a:rPr lang="en-US" altLang="zh-TW" sz="2000" i="1" dirty="0">
                <a:solidFill>
                  <a:srgbClr val="0000FF"/>
                </a:solidFill>
                <a:latin typeface="Times New Roman" pitchFamily="18" charset="0"/>
              </a:rPr>
              <a:t>S</a:t>
            </a:r>
            <a:r>
              <a:rPr lang="en-US" altLang="zh-TW" sz="2000" dirty="0">
                <a:solidFill>
                  <a:srgbClr val="0000FF"/>
                </a:solidFill>
                <a:latin typeface="Times New Roman" pitchFamily="18" charset="0"/>
              </a:rPr>
              <a:t>, if </a:t>
            </a:r>
            <a:r>
              <a:rPr lang="en-US" altLang="zh-TW" sz="2000" i="1" dirty="0">
                <a:solidFill>
                  <a:srgbClr val="0000FF"/>
                </a:solidFill>
                <a:latin typeface="Times New Roman" pitchFamily="18" charset="0"/>
              </a:rPr>
              <a:t>S</a:t>
            </a:r>
            <a:r>
              <a:rPr lang="en-US" altLang="zh-TW" sz="2000" dirty="0">
                <a:solidFill>
                  <a:srgbClr val="0000FF"/>
                </a:solidFill>
                <a:latin typeface="Times New Roman" pitchFamily="18" charset="0"/>
              </a:rPr>
              <a:t> can span </a:t>
            </a:r>
            <a:r>
              <a:rPr lang="en-US" altLang="zh-TW" sz="2000" i="1" dirty="0">
                <a:solidFill>
                  <a:srgbClr val="0000FF"/>
                </a:solidFill>
                <a:latin typeface="Times New Roman" pitchFamily="18" charset="0"/>
              </a:rPr>
              <a:t>R</a:t>
            </a:r>
            <a:r>
              <a:rPr lang="en-US" altLang="zh-TW" sz="2000" baseline="50000" dirty="0">
                <a:solidFill>
                  <a:srgbClr val="0000FF"/>
                </a:solidFill>
                <a:latin typeface="Times New Roman" pitchFamily="18" charset="0"/>
              </a:rPr>
              <a:t>3</a:t>
            </a:r>
            <a:r>
              <a:rPr lang="en-US" altLang="zh-TW" sz="2000" dirty="0">
                <a:solidFill>
                  <a:srgbClr val="0000FF"/>
                </a:solidFill>
                <a:latin typeface="Times New Roman" pitchFamily="18" charset="0"/>
              </a:rPr>
              <a:t>, </a:t>
            </a:r>
            <a:r>
              <a:rPr lang="en-US" altLang="zh-TW" sz="2000" i="1" dirty="0">
                <a:solidFill>
                  <a:srgbClr val="0000FF"/>
                </a:solidFill>
                <a:latin typeface="Times New Roman" pitchFamily="18" charset="0"/>
              </a:rPr>
              <a:t>S</a:t>
            </a:r>
            <a:r>
              <a:rPr lang="en-US" altLang="zh-TW" sz="2000" baseline="-25000" dirty="0">
                <a:solidFill>
                  <a:srgbClr val="0000FF"/>
                </a:solidFill>
                <a:latin typeface="Times New Roman" pitchFamily="18" charset="0"/>
              </a:rPr>
              <a:t>1</a:t>
            </a:r>
            <a:r>
              <a:rPr lang="en-US" altLang="zh-TW" sz="2000" dirty="0">
                <a:solidFill>
                  <a:srgbClr val="0000FF"/>
                </a:solidFill>
                <a:latin typeface="Times New Roman" pitchFamily="18" charset="0"/>
              </a:rPr>
              <a:t> can span </a:t>
            </a:r>
            <a:r>
              <a:rPr lang="en-US" altLang="zh-TW" sz="2000" i="1" dirty="0">
                <a:solidFill>
                  <a:srgbClr val="0000FF"/>
                </a:solidFill>
                <a:latin typeface="Times New Roman" pitchFamily="18" charset="0"/>
              </a:rPr>
              <a:t>R</a:t>
            </a:r>
            <a:r>
              <a:rPr lang="en-US" altLang="zh-TW" sz="2000" baseline="50000" dirty="0">
                <a:solidFill>
                  <a:srgbClr val="0000FF"/>
                </a:solidFill>
                <a:latin typeface="Times New Roman" pitchFamily="18" charset="0"/>
              </a:rPr>
              <a:t>3</a:t>
            </a:r>
            <a:r>
              <a:rPr lang="en-US" altLang="zh-TW" sz="2000" dirty="0">
                <a:solidFill>
                  <a:srgbClr val="0000FF"/>
                </a:solidFill>
                <a:latin typeface="Times New Roman" pitchFamily="18" charset="0"/>
              </a:rPr>
              <a:t> as well (e.g.,                                                                                     ). </a:t>
            </a:r>
          </a:p>
          <a:p>
            <a:pPr eaLnBrk="1" hangingPunct="1">
              <a:lnSpc>
                <a:spcPct val="110000"/>
              </a:lnSpc>
              <a:spcBef>
                <a:spcPct val="10000"/>
              </a:spcBef>
              <a:buFont typeface="Times New Roman" pitchFamily="18" charset="0"/>
              <a:buNone/>
            </a:pPr>
            <a:r>
              <a:rPr lang="en-US" altLang="zh-TW" sz="2000" dirty="0">
                <a:solidFill>
                  <a:srgbClr val="0000FF"/>
                </a:solidFill>
                <a:latin typeface="Times New Roman" pitchFamily="18" charset="0"/>
              </a:rPr>
              <a:t>※  Actually, in this case, what </a:t>
            </a:r>
            <a:r>
              <a:rPr lang="en-US" altLang="zh-TW" sz="2000" i="1" dirty="0">
                <a:solidFill>
                  <a:srgbClr val="0000FF"/>
                </a:solidFill>
                <a:latin typeface="Times New Roman" pitchFamily="18" charset="0"/>
              </a:rPr>
              <a:t>S</a:t>
            </a:r>
            <a:r>
              <a:rPr lang="en-US" altLang="zh-TW" sz="2000" baseline="-25000" dirty="0">
                <a:solidFill>
                  <a:srgbClr val="0000FF"/>
                </a:solidFill>
                <a:latin typeface="Times New Roman" pitchFamily="18" charset="0"/>
              </a:rPr>
              <a:t>1</a:t>
            </a:r>
            <a:r>
              <a:rPr lang="en-US" altLang="zh-TW" sz="2000" dirty="0">
                <a:solidFill>
                  <a:srgbClr val="0000FF"/>
                </a:solidFill>
                <a:latin typeface="Times New Roman" pitchFamily="18" charset="0"/>
              </a:rPr>
              <a:t> can span is only </a:t>
            </a:r>
            <a:r>
              <a:rPr lang="en-US" altLang="zh-TW" sz="2000" i="1" dirty="0">
                <a:solidFill>
                  <a:srgbClr val="0000FF"/>
                </a:solidFill>
                <a:latin typeface="Times New Roman" pitchFamily="18" charset="0"/>
              </a:rPr>
              <a:t>R</a:t>
            </a:r>
            <a:r>
              <a:rPr lang="en-US" altLang="zh-TW" sz="2000" baseline="50000" dirty="0">
                <a:solidFill>
                  <a:srgbClr val="0000FF"/>
                </a:solidFill>
                <a:latin typeface="Times New Roman" pitchFamily="18" charset="0"/>
              </a:rPr>
              <a:t>3</a:t>
            </a:r>
            <a:r>
              <a:rPr lang="en-US" altLang="zh-TW" sz="2000" dirty="0">
                <a:solidFill>
                  <a:srgbClr val="0000FF"/>
                </a:solidFill>
                <a:latin typeface="Times New Roman" pitchFamily="18" charset="0"/>
              </a:rPr>
              <a:t>. Since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1</a:t>
            </a:r>
            <a:r>
              <a:rPr lang="en-US" altLang="zh-TW" sz="2000" dirty="0">
                <a:solidFill>
                  <a:srgbClr val="0000FF"/>
                </a:solidFill>
                <a:latin typeface="Times New Roman" pitchFamily="18" charset="0"/>
              </a:rPr>
              <a:t>,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2</a:t>
            </a:r>
            <a:r>
              <a:rPr lang="en-US" altLang="zh-TW" sz="2000" dirty="0">
                <a:solidFill>
                  <a:srgbClr val="0000FF"/>
                </a:solidFill>
                <a:latin typeface="Times New Roman" pitchFamily="18" charset="0"/>
              </a:rPr>
              <a:t>, and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3</a:t>
            </a:r>
            <a:r>
              <a:rPr lang="en-US" altLang="zh-TW" sz="2000" dirty="0">
                <a:solidFill>
                  <a:srgbClr val="0000FF"/>
                </a:solidFill>
                <a:latin typeface="Times New Roman" pitchFamily="18" charset="0"/>
              </a:rPr>
              <a:t> span </a:t>
            </a:r>
            <a:r>
              <a:rPr lang="en-US" altLang="zh-TW" sz="2000" i="1" dirty="0">
                <a:solidFill>
                  <a:srgbClr val="0000FF"/>
                </a:solidFill>
                <a:latin typeface="Times New Roman" pitchFamily="18" charset="0"/>
              </a:rPr>
              <a:t>R</a:t>
            </a:r>
            <a:r>
              <a:rPr lang="en-US" altLang="zh-TW" sz="2000" baseline="50000" dirty="0">
                <a:solidFill>
                  <a:srgbClr val="0000FF"/>
                </a:solidFill>
                <a:latin typeface="Times New Roman" pitchFamily="18" charset="0"/>
              </a:rPr>
              <a:t>3</a:t>
            </a:r>
            <a:r>
              <a:rPr lang="en-US" altLang="zh-TW" sz="2000" dirty="0">
                <a:solidFill>
                  <a:srgbClr val="0000FF"/>
                </a:solidFill>
                <a:latin typeface="Times New Roman" pitchFamily="18" charset="0"/>
              </a:rPr>
              <a:t>,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4</a:t>
            </a:r>
            <a:r>
              <a:rPr lang="en-US" altLang="zh-TW" sz="2000" dirty="0">
                <a:solidFill>
                  <a:srgbClr val="0000FF"/>
                </a:solidFill>
                <a:latin typeface="Times New Roman" pitchFamily="18" charset="0"/>
              </a:rPr>
              <a:t> must be a linear combination of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1</a:t>
            </a:r>
            <a:r>
              <a:rPr lang="en-US" altLang="zh-TW" sz="2000" dirty="0">
                <a:solidFill>
                  <a:srgbClr val="0000FF"/>
                </a:solidFill>
                <a:latin typeface="Times New Roman" pitchFamily="18" charset="0"/>
              </a:rPr>
              <a:t>,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2</a:t>
            </a:r>
            <a:r>
              <a:rPr lang="en-US" altLang="zh-TW" sz="2000" dirty="0">
                <a:solidFill>
                  <a:srgbClr val="0000FF"/>
                </a:solidFill>
                <a:latin typeface="Times New Roman" pitchFamily="18" charset="0"/>
              </a:rPr>
              <a:t>, and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3</a:t>
            </a:r>
            <a:r>
              <a:rPr lang="en-US" altLang="zh-TW" sz="2000" dirty="0">
                <a:solidFill>
                  <a:srgbClr val="0000FF"/>
                </a:solidFill>
                <a:latin typeface="Times New Roman" pitchFamily="18" charset="0"/>
              </a:rPr>
              <a:t>. So, adding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4</a:t>
            </a:r>
            <a:r>
              <a:rPr lang="en-US" altLang="zh-TW" sz="2000" dirty="0">
                <a:solidFill>
                  <a:srgbClr val="0000FF"/>
                </a:solidFill>
                <a:latin typeface="Times New Roman" pitchFamily="18" charset="0"/>
              </a:rPr>
              <a:t> will not generate more combinations. As a consequence,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1</a:t>
            </a:r>
            <a:r>
              <a:rPr lang="en-US" altLang="zh-TW" sz="2000" dirty="0">
                <a:solidFill>
                  <a:srgbClr val="0000FF"/>
                </a:solidFill>
                <a:latin typeface="Times New Roman" pitchFamily="18" charset="0"/>
              </a:rPr>
              <a:t>,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2</a:t>
            </a:r>
            <a:r>
              <a:rPr lang="en-US" altLang="zh-TW" sz="2000" dirty="0">
                <a:solidFill>
                  <a:srgbClr val="0000FF"/>
                </a:solidFill>
                <a:latin typeface="Times New Roman" pitchFamily="18" charset="0"/>
              </a:rPr>
              <a:t>,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3</a:t>
            </a:r>
            <a:r>
              <a:rPr lang="en-US" altLang="zh-TW" sz="2000" dirty="0">
                <a:solidFill>
                  <a:srgbClr val="0000FF"/>
                </a:solidFill>
                <a:latin typeface="Times New Roman" pitchFamily="18" charset="0"/>
              </a:rPr>
              <a:t>, and </a:t>
            </a:r>
            <a:r>
              <a:rPr lang="en-US" altLang="zh-TW" sz="2000" b="1" dirty="0">
                <a:solidFill>
                  <a:srgbClr val="0000FF"/>
                </a:solidFill>
                <a:latin typeface="Times New Roman" pitchFamily="18" charset="0"/>
              </a:rPr>
              <a:t>v</a:t>
            </a:r>
            <a:r>
              <a:rPr lang="en-US" altLang="zh-TW" sz="2000" baseline="-25000" dirty="0">
                <a:solidFill>
                  <a:srgbClr val="0000FF"/>
                </a:solidFill>
                <a:latin typeface="Times New Roman" pitchFamily="18" charset="0"/>
              </a:rPr>
              <a:t>4</a:t>
            </a:r>
            <a:r>
              <a:rPr lang="en-US" altLang="zh-TW" sz="2000" dirty="0">
                <a:solidFill>
                  <a:srgbClr val="0000FF"/>
                </a:solidFill>
                <a:latin typeface="Times New Roman" pitchFamily="18" charset="0"/>
              </a:rPr>
              <a:t> can only span </a:t>
            </a:r>
            <a:r>
              <a:rPr lang="en-US" altLang="zh-TW" sz="2000" i="1" dirty="0">
                <a:solidFill>
                  <a:srgbClr val="0000FF"/>
                </a:solidFill>
                <a:latin typeface="Times New Roman" pitchFamily="18" charset="0"/>
              </a:rPr>
              <a:t>R</a:t>
            </a:r>
            <a:r>
              <a:rPr lang="en-US" altLang="zh-TW" sz="2000" baseline="30000" dirty="0">
                <a:solidFill>
                  <a:srgbClr val="0000FF"/>
                </a:solidFill>
                <a:latin typeface="Times New Roman" pitchFamily="18" charset="0"/>
              </a:rPr>
              <a:t>3</a:t>
            </a:r>
            <a:endParaRPr lang="en-US" altLang="zh-TW" sz="2000" dirty="0">
              <a:solidFill>
                <a:srgbClr val="0000FF"/>
              </a:solidFill>
              <a:latin typeface="Times New Roman" pitchFamily="18" charset="0"/>
            </a:endParaRPr>
          </a:p>
        </p:txBody>
      </p:sp>
      <p:graphicFrame>
        <p:nvGraphicFramePr>
          <p:cNvPr id="39941" name="Object 15"/>
          <p:cNvGraphicFramePr>
            <a:graphicFrameLocks noChangeAspect="1"/>
          </p:cNvGraphicFramePr>
          <p:nvPr/>
        </p:nvGraphicFramePr>
        <p:xfrm>
          <a:off x="1733550" y="4503738"/>
          <a:ext cx="5359400" cy="406400"/>
        </p:xfrm>
        <a:graphic>
          <a:graphicData uri="http://schemas.openxmlformats.org/presentationml/2006/ole">
            <mc:AlternateContent xmlns:mc="http://schemas.openxmlformats.org/markup-compatibility/2006">
              <mc:Choice xmlns:v="urn:schemas-microsoft-com:vml" Requires="v">
                <p:oleObj spid="_x0000_s142784" name="Equation" r:id="rId9" imgW="3352680" imgH="253800" progId="Equation.DSMT4">
                  <p:embed/>
                </p:oleObj>
              </mc:Choice>
              <mc:Fallback>
                <p:oleObj name="Equation" r:id="rId9" imgW="3352680" imgH="253800" progId="Equation.DSMT4">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3550" y="4503738"/>
                        <a:ext cx="5359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矩形 7"/>
          <p:cNvSpPr/>
          <p:nvPr/>
        </p:nvSpPr>
        <p:spPr>
          <a:xfrm>
            <a:off x="3929063" y="857250"/>
            <a:ext cx="5000625" cy="1692275"/>
          </a:xfrm>
          <a:prstGeom prst="rect">
            <a:avLst/>
          </a:prstGeom>
          <a:ln>
            <a:solidFill>
              <a:srgbClr val="0000FF"/>
            </a:solidFill>
          </a:ln>
        </p:spPr>
        <p:txBody>
          <a:bodyPr>
            <a:spAutoFit/>
          </a:bodyPr>
          <a:lstStyle/>
          <a:p>
            <a:pPr marL="271463" indent="-271463">
              <a:lnSpc>
                <a:spcPct val="130000"/>
              </a:lnSpc>
              <a:defRPr/>
            </a:pPr>
            <a:r>
              <a:rPr lang="en-US" altLang="zh-TW" sz="1600" dirty="0">
                <a:solidFill>
                  <a:srgbClr val="0000FF"/>
                </a:solidFill>
                <a:latin typeface="+mn-lt"/>
                <a:ea typeface="標楷體" pitchFamily="65" charset="-120"/>
              </a:rPr>
              <a:t>※ From </a:t>
            </a:r>
            <a:r>
              <a:rPr lang="en-US" altLang="zh-TW" sz="1600" dirty="0" err="1">
                <a:solidFill>
                  <a:srgbClr val="0000FF"/>
                </a:solidFill>
                <a:latin typeface="+mn-lt"/>
                <a:ea typeface="標楷體" pitchFamily="65" charset="-120"/>
              </a:rPr>
              <a:t>Thm</a:t>
            </a:r>
            <a:r>
              <a:rPr lang="en-US" altLang="zh-TW" sz="1600" dirty="0">
                <a:solidFill>
                  <a:srgbClr val="0000FF"/>
                </a:solidFill>
                <a:latin typeface="+mn-lt"/>
                <a:ea typeface="標楷體" pitchFamily="65" charset="-120"/>
              </a:rPr>
              <a:t>. 2.11, if</a:t>
            </a:r>
            <a:r>
              <a:rPr lang="zh-TW" altLang="en-US" sz="1600" dirty="0">
                <a:solidFill>
                  <a:srgbClr val="0000FF"/>
                </a:solidFill>
                <a:latin typeface="+mn-lt"/>
                <a:ea typeface="標楷體" pitchFamily="65" charset="-120"/>
              </a:rPr>
              <a:t> </a:t>
            </a:r>
            <a:r>
              <a:rPr lang="en-US" altLang="zh-TW" sz="1600" i="1" dirty="0">
                <a:solidFill>
                  <a:srgbClr val="0000FF"/>
                </a:solidFill>
                <a:latin typeface="+mn-lt"/>
                <a:ea typeface="標楷體" pitchFamily="65" charset="-120"/>
              </a:rPr>
              <a:t>A </a:t>
            </a:r>
            <a:r>
              <a:rPr lang="en-US" altLang="zh-TW" sz="1600" dirty="0">
                <a:solidFill>
                  <a:srgbClr val="0000FF"/>
                </a:solidFill>
                <a:latin typeface="+mn-lt"/>
                <a:ea typeface="標楷體" pitchFamily="65" charset="-120"/>
              </a:rPr>
              <a:t>is an invertible matrix, then the system of linear equations </a:t>
            </a:r>
            <a:r>
              <a:rPr lang="en-US" altLang="zh-TW" sz="1600" i="1" dirty="0">
                <a:solidFill>
                  <a:srgbClr val="0000FF"/>
                </a:solidFill>
                <a:latin typeface="+mn-lt"/>
                <a:ea typeface="標楷體" pitchFamily="65" charset="-120"/>
              </a:rPr>
              <a:t>A</a:t>
            </a:r>
            <a:r>
              <a:rPr lang="en-US" altLang="zh-TW" sz="1600" b="1" dirty="0">
                <a:solidFill>
                  <a:srgbClr val="0000FF"/>
                </a:solidFill>
                <a:latin typeface="+mn-lt"/>
                <a:ea typeface="標楷體" pitchFamily="65" charset="-120"/>
              </a:rPr>
              <a:t>x</a:t>
            </a:r>
            <a:r>
              <a:rPr lang="en-US" altLang="zh-TW" sz="1600" i="1" dirty="0">
                <a:solidFill>
                  <a:srgbClr val="0000FF"/>
                </a:solidFill>
                <a:latin typeface="+mn-lt"/>
                <a:ea typeface="標楷體" pitchFamily="65" charset="-120"/>
              </a:rPr>
              <a:t> = </a:t>
            </a:r>
            <a:r>
              <a:rPr lang="en-US" altLang="zh-TW" sz="1600" b="1" dirty="0">
                <a:solidFill>
                  <a:srgbClr val="0000FF"/>
                </a:solidFill>
                <a:latin typeface="+mn-lt"/>
                <a:ea typeface="標楷體" pitchFamily="65" charset="-120"/>
              </a:rPr>
              <a:t>b</a:t>
            </a:r>
            <a:r>
              <a:rPr lang="en-US" altLang="zh-TW" sz="1600" i="1" dirty="0">
                <a:solidFill>
                  <a:srgbClr val="0000FF"/>
                </a:solidFill>
                <a:latin typeface="+mn-lt"/>
                <a:ea typeface="標楷體" pitchFamily="65" charset="-120"/>
              </a:rPr>
              <a:t> </a:t>
            </a:r>
            <a:r>
              <a:rPr lang="en-US" altLang="zh-TW" sz="1600" dirty="0">
                <a:solidFill>
                  <a:srgbClr val="0000FF"/>
                </a:solidFill>
                <a:latin typeface="+mn-lt"/>
                <a:ea typeface="標楷體" pitchFamily="65" charset="-120"/>
              </a:rPr>
              <a:t>has a unique solution (</a:t>
            </a:r>
            <a:r>
              <a:rPr lang="en-US" altLang="zh-TW" sz="1600" b="1" dirty="0">
                <a:solidFill>
                  <a:srgbClr val="0000FF"/>
                </a:solidFill>
                <a:latin typeface="+mn-lt"/>
                <a:ea typeface="標楷體" pitchFamily="65" charset="-120"/>
              </a:rPr>
              <a:t>x</a:t>
            </a:r>
            <a:r>
              <a:rPr lang="en-US" altLang="zh-TW" sz="1600" i="1" dirty="0">
                <a:solidFill>
                  <a:srgbClr val="0000FF"/>
                </a:solidFill>
                <a:latin typeface="+mn-lt"/>
                <a:ea typeface="標楷體" pitchFamily="65" charset="-120"/>
              </a:rPr>
              <a:t> = A</a:t>
            </a:r>
            <a:r>
              <a:rPr lang="en-US" altLang="zh-TW" sz="1600" baseline="30000" dirty="0">
                <a:solidFill>
                  <a:srgbClr val="0000FF"/>
                </a:solidFill>
                <a:latin typeface="+mn-lt"/>
                <a:ea typeface="標楷體" pitchFamily="65" charset="-120"/>
              </a:rPr>
              <a:t>-1</a:t>
            </a:r>
            <a:r>
              <a:rPr lang="en-US" altLang="zh-TW" sz="1600" b="1" dirty="0">
                <a:solidFill>
                  <a:srgbClr val="0000FF"/>
                </a:solidFill>
                <a:latin typeface="+mn-lt"/>
                <a:ea typeface="標楷體" pitchFamily="65" charset="-120"/>
              </a:rPr>
              <a:t>b</a:t>
            </a:r>
            <a:r>
              <a:rPr lang="en-US" altLang="zh-TW" sz="1600" dirty="0">
                <a:solidFill>
                  <a:srgbClr val="0000FF"/>
                </a:solidFill>
                <a:latin typeface="+mn-lt"/>
                <a:ea typeface="標楷體" pitchFamily="65" charset="-120"/>
              </a:rPr>
              <a:t>) given any </a:t>
            </a:r>
            <a:r>
              <a:rPr lang="en-US" altLang="zh-TW" sz="1600" b="1" dirty="0">
                <a:solidFill>
                  <a:srgbClr val="0000FF"/>
                </a:solidFill>
                <a:latin typeface="+mn-lt"/>
                <a:ea typeface="標楷體" pitchFamily="65" charset="-120"/>
              </a:rPr>
              <a:t>b</a:t>
            </a:r>
          </a:p>
          <a:p>
            <a:pPr marL="271463" indent="-271463">
              <a:lnSpc>
                <a:spcPct val="130000"/>
              </a:lnSpc>
              <a:defRPr/>
            </a:pPr>
            <a:r>
              <a:rPr lang="en-US" altLang="zh-TW" sz="1600" dirty="0">
                <a:solidFill>
                  <a:srgbClr val="0000FF"/>
                </a:solidFill>
                <a:latin typeface="+mn-lt"/>
                <a:ea typeface="標楷體" pitchFamily="65" charset="-120"/>
              </a:rPr>
              <a:t>※ From </a:t>
            </a:r>
            <a:r>
              <a:rPr lang="en-US" altLang="zh-TW" sz="1600" dirty="0" err="1">
                <a:solidFill>
                  <a:srgbClr val="0000FF"/>
                </a:solidFill>
                <a:latin typeface="+mn-lt"/>
                <a:ea typeface="標楷體" pitchFamily="65" charset="-120"/>
              </a:rPr>
              <a:t>Thm</a:t>
            </a:r>
            <a:r>
              <a:rPr lang="en-US" altLang="zh-TW" sz="1600" dirty="0">
                <a:solidFill>
                  <a:srgbClr val="0000FF"/>
                </a:solidFill>
                <a:latin typeface="+mn-lt"/>
                <a:ea typeface="標楷體" pitchFamily="65" charset="-120"/>
              </a:rPr>
              <a:t>. 3.7, a square matrix </a:t>
            </a:r>
            <a:r>
              <a:rPr lang="en-US" altLang="zh-TW" sz="1600" i="1" dirty="0">
                <a:solidFill>
                  <a:srgbClr val="0000FF"/>
                </a:solidFill>
                <a:latin typeface="+mn-lt"/>
                <a:ea typeface="標楷體" pitchFamily="65" charset="-120"/>
              </a:rPr>
              <a:t>A </a:t>
            </a:r>
            <a:r>
              <a:rPr lang="en-US" altLang="zh-TW" sz="1600" dirty="0">
                <a:solidFill>
                  <a:srgbClr val="0000FF"/>
                </a:solidFill>
                <a:latin typeface="+mn-lt"/>
                <a:ea typeface="標楷體" pitchFamily="65" charset="-120"/>
              </a:rPr>
              <a:t>is invertible (nonsingular) if and only if </a:t>
            </a:r>
            <a:r>
              <a:rPr lang="en-US" altLang="zh-TW" sz="1600" dirty="0" err="1">
                <a:solidFill>
                  <a:srgbClr val="0000FF"/>
                </a:solidFill>
                <a:latin typeface="+mn-lt"/>
                <a:ea typeface="標楷體" pitchFamily="65" charset="-120"/>
                <a:cs typeface="Times New Roman" pitchFamily="18" charset="0"/>
              </a:rPr>
              <a:t>det</a:t>
            </a:r>
            <a:r>
              <a:rPr lang="en-US" altLang="zh-TW" sz="1600" dirty="0">
                <a:solidFill>
                  <a:srgbClr val="0000FF"/>
                </a:solidFill>
                <a:latin typeface="+mn-lt"/>
                <a:ea typeface="標楷體" pitchFamily="65" charset="-120"/>
                <a:cs typeface="Times New Roman" pitchFamily="18" charset="0"/>
              </a:rPr>
              <a:t> (</a:t>
            </a:r>
            <a:r>
              <a:rPr lang="en-US" altLang="zh-TW" sz="1600" i="1" dirty="0">
                <a:solidFill>
                  <a:srgbClr val="0000FF"/>
                </a:solidFill>
                <a:latin typeface="+mn-lt"/>
                <a:ea typeface="標楷體" pitchFamily="65" charset="-120"/>
                <a:cs typeface="Times New Roman" pitchFamily="18" charset="0"/>
              </a:rPr>
              <a:t>A</a:t>
            </a:r>
            <a:r>
              <a:rPr lang="en-US" altLang="zh-TW" sz="1600" dirty="0">
                <a:solidFill>
                  <a:srgbClr val="0000FF"/>
                </a:solidFill>
                <a:latin typeface="+mn-lt"/>
                <a:ea typeface="標楷體" pitchFamily="65" charset="-120"/>
                <a:cs typeface="Times New Roman" pitchFamily="18" charset="0"/>
              </a:rPr>
              <a:t>) </a:t>
            </a:r>
            <a:r>
              <a:rPr lang="en-US" altLang="zh-TW" sz="1600" dirty="0">
                <a:solidFill>
                  <a:srgbClr val="0000FF"/>
                </a:solidFill>
                <a:latin typeface="+mn-lt"/>
                <a:ea typeface="標楷體" pitchFamily="65" charset="-120"/>
                <a:cs typeface="Times New Roman" pitchFamily="18" charset="0"/>
                <a:sym typeface="Symbol" pitchFamily="18" charset="2"/>
              </a:rPr>
              <a:t></a:t>
            </a:r>
            <a:r>
              <a:rPr lang="en-US" altLang="zh-TW" sz="1600" dirty="0">
                <a:solidFill>
                  <a:srgbClr val="0000FF"/>
                </a:solidFill>
                <a:latin typeface="+mn-lt"/>
                <a:ea typeface="標楷體" pitchFamily="65" charset="-120"/>
                <a:cs typeface="Times New Roman" pitchFamily="18" charset="0"/>
              </a:rPr>
              <a:t> 0</a:t>
            </a:r>
            <a:endParaRPr lang="en-US" altLang="zh-TW" sz="1600" dirty="0">
              <a:solidFill>
                <a:srgbClr val="0000FF"/>
              </a:solidFill>
              <a:latin typeface="+mn-lt"/>
              <a:ea typeface="標楷體" pitchFamily="65" charset="-12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1028"/>
          <p:cNvSpPr txBox="1">
            <a:spLocks noChangeArrowheads="1"/>
          </p:cNvSpPr>
          <p:nvPr/>
        </p:nvSpPr>
        <p:spPr bwMode="auto">
          <a:xfrm>
            <a:off x="381000" y="785813"/>
            <a:ext cx="548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Char char="§"/>
            </a:pPr>
            <a:r>
              <a:rPr lang="en-US" altLang="zh-TW">
                <a:solidFill>
                  <a:schemeClr val="hlink"/>
                </a:solidFill>
                <a:ea typeface="標楷體" pitchFamily="65" charset="-120"/>
              </a:rPr>
              <a:t> </a:t>
            </a:r>
            <a:r>
              <a:rPr lang="en-US" altLang="zh-TW">
                <a:solidFill>
                  <a:schemeClr val="hlink"/>
                </a:solidFill>
                <a:latin typeface="Times New Roman" pitchFamily="18" charset="0"/>
              </a:rPr>
              <a:t>Theorem</a:t>
            </a:r>
            <a:r>
              <a:rPr lang="en-US" altLang="zh-TW">
                <a:solidFill>
                  <a:schemeClr val="hlink"/>
                </a:solidFill>
                <a:latin typeface="Times New Roman" pitchFamily="18" charset="0"/>
                <a:ea typeface="標楷體" pitchFamily="65" charset="-120"/>
              </a:rPr>
              <a:t> 4.7: span(</a:t>
            </a:r>
            <a:r>
              <a:rPr lang="en-US" altLang="zh-TW" i="1">
                <a:solidFill>
                  <a:schemeClr val="hlink"/>
                </a:solidFill>
                <a:latin typeface="Times New Roman" pitchFamily="18" charset="0"/>
                <a:ea typeface="標楷體" pitchFamily="65" charset="-120"/>
              </a:rPr>
              <a:t>S</a:t>
            </a:r>
            <a:r>
              <a:rPr lang="en-US" altLang="zh-TW">
                <a:solidFill>
                  <a:schemeClr val="hlink"/>
                </a:solidFill>
                <a:latin typeface="Times New Roman" pitchFamily="18" charset="0"/>
                <a:ea typeface="標楷體" pitchFamily="65" charset="-120"/>
              </a:rPr>
              <a:t>) is a subspace of </a:t>
            </a:r>
            <a:r>
              <a:rPr lang="en-US" altLang="zh-TW" i="1">
                <a:solidFill>
                  <a:schemeClr val="hlink"/>
                </a:solidFill>
                <a:latin typeface="Times New Roman" pitchFamily="18" charset="0"/>
                <a:ea typeface="標楷體" pitchFamily="65" charset="-120"/>
              </a:rPr>
              <a:t>V</a:t>
            </a:r>
            <a:endParaRPr lang="en-US" altLang="zh-TW">
              <a:solidFill>
                <a:schemeClr val="hlink"/>
              </a:solidFill>
              <a:latin typeface="Times New Roman" pitchFamily="18" charset="0"/>
              <a:ea typeface="標楷體" pitchFamily="65" charset="-120"/>
            </a:endParaRPr>
          </a:p>
        </p:txBody>
      </p:sp>
      <p:sp>
        <p:nvSpPr>
          <p:cNvPr id="40964" name="Text Box 1058"/>
          <p:cNvSpPr txBox="1">
            <a:spLocks noChangeArrowheads="1"/>
          </p:cNvSpPr>
          <p:nvPr/>
        </p:nvSpPr>
        <p:spPr bwMode="auto">
          <a:xfrm>
            <a:off x="468313" y="1285875"/>
            <a:ext cx="8247062"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457200" indent="-4572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30000"/>
              </a:spcBef>
            </a:pPr>
            <a:r>
              <a:rPr lang="en-US" altLang="zh-TW" dirty="0">
                <a:latin typeface="Times New Roman" pitchFamily="18" charset="0"/>
              </a:rPr>
              <a:t>If </a:t>
            </a:r>
            <a:r>
              <a:rPr lang="en-US" altLang="zh-TW" i="1" dirty="0">
                <a:latin typeface="Times New Roman" pitchFamily="18" charset="0"/>
              </a:rPr>
              <a:t>S </a:t>
            </a:r>
            <a:r>
              <a:rPr lang="en-US" altLang="zh-TW" dirty="0">
                <a:latin typeface="Times New Roman" pitchFamily="18" charset="0"/>
              </a:rPr>
              <a:t>= {</a:t>
            </a:r>
            <a:r>
              <a:rPr lang="en-US" altLang="zh-TW" b="1" dirty="0">
                <a:latin typeface="Times New Roman" pitchFamily="18" charset="0"/>
              </a:rPr>
              <a:t>v</a:t>
            </a:r>
            <a:r>
              <a:rPr lang="en-US" altLang="zh-TW" baseline="-25000" dirty="0">
                <a:latin typeface="Times New Roman" pitchFamily="18" charset="0"/>
              </a:rPr>
              <a:t>1</a:t>
            </a:r>
            <a:r>
              <a:rPr lang="en-US" altLang="zh-TW" dirty="0">
                <a:latin typeface="Times New Roman" pitchFamily="18" charset="0"/>
              </a:rPr>
              <a:t>, </a:t>
            </a:r>
            <a:r>
              <a:rPr lang="en-US" altLang="zh-TW" b="1" dirty="0">
                <a:latin typeface="Times New Roman" pitchFamily="18" charset="0"/>
              </a:rPr>
              <a:t>v</a:t>
            </a:r>
            <a:r>
              <a:rPr lang="en-US" altLang="zh-TW" baseline="-25000" dirty="0">
                <a:latin typeface="Times New Roman" pitchFamily="18" charset="0"/>
              </a:rPr>
              <a:t>2</a:t>
            </a:r>
            <a:r>
              <a:rPr lang="en-US" altLang="zh-TW" dirty="0">
                <a:latin typeface="Times New Roman" pitchFamily="18" charset="0"/>
              </a:rPr>
              <a:t>,…, </a:t>
            </a:r>
            <a:r>
              <a:rPr lang="en-US" altLang="zh-TW" b="1" dirty="0" err="1">
                <a:latin typeface="Times New Roman" pitchFamily="18" charset="0"/>
              </a:rPr>
              <a:t>v</a:t>
            </a:r>
            <a:r>
              <a:rPr lang="en-US" altLang="zh-TW" i="1" baseline="-25000" dirty="0" err="1">
                <a:latin typeface="Times New Roman" pitchFamily="18" charset="0"/>
              </a:rPr>
              <a:t>k</a:t>
            </a:r>
            <a:r>
              <a:rPr lang="en-US" altLang="zh-TW" dirty="0">
                <a:latin typeface="Times New Roman" pitchFamily="18" charset="0"/>
              </a:rPr>
              <a:t>} is a set of vectors in a vector space </a:t>
            </a:r>
            <a:r>
              <a:rPr lang="en-US" altLang="zh-TW" i="1" dirty="0">
                <a:latin typeface="Times New Roman" pitchFamily="18" charset="0"/>
              </a:rPr>
              <a:t>V</a:t>
            </a:r>
            <a:r>
              <a:rPr lang="en-US" altLang="zh-TW" dirty="0">
                <a:latin typeface="Times New Roman" pitchFamily="18" charset="0"/>
              </a:rPr>
              <a:t>, then</a:t>
            </a:r>
          </a:p>
          <a:p>
            <a:pPr eaLnBrk="1" hangingPunct="1">
              <a:spcBef>
                <a:spcPct val="30000"/>
              </a:spcBef>
              <a:buFontTx/>
              <a:buAutoNum type="alphaLcParenBoth"/>
            </a:pPr>
            <a:r>
              <a:rPr lang="en-US" altLang="zh-TW" dirty="0">
                <a:latin typeface="Times New Roman" pitchFamily="18" charset="0"/>
              </a:rPr>
              <a:t>span(</a:t>
            </a:r>
            <a:r>
              <a:rPr lang="en-US" altLang="zh-TW" i="1" dirty="0">
                <a:latin typeface="Times New Roman" pitchFamily="18" charset="0"/>
              </a:rPr>
              <a:t>S</a:t>
            </a:r>
            <a:r>
              <a:rPr lang="en-US" altLang="zh-TW" dirty="0">
                <a:latin typeface="Times New Roman" pitchFamily="18" charset="0"/>
              </a:rPr>
              <a:t>) is a subspace of </a:t>
            </a:r>
            <a:r>
              <a:rPr lang="en-US" altLang="zh-TW" i="1" dirty="0">
                <a:latin typeface="Times New Roman" pitchFamily="18" charset="0"/>
              </a:rPr>
              <a:t>V</a:t>
            </a:r>
            <a:endParaRPr lang="en-US" altLang="zh-TW" dirty="0">
              <a:latin typeface="Times New Roman" pitchFamily="18" charset="0"/>
            </a:endParaRPr>
          </a:p>
          <a:p>
            <a:pPr eaLnBrk="1" hangingPunct="1">
              <a:spcBef>
                <a:spcPct val="30000"/>
              </a:spcBef>
              <a:buFontTx/>
              <a:buAutoNum type="alphaLcParenBoth"/>
            </a:pPr>
            <a:r>
              <a:rPr lang="en-US" altLang="zh-TW" dirty="0">
                <a:latin typeface="Times New Roman" pitchFamily="18" charset="0"/>
              </a:rPr>
              <a:t>span(</a:t>
            </a:r>
            <a:r>
              <a:rPr lang="en-US" altLang="zh-TW" i="1" dirty="0">
                <a:latin typeface="Times New Roman" pitchFamily="18" charset="0"/>
              </a:rPr>
              <a:t>S</a:t>
            </a:r>
            <a:r>
              <a:rPr lang="en-US" altLang="zh-TW" dirty="0">
                <a:latin typeface="Times New Roman" pitchFamily="18" charset="0"/>
              </a:rPr>
              <a:t>) is the smallest subspace of </a:t>
            </a:r>
            <a:r>
              <a:rPr lang="en-US" altLang="zh-TW" i="1" dirty="0">
                <a:latin typeface="Times New Roman" pitchFamily="18" charset="0"/>
              </a:rPr>
              <a:t>V</a:t>
            </a:r>
            <a:r>
              <a:rPr lang="en-US" altLang="zh-TW" dirty="0">
                <a:latin typeface="Times New Roman" pitchFamily="18" charset="0"/>
              </a:rPr>
              <a:t> that contains </a:t>
            </a:r>
            <a:r>
              <a:rPr lang="en-US" altLang="zh-TW" i="1" dirty="0">
                <a:latin typeface="Times New Roman" pitchFamily="18" charset="0"/>
              </a:rPr>
              <a:t>S</a:t>
            </a:r>
            <a:r>
              <a:rPr lang="en-US" altLang="zh-TW" dirty="0">
                <a:latin typeface="Times New Roman" pitchFamily="18" charset="0"/>
              </a:rPr>
              <a:t>, i.e., every other subspace of </a:t>
            </a:r>
            <a:r>
              <a:rPr lang="en-US" altLang="zh-TW" i="1" dirty="0">
                <a:latin typeface="Times New Roman" pitchFamily="18" charset="0"/>
              </a:rPr>
              <a:t>V</a:t>
            </a:r>
            <a:r>
              <a:rPr lang="en-US" altLang="zh-TW" dirty="0">
                <a:latin typeface="Times New Roman" pitchFamily="18" charset="0"/>
              </a:rPr>
              <a:t> containing </a:t>
            </a:r>
            <a:r>
              <a:rPr lang="en-US" altLang="zh-TW" i="1" dirty="0">
                <a:latin typeface="Times New Roman" pitchFamily="18" charset="0"/>
              </a:rPr>
              <a:t>S</a:t>
            </a:r>
            <a:r>
              <a:rPr lang="en-US" altLang="zh-TW" dirty="0">
                <a:latin typeface="Times New Roman" pitchFamily="18" charset="0"/>
              </a:rPr>
              <a:t> must contain span(</a:t>
            </a:r>
            <a:r>
              <a:rPr lang="en-US" altLang="zh-TW" i="1" dirty="0">
                <a:latin typeface="Times New Roman" pitchFamily="18" charset="0"/>
              </a:rPr>
              <a:t>S</a:t>
            </a:r>
            <a:r>
              <a:rPr lang="en-US" altLang="zh-TW" dirty="0">
                <a:latin typeface="Times New Roman" pitchFamily="18" charset="0"/>
              </a:rPr>
              <a:t>)</a:t>
            </a:r>
            <a:endParaRPr lang="en-US" altLang="zh-TW" dirty="0">
              <a:latin typeface="Times New Roman" pitchFamily="18" charset="0"/>
              <a:ea typeface="標楷體" pitchFamily="65" charset="-120"/>
            </a:endParaRPr>
          </a:p>
        </p:txBody>
      </p:sp>
      <p:graphicFrame>
        <p:nvGraphicFramePr>
          <p:cNvPr id="40962" name="Object 6"/>
          <p:cNvGraphicFramePr>
            <a:graphicFrameLocks noChangeAspect="1"/>
          </p:cNvGraphicFramePr>
          <p:nvPr>
            <p:extLst>
              <p:ext uri="{D42A27DB-BD31-4B8C-83A1-F6EECF244321}">
                <p14:modId xmlns:p14="http://schemas.microsoft.com/office/powerpoint/2010/main" val="450047818"/>
              </p:ext>
            </p:extLst>
          </p:nvPr>
        </p:nvGraphicFramePr>
        <p:xfrm>
          <a:off x="2286000" y="3104372"/>
          <a:ext cx="4033085" cy="2772900"/>
        </p:xfrm>
        <a:graphic>
          <a:graphicData uri="http://schemas.openxmlformats.org/presentationml/2006/ole">
            <mc:AlternateContent xmlns:mc="http://schemas.openxmlformats.org/markup-compatibility/2006">
              <mc:Choice xmlns:v="urn:schemas-microsoft-com:vml" Requires="v">
                <p:oleObj spid="_x0000_s41330" name="Visio" r:id="rId3" imgW="4033085" imgH="2772900" progId="Visio.Drawing.11">
                  <p:embed/>
                </p:oleObj>
              </mc:Choice>
              <mc:Fallback>
                <p:oleObj name="Visio" r:id="rId3" imgW="4033085" imgH="2772900" progId="Visio.Drawing.11">
                  <p:embed/>
                  <p:pic>
                    <p:nvPicPr>
                      <p:cNvPr id="0" name="Object 6"/>
                      <p:cNvPicPr>
                        <a:picLocks noChangeAspect="1" noChangeArrowheads="1"/>
                      </p:cNvPicPr>
                      <p:nvPr/>
                    </p:nvPicPr>
                    <p:blipFill>
                      <a:blip r:embed="rId4"/>
                      <a:srcRect/>
                      <a:stretch>
                        <a:fillRect/>
                      </a:stretch>
                    </p:blipFill>
                    <p:spPr bwMode="auto">
                      <a:xfrm>
                        <a:off x="2286000" y="3104372"/>
                        <a:ext cx="4033085" cy="277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文字方塊 4"/>
          <p:cNvSpPr txBox="1"/>
          <p:nvPr/>
        </p:nvSpPr>
        <p:spPr>
          <a:xfrm>
            <a:off x="428625" y="5805264"/>
            <a:ext cx="8072438" cy="1015663"/>
          </a:xfrm>
          <a:prstGeom prst="rect">
            <a:avLst/>
          </a:prstGeom>
          <a:noFill/>
        </p:spPr>
        <p:txBody>
          <a:bodyPr>
            <a:spAutoFit/>
          </a:bodyPr>
          <a:lstStyle/>
          <a:p>
            <a:pPr marL="271463" indent="-271463">
              <a:defRPr/>
            </a:pPr>
            <a:r>
              <a:rPr lang="en-US" altLang="zh-TW" sz="2000" dirty="0">
                <a:solidFill>
                  <a:srgbClr val="0000FF"/>
                </a:solidFill>
                <a:latin typeface="+mn-lt"/>
              </a:rPr>
              <a:t>※ Take </a:t>
            </a:r>
            <a:r>
              <a:rPr lang="en-US" altLang="zh-TW" sz="2000" i="1" dirty="0">
                <a:solidFill>
                  <a:srgbClr val="0000FF"/>
                </a:solidFill>
                <a:latin typeface="Times New Roman"/>
              </a:rPr>
              <a:t>V </a:t>
            </a:r>
            <a:r>
              <a:rPr lang="en-US" altLang="zh-TW" sz="2000" dirty="0">
                <a:solidFill>
                  <a:srgbClr val="0000FF"/>
                </a:solidFill>
                <a:latin typeface="Times New Roman"/>
              </a:rPr>
              <a:t>= </a:t>
            </a:r>
            <a:r>
              <a:rPr lang="en-US" altLang="zh-TW" sz="2000" i="1" dirty="0">
                <a:solidFill>
                  <a:srgbClr val="0000FF"/>
                </a:solidFill>
                <a:latin typeface="Times New Roman"/>
              </a:rPr>
              <a:t>R</a:t>
            </a:r>
            <a:r>
              <a:rPr lang="en-US" altLang="zh-TW" sz="2000" baseline="50000" dirty="0">
                <a:solidFill>
                  <a:srgbClr val="0000FF"/>
                </a:solidFill>
                <a:latin typeface="Times New Roman"/>
              </a:rPr>
              <a:t>5</a:t>
            </a:r>
            <a:r>
              <a:rPr lang="en-US" altLang="zh-TW" sz="2000" dirty="0">
                <a:solidFill>
                  <a:srgbClr val="0000FF"/>
                </a:solidFill>
                <a:latin typeface="+mn-lt"/>
              </a:rPr>
              <a:t> for example. </a:t>
            </a:r>
            <a:r>
              <a:rPr lang="en-US" altLang="zh-TW" sz="2000" i="1" dirty="0">
                <a:solidFill>
                  <a:srgbClr val="0000FF"/>
                </a:solidFill>
                <a:latin typeface="+mn-lt"/>
              </a:rPr>
              <a:t>S </a:t>
            </a:r>
            <a:r>
              <a:rPr lang="en-US" altLang="zh-TW" sz="2000" dirty="0">
                <a:solidFill>
                  <a:srgbClr val="0000FF"/>
                </a:solidFill>
                <a:latin typeface="+mn-lt"/>
              </a:rPr>
              <a:t>= {(1, 0, 0, 0, 0), (0, 1, 0, 0, 0), (0, 0, 1, 0, 0)} and span(</a:t>
            </a:r>
            <a:r>
              <a:rPr lang="en-US" altLang="zh-TW" sz="2000" i="1" dirty="0">
                <a:solidFill>
                  <a:srgbClr val="0000FF"/>
                </a:solidFill>
                <a:latin typeface="+mn-lt"/>
              </a:rPr>
              <a:t>S</a:t>
            </a:r>
            <a:r>
              <a:rPr lang="en-US" altLang="zh-TW" sz="2000" dirty="0">
                <a:solidFill>
                  <a:srgbClr val="0000FF"/>
                </a:solidFill>
                <a:latin typeface="+mn-lt"/>
              </a:rPr>
              <a:t>) = </a:t>
            </a:r>
            <a:r>
              <a:rPr lang="en-US" altLang="zh-TW" sz="2000" i="1" dirty="0">
                <a:solidFill>
                  <a:srgbClr val="0000FF"/>
                </a:solidFill>
                <a:latin typeface="+mn-lt"/>
              </a:rPr>
              <a:t>R</a:t>
            </a:r>
            <a:r>
              <a:rPr lang="en-US" altLang="zh-TW" sz="2000" baseline="50000" dirty="0">
                <a:solidFill>
                  <a:srgbClr val="0000FF"/>
                </a:solidFill>
                <a:latin typeface="+mn-lt"/>
              </a:rPr>
              <a:t>3</a:t>
            </a:r>
            <a:r>
              <a:rPr lang="en-US" altLang="zh-TW" sz="2000" dirty="0">
                <a:solidFill>
                  <a:srgbClr val="0000FF"/>
                </a:solidFill>
                <a:latin typeface="+mn-lt"/>
              </a:rPr>
              <a:t> is a subspace of </a:t>
            </a:r>
            <a:r>
              <a:rPr lang="en-US" altLang="zh-TW" sz="2000" i="1" dirty="0">
                <a:solidFill>
                  <a:srgbClr val="0000FF"/>
                </a:solidFill>
                <a:latin typeface="Times New Roman"/>
              </a:rPr>
              <a:t>V</a:t>
            </a:r>
            <a:endParaRPr lang="en-US" altLang="zh-TW" sz="2000" dirty="0">
              <a:solidFill>
                <a:srgbClr val="0000FF"/>
              </a:solidFill>
              <a:latin typeface="+mn-lt"/>
            </a:endParaRPr>
          </a:p>
          <a:p>
            <a:pPr marL="271463" indent="-271463">
              <a:defRPr/>
            </a:pPr>
            <a:r>
              <a:rPr lang="en-US" altLang="zh-TW" sz="2000" dirty="0">
                <a:solidFill>
                  <a:srgbClr val="0000FF"/>
                </a:solidFill>
                <a:latin typeface="Times New Roman"/>
              </a:rPr>
              <a:t>※ </a:t>
            </a:r>
            <a:r>
              <a:rPr lang="en-US" altLang="zh-TW" sz="2000" i="1" dirty="0">
                <a:solidFill>
                  <a:srgbClr val="0000FF"/>
                </a:solidFill>
                <a:latin typeface="+mn-lt"/>
              </a:rPr>
              <a:t>U </a:t>
            </a:r>
            <a:r>
              <a:rPr lang="en-US" altLang="zh-TW" sz="2000" dirty="0">
                <a:solidFill>
                  <a:srgbClr val="0000FF"/>
                </a:solidFill>
                <a:latin typeface="+mn-lt"/>
              </a:rPr>
              <a:t>= </a:t>
            </a:r>
            <a:r>
              <a:rPr lang="en-US" altLang="zh-TW" sz="2000" i="1" dirty="0">
                <a:solidFill>
                  <a:srgbClr val="0000FF"/>
                </a:solidFill>
                <a:latin typeface="+mn-lt"/>
              </a:rPr>
              <a:t>R</a:t>
            </a:r>
            <a:r>
              <a:rPr lang="en-US" altLang="zh-TW" sz="2000" baseline="40000" dirty="0">
                <a:solidFill>
                  <a:srgbClr val="0000FF"/>
                </a:solidFill>
                <a:latin typeface="+mn-lt"/>
              </a:rPr>
              <a:t>4</a:t>
            </a:r>
            <a:r>
              <a:rPr lang="en-US" altLang="zh-TW" sz="2000" dirty="0">
                <a:solidFill>
                  <a:srgbClr val="0000FF"/>
                </a:solidFill>
                <a:latin typeface="+mn-lt"/>
              </a:rPr>
              <a:t>, another subspace of </a:t>
            </a:r>
            <a:r>
              <a:rPr lang="en-US" altLang="zh-TW" sz="2000" i="1" dirty="0">
                <a:solidFill>
                  <a:srgbClr val="0000FF"/>
                </a:solidFill>
                <a:latin typeface="Times New Roman"/>
              </a:rPr>
              <a:t>V</a:t>
            </a:r>
            <a:r>
              <a:rPr lang="en-US" altLang="zh-TW" sz="2000" dirty="0">
                <a:solidFill>
                  <a:srgbClr val="0000FF"/>
                </a:solidFill>
                <a:latin typeface="Times New Roman"/>
              </a:rPr>
              <a:t>,</a:t>
            </a:r>
            <a:r>
              <a:rPr lang="en-US" altLang="zh-TW" sz="2000" dirty="0">
                <a:solidFill>
                  <a:srgbClr val="0000FF"/>
                </a:solidFill>
                <a:latin typeface="+mn-lt"/>
              </a:rPr>
              <a:t> contains both </a:t>
            </a:r>
            <a:r>
              <a:rPr lang="en-US" altLang="zh-TW" sz="2000" i="1" dirty="0">
                <a:solidFill>
                  <a:srgbClr val="0000FF"/>
                </a:solidFill>
                <a:latin typeface="+mn-lt"/>
              </a:rPr>
              <a:t>S</a:t>
            </a:r>
            <a:r>
              <a:rPr lang="en-US" altLang="zh-TW" sz="2000" dirty="0">
                <a:solidFill>
                  <a:srgbClr val="0000FF"/>
                </a:solidFill>
                <a:latin typeface="+mn-lt"/>
              </a:rPr>
              <a:t> and span(</a:t>
            </a:r>
            <a:r>
              <a:rPr lang="en-US" altLang="zh-TW" sz="2000" i="1" dirty="0">
                <a:solidFill>
                  <a:srgbClr val="0000FF"/>
                </a:solidFill>
                <a:latin typeface="+mn-lt"/>
              </a:rPr>
              <a:t>S</a:t>
            </a:r>
            <a:r>
              <a:rPr lang="en-US" altLang="zh-TW" sz="2000" dirty="0">
                <a:solidFill>
                  <a:srgbClr val="0000FF"/>
                </a:solidFill>
                <a:latin typeface="+mn-lt"/>
              </a:rPr>
              <a:t>)</a:t>
            </a:r>
            <a:endParaRPr lang="zh-TW" altLang="en-US" sz="2000" dirty="0">
              <a:solidFill>
                <a:srgbClr val="0000FF"/>
              </a:solidFill>
              <a:latin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1061"/>
          <p:cNvSpPr txBox="1">
            <a:spLocks noChangeArrowheads="1"/>
          </p:cNvSpPr>
          <p:nvPr/>
        </p:nvSpPr>
        <p:spPr bwMode="auto">
          <a:xfrm>
            <a:off x="357188" y="785813"/>
            <a:ext cx="542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None/>
            </a:pPr>
            <a:r>
              <a:rPr lang="en-US" altLang="zh-TW">
                <a:solidFill>
                  <a:schemeClr val="hlink"/>
                </a:solidFill>
                <a:latin typeface="Times New Roman" pitchFamily="18" charset="0"/>
                <a:ea typeface="標楷體" pitchFamily="65" charset="-120"/>
              </a:rPr>
              <a:t>Pf:</a:t>
            </a:r>
          </a:p>
        </p:txBody>
      </p:sp>
      <p:graphicFrame>
        <p:nvGraphicFramePr>
          <p:cNvPr id="41986" name="Object 1062"/>
          <p:cNvGraphicFramePr>
            <a:graphicFrameLocks noChangeAspect="1"/>
          </p:cNvGraphicFramePr>
          <p:nvPr/>
        </p:nvGraphicFramePr>
        <p:xfrm>
          <a:off x="820738" y="1681163"/>
          <a:ext cx="6707187" cy="863600"/>
        </p:xfrm>
        <a:graphic>
          <a:graphicData uri="http://schemas.openxmlformats.org/presentationml/2006/ole">
            <mc:AlternateContent xmlns:mc="http://schemas.openxmlformats.org/markup-compatibility/2006">
              <mc:Choice xmlns:v="urn:schemas-microsoft-com:vml" Requires="v">
                <p:oleObj spid="_x0000_s42720" name="Equation" r:id="rId3" imgW="3352680" imgH="431640" progId="Equation.DSMT4">
                  <p:embed/>
                </p:oleObj>
              </mc:Choice>
              <mc:Fallback>
                <p:oleObj name="Equation" r:id="rId3" imgW="3352680" imgH="431640" progId="Equation.DSMT4">
                  <p:embed/>
                  <p:pic>
                    <p:nvPicPr>
                      <p:cNvPr id="0" name="Object 10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38" y="1681163"/>
                        <a:ext cx="6707187"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87" name="Object 1063"/>
          <p:cNvGraphicFramePr>
            <a:graphicFrameLocks noChangeAspect="1"/>
          </p:cNvGraphicFramePr>
          <p:nvPr>
            <p:extLst>
              <p:ext uri="{D42A27DB-BD31-4B8C-83A1-F6EECF244321}">
                <p14:modId xmlns:p14="http://schemas.microsoft.com/office/powerpoint/2010/main" val="1238195437"/>
              </p:ext>
            </p:extLst>
          </p:nvPr>
        </p:nvGraphicFramePr>
        <p:xfrm>
          <a:off x="827584" y="2971800"/>
          <a:ext cx="7800975" cy="2743200"/>
        </p:xfrm>
        <a:graphic>
          <a:graphicData uri="http://schemas.openxmlformats.org/presentationml/2006/ole">
            <mc:AlternateContent xmlns:mc="http://schemas.openxmlformats.org/markup-compatibility/2006">
              <mc:Choice xmlns:v="urn:schemas-microsoft-com:vml" Requires="v">
                <p:oleObj spid="_x0000_s42721" name="Equation" r:id="rId5" imgW="3898800" imgH="1371600" progId="Equation.DSMT4">
                  <p:embed/>
                </p:oleObj>
              </mc:Choice>
              <mc:Fallback>
                <p:oleObj name="Equation" r:id="rId5" imgW="3898800" imgH="1371600" progId="Equation.DSMT4">
                  <p:embed/>
                  <p:pic>
                    <p:nvPicPr>
                      <p:cNvPr id="0" name="Object 1063"/>
                      <p:cNvPicPr>
                        <a:picLocks noChangeAspect="1" noChangeArrowheads="1"/>
                      </p:cNvPicPr>
                      <p:nvPr/>
                    </p:nvPicPr>
                    <p:blipFill>
                      <a:blip r:embed="rId6"/>
                      <a:srcRect/>
                      <a:stretch>
                        <a:fillRect/>
                      </a:stretch>
                    </p:blipFill>
                    <p:spPr bwMode="auto">
                      <a:xfrm>
                        <a:off x="827584" y="2971800"/>
                        <a:ext cx="7800975"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89" name="Text Box 1061"/>
          <p:cNvSpPr txBox="1">
            <a:spLocks noChangeArrowheads="1"/>
          </p:cNvSpPr>
          <p:nvPr/>
        </p:nvSpPr>
        <p:spPr bwMode="auto">
          <a:xfrm>
            <a:off x="500063" y="1243013"/>
            <a:ext cx="525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None/>
            </a:pPr>
            <a:r>
              <a:rPr lang="en-US" altLang="zh-TW">
                <a:latin typeface="Times New Roman" pitchFamily="18" charset="0"/>
                <a:ea typeface="標楷體" pitchFamily="65" charset="-120"/>
              </a:rPr>
              <a:t>(a)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1062"/>
          <p:cNvGraphicFramePr>
            <a:graphicFrameLocks noChangeAspect="1"/>
          </p:cNvGraphicFramePr>
          <p:nvPr>
            <p:extLst>
              <p:ext uri="{D42A27DB-BD31-4B8C-83A1-F6EECF244321}">
                <p14:modId xmlns:p14="http://schemas.microsoft.com/office/powerpoint/2010/main" val="86858898"/>
              </p:ext>
            </p:extLst>
          </p:nvPr>
        </p:nvGraphicFramePr>
        <p:xfrm>
          <a:off x="796925" y="1357313"/>
          <a:ext cx="7975600" cy="4470400"/>
        </p:xfrm>
        <a:graphic>
          <a:graphicData uri="http://schemas.openxmlformats.org/presentationml/2006/ole">
            <mc:AlternateContent xmlns:mc="http://schemas.openxmlformats.org/markup-compatibility/2006">
              <mc:Choice xmlns:v="urn:schemas-microsoft-com:vml" Requires="v">
                <p:oleObj spid="_x0000_s43379" name="Equation" r:id="rId3" imgW="3987720" imgH="2234880" progId="Equation.DSMT4">
                  <p:embed/>
                </p:oleObj>
              </mc:Choice>
              <mc:Fallback>
                <p:oleObj name="Equation" r:id="rId3" imgW="3987720" imgH="2234880" progId="Equation.DSMT4">
                  <p:embed/>
                  <p:pic>
                    <p:nvPicPr>
                      <p:cNvPr id="0" name="Object 1062"/>
                      <p:cNvPicPr>
                        <a:picLocks noChangeAspect="1" noChangeArrowheads="1"/>
                      </p:cNvPicPr>
                      <p:nvPr/>
                    </p:nvPicPr>
                    <p:blipFill>
                      <a:blip r:embed="rId4"/>
                      <a:srcRect/>
                      <a:stretch>
                        <a:fillRect/>
                      </a:stretch>
                    </p:blipFill>
                    <p:spPr bwMode="auto">
                      <a:xfrm>
                        <a:off x="796925" y="1357313"/>
                        <a:ext cx="7975600" cy="4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1" name="Text Box 1061"/>
          <p:cNvSpPr txBox="1">
            <a:spLocks noChangeArrowheads="1"/>
          </p:cNvSpPr>
          <p:nvPr/>
        </p:nvSpPr>
        <p:spPr bwMode="auto">
          <a:xfrm>
            <a:off x="312738" y="878806"/>
            <a:ext cx="544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SzPct val="80000"/>
              <a:buFont typeface="Wingdings" pitchFamily="2" charset="2"/>
              <a:buNone/>
            </a:pPr>
            <a:r>
              <a:rPr lang="en-US" altLang="zh-TW" dirty="0">
                <a:latin typeface="Times New Roman" pitchFamily="18" charset="0"/>
                <a:ea typeface="標楷體" pitchFamily="65" charset="-120"/>
              </a:rPr>
              <a:t>(b)</a:t>
            </a:r>
          </a:p>
        </p:txBody>
      </p:sp>
      <p:sp>
        <p:nvSpPr>
          <p:cNvPr id="9" name="文字方塊 8"/>
          <p:cNvSpPr txBox="1"/>
          <p:nvPr/>
        </p:nvSpPr>
        <p:spPr>
          <a:xfrm>
            <a:off x="6643688" y="2924944"/>
            <a:ext cx="2392808" cy="1384995"/>
          </a:xfrm>
          <a:prstGeom prst="rect">
            <a:avLst/>
          </a:prstGeom>
          <a:noFill/>
        </p:spPr>
        <p:txBody>
          <a:bodyPr wrap="square">
            <a:spAutoFit/>
          </a:bodyPr>
          <a:lstStyle/>
          <a:p>
            <a:pPr>
              <a:defRPr/>
            </a:pPr>
            <a:r>
              <a:rPr lang="en-US" altLang="zh-TW" sz="1400" dirty="0">
                <a:solidFill>
                  <a:srgbClr val="0000FF"/>
                </a:solidFill>
                <a:latin typeface="+mn-lt"/>
              </a:rPr>
              <a:t>(because </a:t>
            </a:r>
            <a:r>
              <a:rPr lang="en-US" altLang="zh-TW" sz="1400" i="1" dirty="0">
                <a:solidFill>
                  <a:srgbClr val="0000FF"/>
                </a:solidFill>
                <a:latin typeface="+mn-lt"/>
              </a:rPr>
              <a:t>U</a:t>
            </a:r>
            <a:r>
              <a:rPr lang="en-US" altLang="zh-TW" sz="1400" dirty="0">
                <a:solidFill>
                  <a:srgbClr val="0000FF"/>
                </a:solidFill>
                <a:latin typeface="+mn-lt"/>
              </a:rPr>
              <a:t> is closed under vector addition and scalar multiplication, and any linear combination can be evaluated with finite vector additions and scalar multiplications)</a:t>
            </a:r>
            <a:endParaRPr lang="zh-TW" altLang="en-US" sz="1400" dirty="0">
              <a:solidFill>
                <a:srgbClr val="0000FF"/>
              </a:solidFill>
              <a:latin typeface="+mn-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5"/>
          <p:cNvGraphicFramePr>
            <a:graphicFrameLocks noChangeAspect="1"/>
          </p:cNvGraphicFramePr>
          <p:nvPr>
            <p:extLst>
              <p:ext uri="{D42A27DB-BD31-4B8C-83A1-F6EECF244321}">
                <p14:modId xmlns:p14="http://schemas.microsoft.com/office/powerpoint/2010/main" val="3889975728"/>
              </p:ext>
            </p:extLst>
          </p:nvPr>
        </p:nvGraphicFramePr>
        <p:xfrm>
          <a:off x="406400" y="3284538"/>
          <a:ext cx="8629650" cy="3530600"/>
        </p:xfrm>
        <a:graphic>
          <a:graphicData uri="http://schemas.openxmlformats.org/presentationml/2006/ole">
            <mc:AlternateContent xmlns:mc="http://schemas.openxmlformats.org/markup-compatibility/2006">
              <mc:Choice xmlns:v="urn:schemas-microsoft-com:vml" Requires="v">
                <p:oleObj spid="_x0000_s171085" name="Equation" r:id="rId3" imgW="4520880" imgH="1854000" progId="Equation.DSMT4">
                  <p:embed/>
                </p:oleObj>
              </mc:Choice>
              <mc:Fallback>
                <p:oleObj name="Equation" r:id="rId3" imgW="4520880" imgH="1854000" progId="Equation.DSMT4">
                  <p:embed/>
                  <p:pic>
                    <p:nvPicPr>
                      <p:cNvPr id="0" name="Object 5"/>
                      <p:cNvPicPr>
                        <a:picLocks noChangeAspect="1" noChangeArrowheads="1"/>
                      </p:cNvPicPr>
                      <p:nvPr/>
                    </p:nvPicPr>
                    <p:blipFill>
                      <a:blip r:embed="rId4"/>
                      <a:srcRect/>
                      <a:stretch>
                        <a:fillRect/>
                      </a:stretch>
                    </p:blipFill>
                    <p:spPr bwMode="auto">
                      <a:xfrm>
                        <a:off x="406400" y="3284538"/>
                        <a:ext cx="8629650" cy="353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5" name="Object 6"/>
          <p:cNvGraphicFramePr>
            <a:graphicFrameLocks noChangeAspect="1"/>
          </p:cNvGraphicFramePr>
          <p:nvPr/>
        </p:nvGraphicFramePr>
        <p:xfrm>
          <a:off x="1071563" y="2000250"/>
          <a:ext cx="6727825" cy="508000"/>
        </p:xfrm>
        <a:graphic>
          <a:graphicData uri="http://schemas.openxmlformats.org/presentationml/2006/ole">
            <mc:AlternateContent xmlns:mc="http://schemas.openxmlformats.org/markup-compatibility/2006">
              <mc:Choice xmlns:v="urn:schemas-microsoft-com:vml" Requires="v">
                <p:oleObj spid="_x0000_s171086" name="Equation" r:id="rId5" imgW="3365280" imgH="253800" progId="Equation.DSMT4">
                  <p:embed/>
                </p:oleObj>
              </mc:Choice>
              <mc:Fallback>
                <p:oleObj name="Equation" r:id="rId5" imgW="3365280" imgH="2538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563" y="2000250"/>
                        <a:ext cx="672782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7" name="Text Box 7"/>
          <p:cNvSpPr txBox="1">
            <a:spLocks noChangeArrowheads="1"/>
          </p:cNvSpPr>
          <p:nvPr/>
        </p:nvSpPr>
        <p:spPr bwMode="auto">
          <a:xfrm>
            <a:off x="250825" y="785813"/>
            <a:ext cx="86423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177800" indent="-1778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buClr>
                <a:schemeClr val="tx1"/>
              </a:buClr>
              <a:buSzPct val="80000"/>
              <a:buFont typeface="Wingdings" pitchFamily="2" charset="2"/>
              <a:buChar char="§"/>
            </a:pPr>
            <a:r>
              <a:rPr lang="en-US" altLang="zh-TW" dirty="0">
                <a:solidFill>
                  <a:schemeClr val="hlink"/>
                </a:solidFill>
                <a:latin typeface="Times New Roman" pitchFamily="18" charset="0"/>
                <a:ea typeface="標楷體" pitchFamily="65" charset="-120"/>
              </a:rPr>
              <a:t>Definitions of Linear Independence (L.I.) (</a:t>
            </a:r>
            <a:r>
              <a:rPr lang="zh-TW" altLang="en-US" dirty="0">
                <a:solidFill>
                  <a:schemeClr val="hlink"/>
                </a:solidFill>
                <a:latin typeface="Times New Roman" pitchFamily="18" charset="0"/>
                <a:ea typeface="標楷體" pitchFamily="65" charset="-120"/>
              </a:rPr>
              <a:t>線性獨立</a:t>
            </a:r>
            <a:r>
              <a:rPr lang="en-US" altLang="zh-TW" dirty="0">
                <a:solidFill>
                  <a:schemeClr val="hlink"/>
                </a:solidFill>
                <a:latin typeface="Times New Roman" pitchFamily="18" charset="0"/>
                <a:ea typeface="標楷體" pitchFamily="65" charset="-120"/>
              </a:rPr>
              <a:t>) and Linear Dependence (L.D.) (</a:t>
            </a:r>
            <a:r>
              <a:rPr lang="zh-TW" altLang="en-US" dirty="0">
                <a:solidFill>
                  <a:schemeClr val="hlink"/>
                </a:solidFill>
                <a:latin typeface="Times New Roman" pitchFamily="18" charset="0"/>
                <a:ea typeface="標楷體" pitchFamily="65" charset="-120"/>
              </a:rPr>
              <a:t>線性相依</a:t>
            </a:r>
            <a:r>
              <a:rPr lang="en-US" altLang="zh-TW" dirty="0">
                <a:solidFill>
                  <a:schemeClr val="hlink"/>
                </a:solidFill>
                <a:latin typeface="Times New Roman" pitchFamily="18" charset="0"/>
                <a:ea typeface="標楷體" pitchFamily="65" charset="-120"/>
              </a:rPr>
              <a:t>):</a:t>
            </a:r>
          </a:p>
        </p:txBody>
      </p:sp>
      <p:graphicFrame>
        <p:nvGraphicFramePr>
          <p:cNvPr id="44036" name="Object 4"/>
          <p:cNvGraphicFramePr>
            <a:graphicFrameLocks noChangeAspect="1"/>
          </p:cNvGraphicFramePr>
          <p:nvPr/>
        </p:nvGraphicFramePr>
        <p:xfrm>
          <a:off x="357188" y="2757488"/>
          <a:ext cx="3656012" cy="457200"/>
        </p:xfrm>
        <a:graphic>
          <a:graphicData uri="http://schemas.openxmlformats.org/presentationml/2006/ole">
            <mc:AlternateContent xmlns:mc="http://schemas.openxmlformats.org/markup-compatibility/2006">
              <mc:Choice xmlns:v="urn:schemas-microsoft-com:vml" Requires="v">
                <p:oleObj spid="_x0000_s171087" name="Equation" r:id="rId7" imgW="1828800" imgH="228600" progId="Equation.DSMT4">
                  <p:embed/>
                </p:oleObj>
              </mc:Choice>
              <mc:Fallback>
                <p:oleObj name="Equation" r:id="rId7" imgW="1828800" imgH="2286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188" y="2757488"/>
                        <a:ext cx="3656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100" name="群組 11"/>
          <p:cNvGrpSpPr>
            <a:grpSpLocks/>
          </p:cNvGrpSpPr>
          <p:nvPr/>
        </p:nvGrpSpPr>
        <p:grpSpPr bwMode="auto">
          <a:xfrm>
            <a:off x="381000" y="1052513"/>
            <a:ext cx="7000875" cy="914400"/>
            <a:chOff x="381000" y="1052736"/>
            <a:chExt cx="7000801" cy="914177"/>
          </a:xfrm>
        </p:grpSpPr>
        <p:sp>
          <p:nvSpPr>
            <p:cNvPr id="4103" name="Text Box 10"/>
            <p:cNvSpPr txBox="1">
              <a:spLocks noChangeArrowheads="1"/>
            </p:cNvSpPr>
            <p:nvPr/>
          </p:nvSpPr>
          <p:spPr bwMode="auto">
            <a:xfrm>
              <a:off x="381000" y="1052736"/>
              <a:ext cx="4005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SzPct val="80000"/>
                <a:buFont typeface="Wingdings" pitchFamily="2" charset="2"/>
                <a:buChar char="§"/>
              </a:pPr>
              <a:r>
                <a:rPr lang="en-US" altLang="zh-TW">
                  <a:latin typeface="Times New Roman" pitchFamily="18" charset="0"/>
                  <a:ea typeface="標楷體" pitchFamily="65" charset="-120"/>
                </a:rPr>
                <a:t> </a:t>
              </a:r>
              <a:r>
                <a:rPr lang="en-US" altLang="zh-TW">
                  <a:solidFill>
                    <a:schemeClr val="hlink"/>
                  </a:solidFill>
                  <a:latin typeface="Times New Roman" pitchFamily="18" charset="0"/>
                  <a:ea typeface="標楷體" pitchFamily="65" charset="-120"/>
                </a:rPr>
                <a:t> Difference between </a:t>
              </a:r>
              <a:r>
                <a:rPr lang="en-US" altLang="zh-TW" b="1">
                  <a:solidFill>
                    <a:schemeClr val="hlink"/>
                  </a:solidFill>
                  <a:latin typeface="Times New Roman" pitchFamily="18" charset="0"/>
                  <a:ea typeface="標楷體" pitchFamily="65" charset="-120"/>
                </a:rPr>
                <a:t>u</a:t>
              </a:r>
              <a:r>
                <a:rPr lang="en-US" altLang="zh-TW">
                  <a:solidFill>
                    <a:schemeClr val="hlink"/>
                  </a:solidFill>
                  <a:latin typeface="Times New Roman" pitchFamily="18" charset="0"/>
                  <a:ea typeface="標楷體" pitchFamily="65" charset="-120"/>
                </a:rPr>
                <a:t> and </a:t>
              </a:r>
              <a:r>
                <a:rPr lang="en-US" altLang="zh-TW" b="1">
                  <a:solidFill>
                    <a:schemeClr val="hlink"/>
                  </a:solidFill>
                  <a:latin typeface="Times New Roman" pitchFamily="18" charset="0"/>
                  <a:ea typeface="標楷體" pitchFamily="65" charset="-120"/>
                </a:rPr>
                <a:t>v</a:t>
              </a:r>
              <a:r>
                <a:rPr lang="en-US" altLang="zh-TW">
                  <a:solidFill>
                    <a:schemeClr val="hlink"/>
                  </a:solidFill>
                  <a:latin typeface="Times New Roman" pitchFamily="18" charset="0"/>
                  <a:ea typeface="標楷體" pitchFamily="65" charset="-120"/>
                </a:rPr>
                <a:t>:</a:t>
              </a:r>
              <a:r>
                <a:rPr lang="en-US" altLang="zh-TW">
                  <a:latin typeface="Times New Roman" pitchFamily="18" charset="0"/>
                  <a:ea typeface="標楷體" pitchFamily="65" charset="-120"/>
                </a:rPr>
                <a:t> </a:t>
              </a:r>
            </a:p>
          </p:txBody>
        </p:sp>
        <p:graphicFrame>
          <p:nvGraphicFramePr>
            <p:cNvPr id="4099" name="Object 1026"/>
            <p:cNvGraphicFramePr>
              <a:graphicFrameLocks noChangeAspect="1"/>
            </p:cNvGraphicFramePr>
            <p:nvPr/>
          </p:nvGraphicFramePr>
          <p:xfrm>
            <a:off x="755576" y="1509713"/>
            <a:ext cx="6626225" cy="457200"/>
          </p:xfrm>
          <a:graphic>
            <a:graphicData uri="http://schemas.openxmlformats.org/presentationml/2006/ole">
              <mc:AlternateContent xmlns:mc="http://schemas.openxmlformats.org/markup-compatibility/2006">
                <mc:Choice xmlns:v="urn:schemas-microsoft-com:vml" Requires="v">
                  <p:oleObj spid="_x0000_s4834" name="Equation" r:id="rId3" imgW="3314520" imgH="228600" progId="Equation.DSMT4">
                    <p:embed/>
                  </p:oleObj>
                </mc:Choice>
                <mc:Fallback>
                  <p:oleObj name="Equation" r:id="rId3" imgW="3314520" imgH="228600" progId="Equation.DSMT4">
                    <p:embed/>
                    <p:pic>
                      <p:nvPicPr>
                        <p:cNvPr id="0" name="Object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509713"/>
                          <a:ext cx="66262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101" name="Group 28"/>
          <p:cNvGrpSpPr>
            <a:grpSpLocks/>
          </p:cNvGrpSpPr>
          <p:nvPr/>
        </p:nvGrpSpPr>
        <p:grpSpPr bwMode="auto">
          <a:xfrm>
            <a:off x="381000" y="2195513"/>
            <a:ext cx="3136900" cy="863600"/>
            <a:chOff x="240" y="1920"/>
            <a:chExt cx="1976" cy="544"/>
          </a:xfrm>
        </p:grpSpPr>
        <p:sp>
          <p:nvSpPr>
            <p:cNvPr id="4102" name="Text Box 14"/>
            <p:cNvSpPr txBox="1">
              <a:spLocks noChangeArrowheads="1"/>
            </p:cNvSpPr>
            <p:nvPr/>
          </p:nvSpPr>
          <p:spPr bwMode="auto">
            <a:xfrm>
              <a:off x="240" y="1920"/>
              <a:ext cx="19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SzPct val="80000"/>
                <a:buFont typeface="Wingdings" pitchFamily="2" charset="2"/>
                <a:buChar char="§"/>
              </a:pPr>
              <a:r>
                <a:rPr lang="en-US" altLang="zh-TW">
                  <a:latin typeface="Times New Roman" pitchFamily="18" charset="0"/>
                  <a:ea typeface="標楷體" pitchFamily="65" charset="-120"/>
                </a:rPr>
                <a:t> </a:t>
              </a:r>
              <a:r>
                <a:rPr lang="en-US" altLang="zh-TW">
                  <a:solidFill>
                    <a:schemeClr val="hlink"/>
                  </a:solidFill>
                  <a:latin typeface="Times New Roman" pitchFamily="18" charset="0"/>
                  <a:ea typeface="標楷體" pitchFamily="65" charset="-120"/>
                </a:rPr>
                <a:t> Zero vector (</a:t>
              </a:r>
              <a:r>
                <a:rPr lang="zh-TW" altLang="en-US">
                  <a:solidFill>
                    <a:schemeClr val="hlink"/>
                  </a:solidFill>
                  <a:latin typeface="Times New Roman" pitchFamily="18" charset="0"/>
                  <a:ea typeface="標楷體" pitchFamily="65" charset="-120"/>
                </a:rPr>
                <a:t>零向量</a:t>
              </a:r>
              <a:r>
                <a:rPr lang="en-US" altLang="zh-TW">
                  <a:solidFill>
                    <a:schemeClr val="hlink"/>
                  </a:solidFill>
                  <a:latin typeface="Times New Roman" pitchFamily="18" charset="0"/>
                  <a:ea typeface="標楷體" pitchFamily="65" charset="-120"/>
                </a:rPr>
                <a:t>):</a:t>
              </a:r>
            </a:p>
          </p:txBody>
        </p:sp>
        <p:graphicFrame>
          <p:nvGraphicFramePr>
            <p:cNvPr id="4098" name="Object 1025"/>
            <p:cNvGraphicFramePr>
              <a:graphicFrameLocks noChangeAspect="1"/>
            </p:cNvGraphicFramePr>
            <p:nvPr/>
          </p:nvGraphicFramePr>
          <p:xfrm>
            <a:off x="624" y="2208"/>
            <a:ext cx="1135" cy="256"/>
          </p:xfrm>
          <a:graphic>
            <a:graphicData uri="http://schemas.openxmlformats.org/presentationml/2006/ole">
              <mc:AlternateContent xmlns:mc="http://schemas.openxmlformats.org/markup-compatibility/2006">
                <mc:Choice xmlns:v="urn:schemas-microsoft-com:vml" Requires="v">
                  <p:oleObj spid="_x0000_s4835" name="Equation" r:id="rId5" imgW="901440" imgH="203040" progId="Equation.3">
                    <p:embed/>
                  </p:oleObj>
                </mc:Choice>
                <mc:Fallback>
                  <p:oleObj name="Equation" r:id="rId5" imgW="901440" imgH="203040" progId="Equation.3">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 y="2208"/>
                          <a:ext cx="1135"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4"/>
          <p:cNvGraphicFramePr>
            <a:graphicFrameLocks noChangeAspect="1"/>
          </p:cNvGraphicFramePr>
          <p:nvPr/>
        </p:nvGraphicFramePr>
        <p:xfrm>
          <a:off x="1714500" y="1871663"/>
          <a:ext cx="5791200" cy="558800"/>
        </p:xfrm>
        <a:graphic>
          <a:graphicData uri="http://schemas.openxmlformats.org/presentationml/2006/ole">
            <mc:AlternateContent xmlns:mc="http://schemas.openxmlformats.org/markup-compatibility/2006">
              <mc:Choice xmlns:v="urn:schemas-microsoft-com:vml" Requires="v">
                <p:oleObj spid="_x0000_s172260" name="Equation" r:id="rId3" imgW="2895480" imgH="279360" progId="Equation.DSMT4">
                  <p:embed/>
                </p:oleObj>
              </mc:Choice>
              <mc:Fallback>
                <p:oleObj name="Equation" r:id="rId3" imgW="2895480" imgH="27936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1871663"/>
                        <a:ext cx="57912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7" name="Text Box 5"/>
          <p:cNvSpPr txBox="1">
            <a:spLocks noChangeArrowheads="1"/>
          </p:cNvSpPr>
          <p:nvPr/>
        </p:nvSpPr>
        <p:spPr bwMode="auto">
          <a:xfrm>
            <a:off x="381000" y="857250"/>
            <a:ext cx="5010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a:solidFill>
                  <a:schemeClr val="hlink"/>
                </a:solidFill>
                <a:latin typeface="Times New Roman" pitchFamily="18" charset="0"/>
                <a:ea typeface="標楷體" pitchFamily="65" charset="-120"/>
              </a:rPr>
              <a:t> </a:t>
            </a:r>
            <a:r>
              <a:rPr lang="en-US" altLang="zh-TW">
                <a:solidFill>
                  <a:schemeClr val="hlink"/>
                </a:solidFill>
                <a:latin typeface="Times New Roman" pitchFamily="18" charset="0"/>
              </a:rPr>
              <a:t>Ex 8:</a:t>
            </a:r>
            <a:r>
              <a:rPr lang="en-US" altLang="zh-TW">
                <a:solidFill>
                  <a:schemeClr val="hlink"/>
                </a:solidFill>
                <a:latin typeface="Times New Roman" pitchFamily="18" charset="0"/>
                <a:ea typeface="標楷體" pitchFamily="65" charset="-120"/>
              </a:rPr>
              <a:t> Testing for linear independence</a:t>
            </a:r>
          </a:p>
        </p:txBody>
      </p:sp>
      <p:graphicFrame>
        <p:nvGraphicFramePr>
          <p:cNvPr id="45059" name="Object 7"/>
          <p:cNvGraphicFramePr>
            <a:graphicFrameLocks noChangeAspect="1"/>
          </p:cNvGraphicFramePr>
          <p:nvPr/>
        </p:nvGraphicFramePr>
        <p:xfrm>
          <a:off x="4470400" y="2514600"/>
          <a:ext cx="2286000" cy="1371600"/>
        </p:xfrm>
        <a:graphic>
          <a:graphicData uri="http://schemas.openxmlformats.org/presentationml/2006/ole">
            <mc:AlternateContent xmlns:mc="http://schemas.openxmlformats.org/markup-compatibility/2006">
              <mc:Choice xmlns:v="urn:schemas-microsoft-com:vml" Requires="v">
                <p:oleObj spid="_x0000_s172261" name="Equation" r:id="rId5" imgW="1143000" imgH="685800" progId="Equation.3">
                  <p:embed/>
                </p:oleObj>
              </mc:Choice>
              <mc:Fallback>
                <p:oleObj name="Equation" r:id="rId5" imgW="1143000" imgH="6858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0400" y="2514600"/>
                        <a:ext cx="22860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0" name="Object 9"/>
          <p:cNvGraphicFramePr>
            <a:graphicFrameLocks noChangeAspect="1"/>
          </p:cNvGraphicFramePr>
          <p:nvPr/>
        </p:nvGraphicFramePr>
        <p:xfrm>
          <a:off x="1060450" y="3043238"/>
          <a:ext cx="3109913" cy="381000"/>
        </p:xfrm>
        <a:graphic>
          <a:graphicData uri="http://schemas.openxmlformats.org/presentationml/2006/ole">
            <mc:AlternateContent xmlns:mc="http://schemas.openxmlformats.org/markup-compatibility/2006">
              <mc:Choice xmlns:v="urn:schemas-microsoft-com:vml" Requires="v">
                <p:oleObj spid="_x0000_s172262" name="方程式" r:id="rId7" imgW="3111480" imgH="380880" progId="Equation.3">
                  <p:embed/>
                </p:oleObj>
              </mc:Choice>
              <mc:Fallback>
                <p:oleObj name="方程式" r:id="rId7" imgW="3111480" imgH="38088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0450" y="3043238"/>
                        <a:ext cx="310991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8" name="Rectangle 10"/>
          <p:cNvSpPr>
            <a:spLocks noChangeArrowheads="1"/>
          </p:cNvSpPr>
          <p:nvPr/>
        </p:nvSpPr>
        <p:spPr bwMode="auto">
          <a:xfrm>
            <a:off x="654050" y="2371725"/>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p>
            <a:r>
              <a:rPr lang="en-US" altLang="zh-TW">
                <a:solidFill>
                  <a:schemeClr val="hlink"/>
                </a:solidFill>
                <a:latin typeface="Times New Roman" pitchFamily="18" charset="0"/>
              </a:rPr>
              <a:t>Sol:</a:t>
            </a:r>
          </a:p>
        </p:txBody>
      </p:sp>
      <p:sp>
        <p:nvSpPr>
          <p:cNvPr id="45069" name="Text Box 11"/>
          <p:cNvSpPr txBox="1">
            <a:spLocks noChangeArrowheads="1"/>
          </p:cNvSpPr>
          <p:nvPr/>
        </p:nvSpPr>
        <p:spPr bwMode="auto">
          <a:xfrm>
            <a:off x="684213" y="1390650"/>
            <a:ext cx="835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Determine whether the following set of vectors in </a:t>
            </a:r>
            <a:r>
              <a:rPr lang="en-US" altLang="zh-TW" i="1">
                <a:latin typeface="Times New Roman" pitchFamily="18" charset="0"/>
                <a:ea typeface="標楷體" pitchFamily="65" charset="-120"/>
              </a:rPr>
              <a:t>R</a:t>
            </a:r>
            <a:r>
              <a:rPr lang="en-US" altLang="zh-TW" sz="2000" baseline="60000">
                <a:latin typeface="Times New Roman" pitchFamily="18" charset="0"/>
                <a:ea typeface="標楷體" pitchFamily="65" charset="-120"/>
              </a:rPr>
              <a:t>3</a:t>
            </a:r>
            <a:r>
              <a:rPr lang="en-US" altLang="zh-TW">
                <a:latin typeface="Times New Roman" pitchFamily="18" charset="0"/>
                <a:ea typeface="標楷體" pitchFamily="65" charset="-120"/>
              </a:rPr>
              <a:t> is L.I. or L.D.</a:t>
            </a:r>
          </a:p>
        </p:txBody>
      </p:sp>
      <p:grpSp>
        <p:nvGrpSpPr>
          <p:cNvPr id="45070" name="Group 19"/>
          <p:cNvGrpSpPr>
            <a:grpSpLocks/>
          </p:cNvGrpSpPr>
          <p:nvPr/>
        </p:nvGrpSpPr>
        <p:grpSpPr bwMode="auto">
          <a:xfrm>
            <a:off x="1017588" y="3879850"/>
            <a:ext cx="5667375" cy="1470025"/>
            <a:chOff x="849" y="2544"/>
            <a:chExt cx="3570" cy="926"/>
          </a:xfrm>
        </p:grpSpPr>
        <p:graphicFrame>
          <p:nvGraphicFramePr>
            <p:cNvPr id="45064" name="Object 12"/>
            <p:cNvGraphicFramePr>
              <a:graphicFrameLocks noChangeAspect="1"/>
            </p:cNvGraphicFramePr>
            <p:nvPr/>
          </p:nvGraphicFramePr>
          <p:xfrm>
            <a:off x="849" y="2544"/>
            <a:ext cx="1503" cy="895"/>
          </p:xfrm>
          <a:graphic>
            <a:graphicData uri="http://schemas.openxmlformats.org/presentationml/2006/ole">
              <mc:AlternateContent xmlns:mc="http://schemas.openxmlformats.org/markup-compatibility/2006">
                <mc:Choice xmlns:v="urn:schemas-microsoft-com:vml" Requires="v">
                  <p:oleObj spid="_x0000_s172263" name="Equation" r:id="rId9" imgW="1193760" imgH="711000" progId="Equation.3">
                    <p:embed/>
                  </p:oleObj>
                </mc:Choice>
                <mc:Fallback>
                  <p:oleObj name="Equation" r:id="rId9" imgW="1193760" imgH="7110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 y="2544"/>
                          <a:ext cx="1503" cy="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5" name="Object 8"/>
            <p:cNvGraphicFramePr>
              <a:graphicFrameLocks noChangeAspect="1"/>
            </p:cNvGraphicFramePr>
            <p:nvPr/>
          </p:nvGraphicFramePr>
          <p:xfrm>
            <a:off x="2413" y="2890"/>
            <a:ext cx="732" cy="256"/>
          </p:xfrm>
          <a:graphic>
            <a:graphicData uri="http://schemas.openxmlformats.org/presentationml/2006/ole">
              <mc:AlternateContent xmlns:mc="http://schemas.openxmlformats.org/markup-compatibility/2006">
                <mc:Choice xmlns:v="urn:schemas-microsoft-com:vml" Requires="v">
                  <p:oleObj spid="_x0000_s172264" name="Equation" r:id="rId11" imgW="622080" imgH="203040" progId="Equation.DSMT4">
                    <p:embed/>
                  </p:oleObj>
                </mc:Choice>
                <mc:Fallback>
                  <p:oleObj name="Equation" r:id="rId11" imgW="622080" imgH="20304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3" y="2890"/>
                          <a:ext cx="732"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6" name="Object 15"/>
            <p:cNvGraphicFramePr>
              <a:graphicFrameLocks noChangeAspect="1"/>
            </p:cNvGraphicFramePr>
            <p:nvPr/>
          </p:nvGraphicFramePr>
          <p:xfrm>
            <a:off x="3268" y="2575"/>
            <a:ext cx="1151" cy="895"/>
          </p:xfrm>
          <a:graphic>
            <a:graphicData uri="http://schemas.openxmlformats.org/presentationml/2006/ole">
              <mc:AlternateContent xmlns:mc="http://schemas.openxmlformats.org/markup-compatibility/2006">
                <mc:Choice xmlns:v="urn:schemas-microsoft-com:vml" Requires="v">
                  <p:oleObj spid="_x0000_s172265" name="Equation" r:id="rId13" imgW="914400" imgH="711000" progId="Equation.DSMT4">
                    <p:embed/>
                  </p:oleObj>
                </mc:Choice>
                <mc:Fallback>
                  <p:oleObj name="Equation" r:id="rId13" imgW="914400" imgH="711000" progId="Equation.DSMT4">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68" y="2575"/>
                          <a:ext cx="1151" cy="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45061" name="Object 17"/>
          <p:cNvGraphicFramePr>
            <a:graphicFrameLocks noChangeAspect="1"/>
          </p:cNvGraphicFramePr>
          <p:nvPr/>
        </p:nvGraphicFramePr>
        <p:xfrm>
          <a:off x="1001713" y="5372100"/>
          <a:ext cx="5383212" cy="381000"/>
        </p:xfrm>
        <a:graphic>
          <a:graphicData uri="http://schemas.openxmlformats.org/presentationml/2006/ole">
            <mc:AlternateContent xmlns:mc="http://schemas.openxmlformats.org/markup-compatibility/2006">
              <mc:Choice xmlns:v="urn:schemas-microsoft-com:vml" Requires="v">
                <p:oleObj spid="_x0000_s172266" name="方程式" r:id="rId15" imgW="5384520" imgH="380880" progId="Equation.3">
                  <p:embed/>
                </p:oleObj>
              </mc:Choice>
              <mc:Fallback>
                <p:oleObj name="方程式" r:id="rId15" imgW="5384520" imgH="380880" progId="Equation.3">
                  <p:embed/>
                  <p:pic>
                    <p:nvPicPr>
                      <p:cNvPr id="0"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1713" y="5372100"/>
                        <a:ext cx="5383212"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2" name="Object 18"/>
          <p:cNvGraphicFramePr>
            <a:graphicFrameLocks noChangeAspect="1"/>
          </p:cNvGraphicFramePr>
          <p:nvPr/>
        </p:nvGraphicFramePr>
        <p:xfrm>
          <a:off x="1000125" y="6343650"/>
          <a:ext cx="5618163" cy="457200"/>
        </p:xfrm>
        <a:graphic>
          <a:graphicData uri="http://schemas.openxmlformats.org/presentationml/2006/ole">
            <mc:AlternateContent xmlns:mc="http://schemas.openxmlformats.org/markup-compatibility/2006">
              <mc:Choice xmlns:v="urn:schemas-microsoft-com:vml" Requires="v">
                <p:oleObj spid="_x0000_s172267" name="Equation" r:id="rId17" imgW="2806560" imgH="228600" progId="Equation.DSMT4">
                  <p:embed/>
                </p:oleObj>
              </mc:Choice>
              <mc:Fallback>
                <p:oleObj name="Equation" r:id="rId17" imgW="2806560" imgH="228600" progId="Equation.DSMT4">
                  <p:embed/>
                  <p:pic>
                    <p:nvPicPr>
                      <p:cNvPr id="0"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00125" y="6343650"/>
                        <a:ext cx="56181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3" name="Object 14"/>
          <p:cNvGraphicFramePr>
            <a:graphicFrameLocks noChangeAspect="1"/>
          </p:cNvGraphicFramePr>
          <p:nvPr/>
        </p:nvGraphicFramePr>
        <p:xfrm>
          <a:off x="1289050" y="5872163"/>
          <a:ext cx="6783388" cy="406400"/>
        </p:xfrm>
        <a:graphic>
          <a:graphicData uri="http://schemas.openxmlformats.org/presentationml/2006/ole">
            <mc:AlternateContent xmlns:mc="http://schemas.openxmlformats.org/markup-compatibility/2006">
              <mc:Choice xmlns:v="urn:schemas-microsoft-com:vml" Requires="v">
                <p:oleObj spid="_x0000_s172268" name="Equation" r:id="rId19" imgW="3390840" imgH="203040" progId="Equation.DSMT4">
                  <p:embed/>
                </p:oleObj>
              </mc:Choice>
              <mc:Fallback>
                <p:oleObj name="Equation" r:id="rId19" imgW="3390840" imgH="203040" progId="Equation.DSMT4">
                  <p:embed/>
                  <p:pic>
                    <p:nvPicPr>
                      <p:cNvPr id="0"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9050" y="5872163"/>
                        <a:ext cx="6783388"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6" name="Rectangle 3"/>
          <p:cNvSpPr>
            <a:spLocks noGrp="1" noChangeArrowheads="1"/>
          </p:cNvSpPr>
          <p:nvPr>
            <p:ph type="body" idx="1"/>
          </p:nvPr>
        </p:nvSpPr>
        <p:spPr>
          <a:xfrm>
            <a:off x="381000" y="838200"/>
            <a:ext cx="8583613" cy="1295400"/>
          </a:xfrm>
        </p:spPr>
        <p:txBody>
          <a:bodyPr/>
          <a:lstStyle/>
          <a:p>
            <a:pPr eaLnBrk="1" hangingPunct="1">
              <a:lnSpc>
                <a:spcPct val="120000"/>
              </a:lnSpc>
              <a:spcBef>
                <a:spcPts val="300"/>
              </a:spcBef>
            </a:pPr>
            <a:r>
              <a:rPr lang="en-US" altLang="zh-TW"/>
              <a:t>Ex 9: Testing for linear independence</a:t>
            </a:r>
          </a:p>
          <a:p>
            <a:pPr eaLnBrk="1" hangingPunct="1">
              <a:lnSpc>
                <a:spcPct val="120000"/>
              </a:lnSpc>
              <a:spcBef>
                <a:spcPts val="300"/>
              </a:spcBef>
              <a:buFont typeface="Wingdings" pitchFamily="2" charset="2"/>
              <a:buNone/>
            </a:pPr>
            <a:r>
              <a:rPr lang="en-US" altLang="zh-TW">
                <a:solidFill>
                  <a:schemeClr val="tx1"/>
                </a:solidFill>
              </a:rPr>
              <a:t>	 Determine whether the following set of vectors in </a:t>
            </a:r>
            <a:r>
              <a:rPr lang="en-US" altLang="zh-TW" i="1">
                <a:solidFill>
                  <a:schemeClr val="tx1"/>
                </a:solidFill>
              </a:rPr>
              <a:t>P</a:t>
            </a:r>
            <a:r>
              <a:rPr lang="en-US" altLang="zh-TW" baseline="-25000">
                <a:solidFill>
                  <a:schemeClr val="tx1"/>
                </a:solidFill>
              </a:rPr>
              <a:t>2</a:t>
            </a:r>
            <a:r>
              <a:rPr lang="en-US" altLang="zh-TW">
                <a:solidFill>
                  <a:schemeClr val="tx1"/>
                </a:solidFill>
              </a:rPr>
              <a:t> is L.I. or L.D.</a:t>
            </a:r>
          </a:p>
        </p:txBody>
      </p:sp>
      <p:sp>
        <p:nvSpPr>
          <p:cNvPr id="46087" name="Text Box 81"/>
          <p:cNvSpPr txBox="1">
            <a:spLocks noChangeArrowheads="1"/>
          </p:cNvSpPr>
          <p:nvPr/>
        </p:nvSpPr>
        <p:spPr bwMode="auto">
          <a:xfrm>
            <a:off x="611188" y="2708275"/>
            <a:ext cx="247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3</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0</a:t>
            </a:r>
          </a:p>
        </p:txBody>
      </p:sp>
      <p:grpSp>
        <p:nvGrpSpPr>
          <p:cNvPr id="46088" name="Group 100"/>
          <p:cNvGrpSpPr>
            <a:grpSpLocks/>
          </p:cNvGrpSpPr>
          <p:nvPr/>
        </p:nvGrpSpPr>
        <p:grpSpPr bwMode="auto">
          <a:xfrm>
            <a:off x="598488" y="3232150"/>
            <a:ext cx="7072312" cy="469900"/>
            <a:chOff x="513" y="2106"/>
            <a:chExt cx="4455" cy="296"/>
          </a:xfrm>
        </p:grpSpPr>
        <p:sp>
          <p:nvSpPr>
            <p:cNvPr id="46096" name="Text Box 70"/>
            <p:cNvSpPr txBox="1">
              <a:spLocks noChangeArrowheads="1"/>
            </p:cNvSpPr>
            <p:nvPr/>
          </p:nvSpPr>
          <p:spPr bwMode="auto">
            <a:xfrm>
              <a:off x="513" y="2111"/>
              <a:ext cx="40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i.e.,</a:t>
              </a:r>
            </a:p>
          </p:txBody>
        </p:sp>
        <p:sp>
          <p:nvSpPr>
            <p:cNvPr id="46097" name="Text Box 83"/>
            <p:cNvSpPr txBox="1">
              <a:spLocks noChangeArrowheads="1"/>
            </p:cNvSpPr>
            <p:nvPr/>
          </p:nvSpPr>
          <p:spPr bwMode="auto">
            <a:xfrm>
              <a:off x="877" y="2106"/>
              <a:ext cx="40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(1+</a:t>
              </a:r>
              <a:r>
                <a:rPr lang="en-US" altLang="zh-TW" i="1">
                  <a:latin typeface="Times New Roman" pitchFamily="18" charset="0"/>
                  <a:ea typeface="標楷體" pitchFamily="65" charset="-120"/>
                </a:rPr>
                <a:t>x </a:t>
              </a:r>
              <a:r>
                <a:rPr lang="en-US" altLang="zh-TW">
                  <a:latin typeface="Times New Roman" pitchFamily="18" charset="0"/>
                  <a:cs typeface="Times New Roman" pitchFamily="18" charset="0"/>
                </a:rPr>
                <a:t>–</a:t>
              </a:r>
              <a:r>
                <a:rPr lang="en-US" altLang="zh-TW">
                  <a:latin typeface="Times New Roman" pitchFamily="18" charset="0"/>
                  <a:ea typeface="標楷體" pitchFamily="65" charset="-120"/>
                </a:rPr>
                <a:t> 2</a:t>
              </a:r>
              <a:r>
                <a:rPr lang="en-US" altLang="zh-TW" i="1">
                  <a:latin typeface="Times New Roman" pitchFamily="18" charset="0"/>
                  <a:ea typeface="標楷體" pitchFamily="65" charset="-120"/>
                </a:rPr>
                <a:t>x</a:t>
              </a:r>
              <a:r>
                <a:rPr lang="en-US" altLang="zh-TW" baseline="30000">
                  <a:latin typeface="Times New Roman" pitchFamily="18" charset="0"/>
                  <a:ea typeface="標楷體" pitchFamily="65" charset="-120"/>
                </a:rPr>
                <a:t>2</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(2+5</a:t>
              </a:r>
              <a:r>
                <a:rPr lang="en-US" altLang="zh-TW" i="1">
                  <a:latin typeface="Times New Roman" pitchFamily="18" charset="0"/>
                  <a:ea typeface="標楷體" pitchFamily="65" charset="-120"/>
                </a:rPr>
                <a:t>x </a:t>
              </a:r>
              <a:r>
                <a:rPr lang="en-US" altLang="zh-TW">
                  <a:latin typeface="Times New Roman" pitchFamily="18" charset="0"/>
                  <a:cs typeface="Times New Roman" pitchFamily="18" charset="0"/>
                </a:rPr>
                <a:t>–</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x</a:t>
              </a:r>
              <a:r>
                <a:rPr lang="en-US" altLang="zh-TW" baseline="30000">
                  <a:latin typeface="Times New Roman" pitchFamily="18" charset="0"/>
                  <a:ea typeface="標楷體" pitchFamily="65" charset="-120"/>
                </a:rPr>
                <a:t>2</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x</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x</a:t>
              </a:r>
              <a:r>
                <a:rPr lang="en-US" altLang="zh-TW" baseline="30000">
                  <a:latin typeface="Times New Roman" pitchFamily="18" charset="0"/>
                  <a:ea typeface="標楷體" pitchFamily="65" charset="-120"/>
                </a:rPr>
                <a:t>2</a:t>
              </a:r>
              <a:r>
                <a:rPr lang="en-US" altLang="zh-TW">
                  <a:latin typeface="Times New Roman" pitchFamily="18" charset="0"/>
                  <a:ea typeface="標楷體" pitchFamily="65" charset="-120"/>
                </a:rPr>
                <a:t>) = 0+0</a:t>
              </a:r>
              <a:r>
                <a:rPr lang="en-US" altLang="zh-TW" i="1">
                  <a:latin typeface="Times New Roman" pitchFamily="18" charset="0"/>
                  <a:ea typeface="標楷體" pitchFamily="65" charset="-120"/>
                </a:rPr>
                <a:t>x</a:t>
              </a:r>
              <a:r>
                <a:rPr lang="en-US" altLang="zh-TW">
                  <a:latin typeface="Times New Roman" pitchFamily="18" charset="0"/>
                  <a:ea typeface="標楷體" pitchFamily="65" charset="-120"/>
                </a:rPr>
                <a:t>+0</a:t>
              </a:r>
              <a:r>
                <a:rPr lang="en-US" altLang="zh-TW" i="1">
                  <a:latin typeface="Times New Roman" pitchFamily="18" charset="0"/>
                  <a:ea typeface="標楷體" pitchFamily="65" charset="-120"/>
                </a:rPr>
                <a:t>x</a:t>
              </a:r>
              <a:r>
                <a:rPr lang="en-US" altLang="zh-TW" baseline="30000">
                  <a:latin typeface="Times New Roman" pitchFamily="18" charset="0"/>
                  <a:ea typeface="標楷體" pitchFamily="65" charset="-120"/>
                </a:rPr>
                <a:t>2</a:t>
              </a:r>
            </a:p>
          </p:txBody>
        </p:sp>
      </p:grpSp>
      <p:grpSp>
        <p:nvGrpSpPr>
          <p:cNvPr id="46089" name="Group 101"/>
          <p:cNvGrpSpPr>
            <a:grpSpLocks/>
          </p:cNvGrpSpPr>
          <p:nvPr/>
        </p:nvGrpSpPr>
        <p:grpSpPr bwMode="auto">
          <a:xfrm>
            <a:off x="546100" y="3883025"/>
            <a:ext cx="2714625" cy="1200150"/>
            <a:chOff x="480" y="2516"/>
            <a:chExt cx="1710" cy="756"/>
          </a:xfrm>
        </p:grpSpPr>
        <p:sp>
          <p:nvSpPr>
            <p:cNvPr id="46094" name="Text Box 84"/>
            <p:cNvSpPr txBox="1">
              <a:spLocks noChangeArrowheads="1"/>
            </p:cNvSpPr>
            <p:nvPr/>
          </p:nvSpPr>
          <p:spPr bwMode="auto">
            <a:xfrm>
              <a:off x="480" y="2736"/>
              <a:ext cx="3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ym typeface="Symbol" pitchFamily="18" charset="2"/>
                </a:rPr>
                <a:t></a:t>
              </a:r>
              <a:endParaRPr lang="en-US" altLang="zh-TW"/>
            </a:p>
          </p:txBody>
        </p:sp>
        <p:sp>
          <p:nvSpPr>
            <p:cNvPr id="46095" name="Text Box 85"/>
            <p:cNvSpPr txBox="1">
              <a:spLocks noChangeArrowheads="1"/>
            </p:cNvSpPr>
            <p:nvPr/>
          </p:nvSpPr>
          <p:spPr bwMode="auto">
            <a:xfrm>
              <a:off x="810" y="2516"/>
              <a:ext cx="138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+2</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       = 0</a:t>
              </a:r>
            </a:p>
            <a:p>
              <a:pPr eaLnBrk="1" hangingPunct="1"/>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+5</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 0</a:t>
              </a:r>
            </a:p>
            <a:p>
              <a:pPr eaLnBrk="1" hangingPunct="1"/>
              <a:r>
                <a:rPr lang="en-US" altLang="zh-TW">
                  <a:latin typeface="Times New Roman" pitchFamily="18" charset="0"/>
                  <a:cs typeface="Times New Roman" pitchFamily="18" charset="0"/>
                </a:rPr>
                <a:t>–</a:t>
              </a:r>
              <a:r>
                <a:rPr lang="en-US" altLang="zh-TW">
                  <a:latin typeface="Times New Roman" pitchFamily="18" charset="0"/>
                  <a:ea typeface="標楷體" pitchFamily="65" charset="-120"/>
                </a:rPr>
                <a:t>2</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a:latin typeface="Times New Roman" pitchFamily="18" charset="0"/>
                  <a:cs typeface="Times New Roman" pitchFamily="18" charset="0"/>
                </a:rPr>
                <a:t>–</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 0</a:t>
              </a:r>
            </a:p>
          </p:txBody>
        </p:sp>
      </p:grpSp>
      <p:sp>
        <p:nvSpPr>
          <p:cNvPr id="46090" name="Text Box 94"/>
          <p:cNvSpPr txBox="1">
            <a:spLocks noChangeArrowheads="1"/>
          </p:cNvSpPr>
          <p:nvPr/>
        </p:nvSpPr>
        <p:spPr bwMode="auto">
          <a:xfrm>
            <a:off x="539750" y="2205038"/>
            <a:ext cx="108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a:solidFill>
                  <a:schemeClr val="hlink"/>
                </a:solidFill>
                <a:latin typeface="Times New Roman" pitchFamily="18" charset="0"/>
              </a:rPr>
              <a:t>Sol:</a:t>
            </a:r>
          </a:p>
        </p:txBody>
      </p:sp>
      <p:sp>
        <p:nvSpPr>
          <p:cNvPr id="46091" name="Text Box 95"/>
          <p:cNvSpPr txBox="1">
            <a:spLocks noChangeArrowheads="1"/>
          </p:cNvSpPr>
          <p:nvPr/>
        </p:nvSpPr>
        <p:spPr bwMode="auto">
          <a:xfrm>
            <a:off x="539750" y="5159375"/>
            <a:ext cx="8278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ym typeface="Symbol" pitchFamily="18" charset="2"/>
              </a:rPr>
              <a:t></a:t>
            </a:r>
            <a:r>
              <a:rPr lang="en-US" altLang="zh-TW">
                <a:latin typeface="Times New Roman" pitchFamily="18" charset="0"/>
                <a:ea typeface="標楷體" pitchFamily="65" charset="-120"/>
              </a:rPr>
              <a:t>  This system has infinitely many solutions</a:t>
            </a:r>
          </a:p>
          <a:p>
            <a:pPr eaLnBrk="1" hangingPunct="1"/>
            <a:r>
              <a:rPr lang="en-US" altLang="zh-TW">
                <a:latin typeface="Times New Roman" pitchFamily="18" charset="0"/>
                <a:ea typeface="標楷體" pitchFamily="65" charset="-120"/>
              </a:rPr>
              <a:t>      </a:t>
            </a:r>
            <a:r>
              <a:rPr lang="en-US" altLang="zh-TW" sz="2200">
                <a:latin typeface="Times New Roman" pitchFamily="18" charset="0"/>
                <a:ea typeface="標楷體" pitchFamily="65" charset="-120"/>
              </a:rPr>
              <a:t>(i.e., this system has nontrivial solutions, e.g., </a:t>
            </a:r>
            <a:r>
              <a:rPr lang="en-US" altLang="zh-TW" sz="2200" i="1">
                <a:latin typeface="Times New Roman" pitchFamily="18" charset="0"/>
                <a:ea typeface="標楷體" pitchFamily="65" charset="-120"/>
              </a:rPr>
              <a:t>c</a:t>
            </a:r>
            <a:r>
              <a:rPr lang="en-US" altLang="zh-TW" sz="2200" baseline="-25000">
                <a:latin typeface="Times New Roman" pitchFamily="18" charset="0"/>
                <a:ea typeface="標楷體" pitchFamily="65" charset="-120"/>
              </a:rPr>
              <a:t>1</a:t>
            </a:r>
            <a:r>
              <a:rPr lang="en-US" altLang="zh-TW" sz="2200">
                <a:latin typeface="Times New Roman" pitchFamily="18" charset="0"/>
                <a:ea typeface="標楷體" pitchFamily="65" charset="-120"/>
              </a:rPr>
              <a:t>=2, </a:t>
            </a:r>
            <a:r>
              <a:rPr lang="en-US" altLang="zh-TW" sz="2200" i="1">
                <a:latin typeface="Times New Roman" pitchFamily="18" charset="0"/>
                <a:ea typeface="標楷體" pitchFamily="65" charset="-120"/>
              </a:rPr>
              <a:t>c</a:t>
            </a:r>
            <a:r>
              <a:rPr lang="en-US" altLang="zh-TW" sz="2200" baseline="-25000">
                <a:latin typeface="Times New Roman" pitchFamily="18" charset="0"/>
                <a:ea typeface="標楷體" pitchFamily="65" charset="-120"/>
              </a:rPr>
              <a:t>2</a:t>
            </a:r>
            <a:r>
              <a:rPr lang="en-US" altLang="zh-TW" sz="2200">
                <a:latin typeface="Times New Roman" pitchFamily="18" charset="0"/>
                <a:ea typeface="標楷體" pitchFamily="65" charset="-120"/>
              </a:rPr>
              <a:t>= </a:t>
            </a:r>
            <a:r>
              <a:rPr lang="en-US" altLang="zh-TW" sz="2200">
                <a:latin typeface="Times New Roman" pitchFamily="18" charset="0"/>
                <a:cs typeface="Times New Roman" pitchFamily="18" charset="0"/>
              </a:rPr>
              <a:t>–</a:t>
            </a:r>
            <a:r>
              <a:rPr lang="en-US" altLang="zh-TW" sz="2200">
                <a:latin typeface="Times New Roman" pitchFamily="18" charset="0"/>
                <a:ea typeface="標楷體" pitchFamily="65" charset="-120"/>
              </a:rPr>
              <a:t> 1, </a:t>
            </a:r>
            <a:r>
              <a:rPr lang="en-US" altLang="zh-TW" sz="2200" i="1">
                <a:latin typeface="Times New Roman" pitchFamily="18" charset="0"/>
                <a:ea typeface="標楷體" pitchFamily="65" charset="-120"/>
              </a:rPr>
              <a:t>c</a:t>
            </a:r>
            <a:r>
              <a:rPr lang="en-US" altLang="zh-TW" sz="2200" baseline="-25000">
                <a:latin typeface="Times New Roman" pitchFamily="18" charset="0"/>
                <a:ea typeface="標楷體" pitchFamily="65" charset="-120"/>
              </a:rPr>
              <a:t>3</a:t>
            </a:r>
            <a:r>
              <a:rPr lang="en-US" altLang="zh-TW" sz="2200">
                <a:latin typeface="Times New Roman" pitchFamily="18" charset="0"/>
                <a:ea typeface="標楷體" pitchFamily="65" charset="-120"/>
              </a:rPr>
              <a:t>=3)</a:t>
            </a:r>
          </a:p>
        </p:txBody>
      </p:sp>
      <p:sp>
        <p:nvSpPr>
          <p:cNvPr id="46092" name="Text Box 97"/>
          <p:cNvSpPr txBox="1">
            <a:spLocks noChangeArrowheads="1"/>
          </p:cNvSpPr>
          <p:nvPr/>
        </p:nvSpPr>
        <p:spPr bwMode="auto">
          <a:xfrm>
            <a:off x="546100" y="6029325"/>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sym typeface="Symbol" pitchFamily="18" charset="2"/>
              </a:rPr>
              <a:t>  </a:t>
            </a:r>
            <a:r>
              <a:rPr lang="en-US" altLang="zh-TW" i="1" dirty="0">
                <a:latin typeface="Times New Roman" pitchFamily="18" charset="0"/>
                <a:ea typeface="標楷體" pitchFamily="65" charset="-120"/>
              </a:rPr>
              <a:t>S </a:t>
            </a:r>
            <a:r>
              <a:rPr lang="en-US" altLang="zh-TW" dirty="0">
                <a:latin typeface="Times New Roman" pitchFamily="18" charset="0"/>
                <a:ea typeface="標楷體" pitchFamily="65" charset="-120"/>
              </a:rPr>
              <a:t>is (or </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3</a:t>
            </a:r>
            <a:r>
              <a:rPr lang="en-US" altLang="zh-TW" dirty="0">
                <a:latin typeface="Times New Roman" pitchFamily="18" charset="0"/>
                <a:ea typeface="標楷體" pitchFamily="65" charset="-120"/>
              </a:rPr>
              <a:t> are) linearly dependent</a:t>
            </a:r>
          </a:p>
        </p:txBody>
      </p:sp>
      <p:graphicFrame>
        <p:nvGraphicFramePr>
          <p:cNvPr id="46082" name="Object 90"/>
          <p:cNvGraphicFramePr>
            <a:graphicFrameLocks noChangeAspect="1"/>
          </p:cNvGraphicFramePr>
          <p:nvPr/>
        </p:nvGraphicFramePr>
        <p:xfrm>
          <a:off x="3624263" y="3851275"/>
          <a:ext cx="1924050" cy="1281113"/>
        </p:xfrm>
        <a:graphic>
          <a:graphicData uri="http://schemas.openxmlformats.org/presentationml/2006/ole">
            <mc:AlternateContent xmlns:mc="http://schemas.openxmlformats.org/markup-compatibility/2006">
              <mc:Choice xmlns:v="urn:schemas-microsoft-com:vml" Requires="v">
                <p:oleObj spid="_x0000_s129478" name="Equation" r:id="rId3" imgW="1066680" imgH="711000" progId="Equation.DSMT4">
                  <p:embed/>
                </p:oleObj>
              </mc:Choice>
              <mc:Fallback>
                <p:oleObj name="Equation" r:id="rId3" imgW="1066680" imgH="711000" progId="Equation.DSMT4">
                  <p:embed/>
                  <p:pic>
                    <p:nvPicPr>
                      <p:cNvPr id="0" name="Object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263" y="3851275"/>
                        <a:ext cx="1924050" cy="1281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3" name="Object 91"/>
          <p:cNvGraphicFramePr>
            <a:graphicFrameLocks noChangeAspect="1"/>
          </p:cNvGraphicFramePr>
          <p:nvPr/>
        </p:nvGraphicFramePr>
        <p:xfrm>
          <a:off x="6672263" y="3783013"/>
          <a:ext cx="1828800" cy="1417637"/>
        </p:xfrm>
        <a:graphic>
          <a:graphicData uri="http://schemas.openxmlformats.org/presentationml/2006/ole">
            <mc:AlternateContent xmlns:mc="http://schemas.openxmlformats.org/markup-compatibility/2006">
              <mc:Choice xmlns:v="urn:schemas-microsoft-com:vml" Requires="v">
                <p:oleObj spid="_x0000_s129479" name="Equation" r:id="rId5" imgW="1015920" imgH="787320" progId="Equation.DSMT4">
                  <p:embed/>
                </p:oleObj>
              </mc:Choice>
              <mc:Fallback>
                <p:oleObj name="Equation" r:id="rId5" imgW="1015920" imgH="787320" progId="Equation.DSMT4">
                  <p:embed/>
                  <p:pic>
                    <p:nvPicPr>
                      <p:cNvPr id="0" name="Object 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2263" y="3783013"/>
                        <a:ext cx="1828800" cy="141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93" name="Text Box 93"/>
          <p:cNvSpPr txBox="1">
            <a:spLocks noChangeArrowheads="1"/>
          </p:cNvSpPr>
          <p:nvPr/>
        </p:nvSpPr>
        <p:spPr bwMode="auto">
          <a:xfrm>
            <a:off x="3213100" y="4232275"/>
            <a:ext cx="48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ym typeface="Symbol" pitchFamily="18" charset="2"/>
              </a:rPr>
              <a:t></a:t>
            </a:r>
            <a:endParaRPr lang="en-US" altLang="zh-TW"/>
          </a:p>
        </p:txBody>
      </p:sp>
      <p:graphicFrame>
        <p:nvGraphicFramePr>
          <p:cNvPr id="46084" name="Object 99"/>
          <p:cNvGraphicFramePr>
            <a:graphicFrameLocks noChangeAspect="1"/>
          </p:cNvGraphicFramePr>
          <p:nvPr/>
        </p:nvGraphicFramePr>
        <p:xfrm>
          <a:off x="5637213" y="4232275"/>
          <a:ext cx="908050" cy="406400"/>
        </p:xfrm>
        <a:graphic>
          <a:graphicData uri="http://schemas.openxmlformats.org/presentationml/2006/ole">
            <mc:AlternateContent xmlns:mc="http://schemas.openxmlformats.org/markup-compatibility/2006">
              <mc:Choice xmlns:v="urn:schemas-microsoft-com:vml" Requires="v">
                <p:oleObj spid="_x0000_s129480" name="Equation" r:id="rId7" imgW="533160" imgH="203040" progId="Equation.DSMT4">
                  <p:embed/>
                </p:oleObj>
              </mc:Choice>
              <mc:Fallback>
                <p:oleObj name="Equation" r:id="rId7" imgW="533160" imgH="203040" progId="Equation.DSMT4">
                  <p:embed/>
                  <p:pic>
                    <p:nvPicPr>
                      <p:cNvPr id="0" name="Object 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7213" y="4232275"/>
                        <a:ext cx="90805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5" name="Object 104"/>
          <p:cNvGraphicFramePr>
            <a:graphicFrameLocks noChangeAspect="1"/>
          </p:cNvGraphicFramePr>
          <p:nvPr/>
        </p:nvGraphicFramePr>
        <p:xfrm>
          <a:off x="1563688" y="1862138"/>
          <a:ext cx="5816600" cy="558800"/>
        </p:xfrm>
        <a:graphic>
          <a:graphicData uri="http://schemas.openxmlformats.org/presentationml/2006/ole">
            <mc:AlternateContent xmlns:mc="http://schemas.openxmlformats.org/markup-compatibility/2006">
              <mc:Choice xmlns:v="urn:schemas-microsoft-com:vml" Requires="v">
                <p:oleObj spid="_x0000_s129481" name="Equation" r:id="rId9" imgW="2908080" imgH="279360" progId="Equation.DSMT4">
                  <p:embed/>
                </p:oleObj>
              </mc:Choice>
              <mc:Fallback>
                <p:oleObj name="Equation" r:id="rId9" imgW="2908080" imgH="279360" progId="Equation.DSMT4">
                  <p:embed/>
                  <p:pic>
                    <p:nvPicPr>
                      <p:cNvPr id="0" name="Object 10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3688" y="1862138"/>
                        <a:ext cx="58166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Rectangle 3"/>
          <p:cNvSpPr>
            <a:spLocks noGrp="1" noChangeArrowheads="1"/>
          </p:cNvSpPr>
          <p:nvPr>
            <p:ph type="body" idx="1"/>
          </p:nvPr>
        </p:nvSpPr>
        <p:spPr>
          <a:xfrm>
            <a:off x="381000" y="792163"/>
            <a:ext cx="8007350" cy="1773237"/>
          </a:xfrm>
        </p:spPr>
        <p:txBody>
          <a:bodyPr/>
          <a:lstStyle/>
          <a:p>
            <a:pPr eaLnBrk="1" hangingPunct="1">
              <a:lnSpc>
                <a:spcPct val="120000"/>
              </a:lnSpc>
            </a:pPr>
            <a:r>
              <a:rPr lang="en-US" altLang="zh-TW"/>
              <a:t>Ex 10: Testing for linear independence</a:t>
            </a:r>
          </a:p>
          <a:p>
            <a:pPr eaLnBrk="1" hangingPunct="1">
              <a:lnSpc>
                <a:spcPct val="120000"/>
              </a:lnSpc>
              <a:buFont typeface="Wingdings" pitchFamily="2" charset="2"/>
              <a:buNone/>
            </a:pPr>
            <a:r>
              <a:rPr lang="en-US" altLang="zh-TW">
                <a:solidFill>
                  <a:schemeClr val="tx1"/>
                </a:solidFill>
              </a:rPr>
              <a:t>	      Determine whether the following set of vectors in the 2×2 </a:t>
            </a:r>
          </a:p>
          <a:p>
            <a:pPr eaLnBrk="1" hangingPunct="1">
              <a:lnSpc>
                <a:spcPct val="120000"/>
              </a:lnSpc>
              <a:buFont typeface="Wingdings" pitchFamily="2" charset="2"/>
              <a:buNone/>
            </a:pPr>
            <a:r>
              <a:rPr lang="en-US" altLang="zh-TW">
                <a:solidFill>
                  <a:schemeClr val="tx1"/>
                </a:solidFill>
              </a:rPr>
              <a:t>         matrix space is L.I. or L.D.</a:t>
            </a:r>
          </a:p>
        </p:txBody>
      </p:sp>
      <p:graphicFrame>
        <p:nvGraphicFramePr>
          <p:cNvPr id="47106" name="Object 6"/>
          <p:cNvGraphicFramePr>
            <a:graphicFrameLocks noChangeAspect="1"/>
          </p:cNvGraphicFramePr>
          <p:nvPr/>
        </p:nvGraphicFramePr>
        <p:xfrm>
          <a:off x="1403350" y="2416175"/>
          <a:ext cx="5575300" cy="1012825"/>
        </p:xfrm>
        <a:graphic>
          <a:graphicData uri="http://schemas.openxmlformats.org/presentationml/2006/ole">
            <mc:AlternateContent xmlns:mc="http://schemas.openxmlformats.org/markup-compatibility/2006">
              <mc:Choice xmlns:v="urn:schemas-microsoft-com:vml" Requires="v">
                <p:oleObj spid="_x0000_s47841" name="Equation" r:id="rId3" imgW="2654280" imgH="482400" progId="Equation.DSMT4">
                  <p:embed/>
                </p:oleObj>
              </mc:Choice>
              <mc:Fallback>
                <p:oleObj name="Equation" r:id="rId3" imgW="2654280" imgH="4824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2416175"/>
                        <a:ext cx="5575300"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09" name="Text Box 7"/>
          <p:cNvSpPr txBox="1">
            <a:spLocks noChangeArrowheads="1"/>
          </p:cNvSpPr>
          <p:nvPr/>
        </p:nvSpPr>
        <p:spPr bwMode="auto">
          <a:xfrm>
            <a:off x="577850" y="3686175"/>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graphicFrame>
        <p:nvGraphicFramePr>
          <p:cNvPr id="47107" name="Object 12"/>
          <p:cNvGraphicFramePr>
            <a:graphicFrameLocks noChangeAspect="1"/>
          </p:cNvGraphicFramePr>
          <p:nvPr/>
        </p:nvGraphicFramePr>
        <p:xfrm>
          <a:off x="1316038" y="4876800"/>
          <a:ext cx="5256212" cy="960438"/>
        </p:xfrm>
        <a:graphic>
          <a:graphicData uri="http://schemas.openxmlformats.org/presentationml/2006/ole">
            <mc:AlternateContent xmlns:mc="http://schemas.openxmlformats.org/markup-compatibility/2006">
              <mc:Choice xmlns:v="urn:schemas-microsoft-com:vml" Requires="v">
                <p:oleObj spid="_x0000_s47842" name="Equation" r:id="rId5" imgW="2501640" imgH="457200" progId="Equation.3">
                  <p:embed/>
                </p:oleObj>
              </mc:Choice>
              <mc:Fallback>
                <p:oleObj name="Equation" r:id="rId5" imgW="2501640" imgH="4572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6038" y="4876800"/>
                        <a:ext cx="5256212"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0" name="Text Box 14"/>
          <p:cNvSpPr txBox="1">
            <a:spLocks noChangeArrowheads="1"/>
          </p:cNvSpPr>
          <p:nvPr/>
        </p:nvSpPr>
        <p:spPr bwMode="auto">
          <a:xfrm>
            <a:off x="1279525" y="4144963"/>
            <a:ext cx="2474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3</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3" name="Group 33"/>
          <p:cNvGrpSpPr>
            <a:grpSpLocks/>
          </p:cNvGrpSpPr>
          <p:nvPr/>
        </p:nvGrpSpPr>
        <p:grpSpPr bwMode="auto">
          <a:xfrm>
            <a:off x="925513" y="5029200"/>
            <a:ext cx="7620000" cy="457200"/>
            <a:chOff x="816" y="3600"/>
            <a:chExt cx="4800" cy="288"/>
          </a:xfrm>
        </p:grpSpPr>
        <p:sp>
          <p:nvSpPr>
            <p:cNvPr id="48141" name="Text Box 22"/>
            <p:cNvSpPr txBox="1">
              <a:spLocks noChangeArrowheads="1"/>
            </p:cNvSpPr>
            <p:nvPr/>
          </p:nvSpPr>
          <p:spPr bwMode="auto">
            <a:xfrm>
              <a:off x="2304" y="3600"/>
              <a:ext cx="33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(This system has only the trivial solution)</a:t>
              </a:r>
            </a:p>
          </p:txBody>
        </p:sp>
        <p:grpSp>
          <p:nvGrpSpPr>
            <p:cNvPr id="48142" name="Group 32"/>
            <p:cNvGrpSpPr>
              <a:grpSpLocks/>
            </p:cNvGrpSpPr>
            <p:nvPr/>
          </p:nvGrpSpPr>
          <p:grpSpPr bwMode="auto">
            <a:xfrm>
              <a:off x="816" y="3600"/>
              <a:ext cx="1515" cy="288"/>
              <a:chOff x="816" y="3600"/>
              <a:chExt cx="1515" cy="288"/>
            </a:xfrm>
          </p:grpSpPr>
          <p:sp>
            <p:nvSpPr>
              <p:cNvPr id="48143" name="Text Box 28"/>
              <p:cNvSpPr txBox="1">
                <a:spLocks noChangeArrowheads="1"/>
              </p:cNvSpPr>
              <p:nvPr/>
            </p:nvSpPr>
            <p:spPr bwMode="auto">
              <a:xfrm>
                <a:off x="1108" y="3600"/>
                <a:ext cx="1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0</a:t>
                </a:r>
              </a:p>
            </p:txBody>
          </p:sp>
          <p:sp>
            <p:nvSpPr>
              <p:cNvPr id="48144" name="Text Box 29"/>
              <p:cNvSpPr txBox="1">
                <a:spLocks noChangeArrowheads="1"/>
              </p:cNvSpPr>
              <p:nvPr/>
            </p:nvSpPr>
            <p:spPr bwMode="auto">
              <a:xfrm>
                <a:off x="816" y="3600"/>
                <a:ext cx="3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ym typeface="Symbol" pitchFamily="18" charset="2"/>
                  </a:rPr>
                  <a:t></a:t>
                </a:r>
                <a:endParaRPr lang="en-US" altLang="zh-TW"/>
              </a:p>
            </p:txBody>
          </p:sp>
        </p:grpSp>
      </p:grpSp>
      <p:grpSp>
        <p:nvGrpSpPr>
          <p:cNvPr id="48134" name="Group 34"/>
          <p:cNvGrpSpPr>
            <a:grpSpLocks/>
          </p:cNvGrpSpPr>
          <p:nvPr/>
        </p:nvGrpSpPr>
        <p:grpSpPr bwMode="auto">
          <a:xfrm>
            <a:off x="925513" y="5715000"/>
            <a:ext cx="3641725" cy="457200"/>
            <a:chOff x="816" y="3936"/>
            <a:chExt cx="2294" cy="288"/>
          </a:xfrm>
        </p:grpSpPr>
        <p:sp>
          <p:nvSpPr>
            <p:cNvPr id="48139" name="Text Box 24"/>
            <p:cNvSpPr txBox="1">
              <a:spLocks noChangeArrowheads="1"/>
            </p:cNvSpPr>
            <p:nvPr/>
          </p:nvSpPr>
          <p:spPr bwMode="auto">
            <a:xfrm>
              <a:off x="1104" y="3936"/>
              <a:ext cx="20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 is linearly independent</a:t>
              </a:r>
            </a:p>
          </p:txBody>
        </p:sp>
        <p:sp>
          <p:nvSpPr>
            <p:cNvPr id="48140" name="Text Box 30"/>
            <p:cNvSpPr txBox="1">
              <a:spLocks noChangeArrowheads="1"/>
            </p:cNvSpPr>
            <p:nvPr/>
          </p:nvSpPr>
          <p:spPr bwMode="auto">
            <a:xfrm>
              <a:off x="816" y="3936"/>
              <a:ext cx="3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ym typeface="Symbol" pitchFamily="18" charset="2"/>
                </a:rPr>
                <a:t></a:t>
              </a:r>
              <a:endParaRPr lang="en-US" altLang="zh-TW"/>
            </a:p>
          </p:txBody>
        </p:sp>
      </p:grpSp>
      <p:grpSp>
        <p:nvGrpSpPr>
          <p:cNvPr id="48135" name="Group 35"/>
          <p:cNvGrpSpPr>
            <a:grpSpLocks/>
          </p:cNvGrpSpPr>
          <p:nvPr/>
        </p:nvGrpSpPr>
        <p:grpSpPr bwMode="auto">
          <a:xfrm>
            <a:off x="925513" y="1066800"/>
            <a:ext cx="2895600" cy="1600200"/>
            <a:chOff x="816" y="1200"/>
            <a:chExt cx="1824" cy="1008"/>
          </a:xfrm>
        </p:grpSpPr>
        <p:sp>
          <p:nvSpPr>
            <p:cNvPr id="48137" name="Text Box 26"/>
            <p:cNvSpPr txBox="1">
              <a:spLocks noChangeArrowheads="1"/>
            </p:cNvSpPr>
            <p:nvPr/>
          </p:nvSpPr>
          <p:spPr bwMode="auto">
            <a:xfrm>
              <a:off x="816" y="1200"/>
              <a:ext cx="3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ym typeface="Symbol" pitchFamily="18" charset="2"/>
                </a:rPr>
                <a:t></a:t>
              </a:r>
              <a:endParaRPr lang="en-US" altLang="zh-TW"/>
            </a:p>
          </p:txBody>
        </p:sp>
        <p:sp>
          <p:nvSpPr>
            <p:cNvPr id="48138" name="Text Box 31"/>
            <p:cNvSpPr txBox="1">
              <a:spLocks noChangeArrowheads="1"/>
            </p:cNvSpPr>
            <p:nvPr/>
          </p:nvSpPr>
          <p:spPr bwMode="auto">
            <a:xfrm>
              <a:off x="1242" y="1230"/>
              <a:ext cx="1398"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algn="r" eaLnBrk="1" hangingPunct="1"/>
              <a:r>
                <a:rPr lang="en-US" altLang="zh-TW">
                  <a:latin typeface="Times New Roman" pitchFamily="18" charset="0"/>
                  <a:ea typeface="標楷體" pitchFamily="65" charset="-120"/>
                </a:rPr>
                <a:t>2</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+3</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 0</a:t>
              </a:r>
            </a:p>
            <a:p>
              <a:pPr algn="r" eaLnBrk="1" hangingPunct="1"/>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                 = 0</a:t>
              </a:r>
            </a:p>
            <a:p>
              <a:pPr algn="r" eaLnBrk="1" hangingPunct="1"/>
              <a:r>
                <a:rPr lang="en-US" altLang="zh-TW">
                  <a:latin typeface="Times New Roman" pitchFamily="18" charset="0"/>
                  <a:ea typeface="標楷體" pitchFamily="65" charset="-120"/>
                </a:rPr>
                <a:t>        2</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+2</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 0</a:t>
              </a:r>
            </a:p>
            <a:p>
              <a:pPr algn="r" eaLnBrk="1" hangingPunct="1"/>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          = 0</a:t>
              </a:r>
            </a:p>
          </p:txBody>
        </p:sp>
      </p:grpSp>
      <p:graphicFrame>
        <p:nvGraphicFramePr>
          <p:cNvPr id="48130" name="Object 2048"/>
          <p:cNvGraphicFramePr>
            <a:graphicFrameLocks noChangeAspect="1"/>
          </p:cNvGraphicFramePr>
          <p:nvPr/>
        </p:nvGraphicFramePr>
        <p:xfrm>
          <a:off x="1473200" y="2881313"/>
          <a:ext cx="1920875" cy="1919287"/>
        </p:xfrm>
        <a:graphic>
          <a:graphicData uri="http://schemas.openxmlformats.org/presentationml/2006/ole">
            <mc:AlternateContent xmlns:mc="http://schemas.openxmlformats.org/markup-compatibility/2006">
              <mc:Choice xmlns:v="urn:schemas-microsoft-com:vml" Requires="v">
                <p:oleObj spid="_x0000_s153688" name="Equation" r:id="rId3" imgW="914400" imgH="914400" progId="Equation.3">
                  <p:embed/>
                </p:oleObj>
              </mc:Choice>
              <mc:Fallback>
                <p:oleObj name="Equation" r:id="rId3" imgW="914400" imgH="914400" progId="Equation.3">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2881313"/>
                        <a:ext cx="1920875" cy="191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1" name="Object 2049"/>
          <p:cNvGraphicFramePr>
            <a:graphicFrameLocks noChangeAspect="1"/>
          </p:cNvGraphicFramePr>
          <p:nvPr/>
        </p:nvGraphicFramePr>
        <p:xfrm>
          <a:off x="4786313" y="2881313"/>
          <a:ext cx="1893887" cy="1919287"/>
        </p:xfrm>
        <a:graphic>
          <a:graphicData uri="http://schemas.openxmlformats.org/presentationml/2006/ole">
            <mc:AlternateContent xmlns:mc="http://schemas.openxmlformats.org/markup-compatibility/2006">
              <mc:Choice xmlns:v="urn:schemas-microsoft-com:vml" Requires="v">
                <p:oleObj spid="_x0000_s153689" name="Equation" r:id="rId5" imgW="901440" imgH="914400" progId="Equation.3">
                  <p:embed/>
                </p:oleObj>
              </mc:Choice>
              <mc:Fallback>
                <p:oleObj name="Equation" r:id="rId5" imgW="901440" imgH="914400" progId="Equation.3">
                  <p:embed/>
                  <p:pic>
                    <p:nvPicPr>
                      <p:cNvPr id="0" name="Object 20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313" y="2881313"/>
                        <a:ext cx="1893887" cy="191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6" name="Text Box 27"/>
          <p:cNvSpPr txBox="1">
            <a:spLocks noChangeArrowheads="1"/>
          </p:cNvSpPr>
          <p:nvPr/>
        </p:nvSpPr>
        <p:spPr bwMode="auto">
          <a:xfrm>
            <a:off x="925513" y="3543300"/>
            <a:ext cx="48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ym typeface="Symbol" pitchFamily="18" charset="2"/>
              </a:rPr>
              <a:t></a:t>
            </a:r>
            <a:endParaRPr lang="en-US" altLang="zh-TW"/>
          </a:p>
        </p:txBody>
      </p:sp>
      <p:graphicFrame>
        <p:nvGraphicFramePr>
          <p:cNvPr id="48132" name="Object 2050"/>
          <p:cNvGraphicFramePr>
            <a:graphicFrameLocks noChangeAspect="1"/>
          </p:cNvGraphicFramePr>
          <p:nvPr/>
        </p:nvGraphicFramePr>
        <p:xfrm>
          <a:off x="3429000" y="3643313"/>
          <a:ext cx="1162050" cy="406400"/>
        </p:xfrm>
        <a:graphic>
          <a:graphicData uri="http://schemas.openxmlformats.org/presentationml/2006/ole">
            <mc:AlternateContent xmlns:mc="http://schemas.openxmlformats.org/markup-compatibility/2006">
              <mc:Choice xmlns:v="urn:schemas-microsoft-com:vml" Requires="v">
                <p:oleObj spid="_x0000_s153690" name="Equation" r:id="rId7" imgW="622080" imgH="203040" progId="Equation.DSMT4">
                  <p:embed/>
                </p:oleObj>
              </mc:Choice>
              <mc:Fallback>
                <p:oleObj name="Equation" r:id="rId7" imgW="622080" imgH="203040" progId="Equation.DSMT4">
                  <p:embed/>
                  <p:pic>
                    <p:nvPicPr>
                      <p:cNvPr id="0" name="Object 20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3643313"/>
                        <a:ext cx="116205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Rectangle 3"/>
          <p:cNvSpPr>
            <a:spLocks noGrp="1" noChangeArrowheads="1"/>
          </p:cNvSpPr>
          <p:nvPr>
            <p:ph type="body" idx="1"/>
          </p:nvPr>
        </p:nvSpPr>
        <p:spPr>
          <a:xfrm>
            <a:off x="381000" y="838200"/>
            <a:ext cx="8007350" cy="2374900"/>
          </a:xfrm>
        </p:spPr>
        <p:txBody>
          <a:bodyPr/>
          <a:lstStyle/>
          <a:p>
            <a:pPr eaLnBrk="1" hangingPunct="1">
              <a:lnSpc>
                <a:spcPct val="130000"/>
              </a:lnSpc>
            </a:pPr>
            <a:r>
              <a:rPr lang="en-US" altLang="zh-TW" dirty="0"/>
              <a:t>Theorem 4.8: A property of linearly dependent sets</a:t>
            </a:r>
          </a:p>
          <a:p>
            <a:pPr marL="355600" indent="-14288" eaLnBrk="1" hangingPunct="1">
              <a:lnSpc>
                <a:spcPct val="130000"/>
              </a:lnSpc>
              <a:buFont typeface="Wingdings" pitchFamily="2" charset="2"/>
              <a:buNone/>
            </a:pPr>
            <a:r>
              <a:rPr lang="en-US" altLang="zh-TW" dirty="0">
                <a:solidFill>
                  <a:schemeClr val="tx1"/>
                </a:solidFill>
              </a:rPr>
              <a:t> A set </a:t>
            </a:r>
            <a:r>
              <a:rPr lang="en-US" altLang="zh-TW" i="1" dirty="0">
                <a:solidFill>
                  <a:schemeClr val="tx1"/>
                </a:solidFill>
              </a:rPr>
              <a:t>S </a:t>
            </a:r>
            <a:r>
              <a:rPr lang="en-US" altLang="zh-TW" dirty="0">
                <a:solidFill>
                  <a:schemeClr val="tx1"/>
                </a:solidFill>
              </a:rPr>
              <a:t>= {</a:t>
            </a:r>
            <a:r>
              <a:rPr lang="en-US" altLang="zh-TW" b="1" dirty="0">
                <a:solidFill>
                  <a:schemeClr val="tx1"/>
                </a:solidFill>
              </a:rPr>
              <a:t>v</a:t>
            </a:r>
            <a:r>
              <a:rPr lang="en-US" altLang="zh-TW" baseline="-25000" dirty="0">
                <a:solidFill>
                  <a:schemeClr val="tx1"/>
                </a:solidFill>
              </a:rPr>
              <a:t>1</a:t>
            </a:r>
            <a:r>
              <a:rPr lang="en-US" altLang="zh-TW" dirty="0">
                <a:solidFill>
                  <a:schemeClr val="tx1"/>
                </a:solidFill>
              </a:rPr>
              <a:t>,</a:t>
            </a:r>
            <a:r>
              <a:rPr lang="en-US" altLang="zh-TW" b="1" dirty="0">
                <a:solidFill>
                  <a:schemeClr val="tx1"/>
                </a:solidFill>
              </a:rPr>
              <a:t>v</a:t>
            </a:r>
            <a:r>
              <a:rPr lang="en-US" altLang="zh-TW" baseline="-25000" dirty="0">
                <a:solidFill>
                  <a:schemeClr val="tx1"/>
                </a:solidFill>
              </a:rPr>
              <a:t>2</a:t>
            </a:r>
            <a:r>
              <a:rPr lang="en-US" altLang="zh-TW" dirty="0">
                <a:solidFill>
                  <a:schemeClr val="tx1"/>
                </a:solidFill>
              </a:rPr>
              <a:t>,</a:t>
            </a:r>
            <a:r>
              <a:rPr lang="en-US" altLang="zh-TW" dirty="0">
                <a:solidFill>
                  <a:schemeClr val="tx1"/>
                </a:solidFill>
                <a:cs typeface="Times New Roman" pitchFamily="18" charset="0"/>
              </a:rPr>
              <a:t>…,</a:t>
            </a:r>
            <a:r>
              <a:rPr lang="en-US" altLang="zh-TW" b="1" dirty="0" err="1">
                <a:solidFill>
                  <a:schemeClr val="tx1"/>
                </a:solidFill>
              </a:rPr>
              <a:t>v</a:t>
            </a:r>
            <a:r>
              <a:rPr lang="en-US" altLang="zh-TW" i="1" baseline="-25000" dirty="0" err="1">
                <a:solidFill>
                  <a:schemeClr val="tx1"/>
                </a:solidFill>
              </a:rPr>
              <a:t>k</a:t>
            </a:r>
            <a:r>
              <a:rPr lang="en-US" altLang="zh-TW" dirty="0">
                <a:solidFill>
                  <a:schemeClr val="tx1"/>
                </a:solidFill>
              </a:rPr>
              <a:t>}, for </a:t>
            </a:r>
            <a:r>
              <a:rPr lang="en-US" altLang="zh-TW" i="1" dirty="0">
                <a:solidFill>
                  <a:schemeClr val="tx1"/>
                </a:solidFill>
              </a:rPr>
              <a:t>k </a:t>
            </a:r>
            <a:r>
              <a:rPr lang="en-US" altLang="zh-TW" dirty="0">
                <a:solidFill>
                  <a:schemeClr val="tx1"/>
                </a:solidFill>
                <a:sym typeface="Symbol" pitchFamily="18" charset="2"/>
              </a:rPr>
              <a:t> 2</a:t>
            </a:r>
            <a:r>
              <a:rPr lang="en-US" altLang="zh-TW" dirty="0">
                <a:solidFill>
                  <a:schemeClr val="tx1"/>
                </a:solidFill>
              </a:rPr>
              <a:t>, is linearly dependent if and only if at least one of the vectors </a:t>
            </a:r>
            <a:r>
              <a:rPr lang="en-US" altLang="zh-TW" b="1" dirty="0">
                <a:solidFill>
                  <a:schemeClr val="tx1"/>
                </a:solidFill>
              </a:rPr>
              <a:t>v</a:t>
            </a:r>
            <a:r>
              <a:rPr lang="en-US" altLang="zh-TW" i="1" baseline="-25000" dirty="0">
                <a:solidFill>
                  <a:schemeClr val="tx1"/>
                </a:solidFill>
              </a:rPr>
              <a:t>i  </a:t>
            </a:r>
            <a:r>
              <a:rPr lang="en-US" altLang="zh-TW" dirty="0">
                <a:solidFill>
                  <a:schemeClr val="tx1"/>
                </a:solidFill>
              </a:rPr>
              <a:t>in </a:t>
            </a:r>
            <a:r>
              <a:rPr lang="en-US" altLang="zh-TW" i="1" dirty="0">
                <a:solidFill>
                  <a:schemeClr val="tx1"/>
                </a:solidFill>
              </a:rPr>
              <a:t>S</a:t>
            </a:r>
            <a:r>
              <a:rPr lang="en-US" altLang="zh-TW" dirty="0">
                <a:solidFill>
                  <a:schemeClr val="tx1"/>
                </a:solidFill>
              </a:rPr>
              <a:t> can be written as a linear combination of the other vectors in </a:t>
            </a:r>
            <a:r>
              <a:rPr lang="en-US" altLang="zh-TW" i="1" dirty="0">
                <a:solidFill>
                  <a:schemeClr val="tx1"/>
                </a:solidFill>
              </a:rPr>
              <a:t>S</a:t>
            </a:r>
            <a:endParaRPr lang="en-US" altLang="zh-TW" dirty="0">
              <a:solidFill>
                <a:schemeClr val="tx1"/>
              </a:solidFill>
            </a:endParaRPr>
          </a:p>
        </p:txBody>
      </p:sp>
      <p:graphicFrame>
        <p:nvGraphicFramePr>
          <p:cNvPr id="49154" name="Object 2048"/>
          <p:cNvGraphicFramePr>
            <a:graphicFrameLocks noChangeAspect="1"/>
          </p:cNvGraphicFramePr>
          <p:nvPr>
            <p:extLst>
              <p:ext uri="{D42A27DB-BD31-4B8C-83A1-F6EECF244321}">
                <p14:modId xmlns:p14="http://schemas.microsoft.com/office/powerpoint/2010/main" val="1496935844"/>
              </p:ext>
            </p:extLst>
          </p:nvPr>
        </p:nvGraphicFramePr>
        <p:xfrm>
          <a:off x="908050" y="4665663"/>
          <a:ext cx="7464425" cy="406400"/>
        </p:xfrm>
        <a:graphic>
          <a:graphicData uri="http://schemas.openxmlformats.org/presentationml/2006/ole">
            <mc:AlternateContent xmlns:mc="http://schemas.openxmlformats.org/markup-compatibility/2006">
              <mc:Choice xmlns:v="urn:schemas-microsoft-com:vml" Requires="v">
                <p:oleObj spid="_x0000_s49891" name="Equation" r:id="rId3" imgW="3543120" imgH="203040" progId="Equation.DSMT4">
                  <p:embed/>
                </p:oleObj>
              </mc:Choice>
              <mc:Fallback>
                <p:oleObj name="Equation" r:id="rId3" imgW="3543120" imgH="203040" progId="Equation.DSMT4">
                  <p:embed/>
                  <p:pic>
                    <p:nvPicPr>
                      <p:cNvPr id="0" name="Object 2048"/>
                      <p:cNvPicPr>
                        <a:picLocks noChangeAspect="1" noChangeArrowheads="1"/>
                      </p:cNvPicPr>
                      <p:nvPr/>
                    </p:nvPicPr>
                    <p:blipFill>
                      <a:blip r:embed="rId4"/>
                      <a:srcRect/>
                      <a:stretch>
                        <a:fillRect/>
                      </a:stretch>
                    </p:blipFill>
                    <p:spPr bwMode="auto">
                      <a:xfrm>
                        <a:off x="908050" y="4665663"/>
                        <a:ext cx="746442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57" name="Text Box 13"/>
          <p:cNvSpPr txBox="1">
            <a:spLocks noChangeArrowheads="1"/>
          </p:cNvSpPr>
          <p:nvPr/>
        </p:nvSpPr>
        <p:spPr bwMode="auto">
          <a:xfrm>
            <a:off x="908050" y="5257800"/>
            <a:ext cx="2535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a:t>
            </a:r>
            <a:r>
              <a:rPr lang="en-US" altLang="zh-TW" i="1">
                <a:latin typeface="Times New Roman" pitchFamily="18" charset="0"/>
                <a:ea typeface="標楷體" pitchFamily="65" charset="-120"/>
                <a:sym typeface="Symbol" pitchFamily="18" charset="2"/>
              </a:rPr>
              <a:t>c</a:t>
            </a:r>
            <a:r>
              <a:rPr lang="en-US" altLang="zh-TW" i="1" baseline="-25000">
                <a:latin typeface="Times New Roman" pitchFamily="18" charset="0"/>
                <a:ea typeface="標楷體" pitchFamily="65" charset="-120"/>
                <a:sym typeface="Symbol" pitchFamily="18" charset="2"/>
              </a:rPr>
              <a:t>i</a:t>
            </a:r>
            <a:r>
              <a:rPr lang="en-US" altLang="zh-TW">
                <a:latin typeface="Times New Roman" pitchFamily="18" charset="0"/>
                <a:ea typeface="標楷體" pitchFamily="65" charset="-120"/>
                <a:sym typeface="Symbol" pitchFamily="18" charset="2"/>
              </a:rPr>
              <a:t>  0</a:t>
            </a:r>
            <a:r>
              <a:rPr lang="en-US" altLang="zh-TW">
                <a:latin typeface="Times New Roman" pitchFamily="18" charset="0"/>
                <a:ea typeface="標楷體" pitchFamily="65" charset="-120"/>
              </a:rPr>
              <a:t> for some </a:t>
            </a:r>
            <a:r>
              <a:rPr lang="en-US" altLang="zh-TW" i="1">
                <a:latin typeface="Times New Roman" pitchFamily="18" charset="0"/>
                <a:ea typeface="標楷體" pitchFamily="65" charset="-120"/>
              </a:rPr>
              <a:t>i</a:t>
            </a:r>
          </a:p>
        </p:txBody>
      </p:sp>
      <p:graphicFrame>
        <p:nvGraphicFramePr>
          <p:cNvPr id="49155" name="Object 2049"/>
          <p:cNvGraphicFramePr>
            <a:graphicFrameLocks noChangeAspect="1"/>
          </p:cNvGraphicFramePr>
          <p:nvPr/>
        </p:nvGraphicFramePr>
        <p:xfrm>
          <a:off x="962025" y="5797550"/>
          <a:ext cx="8002588" cy="969963"/>
        </p:xfrm>
        <a:graphic>
          <a:graphicData uri="http://schemas.openxmlformats.org/presentationml/2006/ole">
            <mc:AlternateContent xmlns:mc="http://schemas.openxmlformats.org/markup-compatibility/2006">
              <mc:Choice xmlns:v="urn:schemas-microsoft-com:vml" Requires="v">
                <p:oleObj spid="_x0000_s49892" name="Equation" r:id="rId5" imgW="3974760" imgH="482400" progId="Equation.DSMT4">
                  <p:embed/>
                </p:oleObj>
              </mc:Choice>
              <mc:Fallback>
                <p:oleObj name="Equation" r:id="rId5" imgW="3974760" imgH="482400" progId="Equation.DSMT4">
                  <p:embed/>
                  <p:pic>
                    <p:nvPicPr>
                      <p:cNvPr id="0" name="Object 20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025" y="5797550"/>
                        <a:ext cx="8002588" cy="96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58" name="Text Box 17"/>
          <p:cNvSpPr txBox="1">
            <a:spLocks noChangeArrowheads="1"/>
          </p:cNvSpPr>
          <p:nvPr/>
        </p:nvSpPr>
        <p:spPr bwMode="auto">
          <a:xfrm>
            <a:off x="684213" y="3429000"/>
            <a:ext cx="687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a:t>
            </a:r>
            <a:endParaRPr lang="en-US" altLang="zh-TW">
              <a:latin typeface="Times New Roman" pitchFamily="18" charset="0"/>
              <a:ea typeface="標楷體" pitchFamily="65" charset="-120"/>
            </a:endParaRPr>
          </a:p>
        </p:txBody>
      </p:sp>
      <p:sp>
        <p:nvSpPr>
          <p:cNvPr id="49159" name="Text Box 18"/>
          <p:cNvSpPr txBox="1">
            <a:spLocks noChangeArrowheads="1"/>
          </p:cNvSpPr>
          <p:nvPr/>
        </p:nvSpPr>
        <p:spPr bwMode="auto">
          <a:xfrm>
            <a:off x="871538" y="3971925"/>
            <a:ext cx="4160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dirty="0">
                <a:latin typeface="Times New Roman" pitchFamily="18" charset="0"/>
                <a:ea typeface="標楷體" pitchFamily="65" charset="-120"/>
              </a:rPr>
              <a:t>c</a:t>
            </a:r>
            <a:r>
              <a:rPr lang="en-US" altLang="zh-TW" baseline="-25000" dirty="0">
                <a:latin typeface="Times New Roman" pitchFamily="18" charset="0"/>
                <a:ea typeface="標楷體" pitchFamily="65" charset="-120"/>
              </a:rPr>
              <a:t>1</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c</a:t>
            </a:r>
            <a:r>
              <a:rPr lang="en-US" altLang="zh-TW" baseline="-25000" dirty="0">
                <a:latin typeface="Times New Roman" pitchFamily="18" charset="0"/>
                <a:ea typeface="標楷體" pitchFamily="65" charset="-120"/>
              </a:rPr>
              <a:t>2</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a:t>
            </a:r>
            <a:r>
              <a:rPr lang="en-US" altLang="zh-TW" i="1" dirty="0" err="1">
                <a:latin typeface="Times New Roman" pitchFamily="18" charset="0"/>
                <a:ea typeface="標楷體" pitchFamily="65" charset="-120"/>
              </a:rPr>
              <a:t>c</a:t>
            </a:r>
            <a:r>
              <a:rPr lang="en-US" altLang="zh-TW" i="1" baseline="-25000" dirty="0" err="1">
                <a:latin typeface="Times New Roman" pitchFamily="18" charset="0"/>
                <a:ea typeface="標楷體" pitchFamily="65" charset="-120"/>
              </a:rPr>
              <a:t>i</a:t>
            </a:r>
            <a:r>
              <a:rPr lang="en-US" altLang="zh-TW" b="1" dirty="0" err="1">
                <a:latin typeface="Times New Roman" pitchFamily="18" charset="0"/>
                <a:ea typeface="標楷體" pitchFamily="65" charset="-120"/>
              </a:rPr>
              <a:t>v</a:t>
            </a:r>
            <a:r>
              <a:rPr lang="en-US" altLang="zh-TW" i="1" baseline="-25000" dirty="0" err="1">
                <a:latin typeface="Times New Roman" pitchFamily="18" charset="0"/>
                <a:ea typeface="標楷體" pitchFamily="65" charset="-120"/>
              </a:rPr>
              <a:t>i</a:t>
            </a:r>
            <a:r>
              <a:rPr lang="en-US" altLang="zh-TW" dirty="0">
                <a:latin typeface="Times New Roman" pitchFamily="18" charset="0"/>
                <a:ea typeface="標楷體" pitchFamily="65" charset="-120"/>
              </a:rPr>
              <a:t>+…+</a:t>
            </a:r>
            <a:r>
              <a:rPr lang="en-US" altLang="zh-TW" i="1" dirty="0" err="1">
                <a:latin typeface="Times New Roman" pitchFamily="18" charset="0"/>
                <a:ea typeface="標楷體" pitchFamily="65" charset="-120"/>
              </a:rPr>
              <a:t>c</a:t>
            </a:r>
            <a:r>
              <a:rPr lang="en-US" altLang="zh-TW" i="1" baseline="-25000" dirty="0" err="1">
                <a:latin typeface="Times New Roman" pitchFamily="18" charset="0"/>
                <a:ea typeface="標楷體" pitchFamily="65" charset="-120"/>
              </a:rPr>
              <a:t>k</a:t>
            </a:r>
            <a:r>
              <a:rPr lang="en-US" altLang="zh-TW" b="1" dirty="0" err="1">
                <a:latin typeface="Times New Roman" pitchFamily="18" charset="0"/>
                <a:ea typeface="標楷體" pitchFamily="65" charset="-120"/>
              </a:rPr>
              <a:t>v</a:t>
            </a:r>
            <a:r>
              <a:rPr lang="en-US" altLang="zh-TW" i="1" baseline="-25000" dirty="0" err="1">
                <a:latin typeface="Times New Roman" pitchFamily="18" charset="0"/>
                <a:ea typeface="標楷體" pitchFamily="65" charset="-120"/>
              </a:rPr>
              <a:t>k</a:t>
            </a:r>
            <a:r>
              <a:rPr lang="en-US" altLang="zh-TW" dirty="0">
                <a:latin typeface="Times New Roman" pitchFamily="18" charset="0"/>
                <a:ea typeface="標楷體" pitchFamily="65" charset="-120"/>
              </a:rPr>
              <a:t> = </a:t>
            </a:r>
            <a:r>
              <a:rPr lang="en-US" altLang="zh-TW" b="1" dirty="0">
                <a:latin typeface="Times New Roman" pitchFamily="18" charset="0"/>
                <a:ea typeface="標楷體" pitchFamily="65" charset="-120"/>
              </a:rPr>
              <a:t>0</a:t>
            </a:r>
          </a:p>
        </p:txBody>
      </p:sp>
      <p:sp>
        <p:nvSpPr>
          <p:cNvPr id="49160" name="Text Box 22"/>
          <p:cNvSpPr txBox="1">
            <a:spLocks noChangeArrowheads="1"/>
          </p:cNvSpPr>
          <p:nvPr/>
        </p:nvSpPr>
        <p:spPr bwMode="auto">
          <a:xfrm>
            <a:off x="468313" y="3071813"/>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a:solidFill>
                  <a:schemeClr val="hlink"/>
                </a:solidFill>
                <a:latin typeface="Times New Roman" pitchFamily="18" charset="0"/>
                <a:ea typeface="標楷體" pitchFamily="65" charset="-120"/>
              </a:rPr>
              <a:t>Pf:</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4"/>
          <p:cNvGraphicFramePr>
            <a:graphicFrameLocks noChangeAspect="1"/>
          </p:cNvGraphicFramePr>
          <p:nvPr/>
        </p:nvGraphicFramePr>
        <p:xfrm>
          <a:off x="987425" y="838200"/>
          <a:ext cx="612775" cy="407988"/>
        </p:xfrm>
        <a:graphic>
          <a:graphicData uri="http://schemas.openxmlformats.org/presentationml/2006/ole">
            <mc:AlternateContent xmlns:mc="http://schemas.openxmlformats.org/markup-compatibility/2006">
              <mc:Choice xmlns:v="urn:schemas-microsoft-com:vml" Requires="v">
                <p:oleObj spid="_x0000_s50918" name="Equation" r:id="rId3" imgW="304560" imgH="203040" progId="Equation.3">
                  <p:embed/>
                </p:oleObj>
              </mc:Choice>
              <mc:Fallback>
                <p:oleObj name="Equation" r:id="rId3" imgW="304560" imgH="203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425" y="838200"/>
                        <a:ext cx="612775"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0" name="Text Box 5"/>
          <p:cNvSpPr txBox="1">
            <a:spLocks noChangeArrowheads="1"/>
          </p:cNvSpPr>
          <p:nvPr/>
        </p:nvSpPr>
        <p:spPr bwMode="auto">
          <a:xfrm>
            <a:off x="990600" y="1293813"/>
            <a:ext cx="58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Let</a:t>
            </a:r>
          </a:p>
        </p:txBody>
      </p:sp>
      <p:sp>
        <p:nvSpPr>
          <p:cNvPr id="50181" name="Text Box 9"/>
          <p:cNvSpPr txBox="1">
            <a:spLocks noChangeArrowheads="1"/>
          </p:cNvSpPr>
          <p:nvPr/>
        </p:nvSpPr>
        <p:spPr bwMode="auto">
          <a:xfrm>
            <a:off x="6576244" y="2494637"/>
            <a:ext cx="25322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800" dirty="0">
                <a:solidFill>
                  <a:srgbClr val="0000FF"/>
                </a:solidFill>
                <a:latin typeface="Times New Roman" pitchFamily="18" charset="0"/>
                <a:ea typeface="標楷體" pitchFamily="65" charset="-120"/>
              </a:rPr>
              <a:t>(there exits at least this nontrivial solution)</a:t>
            </a:r>
          </a:p>
        </p:txBody>
      </p:sp>
      <p:grpSp>
        <p:nvGrpSpPr>
          <p:cNvPr id="50182" name="Group 13"/>
          <p:cNvGrpSpPr>
            <a:grpSpLocks/>
          </p:cNvGrpSpPr>
          <p:nvPr/>
        </p:nvGrpSpPr>
        <p:grpSpPr bwMode="auto">
          <a:xfrm>
            <a:off x="1460500" y="3143250"/>
            <a:ext cx="3254375" cy="457200"/>
            <a:chOff x="1727" y="2736"/>
            <a:chExt cx="2050" cy="288"/>
          </a:xfrm>
        </p:grpSpPr>
        <p:graphicFrame>
          <p:nvGraphicFramePr>
            <p:cNvPr id="50179" name="Object 11"/>
            <p:cNvGraphicFramePr>
              <a:graphicFrameLocks noChangeAspect="1"/>
            </p:cNvGraphicFramePr>
            <p:nvPr/>
          </p:nvGraphicFramePr>
          <p:xfrm>
            <a:off x="1727" y="2783"/>
            <a:ext cx="241" cy="193"/>
          </p:xfrm>
          <a:graphic>
            <a:graphicData uri="http://schemas.openxmlformats.org/presentationml/2006/ole">
              <mc:AlternateContent xmlns:mc="http://schemas.openxmlformats.org/markup-compatibility/2006">
                <mc:Choice xmlns:v="urn:schemas-microsoft-com:vml" Requires="v">
                  <p:oleObj spid="_x0000_s50919" name="Equation" r:id="rId5" imgW="190440" imgH="152280" progId="Equation.3">
                    <p:embed/>
                  </p:oleObj>
                </mc:Choice>
                <mc:Fallback>
                  <p:oleObj name="Equation" r:id="rId5" imgW="190440" imgH="15228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7" y="2783"/>
                          <a:ext cx="241" cy="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7" name="Text Box 12"/>
            <p:cNvSpPr txBox="1">
              <a:spLocks noChangeArrowheads="1"/>
            </p:cNvSpPr>
            <p:nvPr/>
          </p:nvSpPr>
          <p:spPr bwMode="auto">
            <a:xfrm>
              <a:off x="1920" y="2736"/>
              <a:ext cx="18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 is linearly dependent</a:t>
              </a:r>
            </a:p>
          </p:txBody>
        </p:sp>
      </p:grpSp>
      <p:sp>
        <p:nvSpPr>
          <p:cNvPr id="50183" name="Rectangle 14"/>
          <p:cNvSpPr>
            <a:spLocks noChangeArrowheads="1"/>
          </p:cNvSpPr>
          <p:nvPr/>
        </p:nvSpPr>
        <p:spPr bwMode="auto">
          <a:xfrm>
            <a:off x="395288" y="4191000"/>
            <a:ext cx="83534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20000"/>
              </a:lnSpc>
              <a:spcBef>
                <a:spcPct val="20000"/>
              </a:spcBef>
              <a:buClr>
                <a:schemeClr val="tx1"/>
              </a:buClr>
              <a:buSzPct val="40000"/>
              <a:buFont typeface="Wingdings" pitchFamily="2" charset="2"/>
              <a:buChar char="n"/>
            </a:pPr>
            <a:r>
              <a:rPr lang="en-US" altLang="zh-TW" dirty="0">
                <a:solidFill>
                  <a:schemeClr val="hlink"/>
                </a:solidFill>
                <a:latin typeface="Times New Roman" pitchFamily="18" charset="0"/>
                <a:ea typeface="標楷體" pitchFamily="65" charset="-120"/>
              </a:rPr>
              <a:t>Corollary to Theorem 4.8:</a:t>
            </a:r>
          </a:p>
          <a:p>
            <a:pPr marL="196850" indent="-196850">
              <a:lnSpc>
                <a:spcPct val="120000"/>
              </a:lnSpc>
              <a:spcBef>
                <a:spcPct val="20000"/>
              </a:spcBef>
              <a:buClr>
                <a:schemeClr val="tx1"/>
              </a:buClr>
              <a:buSzPct val="40000"/>
              <a:buFont typeface="Wingdings" pitchFamily="2" charset="2"/>
              <a:buNone/>
            </a:pPr>
            <a:r>
              <a:rPr lang="en-US" altLang="zh-TW" dirty="0">
                <a:solidFill>
                  <a:schemeClr val="hlink"/>
                </a:solidFill>
                <a:latin typeface="Times New Roman" pitchFamily="18" charset="0"/>
                <a:ea typeface="標楷體" pitchFamily="65" charset="-120"/>
              </a:rPr>
              <a:t>   </a:t>
            </a:r>
            <a:r>
              <a:rPr lang="en-US" altLang="zh-TW" dirty="0">
                <a:latin typeface="Times New Roman" pitchFamily="18" charset="0"/>
                <a:ea typeface="標楷體" pitchFamily="65" charset="-120"/>
              </a:rPr>
              <a:t>Two vectors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and </a:t>
            </a:r>
            <a:r>
              <a:rPr lang="en-US" altLang="zh-TW" b="1" dirty="0">
                <a:latin typeface="Times New Roman" pitchFamily="18" charset="0"/>
                <a:ea typeface="標楷體" pitchFamily="65" charset="-120"/>
              </a:rPr>
              <a:t>v</a:t>
            </a:r>
            <a:r>
              <a:rPr lang="en-US" altLang="zh-TW" dirty="0">
                <a:latin typeface="Times New Roman" pitchFamily="18" charset="0"/>
                <a:ea typeface="標楷體" pitchFamily="65" charset="-120"/>
              </a:rPr>
              <a:t> in a vector space </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are linearly dependent (for </a:t>
            </a:r>
            <a:r>
              <a:rPr lang="en-US" altLang="zh-TW" i="1" dirty="0">
                <a:latin typeface="Times New Roman" pitchFamily="18" charset="0"/>
                <a:ea typeface="標楷體" pitchFamily="65" charset="-120"/>
              </a:rPr>
              <a:t>k </a:t>
            </a:r>
            <a:r>
              <a:rPr lang="en-US" altLang="zh-TW" dirty="0">
                <a:latin typeface="Times New Roman" pitchFamily="18" charset="0"/>
                <a:ea typeface="標楷體" pitchFamily="65" charset="-120"/>
              </a:rPr>
              <a:t>= 2 in Theorem 4.8) if and only if one is a scalar multiple of the other</a:t>
            </a:r>
          </a:p>
        </p:txBody>
      </p:sp>
      <p:sp>
        <p:nvSpPr>
          <p:cNvPr id="50184" name="Text Box 16"/>
          <p:cNvSpPr txBox="1">
            <a:spLocks noChangeArrowheads="1"/>
          </p:cNvSpPr>
          <p:nvPr/>
        </p:nvSpPr>
        <p:spPr bwMode="auto">
          <a:xfrm>
            <a:off x="1643063" y="1295400"/>
            <a:ext cx="483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b="1">
                <a:latin typeface="Times New Roman" pitchFamily="18" charset="0"/>
                <a:ea typeface="標楷體" pitchFamily="65" charset="-120"/>
              </a:rPr>
              <a:t>v</a:t>
            </a:r>
            <a:r>
              <a:rPr lang="en-US" altLang="zh-TW" i="1" baseline="-25000">
                <a:latin typeface="Times New Roman" pitchFamily="18" charset="0"/>
                <a:ea typeface="標楷體" pitchFamily="65" charset="-120"/>
              </a:rPr>
              <a:t>i</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d</a:t>
            </a:r>
            <a:r>
              <a:rPr lang="en-US" altLang="zh-TW" baseline="-25000">
                <a:latin typeface="Times New Roman" pitchFamily="18" charset="0"/>
                <a:ea typeface="標楷體" pitchFamily="65" charset="-120"/>
              </a:rPr>
              <a:t>1</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d</a:t>
            </a:r>
            <a:r>
              <a:rPr lang="en-US" altLang="zh-TW" i="1" baseline="-25000">
                <a:latin typeface="Times New Roman" pitchFamily="18" charset="0"/>
                <a:ea typeface="標楷體" pitchFamily="65" charset="-120"/>
              </a:rPr>
              <a:t>i-</a:t>
            </a:r>
            <a:r>
              <a:rPr lang="en-US" altLang="zh-TW" baseline="-25000">
                <a:latin typeface="Times New Roman" pitchFamily="18" charset="0"/>
                <a:ea typeface="標楷體" pitchFamily="65" charset="-120"/>
              </a:rPr>
              <a:t>1</a:t>
            </a:r>
            <a:r>
              <a:rPr lang="en-US" altLang="zh-TW" b="1">
                <a:latin typeface="Times New Roman" pitchFamily="18" charset="0"/>
                <a:ea typeface="標楷體" pitchFamily="65" charset="-120"/>
              </a:rPr>
              <a:t>v</a:t>
            </a:r>
            <a:r>
              <a:rPr lang="en-US" altLang="zh-TW" i="1" baseline="-25000">
                <a:latin typeface="Times New Roman" pitchFamily="18" charset="0"/>
                <a:ea typeface="標楷體" pitchFamily="65" charset="-120"/>
              </a:rPr>
              <a:t>i-</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d</a:t>
            </a:r>
            <a:r>
              <a:rPr lang="en-US" altLang="zh-TW" i="1" baseline="-25000">
                <a:latin typeface="Times New Roman" pitchFamily="18" charset="0"/>
                <a:ea typeface="標楷體" pitchFamily="65" charset="-120"/>
              </a:rPr>
              <a:t>i+</a:t>
            </a:r>
            <a:r>
              <a:rPr lang="en-US" altLang="zh-TW" baseline="-25000">
                <a:latin typeface="Times New Roman" pitchFamily="18" charset="0"/>
                <a:ea typeface="標楷體" pitchFamily="65" charset="-120"/>
              </a:rPr>
              <a:t>1</a:t>
            </a:r>
            <a:r>
              <a:rPr lang="en-US" altLang="zh-TW" b="1">
                <a:latin typeface="Times New Roman" pitchFamily="18" charset="0"/>
                <a:ea typeface="標楷體" pitchFamily="65" charset="-120"/>
              </a:rPr>
              <a:t>v</a:t>
            </a:r>
            <a:r>
              <a:rPr lang="en-US" altLang="zh-TW" i="1" baseline="-25000">
                <a:latin typeface="Times New Roman" pitchFamily="18" charset="0"/>
                <a:ea typeface="標楷體" pitchFamily="65" charset="-120"/>
              </a:rPr>
              <a:t>i+</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d</a:t>
            </a:r>
            <a:r>
              <a:rPr lang="en-US" altLang="zh-TW" i="1" baseline="-25000">
                <a:latin typeface="Times New Roman" pitchFamily="18" charset="0"/>
                <a:ea typeface="標楷體" pitchFamily="65" charset="-120"/>
              </a:rPr>
              <a:t>k</a:t>
            </a:r>
            <a:r>
              <a:rPr lang="en-US" altLang="zh-TW" b="1">
                <a:latin typeface="Times New Roman" pitchFamily="18" charset="0"/>
                <a:ea typeface="標楷體" pitchFamily="65" charset="-120"/>
              </a:rPr>
              <a:t>v</a:t>
            </a:r>
            <a:r>
              <a:rPr lang="en-US" altLang="zh-TW" i="1" baseline="-25000">
                <a:latin typeface="Times New Roman" pitchFamily="18" charset="0"/>
                <a:ea typeface="標楷體" pitchFamily="65" charset="-120"/>
              </a:rPr>
              <a:t>k</a:t>
            </a:r>
          </a:p>
        </p:txBody>
      </p:sp>
      <p:sp>
        <p:nvSpPr>
          <p:cNvPr id="50185" name="Text Box 17"/>
          <p:cNvSpPr txBox="1">
            <a:spLocks noChangeArrowheads="1"/>
          </p:cNvSpPr>
          <p:nvPr/>
        </p:nvSpPr>
        <p:spPr bwMode="auto">
          <a:xfrm>
            <a:off x="1403350" y="1905000"/>
            <a:ext cx="61045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sym typeface="Symbol" pitchFamily="18" charset="2"/>
              </a:rPr>
              <a:t>d</a:t>
            </a:r>
            <a:r>
              <a:rPr lang="en-US" altLang="zh-TW" baseline="-25000" dirty="0">
                <a:latin typeface="Times New Roman" pitchFamily="18" charset="0"/>
                <a:ea typeface="標楷體" pitchFamily="65" charset="-120"/>
                <a:sym typeface="Symbol" pitchFamily="18" charset="2"/>
              </a:rPr>
              <a:t>1</a:t>
            </a:r>
            <a:r>
              <a:rPr lang="en-US" altLang="zh-TW" b="1" dirty="0">
                <a:latin typeface="Times New Roman" pitchFamily="18" charset="0"/>
                <a:ea typeface="標楷體" pitchFamily="65" charset="-120"/>
                <a:sym typeface="Symbol" pitchFamily="18" charset="2"/>
              </a:rPr>
              <a:t>v</a:t>
            </a:r>
            <a:r>
              <a:rPr lang="en-US" altLang="zh-TW" baseline="-25000" dirty="0">
                <a:latin typeface="Times New Roman" pitchFamily="18" charset="0"/>
                <a:ea typeface="標楷體" pitchFamily="65" charset="-120"/>
                <a:sym typeface="Symbol" pitchFamily="18" charset="2"/>
              </a:rPr>
              <a:t>1</a:t>
            </a:r>
            <a:r>
              <a:rPr lang="en-US" altLang="zh-TW" dirty="0">
                <a:latin typeface="Times New Roman" pitchFamily="18" charset="0"/>
                <a:ea typeface="標楷體" pitchFamily="65" charset="-120"/>
                <a:sym typeface="Symbol" pitchFamily="18" charset="2"/>
              </a:rPr>
              <a:t>+</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d</a:t>
            </a:r>
            <a:r>
              <a:rPr lang="en-US" altLang="zh-TW" i="1" baseline="-25000" dirty="0">
                <a:latin typeface="Times New Roman" pitchFamily="18" charset="0"/>
                <a:ea typeface="標楷體" pitchFamily="65" charset="-120"/>
              </a:rPr>
              <a:t>i</a:t>
            </a:r>
            <a:r>
              <a:rPr lang="en-US" altLang="zh-TW" baseline="-25000" dirty="0">
                <a:latin typeface="Times New Roman" pitchFamily="18" charset="0"/>
                <a:ea typeface="標楷體" pitchFamily="65" charset="-120"/>
              </a:rPr>
              <a:t>-1</a:t>
            </a:r>
            <a:r>
              <a:rPr lang="en-US" altLang="zh-TW" b="1" dirty="0">
                <a:latin typeface="Times New Roman" pitchFamily="18" charset="0"/>
                <a:ea typeface="標楷體" pitchFamily="65" charset="-120"/>
              </a:rPr>
              <a:t>v</a:t>
            </a:r>
            <a:r>
              <a:rPr lang="en-US" altLang="zh-TW" i="1" baseline="-25000" dirty="0">
                <a:latin typeface="Times New Roman" pitchFamily="18" charset="0"/>
                <a:ea typeface="標楷體" pitchFamily="65" charset="-120"/>
              </a:rPr>
              <a:t>i</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a:t>
            </a:r>
            <a:r>
              <a:rPr lang="en-US" altLang="zh-TW" dirty="0">
                <a:latin typeface="Times New Roman" pitchFamily="18" charset="0"/>
                <a:cs typeface="Times New Roman" pitchFamily="18" charset="0"/>
              </a:rPr>
              <a:t>–1)</a:t>
            </a:r>
            <a:r>
              <a:rPr lang="en-US" altLang="zh-TW" b="1" dirty="0">
                <a:latin typeface="Times New Roman" pitchFamily="18" charset="0"/>
                <a:ea typeface="標楷體" pitchFamily="65" charset="-120"/>
              </a:rPr>
              <a:t>v</a:t>
            </a:r>
            <a:r>
              <a:rPr lang="en-US" altLang="zh-TW" i="1" baseline="-25000" dirty="0">
                <a:latin typeface="Times New Roman" pitchFamily="18" charset="0"/>
                <a:ea typeface="標楷體" pitchFamily="65" charset="-120"/>
              </a:rPr>
              <a:t>i </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d</a:t>
            </a:r>
            <a:r>
              <a:rPr lang="en-US" altLang="zh-TW" i="1" baseline="-25000" dirty="0">
                <a:latin typeface="Times New Roman" pitchFamily="18" charset="0"/>
                <a:ea typeface="標楷體" pitchFamily="65" charset="-120"/>
              </a:rPr>
              <a:t>i</a:t>
            </a:r>
            <a:r>
              <a:rPr lang="en-US" altLang="zh-TW" baseline="-25000" dirty="0">
                <a:latin typeface="Times New Roman" pitchFamily="18" charset="0"/>
                <a:ea typeface="標楷體" pitchFamily="65" charset="-120"/>
              </a:rPr>
              <a:t>+1</a:t>
            </a:r>
            <a:r>
              <a:rPr lang="en-US" altLang="zh-TW" b="1" dirty="0">
                <a:latin typeface="Times New Roman" pitchFamily="18" charset="0"/>
                <a:ea typeface="標楷體" pitchFamily="65" charset="-120"/>
              </a:rPr>
              <a:t>v</a:t>
            </a:r>
            <a:r>
              <a:rPr lang="en-US" altLang="zh-TW" i="1" baseline="-25000" dirty="0">
                <a:latin typeface="Times New Roman" pitchFamily="18" charset="0"/>
                <a:ea typeface="標楷體" pitchFamily="65" charset="-120"/>
              </a:rPr>
              <a:t>i</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a:t>
            </a:r>
            <a:r>
              <a:rPr lang="en-US" altLang="zh-TW" i="1" dirty="0" err="1">
                <a:latin typeface="Times New Roman" pitchFamily="18" charset="0"/>
                <a:ea typeface="標楷體" pitchFamily="65" charset="-120"/>
              </a:rPr>
              <a:t>d</a:t>
            </a:r>
            <a:r>
              <a:rPr lang="en-US" altLang="zh-TW" i="1" baseline="-25000" dirty="0" err="1">
                <a:latin typeface="Times New Roman" pitchFamily="18" charset="0"/>
                <a:ea typeface="標楷體" pitchFamily="65" charset="-120"/>
              </a:rPr>
              <a:t>k</a:t>
            </a:r>
            <a:r>
              <a:rPr lang="en-US" altLang="zh-TW" b="1" dirty="0" err="1">
                <a:latin typeface="Times New Roman" pitchFamily="18" charset="0"/>
                <a:ea typeface="標楷體" pitchFamily="65" charset="-120"/>
              </a:rPr>
              <a:t>v</a:t>
            </a:r>
            <a:r>
              <a:rPr lang="en-US" altLang="zh-TW" i="1" baseline="-25000" dirty="0" err="1">
                <a:latin typeface="Times New Roman" pitchFamily="18" charset="0"/>
                <a:ea typeface="標楷體" pitchFamily="65" charset="-120"/>
              </a:rPr>
              <a:t>k</a:t>
            </a:r>
            <a:r>
              <a:rPr lang="en-US" altLang="zh-TW" dirty="0">
                <a:latin typeface="Times New Roman" pitchFamily="18" charset="0"/>
                <a:ea typeface="標楷體" pitchFamily="65" charset="-120"/>
              </a:rPr>
              <a:t> = </a:t>
            </a:r>
            <a:r>
              <a:rPr lang="en-US" altLang="zh-TW" b="1" dirty="0">
                <a:latin typeface="Times New Roman" pitchFamily="18" charset="0"/>
                <a:ea typeface="標楷體" pitchFamily="65" charset="-120"/>
              </a:rPr>
              <a:t>0</a:t>
            </a:r>
          </a:p>
        </p:txBody>
      </p:sp>
      <p:sp>
        <p:nvSpPr>
          <p:cNvPr id="50186" name="Text Box 18"/>
          <p:cNvSpPr txBox="1">
            <a:spLocks noChangeArrowheads="1"/>
          </p:cNvSpPr>
          <p:nvPr/>
        </p:nvSpPr>
        <p:spPr bwMode="auto">
          <a:xfrm>
            <a:off x="1403350" y="2514600"/>
            <a:ext cx="5197257" cy="461665"/>
          </a:xfrm>
          <a:prstGeom prst="rect">
            <a:avLst/>
          </a:prstGeom>
          <a:noFill/>
          <a:ln w="25400">
            <a:noFill/>
            <a:miter lim="800000"/>
            <a:headEnd/>
            <a:tailEnd type="none" w="sm" len="sm"/>
          </a:ln>
        </p:spPr>
        <p:txBody>
          <a:bodyPr wrap="none">
            <a:spAutoFit/>
          </a:bodyPr>
          <a:lstStyle/>
          <a:p>
            <a:pPr>
              <a:defRPr/>
            </a:pPr>
            <a:r>
              <a:rPr lang="en-US" altLang="zh-TW" dirty="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sym typeface="Symbol" pitchFamily="18" charset="2"/>
              </a:rPr>
              <a:t>c</a:t>
            </a:r>
            <a:r>
              <a:rPr lang="en-US" altLang="zh-TW" baseline="-25000" dirty="0">
                <a:latin typeface="Times New Roman" pitchFamily="18" charset="0"/>
                <a:ea typeface="標楷體" pitchFamily="65" charset="-120"/>
                <a:sym typeface="Symbol" pitchFamily="18" charset="2"/>
              </a:rPr>
              <a:t>1 </a:t>
            </a:r>
            <a:r>
              <a:rPr lang="en-US" altLang="zh-TW" dirty="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sym typeface="Symbol" pitchFamily="18" charset="2"/>
              </a:rPr>
              <a:t>d</a:t>
            </a:r>
            <a:r>
              <a:rPr lang="en-US" altLang="zh-TW" baseline="-25000" dirty="0">
                <a:latin typeface="Times New Roman" pitchFamily="18" charset="0"/>
                <a:ea typeface="標楷體" pitchFamily="65" charset="-120"/>
                <a:sym typeface="Symbol" pitchFamily="18" charset="2"/>
              </a:rPr>
              <a:t>1</a:t>
            </a:r>
            <a:r>
              <a:rPr lang="en-US" altLang="zh-TW" dirty="0">
                <a:latin typeface="Times New Roman" pitchFamily="18" charset="0"/>
                <a:ea typeface="標楷體" pitchFamily="65" charset="-120"/>
                <a:sym typeface="Symbol" pitchFamily="18" charset="2"/>
              </a:rPr>
              <a:t> , </a:t>
            </a:r>
            <a:r>
              <a:rPr lang="en-US" altLang="zh-TW" i="1" dirty="0">
                <a:latin typeface="Times New Roman" pitchFamily="18" charset="0"/>
                <a:ea typeface="標楷體" pitchFamily="65" charset="-120"/>
                <a:sym typeface="Symbol" pitchFamily="18" charset="2"/>
              </a:rPr>
              <a:t>c</a:t>
            </a:r>
            <a:r>
              <a:rPr lang="en-US" altLang="zh-TW" baseline="-25000" dirty="0">
                <a:latin typeface="Times New Roman" pitchFamily="18" charset="0"/>
                <a:ea typeface="標楷體" pitchFamily="65" charset="-120"/>
                <a:sym typeface="Symbol" pitchFamily="18" charset="2"/>
              </a:rPr>
              <a:t>2 </a:t>
            </a:r>
            <a:r>
              <a:rPr lang="en-US" altLang="zh-TW" dirty="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sym typeface="Symbol" pitchFamily="18" charset="2"/>
              </a:rPr>
              <a:t>d</a:t>
            </a:r>
            <a:r>
              <a:rPr lang="en-US" altLang="zh-TW" baseline="-25000" dirty="0">
                <a:latin typeface="Times New Roman" pitchFamily="18" charset="0"/>
                <a:ea typeface="標楷體" pitchFamily="65" charset="-120"/>
                <a:sym typeface="Symbol" pitchFamily="18" charset="2"/>
              </a:rPr>
              <a:t>2</a:t>
            </a:r>
            <a:r>
              <a:rPr lang="en-US" altLang="zh-TW" dirty="0">
                <a:latin typeface="Times New Roman" pitchFamily="18" charset="0"/>
                <a:ea typeface="標楷體" pitchFamily="65" charset="-120"/>
                <a:sym typeface="Symbol" pitchFamily="18" charset="2"/>
              </a:rPr>
              <a:t> ,</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c</a:t>
            </a:r>
            <a:r>
              <a:rPr lang="en-US" altLang="zh-TW" i="1" baseline="-25000" dirty="0">
                <a:latin typeface="Times New Roman" pitchFamily="18" charset="0"/>
                <a:ea typeface="標楷體" pitchFamily="65" charset="-120"/>
              </a:rPr>
              <a:t>i </a:t>
            </a:r>
            <a:r>
              <a:rPr lang="en-US" altLang="zh-TW" dirty="0">
                <a:latin typeface="+mn-lt"/>
                <a:ea typeface="標楷體" pitchFamily="65" charset="-120"/>
              </a:rPr>
              <a:t>= </a:t>
            </a:r>
            <a:r>
              <a:rPr lang="en-US" altLang="zh-TW" dirty="0">
                <a:latin typeface="Times New Roman" pitchFamily="18" charset="0"/>
                <a:cs typeface="Times New Roman" pitchFamily="18" charset="0"/>
              </a:rPr>
              <a:t>–</a:t>
            </a:r>
            <a:r>
              <a:rPr lang="en-US" altLang="zh-TW" dirty="0">
                <a:latin typeface="+mn-lt"/>
                <a:ea typeface="標楷體" pitchFamily="65" charset="-120"/>
              </a:rPr>
              <a:t>1</a:t>
            </a:r>
            <a:r>
              <a:rPr lang="en-US" altLang="zh-TW" dirty="0">
                <a:latin typeface="Times New Roman" pitchFamily="18" charset="0"/>
                <a:ea typeface="標楷體" pitchFamily="65" charset="-120"/>
              </a:rPr>
              <a:t> ,…, </a:t>
            </a:r>
            <a:r>
              <a:rPr lang="en-US" altLang="zh-TW" i="1" dirty="0" err="1">
                <a:latin typeface="Times New Roman" pitchFamily="18" charset="0"/>
                <a:ea typeface="標楷體" pitchFamily="65" charset="-120"/>
              </a:rPr>
              <a:t>c</a:t>
            </a:r>
            <a:r>
              <a:rPr lang="en-US" altLang="zh-TW" i="1" baseline="-25000" dirty="0" err="1">
                <a:latin typeface="Times New Roman" pitchFamily="18" charset="0"/>
                <a:ea typeface="標楷體" pitchFamily="65" charset="-120"/>
              </a:rPr>
              <a:t>k</a:t>
            </a:r>
            <a:r>
              <a:rPr lang="en-US" altLang="zh-TW" i="1" baseline="-25000" dirty="0">
                <a:latin typeface="Times New Roman" pitchFamily="18" charset="0"/>
                <a:ea typeface="標楷體" pitchFamily="65" charset="-120"/>
              </a:rPr>
              <a:t> </a:t>
            </a:r>
            <a:r>
              <a:rPr lang="en-US" altLang="zh-TW" dirty="0">
                <a:latin typeface="Times New Roman" pitchFamily="18" charset="0"/>
                <a:ea typeface="標楷體" pitchFamily="65" charset="-120"/>
              </a:rPr>
              <a:t>= </a:t>
            </a:r>
            <a:r>
              <a:rPr lang="en-US" altLang="zh-TW" i="1" dirty="0" err="1">
                <a:latin typeface="Times New Roman" pitchFamily="18" charset="0"/>
                <a:ea typeface="標楷體" pitchFamily="65" charset="-120"/>
              </a:rPr>
              <a:t>d</a:t>
            </a:r>
            <a:r>
              <a:rPr lang="en-US" altLang="zh-TW" i="1" baseline="-25000" dirty="0" err="1">
                <a:latin typeface="Times New Roman" pitchFamily="18" charset="0"/>
                <a:ea typeface="標楷體" pitchFamily="65" charset="-120"/>
              </a:rPr>
              <a:t>k</a:t>
            </a:r>
            <a:endParaRPr lang="en-US" altLang="zh-TW" i="1" baseline="-25000" dirty="0">
              <a:latin typeface="Times New Roman" pitchFamily="18" charset="0"/>
              <a:ea typeface="標楷體" pitchFamily="65" charset="-120"/>
            </a:endParaRPr>
          </a:p>
        </p:txBody>
      </p:sp>
      <p:sp>
        <p:nvSpPr>
          <p:cNvPr id="12" name="Text Box 9"/>
          <p:cNvSpPr txBox="1">
            <a:spLocks noChangeArrowheads="1"/>
          </p:cNvSpPr>
          <p:nvPr/>
        </p:nvSpPr>
        <p:spPr bwMode="auto">
          <a:xfrm>
            <a:off x="3923928" y="4149080"/>
            <a:ext cx="4616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800" dirty="0">
                <a:solidFill>
                  <a:srgbClr val="0000FF"/>
                </a:solidFill>
                <a:latin typeface="Times New Roman" pitchFamily="18" charset="0"/>
                <a:ea typeface="標楷體" pitchFamily="65" charset="-120"/>
              </a:rPr>
              <a:t>(A corollary is a must-be-true result based on the already proved theorem)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26"/>
          <p:cNvSpPr>
            <a:spLocks noGrp="1" noChangeArrowheads="1"/>
          </p:cNvSpPr>
          <p:nvPr>
            <p:ph type="title"/>
          </p:nvPr>
        </p:nvSpPr>
        <p:spPr/>
        <p:txBody>
          <a:bodyPr/>
          <a:lstStyle/>
          <a:p>
            <a:pPr eaLnBrk="1" hangingPunct="1"/>
            <a:r>
              <a:rPr lang="en-US" altLang="zh-TW"/>
              <a:t>Keywords in Section 4.4:</a:t>
            </a:r>
          </a:p>
        </p:txBody>
      </p:sp>
      <p:sp>
        <p:nvSpPr>
          <p:cNvPr id="108547" name="Rectangle 1027"/>
          <p:cNvSpPr>
            <a:spLocks noGrp="1" noChangeArrowheads="1"/>
          </p:cNvSpPr>
          <p:nvPr>
            <p:ph type="body" idx="1"/>
          </p:nvPr>
        </p:nvSpPr>
        <p:spPr/>
        <p:txBody>
          <a:bodyPr/>
          <a:lstStyle/>
          <a:p>
            <a:pPr eaLnBrk="1" hangingPunct="1">
              <a:lnSpc>
                <a:spcPct val="120000"/>
              </a:lnSpc>
            </a:pPr>
            <a:r>
              <a:rPr lang="en-US" altLang="zh-TW">
                <a:solidFill>
                  <a:schemeClr val="tx1"/>
                </a:solidFill>
              </a:rPr>
              <a:t>linear combination: </a:t>
            </a:r>
            <a:r>
              <a:rPr lang="zh-TW" altLang="en-US">
                <a:solidFill>
                  <a:schemeClr val="tx1"/>
                </a:solidFill>
              </a:rPr>
              <a:t>線性組合</a:t>
            </a:r>
          </a:p>
          <a:p>
            <a:pPr eaLnBrk="1" hangingPunct="1">
              <a:lnSpc>
                <a:spcPct val="120000"/>
              </a:lnSpc>
            </a:pPr>
            <a:r>
              <a:rPr lang="en-US" altLang="zh-TW">
                <a:solidFill>
                  <a:schemeClr val="tx1"/>
                </a:solidFill>
              </a:rPr>
              <a:t>spanning set: </a:t>
            </a:r>
            <a:r>
              <a:rPr lang="zh-TW" altLang="en-US">
                <a:solidFill>
                  <a:schemeClr val="tx1"/>
                </a:solidFill>
              </a:rPr>
              <a:t>生成集合</a:t>
            </a:r>
          </a:p>
          <a:p>
            <a:pPr eaLnBrk="1" hangingPunct="1">
              <a:lnSpc>
                <a:spcPct val="120000"/>
              </a:lnSpc>
            </a:pPr>
            <a:r>
              <a:rPr lang="en-US" altLang="zh-TW">
                <a:solidFill>
                  <a:schemeClr val="tx1"/>
                </a:solidFill>
              </a:rPr>
              <a:t>trivial solution: </a:t>
            </a:r>
            <a:r>
              <a:rPr lang="zh-TW" altLang="en-US">
                <a:solidFill>
                  <a:schemeClr val="tx1"/>
                </a:solidFill>
              </a:rPr>
              <a:t>顯然解</a:t>
            </a:r>
          </a:p>
          <a:p>
            <a:pPr eaLnBrk="1" hangingPunct="1">
              <a:lnSpc>
                <a:spcPct val="120000"/>
              </a:lnSpc>
            </a:pPr>
            <a:r>
              <a:rPr lang="en-US" altLang="zh-TW">
                <a:solidFill>
                  <a:schemeClr val="tx1"/>
                </a:solidFill>
              </a:rPr>
              <a:t>linear independence: </a:t>
            </a:r>
            <a:r>
              <a:rPr lang="zh-TW" altLang="en-US">
                <a:solidFill>
                  <a:schemeClr val="tx1"/>
                </a:solidFill>
              </a:rPr>
              <a:t>線性獨立</a:t>
            </a:r>
          </a:p>
          <a:p>
            <a:pPr eaLnBrk="1" hangingPunct="1">
              <a:lnSpc>
                <a:spcPct val="120000"/>
              </a:lnSpc>
            </a:pPr>
            <a:r>
              <a:rPr lang="en-US" altLang="zh-TW">
                <a:solidFill>
                  <a:schemeClr val="tx1"/>
                </a:solidFill>
              </a:rPr>
              <a:t>linear dependence: </a:t>
            </a:r>
            <a:r>
              <a:rPr lang="zh-TW" altLang="en-US">
                <a:solidFill>
                  <a:schemeClr val="tx1"/>
                </a:solidFill>
              </a:rPr>
              <a:t>線性相依</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5" name="Rectangle 2"/>
          <p:cNvSpPr>
            <a:spLocks noGrp="1" noChangeArrowheads="1"/>
          </p:cNvSpPr>
          <p:nvPr>
            <p:ph type="title"/>
          </p:nvPr>
        </p:nvSpPr>
        <p:spPr/>
        <p:txBody>
          <a:bodyPr/>
          <a:lstStyle/>
          <a:p>
            <a:pPr eaLnBrk="1" hangingPunct="1"/>
            <a:r>
              <a:rPr lang="en-US" altLang="zh-TW"/>
              <a:t>4.5 Basis and Dimension</a:t>
            </a:r>
          </a:p>
        </p:txBody>
      </p:sp>
      <p:sp>
        <p:nvSpPr>
          <p:cNvPr id="51206" name="Rectangle 3"/>
          <p:cNvSpPr>
            <a:spLocks noGrp="1" noChangeArrowheads="1"/>
          </p:cNvSpPr>
          <p:nvPr>
            <p:ph type="body" idx="1"/>
          </p:nvPr>
        </p:nvSpPr>
        <p:spPr>
          <a:xfrm>
            <a:off x="381000" y="857250"/>
            <a:ext cx="7924800" cy="495300"/>
          </a:xfrm>
        </p:spPr>
        <p:txBody>
          <a:bodyPr/>
          <a:lstStyle/>
          <a:p>
            <a:pPr eaLnBrk="1" hangingPunct="1"/>
            <a:r>
              <a:rPr lang="en-US" altLang="zh-TW"/>
              <a:t> Basis (</a:t>
            </a:r>
            <a:r>
              <a:rPr lang="zh-TW" altLang="en-US"/>
              <a:t>基底</a:t>
            </a:r>
            <a:r>
              <a:rPr lang="en-US" altLang="zh-TW"/>
              <a:t>):</a:t>
            </a:r>
          </a:p>
        </p:txBody>
      </p:sp>
      <p:sp>
        <p:nvSpPr>
          <p:cNvPr id="51207" name="Text Box 4"/>
          <p:cNvSpPr txBox="1">
            <a:spLocks noChangeArrowheads="1"/>
          </p:cNvSpPr>
          <p:nvPr/>
        </p:nvSpPr>
        <p:spPr bwMode="auto">
          <a:xfrm>
            <a:off x="985838" y="1285875"/>
            <a:ext cx="2274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 a vector space</a:t>
            </a:r>
          </a:p>
        </p:txBody>
      </p:sp>
      <p:graphicFrame>
        <p:nvGraphicFramePr>
          <p:cNvPr id="51202" name="Object 0"/>
          <p:cNvGraphicFramePr>
            <a:graphicFrameLocks noChangeAspect="1"/>
          </p:cNvGraphicFramePr>
          <p:nvPr/>
        </p:nvGraphicFramePr>
        <p:xfrm>
          <a:off x="985838" y="2308225"/>
          <a:ext cx="612775" cy="1835150"/>
        </p:xfrm>
        <a:graphic>
          <a:graphicData uri="http://schemas.openxmlformats.org/presentationml/2006/ole">
            <mc:AlternateContent xmlns:mc="http://schemas.openxmlformats.org/markup-compatibility/2006">
              <mc:Choice xmlns:v="urn:schemas-microsoft-com:vml" Requires="v">
                <p:oleObj spid="_x0000_s152779" name="Equation" r:id="rId3" imgW="304560" imgH="914400" progId="Equation.DSMT4">
                  <p:embed/>
                </p:oleObj>
              </mc:Choice>
              <mc:Fallback>
                <p:oleObj name="Equation" r:id="rId3" imgW="304560" imgH="9144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838" y="2308225"/>
                        <a:ext cx="612775" cy="183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8" name="Text Box 7"/>
          <p:cNvSpPr txBox="1">
            <a:spLocks noChangeArrowheads="1"/>
          </p:cNvSpPr>
          <p:nvPr/>
        </p:nvSpPr>
        <p:spPr bwMode="auto">
          <a:xfrm>
            <a:off x="1595438" y="2278063"/>
            <a:ext cx="3608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 spans </a:t>
            </a:r>
            <a:r>
              <a:rPr lang="en-US" altLang="zh-TW" i="1">
                <a:latin typeface="Times New Roman" pitchFamily="18" charset="0"/>
                <a:ea typeface="標楷體" pitchFamily="65" charset="-120"/>
              </a:rPr>
              <a:t>V </a:t>
            </a:r>
            <a:r>
              <a:rPr lang="en-US" altLang="zh-TW">
                <a:latin typeface="Times New Roman" pitchFamily="18" charset="0"/>
                <a:ea typeface="標楷體" pitchFamily="65" charset="-120"/>
              </a:rPr>
              <a:t>(i.e., span(</a:t>
            </a:r>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a:t>
            </a:r>
          </a:p>
        </p:txBody>
      </p:sp>
      <p:sp>
        <p:nvSpPr>
          <p:cNvPr id="51209" name="Text Box 8"/>
          <p:cNvSpPr txBox="1">
            <a:spLocks noChangeArrowheads="1"/>
          </p:cNvSpPr>
          <p:nvPr/>
        </p:nvSpPr>
        <p:spPr bwMode="auto">
          <a:xfrm>
            <a:off x="1603375" y="3643313"/>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 is linearly independent</a:t>
            </a:r>
          </a:p>
        </p:txBody>
      </p:sp>
      <p:grpSp>
        <p:nvGrpSpPr>
          <p:cNvPr id="51210" name="群組 18"/>
          <p:cNvGrpSpPr>
            <a:grpSpLocks noChangeAspect="1"/>
          </p:cNvGrpSpPr>
          <p:nvPr/>
        </p:nvGrpSpPr>
        <p:grpSpPr bwMode="auto">
          <a:xfrm>
            <a:off x="5211763" y="1000125"/>
            <a:ext cx="3360737" cy="960438"/>
            <a:chOff x="5014913" y="1052513"/>
            <a:chExt cx="3733800" cy="1066800"/>
          </a:xfrm>
        </p:grpSpPr>
        <p:sp>
          <p:nvSpPr>
            <p:cNvPr id="51218" name="Oval 10"/>
            <p:cNvSpPr>
              <a:spLocks noChangeArrowheads="1"/>
            </p:cNvSpPr>
            <p:nvPr/>
          </p:nvSpPr>
          <p:spPr bwMode="auto">
            <a:xfrm>
              <a:off x="5014913" y="1052513"/>
              <a:ext cx="2362200" cy="1066800"/>
            </a:xfrm>
            <a:prstGeom prst="ellipse">
              <a:avLst/>
            </a:prstGeom>
            <a:noFill/>
            <a:ln w="25400">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1219" name="Oval 11"/>
            <p:cNvSpPr>
              <a:spLocks noChangeArrowheads="1"/>
            </p:cNvSpPr>
            <p:nvPr/>
          </p:nvSpPr>
          <p:spPr bwMode="auto">
            <a:xfrm>
              <a:off x="6386513" y="1052513"/>
              <a:ext cx="2362200" cy="1066800"/>
            </a:xfrm>
            <a:prstGeom prst="ellipse">
              <a:avLst/>
            </a:prstGeom>
            <a:noFill/>
            <a:ln w="25400">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1220" name="Text Box 12"/>
            <p:cNvSpPr txBox="1">
              <a:spLocks noChangeArrowheads="1"/>
            </p:cNvSpPr>
            <p:nvPr/>
          </p:nvSpPr>
          <p:spPr bwMode="auto">
            <a:xfrm>
              <a:off x="5327634" y="1290640"/>
              <a:ext cx="960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algn="ctr" eaLnBrk="1" hangingPunct="1"/>
              <a:r>
                <a:rPr lang="en-US" altLang="zh-TW" sz="1600">
                  <a:latin typeface="Times New Roman" pitchFamily="18" charset="0"/>
                  <a:ea typeface="標楷體" pitchFamily="65" charset="-120"/>
                </a:rPr>
                <a:t>Spanning</a:t>
              </a:r>
            </a:p>
            <a:p>
              <a:pPr algn="ctr" eaLnBrk="1" hangingPunct="1"/>
              <a:r>
                <a:rPr lang="en-US" altLang="zh-TW" sz="1600">
                  <a:latin typeface="Times New Roman" pitchFamily="18" charset="0"/>
                  <a:ea typeface="標楷體" pitchFamily="65" charset="-120"/>
                </a:rPr>
                <a:t>Sets</a:t>
              </a:r>
            </a:p>
          </p:txBody>
        </p:sp>
        <p:sp>
          <p:nvSpPr>
            <p:cNvPr id="51221" name="Text Box 13"/>
            <p:cNvSpPr txBox="1">
              <a:spLocks noChangeArrowheads="1"/>
            </p:cNvSpPr>
            <p:nvPr/>
          </p:nvSpPr>
          <p:spPr bwMode="auto">
            <a:xfrm>
              <a:off x="6507163" y="1370015"/>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800">
                  <a:latin typeface="Times New Roman" pitchFamily="18" charset="0"/>
                  <a:ea typeface="標楷體" pitchFamily="65" charset="-120"/>
                </a:rPr>
                <a:t>Bases</a:t>
              </a:r>
            </a:p>
          </p:txBody>
        </p:sp>
        <p:sp>
          <p:nvSpPr>
            <p:cNvPr id="51222" name="Text Box 14"/>
            <p:cNvSpPr txBox="1">
              <a:spLocks noChangeArrowheads="1"/>
            </p:cNvSpPr>
            <p:nvPr/>
          </p:nvSpPr>
          <p:spPr bwMode="auto">
            <a:xfrm>
              <a:off x="7424739" y="1131889"/>
              <a:ext cx="1190626"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algn="ctr" eaLnBrk="1" hangingPunct="1"/>
              <a:r>
                <a:rPr lang="en-US" altLang="zh-TW" sz="1600">
                  <a:latin typeface="Times New Roman" pitchFamily="18" charset="0"/>
                  <a:ea typeface="標楷體" pitchFamily="65" charset="-120"/>
                </a:rPr>
                <a:t>Linearly</a:t>
              </a:r>
            </a:p>
            <a:p>
              <a:pPr algn="ctr" eaLnBrk="1" hangingPunct="1"/>
              <a:r>
                <a:rPr lang="en-US" altLang="zh-TW" sz="1600">
                  <a:latin typeface="Times New Roman" pitchFamily="18" charset="0"/>
                  <a:ea typeface="標楷體" pitchFamily="65" charset="-120"/>
                </a:rPr>
                <a:t>Independent</a:t>
              </a:r>
            </a:p>
            <a:p>
              <a:pPr algn="ctr" eaLnBrk="1" hangingPunct="1"/>
              <a:r>
                <a:rPr lang="en-US" altLang="zh-TW" sz="1600">
                  <a:latin typeface="Times New Roman" pitchFamily="18" charset="0"/>
                  <a:ea typeface="標楷體" pitchFamily="65" charset="-120"/>
                </a:rPr>
                <a:t>Sets</a:t>
              </a:r>
            </a:p>
          </p:txBody>
        </p:sp>
      </p:grpSp>
      <p:sp>
        <p:nvSpPr>
          <p:cNvPr id="51211" name="Text Box 16"/>
          <p:cNvSpPr txBox="1">
            <a:spLocks noChangeArrowheads="1"/>
          </p:cNvSpPr>
          <p:nvPr/>
        </p:nvSpPr>
        <p:spPr bwMode="auto">
          <a:xfrm>
            <a:off x="1116013" y="4900613"/>
            <a:ext cx="338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sym typeface="Symbol" pitchFamily="18" charset="2"/>
              </a:rPr>
              <a:t></a:t>
            </a:r>
            <a:r>
              <a:rPr lang="en-US" altLang="zh-TW" i="1" dirty="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rPr>
              <a:t>S</a:t>
            </a:r>
            <a:r>
              <a:rPr lang="en-US" altLang="zh-TW" dirty="0">
                <a:latin typeface="Times New Roman" pitchFamily="18" charset="0"/>
                <a:ea typeface="標楷體" pitchFamily="65" charset="-120"/>
              </a:rPr>
              <a:t> is called a basis for </a:t>
            </a:r>
            <a:r>
              <a:rPr lang="en-US" altLang="zh-TW" i="1" dirty="0">
                <a:latin typeface="Times New Roman" pitchFamily="18" charset="0"/>
                <a:ea typeface="標楷體" pitchFamily="65" charset="-120"/>
              </a:rPr>
              <a:t>V</a:t>
            </a:r>
            <a:endParaRPr lang="en-US" altLang="zh-TW" dirty="0">
              <a:latin typeface="Times New Roman" pitchFamily="18" charset="0"/>
              <a:ea typeface="標楷體" pitchFamily="65" charset="-120"/>
            </a:endParaRPr>
          </a:p>
        </p:txBody>
      </p:sp>
      <p:sp>
        <p:nvSpPr>
          <p:cNvPr id="51212" name="Text Box 18"/>
          <p:cNvSpPr txBox="1">
            <a:spLocks noChangeArrowheads="1"/>
          </p:cNvSpPr>
          <p:nvPr/>
        </p:nvSpPr>
        <p:spPr bwMode="auto">
          <a:xfrm>
            <a:off x="381000" y="5329238"/>
            <a:ext cx="1195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rgbClr val="FF0000"/>
                </a:solidFill>
                <a:latin typeface="Times New Roman" pitchFamily="18" charset="0"/>
              </a:rPr>
              <a:t>Notes:</a:t>
            </a:r>
          </a:p>
        </p:txBody>
      </p:sp>
      <p:sp>
        <p:nvSpPr>
          <p:cNvPr id="51213" name="Text Box 30"/>
          <p:cNvSpPr txBox="1">
            <a:spLocks noChangeArrowheads="1"/>
          </p:cNvSpPr>
          <p:nvPr/>
        </p:nvSpPr>
        <p:spPr bwMode="auto">
          <a:xfrm>
            <a:off x="985838" y="1743075"/>
            <a:ext cx="298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dirty="0">
                <a:latin typeface="Times New Roman" pitchFamily="18" charset="0"/>
                <a:ea typeface="標楷體" pitchFamily="65" charset="-120"/>
              </a:rPr>
              <a:t>S </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 </a:t>
            </a:r>
            <a:r>
              <a:rPr lang="en-US" altLang="zh-TW" b="1" dirty="0" err="1">
                <a:latin typeface="Times New Roman" pitchFamily="18" charset="0"/>
                <a:ea typeface="標楷體" pitchFamily="65" charset="-120"/>
              </a:rPr>
              <a:t>v</a:t>
            </a:r>
            <a:r>
              <a:rPr lang="en-US" altLang="zh-TW" i="1" baseline="-25000" dirty="0" err="1">
                <a:latin typeface="Times New Roman" pitchFamily="18" charset="0"/>
                <a:ea typeface="標楷體" pitchFamily="65" charset="-120"/>
              </a:rPr>
              <a:t>n</a:t>
            </a:r>
            <a:r>
              <a:rPr lang="en-US" altLang="zh-TW" dirty="0">
                <a:latin typeface="Times New Roman" pitchFamily="18" charset="0"/>
                <a:ea typeface="標楷體" pitchFamily="65" charset="-120"/>
              </a:rPr>
              <a:t>}</a:t>
            </a:r>
            <a:r>
              <a:rPr lang="en-US" altLang="zh-TW" dirty="0">
                <a:latin typeface="Times New Roman" pitchFamily="18" charset="0"/>
                <a:ea typeface="標楷體" pitchFamily="65" charset="-120"/>
                <a:sym typeface="Symbol" pitchFamily="18" charset="2"/>
              </a:rPr>
              <a:t></a:t>
            </a:r>
            <a:r>
              <a:rPr lang="en-US" altLang="zh-TW" i="1" dirty="0">
                <a:latin typeface="Times New Roman" pitchFamily="18" charset="0"/>
                <a:ea typeface="標楷體" pitchFamily="65" charset="-120"/>
                <a:sym typeface="Symbol" pitchFamily="18" charset="2"/>
              </a:rPr>
              <a:t>V</a:t>
            </a:r>
            <a:endParaRPr lang="en-US" altLang="zh-TW" i="1" dirty="0">
              <a:latin typeface="Times New Roman" pitchFamily="18" charset="0"/>
              <a:ea typeface="標楷體" pitchFamily="65" charset="-120"/>
            </a:endParaRPr>
          </a:p>
        </p:txBody>
      </p:sp>
      <p:sp>
        <p:nvSpPr>
          <p:cNvPr id="51214" name="Text Box 34"/>
          <p:cNvSpPr txBox="1">
            <a:spLocks noChangeArrowheads="1"/>
          </p:cNvSpPr>
          <p:nvPr/>
        </p:nvSpPr>
        <p:spPr bwMode="auto">
          <a:xfrm>
            <a:off x="1073150" y="5715000"/>
            <a:ext cx="7459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None/>
            </a:pPr>
            <a:r>
              <a:rPr lang="en-US" altLang="zh-TW">
                <a:solidFill>
                  <a:srgbClr val="FF0000"/>
                </a:solidFill>
                <a:latin typeface="Times New Roman" pitchFamily="18" charset="0"/>
              </a:rPr>
              <a:t>A basis </a:t>
            </a:r>
            <a:r>
              <a:rPr lang="en-US" altLang="zh-TW" i="1">
                <a:solidFill>
                  <a:srgbClr val="FF0000"/>
                </a:solidFill>
                <a:latin typeface="Times New Roman" pitchFamily="18" charset="0"/>
              </a:rPr>
              <a:t>S</a:t>
            </a:r>
            <a:r>
              <a:rPr lang="en-US" altLang="zh-TW">
                <a:solidFill>
                  <a:srgbClr val="FF0000"/>
                </a:solidFill>
                <a:latin typeface="Times New Roman" pitchFamily="18" charset="0"/>
              </a:rPr>
              <a:t> must have enough vectors to span </a:t>
            </a:r>
            <a:r>
              <a:rPr lang="en-US" altLang="zh-TW" i="1">
                <a:solidFill>
                  <a:srgbClr val="FF0000"/>
                </a:solidFill>
                <a:latin typeface="Times New Roman" pitchFamily="18" charset="0"/>
              </a:rPr>
              <a:t>V</a:t>
            </a:r>
            <a:r>
              <a:rPr lang="en-US" altLang="zh-TW">
                <a:solidFill>
                  <a:srgbClr val="FF0000"/>
                </a:solidFill>
                <a:latin typeface="Times New Roman" pitchFamily="18" charset="0"/>
              </a:rPr>
              <a:t>, but not so many vectors that one of them could be written as a linear combination of the other vectors in </a:t>
            </a:r>
            <a:r>
              <a:rPr lang="en-US" altLang="zh-TW" i="1">
                <a:solidFill>
                  <a:srgbClr val="FF0000"/>
                </a:solidFill>
                <a:latin typeface="Times New Roman" pitchFamily="18" charset="0"/>
              </a:rPr>
              <a:t>S</a:t>
            </a:r>
          </a:p>
        </p:txBody>
      </p:sp>
      <mc:AlternateContent xmlns:mc="http://schemas.openxmlformats.org/markup-compatibility/2006" xmlns:a14="http://schemas.microsoft.com/office/drawing/2010/main">
        <mc:Choice Requires="a14">
          <p:sp>
            <p:nvSpPr>
              <p:cNvPr id="51203" name="Object 1"/>
              <p:cNvSpPr txBox="1"/>
              <p:nvPr/>
            </p:nvSpPr>
            <p:spPr bwMode="auto">
              <a:xfrm>
                <a:off x="1577478" y="2700338"/>
                <a:ext cx="6738938" cy="1066800"/>
              </a:xfrm>
              <a:prstGeom prst="rect">
                <a:avLst/>
              </a:prstGeom>
              <a:noFill/>
              <a:ln>
                <a:noFill/>
              </a:ln>
              <a:effectLst/>
            </p:spPr>
            <p:txBody>
              <a:bodyPr>
                <a:normAutofit fontScale="92500" lnSpcReduction="10000"/>
              </a:bodyPr>
              <a:lstStyle/>
              <a:p>
                <a:pPr marL="87313" indent="-87313">
                  <a:lnSpc>
                    <a:spcPct val="130000"/>
                  </a:lnSpc>
                </a:pPr>
                <a:r>
                  <a:rPr lang="en-US" altLang="zh-TW" sz="1800" dirty="0">
                    <a:solidFill>
                      <a:srgbClr val="0000FF"/>
                    </a:solidFill>
                    <a:latin typeface="+mn-lt"/>
                  </a:rPr>
                  <a:t>(For any </a:t>
                </a:r>
                <a:r>
                  <a:rPr lang="zh-TW" altLang="en-US" sz="1800" b="1" i="0" dirty="0">
                    <a:solidFill>
                      <a:srgbClr val="0000FF"/>
                    </a:solidFill>
                    <a:latin typeface="+mn-lt"/>
                  </a:rPr>
                  <a:t>u</a:t>
                </a:r>
                <a:r>
                  <a:rPr lang="zh-TW" altLang="en-US" sz="1800" i="0" dirty="0">
                    <a:solidFill>
                      <a:srgbClr val="0000FF"/>
                    </a:solidFill>
                    <a:latin typeface="+mn-lt"/>
                  </a:rPr>
                  <a:t>∈</a:t>
                </a:r>
                <a:r>
                  <a:rPr lang="zh-TW" altLang="en-US" sz="1800" i="1" dirty="0">
                    <a:solidFill>
                      <a:srgbClr val="0000FF"/>
                    </a:solidFill>
                    <a:latin typeface="+mn-lt"/>
                  </a:rPr>
                  <a:t>V</a:t>
                </a:r>
                <a:r>
                  <a:rPr lang="en-US" altLang="zh-TW" sz="1800" dirty="0">
                    <a:solidFill>
                      <a:srgbClr val="0000FF"/>
                    </a:solidFill>
                    <a:latin typeface="+mn-lt"/>
                  </a:rPr>
                  <a:t>, </a:t>
                </a:r>
                <a14:m>
                  <m:oMath xmlns:m="http://schemas.openxmlformats.org/officeDocument/2006/math">
                    <m:nary>
                      <m:naryPr>
                        <m:chr m:val="∑"/>
                        <m:subHide m:val="on"/>
                        <m:supHide m:val="on"/>
                        <m:ctrlPr>
                          <a:rPr lang="zh-TW" altLang="en-US" sz="1800" i="1">
                            <a:solidFill>
                              <a:srgbClr val="0000FF"/>
                            </a:solidFill>
                            <a:latin typeface="Cambria Math" panose="02040503050406030204" pitchFamily="18" charset="0"/>
                          </a:rPr>
                        </m:ctrlPr>
                      </m:naryPr>
                      <m:sub/>
                      <m:sup/>
                      <m:e>
                        <m:sSub>
                          <m:sSubPr>
                            <m:ctrlPr>
                              <a:rPr lang="zh-TW" altLang="en-US" sz="1800" i="1">
                                <a:solidFill>
                                  <a:srgbClr val="0000FF"/>
                                </a:solidFill>
                                <a:latin typeface="Cambria Math" panose="02040503050406030204" pitchFamily="18" charset="0"/>
                              </a:rPr>
                            </m:ctrlPr>
                          </m:sSubPr>
                          <m:e>
                            <m:r>
                              <a:rPr lang="zh-TW" altLang="en-US" sz="1800" i="1">
                                <a:solidFill>
                                  <a:srgbClr val="0000FF"/>
                                </a:solidFill>
                                <a:latin typeface="Cambria Math" panose="02040503050406030204" pitchFamily="18" charset="0"/>
                              </a:rPr>
                              <m:t>𝑐</m:t>
                            </m:r>
                          </m:e>
                          <m:sub>
                            <m:r>
                              <a:rPr lang="zh-TW" altLang="en-US" sz="1800" i="1">
                                <a:solidFill>
                                  <a:srgbClr val="0000FF"/>
                                </a:solidFill>
                                <a:latin typeface="Cambria Math" panose="02040503050406030204" pitchFamily="18" charset="0"/>
                              </a:rPr>
                              <m:t>𝑖</m:t>
                            </m:r>
                          </m:sub>
                        </m:sSub>
                        <m:sSub>
                          <m:sSubPr>
                            <m:ctrlPr>
                              <a:rPr lang="zh-TW" altLang="en-US" sz="1800" i="1">
                                <a:solidFill>
                                  <a:srgbClr val="0000FF"/>
                                </a:solidFill>
                                <a:latin typeface="Cambria Math" panose="02040503050406030204" pitchFamily="18" charset="0"/>
                              </a:rPr>
                            </m:ctrlPr>
                          </m:sSubPr>
                          <m:e>
                            <m:r>
                              <a:rPr lang="zh-TW" altLang="en-US" sz="1800" i="1">
                                <a:solidFill>
                                  <a:srgbClr val="0000FF"/>
                                </a:solidFill>
                                <a:latin typeface="Cambria Math" panose="02040503050406030204" pitchFamily="18" charset="0"/>
                              </a:rPr>
                              <m:t>𝐯</m:t>
                            </m:r>
                          </m:e>
                          <m:sub>
                            <m:r>
                              <a:rPr lang="zh-TW" altLang="en-US" sz="1800" i="1">
                                <a:solidFill>
                                  <a:srgbClr val="0000FF"/>
                                </a:solidFill>
                                <a:latin typeface="Cambria Math" panose="02040503050406030204" pitchFamily="18" charset="0"/>
                              </a:rPr>
                              <m:t>𝑖</m:t>
                            </m:r>
                          </m:sub>
                        </m:sSub>
                      </m:e>
                    </m:nary>
                    <m:r>
                      <a:rPr lang="zh-TW" altLang="en-US" sz="1800" i="1">
                        <a:solidFill>
                          <a:srgbClr val="0000FF"/>
                        </a:solidFill>
                        <a:latin typeface="Cambria Math" panose="02040503050406030204" pitchFamily="18" charset="0"/>
                      </a:rPr>
                      <m:t>=</m:t>
                    </m:r>
                    <m:r>
                      <a:rPr lang="zh-TW" altLang="en-US" sz="1800" i="1">
                        <a:solidFill>
                          <a:srgbClr val="0000FF"/>
                        </a:solidFill>
                        <a:latin typeface="Cambria Math" panose="02040503050406030204" pitchFamily="18" charset="0"/>
                      </a:rPr>
                      <m:t>𝐴</m:t>
                    </m:r>
                    <m:r>
                      <a:rPr lang="zh-TW" altLang="en-US" sz="1800" i="1">
                        <a:solidFill>
                          <a:srgbClr val="0000FF"/>
                        </a:solidFill>
                        <a:latin typeface="Cambria Math" panose="02040503050406030204" pitchFamily="18" charset="0"/>
                      </a:rPr>
                      <m:t>𝐱</m:t>
                    </m:r>
                    <m:r>
                      <a:rPr lang="zh-TW" altLang="en-US" sz="1800" i="1">
                        <a:solidFill>
                          <a:srgbClr val="0000FF"/>
                        </a:solidFill>
                        <a:latin typeface="Cambria Math" panose="02040503050406030204" pitchFamily="18" charset="0"/>
                      </a:rPr>
                      <m:t>=</m:t>
                    </m:r>
                    <m:r>
                      <a:rPr lang="zh-TW" altLang="en-US" sz="1800" i="1">
                        <a:solidFill>
                          <a:srgbClr val="0000FF"/>
                        </a:solidFill>
                        <a:latin typeface="Cambria Math" panose="02040503050406030204" pitchFamily="18" charset="0"/>
                      </a:rPr>
                      <m:t>𝐮</m:t>
                    </m:r>
                  </m:oMath>
                </a14:m>
                <a:r>
                  <a:rPr lang="en-US" altLang="zh-TW" sz="1800" dirty="0">
                    <a:solidFill>
                      <a:srgbClr val="0000FF"/>
                    </a:solidFill>
                    <a:latin typeface="+mn-lt"/>
                  </a:rPr>
                  <a:t> has at least one solution (there may be exact one solution (see Ex 5 on Slide 44 and thus </a:t>
                </a:r>
                <a14:m>
                  <m:oMath xmlns:m="http://schemas.openxmlformats.org/officeDocument/2006/math">
                    <m:r>
                      <m:rPr>
                        <m:nor/>
                      </m:rPr>
                      <a:rPr lang="zh-TW" altLang="en-US" sz="1800">
                        <a:solidFill>
                          <a:srgbClr val="0000FF"/>
                        </a:solidFill>
                        <a:latin typeface="+mn-lt"/>
                      </a:rPr>
                      <m:t>det</m:t>
                    </m:r>
                    <m:r>
                      <a:rPr lang="zh-TW" altLang="en-US" sz="1800" i="1">
                        <a:solidFill>
                          <a:srgbClr val="0000FF"/>
                        </a:solidFill>
                        <a:latin typeface="Cambria Math" panose="02040503050406030204" pitchFamily="18" charset="0"/>
                      </a:rPr>
                      <m:t>(</m:t>
                    </m:r>
                    <m:r>
                      <a:rPr lang="zh-TW" altLang="en-US" sz="1800" i="1">
                        <a:solidFill>
                          <a:srgbClr val="0000FF"/>
                        </a:solidFill>
                        <a:latin typeface="Cambria Math" panose="02040503050406030204" pitchFamily="18" charset="0"/>
                      </a:rPr>
                      <m:t>𝐴</m:t>
                    </m:r>
                    <m:r>
                      <a:rPr lang="zh-TW" altLang="en-US" sz="1800" i="1">
                        <a:solidFill>
                          <a:srgbClr val="0000FF"/>
                        </a:solidFill>
                        <a:latin typeface="Cambria Math" panose="02040503050406030204" pitchFamily="18" charset="0"/>
                      </a:rPr>
                      <m:t>)≠0</m:t>
                    </m:r>
                  </m:oMath>
                </a14:m>
                <a:r>
                  <a:rPr lang="en-US" altLang="zh-TW" sz="1800" dirty="0">
                    <a:solidFill>
                      <a:srgbClr val="0000FF"/>
                    </a:solidFill>
                    <a:latin typeface="+mn-lt"/>
                  </a:rPr>
                  <a:t>)</a:t>
                </a:r>
                <a:r>
                  <a:rPr lang="zh-TW" altLang="en-US" sz="1800" dirty="0">
                    <a:solidFill>
                      <a:srgbClr val="0000FF"/>
                    </a:solidFill>
                    <a:latin typeface="+mn-lt"/>
                  </a:rPr>
                  <a:t> </a:t>
                </a:r>
                <a:r>
                  <a:rPr lang="en-US" altLang="zh-TW" sz="1800" dirty="0">
                    <a:solidFill>
                      <a:srgbClr val="0000FF"/>
                    </a:solidFill>
                    <a:latin typeface="+mn-lt"/>
                  </a:rPr>
                  <a:t>or infinitely many solutions (thus </a:t>
                </a:r>
                <a14:m>
                  <m:oMath xmlns:m="http://schemas.openxmlformats.org/officeDocument/2006/math">
                    <m:r>
                      <m:rPr>
                        <m:nor/>
                      </m:rPr>
                      <a:rPr lang="zh-TW" altLang="en-US" sz="1800">
                        <a:solidFill>
                          <a:srgbClr val="0000FF"/>
                        </a:solidFill>
                        <a:latin typeface="+mn-lt"/>
                      </a:rPr>
                      <m:t>det</m:t>
                    </m:r>
                    <m:r>
                      <a:rPr lang="zh-TW" altLang="en-US" sz="1800" i="1">
                        <a:solidFill>
                          <a:srgbClr val="0000FF"/>
                        </a:solidFill>
                        <a:latin typeface="Cambria Math" panose="02040503050406030204" pitchFamily="18" charset="0"/>
                      </a:rPr>
                      <m:t>(</m:t>
                    </m:r>
                    <m:r>
                      <a:rPr lang="zh-TW" altLang="en-US" sz="1800" i="1">
                        <a:solidFill>
                          <a:srgbClr val="0000FF"/>
                        </a:solidFill>
                        <a:latin typeface="Cambria Math" panose="02040503050406030204" pitchFamily="18" charset="0"/>
                      </a:rPr>
                      <m:t>𝐴</m:t>
                    </m:r>
                    <m:r>
                      <a:rPr lang="zh-TW" altLang="en-US" sz="1800" i="1">
                        <a:solidFill>
                          <a:srgbClr val="0000FF"/>
                        </a:solidFill>
                        <a:latin typeface="Cambria Math" panose="02040503050406030204" pitchFamily="18" charset="0"/>
                      </a:rPr>
                      <m:t>)=0</m:t>
                    </m:r>
                  </m:oMath>
                </a14:m>
                <a:r>
                  <a:rPr lang="en-US" altLang="zh-TW" sz="1800" dirty="0">
                    <a:solidFill>
                      <a:srgbClr val="0000FF"/>
                    </a:solidFill>
                    <a:latin typeface="+mn-lt"/>
                  </a:rPr>
                  <a:t>)</a:t>
                </a:r>
              </a:p>
            </p:txBody>
          </p:sp>
        </mc:Choice>
        <mc:Fallback xmlns="">
          <p:sp>
            <p:nvSpPr>
              <p:cNvPr id="51203" name="Object 1"/>
              <p:cNvSpPr txBox="1">
                <a:spLocks noRot="1" noChangeAspect="1" noMove="1" noResize="1" noEditPoints="1" noAdjustHandles="1" noChangeArrowheads="1" noChangeShapeType="1" noTextEdit="1"/>
              </p:cNvSpPr>
              <p:nvPr/>
            </p:nvSpPr>
            <p:spPr bwMode="auto">
              <a:xfrm>
                <a:off x="1577478" y="2700338"/>
                <a:ext cx="6738938" cy="1066800"/>
              </a:xfrm>
              <a:prstGeom prst="rect">
                <a:avLst/>
              </a:prstGeom>
              <a:blipFill>
                <a:blip r:embed="rId5"/>
                <a:stretch>
                  <a:fillRect l="-633" t="-34857" r="-814" b="-1714"/>
                </a:stretch>
              </a:blipFill>
              <a:ln>
                <a:noFill/>
              </a:ln>
              <a:effectLst/>
            </p:spPr>
            <p:txBody>
              <a:bodyPr/>
              <a:lstStyle/>
              <a:p>
                <a:r>
                  <a:rPr lang="zh-TW" altLang="en-US">
                    <a:noFill/>
                  </a:rPr>
                  <a:t> </a:t>
                </a:r>
              </a:p>
            </p:txBody>
          </p:sp>
        </mc:Fallback>
      </mc:AlternateContent>
      <p:graphicFrame>
        <p:nvGraphicFramePr>
          <p:cNvPr id="51204" name="Object 2"/>
          <p:cNvGraphicFramePr>
            <a:graphicFrameLocks noChangeAspect="1"/>
          </p:cNvGraphicFramePr>
          <p:nvPr>
            <p:extLst>
              <p:ext uri="{D42A27DB-BD31-4B8C-83A1-F6EECF244321}">
                <p14:modId xmlns:p14="http://schemas.microsoft.com/office/powerpoint/2010/main" val="541162938"/>
              </p:ext>
            </p:extLst>
          </p:nvPr>
        </p:nvGraphicFramePr>
        <p:xfrm>
          <a:off x="1619672" y="4144963"/>
          <a:ext cx="5999163" cy="723900"/>
        </p:xfrm>
        <a:graphic>
          <a:graphicData uri="http://schemas.openxmlformats.org/presentationml/2006/ole">
            <mc:AlternateContent xmlns:mc="http://schemas.openxmlformats.org/markup-compatibility/2006">
              <mc:Choice xmlns:v="urn:schemas-microsoft-com:vml" Requires="v">
                <p:oleObj spid="_x0000_s152780" name="Equation" r:id="rId6" imgW="4000320" imgH="482400" progId="Equation.DSMT4">
                  <p:embed/>
                </p:oleObj>
              </mc:Choice>
              <mc:Fallback>
                <p:oleObj name="Equation" r:id="rId6" imgW="4000320" imgH="482400" progId="Equation.DSMT4">
                  <p:embed/>
                  <p:pic>
                    <p:nvPicPr>
                      <p:cNvPr id="0" name="Object 2"/>
                      <p:cNvPicPr>
                        <a:picLocks noChangeAspect="1" noChangeArrowheads="1"/>
                      </p:cNvPicPr>
                      <p:nvPr/>
                    </p:nvPicPr>
                    <p:blipFill>
                      <a:blip r:embed="rId7"/>
                      <a:srcRect/>
                      <a:stretch>
                        <a:fillRect/>
                      </a:stretch>
                    </p:blipFill>
                    <p:spPr bwMode="auto">
                      <a:xfrm>
                        <a:off x="1619672" y="4144963"/>
                        <a:ext cx="5999163"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15" name="橢圓 19"/>
          <p:cNvSpPr>
            <a:spLocks noChangeArrowheads="1"/>
          </p:cNvSpPr>
          <p:nvPr/>
        </p:nvSpPr>
        <p:spPr bwMode="auto">
          <a:xfrm>
            <a:off x="4929188" y="857250"/>
            <a:ext cx="3929062" cy="1285875"/>
          </a:xfrm>
          <a:prstGeom prst="ellipse">
            <a:avLst/>
          </a:prstGeom>
          <a:noFill/>
          <a:ln w="25400" algn="ctr">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cxnSp>
        <p:nvCxnSpPr>
          <p:cNvPr id="51216" name="直線單箭頭接點 21"/>
          <p:cNvCxnSpPr>
            <a:cxnSpLocks noChangeShapeType="1"/>
            <a:endCxn id="51215" idx="5"/>
          </p:cNvCxnSpPr>
          <p:nvPr/>
        </p:nvCxnSpPr>
        <p:spPr bwMode="auto">
          <a:xfrm rot="16200000" flipV="1">
            <a:off x="8262144" y="1975644"/>
            <a:ext cx="260350" cy="217488"/>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51217" name="Text Box 4"/>
          <p:cNvSpPr txBox="1">
            <a:spLocks noChangeArrowheads="1"/>
          </p:cNvSpPr>
          <p:nvPr/>
        </p:nvSpPr>
        <p:spPr bwMode="auto">
          <a:xfrm>
            <a:off x="8358188" y="2143125"/>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V</a:t>
            </a:r>
            <a:endParaRPr lang="en-US" altLang="zh-TW">
              <a:latin typeface="Times New Roman" pitchFamily="18" charset="0"/>
              <a:ea typeface="標楷體" pitchFamily="65" charset="-120"/>
            </a:endParaRPr>
          </a:p>
        </p:txBody>
      </p:sp>
      <p:graphicFrame>
        <p:nvGraphicFramePr>
          <p:cNvPr id="23" name="Object 2"/>
          <p:cNvGraphicFramePr>
            <a:graphicFrameLocks noChangeAspect="1"/>
          </p:cNvGraphicFramePr>
          <p:nvPr>
            <p:extLst>
              <p:ext uri="{D42A27DB-BD31-4B8C-83A1-F6EECF244321}">
                <p14:modId xmlns:p14="http://schemas.microsoft.com/office/powerpoint/2010/main" val="1557079230"/>
              </p:ext>
            </p:extLst>
          </p:nvPr>
        </p:nvGraphicFramePr>
        <p:xfrm>
          <a:off x="4501158" y="4968000"/>
          <a:ext cx="2951162" cy="381000"/>
        </p:xfrm>
        <a:graphic>
          <a:graphicData uri="http://schemas.openxmlformats.org/presentationml/2006/ole">
            <mc:AlternateContent xmlns:mc="http://schemas.openxmlformats.org/markup-compatibility/2006">
              <mc:Choice xmlns:v="urn:schemas-microsoft-com:vml" Requires="v">
                <p:oleObj spid="_x0000_s152781" name="Equation" r:id="rId8" imgW="1968480" imgH="253800" progId="Equation.DSMT4">
                  <p:embed/>
                </p:oleObj>
              </mc:Choice>
              <mc:Fallback>
                <p:oleObj name="Equation" r:id="rId8" imgW="1968480" imgH="253800" progId="Equation.DSMT4">
                  <p:embed/>
                  <p:pic>
                    <p:nvPicPr>
                      <p:cNvPr id="0" name=""/>
                      <p:cNvPicPr>
                        <a:picLocks noChangeAspect="1" noChangeArrowheads="1"/>
                      </p:cNvPicPr>
                      <p:nvPr/>
                    </p:nvPicPr>
                    <p:blipFill>
                      <a:blip r:embed="rId9"/>
                      <a:srcRect/>
                      <a:stretch>
                        <a:fillRect/>
                      </a:stretch>
                    </p:blipFill>
                    <p:spPr bwMode="auto">
                      <a:xfrm>
                        <a:off x="4501158" y="4968000"/>
                        <a:ext cx="2951162"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Text Box 15"/>
          <p:cNvSpPr txBox="1">
            <a:spLocks noChangeArrowheads="1"/>
          </p:cNvSpPr>
          <p:nvPr/>
        </p:nvSpPr>
        <p:spPr bwMode="auto">
          <a:xfrm>
            <a:off x="381000" y="836613"/>
            <a:ext cx="1195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dirty="0">
                <a:solidFill>
                  <a:schemeClr val="hlink"/>
                </a:solidFill>
                <a:latin typeface="Times New Roman" pitchFamily="18" charset="0"/>
                <a:ea typeface="標楷體" pitchFamily="65" charset="-120"/>
              </a:rPr>
              <a:t> </a:t>
            </a:r>
            <a:r>
              <a:rPr lang="en-US" altLang="zh-TW" dirty="0">
                <a:solidFill>
                  <a:srgbClr val="FF0000"/>
                </a:solidFill>
                <a:latin typeface="Times New Roman" pitchFamily="18" charset="0"/>
              </a:rPr>
              <a:t>Notes:</a:t>
            </a:r>
          </a:p>
        </p:txBody>
      </p:sp>
      <p:sp>
        <p:nvSpPr>
          <p:cNvPr id="109571" name="Text Box 17"/>
          <p:cNvSpPr txBox="1">
            <a:spLocks noChangeArrowheads="1"/>
          </p:cNvSpPr>
          <p:nvPr/>
        </p:nvSpPr>
        <p:spPr bwMode="auto">
          <a:xfrm>
            <a:off x="395536" y="1357313"/>
            <a:ext cx="3833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(1) the </a:t>
            </a:r>
            <a:r>
              <a:rPr lang="en-US" altLang="zh-TW" b="1" dirty="0">
                <a:latin typeface="Times New Roman" pitchFamily="18" charset="0"/>
                <a:ea typeface="標楷體" pitchFamily="65" charset="-120"/>
              </a:rPr>
              <a:t>standard basis</a:t>
            </a:r>
            <a:r>
              <a:rPr lang="en-US" altLang="zh-TW" dirty="0">
                <a:latin typeface="Times New Roman" pitchFamily="18" charset="0"/>
                <a:ea typeface="標楷體" pitchFamily="65" charset="-120"/>
              </a:rPr>
              <a:t> for </a:t>
            </a:r>
            <a:r>
              <a:rPr lang="en-US" altLang="zh-TW" i="1" dirty="0">
                <a:latin typeface="Times New Roman" pitchFamily="18" charset="0"/>
                <a:ea typeface="標楷體" pitchFamily="65" charset="-120"/>
              </a:rPr>
              <a:t>R</a:t>
            </a:r>
            <a:r>
              <a:rPr lang="en-US" altLang="zh-TW" baseline="50000" dirty="0">
                <a:latin typeface="Times New Roman" pitchFamily="18" charset="0"/>
                <a:ea typeface="標楷體" pitchFamily="65" charset="-120"/>
              </a:rPr>
              <a:t>3</a:t>
            </a:r>
            <a:r>
              <a:rPr lang="en-US" altLang="zh-TW" dirty="0">
                <a:latin typeface="Times New Roman" pitchFamily="18" charset="0"/>
                <a:ea typeface="標楷體" pitchFamily="65" charset="-120"/>
              </a:rPr>
              <a:t>:</a:t>
            </a:r>
          </a:p>
        </p:txBody>
      </p:sp>
      <p:sp>
        <p:nvSpPr>
          <p:cNvPr id="109572" name="Text Box 18"/>
          <p:cNvSpPr txBox="1">
            <a:spLocks noChangeArrowheads="1"/>
          </p:cNvSpPr>
          <p:nvPr/>
        </p:nvSpPr>
        <p:spPr bwMode="auto">
          <a:xfrm>
            <a:off x="683568" y="1814513"/>
            <a:ext cx="6202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a:t>
            </a:r>
            <a:r>
              <a:rPr lang="en-US" altLang="zh-TW" i="1" dirty="0" err="1">
                <a:latin typeface="Times New Roman" pitchFamily="18" charset="0"/>
                <a:ea typeface="標楷體" pitchFamily="65" charset="-120"/>
              </a:rPr>
              <a:t>i</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j</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k</a:t>
            </a:r>
            <a:r>
              <a:rPr lang="en-US" altLang="zh-TW" dirty="0">
                <a:latin typeface="Times New Roman" pitchFamily="18" charset="0"/>
                <a:ea typeface="標楷體" pitchFamily="65" charset="-120"/>
              </a:rPr>
              <a:t>}, for </a:t>
            </a:r>
            <a:r>
              <a:rPr lang="en-US" altLang="zh-TW" i="1" dirty="0" err="1">
                <a:latin typeface="Times New Roman" pitchFamily="18" charset="0"/>
                <a:ea typeface="標楷體" pitchFamily="65" charset="-120"/>
              </a:rPr>
              <a:t>i</a:t>
            </a:r>
            <a:r>
              <a:rPr lang="en-US" altLang="zh-TW" i="1" dirty="0">
                <a:latin typeface="Times New Roman" pitchFamily="18" charset="0"/>
                <a:ea typeface="標楷體" pitchFamily="65" charset="-120"/>
              </a:rPr>
              <a:t> </a:t>
            </a:r>
            <a:r>
              <a:rPr lang="en-US" altLang="zh-TW" dirty="0">
                <a:latin typeface="Times New Roman" pitchFamily="18" charset="0"/>
                <a:ea typeface="標楷體" pitchFamily="65" charset="-120"/>
              </a:rPr>
              <a:t>= (1, 0, 0), </a:t>
            </a:r>
            <a:r>
              <a:rPr lang="en-US" altLang="zh-TW" i="1" dirty="0">
                <a:latin typeface="Times New Roman" pitchFamily="18" charset="0"/>
                <a:ea typeface="標楷體" pitchFamily="65" charset="-120"/>
              </a:rPr>
              <a:t>j </a:t>
            </a:r>
            <a:r>
              <a:rPr lang="en-US" altLang="zh-TW" dirty="0">
                <a:latin typeface="Times New Roman" pitchFamily="18" charset="0"/>
                <a:ea typeface="標楷體" pitchFamily="65" charset="-120"/>
              </a:rPr>
              <a:t>= (0, 1, 0), </a:t>
            </a:r>
            <a:r>
              <a:rPr lang="en-US" altLang="zh-TW" i="1" dirty="0">
                <a:latin typeface="Times New Roman" pitchFamily="18" charset="0"/>
                <a:ea typeface="標楷體" pitchFamily="65" charset="-120"/>
              </a:rPr>
              <a:t>k </a:t>
            </a:r>
            <a:r>
              <a:rPr lang="en-US" altLang="zh-TW" dirty="0">
                <a:latin typeface="Times New Roman" pitchFamily="18" charset="0"/>
                <a:ea typeface="標楷體" pitchFamily="65" charset="-120"/>
              </a:rPr>
              <a:t>= (0, 0, 1)</a:t>
            </a:r>
          </a:p>
        </p:txBody>
      </p:sp>
      <p:sp>
        <p:nvSpPr>
          <p:cNvPr id="109573" name="Text Box 22"/>
          <p:cNvSpPr txBox="1">
            <a:spLocks noChangeArrowheads="1"/>
          </p:cNvSpPr>
          <p:nvPr/>
        </p:nvSpPr>
        <p:spPr bwMode="auto">
          <a:xfrm>
            <a:off x="395536" y="2438400"/>
            <a:ext cx="3884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(2) </a:t>
            </a:r>
            <a:r>
              <a:rPr lang="en-US" altLang="zh-TW" dirty="0">
                <a:latin typeface="Times New Roman" pitchFamily="18" charset="0"/>
              </a:rPr>
              <a:t>the </a:t>
            </a:r>
            <a:r>
              <a:rPr lang="en-US" altLang="zh-TW" b="1" dirty="0">
                <a:latin typeface="Times New Roman" pitchFamily="18" charset="0"/>
              </a:rPr>
              <a:t>standard basis</a:t>
            </a:r>
            <a:r>
              <a:rPr lang="en-US" altLang="zh-TW" dirty="0">
                <a:latin typeface="Times New Roman" pitchFamily="18" charset="0"/>
              </a:rPr>
              <a:t> for </a:t>
            </a:r>
            <a:r>
              <a:rPr lang="en-US" altLang="zh-TW" i="1" dirty="0" err="1">
                <a:latin typeface="Times New Roman" pitchFamily="18" charset="0"/>
                <a:ea typeface="標楷體" pitchFamily="65" charset="-120"/>
              </a:rPr>
              <a:t>R</a:t>
            </a:r>
            <a:r>
              <a:rPr lang="en-US" altLang="zh-TW" i="1" baseline="50000" dirty="0" err="1">
                <a:latin typeface="Times New Roman" pitchFamily="18" charset="0"/>
                <a:ea typeface="標楷體" pitchFamily="65" charset="-120"/>
              </a:rPr>
              <a:t>n</a:t>
            </a:r>
            <a:r>
              <a:rPr lang="en-US" altLang="zh-TW" i="1" baseline="60000" dirty="0">
                <a:latin typeface="Times New Roman" pitchFamily="18" charset="0"/>
                <a:ea typeface="標楷體" pitchFamily="65" charset="-120"/>
              </a:rPr>
              <a:t> </a:t>
            </a:r>
            <a:r>
              <a:rPr lang="en-US" altLang="zh-TW" dirty="0">
                <a:latin typeface="Times New Roman" pitchFamily="18" charset="0"/>
              </a:rPr>
              <a:t>:</a:t>
            </a:r>
          </a:p>
        </p:txBody>
      </p:sp>
      <p:sp>
        <p:nvSpPr>
          <p:cNvPr id="109574" name="Text Box 23"/>
          <p:cNvSpPr txBox="1">
            <a:spLocks noChangeArrowheads="1"/>
          </p:cNvSpPr>
          <p:nvPr/>
        </p:nvSpPr>
        <p:spPr bwMode="auto">
          <a:xfrm>
            <a:off x="690561" y="2867025"/>
            <a:ext cx="85619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a:t>
            </a:r>
            <a:r>
              <a:rPr lang="en-US" altLang="zh-TW" b="1" dirty="0">
                <a:latin typeface="Times New Roman" pitchFamily="18" charset="0"/>
                <a:ea typeface="標楷體" pitchFamily="65" charset="-120"/>
              </a:rPr>
              <a:t>e</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e</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 </a:t>
            </a:r>
            <a:r>
              <a:rPr lang="en-US" altLang="zh-TW" b="1" dirty="0">
                <a:latin typeface="Times New Roman" pitchFamily="18" charset="0"/>
                <a:ea typeface="標楷體" pitchFamily="65" charset="-120"/>
              </a:rPr>
              <a:t>e</a:t>
            </a:r>
            <a:r>
              <a:rPr lang="en-US" altLang="zh-TW" i="1" baseline="-25000" dirty="0">
                <a:latin typeface="Times New Roman" pitchFamily="18" charset="0"/>
                <a:ea typeface="標楷體" pitchFamily="65" charset="-120"/>
              </a:rPr>
              <a:t>n</a:t>
            </a:r>
            <a:r>
              <a:rPr lang="en-US" altLang="zh-TW" dirty="0">
                <a:latin typeface="Times New Roman" pitchFamily="18" charset="0"/>
                <a:ea typeface="標楷體" pitchFamily="65" charset="-120"/>
              </a:rPr>
              <a:t>}, for </a:t>
            </a:r>
            <a:r>
              <a:rPr lang="en-US" altLang="zh-TW" b="1" dirty="0">
                <a:latin typeface="Times New Roman" pitchFamily="18" charset="0"/>
                <a:ea typeface="標楷體" pitchFamily="65" charset="-120"/>
              </a:rPr>
              <a:t>e</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 (1,0,…,0),</a:t>
            </a:r>
            <a:r>
              <a:rPr lang="en-US" altLang="zh-TW" b="1" i="1" dirty="0">
                <a:latin typeface="Times New Roman" pitchFamily="18" charset="0"/>
                <a:ea typeface="標楷體" pitchFamily="65" charset="-120"/>
              </a:rPr>
              <a:t> </a:t>
            </a:r>
            <a:r>
              <a:rPr lang="en-US" altLang="zh-TW" b="1" dirty="0">
                <a:latin typeface="Times New Roman" pitchFamily="18" charset="0"/>
                <a:ea typeface="標楷體" pitchFamily="65" charset="-120"/>
              </a:rPr>
              <a:t>e</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 (0,1,…,0),…, </a:t>
            </a:r>
            <a:r>
              <a:rPr lang="en-US" altLang="zh-TW" b="1" dirty="0" err="1">
                <a:latin typeface="Times New Roman" pitchFamily="18" charset="0"/>
                <a:ea typeface="標楷體" pitchFamily="65" charset="-120"/>
              </a:rPr>
              <a:t>e</a:t>
            </a:r>
            <a:r>
              <a:rPr lang="en-US" altLang="zh-TW" i="1" baseline="-25000" dirty="0" err="1">
                <a:latin typeface="Times New Roman" pitchFamily="18" charset="0"/>
                <a:ea typeface="標楷體" pitchFamily="65" charset="-120"/>
              </a:rPr>
              <a:t>n</a:t>
            </a:r>
            <a:r>
              <a:rPr lang="en-US" altLang="zh-TW" dirty="0">
                <a:latin typeface="Times New Roman" pitchFamily="18" charset="0"/>
                <a:ea typeface="標楷體" pitchFamily="65" charset="-120"/>
              </a:rPr>
              <a:t> = (0,0,…,1)</a:t>
            </a:r>
          </a:p>
        </p:txBody>
      </p:sp>
      <p:sp>
        <p:nvSpPr>
          <p:cNvPr id="109575" name="Text Box 24"/>
          <p:cNvSpPr txBox="1">
            <a:spLocks noChangeArrowheads="1"/>
          </p:cNvSpPr>
          <p:nvPr/>
        </p:nvSpPr>
        <p:spPr bwMode="auto">
          <a:xfrm>
            <a:off x="776536" y="3429000"/>
            <a:ext cx="162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solidFill>
                  <a:srgbClr val="FF0000"/>
                </a:solidFill>
                <a:latin typeface="Times New Roman" pitchFamily="18" charset="0"/>
                <a:ea typeface="標楷體" pitchFamily="65" charset="-120"/>
              </a:rPr>
              <a:t>Ex:  </a:t>
            </a:r>
            <a:r>
              <a:rPr lang="en-US" altLang="zh-TW" dirty="0">
                <a:latin typeface="Times New Roman" pitchFamily="18" charset="0"/>
                <a:ea typeface="標楷體" pitchFamily="65" charset="-120"/>
              </a:rPr>
              <a:t>For </a:t>
            </a:r>
            <a:r>
              <a:rPr lang="en-US" altLang="zh-TW" i="1" dirty="0">
                <a:latin typeface="Times New Roman" pitchFamily="18" charset="0"/>
                <a:ea typeface="標楷體" pitchFamily="65" charset="-120"/>
              </a:rPr>
              <a:t>R</a:t>
            </a:r>
            <a:r>
              <a:rPr lang="en-US" altLang="zh-TW" baseline="30000" dirty="0">
                <a:latin typeface="Times New Roman" pitchFamily="18" charset="0"/>
                <a:ea typeface="標楷體" pitchFamily="65" charset="-120"/>
              </a:rPr>
              <a:t>4</a:t>
            </a:r>
            <a:r>
              <a:rPr lang="en-US" altLang="zh-TW" dirty="0">
                <a:latin typeface="Times New Roman" pitchFamily="18" charset="0"/>
                <a:ea typeface="標楷體" pitchFamily="65" charset="-120"/>
              </a:rPr>
              <a:t>,</a:t>
            </a:r>
            <a:endParaRPr lang="en-US" altLang="zh-TW" baseline="30000" dirty="0">
              <a:latin typeface="Times New Roman" pitchFamily="18" charset="0"/>
              <a:ea typeface="標楷體" pitchFamily="65" charset="-120"/>
            </a:endParaRPr>
          </a:p>
        </p:txBody>
      </p:sp>
      <p:sp>
        <p:nvSpPr>
          <p:cNvPr id="109576" name="Text Box 25"/>
          <p:cNvSpPr txBox="1">
            <a:spLocks noChangeArrowheads="1"/>
          </p:cNvSpPr>
          <p:nvPr/>
        </p:nvSpPr>
        <p:spPr bwMode="auto">
          <a:xfrm>
            <a:off x="2267199" y="3429000"/>
            <a:ext cx="5099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{(1,0,0,0), (0,1,0,0), (0,0,1,0), (0,0,0,1)}</a:t>
            </a:r>
          </a:p>
        </p:txBody>
      </p:sp>
      <p:sp>
        <p:nvSpPr>
          <p:cNvPr id="10" name="文字方塊 9"/>
          <p:cNvSpPr txBox="1"/>
          <p:nvPr/>
        </p:nvSpPr>
        <p:spPr>
          <a:xfrm>
            <a:off x="428625" y="4437112"/>
            <a:ext cx="8072438" cy="1446550"/>
          </a:xfrm>
          <a:prstGeom prst="rect">
            <a:avLst/>
          </a:prstGeom>
          <a:noFill/>
        </p:spPr>
        <p:txBody>
          <a:bodyPr>
            <a:spAutoFit/>
          </a:bodyPr>
          <a:lstStyle/>
          <a:p>
            <a:pPr marL="271463" indent="-271463">
              <a:lnSpc>
                <a:spcPct val="110000"/>
              </a:lnSpc>
              <a:defRPr/>
            </a:pPr>
            <a:r>
              <a:rPr lang="en-US" altLang="zh-TW" sz="2000" dirty="0">
                <a:solidFill>
                  <a:srgbClr val="0000FF"/>
                </a:solidFill>
                <a:latin typeface="+mn-lt"/>
              </a:rPr>
              <a:t>※Express any vector in </a:t>
            </a:r>
            <a:r>
              <a:rPr lang="en-US" altLang="zh-TW" sz="2000" i="1" dirty="0" err="1">
                <a:solidFill>
                  <a:srgbClr val="0000FF"/>
                </a:solidFill>
                <a:latin typeface="Times New Roman" pitchFamily="18" charset="0"/>
                <a:ea typeface="標楷體" pitchFamily="65" charset="-120"/>
              </a:rPr>
              <a:t>R</a:t>
            </a:r>
            <a:r>
              <a:rPr lang="en-US" altLang="zh-TW" sz="2000" i="1" baseline="50000" dirty="0" err="1">
                <a:solidFill>
                  <a:srgbClr val="0000FF"/>
                </a:solidFill>
                <a:latin typeface="Times New Roman" pitchFamily="18" charset="0"/>
                <a:ea typeface="標楷體" pitchFamily="65" charset="-120"/>
              </a:rPr>
              <a:t>n</a:t>
            </a:r>
            <a:r>
              <a:rPr lang="en-US" altLang="zh-TW" sz="2000" dirty="0">
                <a:solidFill>
                  <a:srgbClr val="0000FF"/>
                </a:solidFill>
                <a:latin typeface="+mn-lt"/>
              </a:rPr>
              <a:t> as the linear combination of the vectors in the standard basis: the coefficient for each vector in the standard basis is the value of the corresponding component of the examined vector, e.g., (1, 3, 2) can be expressed as 1·(1, 0, 0) + 3·(0, 1, 0) + 2·(0, 0, 1)</a:t>
            </a:r>
            <a:endParaRPr lang="zh-TW" altLang="en-US" sz="2000" dirty="0">
              <a:solidFill>
                <a:srgbClr val="0000FF"/>
              </a:solidFill>
              <a:latin typeface="+mn-l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ext Box 26"/>
          <p:cNvSpPr txBox="1">
            <a:spLocks noChangeArrowheads="1"/>
          </p:cNvSpPr>
          <p:nvPr/>
        </p:nvSpPr>
        <p:spPr bwMode="auto">
          <a:xfrm>
            <a:off x="1263650" y="2503488"/>
            <a:ext cx="315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ea typeface="標楷體" pitchFamily="65" charset="-120"/>
              </a:rPr>
              <a:t>Ex:    </a:t>
            </a:r>
            <a:r>
              <a:rPr lang="en-US" altLang="zh-TW">
                <a:latin typeface="Times New Roman" pitchFamily="18" charset="0"/>
                <a:ea typeface="標楷體" pitchFamily="65" charset="-120"/>
              </a:rPr>
              <a:t>        matrix space:</a:t>
            </a:r>
            <a:endParaRPr lang="en-US" altLang="zh-TW" baseline="30000">
              <a:latin typeface="Times New Roman" pitchFamily="18" charset="0"/>
              <a:ea typeface="標楷體" pitchFamily="65" charset="-120"/>
            </a:endParaRPr>
          </a:p>
        </p:txBody>
      </p:sp>
      <p:graphicFrame>
        <p:nvGraphicFramePr>
          <p:cNvPr id="52226" name="Object 23"/>
          <p:cNvGraphicFramePr>
            <a:graphicFrameLocks noChangeAspect="1"/>
          </p:cNvGraphicFramePr>
          <p:nvPr/>
        </p:nvGraphicFramePr>
        <p:xfrm>
          <a:off x="2286000" y="2960688"/>
          <a:ext cx="4113213" cy="968375"/>
        </p:xfrm>
        <a:graphic>
          <a:graphicData uri="http://schemas.openxmlformats.org/presentationml/2006/ole">
            <mc:AlternateContent xmlns:mc="http://schemas.openxmlformats.org/markup-compatibility/2006">
              <mc:Choice xmlns:v="urn:schemas-microsoft-com:vml" Requires="v">
                <p:oleObj spid="_x0000_s154710" name="Equation" r:id="rId3" imgW="2044440" imgH="482400" progId="Equation.3">
                  <p:embed/>
                </p:oleObj>
              </mc:Choice>
              <mc:Fallback>
                <p:oleObj name="Equation" r:id="rId3" imgW="2044440" imgH="482400" progId="Equation.3">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960688"/>
                        <a:ext cx="411321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27" name="Object 24"/>
          <p:cNvGraphicFramePr>
            <a:graphicFrameLocks noChangeAspect="1"/>
          </p:cNvGraphicFramePr>
          <p:nvPr/>
        </p:nvGraphicFramePr>
        <p:xfrm>
          <a:off x="1979613" y="2552700"/>
          <a:ext cx="638175" cy="331788"/>
        </p:xfrm>
        <a:graphic>
          <a:graphicData uri="http://schemas.openxmlformats.org/presentationml/2006/ole">
            <mc:AlternateContent xmlns:mc="http://schemas.openxmlformats.org/markup-compatibility/2006">
              <mc:Choice xmlns:v="urn:schemas-microsoft-com:vml" Requires="v">
                <p:oleObj spid="_x0000_s154711" name="Equation" r:id="rId5" imgW="317160" imgH="164880" progId="Equation.3">
                  <p:embed/>
                </p:oleObj>
              </mc:Choice>
              <mc:Fallback>
                <p:oleObj name="Equation" r:id="rId5" imgW="317160" imgH="164880" progId="Equation.3">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2552700"/>
                        <a:ext cx="638175"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30" name="Text Box 19"/>
          <p:cNvSpPr txBox="1">
            <a:spLocks noChangeArrowheads="1"/>
          </p:cNvSpPr>
          <p:nvPr/>
        </p:nvSpPr>
        <p:spPr bwMode="auto">
          <a:xfrm>
            <a:off x="923925" y="1125538"/>
            <a:ext cx="570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(3) </a:t>
            </a:r>
            <a:r>
              <a:rPr lang="en-US" altLang="zh-TW">
                <a:latin typeface="Times New Roman" pitchFamily="18" charset="0"/>
              </a:rPr>
              <a:t>the </a:t>
            </a:r>
            <a:r>
              <a:rPr lang="en-US" altLang="zh-TW" b="1">
                <a:latin typeface="Times New Roman" pitchFamily="18" charset="0"/>
              </a:rPr>
              <a:t>standard basis</a:t>
            </a:r>
            <a:r>
              <a:rPr lang="en-US" altLang="zh-TW">
                <a:latin typeface="Times New Roman" pitchFamily="18" charset="0"/>
              </a:rPr>
              <a:t> for </a:t>
            </a:r>
            <a:r>
              <a:rPr lang="en-US" altLang="zh-TW" i="1">
                <a:latin typeface="Times New Roman" pitchFamily="18" charset="0"/>
                <a:ea typeface="標楷體" pitchFamily="65" charset="-120"/>
              </a:rPr>
              <a:t>m</a:t>
            </a:r>
            <a:r>
              <a:rPr lang="en-US" altLang="zh-TW">
                <a:latin typeface="Times New Roman" pitchFamily="18" charset="0"/>
                <a:ea typeface="標楷體" pitchFamily="65" charset="-120"/>
                <a:sym typeface="Symbol" pitchFamily="18" charset="2"/>
              </a:rPr>
              <a:t></a:t>
            </a:r>
            <a:r>
              <a:rPr lang="en-US" altLang="zh-TW" i="1">
                <a:latin typeface="Times New Roman" pitchFamily="18" charset="0"/>
                <a:ea typeface="標楷體" pitchFamily="65" charset="-120"/>
              </a:rPr>
              <a:t>n</a:t>
            </a:r>
            <a:r>
              <a:rPr lang="en-US" altLang="zh-TW">
                <a:latin typeface="Times New Roman" pitchFamily="18" charset="0"/>
                <a:ea typeface="標楷體" pitchFamily="65" charset="-120"/>
              </a:rPr>
              <a:t> matrix space:</a:t>
            </a:r>
          </a:p>
        </p:txBody>
      </p:sp>
      <p:sp>
        <p:nvSpPr>
          <p:cNvPr id="52231" name="Text Box 31"/>
          <p:cNvSpPr txBox="1">
            <a:spLocks noChangeArrowheads="1"/>
          </p:cNvSpPr>
          <p:nvPr/>
        </p:nvSpPr>
        <p:spPr bwMode="auto">
          <a:xfrm>
            <a:off x="1071563" y="1785938"/>
            <a:ext cx="585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  { </a:t>
            </a:r>
            <a:r>
              <a:rPr lang="en-US" altLang="zh-TW" i="1" dirty="0" err="1">
                <a:latin typeface="Times New Roman" pitchFamily="18" charset="0"/>
                <a:ea typeface="標楷體" pitchFamily="65" charset="-120"/>
              </a:rPr>
              <a:t>E</a:t>
            </a:r>
            <a:r>
              <a:rPr lang="en-US" altLang="zh-TW" i="1" baseline="-25000" dirty="0" err="1">
                <a:latin typeface="Times New Roman" pitchFamily="18" charset="0"/>
                <a:ea typeface="標楷體" pitchFamily="65" charset="-120"/>
              </a:rPr>
              <a:t>ij</a:t>
            </a:r>
            <a:r>
              <a:rPr lang="en-US" altLang="zh-TW" dirty="0">
                <a:latin typeface="Times New Roman" pitchFamily="18" charset="0"/>
                <a:ea typeface="標楷體" pitchFamily="65" charset="-120"/>
              </a:rPr>
              <a:t> | 1</a:t>
            </a:r>
            <a:r>
              <a:rPr lang="en-US" altLang="zh-TW" dirty="0">
                <a:latin typeface="Times New Roman" pitchFamily="18" charset="0"/>
                <a:ea typeface="標楷體" pitchFamily="65" charset="-120"/>
                <a:sym typeface="Symbol" pitchFamily="18" charset="2"/>
              </a:rPr>
              <a:t></a:t>
            </a:r>
            <a:r>
              <a:rPr lang="en-US" altLang="zh-TW" i="1" dirty="0">
                <a:latin typeface="Times New Roman" pitchFamily="18" charset="0"/>
                <a:ea typeface="標楷體" pitchFamily="65" charset="-120"/>
                <a:sym typeface="Symbol" pitchFamily="18" charset="2"/>
              </a:rPr>
              <a:t>i</a:t>
            </a:r>
            <a:r>
              <a:rPr lang="en-US" altLang="zh-TW" dirty="0">
                <a:latin typeface="Times New Roman" pitchFamily="18" charset="0"/>
                <a:ea typeface="標楷體" pitchFamily="65" charset="-120"/>
                <a:sym typeface="Symbol" pitchFamily="18" charset="2"/>
              </a:rPr>
              <a:t></a:t>
            </a:r>
            <a:r>
              <a:rPr lang="en-US" altLang="zh-TW" i="1" dirty="0">
                <a:latin typeface="Times New Roman" pitchFamily="18" charset="0"/>
                <a:ea typeface="標楷體" pitchFamily="65" charset="-120"/>
                <a:sym typeface="Symbol" pitchFamily="18" charset="2"/>
              </a:rPr>
              <a:t>m</a:t>
            </a:r>
            <a:r>
              <a:rPr lang="en-US" altLang="zh-TW" dirty="0">
                <a:latin typeface="Times New Roman" pitchFamily="18" charset="0"/>
                <a:ea typeface="標楷體" pitchFamily="65" charset="-120"/>
                <a:sym typeface="Symbol" pitchFamily="18" charset="2"/>
              </a:rPr>
              <a:t> , 1</a:t>
            </a:r>
            <a:r>
              <a:rPr lang="en-US" altLang="zh-TW" i="1" dirty="0">
                <a:latin typeface="Times New Roman" pitchFamily="18" charset="0"/>
                <a:ea typeface="標楷體" pitchFamily="65" charset="-120"/>
                <a:sym typeface="Symbol" pitchFamily="18" charset="2"/>
              </a:rPr>
              <a:t>j</a:t>
            </a:r>
            <a:r>
              <a:rPr lang="en-US" altLang="zh-TW" dirty="0">
                <a:latin typeface="Times New Roman" pitchFamily="18" charset="0"/>
                <a:ea typeface="標楷體" pitchFamily="65" charset="-120"/>
                <a:sym typeface="Symbol" pitchFamily="18" charset="2"/>
              </a:rPr>
              <a:t></a:t>
            </a:r>
            <a:r>
              <a:rPr lang="en-US" altLang="zh-TW" i="1" dirty="0">
                <a:latin typeface="Times New Roman" pitchFamily="18" charset="0"/>
                <a:ea typeface="標楷體" pitchFamily="65" charset="-120"/>
                <a:sym typeface="Symbol" pitchFamily="18" charset="2"/>
              </a:rPr>
              <a:t>n </a:t>
            </a:r>
            <a:r>
              <a:rPr lang="en-US" altLang="zh-TW" dirty="0">
                <a:latin typeface="Times New Roman" pitchFamily="18" charset="0"/>
                <a:ea typeface="標楷體" pitchFamily="65" charset="-120"/>
                <a:sym typeface="Symbol" pitchFamily="18" charset="2"/>
              </a:rPr>
              <a:t>}, and in </a:t>
            </a:r>
            <a:r>
              <a:rPr lang="en-US" altLang="zh-TW" i="1" dirty="0" err="1">
                <a:latin typeface="Times New Roman" pitchFamily="18" charset="0"/>
                <a:ea typeface="標楷體" pitchFamily="65" charset="-120"/>
              </a:rPr>
              <a:t>E</a:t>
            </a:r>
            <a:r>
              <a:rPr lang="en-US" altLang="zh-TW" i="1" baseline="-25000" dirty="0" err="1">
                <a:latin typeface="Times New Roman" pitchFamily="18" charset="0"/>
                <a:ea typeface="標楷體" pitchFamily="65" charset="-120"/>
              </a:rPr>
              <a:t>ij</a:t>
            </a:r>
            <a:r>
              <a:rPr lang="en-US" altLang="zh-TW" dirty="0">
                <a:latin typeface="Times New Roman" pitchFamily="18" charset="0"/>
                <a:ea typeface="標楷體" pitchFamily="65" charset="-120"/>
                <a:sym typeface="Symbol" pitchFamily="18" charset="2"/>
              </a:rPr>
              <a:t> </a:t>
            </a:r>
            <a:endParaRPr lang="en-US" altLang="zh-TW" dirty="0">
              <a:latin typeface="Times New Roman" pitchFamily="18" charset="0"/>
              <a:ea typeface="標楷體" pitchFamily="65" charset="-120"/>
            </a:endParaRPr>
          </a:p>
        </p:txBody>
      </p:sp>
      <p:grpSp>
        <p:nvGrpSpPr>
          <p:cNvPr id="52232" name="Group 44"/>
          <p:cNvGrpSpPr>
            <a:grpSpLocks/>
          </p:cNvGrpSpPr>
          <p:nvPr/>
        </p:nvGrpSpPr>
        <p:grpSpPr bwMode="auto">
          <a:xfrm>
            <a:off x="990600" y="4265613"/>
            <a:ext cx="4248150" cy="1452562"/>
            <a:chOff x="624" y="3168"/>
            <a:chExt cx="2676" cy="915"/>
          </a:xfrm>
        </p:grpSpPr>
        <p:sp>
          <p:nvSpPr>
            <p:cNvPr id="52233" name="Text Box 36"/>
            <p:cNvSpPr txBox="1">
              <a:spLocks noChangeArrowheads="1"/>
            </p:cNvSpPr>
            <p:nvPr/>
          </p:nvSpPr>
          <p:spPr bwMode="auto">
            <a:xfrm>
              <a:off x="624" y="3168"/>
              <a:ext cx="26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(4) </a:t>
              </a:r>
              <a:r>
                <a:rPr lang="en-US" altLang="zh-TW">
                  <a:latin typeface="Times New Roman" pitchFamily="18" charset="0"/>
                </a:rPr>
                <a:t>the </a:t>
              </a:r>
              <a:r>
                <a:rPr lang="en-US" altLang="zh-TW" b="1">
                  <a:latin typeface="Times New Roman" pitchFamily="18" charset="0"/>
                </a:rPr>
                <a:t>standard basis</a:t>
              </a:r>
              <a:r>
                <a:rPr lang="en-US" altLang="zh-TW">
                  <a:latin typeface="Times New Roman" pitchFamily="18" charset="0"/>
                </a:rPr>
                <a:t> for </a:t>
              </a:r>
              <a:r>
                <a:rPr lang="en-US" altLang="zh-TW" i="1">
                  <a:latin typeface="Times New Roman" pitchFamily="18" charset="0"/>
                  <a:ea typeface="標楷體" pitchFamily="65" charset="-120"/>
                </a:rPr>
                <a:t>P</a:t>
              </a:r>
              <a:r>
                <a:rPr lang="en-US" altLang="zh-TW" i="1" baseline="-25000">
                  <a:latin typeface="Times New Roman" pitchFamily="18" charset="0"/>
                  <a:ea typeface="標楷體" pitchFamily="65" charset="-120"/>
                </a:rPr>
                <a:t>n</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x</a:t>
              </a:r>
              <a:r>
                <a:rPr lang="en-US" altLang="zh-TW">
                  <a:latin typeface="Times New Roman" pitchFamily="18" charset="0"/>
                  <a:ea typeface="標楷體" pitchFamily="65" charset="-120"/>
                </a:rPr>
                <a:t>): </a:t>
              </a:r>
            </a:p>
          </p:txBody>
        </p:sp>
        <p:sp>
          <p:nvSpPr>
            <p:cNvPr id="52234" name="Text Box 37"/>
            <p:cNvSpPr txBox="1">
              <a:spLocks noChangeArrowheads="1"/>
            </p:cNvSpPr>
            <p:nvPr/>
          </p:nvSpPr>
          <p:spPr bwMode="auto">
            <a:xfrm>
              <a:off x="864" y="3456"/>
              <a:ext cx="13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{1, </a:t>
              </a:r>
              <a:r>
                <a:rPr lang="en-US" altLang="zh-TW" i="1">
                  <a:latin typeface="Times New Roman" pitchFamily="18" charset="0"/>
                  <a:ea typeface="標楷體" pitchFamily="65" charset="-120"/>
                </a:rPr>
                <a:t>x</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x</a:t>
              </a:r>
              <a:r>
                <a:rPr lang="en-US" altLang="zh-TW" baseline="30000">
                  <a:latin typeface="Times New Roman" pitchFamily="18" charset="0"/>
                  <a:ea typeface="標楷體" pitchFamily="65" charset="-120"/>
                </a:rPr>
                <a:t>2</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x</a:t>
              </a:r>
              <a:r>
                <a:rPr lang="en-US" altLang="zh-TW" i="1" baseline="30000">
                  <a:latin typeface="Times New Roman" pitchFamily="18" charset="0"/>
                  <a:ea typeface="標楷體" pitchFamily="65" charset="-120"/>
                </a:rPr>
                <a:t>n</a:t>
              </a:r>
              <a:r>
                <a:rPr lang="en-US" altLang="zh-TW">
                  <a:latin typeface="Times New Roman" pitchFamily="18" charset="0"/>
                  <a:ea typeface="標楷體" pitchFamily="65" charset="-120"/>
                </a:rPr>
                <a:t>}</a:t>
              </a:r>
            </a:p>
          </p:txBody>
        </p:sp>
        <p:grpSp>
          <p:nvGrpSpPr>
            <p:cNvPr id="52235" name="Group 38"/>
            <p:cNvGrpSpPr>
              <a:grpSpLocks/>
            </p:cNvGrpSpPr>
            <p:nvPr/>
          </p:nvGrpSpPr>
          <p:grpSpPr bwMode="auto">
            <a:xfrm>
              <a:off x="864" y="3792"/>
              <a:ext cx="2112" cy="291"/>
              <a:chOff x="1296" y="1871"/>
              <a:chExt cx="2112" cy="291"/>
            </a:xfrm>
          </p:grpSpPr>
          <p:sp>
            <p:nvSpPr>
              <p:cNvPr id="52236" name="Text Box 39"/>
              <p:cNvSpPr txBox="1">
                <a:spLocks noChangeArrowheads="1"/>
              </p:cNvSpPr>
              <p:nvPr/>
            </p:nvSpPr>
            <p:spPr bwMode="auto">
              <a:xfrm>
                <a:off x="1296" y="1871"/>
                <a:ext cx="98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solidFill>
                      <a:schemeClr val="hlink"/>
                    </a:solidFill>
                    <a:latin typeface="Times New Roman" pitchFamily="18" charset="0"/>
                    <a:ea typeface="標楷體" pitchFamily="65" charset="-120"/>
                  </a:rPr>
                  <a:t>Ex:   </a:t>
                </a:r>
                <a:r>
                  <a:rPr lang="en-US" altLang="zh-TW" i="1" dirty="0">
                    <a:latin typeface="Times New Roman" pitchFamily="18" charset="0"/>
                    <a:ea typeface="標楷體" pitchFamily="65" charset="-120"/>
                  </a:rPr>
                  <a:t>P</a:t>
                </a:r>
                <a:r>
                  <a:rPr lang="en-US" altLang="zh-TW" baseline="-25000" dirty="0">
                    <a:latin typeface="Times New Roman" pitchFamily="18" charset="0"/>
                    <a:ea typeface="標楷體" pitchFamily="65" charset="-120"/>
                  </a:rPr>
                  <a:t>3</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x</a:t>
                </a:r>
                <a:r>
                  <a:rPr lang="en-US" altLang="zh-TW" dirty="0">
                    <a:latin typeface="Times New Roman" pitchFamily="18" charset="0"/>
                    <a:ea typeface="標楷體" pitchFamily="65" charset="-120"/>
                  </a:rPr>
                  <a:t>):</a:t>
                </a:r>
                <a:endParaRPr lang="en-US" altLang="zh-TW" baseline="30000" dirty="0">
                  <a:latin typeface="Times New Roman" pitchFamily="18" charset="0"/>
                  <a:ea typeface="標楷體" pitchFamily="65" charset="-120"/>
                </a:endParaRPr>
              </a:p>
            </p:txBody>
          </p:sp>
          <p:sp>
            <p:nvSpPr>
              <p:cNvPr id="52237" name="Text Box 40"/>
              <p:cNvSpPr txBox="1">
                <a:spLocks noChangeArrowheads="1"/>
              </p:cNvSpPr>
              <p:nvPr/>
            </p:nvSpPr>
            <p:spPr bwMode="auto">
              <a:xfrm>
                <a:off x="2341" y="1872"/>
                <a:ext cx="10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{1, </a:t>
                </a:r>
                <a:r>
                  <a:rPr lang="en-US" altLang="zh-TW" i="1">
                    <a:latin typeface="Times New Roman" pitchFamily="18" charset="0"/>
                    <a:ea typeface="標楷體" pitchFamily="65" charset="-120"/>
                  </a:rPr>
                  <a:t>x</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x</a:t>
                </a:r>
                <a:r>
                  <a:rPr lang="en-US" altLang="zh-TW" baseline="30000">
                    <a:latin typeface="Times New Roman" pitchFamily="18" charset="0"/>
                    <a:ea typeface="標楷體" pitchFamily="65" charset="-120"/>
                  </a:rPr>
                  <a:t>2</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x</a:t>
                </a:r>
                <a:r>
                  <a:rPr lang="en-US" altLang="zh-TW" baseline="30000">
                    <a:latin typeface="Times New Roman" pitchFamily="18" charset="0"/>
                    <a:ea typeface="標楷體" pitchFamily="65" charset="-120"/>
                  </a:rPr>
                  <a:t>3</a:t>
                </a:r>
                <a:r>
                  <a:rPr lang="en-US" altLang="zh-TW">
                    <a:latin typeface="Times New Roman" pitchFamily="18" charset="0"/>
                    <a:ea typeface="標楷體" pitchFamily="65" charset="-120"/>
                  </a:rPr>
                  <a:t>}</a:t>
                </a:r>
              </a:p>
            </p:txBody>
          </p:sp>
        </p:grpSp>
      </p:grpSp>
      <p:graphicFrame>
        <p:nvGraphicFramePr>
          <p:cNvPr id="52228" name="Object 2049"/>
          <p:cNvGraphicFramePr>
            <a:graphicFrameLocks noChangeAspect="1"/>
          </p:cNvGraphicFramePr>
          <p:nvPr/>
        </p:nvGraphicFramePr>
        <p:xfrm>
          <a:off x="5357813" y="1571625"/>
          <a:ext cx="2813050" cy="917575"/>
        </p:xfrm>
        <a:graphic>
          <a:graphicData uri="http://schemas.openxmlformats.org/presentationml/2006/ole">
            <mc:AlternateContent xmlns:mc="http://schemas.openxmlformats.org/markup-compatibility/2006">
              <mc:Choice xmlns:v="urn:schemas-microsoft-com:vml" Requires="v">
                <p:oleObj spid="_x0000_s154712" name="Equation" r:id="rId7" imgW="1396800" imgH="457200" progId="Equation.DSMT4">
                  <p:embed/>
                </p:oleObj>
              </mc:Choice>
              <mc:Fallback>
                <p:oleObj name="Equation" r:id="rId7" imgW="1396800" imgH="457200" progId="Equation.DSMT4">
                  <p:embed/>
                  <p:pic>
                    <p:nvPicPr>
                      <p:cNvPr id="0" name="Object 20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7813" y="1571625"/>
                        <a:ext cx="281305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2" name="Rectangle 1027"/>
          <p:cNvSpPr>
            <a:spLocks noGrp="1" noChangeArrowheads="1"/>
          </p:cNvSpPr>
          <p:nvPr>
            <p:ph type="body" idx="1"/>
          </p:nvPr>
        </p:nvSpPr>
        <p:spPr>
          <a:xfrm>
            <a:off x="381000" y="836712"/>
            <a:ext cx="7924800" cy="457200"/>
          </a:xfrm>
        </p:spPr>
        <p:txBody>
          <a:bodyPr/>
          <a:lstStyle/>
          <a:p>
            <a:pPr eaLnBrk="1" hangingPunct="1">
              <a:spcBef>
                <a:spcPct val="0"/>
              </a:spcBef>
              <a:buSzPct val="80000"/>
              <a:buFont typeface="Wingdings" pitchFamily="2" charset="2"/>
              <a:buChar char="§"/>
            </a:pPr>
            <a:r>
              <a:rPr lang="en-US" altLang="zh-TW" dirty="0">
                <a:solidFill>
                  <a:srgbClr val="FF0000"/>
                </a:solidFill>
              </a:rPr>
              <a:t>Notes:  </a:t>
            </a:r>
            <a:endParaRPr lang="en-US" altLang="zh-TW" dirty="0"/>
          </a:p>
        </p:txBody>
      </p:sp>
      <p:sp>
        <p:nvSpPr>
          <p:cNvPr id="9223" name="Text Box 1035"/>
          <p:cNvSpPr txBox="1">
            <a:spLocks noChangeArrowheads="1"/>
          </p:cNvSpPr>
          <p:nvPr/>
        </p:nvSpPr>
        <p:spPr bwMode="auto">
          <a:xfrm>
            <a:off x="914400" y="1444725"/>
            <a:ext cx="6605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A vector                               in        can be viewed as:</a:t>
            </a:r>
            <a:endParaRPr lang="en-US" altLang="zh-TW">
              <a:latin typeface="Times New Roman" pitchFamily="18" charset="0"/>
            </a:endParaRPr>
          </a:p>
        </p:txBody>
      </p:sp>
      <p:graphicFrame>
        <p:nvGraphicFramePr>
          <p:cNvPr id="9218" name="Object 2048"/>
          <p:cNvGraphicFramePr>
            <a:graphicFrameLocks noChangeAspect="1"/>
          </p:cNvGraphicFramePr>
          <p:nvPr>
            <p:extLst>
              <p:ext uri="{D42A27DB-BD31-4B8C-83A1-F6EECF244321}">
                <p14:modId xmlns:p14="http://schemas.microsoft.com/office/powerpoint/2010/main" val="3835542096"/>
              </p:ext>
            </p:extLst>
          </p:nvPr>
        </p:nvGraphicFramePr>
        <p:xfrm>
          <a:off x="2138363" y="1499072"/>
          <a:ext cx="2146300" cy="442912"/>
        </p:xfrm>
        <a:graphic>
          <a:graphicData uri="http://schemas.openxmlformats.org/presentationml/2006/ole">
            <mc:AlternateContent xmlns:mc="http://schemas.openxmlformats.org/markup-compatibility/2006">
              <mc:Choice xmlns:v="urn:schemas-microsoft-com:vml" Requires="v">
                <p:oleObj spid="_x0000_s130499" name="Equation" r:id="rId3" imgW="1091880" imgH="228600" progId="Equation.3">
                  <p:embed/>
                </p:oleObj>
              </mc:Choice>
              <mc:Fallback>
                <p:oleObj name="Equation" r:id="rId3" imgW="1091880" imgH="228600" progId="Equation.3">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363" y="1499072"/>
                        <a:ext cx="2146300"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2049"/>
          <p:cNvGraphicFramePr>
            <a:graphicFrameLocks noChangeAspect="1"/>
          </p:cNvGraphicFramePr>
          <p:nvPr>
            <p:extLst>
              <p:ext uri="{D42A27DB-BD31-4B8C-83A1-F6EECF244321}">
                <p14:modId xmlns:p14="http://schemas.microsoft.com/office/powerpoint/2010/main" val="3551596085"/>
              </p:ext>
            </p:extLst>
          </p:nvPr>
        </p:nvGraphicFramePr>
        <p:xfrm>
          <a:off x="4767263" y="1484784"/>
          <a:ext cx="381000" cy="361950"/>
        </p:xfrm>
        <a:graphic>
          <a:graphicData uri="http://schemas.openxmlformats.org/presentationml/2006/ole">
            <mc:AlternateContent xmlns:mc="http://schemas.openxmlformats.org/markup-compatibility/2006">
              <mc:Choice xmlns:v="urn:schemas-microsoft-com:vml" Requires="v">
                <p:oleObj spid="_x0000_s130500" name="方程式" r:id="rId5" imgW="190335" imgH="177646" progId="Equation.3">
                  <p:embed/>
                </p:oleObj>
              </mc:Choice>
              <mc:Fallback>
                <p:oleObj name="方程式" r:id="rId5" imgW="190335" imgH="177646" progId="Equation.3">
                  <p:embed/>
                  <p:pic>
                    <p:nvPicPr>
                      <p:cNvPr id="0" name="Object 20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7263" y="1484784"/>
                        <a:ext cx="3810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2050"/>
          <p:cNvGraphicFramePr>
            <a:graphicFrameLocks noChangeAspect="1"/>
          </p:cNvGraphicFramePr>
          <p:nvPr>
            <p:extLst>
              <p:ext uri="{D42A27DB-BD31-4B8C-83A1-F6EECF244321}">
                <p14:modId xmlns:p14="http://schemas.microsoft.com/office/powerpoint/2010/main" val="4253260047"/>
              </p:ext>
            </p:extLst>
          </p:nvPr>
        </p:nvGraphicFramePr>
        <p:xfrm>
          <a:off x="5614988" y="2443460"/>
          <a:ext cx="2132012" cy="457200"/>
        </p:xfrm>
        <a:graphic>
          <a:graphicData uri="http://schemas.openxmlformats.org/presentationml/2006/ole">
            <mc:AlternateContent xmlns:mc="http://schemas.openxmlformats.org/markup-compatibility/2006">
              <mc:Choice xmlns:v="urn:schemas-microsoft-com:vml" Requires="v">
                <p:oleObj spid="_x0000_s130501" name="Equation" r:id="rId7" imgW="1054080" imgH="228600" progId="Equation.DSMT4">
                  <p:embed/>
                </p:oleObj>
              </mc:Choice>
              <mc:Fallback>
                <p:oleObj name="Equation" r:id="rId7" imgW="1054080" imgH="228600" progId="Equation.DSMT4">
                  <p:embed/>
                  <p:pic>
                    <p:nvPicPr>
                      <p:cNvPr id="0" name="Object 20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4988" y="2443460"/>
                        <a:ext cx="213201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2051"/>
          <p:cNvGraphicFramePr>
            <a:graphicFrameLocks noChangeAspect="1"/>
          </p:cNvGraphicFramePr>
          <p:nvPr>
            <p:extLst>
              <p:ext uri="{D42A27DB-BD31-4B8C-83A1-F6EECF244321}">
                <p14:modId xmlns:p14="http://schemas.microsoft.com/office/powerpoint/2010/main" val="819894421"/>
              </p:ext>
            </p:extLst>
          </p:nvPr>
        </p:nvGraphicFramePr>
        <p:xfrm>
          <a:off x="6434138" y="3328392"/>
          <a:ext cx="1090612" cy="1828800"/>
        </p:xfrm>
        <a:graphic>
          <a:graphicData uri="http://schemas.openxmlformats.org/presentationml/2006/ole">
            <mc:AlternateContent xmlns:mc="http://schemas.openxmlformats.org/markup-compatibility/2006">
              <mc:Choice xmlns:v="urn:schemas-microsoft-com:vml" Requires="v">
                <p:oleObj spid="_x0000_s130502" name="Equation" r:id="rId9" imgW="558720" imgH="939600" progId="Equation.3">
                  <p:embed/>
                </p:oleObj>
              </mc:Choice>
              <mc:Fallback>
                <p:oleObj name="Equation" r:id="rId9" imgW="558720" imgH="939600" progId="Equation.3">
                  <p:embed/>
                  <p:pic>
                    <p:nvPicPr>
                      <p:cNvPr id="0" name="Object 20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34138" y="3328392"/>
                        <a:ext cx="1090612"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4" name="Text Box 1042"/>
          <p:cNvSpPr txBox="1">
            <a:spLocks noChangeArrowheads="1"/>
          </p:cNvSpPr>
          <p:nvPr/>
        </p:nvSpPr>
        <p:spPr bwMode="auto">
          <a:xfrm>
            <a:off x="539750" y="5445224"/>
            <a:ext cx="828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2000" dirty="0">
                <a:solidFill>
                  <a:srgbClr val="0000FF"/>
                </a:solidFill>
                <a:latin typeface="Times New Roman" pitchFamily="18" charset="0"/>
              </a:rPr>
              <a:t>※ Therefore, the operations of matrix addition and scalar multiplication generate the same results as the corresponding vector operations (see the next slide)</a:t>
            </a:r>
          </a:p>
        </p:txBody>
      </p:sp>
      <p:sp>
        <p:nvSpPr>
          <p:cNvPr id="9225" name="Text Box 1043"/>
          <p:cNvSpPr txBox="1">
            <a:spLocks noChangeArrowheads="1"/>
          </p:cNvSpPr>
          <p:nvPr/>
        </p:nvSpPr>
        <p:spPr bwMode="auto">
          <a:xfrm>
            <a:off x="914400" y="3250605"/>
            <a:ext cx="53578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or</a:t>
            </a:r>
          </a:p>
          <a:p>
            <a:pPr eaLnBrk="1" hangingPunct="1"/>
            <a:endParaRPr lang="en-US" altLang="zh-TW">
              <a:latin typeface="Times New Roman" pitchFamily="18" charset="0"/>
              <a:ea typeface="標楷體" pitchFamily="65" charset="-120"/>
            </a:endParaRPr>
          </a:p>
          <a:p>
            <a:pPr eaLnBrk="1" hangingPunct="1"/>
            <a:r>
              <a:rPr lang="en-US" altLang="zh-TW">
                <a:latin typeface="Times New Roman" pitchFamily="18" charset="0"/>
                <a:ea typeface="標楷體" pitchFamily="65" charset="-120"/>
              </a:rPr>
              <a:t>       a </a:t>
            </a:r>
            <a:r>
              <a:rPr lang="en-US" altLang="zh-TW" i="1">
                <a:latin typeface="Times New Roman" pitchFamily="18" charset="0"/>
                <a:ea typeface="標楷體" pitchFamily="65" charset="-120"/>
              </a:rPr>
              <a:t>n</a:t>
            </a:r>
            <a:r>
              <a:rPr lang="en-US" altLang="zh-TW">
                <a:latin typeface="Times New Roman" pitchFamily="18" charset="0"/>
                <a:cs typeface="Times New Roman" pitchFamily="18" charset="0"/>
              </a:rPr>
              <a:t>×</a:t>
            </a:r>
            <a:r>
              <a:rPr lang="en-US" altLang="zh-TW">
                <a:latin typeface="Times New Roman" pitchFamily="18" charset="0"/>
                <a:ea typeface="標楷體" pitchFamily="65" charset="-120"/>
              </a:rPr>
              <a:t>1 column matrix (column vector):</a:t>
            </a:r>
          </a:p>
        </p:txBody>
      </p:sp>
      <p:sp>
        <p:nvSpPr>
          <p:cNvPr id="9226" name="Text Box 1044"/>
          <p:cNvSpPr txBox="1">
            <a:spLocks noChangeArrowheads="1"/>
          </p:cNvSpPr>
          <p:nvPr/>
        </p:nvSpPr>
        <p:spPr bwMode="auto">
          <a:xfrm>
            <a:off x="1428750" y="2430760"/>
            <a:ext cx="3948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a 1</a:t>
            </a:r>
            <a:r>
              <a:rPr lang="en-US" altLang="zh-TW">
                <a:latin typeface="Times New Roman" pitchFamily="18" charset="0"/>
                <a:cs typeface="Times New Roman" pitchFamily="18" charset="0"/>
              </a:rPr>
              <a:t>×</a:t>
            </a:r>
            <a:r>
              <a:rPr lang="en-US" altLang="zh-TW" i="1">
                <a:latin typeface="Times New Roman" pitchFamily="18" charset="0"/>
                <a:ea typeface="標楷體" pitchFamily="65" charset="-120"/>
              </a:rPr>
              <a:t>n </a:t>
            </a:r>
            <a:r>
              <a:rPr lang="en-US" altLang="zh-TW">
                <a:latin typeface="Times New Roman" pitchFamily="18" charset="0"/>
                <a:ea typeface="標楷體" pitchFamily="65" charset="-120"/>
              </a:rPr>
              <a:t>row matrix (row vector):</a:t>
            </a:r>
            <a:endParaRPr lang="en-US" altLang="zh-TW">
              <a:latin typeface="Times New Roman" pitchFamily="18" charset="0"/>
            </a:endParaRPr>
          </a:p>
        </p:txBody>
      </p:sp>
      <p:cxnSp>
        <p:nvCxnSpPr>
          <p:cNvPr id="3" name="直線單箭頭接點 2"/>
          <p:cNvCxnSpPr/>
          <p:nvPr/>
        </p:nvCxnSpPr>
        <p:spPr bwMode="auto">
          <a:xfrm>
            <a:off x="3419872" y="1911152"/>
            <a:ext cx="144016" cy="225251"/>
          </a:xfrm>
          <a:prstGeom prst="straightConnector1">
            <a:avLst/>
          </a:prstGeom>
          <a:noFill/>
          <a:ln w="19050" cap="flat" cmpd="sng" algn="ctr">
            <a:solidFill>
              <a:srgbClr val="0000FF"/>
            </a:solidFill>
            <a:prstDash val="solid"/>
            <a:miter lim="800000"/>
            <a:headEnd type="none" w="med" len="med"/>
            <a:tailEnd type="arrow"/>
          </a:ln>
          <a:effectLst/>
        </p:spPr>
      </p:cxnSp>
      <p:sp>
        <p:nvSpPr>
          <p:cNvPr id="13" name="Text Box 1042"/>
          <p:cNvSpPr txBox="1">
            <a:spLocks noChangeArrowheads="1"/>
          </p:cNvSpPr>
          <p:nvPr/>
        </p:nvSpPr>
        <p:spPr bwMode="auto">
          <a:xfrm>
            <a:off x="2915816" y="2136403"/>
            <a:ext cx="2808312" cy="307777"/>
          </a:xfrm>
          <a:prstGeom prst="rect">
            <a:avLst/>
          </a:prstGeom>
          <a:noFill/>
          <a:ln w="19050">
            <a:solidFill>
              <a:srgbClr val="0000FF"/>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400" dirty="0">
                <a:solidFill>
                  <a:srgbClr val="0000FF"/>
                </a:solidFill>
                <a:latin typeface="Times New Roman" pitchFamily="18" charset="0"/>
              </a:rPr>
              <a:t>Use comma to separate components</a:t>
            </a:r>
          </a:p>
        </p:txBody>
      </p:sp>
      <p:sp>
        <p:nvSpPr>
          <p:cNvPr id="14" name="Text Box 1042"/>
          <p:cNvSpPr txBox="1">
            <a:spLocks noChangeArrowheads="1"/>
          </p:cNvSpPr>
          <p:nvPr/>
        </p:nvSpPr>
        <p:spPr bwMode="auto">
          <a:xfrm>
            <a:off x="3593306" y="3203102"/>
            <a:ext cx="2736305" cy="307777"/>
          </a:xfrm>
          <a:prstGeom prst="rect">
            <a:avLst/>
          </a:prstGeom>
          <a:noFill/>
          <a:ln w="19050">
            <a:solidFill>
              <a:srgbClr val="0000FF"/>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400" dirty="0">
                <a:solidFill>
                  <a:srgbClr val="0000FF"/>
                </a:solidFill>
                <a:latin typeface="Times New Roman" pitchFamily="18" charset="0"/>
              </a:rPr>
              <a:t>Use blank space to separate entries</a:t>
            </a:r>
          </a:p>
        </p:txBody>
      </p:sp>
      <p:cxnSp>
        <p:nvCxnSpPr>
          <p:cNvPr id="15" name="直線單箭頭接點 14"/>
          <p:cNvCxnSpPr/>
          <p:nvPr/>
        </p:nvCxnSpPr>
        <p:spPr bwMode="auto">
          <a:xfrm flipH="1">
            <a:off x="6084168" y="2887960"/>
            <a:ext cx="648072" cy="315142"/>
          </a:xfrm>
          <a:prstGeom prst="straightConnector1">
            <a:avLst/>
          </a:prstGeom>
          <a:noFill/>
          <a:ln w="19050" cap="flat" cmpd="sng" algn="ctr">
            <a:solidFill>
              <a:srgbClr val="0000FF"/>
            </a:solidFill>
            <a:prstDash val="solid"/>
            <a:miter lim="800000"/>
            <a:headEnd type="none" w="med" len="med"/>
            <a:tailEnd type="arrow"/>
          </a:ln>
          <a:effectLst/>
        </p:spPr>
      </p:cxnSp>
      <p:cxnSp>
        <p:nvCxnSpPr>
          <p:cNvPr id="17" name="直線單箭頭接點 16"/>
          <p:cNvCxnSpPr/>
          <p:nvPr/>
        </p:nvCxnSpPr>
        <p:spPr bwMode="auto">
          <a:xfrm flipH="1" flipV="1">
            <a:off x="6084168" y="3510879"/>
            <a:ext cx="720080" cy="333451"/>
          </a:xfrm>
          <a:prstGeom prst="straightConnector1">
            <a:avLst/>
          </a:prstGeom>
          <a:noFill/>
          <a:ln w="19050" cap="flat" cmpd="sng" algn="ctr">
            <a:solidFill>
              <a:srgbClr val="0000FF"/>
            </a:solidFill>
            <a:prstDash val="solid"/>
            <a:miter lim="800000"/>
            <a:headEnd type="none" w="med" len="med"/>
            <a:tailEnd type="arrow"/>
          </a:ln>
          <a:effectLst/>
        </p:spPr>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3" name="Text Box 10"/>
          <p:cNvSpPr txBox="1">
            <a:spLocks noChangeArrowheads="1"/>
          </p:cNvSpPr>
          <p:nvPr/>
        </p:nvSpPr>
        <p:spPr bwMode="auto">
          <a:xfrm>
            <a:off x="468313" y="908050"/>
            <a:ext cx="464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dirty="0">
                <a:solidFill>
                  <a:schemeClr val="hlink"/>
                </a:solidFill>
                <a:latin typeface="Times New Roman" pitchFamily="18" charset="0"/>
                <a:ea typeface="標楷體" pitchFamily="65" charset="-120"/>
              </a:rPr>
              <a:t> Ex 2: </a:t>
            </a:r>
            <a:r>
              <a:rPr lang="en-US" altLang="zh-TW" dirty="0">
                <a:solidFill>
                  <a:srgbClr val="FF0000"/>
                </a:solidFill>
                <a:latin typeface="Times New Roman" pitchFamily="18" charset="0"/>
              </a:rPr>
              <a:t>The nonstandard basis for </a:t>
            </a:r>
            <a:r>
              <a:rPr lang="en-US" altLang="zh-TW" i="1" dirty="0">
                <a:solidFill>
                  <a:srgbClr val="FF0000"/>
                </a:solidFill>
                <a:latin typeface="Times New Roman" pitchFamily="18" charset="0"/>
              </a:rPr>
              <a:t>R</a:t>
            </a:r>
            <a:r>
              <a:rPr lang="en-US" altLang="zh-TW" baseline="50000" dirty="0">
                <a:solidFill>
                  <a:srgbClr val="FF0000"/>
                </a:solidFill>
                <a:latin typeface="Times New Roman" pitchFamily="18" charset="0"/>
              </a:rPr>
              <a:t>2</a:t>
            </a:r>
          </a:p>
        </p:txBody>
      </p:sp>
      <p:graphicFrame>
        <p:nvGraphicFramePr>
          <p:cNvPr id="53250" name="Object 11"/>
          <p:cNvGraphicFramePr>
            <a:graphicFrameLocks noChangeAspect="1"/>
          </p:cNvGraphicFramePr>
          <p:nvPr>
            <p:extLst>
              <p:ext uri="{D42A27DB-BD31-4B8C-83A1-F6EECF244321}">
                <p14:modId xmlns:p14="http://schemas.microsoft.com/office/powerpoint/2010/main" val="2645547810"/>
              </p:ext>
            </p:extLst>
          </p:nvPr>
        </p:nvGraphicFramePr>
        <p:xfrm>
          <a:off x="1162050" y="1506538"/>
          <a:ext cx="6680200" cy="482600"/>
        </p:xfrm>
        <a:graphic>
          <a:graphicData uri="http://schemas.openxmlformats.org/presentationml/2006/ole">
            <mc:AlternateContent xmlns:mc="http://schemas.openxmlformats.org/markup-compatibility/2006">
              <mc:Choice xmlns:v="urn:schemas-microsoft-com:vml" Requires="v">
                <p:oleObj spid="_x0000_s161872" name="Equation" r:id="rId3" imgW="3340080" imgH="241200" progId="Equation.DSMT4">
                  <p:embed/>
                </p:oleObj>
              </mc:Choice>
              <mc:Fallback>
                <p:oleObj name="Equation" r:id="rId3" imgW="3340080" imgH="241200" progId="Equation.DSMT4">
                  <p:embed/>
                  <p:pic>
                    <p:nvPicPr>
                      <p:cNvPr id="0" name="Object 11"/>
                      <p:cNvPicPr>
                        <a:picLocks noChangeAspect="1" noChangeArrowheads="1"/>
                      </p:cNvPicPr>
                      <p:nvPr/>
                    </p:nvPicPr>
                    <p:blipFill>
                      <a:blip r:embed="rId4"/>
                      <a:srcRect/>
                      <a:stretch>
                        <a:fillRect/>
                      </a:stretch>
                    </p:blipFill>
                    <p:spPr bwMode="auto">
                      <a:xfrm>
                        <a:off x="1162050" y="1506538"/>
                        <a:ext cx="66802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51" name="Object 12"/>
          <p:cNvGraphicFramePr>
            <a:graphicFrameLocks noChangeAspect="1"/>
          </p:cNvGraphicFramePr>
          <p:nvPr>
            <p:extLst>
              <p:ext uri="{D42A27DB-BD31-4B8C-83A1-F6EECF244321}">
                <p14:modId xmlns:p14="http://schemas.microsoft.com/office/powerpoint/2010/main" val="2065865507"/>
              </p:ext>
            </p:extLst>
          </p:nvPr>
        </p:nvGraphicFramePr>
        <p:xfrm>
          <a:off x="783158" y="2133600"/>
          <a:ext cx="7461250" cy="965200"/>
        </p:xfrm>
        <a:graphic>
          <a:graphicData uri="http://schemas.openxmlformats.org/presentationml/2006/ole">
            <mc:AlternateContent xmlns:mc="http://schemas.openxmlformats.org/markup-compatibility/2006">
              <mc:Choice xmlns:v="urn:schemas-microsoft-com:vml" Requires="v">
                <p:oleObj spid="_x0000_s161873" name="Equation" r:id="rId5" imgW="3733560" imgH="482400" progId="Equation.DSMT4">
                  <p:embed/>
                </p:oleObj>
              </mc:Choice>
              <mc:Fallback>
                <p:oleObj name="Equation" r:id="rId5" imgW="3733560" imgH="482400" progId="Equation.DSMT4">
                  <p:embed/>
                  <p:pic>
                    <p:nvPicPr>
                      <p:cNvPr id="0" name="Object 12"/>
                      <p:cNvPicPr>
                        <a:picLocks noChangeAspect="1" noChangeArrowheads="1"/>
                      </p:cNvPicPr>
                      <p:nvPr/>
                    </p:nvPicPr>
                    <p:blipFill>
                      <a:blip r:embed="rId6"/>
                      <a:srcRect/>
                      <a:stretch>
                        <a:fillRect/>
                      </a:stretch>
                    </p:blipFill>
                    <p:spPr bwMode="auto">
                      <a:xfrm>
                        <a:off x="783158" y="2133600"/>
                        <a:ext cx="7461250"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4" name="Text Box 13"/>
          <p:cNvSpPr txBox="1">
            <a:spLocks noChangeArrowheads="1"/>
          </p:cNvSpPr>
          <p:nvPr/>
        </p:nvSpPr>
        <p:spPr bwMode="auto">
          <a:xfrm>
            <a:off x="900113" y="3071813"/>
            <a:ext cx="7807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None/>
            </a:pPr>
            <a:r>
              <a:rPr lang="en-US" altLang="zh-TW" sz="1800" dirty="0">
                <a:solidFill>
                  <a:srgbClr val="0000FF"/>
                </a:solidFill>
                <a:latin typeface="Times New Roman" pitchFamily="18" charset="0"/>
              </a:rPr>
              <a:t>Because the coefficient matrix of this system has a </a:t>
            </a:r>
            <a:r>
              <a:rPr lang="en-US" altLang="zh-TW" sz="1800" b="1" dirty="0">
                <a:solidFill>
                  <a:srgbClr val="0000FF"/>
                </a:solidFill>
                <a:latin typeface="Times New Roman" pitchFamily="18" charset="0"/>
              </a:rPr>
              <a:t>nonzero determinant</a:t>
            </a:r>
            <a:r>
              <a:rPr lang="en-US" altLang="zh-TW" sz="1800" dirty="0">
                <a:solidFill>
                  <a:srgbClr val="0000FF"/>
                </a:solidFill>
                <a:latin typeface="Times New Roman" pitchFamily="18" charset="0"/>
              </a:rPr>
              <a:t>, the system has a unique solution for each </a:t>
            </a:r>
            <a:r>
              <a:rPr lang="en-US" altLang="zh-TW" sz="1800" b="1" dirty="0">
                <a:solidFill>
                  <a:srgbClr val="0000FF"/>
                </a:solidFill>
                <a:latin typeface="Times New Roman" pitchFamily="18" charset="0"/>
              </a:rPr>
              <a:t>u</a:t>
            </a:r>
            <a:r>
              <a:rPr lang="en-US" altLang="zh-TW" sz="1800" dirty="0">
                <a:solidFill>
                  <a:srgbClr val="0000FF"/>
                </a:solidFill>
                <a:latin typeface="Times New Roman" pitchFamily="18" charset="0"/>
              </a:rPr>
              <a:t>. Thus you can conclude that </a:t>
            </a:r>
            <a:r>
              <a:rPr lang="en-US" altLang="zh-TW" sz="1800" i="1" dirty="0">
                <a:solidFill>
                  <a:srgbClr val="0000FF"/>
                </a:solidFill>
                <a:latin typeface="Times New Roman" pitchFamily="18" charset="0"/>
              </a:rPr>
              <a:t>S</a:t>
            </a:r>
            <a:r>
              <a:rPr lang="en-US" altLang="zh-TW" sz="1800" dirty="0">
                <a:solidFill>
                  <a:srgbClr val="0000FF"/>
                </a:solidFill>
                <a:latin typeface="Times New Roman" pitchFamily="18" charset="0"/>
              </a:rPr>
              <a:t> spans </a:t>
            </a:r>
            <a:r>
              <a:rPr lang="en-US" altLang="zh-TW" sz="1800" i="1" dirty="0">
                <a:solidFill>
                  <a:srgbClr val="0000FF"/>
                </a:solidFill>
                <a:latin typeface="Times New Roman" pitchFamily="18" charset="0"/>
              </a:rPr>
              <a:t>R</a:t>
            </a:r>
            <a:r>
              <a:rPr lang="en-US" altLang="zh-TW" sz="1800" baseline="50000" dirty="0">
                <a:solidFill>
                  <a:srgbClr val="0000FF"/>
                </a:solidFill>
                <a:latin typeface="Times New Roman" pitchFamily="18" charset="0"/>
              </a:rPr>
              <a:t>2</a:t>
            </a:r>
          </a:p>
        </p:txBody>
      </p:sp>
      <p:graphicFrame>
        <p:nvGraphicFramePr>
          <p:cNvPr id="53252" name="Object 14"/>
          <p:cNvGraphicFramePr>
            <a:graphicFrameLocks noChangeAspect="1"/>
          </p:cNvGraphicFramePr>
          <p:nvPr>
            <p:extLst>
              <p:ext uri="{D42A27DB-BD31-4B8C-83A1-F6EECF244321}">
                <p14:modId xmlns:p14="http://schemas.microsoft.com/office/powerpoint/2010/main" val="3712210341"/>
              </p:ext>
            </p:extLst>
          </p:nvPr>
        </p:nvGraphicFramePr>
        <p:xfrm>
          <a:off x="835074" y="3786188"/>
          <a:ext cx="4745038" cy="965200"/>
        </p:xfrm>
        <a:graphic>
          <a:graphicData uri="http://schemas.openxmlformats.org/presentationml/2006/ole">
            <mc:AlternateContent xmlns:mc="http://schemas.openxmlformats.org/markup-compatibility/2006">
              <mc:Choice xmlns:v="urn:schemas-microsoft-com:vml" Requires="v">
                <p:oleObj spid="_x0000_s161874" name="Equation" r:id="rId7" imgW="2374560" imgH="482400" progId="Equation.DSMT4">
                  <p:embed/>
                </p:oleObj>
              </mc:Choice>
              <mc:Fallback>
                <p:oleObj name="Equation" r:id="rId7" imgW="2374560" imgH="482400" progId="Equation.DSMT4">
                  <p:embed/>
                  <p:pic>
                    <p:nvPicPr>
                      <p:cNvPr id="0" name="Object 14"/>
                      <p:cNvPicPr>
                        <a:picLocks noChangeAspect="1" noChangeArrowheads="1"/>
                      </p:cNvPicPr>
                      <p:nvPr/>
                    </p:nvPicPr>
                    <p:blipFill>
                      <a:blip r:embed="rId8"/>
                      <a:srcRect/>
                      <a:stretch>
                        <a:fillRect/>
                      </a:stretch>
                    </p:blipFill>
                    <p:spPr bwMode="auto">
                      <a:xfrm>
                        <a:off x="835074" y="3786188"/>
                        <a:ext cx="4745038"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5" name="Text Box 15"/>
          <p:cNvSpPr txBox="1">
            <a:spLocks noChangeArrowheads="1"/>
          </p:cNvSpPr>
          <p:nvPr/>
        </p:nvSpPr>
        <p:spPr bwMode="auto">
          <a:xfrm>
            <a:off x="971550" y="4714875"/>
            <a:ext cx="7807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None/>
            </a:pPr>
            <a:r>
              <a:rPr lang="en-US" altLang="zh-TW" sz="1800">
                <a:solidFill>
                  <a:srgbClr val="0000FF"/>
                </a:solidFill>
                <a:latin typeface="Times New Roman" pitchFamily="18" charset="0"/>
              </a:rPr>
              <a:t>Because the coefficient matrix of this system has a </a:t>
            </a:r>
            <a:r>
              <a:rPr lang="en-US" altLang="zh-TW" sz="1800" b="1">
                <a:solidFill>
                  <a:srgbClr val="0000FF"/>
                </a:solidFill>
                <a:latin typeface="Times New Roman" pitchFamily="18" charset="0"/>
              </a:rPr>
              <a:t>nonzero determinant</a:t>
            </a:r>
            <a:r>
              <a:rPr lang="en-US" altLang="zh-TW" sz="1800">
                <a:solidFill>
                  <a:srgbClr val="0000FF"/>
                </a:solidFill>
                <a:latin typeface="Times New Roman" pitchFamily="18" charset="0"/>
              </a:rPr>
              <a:t>, you know that the system has only the trivial solution. Thus you can conclude that </a:t>
            </a:r>
            <a:r>
              <a:rPr lang="en-US" altLang="zh-TW" sz="1800" i="1">
                <a:solidFill>
                  <a:srgbClr val="0000FF"/>
                </a:solidFill>
                <a:latin typeface="Times New Roman" pitchFamily="18" charset="0"/>
              </a:rPr>
              <a:t>S</a:t>
            </a:r>
            <a:r>
              <a:rPr lang="en-US" altLang="zh-TW" sz="1800">
                <a:solidFill>
                  <a:srgbClr val="0000FF"/>
                </a:solidFill>
                <a:latin typeface="Times New Roman" pitchFamily="18" charset="0"/>
              </a:rPr>
              <a:t> is linearly independent</a:t>
            </a:r>
            <a:endParaRPr lang="en-US" altLang="zh-TW" sz="1800" i="1" baseline="30000">
              <a:solidFill>
                <a:srgbClr val="0000FF"/>
              </a:solidFill>
              <a:latin typeface="Times New Roman" pitchFamily="18" charset="0"/>
            </a:endParaRPr>
          </a:p>
        </p:txBody>
      </p:sp>
      <p:sp>
        <p:nvSpPr>
          <p:cNvPr id="53256" name="Text Box 15"/>
          <p:cNvSpPr txBox="1">
            <a:spLocks noChangeArrowheads="1"/>
          </p:cNvSpPr>
          <p:nvPr/>
        </p:nvSpPr>
        <p:spPr bwMode="auto">
          <a:xfrm>
            <a:off x="857250" y="5884863"/>
            <a:ext cx="7950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None/>
            </a:pPr>
            <a:r>
              <a:rPr lang="en-US" altLang="zh-TW" dirty="0">
                <a:solidFill>
                  <a:schemeClr val="bg2"/>
                </a:solidFill>
                <a:latin typeface="Times New Roman" pitchFamily="18" charset="0"/>
              </a:rPr>
              <a:t>According to the above two arguments, we can conclude that </a:t>
            </a:r>
            <a:r>
              <a:rPr lang="en-US" altLang="zh-TW" i="1" dirty="0">
                <a:solidFill>
                  <a:schemeClr val="bg2"/>
                </a:solidFill>
                <a:latin typeface="Times New Roman" pitchFamily="18" charset="0"/>
              </a:rPr>
              <a:t>S</a:t>
            </a:r>
            <a:r>
              <a:rPr lang="en-US" altLang="zh-TW" dirty="0">
                <a:solidFill>
                  <a:schemeClr val="bg2"/>
                </a:solidFill>
                <a:latin typeface="Times New Roman" pitchFamily="18" charset="0"/>
              </a:rPr>
              <a:t> is a (nonstandard) basis for </a:t>
            </a:r>
            <a:r>
              <a:rPr lang="en-US" altLang="zh-TW" i="1" dirty="0">
                <a:solidFill>
                  <a:schemeClr val="bg2"/>
                </a:solidFill>
                <a:latin typeface="Times New Roman" pitchFamily="18" charset="0"/>
              </a:rPr>
              <a:t>R</a:t>
            </a:r>
            <a:r>
              <a:rPr lang="en-US" altLang="zh-TW" baseline="50000" dirty="0">
                <a:solidFill>
                  <a:schemeClr val="bg2"/>
                </a:solidFill>
                <a:latin typeface="Times New Roman" pitchFamily="18" charset="0"/>
              </a:rPr>
              <a:t>2</a:t>
            </a:r>
            <a:endParaRPr lang="en-US" altLang="zh-TW" i="1" baseline="50000" dirty="0">
              <a:solidFill>
                <a:schemeClr val="bg2"/>
              </a:solidFill>
              <a:latin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9" name="Rectangle 3"/>
          <p:cNvSpPr>
            <a:spLocks noGrp="1" noChangeArrowheads="1"/>
          </p:cNvSpPr>
          <p:nvPr>
            <p:ph type="body" idx="1"/>
          </p:nvPr>
        </p:nvSpPr>
        <p:spPr>
          <a:xfrm>
            <a:off x="381000" y="746125"/>
            <a:ext cx="8583613" cy="2303463"/>
          </a:xfrm>
        </p:spPr>
        <p:txBody>
          <a:bodyPr/>
          <a:lstStyle/>
          <a:p>
            <a:pPr eaLnBrk="1" hangingPunct="1">
              <a:lnSpc>
                <a:spcPct val="140000"/>
              </a:lnSpc>
            </a:pPr>
            <a:r>
              <a:rPr lang="en-US" altLang="zh-TW"/>
              <a:t>Theorem 4.9: Uniqueness of basis representation for any vectors</a:t>
            </a:r>
          </a:p>
          <a:p>
            <a:pPr eaLnBrk="1" hangingPunct="1">
              <a:lnSpc>
                <a:spcPct val="120000"/>
              </a:lnSpc>
              <a:buFont typeface="Wingdings" pitchFamily="2" charset="2"/>
              <a:buNone/>
            </a:pPr>
            <a:r>
              <a:rPr lang="en-US" altLang="zh-TW">
                <a:solidFill>
                  <a:schemeClr val="tx1"/>
                </a:solidFill>
              </a:rPr>
              <a:t>	    If                                 is a basis for a vector space </a:t>
            </a:r>
            <a:r>
              <a:rPr lang="en-US" altLang="zh-TW" i="1">
                <a:solidFill>
                  <a:schemeClr val="tx1"/>
                </a:solidFill>
              </a:rPr>
              <a:t>V, </a:t>
            </a:r>
            <a:r>
              <a:rPr lang="en-US" altLang="zh-TW">
                <a:solidFill>
                  <a:schemeClr val="tx1"/>
                </a:solidFill>
              </a:rPr>
              <a:t>then every</a:t>
            </a:r>
          </a:p>
          <a:p>
            <a:pPr eaLnBrk="1" hangingPunct="1">
              <a:lnSpc>
                <a:spcPct val="120000"/>
              </a:lnSpc>
              <a:buFont typeface="Wingdings" pitchFamily="2" charset="2"/>
              <a:buNone/>
            </a:pPr>
            <a:r>
              <a:rPr lang="en-US" altLang="zh-TW">
                <a:solidFill>
                  <a:schemeClr val="tx1"/>
                </a:solidFill>
              </a:rPr>
              <a:t>       vector in</a:t>
            </a:r>
            <a:r>
              <a:rPr lang="en-US" altLang="zh-TW" i="1">
                <a:solidFill>
                  <a:schemeClr val="tx1"/>
                </a:solidFill>
              </a:rPr>
              <a:t> V</a:t>
            </a:r>
            <a:r>
              <a:rPr lang="en-US" altLang="zh-TW">
                <a:solidFill>
                  <a:schemeClr val="tx1"/>
                </a:solidFill>
              </a:rPr>
              <a:t> can be written in one and only one way as a linear </a:t>
            </a:r>
          </a:p>
          <a:p>
            <a:pPr eaLnBrk="1" hangingPunct="1">
              <a:lnSpc>
                <a:spcPct val="120000"/>
              </a:lnSpc>
              <a:buFont typeface="Wingdings" pitchFamily="2" charset="2"/>
              <a:buNone/>
            </a:pPr>
            <a:r>
              <a:rPr lang="en-US" altLang="zh-TW">
                <a:solidFill>
                  <a:schemeClr val="tx1"/>
                </a:solidFill>
              </a:rPr>
              <a:t>       combination of vectors in </a:t>
            </a:r>
            <a:r>
              <a:rPr lang="en-US" altLang="zh-TW" i="1">
                <a:solidFill>
                  <a:schemeClr val="tx1"/>
                </a:solidFill>
              </a:rPr>
              <a:t>S</a:t>
            </a:r>
            <a:endParaRPr lang="en-US" altLang="zh-TW">
              <a:solidFill>
                <a:schemeClr val="tx1"/>
              </a:solidFill>
            </a:endParaRPr>
          </a:p>
        </p:txBody>
      </p:sp>
      <p:graphicFrame>
        <p:nvGraphicFramePr>
          <p:cNvPr id="54274" name="Object 0"/>
          <p:cNvGraphicFramePr>
            <a:graphicFrameLocks noChangeAspect="1"/>
          </p:cNvGraphicFramePr>
          <p:nvPr/>
        </p:nvGraphicFramePr>
        <p:xfrm>
          <a:off x="1295400" y="1403350"/>
          <a:ext cx="2278063" cy="454025"/>
        </p:xfrm>
        <a:graphic>
          <a:graphicData uri="http://schemas.openxmlformats.org/presentationml/2006/ole">
            <mc:AlternateContent xmlns:mc="http://schemas.openxmlformats.org/markup-compatibility/2006">
              <mc:Choice xmlns:v="urn:schemas-microsoft-com:vml" Requires="v">
                <p:oleObj spid="_x0000_s118580" name="Equation" r:id="rId3" imgW="1143000" imgH="228600" progId="Equation.3">
                  <p:embed/>
                </p:oleObj>
              </mc:Choice>
              <mc:Fallback>
                <p:oleObj name="Equation" r:id="rId3" imgW="1143000" imgH="2286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403350"/>
                        <a:ext cx="2278063"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80" name="Rectangle 36"/>
          <p:cNvSpPr>
            <a:spLocks noChangeArrowheads="1"/>
          </p:cNvSpPr>
          <p:nvPr/>
        </p:nvSpPr>
        <p:spPr bwMode="auto">
          <a:xfrm>
            <a:off x="533400" y="2833688"/>
            <a:ext cx="7924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90000"/>
              </a:lnSpc>
              <a:spcBef>
                <a:spcPct val="20000"/>
              </a:spcBef>
              <a:buClr>
                <a:schemeClr val="tx1"/>
              </a:buClr>
              <a:buSzPct val="40000"/>
              <a:buFont typeface="Wingdings" pitchFamily="2" charset="2"/>
              <a:buNone/>
            </a:pPr>
            <a:r>
              <a:rPr lang="en-US" altLang="zh-TW">
                <a:solidFill>
                  <a:schemeClr val="hlink"/>
                </a:solidFill>
                <a:latin typeface="Times New Roman" pitchFamily="18" charset="0"/>
                <a:ea typeface="標楷體" pitchFamily="65" charset="-120"/>
              </a:rPr>
              <a:t>Pf:</a:t>
            </a:r>
          </a:p>
        </p:txBody>
      </p:sp>
      <p:graphicFrame>
        <p:nvGraphicFramePr>
          <p:cNvPr id="54275" name="Object 1"/>
          <p:cNvGraphicFramePr>
            <a:graphicFrameLocks noChangeAspect="1"/>
          </p:cNvGraphicFramePr>
          <p:nvPr>
            <p:extLst>
              <p:ext uri="{D42A27DB-BD31-4B8C-83A1-F6EECF244321}">
                <p14:modId xmlns:p14="http://schemas.microsoft.com/office/powerpoint/2010/main" val="3023934045"/>
              </p:ext>
            </p:extLst>
          </p:nvPr>
        </p:nvGraphicFramePr>
        <p:xfrm>
          <a:off x="795264" y="3100388"/>
          <a:ext cx="2462212" cy="838200"/>
        </p:xfrm>
        <a:graphic>
          <a:graphicData uri="http://schemas.openxmlformats.org/presentationml/2006/ole">
            <mc:AlternateContent xmlns:mc="http://schemas.openxmlformats.org/markup-compatibility/2006">
              <mc:Choice xmlns:v="urn:schemas-microsoft-com:vml" Requires="v">
                <p:oleObj spid="_x0000_s118581" name="方程式" r:id="rId5" imgW="2463480" imgH="838080" progId="Equation.3">
                  <p:embed/>
                </p:oleObj>
              </mc:Choice>
              <mc:Fallback>
                <p:oleObj name="方程式" r:id="rId5" imgW="2463480" imgH="83808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264" y="3100388"/>
                        <a:ext cx="2462212"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81" name="Text Box 39"/>
          <p:cNvSpPr txBox="1">
            <a:spLocks noChangeArrowheads="1"/>
          </p:cNvSpPr>
          <p:nvPr/>
        </p:nvSpPr>
        <p:spPr bwMode="auto">
          <a:xfrm>
            <a:off x="3113014" y="3062288"/>
            <a:ext cx="3616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marL="457200" indent="-4572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(1)</a:t>
            </a:r>
            <a:r>
              <a:rPr lang="en-US" altLang="zh-TW" i="1">
                <a:latin typeface="Times New Roman" pitchFamily="18" charset="0"/>
                <a:ea typeface="標楷體" pitchFamily="65" charset="-120"/>
              </a:rPr>
              <a:t> </a:t>
            </a:r>
            <a:r>
              <a:rPr lang="en-US" altLang="zh-TW">
                <a:latin typeface="Times New Roman" pitchFamily="18" charset="0"/>
                <a:ea typeface="標楷體" pitchFamily="65" charset="-120"/>
              </a:rPr>
              <a:t>span(</a:t>
            </a:r>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V</a:t>
            </a:r>
          </a:p>
          <a:p>
            <a:pPr eaLnBrk="1" hangingPunct="1"/>
            <a:r>
              <a:rPr lang="en-US" altLang="zh-TW">
                <a:latin typeface="Times New Roman" pitchFamily="18" charset="0"/>
                <a:ea typeface="標楷體" pitchFamily="65" charset="-120"/>
              </a:rPr>
              <a:t>(2) </a:t>
            </a:r>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 is linearly independent</a:t>
            </a:r>
          </a:p>
        </p:txBody>
      </p:sp>
      <p:grpSp>
        <p:nvGrpSpPr>
          <p:cNvPr id="54282" name="Group 40"/>
          <p:cNvGrpSpPr>
            <a:grpSpLocks/>
          </p:cNvGrpSpPr>
          <p:nvPr/>
        </p:nvGrpSpPr>
        <p:grpSpPr bwMode="auto">
          <a:xfrm>
            <a:off x="755576" y="3930650"/>
            <a:ext cx="1828800" cy="457200"/>
            <a:chOff x="1248" y="1824"/>
            <a:chExt cx="1152" cy="288"/>
          </a:xfrm>
        </p:grpSpPr>
        <p:graphicFrame>
          <p:nvGraphicFramePr>
            <p:cNvPr id="54278" name="Object 3"/>
            <p:cNvGraphicFramePr>
              <a:graphicFrameLocks noChangeAspect="1"/>
            </p:cNvGraphicFramePr>
            <p:nvPr/>
          </p:nvGraphicFramePr>
          <p:xfrm>
            <a:off x="1248" y="1903"/>
            <a:ext cx="177" cy="161"/>
          </p:xfrm>
          <a:graphic>
            <a:graphicData uri="http://schemas.openxmlformats.org/presentationml/2006/ole">
              <mc:AlternateContent xmlns:mc="http://schemas.openxmlformats.org/markup-compatibility/2006">
                <mc:Choice xmlns:v="urn:schemas-microsoft-com:vml" Requires="v">
                  <p:oleObj spid="_x0000_s118582" name="Equation" r:id="rId7" imgW="139680" imgH="126720" progId="Equation.3">
                    <p:embed/>
                  </p:oleObj>
                </mc:Choice>
                <mc:Fallback>
                  <p:oleObj name="Equation" r:id="rId7" imgW="139680" imgH="12672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8" y="1903"/>
                          <a:ext cx="177" cy="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90" name="Text Box 42"/>
            <p:cNvSpPr txBox="1">
              <a:spLocks noChangeArrowheads="1"/>
            </p:cNvSpPr>
            <p:nvPr/>
          </p:nvSpPr>
          <p:spPr bwMode="auto">
            <a:xfrm>
              <a:off x="1387" y="1824"/>
              <a:ext cx="10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span(</a:t>
              </a:r>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V</a:t>
              </a:r>
            </a:p>
          </p:txBody>
        </p:sp>
      </p:grpSp>
      <p:grpSp>
        <p:nvGrpSpPr>
          <p:cNvPr id="54283" name="Group 44"/>
          <p:cNvGrpSpPr>
            <a:grpSpLocks/>
          </p:cNvGrpSpPr>
          <p:nvPr/>
        </p:nvGrpSpPr>
        <p:grpSpPr bwMode="auto">
          <a:xfrm>
            <a:off x="2812976" y="3929063"/>
            <a:ext cx="3636963" cy="458787"/>
            <a:chOff x="960" y="2255"/>
            <a:chExt cx="2291" cy="289"/>
          </a:xfrm>
        </p:grpSpPr>
        <p:sp>
          <p:nvSpPr>
            <p:cNvPr id="54288" name="Text Box 45"/>
            <p:cNvSpPr txBox="1">
              <a:spLocks noChangeArrowheads="1"/>
            </p:cNvSpPr>
            <p:nvPr/>
          </p:nvSpPr>
          <p:spPr bwMode="auto">
            <a:xfrm>
              <a:off x="960" y="2255"/>
              <a:ext cx="37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Let</a:t>
              </a:r>
            </a:p>
          </p:txBody>
        </p:sp>
        <p:sp>
          <p:nvSpPr>
            <p:cNvPr id="54289" name="Text Box 46"/>
            <p:cNvSpPr txBox="1">
              <a:spLocks noChangeArrowheads="1"/>
            </p:cNvSpPr>
            <p:nvPr/>
          </p:nvSpPr>
          <p:spPr bwMode="auto">
            <a:xfrm>
              <a:off x="1392" y="2256"/>
              <a:ext cx="18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b="1">
                  <a:latin typeface="Times New Roman" pitchFamily="18" charset="0"/>
                  <a:ea typeface="標楷體" pitchFamily="65" charset="-120"/>
                </a:rPr>
                <a:t>v</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1</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c</a:t>
              </a:r>
              <a:r>
                <a:rPr lang="en-US" altLang="zh-TW" baseline="-25000">
                  <a:latin typeface="Times New Roman" pitchFamily="18" charset="0"/>
                  <a:ea typeface="標楷體" pitchFamily="65" charset="-120"/>
                </a:rPr>
                <a:t>2</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a:t>
              </a:r>
              <a:r>
                <a:rPr lang="en-US" altLang="zh-TW">
                  <a:latin typeface="Times New Roman" pitchFamily="18" charset="0"/>
                  <a:ea typeface="標楷體" pitchFamily="65" charset="-120"/>
                  <a:sym typeface="Symbol" pitchFamily="18" charset="2"/>
                </a:rPr>
                <a:t>…+</a:t>
              </a:r>
              <a:r>
                <a:rPr lang="en-US" altLang="zh-TW" i="1">
                  <a:latin typeface="Times New Roman" pitchFamily="18" charset="0"/>
                  <a:ea typeface="標楷體" pitchFamily="65" charset="-120"/>
                </a:rPr>
                <a:t>c</a:t>
              </a:r>
              <a:r>
                <a:rPr lang="en-US" altLang="zh-TW" i="1" baseline="-25000">
                  <a:latin typeface="Times New Roman" pitchFamily="18" charset="0"/>
                  <a:ea typeface="標楷體" pitchFamily="65" charset="-120"/>
                </a:rPr>
                <a:t>n</a:t>
              </a:r>
              <a:r>
                <a:rPr lang="en-US" altLang="zh-TW" b="1">
                  <a:latin typeface="Times New Roman" pitchFamily="18" charset="0"/>
                  <a:ea typeface="標楷體" pitchFamily="65" charset="-120"/>
                </a:rPr>
                <a:t>v</a:t>
              </a:r>
              <a:r>
                <a:rPr lang="en-US" altLang="zh-TW" i="1" baseline="-25000">
                  <a:latin typeface="Times New Roman" pitchFamily="18" charset="0"/>
                  <a:ea typeface="標楷體" pitchFamily="65" charset="-120"/>
                </a:rPr>
                <a:t>n</a:t>
              </a:r>
            </a:p>
          </p:txBody>
        </p:sp>
      </p:grpSp>
      <p:sp>
        <p:nvSpPr>
          <p:cNvPr id="54284" name="Text Box 47"/>
          <p:cNvSpPr txBox="1">
            <a:spLocks noChangeArrowheads="1"/>
          </p:cNvSpPr>
          <p:nvPr/>
        </p:nvSpPr>
        <p:spPr bwMode="auto">
          <a:xfrm>
            <a:off x="3498776" y="4464050"/>
            <a:ext cx="300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b="1">
                <a:latin typeface="Times New Roman" pitchFamily="18" charset="0"/>
                <a:ea typeface="標楷體" pitchFamily="65" charset="-120"/>
              </a:rPr>
              <a:t>v</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b</a:t>
            </a:r>
            <a:r>
              <a:rPr lang="en-US" altLang="zh-TW" baseline="-25000">
                <a:latin typeface="Times New Roman" pitchFamily="18" charset="0"/>
                <a:ea typeface="標楷體" pitchFamily="65" charset="-120"/>
              </a:rPr>
              <a:t>1</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b</a:t>
            </a:r>
            <a:r>
              <a:rPr lang="en-US" altLang="zh-TW" baseline="-25000">
                <a:latin typeface="Times New Roman" pitchFamily="18" charset="0"/>
                <a:ea typeface="標楷體" pitchFamily="65" charset="-120"/>
              </a:rPr>
              <a:t>2</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a:t>
            </a:r>
            <a:r>
              <a:rPr lang="en-US" altLang="zh-TW">
                <a:latin typeface="Times New Roman" pitchFamily="18" charset="0"/>
                <a:ea typeface="標楷體" pitchFamily="65" charset="-120"/>
                <a:sym typeface="Symbol" pitchFamily="18" charset="2"/>
              </a:rPr>
              <a:t>…+</a:t>
            </a:r>
            <a:r>
              <a:rPr lang="en-US" altLang="zh-TW" i="1">
                <a:latin typeface="Times New Roman" pitchFamily="18" charset="0"/>
                <a:ea typeface="標楷體" pitchFamily="65" charset="-120"/>
                <a:sym typeface="Symbol" pitchFamily="18" charset="2"/>
              </a:rPr>
              <a:t>b</a:t>
            </a:r>
            <a:r>
              <a:rPr lang="en-US" altLang="zh-TW" i="1" baseline="-25000">
                <a:latin typeface="Times New Roman" pitchFamily="18" charset="0"/>
                <a:ea typeface="標楷體" pitchFamily="65" charset="-120"/>
              </a:rPr>
              <a:t>n</a:t>
            </a:r>
            <a:r>
              <a:rPr lang="en-US" altLang="zh-TW" b="1">
                <a:latin typeface="Times New Roman" pitchFamily="18" charset="0"/>
                <a:ea typeface="標楷體" pitchFamily="65" charset="-120"/>
              </a:rPr>
              <a:t>v</a:t>
            </a:r>
            <a:r>
              <a:rPr lang="en-US" altLang="zh-TW" i="1" baseline="-25000">
                <a:latin typeface="Times New Roman" pitchFamily="18" charset="0"/>
                <a:ea typeface="標楷體" pitchFamily="65" charset="-120"/>
              </a:rPr>
              <a:t>n</a:t>
            </a:r>
          </a:p>
        </p:txBody>
      </p:sp>
      <p:sp>
        <p:nvSpPr>
          <p:cNvPr id="54285" name="Text Box 48"/>
          <p:cNvSpPr txBox="1">
            <a:spLocks noChangeArrowheads="1"/>
          </p:cNvSpPr>
          <p:nvPr/>
        </p:nvSpPr>
        <p:spPr bwMode="auto">
          <a:xfrm>
            <a:off x="755576" y="4929188"/>
            <a:ext cx="7513595" cy="461665"/>
          </a:xfrm>
          <a:prstGeom prst="rect">
            <a:avLst/>
          </a:prstGeom>
          <a:noFill/>
          <a:ln w="25400">
            <a:noFill/>
            <a:miter lim="800000"/>
            <a:headEnd/>
            <a:tailEnd type="none" w="sm" len="sm"/>
          </a:ln>
        </p:spPr>
        <p:txBody>
          <a:bodyPr wrap="none">
            <a:spAutoFit/>
          </a:bodyPr>
          <a:lstStyle/>
          <a:p>
            <a:pPr>
              <a:defRPr/>
            </a:pPr>
            <a:r>
              <a:rPr lang="en-US" altLang="zh-TW" dirty="0">
                <a:latin typeface="+mn-lt"/>
                <a:ea typeface="標楷體" pitchFamily="65" charset="-120"/>
                <a:sym typeface="Symbol" pitchFamily="18" charset="2"/>
              </a:rPr>
              <a:t> </a:t>
            </a:r>
            <a:r>
              <a:rPr lang="en-US" altLang="zh-TW" b="1" dirty="0">
                <a:latin typeface="+mn-lt"/>
                <a:ea typeface="標楷體" pitchFamily="65" charset="-120"/>
              </a:rPr>
              <a:t>v </a:t>
            </a:r>
            <a:r>
              <a:rPr lang="en-US" altLang="zh-TW" dirty="0">
                <a:latin typeface="+mn-lt"/>
                <a:ea typeface="標楷體" pitchFamily="65" charset="-120"/>
              </a:rPr>
              <a:t>+ (</a:t>
            </a:r>
            <a:r>
              <a:rPr lang="en-US" altLang="zh-TW" dirty="0">
                <a:latin typeface="+mn-lt"/>
                <a:ea typeface="新細明體" pitchFamily="18" charset="-120"/>
              </a:rPr>
              <a:t>–1)</a:t>
            </a:r>
            <a:r>
              <a:rPr lang="en-US" altLang="zh-TW" b="1" dirty="0">
                <a:latin typeface="+mn-lt"/>
                <a:ea typeface="標楷體" pitchFamily="65" charset="-120"/>
              </a:rPr>
              <a:t>v</a:t>
            </a:r>
            <a:r>
              <a:rPr lang="en-US" altLang="zh-TW" dirty="0">
                <a:latin typeface="+mn-lt"/>
                <a:ea typeface="標楷體" pitchFamily="65" charset="-120"/>
              </a:rPr>
              <a:t> = </a:t>
            </a:r>
            <a:r>
              <a:rPr lang="en-US" altLang="zh-TW" b="1" dirty="0">
                <a:latin typeface="+mn-lt"/>
                <a:ea typeface="標楷體" pitchFamily="65" charset="-120"/>
                <a:sym typeface="Symbol" pitchFamily="18" charset="2"/>
              </a:rPr>
              <a:t>0</a:t>
            </a:r>
            <a:r>
              <a:rPr lang="en-US" altLang="zh-TW" dirty="0">
                <a:latin typeface="+mn-lt"/>
                <a:ea typeface="標楷體" pitchFamily="65" charset="-120"/>
                <a:sym typeface="Symbol" pitchFamily="18" charset="2"/>
              </a:rPr>
              <a:t> = (</a:t>
            </a:r>
            <a:r>
              <a:rPr lang="en-US" altLang="zh-TW" i="1" dirty="0">
                <a:latin typeface="+mn-lt"/>
                <a:ea typeface="標楷體" pitchFamily="65" charset="-120"/>
                <a:sym typeface="Symbol" pitchFamily="18" charset="2"/>
              </a:rPr>
              <a:t>c</a:t>
            </a:r>
            <a:r>
              <a:rPr lang="en-US" altLang="zh-TW" baseline="-25000" dirty="0">
                <a:latin typeface="+mn-lt"/>
                <a:ea typeface="標楷體" pitchFamily="65" charset="-120"/>
                <a:sym typeface="Symbol" pitchFamily="18" charset="2"/>
              </a:rPr>
              <a:t>1</a:t>
            </a:r>
            <a:r>
              <a:rPr lang="en-US" altLang="zh-TW" dirty="0">
                <a:latin typeface="+mn-lt"/>
                <a:ea typeface="新細明體" pitchFamily="18" charset="-120"/>
                <a:cs typeface="Times New Roman" pitchFamily="18" charset="0"/>
                <a:sym typeface="Symbol" pitchFamily="18" charset="2"/>
              </a:rPr>
              <a:t>– </a:t>
            </a:r>
            <a:r>
              <a:rPr lang="en-US" altLang="zh-TW" i="1" dirty="0">
                <a:latin typeface="+mn-lt"/>
                <a:ea typeface="標楷體" pitchFamily="65" charset="-120"/>
                <a:sym typeface="Symbol" pitchFamily="18" charset="2"/>
              </a:rPr>
              <a:t>b</a:t>
            </a:r>
            <a:r>
              <a:rPr lang="en-US" altLang="zh-TW" baseline="-25000" dirty="0">
                <a:latin typeface="+mn-lt"/>
                <a:ea typeface="標楷體" pitchFamily="65" charset="-120"/>
                <a:sym typeface="Symbol" pitchFamily="18" charset="2"/>
              </a:rPr>
              <a:t>1</a:t>
            </a:r>
            <a:r>
              <a:rPr lang="en-US" altLang="zh-TW" dirty="0">
                <a:latin typeface="+mn-lt"/>
                <a:ea typeface="標楷體" pitchFamily="65" charset="-120"/>
                <a:sym typeface="Symbol" pitchFamily="18" charset="2"/>
              </a:rPr>
              <a:t>)</a:t>
            </a:r>
            <a:r>
              <a:rPr lang="en-US" altLang="zh-TW" b="1" dirty="0">
                <a:latin typeface="+mn-lt"/>
                <a:ea typeface="標楷體" pitchFamily="65" charset="-120"/>
                <a:sym typeface="Symbol" pitchFamily="18" charset="2"/>
              </a:rPr>
              <a:t>v</a:t>
            </a:r>
            <a:r>
              <a:rPr lang="en-US" altLang="zh-TW" baseline="-25000" dirty="0">
                <a:latin typeface="+mn-lt"/>
                <a:ea typeface="標楷體" pitchFamily="65" charset="-120"/>
                <a:sym typeface="Symbol" pitchFamily="18" charset="2"/>
              </a:rPr>
              <a:t>1</a:t>
            </a:r>
            <a:r>
              <a:rPr lang="en-US" altLang="zh-TW" dirty="0">
                <a:ea typeface="標楷體" pitchFamily="65" charset="-120"/>
                <a:sym typeface="Symbol" pitchFamily="18" charset="2"/>
              </a:rPr>
              <a:t> </a:t>
            </a:r>
            <a:r>
              <a:rPr lang="en-US" altLang="zh-TW" dirty="0">
                <a:latin typeface="+mn-lt"/>
                <a:ea typeface="標楷體" pitchFamily="65" charset="-120"/>
                <a:sym typeface="Symbol" pitchFamily="18" charset="2"/>
              </a:rPr>
              <a:t>+ (</a:t>
            </a:r>
            <a:r>
              <a:rPr lang="en-US" altLang="zh-TW" i="1" dirty="0">
                <a:latin typeface="+mn-lt"/>
                <a:ea typeface="標楷體" pitchFamily="65" charset="-120"/>
                <a:sym typeface="Symbol" pitchFamily="18" charset="2"/>
              </a:rPr>
              <a:t>c</a:t>
            </a:r>
            <a:r>
              <a:rPr lang="en-US" altLang="zh-TW" baseline="-25000" dirty="0">
                <a:latin typeface="+mn-lt"/>
                <a:ea typeface="標楷體" pitchFamily="65" charset="-120"/>
                <a:sym typeface="Symbol" pitchFamily="18" charset="2"/>
              </a:rPr>
              <a:t>2 </a:t>
            </a:r>
            <a:r>
              <a:rPr lang="en-US" altLang="zh-TW" dirty="0">
                <a:latin typeface="+mn-lt"/>
                <a:ea typeface="新細明體" pitchFamily="18" charset="-120"/>
                <a:cs typeface="Times New Roman" pitchFamily="18" charset="0"/>
                <a:sym typeface="Symbol" pitchFamily="18" charset="2"/>
              </a:rPr>
              <a:t>–</a:t>
            </a:r>
            <a:r>
              <a:rPr lang="en-US" altLang="zh-TW" dirty="0">
                <a:latin typeface="+mn-lt"/>
                <a:ea typeface="標楷體" pitchFamily="65" charset="-120"/>
                <a:sym typeface="Symbol" pitchFamily="18" charset="2"/>
              </a:rPr>
              <a:t> </a:t>
            </a:r>
            <a:r>
              <a:rPr lang="en-US" altLang="zh-TW" i="1" dirty="0">
                <a:latin typeface="+mn-lt"/>
                <a:ea typeface="標楷體" pitchFamily="65" charset="-120"/>
                <a:sym typeface="Symbol" pitchFamily="18" charset="2"/>
              </a:rPr>
              <a:t>b</a:t>
            </a:r>
            <a:r>
              <a:rPr lang="en-US" altLang="zh-TW" baseline="-25000" dirty="0">
                <a:latin typeface="+mn-lt"/>
                <a:ea typeface="標楷體" pitchFamily="65" charset="-120"/>
                <a:sym typeface="Symbol" pitchFamily="18" charset="2"/>
              </a:rPr>
              <a:t>2</a:t>
            </a:r>
            <a:r>
              <a:rPr lang="en-US" altLang="zh-TW" dirty="0">
                <a:latin typeface="+mn-lt"/>
                <a:ea typeface="標楷體" pitchFamily="65" charset="-120"/>
                <a:sym typeface="Symbol" pitchFamily="18" charset="2"/>
              </a:rPr>
              <a:t>)</a:t>
            </a:r>
            <a:r>
              <a:rPr lang="en-US" altLang="zh-TW" b="1" dirty="0">
                <a:latin typeface="+mn-lt"/>
                <a:ea typeface="標楷體" pitchFamily="65" charset="-120"/>
                <a:sym typeface="Symbol" pitchFamily="18" charset="2"/>
              </a:rPr>
              <a:t>v</a:t>
            </a:r>
            <a:r>
              <a:rPr lang="en-US" altLang="zh-TW" baseline="-25000" dirty="0">
                <a:latin typeface="+mn-lt"/>
                <a:ea typeface="標楷體" pitchFamily="65" charset="-120"/>
                <a:sym typeface="Symbol" pitchFamily="18" charset="2"/>
              </a:rPr>
              <a:t>2</a:t>
            </a:r>
            <a:r>
              <a:rPr lang="en-US" altLang="zh-TW" dirty="0">
                <a:ea typeface="標楷體" pitchFamily="65" charset="-120"/>
                <a:sym typeface="Symbol" pitchFamily="18" charset="2"/>
              </a:rPr>
              <a:t> </a:t>
            </a:r>
            <a:r>
              <a:rPr lang="en-US" altLang="zh-TW" dirty="0">
                <a:latin typeface="+mn-lt"/>
                <a:ea typeface="標楷體" pitchFamily="65" charset="-120"/>
                <a:sym typeface="Symbol" pitchFamily="18" charset="2"/>
              </a:rPr>
              <a:t>+ … + (</a:t>
            </a:r>
            <a:r>
              <a:rPr lang="en-US" altLang="zh-TW" i="1" dirty="0" err="1">
                <a:latin typeface="+mn-lt"/>
                <a:ea typeface="標楷體" pitchFamily="65" charset="-120"/>
                <a:sym typeface="Symbol" pitchFamily="18" charset="2"/>
              </a:rPr>
              <a:t>c</a:t>
            </a:r>
            <a:r>
              <a:rPr lang="en-US" altLang="zh-TW" i="1" baseline="-25000" dirty="0" err="1">
                <a:latin typeface="+mn-lt"/>
                <a:ea typeface="標楷體" pitchFamily="65" charset="-120"/>
                <a:sym typeface="Symbol" pitchFamily="18" charset="2"/>
              </a:rPr>
              <a:t>n</a:t>
            </a:r>
            <a:r>
              <a:rPr lang="en-US" altLang="zh-TW" baseline="-25000" dirty="0">
                <a:latin typeface="+mn-lt"/>
                <a:ea typeface="標楷體" pitchFamily="65" charset="-120"/>
                <a:sym typeface="Symbol" pitchFamily="18" charset="2"/>
              </a:rPr>
              <a:t> </a:t>
            </a:r>
            <a:r>
              <a:rPr lang="en-US" altLang="zh-TW" dirty="0">
                <a:latin typeface="+mn-lt"/>
                <a:ea typeface="新細明體" pitchFamily="18" charset="-120"/>
                <a:cs typeface="Times New Roman" pitchFamily="18" charset="0"/>
                <a:sym typeface="Symbol" pitchFamily="18" charset="2"/>
              </a:rPr>
              <a:t>–</a:t>
            </a:r>
            <a:r>
              <a:rPr lang="en-US" altLang="zh-TW" dirty="0">
                <a:latin typeface="+mn-lt"/>
                <a:ea typeface="標楷體" pitchFamily="65" charset="-120"/>
                <a:sym typeface="Symbol" pitchFamily="18" charset="2"/>
              </a:rPr>
              <a:t> </a:t>
            </a:r>
            <a:r>
              <a:rPr lang="en-US" altLang="zh-TW" i="1" dirty="0" err="1">
                <a:latin typeface="+mn-lt"/>
                <a:ea typeface="標楷體" pitchFamily="65" charset="-120"/>
                <a:sym typeface="Symbol" pitchFamily="18" charset="2"/>
              </a:rPr>
              <a:t>b</a:t>
            </a:r>
            <a:r>
              <a:rPr lang="en-US" altLang="zh-TW" i="1" baseline="-25000" dirty="0" err="1">
                <a:latin typeface="+mn-lt"/>
                <a:ea typeface="標楷體" pitchFamily="65" charset="-120"/>
                <a:sym typeface="Symbol" pitchFamily="18" charset="2"/>
              </a:rPr>
              <a:t>n</a:t>
            </a:r>
            <a:r>
              <a:rPr lang="en-US" altLang="zh-TW" dirty="0">
                <a:latin typeface="+mn-lt"/>
                <a:ea typeface="標楷體" pitchFamily="65" charset="-120"/>
                <a:sym typeface="Symbol" pitchFamily="18" charset="2"/>
              </a:rPr>
              <a:t>)</a:t>
            </a:r>
            <a:r>
              <a:rPr lang="en-US" altLang="zh-TW" b="1" dirty="0" err="1">
                <a:latin typeface="+mn-lt"/>
                <a:ea typeface="標楷體" pitchFamily="65" charset="-120"/>
                <a:sym typeface="Symbol" pitchFamily="18" charset="2"/>
              </a:rPr>
              <a:t>v</a:t>
            </a:r>
            <a:r>
              <a:rPr lang="en-US" altLang="zh-TW" i="1" baseline="-25000" dirty="0" err="1">
                <a:latin typeface="+mn-lt"/>
                <a:ea typeface="標楷體" pitchFamily="65" charset="-120"/>
                <a:sym typeface="Symbol" pitchFamily="18" charset="2"/>
              </a:rPr>
              <a:t>n</a:t>
            </a:r>
            <a:endParaRPr lang="en-US" altLang="zh-TW" i="1" baseline="-25000" dirty="0">
              <a:latin typeface="+mn-lt"/>
              <a:ea typeface="標楷體" pitchFamily="65" charset="-120"/>
              <a:sym typeface="Symbol" pitchFamily="18" charset="2"/>
            </a:endParaRPr>
          </a:p>
        </p:txBody>
      </p:sp>
      <p:graphicFrame>
        <p:nvGraphicFramePr>
          <p:cNvPr id="54276" name="Object 2"/>
          <p:cNvGraphicFramePr>
            <a:graphicFrameLocks noChangeAspect="1"/>
          </p:cNvGraphicFramePr>
          <p:nvPr>
            <p:extLst>
              <p:ext uri="{D42A27DB-BD31-4B8C-83A1-F6EECF244321}">
                <p14:modId xmlns:p14="http://schemas.microsoft.com/office/powerpoint/2010/main" val="2290271990"/>
              </p:ext>
            </p:extLst>
          </p:nvPr>
        </p:nvGraphicFramePr>
        <p:xfrm>
          <a:off x="824433" y="5500688"/>
          <a:ext cx="7419975" cy="406400"/>
        </p:xfrm>
        <a:graphic>
          <a:graphicData uri="http://schemas.openxmlformats.org/presentationml/2006/ole">
            <mc:AlternateContent xmlns:mc="http://schemas.openxmlformats.org/markup-compatibility/2006">
              <mc:Choice xmlns:v="urn:schemas-microsoft-com:vml" Requires="v">
                <p:oleObj spid="_x0000_s118583" name="Equation" r:id="rId9" imgW="3708360" imgH="203040" progId="Equation.DSMT4">
                  <p:embed/>
                </p:oleObj>
              </mc:Choice>
              <mc:Fallback>
                <p:oleObj name="Equation" r:id="rId9" imgW="3708360" imgH="203040" progId="Equation.DSMT4">
                  <p:embed/>
                  <p:pic>
                    <p:nvPicPr>
                      <p:cNvPr id="0" name="Object 2"/>
                      <p:cNvPicPr>
                        <a:picLocks noChangeAspect="1" noChangeArrowheads="1"/>
                      </p:cNvPicPr>
                      <p:nvPr/>
                    </p:nvPicPr>
                    <p:blipFill>
                      <a:blip r:embed="rId10"/>
                      <a:srcRect/>
                      <a:stretch>
                        <a:fillRect/>
                      </a:stretch>
                    </p:blipFill>
                    <p:spPr bwMode="auto">
                      <a:xfrm>
                        <a:off x="824433" y="5500688"/>
                        <a:ext cx="74199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86" name="Text Box 50"/>
          <p:cNvSpPr txBox="1">
            <a:spLocks noChangeArrowheads="1"/>
          </p:cNvSpPr>
          <p:nvPr/>
        </p:nvSpPr>
        <p:spPr bwMode="auto">
          <a:xfrm>
            <a:off x="4572000" y="6265887"/>
            <a:ext cx="4265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(i.e., unique basis representation)</a:t>
            </a:r>
          </a:p>
        </p:txBody>
      </p:sp>
      <p:sp>
        <p:nvSpPr>
          <p:cNvPr id="54287" name="Text Box 51"/>
          <p:cNvSpPr txBox="1">
            <a:spLocks noChangeArrowheads="1"/>
          </p:cNvSpPr>
          <p:nvPr/>
        </p:nvSpPr>
        <p:spPr bwMode="auto">
          <a:xfrm>
            <a:off x="755576" y="6237312"/>
            <a:ext cx="4087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sym typeface="Symbol" pitchFamily="18" charset="2"/>
              </a:rPr>
              <a:t>c</a:t>
            </a:r>
            <a:r>
              <a:rPr lang="en-US" altLang="zh-TW" baseline="-25000" dirty="0">
                <a:latin typeface="Times New Roman" pitchFamily="18" charset="0"/>
                <a:ea typeface="標楷體" pitchFamily="65" charset="-120"/>
                <a:sym typeface="Symbol" pitchFamily="18" charset="2"/>
              </a:rPr>
              <a:t>1</a:t>
            </a:r>
            <a:r>
              <a:rPr lang="en-US" altLang="zh-TW" dirty="0">
                <a:ea typeface="標楷體" pitchFamily="65" charset="-120"/>
                <a:sym typeface="Symbol" pitchFamily="18" charset="2"/>
              </a:rPr>
              <a:t> </a:t>
            </a:r>
            <a:r>
              <a:rPr lang="en-US" altLang="zh-TW" dirty="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sym typeface="Symbol" pitchFamily="18" charset="2"/>
              </a:rPr>
              <a:t>b</a:t>
            </a:r>
            <a:r>
              <a:rPr lang="en-US" altLang="zh-TW" baseline="-25000" dirty="0">
                <a:latin typeface="Times New Roman" pitchFamily="18" charset="0"/>
                <a:ea typeface="標楷體" pitchFamily="65" charset="-120"/>
                <a:sym typeface="Symbol" pitchFamily="18" charset="2"/>
              </a:rPr>
              <a:t>1</a:t>
            </a:r>
            <a:r>
              <a:rPr lang="en-US" altLang="zh-TW" dirty="0">
                <a:latin typeface="Times New Roman" pitchFamily="18" charset="0"/>
                <a:ea typeface="標楷體" pitchFamily="65" charset="-120"/>
                <a:sym typeface="Symbol" pitchFamily="18" charset="2"/>
              </a:rPr>
              <a:t> , </a:t>
            </a:r>
            <a:r>
              <a:rPr lang="en-US" altLang="zh-TW" i="1" dirty="0">
                <a:latin typeface="Times New Roman" pitchFamily="18" charset="0"/>
                <a:ea typeface="標楷體" pitchFamily="65" charset="-120"/>
                <a:sym typeface="Symbol" pitchFamily="18" charset="2"/>
              </a:rPr>
              <a:t>c</a:t>
            </a:r>
            <a:r>
              <a:rPr lang="en-US" altLang="zh-TW" baseline="-25000" dirty="0">
                <a:latin typeface="Times New Roman" pitchFamily="18" charset="0"/>
                <a:ea typeface="標楷體" pitchFamily="65" charset="-120"/>
                <a:sym typeface="Symbol" pitchFamily="18" charset="2"/>
              </a:rPr>
              <a:t>2</a:t>
            </a:r>
            <a:r>
              <a:rPr lang="en-US" altLang="zh-TW" dirty="0">
                <a:ea typeface="標楷體" pitchFamily="65" charset="-120"/>
                <a:sym typeface="Symbol" pitchFamily="18" charset="2"/>
              </a:rPr>
              <a:t> </a:t>
            </a:r>
            <a:r>
              <a:rPr lang="en-US" altLang="zh-TW" dirty="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sym typeface="Symbol" pitchFamily="18" charset="2"/>
              </a:rPr>
              <a:t>b</a:t>
            </a:r>
            <a:r>
              <a:rPr lang="en-US" altLang="zh-TW" baseline="-25000" dirty="0">
                <a:latin typeface="Times New Roman" pitchFamily="18" charset="0"/>
                <a:ea typeface="標楷體" pitchFamily="65" charset="-120"/>
                <a:sym typeface="Symbol" pitchFamily="18" charset="2"/>
              </a:rPr>
              <a:t>2</a:t>
            </a:r>
            <a:r>
              <a:rPr lang="en-US" altLang="zh-TW" dirty="0">
                <a:latin typeface="Times New Roman" pitchFamily="18" charset="0"/>
                <a:ea typeface="標楷體" pitchFamily="65" charset="-120"/>
                <a:sym typeface="Symbol" pitchFamily="18" charset="2"/>
              </a:rPr>
              <a:t> ,</a:t>
            </a:r>
            <a:r>
              <a:rPr lang="en-US" altLang="zh-TW" dirty="0">
                <a:latin typeface="Times New Roman" pitchFamily="18" charset="0"/>
                <a:cs typeface="Times New Roman" pitchFamily="18" charset="0"/>
                <a:sym typeface="Symbol" pitchFamily="18" charset="2"/>
              </a:rPr>
              <a:t>…, </a:t>
            </a:r>
            <a:r>
              <a:rPr lang="en-US" altLang="zh-TW" i="1" dirty="0" err="1">
                <a:latin typeface="Times New Roman" pitchFamily="18" charset="0"/>
                <a:ea typeface="標楷體" pitchFamily="65" charset="-120"/>
                <a:sym typeface="Symbol" pitchFamily="18" charset="2"/>
              </a:rPr>
              <a:t>c</a:t>
            </a:r>
            <a:r>
              <a:rPr lang="en-US" altLang="zh-TW" i="1" baseline="-25000" dirty="0" err="1">
                <a:latin typeface="Times New Roman" pitchFamily="18" charset="0"/>
                <a:ea typeface="標楷體" pitchFamily="65" charset="-120"/>
                <a:sym typeface="Symbol" pitchFamily="18" charset="2"/>
              </a:rPr>
              <a:t>n</a:t>
            </a:r>
            <a:r>
              <a:rPr lang="en-US" altLang="zh-TW" dirty="0">
                <a:ea typeface="標楷體" pitchFamily="65" charset="-120"/>
                <a:sym typeface="Symbol" pitchFamily="18" charset="2"/>
              </a:rPr>
              <a:t> </a:t>
            </a:r>
            <a:r>
              <a:rPr lang="en-US" altLang="zh-TW" dirty="0">
                <a:latin typeface="Times New Roman" pitchFamily="18" charset="0"/>
                <a:ea typeface="標楷體" pitchFamily="65" charset="-120"/>
                <a:sym typeface="Symbol" pitchFamily="18" charset="2"/>
              </a:rPr>
              <a:t>= </a:t>
            </a:r>
            <a:r>
              <a:rPr lang="en-US" altLang="zh-TW" i="1" dirty="0" err="1">
                <a:latin typeface="Times New Roman" pitchFamily="18" charset="0"/>
                <a:ea typeface="標楷體" pitchFamily="65" charset="-120"/>
                <a:sym typeface="Symbol" pitchFamily="18" charset="2"/>
              </a:rPr>
              <a:t>b</a:t>
            </a:r>
            <a:r>
              <a:rPr lang="en-US" altLang="zh-TW" i="1" baseline="-25000" dirty="0" err="1">
                <a:latin typeface="Times New Roman" pitchFamily="18" charset="0"/>
                <a:ea typeface="標楷體" pitchFamily="65" charset="-120"/>
                <a:sym typeface="Symbol" pitchFamily="18" charset="2"/>
              </a:rPr>
              <a:t>n</a:t>
            </a:r>
            <a:endParaRPr lang="en-US" altLang="zh-TW" i="1" baseline="-25000" dirty="0">
              <a:latin typeface="Times New Roman" pitchFamily="18" charset="0"/>
              <a:ea typeface="標楷體" pitchFamily="65" charset="-120"/>
            </a:endParaRPr>
          </a:p>
        </p:txBody>
      </p:sp>
      <p:graphicFrame>
        <p:nvGraphicFramePr>
          <p:cNvPr id="54277" name="Object 18"/>
          <p:cNvGraphicFramePr>
            <a:graphicFrameLocks noChangeAspect="1"/>
          </p:cNvGraphicFramePr>
          <p:nvPr>
            <p:extLst>
              <p:ext uri="{D42A27DB-BD31-4B8C-83A1-F6EECF244321}">
                <p14:modId xmlns:p14="http://schemas.microsoft.com/office/powerpoint/2010/main" val="777647740"/>
              </p:ext>
            </p:extLst>
          </p:nvPr>
        </p:nvGraphicFramePr>
        <p:xfrm>
          <a:off x="4029001" y="5903913"/>
          <a:ext cx="4368800" cy="457200"/>
        </p:xfrm>
        <a:graphic>
          <a:graphicData uri="http://schemas.openxmlformats.org/presentationml/2006/ole">
            <mc:AlternateContent xmlns:mc="http://schemas.openxmlformats.org/markup-compatibility/2006">
              <mc:Choice xmlns:v="urn:schemas-microsoft-com:vml" Requires="v">
                <p:oleObj spid="_x0000_s118584" name="Equation" r:id="rId11" imgW="2184120" imgH="228600" progId="Equation.DSMT4">
                  <p:embed/>
                </p:oleObj>
              </mc:Choice>
              <mc:Fallback>
                <p:oleObj name="Equation" r:id="rId11" imgW="2184120" imgH="228600" progId="Equation.DSMT4">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9001" y="5903913"/>
                        <a:ext cx="4368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Text Box 22"/>
          <p:cNvSpPr txBox="1">
            <a:spLocks noChangeArrowheads="1"/>
          </p:cNvSpPr>
          <p:nvPr/>
        </p:nvSpPr>
        <p:spPr bwMode="auto">
          <a:xfrm>
            <a:off x="827088" y="1300163"/>
            <a:ext cx="77057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50000"/>
              </a:spcBef>
            </a:pPr>
            <a:r>
              <a:rPr lang="en-US" altLang="zh-TW" dirty="0">
                <a:latin typeface="Times New Roman" pitchFamily="18" charset="0"/>
              </a:rPr>
              <a:t>If                               is a basis for a vector space </a:t>
            </a:r>
            <a:r>
              <a:rPr lang="en-US" altLang="zh-TW" i="1" dirty="0">
                <a:latin typeface="Times New Roman" pitchFamily="18" charset="0"/>
              </a:rPr>
              <a:t>V</a:t>
            </a:r>
            <a:r>
              <a:rPr lang="en-US" altLang="zh-TW" dirty="0">
                <a:latin typeface="Times New Roman" pitchFamily="18" charset="0"/>
              </a:rPr>
              <a:t>, then every set containing more than </a:t>
            </a:r>
            <a:r>
              <a:rPr lang="en-US" altLang="zh-TW" i="1" dirty="0">
                <a:latin typeface="Times New Roman" pitchFamily="18" charset="0"/>
              </a:rPr>
              <a:t>n</a:t>
            </a:r>
            <a:r>
              <a:rPr lang="en-US" altLang="zh-TW" dirty="0">
                <a:latin typeface="Times New Roman" pitchFamily="18" charset="0"/>
              </a:rPr>
              <a:t> vectors in </a:t>
            </a:r>
            <a:r>
              <a:rPr lang="en-US" altLang="zh-TW" i="1" dirty="0">
                <a:latin typeface="Times New Roman" pitchFamily="18" charset="0"/>
              </a:rPr>
              <a:t>V</a:t>
            </a:r>
            <a:r>
              <a:rPr lang="en-US" altLang="zh-TW" dirty="0">
                <a:latin typeface="Times New Roman" pitchFamily="18" charset="0"/>
              </a:rPr>
              <a:t> is linearly dependent </a:t>
            </a:r>
            <a:r>
              <a:rPr lang="en-US" altLang="zh-TW" dirty="0">
                <a:solidFill>
                  <a:srgbClr val="0000FF"/>
                </a:solidFill>
                <a:latin typeface="Times New Roman" pitchFamily="18" charset="0"/>
              </a:rPr>
              <a:t>(In other words, every linearly independent set contains at most </a:t>
            </a:r>
            <a:r>
              <a:rPr lang="en-US" altLang="zh-TW" i="1" dirty="0">
                <a:solidFill>
                  <a:srgbClr val="0000FF"/>
                </a:solidFill>
                <a:latin typeface="Times New Roman" pitchFamily="18" charset="0"/>
              </a:rPr>
              <a:t>n</a:t>
            </a:r>
            <a:r>
              <a:rPr lang="en-US" altLang="zh-TW" dirty="0">
                <a:solidFill>
                  <a:srgbClr val="0000FF"/>
                </a:solidFill>
                <a:latin typeface="Times New Roman" pitchFamily="18" charset="0"/>
              </a:rPr>
              <a:t> vectors)</a:t>
            </a:r>
          </a:p>
        </p:txBody>
      </p:sp>
      <p:sp>
        <p:nvSpPr>
          <p:cNvPr id="55303" name="Rectangle 4"/>
          <p:cNvSpPr>
            <a:spLocks noGrp="1" noChangeArrowheads="1"/>
          </p:cNvSpPr>
          <p:nvPr>
            <p:ph type="body" idx="1"/>
          </p:nvPr>
        </p:nvSpPr>
        <p:spPr>
          <a:xfrm>
            <a:off x="395288" y="836613"/>
            <a:ext cx="8512175" cy="592137"/>
          </a:xfrm>
          <a:noFill/>
        </p:spPr>
        <p:txBody>
          <a:bodyPr/>
          <a:lstStyle/>
          <a:p>
            <a:pPr marL="0" indent="0" eaLnBrk="1" hangingPunct="1">
              <a:lnSpc>
                <a:spcPct val="110000"/>
              </a:lnSpc>
            </a:pPr>
            <a:r>
              <a:rPr lang="en-US" altLang="zh-TW"/>
              <a:t>Theorem 4.10: Bases and linear dependence</a:t>
            </a:r>
          </a:p>
        </p:txBody>
      </p:sp>
      <p:graphicFrame>
        <p:nvGraphicFramePr>
          <p:cNvPr id="55298" name="Object 0"/>
          <p:cNvGraphicFramePr>
            <a:graphicFrameLocks noChangeAspect="1"/>
          </p:cNvGraphicFramePr>
          <p:nvPr/>
        </p:nvGraphicFramePr>
        <p:xfrm>
          <a:off x="1187450" y="1366838"/>
          <a:ext cx="2278063" cy="454025"/>
        </p:xfrm>
        <a:graphic>
          <a:graphicData uri="http://schemas.openxmlformats.org/presentationml/2006/ole">
            <mc:AlternateContent xmlns:mc="http://schemas.openxmlformats.org/markup-compatibility/2006">
              <mc:Choice xmlns:v="urn:schemas-microsoft-com:vml" Requires="v">
                <p:oleObj spid="_x0000_s143808" name="Equation" r:id="rId3" imgW="1143000" imgH="228600" progId="Equation.3">
                  <p:embed/>
                </p:oleObj>
              </mc:Choice>
              <mc:Fallback>
                <p:oleObj name="Equation" r:id="rId3" imgW="1143000" imgH="2286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366838"/>
                        <a:ext cx="2278063"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04" name="Text Box 14"/>
          <p:cNvSpPr txBox="1">
            <a:spLocks noChangeArrowheads="1"/>
          </p:cNvSpPr>
          <p:nvPr/>
        </p:nvSpPr>
        <p:spPr bwMode="auto">
          <a:xfrm>
            <a:off x="533400" y="3079750"/>
            <a:ext cx="61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ea typeface="標楷體" pitchFamily="65" charset="-120"/>
              </a:rPr>
              <a:t>Pf: </a:t>
            </a:r>
          </a:p>
        </p:txBody>
      </p:sp>
      <p:sp>
        <p:nvSpPr>
          <p:cNvPr id="55305" name="Text Box 15"/>
          <p:cNvSpPr txBox="1">
            <a:spLocks noChangeArrowheads="1"/>
          </p:cNvSpPr>
          <p:nvPr/>
        </p:nvSpPr>
        <p:spPr bwMode="auto">
          <a:xfrm>
            <a:off x="1447800" y="3538538"/>
            <a:ext cx="360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S</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u</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u</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 </a:t>
            </a:r>
            <a:r>
              <a:rPr lang="en-US" altLang="zh-TW">
                <a:latin typeface="Times New Roman" pitchFamily="18" charset="0"/>
                <a:ea typeface="標楷體" pitchFamily="65" charset="-120"/>
                <a:sym typeface="Symbol" pitchFamily="18" charset="2"/>
              </a:rPr>
              <a:t>…, </a:t>
            </a:r>
            <a:r>
              <a:rPr lang="en-US" altLang="zh-TW" b="1">
                <a:latin typeface="Times New Roman" pitchFamily="18" charset="0"/>
                <a:ea typeface="標楷體" pitchFamily="65" charset="-120"/>
              </a:rPr>
              <a:t>u</a:t>
            </a:r>
            <a:r>
              <a:rPr lang="en-US" altLang="zh-TW" i="1" baseline="-25000">
                <a:latin typeface="Times New Roman" pitchFamily="18" charset="0"/>
                <a:ea typeface="標楷體" pitchFamily="65" charset="-120"/>
              </a:rPr>
              <a:t>m</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m </a:t>
            </a:r>
            <a:r>
              <a:rPr lang="en-US" altLang="zh-TW">
                <a:latin typeface="Times New Roman" pitchFamily="18" charset="0"/>
                <a:ea typeface="標楷體" pitchFamily="65" charset="-120"/>
              </a:rPr>
              <a:t>&gt; </a:t>
            </a:r>
            <a:r>
              <a:rPr lang="en-US" altLang="zh-TW" i="1">
                <a:latin typeface="Times New Roman" pitchFamily="18" charset="0"/>
                <a:ea typeface="標楷體" pitchFamily="65" charset="-120"/>
              </a:rPr>
              <a:t>n</a:t>
            </a:r>
          </a:p>
        </p:txBody>
      </p:sp>
      <p:sp>
        <p:nvSpPr>
          <p:cNvPr id="55306" name="Text Box 16"/>
          <p:cNvSpPr txBox="1">
            <a:spLocks noChangeArrowheads="1"/>
          </p:cNvSpPr>
          <p:nvPr/>
        </p:nvSpPr>
        <p:spPr bwMode="auto">
          <a:xfrm>
            <a:off x="914400" y="3536950"/>
            <a:ext cx="58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Let</a:t>
            </a:r>
          </a:p>
        </p:txBody>
      </p:sp>
      <p:graphicFrame>
        <p:nvGraphicFramePr>
          <p:cNvPr id="55299" name="Object 1"/>
          <p:cNvGraphicFramePr>
            <a:graphicFrameLocks noChangeAspect="1"/>
          </p:cNvGraphicFramePr>
          <p:nvPr/>
        </p:nvGraphicFramePr>
        <p:xfrm>
          <a:off x="965200" y="4195763"/>
          <a:ext cx="1930400" cy="409575"/>
        </p:xfrm>
        <a:graphic>
          <a:graphicData uri="http://schemas.openxmlformats.org/presentationml/2006/ole">
            <mc:AlternateContent xmlns:mc="http://schemas.openxmlformats.org/markup-compatibility/2006">
              <mc:Choice xmlns:v="urn:schemas-microsoft-com:vml" Requires="v">
                <p:oleObj spid="_x0000_s143809" name="Equation" r:id="rId5" imgW="914400" imgH="203040" progId="Equation.DSMT4">
                  <p:embed/>
                </p:oleObj>
              </mc:Choice>
              <mc:Fallback>
                <p:oleObj name="Equation" r:id="rId5" imgW="914400" imgH="20304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200" y="4195763"/>
                        <a:ext cx="193040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07" name="Text Box 18"/>
          <p:cNvSpPr txBox="1">
            <a:spLocks noChangeArrowheads="1"/>
          </p:cNvSpPr>
          <p:nvPr/>
        </p:nvSpPr>
        <p:spPr bwMode="auto">
          <a:xfrm>
            <a:off x="990600" y="5214938"/>
            <a:ext cx="814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b="1">
                <a:latin typeface="Times New Roman" pitchFamily="18" charset="0"/>
                <a:ea typeface="標楷體" pitchFamily="65" charset="-120"/>
              </a:rPr>
              <a:t>u</a:t>
            </a:r>
            <a:r>
              <a:rPr lang="en-US" altLang="zh-TW" i="1" baseline="-25000">
                <a:latin typeface="Times New Roman" pitchFamily="18" charset="0"/>
                <a:ea typeface="標楷體" pitchFamily="65" charset="-120"/>
              </a:rPr>
              <a:t>i</a:t>
            </a:r>
            <a:r>
              <a:rPr lang="en-US" altLang="zh-TW">
                <a:latin typeface="Times New Roman" pitchFamily="18" charset="0"/>
                <a:ea typeface="標楷體" pitchFamily="65" charset="-120"/>
                <a:sym typeface="Symbol" pitchFamily="18" charset="2"/>
              </a:rPr>
              <a:t></a:t>
            </a:r>
            <a:r>
              <a:rPr lang="en-US" altLang="zh-TW" i="1">
                <a:latin typeface="Times New Roman" pitchFamily="18" charset="0"/>
                <a:ea typeface="標楷體" pitchFamily="65" charset="-120"/>
                <a:sym typeface="Symbol" pitchFamily="18" charset="2"/>
              </a:rPr>
              <a:t>V</a:t>
            </a:r>
            <a:endParaRPr lang="en-US" altLang="zh-TW" i="1">
              <a:latin typeface="Times New Roman" pitchFamily="18" charset="0"/>
              <a:ea typeface="標楷體" pitchFamily="65" charset="-120"/>
            </a:endParaRPr>
          </a:p>
        </p:txBody>
      </p:sp>
      <p:graphicFrame>
        <p:nvGraphicFramePr>
          <p:cNvPr id="55300" name="Object 2"/>
          <p:cNvGraphicFramePr>
            <a:graphicFrameLocks noChangeAspect="1"/>
          </p:cNvGraphicFramePr>
          <p:nvPr/>
        </p:nvGraphicFramePr>
        <p:xfrm>
          <a:off x="2819400" y="4681538"/>
          <a:ext cx="3783013" cy="1843087"/>
        </p:xfrm>
        <a:graphic>
          <a:graphicData uri="http://schemas.openxmlformats.org/presentationml/2006/ole">
            <mc:AlternateContent xmlns:mc="http://schemas.openxmlformats.org/markup-compatibility/2006">
              <mc:Choice xmlns:v="urn:schemas-microsoft-com:vml" Requires="v">
                <p:oleObj spid="_x0000_s143810" name="Equation" r:id="rId7" imgW="1879560" imgH="914400" progId="Equation.3">
                  <p:embed/>
                </p:oleObj>
              </mc:Choice>
              <mc:Fallback>
                <p:oleObj name="Equation" r:id="rId7" imgW="1879560" imgH="9144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681538"/>
                        <a:ext cx="3783013" cy="184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1" name="Object 3"/>
          <p:cNvGraphicFramePr>
            <a:graphicFrameLocks noChangeAspect="1"/>
          </p:cNvGraphicFramePr>
          <p:nvPr/>
        </p:nvGraphicFramePr>
        <p:xfrm>
          <a:off x="2133600" y="5367338"/>
          <a:ext cx="384175" cy="306387"/>
        </p:xfrm>
        <a:graphic>
          <a:graphicData uri="http://schemas.openxmlformats.org/presentationml/2006/ole">
            <mc:AlternateContent xmlns:mc="http://schemas.openxmlformats.org/markup-compatibility/2006">
              <mc:Choice xmlns:v="urn:schemas-microsoft-com:vml" Requires="v">
                <p:oleObj spid="_x0000_s143811" name="Equation" r:id="rId9" imgW="190440" imgH="152280" progId="Equation.3">
                  <p:embed/>
                </p:oleObj>
              </mc:Choice>
              <mc:Fallback>
                <p:oleObj name="Equation" r:id="rId9" imgW="190440" imgH="15228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5367338"/>
                        <a:ext cx="384175"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1024"/>
          <p:cNvGraphicFramePr>
            <a:graphicFrameLocks noChangeAspect="1"/>
          </p:cNvGraphicFramePr>
          <p:nvPr/>
        </p:nvGraphicFramePr>
        <p:xfrm>
          <a:off x="430213" y="2643188"/>
          <a:ext cx="1195387" cy="280987"/>
        </p:xfrm>
        <a:graphic>
          <a:graphicData uri="http://schemas.openxmlformats.org/presentationml/2006/ole">
            <mc:AlternateContent xmlns:mc="http://schemas.openxmlformats.org/markup-compatibility/2006">
              <mc:Choice xmlns:v="urn:schemas-microsoft-com:vml" Requires="v">
                <p:oleObj spid="_x0000_s132548" name="方程式" r:id="rId3" imgW="1193760" imgH="279360" progId="Equation.3">
                  <p:embed/>
                </p:oleObj>
              </mc:Choice>
              <mc:Fallback>
                <p:oleObj name="方程式" r:id="rId3" imgW="1193760" imgH="279360"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13" y="2643188"/>
                        <a:ext cx="1195387" cy="280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6" name="Text Box 11"/>
          <p:cNvSpPr txBox="1">
            <a:spLocks noChangeArrowheads="1"/>
          </p:cNvSpPr>
          <p:nvPr/>
        </p:nvSpPr>
        <p:spPr bwMode="auto">
          <a:xfrm>
            <a:off x="1627188" y="2535287"/>
            <a:ext cx="1936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rPr>
              <a:t>d</a:t>
            </a:r>
            <a:r>
              <a:rPr lang="en-US" altLang="zh-TW" i="1" baseline="-25000" dirty="0">
                <a:latin typeface="Times New Roman" pitchFamily="18" charset="0"/>
                <a:ea typeface="標楷體" pitchFamily="65" charset="-120"/>
              </a:rPr>
              <a:t>i </a:t>
            </a:r>
            <a:r>
              <a:rPr lang="en-US" altLang="zh-TW" dirty="0">
                <a:latin typeface="Times New Roman" pitchFamily="18" charset="0"/>
                <a:ea typeface="標楷體" pitchFamily="65" charset="-120"/>
              </a:rPr>
              <a:t>= 0   </a:t>
            </a:r>
            <a:r>
              <a:rPr lang="en-US" altLang="zh-TW" dirty="0">
                <a:latin typeface="Times New Roman" pitchFamily="18" charset="0"/>
                <a:ea typeface="標楷體" pitchFamily="65" charset="-120"/>
                <a:sym typeface="Symbol" pitchFamily="18" charset="2"/>
              </a:rPr>
              <a:t></a:t>
            </a:r>
            <a:r>
              <a:rPr lang="en-US" altLang="zh-TW" i="1" dirty="0" err="1">
                <a:latin typeface="Times New Roman" pitchFamily="18" charset="0"/>
                <a:ea typeface="標楷體" pitchFamily="65" charset="-120"/>
                <a:sym typeface="Symbol" pitchFamily="18" charset="2"/>
              </a:rPr>
              <a:t>i</a:t>
            </a:r>
            <a:endParaRPr lang="en-US" altLang="zh-TW" i="1" dirty="0">
              <a:latin typeface="Times New Roman" pitchFamily="18" charset="0"/>
              <a:ea typeface="標楷體" pitchFamily="65" charset="-120"/>
            </a:endParaRPr>
          </a:p>
        </p:txBody>
      </p:sp>
      <p:sp>
        <p:nvSpPr>
          <p:cNvPr id="56327" name="Text Box 12"/>
          <p:cNvSpPr txBox="1">
            <a:spLocks noChangeArrowheads="1"/>
          </p:cNvSpPr>
          <p:nvPr/>
        </p:nvSpPr>
        <p:spPr bwMode="auto">
          <a:xfrm>
            <a:off x="3808413" y="2513013"/>
            <a:ext cx="63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i.e.,</a:t>
            </a:r>
          </a:p>
        </p:txBody>
      </p:sp>
      <p:graphicFrame>
        <p:nvGraphicFramePr>
          <p:cNvPr id="56323" name="Object 1025"/>
          <p:cNvGraphicFramePr>
            <a:graphicFrameLocks noChangeAspect="1"/>
          </p:cNvGraphicFramePr>
          <p:nvPr/>
        </p:nvGraphicFramePr>
        <p:xfrm>
          <a:off x="4435475" y="2527300"/>
          <a:ext cx="3482975" cy="1838325"/>
        </p:xfrm>
        <a:graphic>
          <a:graphicData uri="http://schemas.openxmlformats.org/presentationml/2006/ole">
            <mc:AlternateContent xmlns:mc="http://schemas.openxmlformats.org/markup-compatibility/2006">
              <mc:Choice xmlns:v="urn:schemas-microsoft-com:vml" Requires="v">
                <p:oleObj spid="_x0000_s132549" name="Equation" r:id="rId5" imgW="1726920" imgH="914400" progId="Equation.3">
                  <p:embed/>
                </p:oleObj>
              </mc:Choice>
              <mc:Fallback>
                <p:oleObj name="Equation" r:id="rId5" imgW="1726920" imgH="914400" progId="Equation.3">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5475" y="2527300"/>
                        <a:ext cx="3482975" cy="183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8" name="Text Box 4"/>
          <p:cNvSpPr txBox="1">
            <a:spLocks noChangeArrowheads="1"/>
          </p:cNvSpPr>
          <p:nvPr/>
        </p:nvSpPr>
        <p:spPr bwMode="auto">
          <a:xfrm>
            <a:off x="395288" y="836613"/>
            <a:ext cx="42739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Consider to solve </a:t>
            </a:r>
            <a:r>
              <a:rPr lang="en-US" altLang="zh-TW" i="1" dirty="0">
                <a:latin typeface="Times New Roman" pitchFamily="18" charset="0"/>
                <a:ea typeface="標楷體" pitchFamily="65" charset="-120"/>
              </a:rPr>
              <a:t>k</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k</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 </a:t>
            </a:r>
            <a:r>
              <a:rPr lang="en-US" altLang="zh-TW" i="1" dirty="0">
                <a:latin typeface="Times New Roman" pitchFamily="18" charset="0"/>
                <a:ea typeface="標楷體" pitchFamily="65" charset="-120"/>
              </a:rPr>
              <a:t>k</a:t>
            </a:r>
            <a:r>
              <a:rPr lang="en-US" altLang="zh-TW" i="1" baseline="-25000" dirty="0">
                <a:latin typeface="Times New Roman" pitchFamily="18" charset="0"/>
                <a:ea typeface="標楷體" pitchFamily="65" charset="-120"/>
              </a:rPr>
              <a:t>m</a:t>
            </a:r>
            <a:r>
              <a:rPr lang="en-US" altLang="zh-TW" dirty="0">
                <a:latin typeface="Times New Roman" pitchFamily="18" charset="0"/>
                <a:ea typeface="標楷體" pitchFamily="65" charset="-120"/>
              </a:rPr>
              <a:t> in</a:t>
            </a:r>
          </a:p>
        </p:txBody>
      </p:sp>
      <p:sp>
        <p:nvSpPr>
          <p:cNvPr id="56329" name="Text Box 20"/>
          <p:cNvSpPr txBox="1">
            <a:spLocks noChangeArrowheads="1"/>
          </p:cNvSpPr>
          <p:nvPr/>
        </p:nvSpPr>
        <p:spPr bwMode="auto">
          <a:xfrm>
            <a:off x="4499992" y="836613"/>
            <a:ext cx="301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dirty="0">
                <a:latin typeface="Times New Roman" pitchFamily="18" charset="0"/>
                <a:ea typeface="標楷體" pitchFamily="65" charset="-120"/>
              </a:rPr>
              <a:t>k</a:t>
            </a:r>
            <a:r>
              <a:rPr lang="en-US" altLang="zh-TW" baseline="-25000" dirty="0">
                <a:latin typeface="Times New Roman" pitchFamily="18" charset="0"/>
                <a:ea typeface="標楷體" pitchFamily="65" charset="-120"/>
              </a:rPr>
              <a:t>1</a:t>
            </a:r>
            <a:r>
              <a:rPr lang="en-US" altLang="zh-TW" b="1" dirty="0">
                <a:latin typeface="Times New Roman" pitchFamily="18" charset="0"/>
                <a:ea typeface="標楷體" pitchFamily="65" charset="-120"/>
              </a:rPr>
              <a:t>u</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k</a:t>
            </a:r>
            <a:r>
              <a:rPr lang="en-US" altLang="zh-TW" baseline="-25000" dirty="0">
                <a:latin typeface="Times New Roman" pitchFamily="18" charset="0"/>
                <a:ea typeface="標楷體" pitchFamily="65" charset="-120"/>
              </a:rPr>
              <a:t>2</a:t>
            </a:r>
            <a:r>
              <a:rPr lang="en-US" altLang="zh-TW" b="1" dirty="0">
                <a:latin typeface="Times New Roman" pitchFamily="18" charset="0"/>
                <a:ea typeface="標楷體" pitchFamily="65" charset="-120"/>
              </a:rPr>
              <a:t>u</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a:t>
            </a:r>
            <a:r>
              <a:rPr lang="en-US" altLang="zh-TW" i="1" dirty="0" err="1">
                <a:latin typeface="Times New Roman" pitchFamily="18" charset="0"/>
                <a:ea typeface="標楷體" pitchFamily="65" charset="-120"/>
              </a:rPr>
              <a:t>k</a:t>
            </a:r>
            <a:r>
              <a:rPr lang="en-US" altLang="zh-TW" i="1" baseline="-25000" dirty="0" err="1">
                <a:latin typeface="Times New Roman" pitchFamily="18" charset="0"/>
                <a:ea typeface="標楷體" pitchFamily="65" charset="-120"/>
              </a:rPr>
              <a:t>m</a:t>
            </a:r>
            <a:r>
              <a:rPr lang="en-US" altLang="zh-TW" b="1" dirty="0" err="1">
                <a:latin typeface="Times New Roman" pitchFamily="18" charset="0"/>
                <a:ea typeface="標楷體" pitchFamily="65" charset="-120"/>
              </a:rPr>
              <a:t>u</a:t>
            </a:r>
            <a:r>
              <a:rPr lang="en-US" altLang="zh-TW" i="1" baseline="-25000" dirty="0" err="1">
                <a:latin typeface="Times New Roman" pitchFamily="18" charset="0"/>
                <a:ea typeface="標楷體" pitchFamily="65" charset="-120"/>
              </a:rPr>
              <a:t>m</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0</a:t>
            </a:r>
          </a:p>
        </p:txBody>
      </p:sp>
      <p:sp>
        <p:nvSpPr>
          <p:cNvPr id="56330" name="Text Box 8"/>
          <p:cNvSpPr txBox="1">
            <a:spLocks noChangeArrowheads="1"/>
          </p:cNvSpPr>
          <p:nvPr/>
        </p:nvSpPr>
        <p:spPr bwMode="auto">
          <a:xfrm>
            <a:off x="3563938" y="1892300"/>
            <a:ext cx="347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d</a:t>
            </a:r>
            <a:r>
              <a:rPr lang="en-US" altLang="zh-TW" i="1" baseline="-25000">
                <a:latin typeface="Times New Roman" pitchFamily="18" charset="0"/>
                <a:ea typeface="標楷體" pitchFamily="65" charset="-120"/>
              </a:rPr>
              <a:t>i </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c</a:t>
            </a:r>
            <a:r>
              <a:rPr lang="en-US" altLang="zh-TW" i="1" baseline="-25000">
                <a:latin typeface="Times New Roman" pitchFamily="18" charset="0"/>
                <a:ea typeface="標楷體" pitchFamily="65" charset="-120"/>
              </a:rPr>
              <a:t>i</a:t>
            </a:r>
            <a:r>
              <a:rPr lang="en-US" altLang="zh-TW" baseline="-25000">
                <a:latin typeface="Times New Roman" pitchFamily="18" charset="0"/>
                <a:ea typeface="標楷體" pitchFamily="65" charset="-120"/>
              </a:rPr>
              <a:t>1</a:t>
            </a:r>
            <a:r>
              <a:rPr lang="en-US" altLang="zh-TW" i="1">
                <a:latin typeface="Times New Roman" pitchFamily="18" charset="0"/>
                <a:ea typeface="標楷體" pitchFamily="65" charset="-120"/>
              </a:rPr>
              <a:t>k</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c</a:t>
            </a:r>
            <a:r>
              <a:rPr lang="en-US" altLang="zh-TW" i="1" baseline="-25000">
                <a:latin typeface="Times New Roman" pitchFamily="18" charset="0"/>
                <a:ea typeface="標楷體" pitchFamily="65" charset="-120"/>
              </a:rPr>
              <a:t>i</a:t>
            </a:r>
            <a:r>
              <a:rPr lang="en-US" altLang="zh-TW" baseline="-25000">
                <a:latin typeface="Times New Roman" pitchFamily="18" charset="0"/>
                <a:ea typeface="標楷體" pitchFamily="65" charset="-120"/>
              </a:rPr>
              <a:t>2</a:t>
            </a:r>
            <a:r>
              <a:rPr lang="en-US" altLang="zh-TW" i="1">
                <a:latin typeface="Times New Roman" pitchFamily="18" charset="0"/>
                <a:ea typeface="標楷體" pitchFamily="65" charset="-120"/>
              </a:rPr>
              <a:t>k</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c</a:t>
            </a:r>
            <a:r>
              <a:rPr lang="en-US" altLang="zh-TW" i="1" baseline="-25000">
                <a:latin typeface="Times New Roman" pitchFamily="18" charset="0"/>
                <a:ea typeface="標楷體" pitchFamily="65" charset="-120"/>
              </a:rPr>
              <a:t>im</a:t>
            </a:r>
            <a:r>
              <a:rPr lang="en-US" altLang="zh-TW" i="1">
                <a:latin typeface="Times New Roman" pitchFamily="18" charset="0"/>
                <a:ea typeface="標楷體" pitchFamily="65" charset="-120"/>
              </a:rPr>
              <a:t>k</a:t>
            </a:r>
            <a:r>
              <a:rPr lang="en-US" altLang="zh-TW" i="1" baseline="-25000">
                <a:latin typeface="Times New Roman" pitchFamily="18" charset="0"/>
                <a:ea typeface="標楷體" pitchFamily="65" charset="-120"/>
              </a:rPr>
              <a:t>m</a:t>
            </a:r>
            <a:r>
              <a:rPr lang="en-US" altLang="zh-TW">
                <a:latin typeface="Times New Roman" pitchFamily="18" charset="0"/>
                <a:ea typeface="標楷體" pitchFamily="65" charset="-120"/>
              </a:rPr>
              <a:t>)</a:t>
            </a:r>
          </a:p>
        </p:txBody>
      </p:sp>
      <p:sp>
        <p:nvSpPr>
          <p:cNvPr id="56331" name="Text Box 21"/>
          <p:cNvSpPr txBox="1">
            <a:spLocks noChangeArrowheads="1"/>
          </p:cNvSpPr>
          <p:nvPr/>
        </p:nvSpPr>
        <p:spPr bwMode="auto">
          <a:xfrm>
            <a:off x="357188" y="1885950"/>
            <a:ext cx="3398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ym typeface="Symbol" pitchFamily="18" charset="2"/>
              </a:rPr>
              <a:t> </a:t>
            </a:r>
            <a:r>
              <a:rPr lang="en-US" altLang="zh-TW" i="1">
                <a:latin typeface="Times New Roman" pitchFamily="18" charset="0"/>
                <a:ea typeface="標楷體" pitchFamily="65" charset="-120"/>
              </a:rPr>
              <a:t>d</a:t>
            </a:r>
            <a:r>
              <a:rPr lang="en-US" altLang="zh-TW" baseline="-25000">
                <a:latin typeface="Times New Roman" pitchFamily="18" charset="0"/>
                <a:ea typeface="標楷體" pitchFamily="65" charset="-120"/>
              </a:rPr>
              <a:t>1</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d</a:t>
            </a:r>
            <a:r>
              <a:rPr lang="en-US" altLang="zh-TW" baseline="-25000">
                <a:latin typeface="Times New Roman" pitchFamily="18" charset="0"/>
                <a:ea typeface="標楷體" pitchFamily="65" charset="-120"/>
              </a:rPr>
              <a:t>2</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d</a:t>
            </a:r>
            <a:r>
              <a:rPr lang="en-US" altLang="zh-TW" i="1" baseline="-25000">
                <a:latin typeface="Times New Roman" pitchFamily="18" charset="0"/>
                <a:ea typeface="標楷體" pitchFamily="65" charset="-120"/>
              </a:rPr>
              <a:t>n</a:t>
            </a:r>
            <a:r>
              <a:rPr lang="en-US" altLang="zh-TW" b="1">
                <a:latin typeface="Times New Roman" pitchFamily="18" charset="0"/>
                <a:ea typeface="標楷體" pitchFamily="65" charset="-120"/>
              </a:rPr>
              <a:t>v</a:t>
            </a:r>
            <a:r>
              <a:rPr lang="en-US" altLang="zh-TW" i="1" baseline="-25000">
                <a:latin typeface="Times New Roman" pitchFamily="18" charset="0"/>
                <a:ea typeface="標楷體" pitchFamily="65" charset="-120"/>
              </a:rPr>
              <a:t>n</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0 </a:t>
            </a:r>
          </a:p>
        </p:txBody>
      </p:sp>
      <p:sp>
        <p:nvSpPr>
          <p:cNvPr id="56332" name="Text Box 27"/>
          <p:cNvSpPr txBox="1">
            <a:spLocks noChangeArrowheads="1"/>
          </p:cNvSpPr>
          <p:nvPr/>
        </p:nvSpPr>
        <p:spPr bwMode="auto">
          <a:xfrm>
            <a:off x="717550" y="4437112"/>
            <a:ext cx="74882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pPr>
            <a:r>
              <a:rPr lang="en-US" altLang="zh-TW" dirty="0">
                <a:latin typeface="Times New Roman" pitchFamily="18" charset="0"/>
                <a:ea typeface="標楷體" pitchFamily="65" charset="-120"/>
              </a:rPr>
              <a:t>Theorem 1.1: If the homogeneous system has fewer equations (</a:t>
            </a:r>
            <a:r>
              <a:rPr lang="en-US" altLang="zh-TW" i="1" dirty="0">
                <a:latin typeface="Times New Roman" pitchFamily="18" charset="0"/>
                <a:ea typeface="標楷體" pitchFamily="65" charset="-120"/>
              </a:rPr>
              <a:t>n</a:t>
            </a:r>
            <a:r>
              <a:rPr lang="en-US" altLang="zh-TW" dirty="0">
                <a:latin typeface="Times New Roman" pitchFamily="18" charset="0"/>
                <a:ea typeface="標楷體" pitchFamily="65" charset="-120"/>
              </a:rPr>
              <a:t> equations) than variables (</a:t>
            </a:r>
            <a:r>
              <a:rPr lang="en-US" altLang="zh-TW" i="1" dirty="0">
                <a:latin typeface="Times New Roman" pitchFamily="18" charset="0"/>
                <a:ea typeface="標楷體" pitchFamily="65" charset="-120"/>
              </a:rPr>
              <a:t>k</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k</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 </a:t>
            </a:r>
            <a:r>
              <a:rPr lang="en-US" altLang="zh-TW" i="1" dirty="0">
                <a:latin typeface="Times New Roman" pitchFamily="18" charset="0"/>
                <a:ea typeface="標楷體" pitchFamily="65" charset="-120"/>
              </a:rPr>
              <a:t>k</a:t>
            </a:r>
            <a:r>
              <a:rPr lang="en-US" altLang="zh-TW" i="1" baseline="-25000" dirty="0">
                <a:latin typeface="Times New Roman" pitchFamily="18" charset="0"/>
                <a:ea typeface="標楷體" pitchFamily="65" charset="-120"/>
              </a:rPr>
              <a:t>m</a:t>
            </a:r>
            <a:r>
              <a:rPr lang="en-US" altLang="zh-TW" dirty="0">
                <a:latin typeface="Times New Roman" pitchFamily="18" charset="0"/>
                <a:ea typeface="標楷體" pitchFamily="65" charset="-120"/>
              </a:rPr>
              <a:t>), then it must have infinitely many solutions</a:t>
            </a:r>
          </a:p>
        </p:txBody>
      </p:sp>
      <p:graphicFrame>
        <p:nvGraphicFramePr>
          <p:cNvPr id="56324" name="Object 1026"/>
          <p:cNvGraphicFramePr>
            <a:graphicFrameLocks noChangeAspect="1"/>
          </p:cNvGraphicFramePr>
          <p:nvPr>
            <p:extLst>
              <p:ext uri="{D42A27DB-BD31-4B8C-83A1-F6EECF244321}">
                <p14:modId xmlns:p14="http://schemas.microsoft.com/office/powerpoint/2010/main" val="1379013429"/>
              </p:ext>
            </p:extLst>
          </p:nvPr>
        </p:nvGraphicFramePr>
        <p:xfrm>
          <a:off x="430213" y="4581575"/>
          <a:ext cx="250825" cy="255587"/>
        </p:xfrm>
        <a:graphic>
          <a:graphicData uri="http://schemas.openxmlformats.org/presentationml/2006/ole">
            <mc:AlternateContent xmlns:mc="http://schemas.openxmlformats.org/markup-compatibility/2006">
              <mc:Choice xmlns:v="urn:schemas-microsoft-com:vml" Requires="v">
                <p:oleObj spid="_x0000_s132550" name="Equation" r:id="rId7" imgW="139680" imgH="126720" progId="Equation.3">
                  <p:embed/>
                </p:oleObj>
              </mc:Choice>
              <mc:Fallback>
                <p:oleObj name="Equation" r:id="rId7" imgW="139680" imgH="126720" progId="Equation.3">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213" y="4581575"/>
                        <a:ext cx="250825"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33" name="Text Box 29"/>
          <p:cNvSpPr txBox="1">
            <a:spLocks noChangeArrowheads="1"/>
          </p:cNvSpPr>
          <p:nvPr/>
        </p:nvSpPr>
        <p:spPr bwMode="auto">
          <a:xfrm>
            <a:off x="755650" y="5708700"/>
            <a:ext cx="835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dirty="0">
                <a:latin typeface="Times New Roman" pitchFamily="18" charset="0"/>
                <a:ea typeface="標楷體" pitchFamily="65" charset="-120"/>
              </a:rPr>
              <a:t>m </a:t>
            </a:r>
            <a:r>
              <a:rPr lang="en-US" altLang="zh-TW" dirty="0">
                <a:latin typeface="Times New Roman" pitchFamily="18" charset="0"/>
                <a:ea typeface="標楷體" pitchFamily="65" charset="-120"/>
              </a:rPr>
              <a:t>&gt; </a:t>
            </a:r>
            <a:r>
              <a:rPr lang="en-US" altLang="zh-TW" i="1" dirty="0">
                <a:latin typeface="Times New Roman" pitchFamily="18" charset="0"/>
                <a:ea typeface="標楷體" pitchFamily="65" charset="-120"/>
              </a:rPr>
              <a:t>n</a:t>
            </a:r>
            <a:r>
              <a:rPr lang="en-US" altLang="zh-TW" dirty="0">
                <a:latin typeface="Times New Roman" pitchFamily="18" charset="0"/>
                <a:ea typeface="標楷體" pitchFamily="65" charset="-120"/>
              </a:rPr>
              <a:t> </a:t>
            </a:r>
            <a:r>
              <a:rPr lang="en-US" altLang="zh-TW" dirty="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sym typeface="Symbol" pitchFamily="18" charset="2"/>
              </a:rPr>
              <a:t>k</a:t>
            </a:r>
            <a:r>
              <a:rPr lang="en-US" altLang="zh-TW" baseline="-25000" dirty="0">
                <a:latin typeface="Times New Roman" pitchFamily="18" charset="0"/>
                <a:ea typeface="標楷體" pitchFamily="65" charset="-120"/>
                <a:sym typeface="Symbol" pitchFamily="18" charset="2"/>
              </a:rPr>
              <a:t>1</a:t>
            </a:r>
            <a:r>
              <a:rPr lang="en-US" altLang="zh-TW" b="1" dirty="0">
                <a:latin typeface="Times New Roman" pitchFamily="18" charset="0"/>
                <a:ea typeface="標楷體" pitchFamily="65" charset="-120"/>
                <a:sym typeface="Symbol" pitchFamily="18" charset="2"/>
              </a:rPr>
              <a:t>u</a:t>
            </a:r>
            <a:r>
              <a:rPr lang="en-US" altLang="zh-TW" baseline="-25000" dirty="0">
                <a:latin typeface="Times New Roman" pitchFamily="18" charset="0"/>
                <a:ea typeface="標楷體" pitchFamily="65" charset="-120"/>
                <a:sym typeface="Symbol" pitchFamily="18" charset="2"/>
              </a:rPr>
              <a:t>1</a:t>
            </a:r>
            <a:r>
              <a:rPr lang="en-US" altLang="zh-TW" dirty="0">
                <a:latin typeface="Times New Roman" pitchFamily="18" charset="0"/>
                <a:ea typeface="標楷體" pitchFamily="65" charset="-120"/>
                <a:sym typeface="Symbol" pitchFamily="18" charset="2"/>
              </a:rPr>
              <a:t>+</a:t>
            </a:r>
            <a:r>
              <a:rPr lang="en-US" altLang="zh-TW" i="1" dirty="0">
                <a:latin typeface="Times New Roman" pitchFamily="18" charset="0"/>
                <a:ea typeface="標楷體" pitchFamily="65" charset="-120"/>
                <a:sym typeface="Symbol" pitchFamily="18" charset="2"/>
              </a:rPr>
              <a:t>k</a:t>
            </a:r>
            <a:r>
              <a:rPr lang="en-US" altLang="zh-TW" baseline="-25000" dirty="0">
                <a:latin typeface="Times New Roman" pitchFamily="18" charset="0"/>
                <a:ea typeface="標楷體" pitchFamily="65" charset="-120"/>
                <a:sym typeface="Symbol" pitchFamily="18" charset="2"/>
              </a:rPr>
              <a:t>2</a:t>
            </a:r>
            <a:r>
              <a:rPr lang="en-US" altLang="zh-TW" b="1" dirty="0">
                <a:latin typeface="Times New Roman" pitchFamily="18" charset="0"/>
                <a:ea typeface="標楷體" pitchFamily="65" charset="-120"/>
                <a:sym typeface="Symbol" pitchFamily="18" charset="2"/>
              </a:rPr>
              <a:t>u</a:t>
            </a:r>
            <a:r>
              <a:rPr lang="en-US" altLang="zh-TW" baseline="-25000" dirty="0">
                <a:latin typeface="Times New Roman" pitchFamily="18" charset="0"/>
                <a:ea typeface="標楷體" pitchFamily="65" charset="-120"/>
                <a:sym typeface="Symbol" pitchFamily="18" charset="2"/>
              </a:rPr>
              <a:t>2</a:t>
            </a:r>
            <a:r>
              <a:rPr lang="en-US" altLang="zh-TW" dirty="0">
                <a:latin typeface="Times New Roman" pitchFamily="18" charset="0"/>
                <a:ea typeface="標楷體" pitchFamily="65" charset="-120"/>
                <a:sym typeface="Symbol" pitchFamily="18" charset="2"/>
              </a:rPr>
              <a:t>+…+</a:t>
            </a:r>
            <a:r>
              <a:rPr lang="en-US" altLang="zh-TW" i="1" dirty="0" err="1">
                <a:latin typeface="Times New Roman" pitchFamily="18" charset="0"/>
                <a:ea typeface="標楷體" pitchFamily="65" charset="-120"/>
                <a:sym typeface="Symbol" pitchFamily="18" charset="2"/>
              </a:rPr>
              <a:t>k</a:t>
            </a:r>
            <a:r>
              <a:rPr lang="en-US" altLang="zh-TW" i="1" baseline="-25000" dirty="0" err="1">
                <a:latin typeface="Times New Roman" pitchFamily="18" charset="0"/>
                <a:ea typeface="標楷體" pitchFamily="65" charset="-120"/>
                <a:sym typeface="Symbol" pitchFamily="18" charset="2"/>
              </a:rPr>
              <a:t>m</a:t>
            </a:r>
            <a:r>
              <a:rPr lang="en-US" altLang="zh-TW" b="1" dirty="0" err="1">
                <a:latin typeface="Times New Roman" pitchFamily="18" charset="0"/>
                <a:ea typeface="標楷體" pitchFamily="65" charset="-120"/>
                <a:sym typeface="Symbol" pitchFamily="18" charset="2"/>
              </a:rPr>
              <a:t>u</a:t>
            </a:r>
            <a:r>
              <a:rPr lang="en-US" altLang="zh-TW" i="1" baseline="-25000" dirty="0" err="1">
                <a:latin typeface="Times New Roman" pitchFamily="18" charset="0"/>
                <a:ea typeface="標楷體" pitchFamily="65" charset="-120"/>
                <a:sym typeface="Symbol" pitchFamily="18" charset="2"/>
              </a:rPr>
              <a:t>m</a:t>
            </a:r>
            <a:r>
              <a:rPr lang="en-US" altLang="zh-TW" i="1" baseline="-25000" dirty="0">
                <a:latin typeface="Times New Roman" pitchFamily="18" charset="0"/>
                <a:ea typeface="標楷體" pitchFamily="65" charset="-120"/>
                <a:sym typeface="Symbol" pitchFamily="18" charset="2"/>
              </a:rPr>
              <a:t> </a:t>
            </a:r>
            <a:r>
              <a:rPr lang="en-US" altLang="zh-TW" dirty="0">
                <a:latin typeface="Times New Roman" pitchFamily="18" charset="0"/>
                <a:ea typeface="標楷體" pitchFamily="65" charset="-120"/>
                <a:sym typeface="Symbol" pitchFamily="18" charset="2"/>
              </a:rPr>
              <a:t>= </a:t>
            </a:r>
            <a:r>
              <a:rPr lang="en-US" altLang="zh-TW" b="1" dirty="0">
                <a:latin typeface="Times New Roman" pitchFamily="18" charset="0"/>
                <a:ea typeface="標楷體" pitchFamily="65" charset="-120"/>
                <a:sym typeface="Symbol" pitchFamily="18" charset="2"/>
              </a:rPr>
              <a:t>0</a:t>
            </a:r>
            <a:r>
              <a:rPr lang="en-US" altLang="zh-TW" dirty="0">
                <a:latin typeface="Times New Roman" pitchFamily="18" charset="0"/>
                <a:ea typeface="標楷體" pitchFamily="65" charset="-120"/>
                <a:sym typeface="Symbol" pitchFamily="18" charset="2"/>
              </a:rPr>
              <a:t>  has nontrivial (nonzero) solution</a:t>
            </a:r>
            <a:endParaRPr lang="en-US" altLang="zh-TW" dirty="0">
              <a:latin typeface="Times New Roman" pitchFamily="18" charset="0"/>
              <a:ea typeface="標楷體" pitchFamily="65" charset="-120"/>
            </a:endParaRPr>
          </a:p>
        </p:txBody>
      </p:sp>
      <p:sp>
        <p:nvSpPr>
          <p:cNvPr id="56334" name="Text Box 30"/>
          <p:cNvSpPr txBox="1">
            <a:spLocks noChangeArrowheads="1"/>
          </p:cNvSpPr>
          <p:nvPr/>
        </p:nvSpPr>
        <p:spPr bwMode="auto">
          <a:xfrm>
            <a:off x="2889201" y="6257677"/>
            <a:ext cx="342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rPr>
              <a:t>S</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sym typeface="Symbol" pitchFamily="18" charset="2"/>
              </a:rPr>
              <a:t> is linearly dependent</a:t>
            </a:r>
          </a:p>
        </p:txBody>
      </p:sp>
      <p:sp>
        <p:nvSpPr>
          <p:cNvPr id="56335" name="Text Box 32"/>
          <p:cNvSpPr txBox="1">
            <a:spLocks noChangeArrowheads="1"/>
          </p:cNvSpPr>
          <p:nvPr/>
        </p:nvSpPr>
        <p:spPr bwMode="auto">
          <a:xfrm>
            <a:off x="501650" y="1341438"/>
            <a:ext cx="7705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a:solidFill>
                  <a:srgbClr val="0000FF"/>
                </a:solidFill>
                <a:latin typeface="Times New Roman" pitchFamily="18" charset="0"/>
              </a:rPr>
              <a:t>(if </a:t>
            </a:r>
            <a:r>
              <a:rPr lang="en-US" altLang="zh-TW" i="1">
                <a:solidFill>
                  <a:srgbClr val="0000FF"/>
                </a:solidFill>
                <a:latin typeface="Times New Roman" pitchFamily="18" charset="0"/>
              </a:rPr>
              <a:t>k</a:t>
            </a:r>
            <a:r>
              <a:rPr lang="en-US" altLang="zh-TW" i="1" baseline="-25000">
                <a:solidFill>
                  <a:srgbClr val="0000FF"/>
                </a:solidFill>
                <a:latin typeface="Times New Roman" pitchFamily="18" charset="0"/>
              </a:rPr>
              <a:t>i</a:t>
            </a:r>
            <a:r>
              <a:rPr lang="en-US" altLang="zh-TW">
                <a:solidFill>
                  <a:srgbClr val="0000FF"/>
                </a:solidFill>
                <a:latin typeface="Times New Roman" pitchFamily="18" charset="0"/>
              </a:rPr>
              <a:t>’s are not all zero, </a:t>
            </a:r>
            <a:r>
              <a:rPr lang="en-US" altLang="zh-TW" i="1">
                <a:solidFill>
                  <a:srgbClr val="0000FF"/>
                </a:solidFill>
                <a:latin typeface="Times New Roman" pitchFamily="18" charset="0"/>
              </a:rPr>
              <a:t>S</a:t>
            </a:r>
            <a:r>
              <a:rPr lang="en-US" altLang="zh-TW" baseline="-25000">
                <a:solidFill>
                  <a:srgbClr val="0000FF"/>
                </a:solidFill>
                <a:latin typeface="Times New Roman" pitchFamily="18" charset="0"/>
              </a:rPr>
              <a:t>1</a:t>
            </a:r>
            <a:r>
              <a:rPr lang="en-US" altLang="zh-TW">
                <a:solidFill>
                  <a:srgbClr val="0000FF"/>
                </a:solidFill>
                <a:latin typeface="Times New Roman" pitchFamily="18" charset="0"/>
              </a:rPr>
              <a:t> is linearly dependent)</a:t>
            </a:r>
          </a:p>
        </p:txBody>
      </p:sp>
      <p:graphicFrame>
        <p:nvGraphicFramePr>
          <p:cNvPr id="56325" name="Object 15"/>
          <p:cNvGraphicFramePr>
            <a:graphicFrameLocks noChangeAspect="1"/>
          </p:cNvGraphicFramePr>
          <p:nvPr>
            <p:extLst>
              <p:ext uri="{D42A27DB-BD31-4B8C-83A1-F6EECF244321}">
                <p14:modId xmlns:p14="http://schemas.microsoft.com/office/powerpoint/2010/main" val="3311477192"/>
              </p:ext>
            </p:extLst>
          </p:nvPr>
        </p:nvGraphicFramePr>
        <p:xfrm>
          <a:off x="500063" y="5857925"/>
          <a:ext cx="250825" cy="255587"/>
        </p:xfrm>
        <a:graphic>
          <a:graphicData uri="http://schemas.openxmlformats.org/presentationml/2006/ole">
            <mc:AlternateContent xmlns:mc="http://schemas.openxmlformats.org/markup-compatibility/2006">
              <mc:Choice xmlns:v="urn:schemas-microsoft-com:vml" Requires="v">
                <p:oleObj spid="_x0000_s132551" name="Equation" r:id="rId9" imgW="139680" imgH="126720" progId="Equation.DSMT4">
                  <p:embed/>
                </p:oleObj>
              </mc:Choice>
              <mc:Fallback>
                <p:oleObj name="Equation" r:id="rId9" imgW="139680" imgH="126720" progId="Equation.DSMT4">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063" y="5857925"/>
                        <a:ext cx="250825"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矩形 1">
            <a:extLst>
              <a:ext uri="{FF2B5EF4-FFF2-40B4-BE49-F238E27FC236}">
                <a16:creationId xmlns:a16="http://schemas.microsoft.com/office/drawing/2014/main" id="{59577638-DB33-42B1-B773-AC3A80E5D210}"/>
              </a:ext>
            </a:extLst>
          </p:cNvPr>
          <p:cNvSpPr/>
          <p:nvPr/>
        </p:nvSpPr>
        <p:spPr>
          <a:xfrm>
            <a:off x="763298" y="6253212"/>
            <a:ext cx="2125903" cy="461665"/>
          </a:xfrm>
          <a:prstGeom prst="rect">
            <a:avLst/>
          </a:prstGeom>
        </p:spPr>
        <p:txBody>
          <a:bodyPr wrap="none">
            <a:spAutoFit/>
          </a:bodyPr>
          <a:lstStyle/>
          <a:p>
            <a:r>
              <a:rPr lang="en-US" altLang="zh-TW" dirty="0">
                <a:latin typeface="Times New Roman" pitchFamily="18" charset="0"/>
                <a:ea typeface="標楷體" pitchFamily="65" charset="-120"/>
              </a:rPr>
              <a:t>of </a:t>
            </a:r>
            <a:r>
              <a:rPr lang="en-US" altLang="zh-TW" i="1" dirty="0">
                <a:latin typeface="Times New Roman" pitchFamily="18" charset="0"/>
                <a:ea typeface="標楷體" pitchFamily="65" charset="-120"/>
              </a:rPr>
              <a:t>k</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k</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 </a:t>
            </a:r>
            <a:r>
              <a:rPr lang="en-US" altLang="zh-TW" i="1" dirty="0">
                <a:latin typeface="Times New Roman" pitchFamily="18" charset="0"/>
                <a:ea typeface="標楷體" pitchFamily="65" charset="-120"/>
              </a:rPr>
              <a:t>k</a:t>
            </a:r>
            <a:r>
              <a:rPr lang="en-US" altLang="zh-TW" i="1" baseline="-25000" dirty="0">
                <a:latin typeface="Times New Roman" pitchFamily="18" charset="0"/>
                <a:ea typeface="標楷體" pitchFamily="65" charset="-120"/>
              </a:rPr>
              <a:t>m</a:t>
            </a:r>
            <a:r>
              <a:rPr lang="en-US" altLang="zh-TW" dirty="0">
                <a:latin typeface="Times New Roman" pitchFamily="18" charset="0"/>
                <a:ea typeface="標楷體" pitchFamily="65" charset="-120"/>
              </a:rPr>
              <a:t> </a:t>
            </a:r>
            <a:endParaRPr lang="zh-TW"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457200" y="785813"/>
            <a:ext cx="8147050" cy="1357312"/>
          </a:xfrm>
        </p:spPr>
        <p:txBody>
          <a:bodyPr/>
          <a:lstStyle/>
          <a:p>
            <a:pPr eaLnBrk="1" hangingPunct="1">
              <a:lnSpc>
                <a:spcPct val="110000"/>
              </a:lnSpc>
              <a:spcBef>
                <a:spcPts val="300"/>
              </a:spcBef>
            </a:pPr>
            <a:r>
              <a:rPr lang="en-US" altLang="zh-TW"/>
              <a:t>Theorem 4.11: Number of vectors in a basis</a:t>
            </a:r>
          </a:p>
          <a:p>
            <a:pPr eaLnBrk="1" hangingPunct="1">
              <a:lnSpc>
                <a:spcPct val="110000"/>
              </a:lnSpc>
              <a:spcBef>
                <a:spcPts val="300"/>
              </a:spcBef>
              <a:buFont typeface="Wingdings" pitchFamily="2" charset="2"/>
              <a:buNone/>
            </a:pPr>
            <a:r>
              <a:rPr lang="en-US" altLang="zh-TW">
                <a:solidFill>
                  <a:schemeClr val="tx1"/>
                </a:solidFill>
              </a:rPr>
              <a:t>	    If a vector space </a:t>
            </a:r>
            <a:r>
              <a:rPr lang="en-US" altLang="zh-TW" i="1">
                <a:solidFill>
                  <a:schemeClr val="tx1"/>
                </a:solidFill>
              </a:rPr>
              <a:t>V </a:t>
            </a:r>
            <a:r>
              <a:rPr lang="en-US" altLang="zh-TW">
                <a:solidFill>
                  <a:schemeClr val="tx1"/>
                </a:solidFill>
              </a:rPr>
              <a:t> has one basis with </a:t>
            </a:r>
            <a:r>
              <a:rPr lang="en-US" altLang="zh-TW" i="1">
                <a:solidFill>
                  <a:schemeClr val="tx1"/>
                </a:solidFill>
              </a:rPr>
              <a:t>n</a:t>
            </a:r>
            <a:r>
              <a:rPr lang="en-US" altLang="zh-TW">
                <a:solidFill>
                  <a:schemeClr val="tx1"/>
                </a:solidFill>
              </a:rPr>
              <a:t> vectors, then every</a:t>
            </a:r>
          </a:p>
          <a:p>
            <a:pPr eaLnBrk="1" hangingPunct="1">
              <a:lnSpc>
                <a:spcPct val="110000"/>
              </a:lnSpc>
              <a:spcBef>
                <a:spcPts val="300"/>
              </a:spcBef>
              <a:buFont typeface="Wingdings" pitchFamily="2" charset="2"/>
              <a:buNone/>
            </a:pPr>
            <a:r>
              <a:rPr lang="en-US" altLang="zh-TW">
                <a:solidFill>
                  <a:schemeClr val="tx1"/>
                </a:solidFill>
              </a:rPr>
              <a:t>       basis for </a:t>
            </a:r>
            <a:r>
              <a:rPr lang="en-US" altLang="zh-TW" i="1">
                <a:solidFill>
                  <a:schemeClr val="tx1"/>
                </a:solidFill>
              </a:rPr>
              <a:t>V  </a:t>
            </a:r>
            <a:r>
              <a:rPr lang="en-US" altLang="zh-TW">
                <a:solidFill>
                  <a:schemeClr val="tx1"/>
                </a:solidFill>
              </a:rPr>
              <a:t>has </a:t>
            </a:r>
            <a:r>
              <a:rPr lang="en-US" altLang="zh-TW" i="1">
                <a:solidFill>
                  <a:schemeClr val="tx1"/>
                </a:solidFill>
              </a:rPr>
              <a:t>n</a:t>
            </a:r>
            <a:r>
              <a:rPr lang="en-US" altLang="zh-TW">
                <a:solidFill>
                  <a:schemeClr val="tx1"/>
                </a:solidFill>
              </a:rPr>
              <a:t> vectors</a:t>
            </a:r>
          </a:p>
        </p:txBody>
      </p:sp>
      <p:sp>
        <p:nvSpPr>
          <p:cNvPr id="57348" name="Text Box 4"/>
          <p:cNvSpPr txBox="1">
            <a:spLocks noChangeArrowheads="1"/>
          </p:cNvSpPr>
          <p:nvPr/>
        </p:nvSpPr>
        <p:spPr bwMode="auto">
          <a:xfrm>
            <a:off x="531813" y="2071688"/>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ea typeface="標楷體" pitchFamily="65" charset="-120"/>
              </a:rPr>
              <a:t>Pf:</a:t>
            </a:r>
          </a:p>
        </p:txBody>
      </p:sp>
      <p:sp>
        <p:nvSpPr>
          <p:cNvPr id="57349" name="Text Box 5"/>
          <p:cNvSpPr txBox="1">
            <a:spLocks noChangeArrowheads="1"/>
          </p:cNvSpPr>
          <p:nvPr/>
        </p:nvSpPr>
        <p:spPr bwMode="auto">
          <a:xfrm>
            <a:off x="1031875" y="2786063"/>
            <a:ext cx="2499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dirty="0">
                <a:latin typeface="Times New Roman" pitchFamily="18" charset="0"/>
                <a:ea typeface="標楷體" pitchFamily="65" charset="-120"/>
              </a:rPr>
              <a:t>S </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 </a:t>
            </a:r>
            <a:r>
              <a:rPr lang="en-US" altLang="zh-TW" b="1" dirty="0" err="1">
                <a:latin typeface="Times New Roman" pitchFamily="18" charset="0"/>
                <a:ea typeface="標楷體" pitchFamily="65" charset="-120"/>
              </a:rPr>
              <a:t>v</a:t>
            </a:r>
            <a:r>
              <a:rPr lang="en-US" altLang="zh-TW" i="1" baseline="-25000" dirty="0" err="1">
                <a:latin typeface="Times New Roman" pitchFamily="18" charset="0"/>
                <a:ea typeface="標楷體" pitchFamily="65" charset="-120"/>
              </a:rPr>
              <a:t>n</a:t>
            </a:r>
            <a:r>
              <a:rPr lang="en-US" altLang="zh-TW" dirty="0">
                <a:latin typeface="Times New Roman" pitchFamily="18" charset="0"/>
                <a:ea typeface="標楷體" pitchFamily="65" charset="-120"/>
              </a:rPr>
              <a:t>}</a:t>
            </a:r>
          </a:p>
        </p:txBody>
      </p:sp>
      <p:sp>
        <p:nvSpPr>
          <p:cNvPr id="57350" name="Text Box 6"/>
          <p:cNvSpPr txBox="1">
            <a:spLocks noChangeArrowheads="1"/>
          </p:cNvSpPr>
          <p:nvPr/>
        </p:nvSpPr>
        <p:spPr bwMode="auto">
          <a:xfrm>
            <a:off x="1031875" y="3243263"/>
            <a:ext cx="2662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dirty="0">
                <a:latin typeface="Times New Roman" pitchFamily="18" charset="0"/>
                <a:ea typeface="標楷體" pitchFamily="65" charset="-120"/>
              </a:rPr>
              <a:t>S</a:t>
            </a:r>
            <a:r>
              <a:rPr lang="en-US" altLang="zh-TW" i="1" dirty="0">
                <a:latin typeface="Times New Roman" pitchFamily="18" charset="0"/>
                <a:cs typeface="Times New Roman" pitchFamily="18" charset="0"/>
              </a:rPr>
              <a:t>' </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u</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u</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 </a:t>
            </a:r>
            <a:r>
              <a:rPr lang="en-US" altLang="zh-TW" b="1" dirty="0">
                <a:latin typeface="Times New Roman" pitchFamily="18" charset="0"/>
                <a:ea typeface="標楷體" pitchFamily="65" charset="-120"/>
              </a:rPr>
              <a:t>u</a:t>
            </a:r>
            <a:r>
              <a:rPr lang="en-US" altLang="zh-TW" i="1" baseline="-25000" dirty="0">
                <a:latin typeface="Times New Roman" pitchFamily="18" charset="0"/>
                <a:ea typeface="標楷體" pitchFamily="65" charset="-120"/>
              </a:rPr>
              <a:t>m</a:t>
            </a:r>
            <a:r>
              <a:rPr lang="en-US" altLang="zh-TW" dirty="0">
                <a:latin typeface="Times New Roman" pitchFamily="18" charset="0"/>
                <a:ea typeface="標楷體" pitchFamily="65" charset="-120"/>
              </a:rPr>
              <a:t>}</a:t>
            </a:r>
          </a:p>
        </p:txBody>
      </p:sp>
      <p:sp>
        <p:nvSpPr>
          <p:cNvPr id="57351" name="Text Box 7"/>
          <p:cNvSpPr txBox="1">
            <a:spLocks noChangeArrowheads="1"/>
          </p:cNvSpPr>
          <p:nvPr/>
        </p:nvSpPr>
        <p:spPr bwMode="auto">
          <a:xfrm>
            <a:off x="3317875" y="3014663"/>
            <a:ext cx="5278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  are two bases with different sizes for </a:t>
            </a:r>
            <a:r>
              <a:rPr lang="en-US" altLang="zh-TW" i="1">
                <a:latin typeface="Times New Roman" pitchFamily="18" charset="0"/>
                <a:ea typeface="標楷體" pitchFamily="65" charset="-120"/>
              </a:rPr>
              <a:t>V</a:t>
            </a:r>
          </a:p>
        </p:txBody>
      </p:sp>
      <p:graphicFrame>
        <p:nvGraphicFramePr>
          <p:cNvPr id="57346" name="Object 0"/>
          <p:cNvGraphicFramePr>
            <a:graphicFrameLocks noChangeAspect="1"/>
          </p:cNvGraphicFramePr>
          <p:nvPr/>
        </p:nvGraphicFramePr>
        <p:xfrm>
          <a:off x="1071563" y="3856038"/>
          <a:ext cx="5643562" cy="1925637"/>
        </p:xfrm>
        <a:graphic>
          <a:graphicData uri="http://schemas.openxmlformats.org/presentationml/2006/ole">
            <mc:AlternateContent xmlns:mc="http://schemas.openxmlformats.org/markup-compatibility/2006">
              <mc:Choice xmlns:v="urn:schemas-microsoft-com:vml" Requires="v">
                <p:oleObj spid="_x0000_s57719" name="Equation" r:id="rId3" imgW="2819160" imgH="965160" progId="Equation.DSMT4">
                  <p:embed/>
                </p:oleObj>
              </mc:Choice>
              <mc:Fallback>
                <p:oleObj name="Equation" r:id="rId3" imgW="2819160" imgH="96516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3856038"/>
                        <a:ext cx="5643562" cy="192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52" name="Text Box 10"/>
          <p:cNvSpPr txBox="1">
            <a:spLocks noChangeArrowheads="1"/>
          </p:cNvSpPr>
          <p:nvPr/>
        </p:nvSpPr>
        <p:spPr bwMode="auto">
          <a:xfrm>
            <a:off x="1000125" y="2143125"/>
            <a:ext cx="800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marL="271463" indent="-271463"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800" dirty="0">
                <a:solidFill>
                  <a:srgbClr val="0000FF"/>
                </a:solidFill>
                <a:latin typeface="Times New Roman" pitchFamily="18" charset="0"/>
              </a:rPr>
              <a:t>※ According to </a:t>
            </a:r>
            <a:r>
              <a:rPr lang="en-US" altLang="zh-TW" sz="1800" dirty="0" err="1">
                <a:solidFill>
                  <a:srgbClr val="0000FF"/>
                </a:solidFill>
                <a:latin typeface="Times New Roman" pitchFamily="18" charset="0"/>
              </a:rPr>
              <a:t>Thm</a:t>
            </a:r>
            <a:r>
              <a:rPr lang="en-US" altLang="zh-TW" sz="1800" dirty="0">
                <a:solidFill>
                  <a:srgbClr val="0000FF"/>
                </a:solidFill>
                <a:latin typeface="Times New Roman" pitchFamily="18" charset="0"/>
              </a:rPr>
              <a:t>. 4.10, every linearly independent set contains at most </a:t>
            </a:r>
            <a:r>
              <a:rPr lang="en-US" altLang="zh-TW" sz="1800" i="1" dirty="0">
                <a:solidFill>
                  <a:srgbClr val="0000FF"/>
                </a:solidFill>
                <a:latin typeface="Times New Roman" pitchFamily="18" charset="0"/>
              </a:rPr>
              <a:t>n</a:t>
            </a:r>
            <a:r>
              <a:rPr lang="en-US" altLang="zh-TW" sz="1800" dirty="0">
                <a:solidFill>
                  <a:srgbClr val="0000FF"/>
                </a:solidFill>
                <a:latin typeface="Times New Roman" pitchFamily="18" charset="0"/>
              </a:rPr>
              <a:t> vectors in a vector space if there is a basis of </a:t>
            </a:r>
            <a:r>
              <a:rPr lang="en-US" altLang="zh-TW" sz="1800" i="1" dirty="0">
                <a:solidFill>
                  <a:srgbClr val="0000FF"/>
                </a:solidFill>
                <a:latin typeface="Times New Roman" pitchFamily="18" charset="0"/>
              </a:rPr>
              <a:t>n</a:t>
            </a:r>
            <a:r>
              <a:rPr lang="en-US" altLang="zh-TW" sz="1800" dirty="0">
                <a:solidFill>
                  <a:srgbClr val="0000FF"/>
                </a:solidFill>
                <a:latin typeface="Times New Roman" pitchFamily="18" charset="0"/>
              </a:rPr>
              <a:t> vectors spanning that vector space</a:t>
            </a:r>
          </a:p>
        </p:txBody>
      </p:sp>
      <p:sp>
        <p:nvSpPr>
          <p:cNvPr id="9" name="Text Box 10"/>
          <p:cNvSpPr txBox="1">
            <a:spLocks noChangeArrowheads="1"/>
          </p:cNvSpPr>
          <p:nvPr/>
        </p:nvSpPr>
        <p:spPr bwMode="auto">
          <a:xfrm>
            <a:off x="714375" y="5713413"/>
            <a:ext cx="8286750" cy="1144587"/>
          </a:xfrm>
          <a:prstGeom prst="rect">
            <a:avLst/>
          </a:prstGeom>
          <a:noFill/>
          <a:ln w="25400">
            <a:noFill/>
            <a:miter lim="800000"/>
            <a:headEnd/>
            <a:tailEnd type="none" w="sm" len="sm"/>
          </a:ln>
        </p:spPr>
        <p:txBody>
          <a:bodyPr>
            <a:spAutoFit/>
          </a:bodyPr>
          <a:lstStyle/>
          <a:p>
            <a:pPr marL="271463" indent="-271463">
              <a:lnSpc>
                <a:spcPct val="95000"/>
              </a:lnSpc>
              <a:defRPr/>
            </a:pPr>
            <a:r>
              <a:rPr lang="en-US" altLang="zh-TW" sz="1800" dirty="0">
                <a:solidFill>
                  <a:srgbClr val="0000FF"/>
                </a:solidFill>
                <a:latin typeface="+mn-lt"/>
                <a:ea typeface="新細明體" pitchFamily="18" charset="-120"/>
              </a:rPr>
              <a:t>※ For </a:t>
            </a:r>
            <a:r>
              <a:rPr lang="en-US" altLang="zh-TW" sz="1800" i="1" dirty="0">
                <a:solidFill>
                  <a:srgbClr val="0000FF"/>
                </a:solidFill>
                <a:latin typeface="+mn-lt"/>
              </a:rPr>
              <a:t>R</a:t>
            </a:r>
            <a:r>
              <a:rPr lang="en-US" altLang="zh-TW" sz="1800" baseline="50000" dirty="0">
                <a:solidFill>
                  <a:srgbClr val="0000FF"/>
                </a:solidFill>
                <a:latin typeface="+mn-lt"/>
              </a:rPr>
              <a:t>3</a:t>
            </a:r>
            <a:r>
              <a:rPr lang="en-US" altLang="zh-TW" sz="1800" dirty="0">
                <a:solidFill>
                  <a:srgbClr val="0000FF"/>
                </a:solidFill>
                <a:latin typeface="+mn-lt"/>
              </a:rPr>
              <a:t>, since the standard basis {(1, 0, 0), (0, 1, 0), (0, 0, 1)} can span this vector space, you can infer any basis that can span </a:t>
            </a:r>
            <a:r>
              <a:rPr lang="en-US" altLang="zh-TW" sz="1800" i="1" dirty="0">
                <a:solidFill>
                  <a:srgbClr val="0000FF"/>
                </a:solidFill>
                <a:latin typeface="+mn-lt"/>
              </a:rPr>
              <a:t>R</a:t>
            </a:r>
            <a:r>
              <a:rPr lang="en-US" altLang="zh-TW" sz="1800" baseline="30000" dirty="0">
                <a:solidFill>
                  <a:srgbClr val="0000FF"/>
                </a:solidFill>
                <a:latin typeface="+mn-lt"/>
              </a:rPr>
              <a:t>3 </a:t>
            </a:r>
            <a:r>
              <a:rPr lang="en-US" altLang="zh-TW" sz="1800" dirty="0">
                <a:solidFill>
                  <a:srgbClr val="0000FF"/>
                </a:solidFill>
                <a:latin typeface="+mn-lt"/>
              </a:rPr>
              <a:t>must have exactly 3 vectors</a:t>
            </a:r>
          </a:p>
          <a:p>
            <a:pPr marL="271463" indent="-271463">
              <a:lnSpc>
                <a:spcPct val="95000"/>
              </a:lnSpc>
              <a:defRPr/>
            </a:pPr>
            <a:r>
              <a:rPr lang="en-US" altLang="zh-TW" sz="1800" dirty="0">
                <a:solidFill>
                  <a:srgbClr val="0000FF"/>
                </a:solidFill>
                <a:latin typeface="+mn-lt"/>
                <a:ea typeface="新細明體" pitchFamily="18" charset="-120"/>
              </a:rPr>
              <a:t>※ </a:t>
            </a:r>
            <a:r>
              <a:rPr lang="en-US" altLang="zh-TW" sz="1800" dirty="0">
                <a:solidFill>
                  <a:srgbClr val="0000FF"/>
                </a:solidFill>
                <a:latin typeface="+mn-lt"/>
              </a:rPr>
              <a:t>For example, </a:t>
            </a:r>
            <a:r>
              <a:rPr lang="en-US" altLang="zh-TW" sz="1800" i="1" dirty="0">
                <a:solidFill>
                  <a:srgbClr val="0000FF"/>
                </a:solidFill>
                <a:latin typeface="+mn-lt"/>
              </a:rPr>
              <a:t>S </a:t>
            </a:r>
            <a:r>
              <a:rPr lang="en-US" altLang="zh-TW" sz="1800" dirty="0">
                <a:solidFill>
                  <a:srgbClr val="0000FF"/>
                </a:solidFill>
                <a:latin typeface="+mn-lt"/>
              </a:rPr>
              <a:t>= {(1, 2, 3), (0, 1, 2), (–2, 0, 1)} in Ex 5 on Slide 4.44 is another basis of </a:t>
            </a:r>
            <a:r>
              <a:rPr lang="en-US" altLang="zh-TW" sz="1800" i="1" dirty="0">
                <a:solidFill>
                  <a:srgbClr val="0000FF"/>
                </a:solidFill>
                <a:latin typeface="+mn-lt"/>
              </a:rPr>
              <a:t>R</a:t>
            </a:r>
            <a:r>
              <a:rPr lang="en-US" altLang="zh-TW" sz="1800" baseline="30000" dirty="0">
                <a:solidFill>
                  <a:srgbClr val="0000FF"/>
                </a:solidFill>
                <a:latin typeface="+mn-lt"/>
              </a:rPr>
              <a:t>3</a:t>
            </a:r>
            <a:r>
              <a:rPr lang="en-US" altLang="zh-TW" sz="1800" dirty="0">
                <a:solidFill>
                  <a:srgbClr val="0000FF"/>
                </a:solidFill>
                <a:latin typeface="+mn-lt"/>
              </a:rPr>
              <a:t> (because </a:t>
            </a:r>
            <a:r>
              <a:rPr lang="en-US" altLang="zh-TW" sz="1800" i="1" dirty="0">
                <a:solidFill>
                  <a:srgbClr val="0000FF"/>
                </a:solidFill>
                <a:latin typeface="+mn-lt"/>
              </a:rPr>
              <a:t>S</a:t>
            </a:r>
            <a:r>
              <a:rPr lang="en-US" altLang="zh-TW" sz="1800" dirty="0">
                <a:solidFill>
                  <a:srgbClr val="0000FF"/>
                </a:solidFill>
                <a:latin typeface="+mn-lt"/>
              </a:rPr>
              <a:t> can span </a:t>
            </a:r>
            <a:r>
              <a:rPr lang="en-US" altLang="zh-TW" sz="1800" i="1" dirty="0">
                <a:solidFill>
                  <a:srgbClr val="0000FF"/>
                </a:solidFill>
                <a:latin typeface="+mn-lt"/>
              </a:rPr>
              <a:t>R</a:t>
            </a:r>
            <a:r>
              <a:rPr lang="en-US" altLang="zh-TW" sz="1800" baseline="50000" dirty="0">
                <a:solidFill>
                  <a:srgbClr val="0000FF"/>
                </a:solidFill>
                <a:latin typeface="+mn-lt"/>
              </a:rPr>
              <a:t>3</a:t>
            </a:r>
            <a:r>
              <a:rPr lang="en-US" altLang="zh-TW" sz="1800" dirty="0">
                <a:solidFill>
                  <a:srgbClr val="0000FF"/>
                </a:solidFill>
                <a:latin typeface="+mn-lt"/>
              </a:rPr>
              <a:t> and </a:t>
            </a:r>
            <a:r>
              <a:rPr lang="en-US" altLang="zh-TW" sz="1800" i="1" dirty="0">
                <a:solidFill>
                  <a:srgbClr val="0000FF"/>
                </a:solidFill>
                <a:latin typeface="+mn-lt"/>
              </a:rPr>
              <a:t>S</a:t>
            </a:r>
            <a:r>
              <a:rPr lang="en-US" altLang="zh-TW" sz="1800" dirty="0">
                <a:solidFill>
                  <a:srgbClr val="0000FF"/>
                </a:solidFill>
                <a:latin typeface="+mn-lt"/>
              </a:rPr>
              <a:t> is linearly independent), and </a:t>
            </a:r>
            <a:r>
              <a:rPr lang="en-US" altLang="zh-TW" sz="1800" i="1" dirty="0">
                <a:solidFill>
                  <a:srgbClr val="0000FF"/>
                </a:solidFill>
                <a:latin typeface="+mn-lt"/>
              </a:rPr>
              <a:t>S</a:t>
            </a:r>
            <a:r>
              <a:rPr lang="en-US" altLang="zh-TW" sz="1800" dirty="0">
                <a:solidFill>
                  <a:srgbClr val="0000FF"/>
                </a:solidFill>
                <a:latin typeface="+mn-lt"/>
              </a:rPr>
              <a:t> has 3 vectors </a:t>
            </a:r>
            <a:endParaRPr lang="en-US" altLang="zh-TW" sz="1800" dirty="0">
              <a:solidFill>
                <a:srgbClr val="0000FF"/>
              </a:solidFill>
              <a:latin typeface="+mn-lt"/>
              <a:ea typeface="新細明體" pitchFamily="18" charset="-12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457200" y="3644900"/>
            <a:ext cx="8229600" cy="1441450"/>
          </a:xfrm>
        </p:spPr>
        <p:txBody>
          <a:bodyPr/>
          <a:lstStyle/>
          <a:p>
            <a:pPr eaLnBrk="1" hangingPunct="1">
              <a:spcBef>
                <a:spcPts val="600"/>
              </a:spcBef>
            </a:pPr>
            <a:r>
              <a:rPr lang="en-US" altLang="zh-TW" dirty="0"/>
              <a:t>Finite dimensional:</a:t>
            </a:r>
          </a:p>
          <a:p>
            <a:pPr eaLnBrk="1" hangingPunct="1">
              <a:spcBef>
                <a:spcPts val="600"/>
              </a:spcBef>
              <a:buFont typeface="Wingdings" pitchFamily="2" charset="2"/>
              <a:buNone/>
            </a:pPr>
            <a:r>
              <a:rPr lang="en-US" altLang="zh-TW" dirty="0">
                <a:solidFill>
                  <a:schemeClr val="tx1"/>
                </a:solidFill>
              </a:rPr>
              <a:t>   A vector space </a:t>
            </a:r>
            <a:r>
              <a:rPr lang="en-US" altLang="zh-TW" i="1" dirty="0">
                <a:solidFill>
                  <a:schemeClr val="tx1"/>
                </a:solidFill>
              </a:rPr>
              <a:t>V</a:t>
            </a:r>
            <a:r>
              <a:rPr lang="en-US" altLang="zh-TW" dirty="0">
                <a:solidFill>
                  <a:schemeClr val="tx1"/>
                </a:solidFill>
              </a:rPr>
              <a:t> is finite dimensional if it has a basis consisting of a finite number of elements</a:t>
            </a:r>
          </a:p>
        </p:txBody>
      </p:sp>
      <p:sp>
        <p:nvSpPr>
          <p:cNvPr id="110595" name="Rectangle 4"/>
          <p:cNvSpPr>
            <a:spLocks noChangeArrowheads="1"/>
          </p:cNvSpPr>
          <p:nvPr/>
        </p:nvSpPr>
        <p:spPr bwMode="auto">
          <a:xfrm>
            <a:off x="457200" y="5228356"/>
            <a:ext cx="82296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spcBef>
                <a:spcPts val="600"/>
              </a:spcBef>
              <a:buClr>
                <a:schemeClr val="tx1"/>
              </a:buClr>
              <a:buSzPct val="40000"/>
              <a:buFont typeface="Wingdings" pitchFamily="2" charset="2"/>
              <a:buChar char="n"/>
            </a:pPr>
            <a:r>
              <a:rPr lang="en-US" altLang="zh-TW" dirty="0">
                <a:solidFill>
                  <a:schemeClr val="hlink"/>
                </a:solidFill>
                <a:latin typeface="Times New Roman" pitchFamily="18" charset="0"/>
                <a:ea typeface="標楷體" pitchFamily="65" charset="-120"/>
              </a:rPr>
              <a:t>Infinite dimensional:</a:t>
            </a:r>
          </a:p>
          <a:p>
            <a:pPr marL="196850" indent="-196850">
              <a:spcBef>
                <a:spcPts val="600"/>
              </a:spcBef>
            </a:pPr>
            <a:r>
              <a:rPr lang="en-US" altLang="zh-TW" dirty="0">
                <a:latin typeface="Times New Roman" pitchFamily="18" charset="0"/>
                <a:ea typeface="標楷體" pitchFamily="65" charset="-120"/>
              </a:rPr>
              <a:t>   </a:t>
            </a:r>
            <a:r>
              <a:rPr lang="en-US" altLang="zh-TW" dirty="0">
                <a:latin typeface="Times New Roman" pitchFamily="18" charset="0"/>
              </a:rPr>
              <a:t>If a vector space </a:t>
            </a:r>
            <a:r>
              <a:rPr lang="en-US" altLang="zh-TW" i="1" dirty="0">
                <a:latin typeface="Times New Roman" pitchFamily="18" charset="0"/>
              </a:rPr>
              <a:t>V</a:t>
            </a:r>
            <a:r>
              <a:rPr lang="en-US" altLang="zh-TW" dirty="0">
                <a:latin typeface="Times New Roman" pitchFamily="18" charset="0"/>
              </a:rPr>
              <a:t>  is not finite dimensional, then it is called infinite dimensional</a:t>
            </a:r>
          </a:p>
        </p:txBody>
      </p:sp>
      <p:sp>
        <p:nvSpPr>
          <p:cNvPr id="110596" name="Rectangle 5"/>
          <p:cNvSpPr>
            <a:spLocks noChangeArrowheads="1"/>
          </p:cNvSpPr>
          <p:nvPr/>
        </p:nvSpPr>
        <p:spPr bwMode="auto">
          <a:xfrm>
            <a:off x="457200" y="765175"/>
            <a:ext cx="79248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nSpc>
                <a:spcPct val="120000"/>
              </a:lnSpc>
              <a:spcBef>
                <a:spcPct val="20000"/>
              </a:spcBef>
              <a:buClr>
                <a:schemeClr val="tx1"/>
              </a:buClr>
              <a:buSzPct val="40000"/>
              <a:buFont typeface="Wingdings" pitchFamily="2" charset="2"/>
              <a:buChar char="n"/>
            </a:pPr>
            <a:r>
              <a:rPr lang="en-US" altLang="zh-TW">
                <a:solidFill>
                  <a:schemeClr val="hlink"/>
                </a:solidFill>
                <a:latin typeface="Times New Roman" pitchFamily="18" charset="0"/>
                <a:ea typeface="標楷體" pitchFamily="65" charset="-120"/>
              </a:rPr>
              <a:t>Dimension:</a:t>
            </a:r>
          </a:p>
          <a:p>
            <a:pPr marL="196850" indent="-196850">
              <a:lnSpc>
                <a:spcPct val="120000"/>
              </a:lnSpc>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   </a:t>
            </a:r>
          </a:p>
        </p:txBody>
      </p:sp>
      <p:sp>
        <p:nvSpPr>
          <p:cNvPr id="110597" name="Text Box 6"/>
          <p:cNvSpPr txBox="1">
            <a:spLocks noChangeArrowheads="1"/>
          </p:cNvSpPr>
          <p:nvPr/>
        </p:nvSpPr>
        <p:spPr bwMode="auto">
          <a:xfrm>
            <a:off x="1143000" y="2214563"/>
            <a:ext cx="2254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 a vector space</a:t>
            </a:r>
          </a:p>
        </p:txBody>
      </p:sp>
      <p:sp>
        <p:nvSpPr>
          <p:cNvPr id="110598" name="Text Box 7"/>
          <p:cNvSpPr txBox="1">
            <a:spLocks noChangeArrowheads="1"/>
          </p:cNvSpPr>
          <p:nvPr/>
        </p:nvSpPr>
        <p:spPr bwMode="auto">
          <a:xfrm>
            <a:off x="4071938" y="2214563"/>
            <a:ext cx="2047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S: </a:t>
            </a:r>
            <a:r>
              <a:rPr lang="en-US" altLang="zh-TW">
                <a:latin typeface="Times New Roman" pitchFamily="18" charset="0"/>
                <a:ea typeface="標楷體" pitchFamily="65" charset="-120"/>
              </a:rPr>
              <a:t>a basis for </a:t>
            </a:r>
            <a:r>
              <a:rPr lang="en-US" altLang="zh-TW" i="1">
                <a:latin typeface="Times New Roman" pitchFamily="18" charset="0"/>
                <a:ea typeface="標楷體" pitchFamily="65" charset="-120"/>
              </a:rPr>
              <a:t>V</a:t>
            </a:r>
            <a:endParaRPr lang="en-US" altLang="zh-TW">
              <a:latin typeface="Times New Roman" pitchFamily="18" charset="0"/>
              <a:ea typeface="標楷體" pitchFamily="65" charset="-120"/>
            </a:endParaRPr>
          </a:p>
        </p:txBody>
      </p:sp>
      <p:sp>
        <p:nvSpPr>
          <p:cNvPr id="110599" name="Text Box 8"/>
          <p:cNvSpPr txBox="1">
            <a:spLocks noChangeArrowheads="1"/>
          </p:cNvSpPr>
          <p:nvPr/>
        </p:nvSpPr>
        <p:spPr bwMode="auto">
          <a:xfrm>
            <a:off x="971550" y="2824163"/>
            <a:ext cx="2254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dim(</a:t>
            </a:r>
            <a:r>
              <a:rPr lang="en-US" altLang="zh-TW" i="1">
                <a:latin typeface="Times New Roman" pitchFamily="18" charset="0"/>
                <a:ea typeface="標楷體" pitchFamily="65" charset="-120"/>
                <a:sym typeface="Symbol" pitchFamily="18" charset="2"/>
              </a:rPr>
              <a:t>V</a:t>
            </a:r>
            <a:r>
              <a:rPr lang="en-US" altLang="zh-TW">
                <a:latin typeface="Times New Roman" pitchFamily="18" charset="0"/>
                <a:ea typeface="標楷體" pitchFamily="65" charset="-120"/>
                <a:sym typeface="Symbol" pitchFamily="18" charset="2"/>
              </a:rPr>
              <a:t>) =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a:t>
            </a:r>
            <a:endParaRPr lang="en-US" altLang="zh-TW">
              <a:latin typeface="Times New Roman" pitchFamily="18" charset="0"/>
              <a:ea typeface="標楷體" pitchFamily="65" charset="-120"/>
            </a:endParaRPr>
          </a:p>
        </p:txBody>
      </p:sp>
      <p:sp>
        <p:nvSpPr>
          <p:cNvPr id="110600" name="Text Box 10"/>
          <p:cNvSpPr txBox="1">
            <a:spLocks noChangeArrowheads="1"/>
          </p:cNvSpPr>
          <p:nvPr/>
        </p:nvSpPr>
        <p:spPr bwMode="auto">
          <a:xfrm>
            <a:off x="3286125" y="2857500"/>
            <a:ext cx="3802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a:solidFill>
                  <a:srgbClr val="0000FF"/>
                </a:solidFill>
                <a:latin typeface="Times New Roman" pitchFamily="18" charset="0"/>
                <a:ea typeface="標楷體" pitchFamily="65" charset="-120"/>
              </a:rPr>
              <a:t>(the number of vectors in a basis </a:t>
            </a:r>
            <a:r>
              <a:rPr lang="en-US" altLang="zh-TW" sz="2000" i="1">
                <a:solidFill>
                  <a:srgbClr val="0000FF"/>
                </a:solidFill>
                <a:latin typeface="Times New Roman" pitchFamily="18" charset="0"/>
                <a:ea typeface="標楷體" pitchFamily="65" charset="-120"/>
              </a:rPr>
              <a:t>S</a:t>
            </a:r>
            <a:r>
              <a:rPr lang="en-US" altLang="zh-TW" sz="2000">
                <a:solidFill>
                  <a:srgbClr val="0000FF"/>
                </a:solidFill>
                <a:latin typeface="Times New Roman" pitchFamily="18" charset="0"/>
                <a:ea typeface="標楷體" pitchFamily="65" charset="-120"/>
              </a:rPr>
              <a:t>)</a:t>
            </a:r>
          </a:p>
        </p:txBody>
      </p:sp>
      <p:sp>
        <p:nvSpPr>
          <p:cNvPr id="110601" name="矩形 10"/>
          <p:cNvSpPr>
            <a:spLocks noChangeArrowheads="1"/>
          </p:cNvSpPr>
          <p:nvPr/>
        </p:nvSpPr>
        <p:spPr bwMode="auto">
          <a:xfrm>
            <a:off x="928688" y="1285875"/>
            <a:ext cx="70008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The dimension of a vector space </a:t>
            </a:r>
            <a:r>
              <a:rPr lang="en-US" altLang="zh-TW" i="1">
                <a:latin typeface="Times New Roman" pitchFamily="18" charset="0"/>
                <a:ea typeface="標楷體" pitchFamily="65" charset="-120"/>
              </a:rPr>
              <a:t>V  </a:t>
            </a:r>
            <a:r>
              <a:rPr lang="en-US" altLang="zh-TW">
                <a:latin typeface="Times New Roman" pitchFamily="18" charset="0"/>
                <a:ea typeface="標楷體" pitchFamily="65" charset="-120"/>
              </a:rPr>
              <a:t>is defined to be the number of vectors in a basis for </a:t>
            </a:r>
            <a:r>
              <a:rPr lang="en-US" altLang="zh-TW" i="1">
                <a:latin typeface="Times New Roman" pitchFamily="18" charset="0"/>
                <a:ea typeface="標楷體" pitchFamily="65" charset="-120"/>
              </a:rPr>
              <a:t>V</a:t>
            </a:r>
            <a:endParaRPr lang="en-US" altLang="zh-TW">
              <a:latin typeface="Times New Roman" pitchFamily="18" charset="0"/>
              <a:ea typeface="標楷體" pitchFamily="65" charset="-12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457200" y="952500"/>
            <a:ext cx="7924800" cy="495300"/>
          </a:xfrm>
        </p:spPr>
        <p:txBody>
          <a:bodyPr/>
          <a:lstStyle/>
          <a:p>
            <a:pPr eaLnBrk="1" hangingPunct="1">
              <a:buSzTx/>
              <a:buFont typeface="Wingdings" pitchFamily="2" charset="2"/>
              <a:buChar char="§"/>
            </a:pPr>
            <a:r>
              <a:rPr lang="en-US" altLang="zh-TW" dirty="0"/>
              <a:t> </a:t>
            </a:r>
            <a:r>
              <a:rPr lang="en-US" altLang="zh-TW" dirty="0">
                <a:solidFill>
                  <a:srgbClr val="FF0000"/>
                </a:solidFill>
              </a:rPr>
              <a:t>Notes:</a:t>
            </a:r>
          </a:p>
        </p:txBody>
      </p:sp>
      <p:sp>
        <p:nvSpPr>
          <p:cNvPr id="111619" name="Text Box 4"/>
          <p:cNvSpPr txBox="1">
            <a:spLocks noChangeArrowheads="1"/>
          </p:cNvSpPr>
          <p:nvPr/>
        </p:nvSpPr>
        <p:spPr bwMode="auto">
          <a:xfrm>
            <a:off x="925513" y="1524000"/>
            <a:ext cx="2233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(1) dim({</a:t>
            </a:r>
            <a:r>
              <a:rPr lang="en-US" altLang="zh-TW" b="1">
                <a:latin typeface="Times New Roman" pitchFamily="18" charset="0"/>
                <a:ea typeface="標楷體" pitchFamily="65" charset="-120"/>
              </a:rPr>
              <a:t>0</a:t>
            </a:r>
            <a:r>
              <a:rPr lang="en-US" altLang="zh-TW">
                <a:latin typeface="Times New Roman" pitchFamily="18" charset="0"/>
                <a:ea typeface="標楷體" pitchFamily="65" charset="-120"/>
              </a:rPr>
              <a:t>}) = 0</a:t>
            </a:r>
          </a:p>
        </p:txBody>
      </p:sp>
      <p:sp>
        <p:nvSpPr>
          <p:cNvPr id="111620" name="Text Box 5"/>
          <p:cNvSpPr txBox="1">
            <a:spLocks noChangeArrowheads="1"/>
          </p:cNvSpPr>
          <p:nvPr/>
        </p:nvSpPr>
        <p:spPr bwMode="auto">
          <a:xfrm>
            <a:off x="914400" y="2755900"/>
            <a:ext cx="40505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(2) Given dim(</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 </a:t>
            </a:r>
            <a:r>
              <a:rPr lang="en-US" altLang="zh-TW" i="1" dirty="0">
                <a:latin typeface="Times New Roman" pitchFamily="18" charset="0"/>
                <a:ea typeface="標楷體" pitchFamily="65" charset="-120"/>
              </a:rPr>
              <a:t>n</a:t>
            </a:r>
            <a:r>
              <a:rPr lang="en-US" altLang="zh-TW" dirty="0">
                <a:latin typeface="Times New Roman" pitchFamily="18" charset="0"/>
                <a:ea typeface="標楷體" pitchFamily="65" charset="-120"/>
              </a:rPr>
              <a:t>, for </a:t>
            </a:r>
            <a:r>
              <a:rPr lang="en-US" altLang="zh-TW" i="1" dirty="0">
                <a:latin typeface="Times New Roman" pitchFamily="18" charset="0"/>
                <a:ea typeface="標楷體" pitchFamily="65" charset="-120"/>
              </a:rPr>
              <a:t>S</a:t>
            </a:r>
            <a:r>
              <a:rPr lang="en-US" altLang="zh-TW" dirty="0">
                <a:latin typeface="Times New Roman" pitchFamily="18" charset="0"/>
                <a:ea typeface="標楷體" pitchFamily="65" charset="-120"/>
                <a:sym typeface="Symbol" pitchFamily="18" charset="2"/>
              </a:rPr>
              <a:t></a:t>
            </a:r>
            <a:r>
              <a:rPr lang="en-US" altLang="zh-TW" i="1" dirty="0">
                <a:latin typeface="Times New Roman" pitchFamily="18" charset="0"/>
                <a:ea typeface="標楷體" pitchFamily="65" charset="-120"/>
                <a:sym typeface="Symbol" pitchFamily="18" charset="2"/>
              </a:rPr>
              <a:t>V</a:t>
            </a:r>
            <a:endParaRPr lang="en-US" altLang="zh-TW" i="1" dirty="0">
              <a:latin typeface="Times New Roman" pitchFamily="18" charset="0"/>
              <a:ea typeface="標楷體" pitchFamily="65" charset="-120"/>
            </a:endParaRPr>
          </a:p>
        </p:txBody>
      </p:sp>
      <p:sp>
        <p:nvSpPr>
          <p:cNvPr id="111621" name="Text Box 6"/>
          <p:cNvSpPr txBox="1">
            <a:spLocks noChangeArrowheads="1"/>
          </p:cNvSpPr>
          <p:nvPr/>
        </p:nvSpPr>
        <p:spPr bwMode="auto">
          <a:xfrm>
            <a:off x="1214438" y="3357563"/>
            <a:ext cx="7466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 </a:t>
            </a:r>
            <a:r>
              <a:rPr lang="en-US" altLang="zh-TW">
                <a:latin typeface="Times New Roman" pitchFamily="18" charset="0"/>
                <a:ea typeface="標楷體" pitchFamily="65" charset="-120"/>
              </a:rPr>
              <a:t>a spanning set     </a:t>
            </a:r>
            <a:r>
              <a:rPr lang="en-US" altLang="zh-TW">
                <a:latin typeface="Times New Roman" pitchFamily="18" charset="0"/>
                <a:ea typeface="標楷體" pitchFamily="65" charset="-120"/>
                <a:sym typeface="Symbol" pitchFamily="18" charset="2"/>
              </a:rPr>
              <a:t>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 </a:t>
            </a:r>
            <a:r>
              <a:rPr lang="en-US" altLang="zh-TW" i="1">
                <a:latin typeface="Times New Roman" pitchFamily="18" charset="0"/>
                <a:ea typeface="標楷體" pitchFamily="65" charset="-120"/>
                <a:sym typeface="Symbol" pitchFamily="18" charset="2"/>
              </a:rPr>
              <a:t>n </a:t>
            </a:r>
            <a:r>
              <a:rPr lang="en-US" altLang="zh-TW" sz="1800">
                <a:solidFill>
                  <a:srgbClr val="0000FF"/>
                </a:solidFill>
                <a:latin typeface="Times New Roman" pitchFamily="18" charset="0"/>
                <a:ea typeface="標楷體" pitchFamily="65" charset="-120"/>
                <a:sym typeface="Symbol" pitchFamily="18" charset="2"/>
              </a:rPr>
              <a:t>(from Ex 5 on Slides 4.44 and 4.45)</a:t>
            </a:r>
            <a:endParaRPr lang="en-US" altLang="zh-TW" sz="1800" i="1">
              <a:solidFill>
                <a:srgbClr val="0000FF"/>
              </a:solidFill>
              <a:latin typeface="Times New Roman" pitchFamily="18" charset="0"/>
              <a:ea typeface="標楷體" pitchFamily="65" charset="-120"/>
            </a:endParaRPr>
          </a:p>
        </p:txBody>
      </p:sp>
      <p:sp>
        <p:nvSpPr>
          <p:cNvPr id="111622" name="Text Box 7"/>
          <p:cNvSpPr txBox="1">
            <a:spLocks noChangeArrowheads="1"/>
          </p:cNvSpPr>
          <p:nvPr/>
        </p:nvSpPr>
        <p:spPr bwMode="auto">
          <a:xfrm>
            <a:off x="1214438" y="3903142"/>
            <a:ext cx="6273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dirty="0">
                <a:latin typeface="Times New Roman" pitchFamily="18" charset="0"/>
                <a:ea typeface="標楷體" pitchFamily="65" charset="-120"/>
              </a:rPr>
              <a:t>S</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 </a:t>
            </a:r>
            <a:r>
              <a:rPr lang="en-US" altLang="zh-TW" dirty="0">
                <a:latin typeface="Times New Roman" pitchFamily="18" charset="0"/>
                <a:ea typeface="標楷體" pitchFamily="65" charset="-120"/>
              </a:rPr>
              <a:t>a L.I. set              </a:t>
            </a:r>
            <a:r>
              <a:rPr lang="en-US" altLang="zh-TW" dirty="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sym typeface="Symbol" pitchFamily="18" charset="2"/>
              </a:rPr>
              <a:t>S</a:t>
            </a:r>
            <a:r>
              <a:rPr lang="en-US" altLang="zh-TW" dirty="0">
                <a:latin typeface="Times New Roman" pitchFamily="18" charset="0"/>
                <a:ea typeface="標楷體" pitchFamily="65" charset="-120"/>
                <a:sym typeface="Symbol" pitchFamily="18" charset="2"/>
              </a:rPr>
              <a:t>)  </a:t>
            </a:r>
            <a:r>
              <a:rPr lang="en-US" altLang="zh-TW" i="1" dirty="0">
                <a:latin typeface="Times New Roman" pitchFamily="18" charset="0"/>
                <a:ea typeface="標楷體" pitchFamily="65" charset="-120"/>
                <a:sym typeface="Symbol" pitchFamily="18" charset="2"/>
              </a:rPr>
              <a:t>n </a:t>
            </a:r>
            <a:r>
              <a:rPr lang="en-US" altLang="zh-TW" sz="1800" dirty="0">
                <a:solidFill>
                  <a:srgbClr val="0000FF"/>
                </a:solidFill>
                <a:latin typeface="Times New Roman" pitchFamily="18" charset="0"/>
                <a:ea typeface="標楷體" pitchFamily="65" charset="-120"/>
                <a:sym typeface="Symbol" pitchFamily="18" charset="2"/>
              </a:rPr>
              <a:t>(from Theorem 4.10)</a:t>
            </a:r>
            <a:endParaRPr lang="en-US" altLang="zh-TW" sz="1800" i="1" dirty="0">
              <a:solidFill>
                <a:srgbClr val="0000FF"/>
              </a:solidFill>
              <a:latin typeface="Times New Roman" pitchFamily="18" charset="0"/>
              <a:ea typeface="標楷體" pitchFamily="65" charset="-120"/>
              <a:sym typeface="Symbol" pitchFamily="18" charset="2"/>
            </a:endParaRPr>
          </a:p>
        </p:txBody>
      </p:sp>
      <p:sp>
        <p:nvSpPr>
          <p:cNvPr id="111623" name="Text Box 8"/>
          <p:cNvSpPr txBox="1">
            <a:spLocks noChangeArrowheads="1"/>
          </p:cNvSpPr>
          <p:nvPr/>
        </p:nvSpPr>
        <p:spPr bwMode="auto">
          <a:xfrm>
            <a:off x="1214438" y="4556125"/>
            <a:ext cx="4087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 </a:t>
            </a:r>
            <a:r>
              <a:rPr lang="en-US" altLang="zh-TW">
                <a:latin typeface="Times New Roman" pitchFamily="18" charset="0"/>
                <a:ea typeface="標楷體" pitchFamily="65" charset="-120"/>
              </a:rPr>
              <a:t>a basis                 </a:t>
            </a:r>
            <a:r>
              <a:rPr lang="en-US" altLang="zh-TW">
                <a:latin typeface="Times New Roman" pitchFamily="18" charset="0"/>
                <a:ea typeface="標楷體" pitchFamily="65" charset="-120"/>
                <a:sym typeface="Symbol" pitchFamily="18" charset="2"/>
              </a:rPr>
              <a:t>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 </a:t>
            </a:r>
            <a:r>
              <a:rPr lang="en-US" altLang="zh-TW" i="1">
                <a:latin typeface="Times New Roman" pitchFamily="18" charset="0"/>
                <a:ea typeface="標楷體" pitchFamily="65" charset="-120"/>
                <a:sym typeface="Symbol" pitchFamily="18" charset="2"/>
              </a:rPr>
              <a:t>n</a:t>
            </a:r>
            <a:endParaRPr lang="en-US" altLang="zh-TW" sz="1800" i="1">
              <a:solidFill>
                <a:srgbClr val="0000FF"/>
              </a:solidFill>
              <a:latin typeface="Times New Roman" pitchFamily="18" charset="0"/>
              <a:ea typeface="標楷體" pitchFamily="65" charset="-120"/>
              <a:sym typeface="Symbol" pitchFamily="18" charset="2"/>
            </a:endParaRPr>
          </a:p>
        </p:txBody>
      </p:sp>
      <p:sp>
        <p:nvSpPr>
          <p:cNvPr id="111624" name="Text Box 10"/>
          <p:cNvSpPr txBox="1">
            <a:spLocks noChangeArrowheads="1"/>
          </p:cNvSpPr>
          <p:nvPr/>
        </p:nvSpPr>
        <p:spPr bwMode="auto">
          <a:xfrm>
            <a:off x="914400" y="5286375"/>
            <a:ext cx="8020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(3) Given dim(</a:t>
            </a:r>
            <a:r>
              <a:rPr lang="en-US" altLang="zh-TW" i="1" dirty="0">
                <a:latin typeface="Times New Roman" pitchFamily="18" charset="0"/>
                <a:ea typeface="標楷體" pitchFamily="65" charset="-120"/>
              </a:rPr>
              <a:t>V</a:t>
            </a:r>
            <a:r>
              <a:rPr lang="en-US" altLang="zh-TW" dirty="0">
                <a:latin typeface="Times New Roman" pitchFamily="18" charset="0"/>
                <a:ea typeface="標楷體" pitchFamily="65" charset="-120"/>
              </a:rPr>
              <a:t>) = </a:t>
            </a:r>
            <a:r>
              <a:rPr lang="en-US" altLang="zh-TW" i="1" dirty="0">
                <a:latin typeface="Times New Roman" pitchFamily="18" charset="0"/>
                <a:ea typeface="標楷體" pitchFamily="65" charset="-120"/>
              </a:rPr>
              <a:t>n</a:t>
            </a:r>
            <a:r>
              <a:rPr lang="en-US" altLang="zh-TW" dirty="0">
                <a:latin typeface="Times New Roman" pitchFamily="18" charset="0"/>
                <a:ea typeface="標楷體" pitchFamily="65" charset="-120"/>
              </a:rPr>
              <a:t>, if </a:t>
            </a:r>
            <a:r>
              <a:rPr lang="en-US" altLang="zh-TW" i="1" dirty="0">
                <a:latin typeface="Times New Roman" pitchFamily="18" charset="0"/>
                <a:ea typeface="標楷體" pitchFamily="65" charset="-120"/>
              </a:rPr>
              <a:t>W</a:t>
            </a:r>
            <a:r>
              <a:rPr lang="en-US" altLang="zh-TW" dirty="0">
                <a:latin typeface="Times New Roman" pitchFamily="18" charset="0"/>
                <a:ea typeface="標楷體" pitchFamily="65" charset="-120"/>
                <a:sym typeface="Symbol" pitchFamily="18" charset="2"/>
              </a:rPr>
              <a:t>  is a subspace of </a:t>
            </a:r>
            <a:r>
              <a:rPr lang="en-US" altLang="zh-TW" i="1" dirty="0">
                <a:latin typeface="Times New Roman" pitchFamily="18" charset="0"/>
                <a:ea typeface="標楷體" pitchFamily="65" charset="-120"/>
                <a:sym typeface="Symbol" pitchFamily="18" charset="2"/>
              </a:rPr>
              <a:t>V</a:t>
            </a:r>
            <a:r>
              <a:rPr lang="en-US" altLang="zh-TW" dirty="0">
                <a:latin typeface="Times New Roman" pitchFamily="18" charset="0"/>
                <a:ea typeface="標楷體" pitchFamily="65" charset="-120"/>
                <a:sym typeface="Symbol" pitchFamily="18" charset="2"/>
              </a:rPr>
              <a:t>  dim(</a:t>
            </a:r>
            <a:r>
              <a:rPr lang="en-US" altLang="zh-TW" i="1" dirty="0">
                <a:latin typeface="Times New Roman" pitchFamily="18" charset="0"/>
                <a:ea typeface="標楷體" pitchFamily="65" charset="-120"/>
                <a:sym typeface="Symbol" pitchFamily="18" charset="2"/>
              </a:rPr>
              <a:t>W</a:t>
            </a:r>
            <a:r>
              <a:rPr lang="en-US" altLang="zh-TW" dirty="0">
                <a:latin typeface="Times New Roman" pitchFamily="18" charset="0"/>
                <a:ea typeface="標楷體" pitchFamily="65" charset="-120"/>
                <a:sym typeface="Symbol" pitchFamily="18" charset="2"/>
              </a:rPr>
              <a:t>)  </a:t>
            </a:r>
            <a:r>
              <a:rPr lang="en-US" altLang="zh-TW" i="1" dirty="0">
                <a:latin typeface="Times New Roman" pitchFamily="18" charset="0"/>
                <a:ea typeface="標楷體" pitchFamily="65" charset="-120"/>
                <a:sym typeface="Symbol" pitchFamily="18" charset="2"/>
              </a:rPr>
              <a:t>n </a:t>
            </a:r>
          </a:p>
        </p:txBody>
      </p:sp>
      <p:grpSp>
        <p:nvGrpSpPr>
          <p:cNvPr id="111625" name="Group 35"/>
          <p:cNvGrpSpPr>
            <a:grpSpLocks/>
          </p:cNvGrpSpPr>
          <p:nvPr/>
        </p:nvGrpSpPr>
        <p:grpSpPr bwMode="auto">
          <a:xfrm>
            <a:off x="4859339" y="838200"/>
            <a:ext cx="3960813" cy="2320925"/>
            <a:chOff x="3061" y="528"/>
            <a:chExt cx="2495" cy="1462"/>
          </a:xfrm>
        </p:grpSpPr>
        <p:sp>
          <p:nvSpPr>
            <p:cNvPr id="111629" name="Oval 16"/>
            <p:cNvSpPr>
              <a:spLocks noChangeArrowheads="1"/>
            </p:cNvSpPr>
            <p:nvPr/>
          </p:nvSpPr>
          <p:spPr bwMode="auto">
            <a:xfrm>
              <a:off x="3061" y="790"/>
              <a:ext cx="1488" cy="672"/>
            </a:xfrm>
            <a:prstGeom prst="ellipse">
              <a:avLst/>
            </a:prstGeom>
            <a:noFill/>
            <a:ln w="25400">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1630" name="Oval 17"/>
            <p:cNvSpPr>
              <a:spLocks noChangeArrowheads="1"/>
            </p:cNvSpPr>
            <p:nvPr/>
          </p:nvSpPr>
          <p:spPr bwMode="auto">
            <a:xfrm>
              <a:off x="3925" y="790"/>
              <a:ext cx="1488" cy="672"/>
            </a:xfrm>
            <a:prstGeom prst="ellipse">
              <a:avLst/>
            </a:prstGeom>
            <a:noFill/>
            <a:ln w="25400">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1631" name="Text Box 18"/>
            <p:cNvSpPr txBox="1">
              <a:spLocks noChangeArrowheads="1"/>
            </p:cNvSpPr>
            <p:nvPr/>
          </p:nvSpPr>
          <p:spPr bwMode="auto">
            <a:xfrm>
              <a:off x="3237" y="978"/>
              <a:ext cx="60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algn="ctr" eaLnBrk="1" hangingPunct="1"/>
              <a:r>
                <a:rPr lang="en-US" altLang="zh-TW" sz="1600">
                  <a:latin typeface="Times New Roman" pitchFamily="18" charset="0"/>
                  <a:ea typeface="標楷體" pitchFamily="65" charset="-120"/>
                </a:rPr>
                <a:t>Spanning</a:t>
              </a:r>
            </a:p>
            <a:p>
              <a:pPr algn="ctr" eaLnBrk="1" hangingPunct="1"/>
              <a:r>
                <a:rPr lang="en-US" altLang="zh-TW" sz="1600">
                  <a:latin typeface="Times New Roman" pitchFamily="18" charset="0"/>
                  <a:ea typeface="標楷體" pitchFamily="65" charset="-120"/>
                </a:rPr>
                <a:t>Sets</a:t>
              </a:r>
            </a:p>
          </p:txBody>
        </p:sp>
        <p:sp>
          <p:nvSpPr>
            <p:cNvPr id="111632" name="Text Box 19"/>
            <p:cNvSpPr txBox="1">
              <a:spLocks noChangeArrowheads="1"/>
            </p:cNvSpPr>
            <p:nvPr/>
          </p:nvSpPr>
          <p:spPr bwMode="auto">
            <a:xfrm>
              <a:off x="4001" y="1012"/>
              <a:ext cx="4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a:latin typeface="Times New Roman" pitchFamily="18" charset="0"/>
                  <a:ea typeface="標楷體" pitchFamily="65" charset="-120"/>
                </a:rPr>
                <a:t>Bases</a:t>
              </a:r>
            </a:p>
          </p:txBody>
        </p:sp>
        <p:sp>
          <p:nvSpPr>
            <p:cNvPr id="111633" name="Text Box 20"/>
            <p:cNvSpPr txBox="1">
              <a:spLocks noChangeArrowheads="1"/>
            </p:cNvSpPr>
            <p:nvPr/>
          </p:nvSpPr>
          <p:spPr bwMode="auto">
            <a:xfrm>
              <a:off x="4523" y="845"/>
              <a:ext cx="75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algn="ctr" eaLnBrk="1" hangingPunct="1"/>
              <a:r>
                <a:rPr lang="en-US" altLang="zh-TW" sz="1600">
                  <a:latin typeface="Times New Roman" pitchFamily="18" charset="0"/>
                  <a:ea typeface="標楷體" pitchFamily="65" charset="-120"/>
                </a:rPr>
                <a:t>Linearly</a:t>
              </a:r>
            </a:p>
            <a:p>
              <a:pPr algn="ctr" eaLnBrk="1" hangingPunct="1"/>
              <a:r>
                <a:rPr lang="en-US" altLang="zh-TW" sz="1600">
                  <a:latin typeface="Times New Roman" pitchFamily="18" charset="0"/>
                  <a:ea typeface="標楷體" pitchFamily="65" charset="-120"/>
                </a:rPr>
                <a:t>Independent</a:t>
              </a:r>
            </a:p>
            <a:p>
              <a:pPr algn="ctr" eaLnBrk="1" hangingPunct="1"/>
              <a:r>
                <a:rPr lang="en-US" altLang="zh-TW" sz="1600">
                  <a:latin typeface="Times New Roman" pitchFamily="18" charset="0"/>
                  <a:ea typeface="標楷體" pitchFamily="65" charset="-120"/>
                </a:rPr>
                <a:t>Sets</a:t>
              </a:r>
            </a:p>
          </p:txBody>
        </p:sp>
        <p:sp>
          <p:nvSpPr>
            <p:cNvPr id="111634" name="Text Box 21"/>
            <p:cNvSpPr txBox="1">
              <a:spLocks noChangeArrowheads="1"/>
            </p:cNvSpPr>
            <p:nvPr/>
          </p:nvSpPr>
          <p:spPr bwMode="auto">
            <a:xfrm>
              <a:off x="3278" y="1702"/>
              <a:ext cx="7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S</a:t>
              </a:r>
              <a:r>
                <a:rPr lang="en-US" altLang="zh-TW" dirty="0">
                  <a:latin typeface="Times New Roman" pitchFamily="18" charset="0"/>
                  <a:ea typeface="標楷體" pitchFamily="65" charset="-120"/>
                </a:rPr>
                <a:t>) </a:t>
              </a:r>
              <a:r>
                <a:rPr lang="en-US" altLang="zh-TW" dirty="0">
                  <a:latin typeface="Times New Roman" pitchFamily="18" charset="0"/>
                  <a:ea typeface="標楷體" pitchFamily="65" charset="-120"/>
                  <a:sym typeface="Symbol" pitchFamily="18" charset="2"/>
                </a:rPr>
                <a:t></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n</a:t>
              </a:r>
            </a:p>
          </p:txBody>
        </p:sp>
        <p:sp>
          <p:nvSpPr>
            <p:cNvPr id="111635" name="Text Box 22"/>
            <p:cNvSpPr txBox="1">
              <a:spLocks noChangeArrowheads="1"/>
            </p:cNvSpPr>
            <p:nvPr/>
          </p:nvSpPr>
          <p:spPr bwMode="auto">
            <a:xfrm>
              <a:off x="4004" y="1702"/>
              <a:ext cx="7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S</a:t>
              </a:r>
              <a:r>
                <a:rPr lang="en-US" altLang="zh-TW" dirty="0">
                  <a:latin typeface="Times New Roman" pitchFamily="18" charset="0"/>
                  <a:ea typeface="標楷體" pitchFamily="65" charset="-120"/>
                </a:rPr>
                <a:t>) = </a:t>
              </a:r>
              <a:r>
                <a:rPr lang="en-US" altLang="zh-TW" i="1" dirty="0">
                  <a:latin typeface="Times New Roman" pitchFamily="18" charset="0"/>
                  <a:ea typeface="標楷體" pitchFamily="65" charset="-120"/>
                </a:rPr>
                <a:t>n</a:t>
              </a:r>
            </a:p>
          </p:txBody>
        </p:sp>
        <p:sp>
          <p:nvSpPr>
            <p:cNvPr id="111636" name="Text Box 23"/>
            <p:cNvSpPr txBox="1">
              <a:spLocks noChangeArrowheads="1"/>
            </p:cNvSpPr>
            <p:nvPr/>
          </p:nvSpPr>
          <p:spPr bwMode="auto">
            <a:xfrm>
              <a:off x="4820" y="1702"/>
              <a:ext cx="7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S</a:t>
              </a:r>
              <a:r>
                <a:rPr lang="en-US" altLang="zh-TW" dirty="0">
                  <a:latin typeface="Times New Roman" pitchFamily="18" charset="0"/>
                  <a:ea typeface="標楷體" pitchFamily="65" charset="-120"/>
                </a:rPr>
                <a:t>) </a:t>
              </a:r>
              <a:r>
                <a:rPr lang="en-US" altLang="zh-TW" dirty="0">
                  <a:latin typeface="Times New Roman" pitchFamily="18" charset="0"/>
                  <a:ea typeface="標楷體" pitchFamily="65" charset="-120"/>
                  <a:sym typeface="Symbol" pitchFamily="18" charset="2"/>
                </a:rPr>
                <a:t></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n</a:t>
              </a:r>
            </a:p>
          </p:txBody>
        </p:sp>
        <p:sp>
          <p:nvSpPr>
            <p:cNvPr id="111637" name="Line 25"/>
            <p:cNvSpPr>
              <a:spLocks noChangeShapeType="1"/>
            </p:cNvSpPr>
            <p:nvPr/>
          </p:nvSpPr>
          <p:spPr bwMode="auto">
            <a:xfrm flipV="1">
              <a:off x="3589" y="1318"/>
              <a:ext cx="0" cy="418"/>
            </a:xfrm>
            <a:prstGeom prst="line">
              <a:avLst/>
            </a:prstGeom>
            <a:noFill/>
            <a:ln w="25400">
              <a:solidFill>
                <a:schemeClr val="tx1"/>
              </a:solidFill>
              <a:miter lim="800000"/>
              <a:headEnd/>
              <a:tailEnd type="arrow" w="sm" len="sm"/>
            </a:ln>
            <a:extLst>
              <a:ext uri="{909E8E84-426E-40DD-AFC4-6F175D3DCCD1}">
                <a14:hiddenFill xmlns:a14="http://schemas.microsoft.com/office/drawing/2010/main">
                  <a:noFill/>
                </a14:hiddenFill>
              </a:ext>
            </a:extLst>
          </p:spPr>
          <p:txBody>
            <a:bodyPr wrap="none"/>
            <a:lstStyle/>
            <a:p>
              <a:endParaRPr lang="zh-TW" altLang="en-US"/>
            </a:p>
          </p:txBody>
        </p:sp>
        <p:sp>
          <p:nvSpPr>
            <p:cNvPr id="111638" name="Line 26"/>
            <p:cNvSpPr>
              <a:spLocks noChangeShapeType="1"/>
            </p:cNvSpPr>
            <p:nvPr/>
          </p:nvSpPr>
          <p:spPr bwMode="auto">
            <a:xfrm flipH="1" flipV="1">
              <a:off x="4261" y="1270"/>
              <a:ext cx="32" cy="480"/>
            </a:xfrm>
            <a:prstGeom prst="line">
              <a:avLst/>
            </a:prstGeom>
            <a:noFill/>
            <a:ln w="25400">
              <a:solidFill>
                <a:schemeClr val="tx1"/>
              </a:solidFill>
              <a:miter lim="800000"/>
              <a:headEnd/>
              <a:tailEnd type="arrow" w="sm" len="sm"/>
            </a:ln>
            <a:extLst>
              <a:ext uri="{909E8E84-426E-40DD-AFC4-6F175D3DCCD1}">
                <a14:hiddenFill xmlns:a14="http://schemas.microsoft.com/office/drawing/2010/main">
                  <a:noFill/>
                </a14:hiddenFill>
              </a:ext>
            </a:extLst>
          </p:spPr>
          <p:txBody>
            <a:bodyPr wrap="none"/>
            <a:lstStyle/>
            <a:p>
              <a:endParaRPr lang="zh-TW" altLang="en-US"/>
            </a:p>
          </p:txBody>
        </p:sp>
        <p:sp>
          <p:nvSpPr>
            <p:cNvPr id="111639" name="Line 27"/>
            <p:cNvSpPr>
              <a:spLocks noChangeShapeType="1"/>
            </p:cNvSpPr>
            <p:nvPr/>
          </p:nvSpPr>
          <p:spPr bwMode="auto">
            <a:xfrm flipH="1" flipV="1">
              <a:off x="4885" y="1366"/>
              <a:ext cx="288" cy="336"/>
            </a:xfrm>
            <a:prstGeom prst="line">
              <a:avLst/>
            </a:prstGeom>
            <a:noFill/>
            <a:ln w="25400">
              <a:solidFill>
                <a:schemeClr val="tx1"/>
              </a:solidFill>
              <a:miter lim="800000"/>
              <a:headEnd/>
              <a:tailEnd type="arrow" w="sm" len="sm"/>
            </a:ln>
            <a:extLst>
              <a:ext uri="{909E8E84-426E-40DD-AFC4-6F175D3DCCD1}">
                <a14:hiddenFill xmlns:a14="http://schemas.microsoft.com/office/drawing/2010/main">
                  <a:noFill/>
                </a14:hiddenFill>
              </a:ext>
            </a:extLst>
          </p:spPr>
          <p:txBody>
            <a:bodyPr wrap="none"/>
            <a:lstStyle/>
            <a:p>
              <a:endParaRPr lang="zh-TW" altLang="en-US"/>
            </a:p>
          </p:txBody>
        </p:sp>
        <p:sp>
          <p:nvSpPr>
            <p:cNvPr id="111640" name="Text Box 29"/>
            <p:cNvSpPr txBox="1">
              <a:spLocks noChangeArrowheads="1"/>
            </p:cNvSpPr>
            <p:nvPr/>
          </p:nvSpPr>
          <p:spPr bwMode="auto">
            <a:xfrm>
              <a:off x="3772" y="528"/>
              <a:ext cx="9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dim(</a:t>
              </a:r>
              <a:r>
                <a:rPr lang="en-US" altLang="zh-TW" i="1">
                  <a:latin typeface="Times New Roman" pitchFamily="18" charset="0"/>
                  <a:ea typeface="標楷體" pitchFamily="65" charset="-120"/>
                </a:rPr>
                <a:t>V</a:t>
              </a:r>
              <a:r>
                <a:rPr lang="en-US" altLang="zh-TW">
                  <a:latin typeface="Times New Roman" pitchFamily="18" charset="0"/>
                  <a:ea typeface="標楷體" pitchFamily="65" charset="-120"/>
                </a:rPr>
                <a:t>) = </a:t>
              </a:r>
              <a:r>
                <a:rPr lang="en-US" altLang="zh-TW" i="1">
                  <a:latin typeface="Times New Roman" pitchFamily="18" charset="0"/>
                  <a:ea typeface="標楷體" pitchFamily="65" charset="-120"/>
                </a:rPr>
                <a:t>n</a:t>
              </a:r>
            </a:p>
          </p:txBody>
        </p:sp>
      </p:grpSp>
      <p:sp>
        <p:nvSpPr>
          <p:cNvPr id="111626" name="Text Box 10"/>
          <p:cNvSpPr txBox="1">
            <a:spLocks noChangeArrowheads="1"/>
          </p:cNvSpPr>
          <p:nvPr/>
        </p:nvSpPr>
        <p:spPr bwMode="auto">
          <a:xfrm>
            <a:off x="1214438" y="1928813"/>
            <a:ext cx="3286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a:solidFill>
                  <a:srgbClr val="0000FF"/>
                </a:solidFill>
                <a:latin typeface="Times New Roman" pitchFamily="18" charset="0"/>
                <a:ea typeface="標楷體" pitchFamily="65" charset="-120"/>
              </a:rPr>
              <a:t>(If </a:t>
            </a:r>
            <a:r>
              <a:rPr lang="en-US" altLang="zh-TW" sz="1600" i="1">
                <a:solidFill>
                  <a:srgbClr val="0000FF"/>
                </a:solidFill>
                <a:latin typeface="Times New Roman" pitchFamily="18" charset="0"/>
                <a:ea typeface="標楷體" pitchFamily="65" charset="-120"/>
              </a:rPr>
              <a:t>V</a:t>
            </a:r>
            <a:r>
              <a:rPr lang="en-US" altLang="zh-TW" sz="1600">
                <a:solidFill>
                  <a:srgbClr val="0000FF"/>
                </a:solidFill>
                <a:latin typeface="Times New Roman" pitchFamily="18" charset="0"/>
                <a:ea typeface="標楷體" pitchFamily="65" charset="-120"/>
              </a:rPr>
              <a:t> consists of the zero vector alone, the dimension of </a:t>
            </a:r>
            <a:r>
              <a:rPr lang="en-US" altLang="zh-TW" sz="1600" i="1">
                <a:solidFill>
                  <a:srgbClr val="0000FF"/>
                </a:solidFill>
                <a:latin typeface="Times New Roman" pitchFamily="18" charset="0"/>
                <a:ea typeface="標楷體" pitchFamily="65" charset="-120"/>
              </a:rPr>
              <a:t>V</a:t>
            </a:r>
            <a:r>
              <a:rPr lang="en-US" altLang="zh-TW" sz="1600">
                <a:solidFill>
                  <a:srgbClr val="0000FF"/>
                </a:solidFill>
                <a:latin typeface="Times New Roman" pitchFamily="18" charset="0"/>
                <a:ea typeface="標楷體" pitchFamily="65" charset="-120"/>
              </a:rPr>
              <a:t> is defined as zero)</a:t>
            </a:r>
          </a:p>
        </p:txBody>
      </p:sp>
      <p:sp>
        <p:nvSpPr>
          <p:cNvPr id="23" name="文字方塊 22"/>
          <p:cNvSpPr txBox="1"/>
          <p:nvPr/>
        </p:nvSpPr>
        <p:spPr>
          <a:xfrm>
            <a:off x="925513" y="5715000"/>
            <a:ext cx="7932737" cy="1144929"/>
          </a:xfrm>
          <a:prstGeom prst="rect">
            <a:avLst/>
          </a:prstGeom>
          <a:noFill/>
        </p:spPr>
        <p:txBody>
          <a:bodyPr wrap="square">
            <a:spAutoFit/>
          </a:bodyPr>
          <a:lstStyle/>
          <a:p>
            <a:pPr marL="271463" indent="-271463">
              <a:lnSpc>
                <a:spcPct val="95000"/>
              </a:lnSpc>
              <a:defRPr/>
            </a:pPr>
            <a:r>
              <a:rPr lang="en-US" altLang="zh-TW" sz="1800" dirty="0">
                <a:solidFill>
                  <a:srgbClr val="0000FF"/>
                </a:solidFill>
                <a:latin typeface="+mn-lt"/>
              </a:rPr>
              <a:t>※ For example, if </a:t>
            </a:r>
            <a:r>
              <a:rPr lang="en-US" altLang="zh-TW" sz="1800" i="1" dirty="0">
                <a:solidFill>
                  <a:srgbClr val="0000FF"/>
                </a:solidFill>
                <a:latin typeface="+mn-lt"/>
              </a:rPr>
              <a:t>V </a:t>
            </a:r>
            <a:r>
              <a:rPr lang="en-US" altLang="zh-TW" sz="1800" dirty="0">
                <a:solidFill>
                  <a:srgbClr val="0000FF"/>
                </a:solidFill>
                <a:latin typeface="+mn-lt"/>
              </a:rPr>
              <a:t>= </a:t>
            </a:r>
            <a:r>
              <a:rPr lang="en-US" altLang="zh-TW" sz="1800" i="1" dirty="0">
                <a:solidFill>
                  <a:srgbClr val="0000FF"/>
                </a:solidFill>
                <a:latin typeface="+mn-lt"/>
              </a:rPr>
              <a:t>R</a:t>
            </a:r>
            <a:r>
              <a:rPr lang="en-US" altLang="zh-TW" sz="1800" baseline="50000" dirty="0">
                <a:solidFill>
                  <a:srgbClr val="0000FF"/>
                </a:solidFill>
                <a:latin typeface="+mn-lt"/>
              </a:rPr>
              <a:t>3</a:t>
            </a:r>
            <a:r>
              <a:rPr lang="en-US" altLang="zh-TW" sz="1800" dirty="0">
                <a:solidFill>
                  <a:srgbClr val="0000FF"/>
                </a:solidFill>
                <a:latin typeface="+mn-lt"/>
              </a:rPr>
              <a:t>, you can infer the dim(</a:t>
            </a:r>
            <a:r>
              <a:rPr lang="en-US" altLang="zh-TW" sz="1800" i="1" dirty="0">
                <a:solidFill>
                  <a:srgbClr val="0000FF"/>
                </a:solidFill>
                <a:latin typeface="+mn-lt"/>
              </a:rPr>
              <a:t>V</a:t>
            </a:r>
            <a:r>
              <a:rPr lang="en-US" altLang="zh-TW" sz="1800" dirty="0">
                <a:solidFill>
                  <a:srgbClr val="0000FF"/>
                </a:solidFill>
                <a:latin typeface="+mn-lt"/>
              </a:rPr>
              <a:t>) is 3, which is the number of vectors in the standard basis</a:t>
            </a:r>
          </a:p>
          <a:p>
            <a:pPr marL="271463" indent="-271463">
              <a:lnSpc>
                <a:spcPct val="95000"/>
              </a:lnSpc>
              <a:defRPr/>
            </a:pPr>
            <a:r>
              <a:rPr lang="en-US" altLang="zh-TW" sz="1800" dirty="0">
                <a:solidFill>
                  <a:srgbClr val="0000FF"/>
                </a:solidFill>
                <a:latin typeface="+mn-lt"/>
              </a:rPr>
              <a:t>※ Considering </a:t>
            </a:r>
            <a:r>
              <a:rPr lang="en-US" altLang="zh-TW" sz="1800" i="1" dirty="0">
                <a:solidFill>
                  <a:srgbClr val="0000FF"/>
                </a:solidFill>
                <a:latin typeface="+mn-lt"/>
              </a:rPr>
              <a:t>W</a:t>
            </a:r>
            <a:r>
              <a:rPr lang="zh-TW" altLang="en-US" sz="1800" i="1" dirty="0">
                <a:solidFill>
                  <a:srgbClr val="0000FF"/>
                </a:solidFill>
                <a:latin typeface="+mn-lt"/>
              </a:rPr>
              <a:t> </a:t>
            </a:r>
            <a:r>
              <a:rPr lang="en-US" altLang="zh-TW" sz="1800" dirty="0">
                <a:solidFill>
                  <a:srgbClr val="0000FF"/>
                </a:solidFill>
                <a:latin typeface="+mn-lt"/>
              </a:rPr>
              <a:t>=</a:t>
            </a:r>
            <a:r>
              <a:rPr lang="zh-TW" altLang="en-US" sz="1800" dirty="0">
                <a:solidFill>
                  <a:srgbClr val="0000FF"/>
                </a:solidFill>
                <a:latin typeface="+mn-lt"/>
              </a:rPr>
              <a:t> </a:t>
            </a:r>
            <a:r>
              <a:rPr lang="en-US" altLang="zh-TW" sz="1800" i="1" dirty="0">
                <a:solidFill>
                  <a:srgbClr val="0000FF"/>
                </a:solidFill>
                <a:latin typeface="+mn-lt"/>
              </a:rPr>
              <a:t>R</a:t>
            </a:r>
            <a:r>
              <a:rPr lang="en-US" altLang="zh-TW" sz="1800" baseline="50000" dirty="0">
                <a:solidFill>
                  <a:srgbClr val="0000FF"/>
                </a:solidFill>
                <a:latin typeface="+mn-lt"/>
              </a:rPr>
              <a:t>2</a:t>
            </a:r>
            <a:r>
              <a:rPr lang="en-US" altLang="zh-TW" sz="1800" dirty="0">
                <a:solidFill>
                  <a:srgbClr val="0000FF"/>
                </a:solidFill>
                <a:latin typeface="+mn-lt"/>
              </a:rPr>
              <a:t>, which is a subspace of </a:t>
            </a:r>
            <a:r>
              <a:rPr lang="en-US" altLang="zh-TW" sz="1800" i="1" dirty="0">
                <a:solidFill>
                  <a:srgbClr val="0000FF"/>
                </a:solidFill>
                <a:latin typeface="+mn-lt"/>
              </a:rPr>
              <a:t>R</a:t>
            </a:r>
            <a:r>
              <a:rPr lang="en-US" altLang="zh-TW" sz="1800" baseline="50000" dirty="0">
                <a:solidFill>
                  <a:srgbClr val="0000FF"/>
                </a:solidFill>
                <a:latin typeface="+mn-lt"/>
              </a:rPr>
              <a:t>3</a:t>
            </a:r>
            <a:r>
              <a:rPr lang="en-US" altLang="zh-TW" sz="1800" dirty="0">
                <a:solidFill>
                  <a:srgbClr val="0000FF"/>
                </a:solidFill>
                <a:latin typeface="+mn-lt"/>
              </a:rPr>
              <a:t>, due to the number of vectors in the standard basis, we know that the dim(</a:t>
            </a:r>
            <a:r>
              <a:rPr lang="en-US" altLang="zh-TW" sz="1800" i="1" dirty="0">
                <a:solidFill>
                  <a:srgbClr val="0000FF"/>
                </a:solidFill>
                <a:latin typeface="+mn-lt"/>
              </a:rPr>
              <a:t>W</a:t>
            </a:r>
            <a:r>
              <a:rPr lang="en-US" altLang="zh-TW" sz="1800" dirty="0">
                <a:solidFill>
                  <a:srgbClr val="0000FF"/>
                </a:solidFill>
                <a:latin typeface="+mn-lt"/>
              </a:rPr>
              <a:t>) is 2, that is smaller than dim(</a:t>
            </a:r>
            <a:r>
              <a:rPr lang="en-US" altLang="zh-TW" sz="1800" i="1" dirty="0">
                <a:solidFill>
                  <a:srgbClr val="0000FF"/>
                </a:solidFill>
                <a:latin typeface="+mn-lt"/>
              </a:rPr>
              <a:t>V</a:t>
            </a:r>
            <a:r>
              <a:rPr lang="en-US" altLang="zh-TW" sz="1800" dirty="0">
                <a:solidFill>
                  <a:srgbClr val="0000FF"/>
                </a:solidFill>
                <a:latin typeface="+mn-lt"/>
              </a:rPr>
              <a:t>) = 3</a:t>
            </a:r>
            <a:endParaRPr lang="zh-TW" altLang="en-US" sz="1800" dirty="0">
              <a:solidFill>
                <a:srgbClr val="0000FF"/>
              </a:solidFill>
              <a:latin typeface="+mn-lt"/>
            </a:endParaRPr>
          </a:p>
        </p:txBody>
      </p:sp>
      <p:sp>
        <p:nvSpPr>
          <p:cNvPr id="24" name="文字方塊 23"/>
          <p:cNvSpPr txBox="1"/>
          <p:nvPr/>
        </p:nvSpPr>
        <p:spPr>
          <a:xfrm>
            <a:off x="5148263" y="4437063"/>
            <a:ext cx="3786187" cy="793750"/>
          </a:xfrm>
          <a:prstGeom prst="rect">
            <a:avLst/>
          </a:prstGeom>
          <a:noFill/>
        </p:spPr>
        <p:txBody>
          <a:bodyPr>
            <a:spAutoFit/>
          </a:bodyPr>
          <a:lstStyle/>
          <a:p>
            <a:pPr>
              <a:lnSpc>
                <a:spcPct val="95000"/>
              </a:lnSpc>
              <a:defRPr/>
            </a:pPr>
            <a:r>
              <a:rPr lang="en-US" altLang="zh-TW" sz="1600" dirty="0">
                <a:solidFill>
                  <a:srgbClr val="0000FF"/>
                </a:solidFill>
                <a:latin typeface="+mn-lt"/>
              </a:rPr>
              <a:t>(Since a basis is defined to be a set of L.I. vectors that can spans </a:t>
            </a:r>
            <a:r>
              <a:rPr lang="en-US" altLang="zh-TW" sz="1600" i="1" dirty="0">
                <a:solidFill>
                  <a:srgbClr val="0000FF"/>
                </a:solidFill>
                <a:latin typeface="+mn-lt"/>
              </a:rPr>
              <a:t>V</a:t>
            </a:r>
            <a:r>
              <a:rPr lang="en-US" altLang="zh-TW" sz="1600" dirty="0">
                <a:solidFill>
                  <a:srgbClr val="0000FF"/>
                </a:solidFill>
                <a:latin typeface="+mn-lt"/>
              </a:rPr>
              <a:t>, #(</a:t>
            </a:r>
            <a:r>
              <a:rPr lang="en-US" altLang="zh-TW" sz="1600" i="1" dirty="0">
                <a:solidFill>
                  <a:srgbClr val="0000FF"/>
                </a:solidFill>
                <a:latin typeface="+mn-lt"/>
              </a:rPr>
              <a:t>S</a:t>
            </a:r>
            <a:r>
              <a:rPr lang="en-US" altLang="zh-TW" sz="1600" dirty="0">
                <a:solidFill>
                  <a:srgbClr val="0000FF"/>
                </a:solidFill>
                <a:latin typeface="+mn-lt"/>
              </a:rPr>
              <a:t>) = dim(</a:t>
            </a:r>
            <a:r>
              <a:rPr lang="en-US" altLang="zh-TW" sz="1600" i="1" dirty="0">
                <a:solidFill>
                  <a:srgbClr val="0000FF"/>
                </a:solidFill>
                <a:latin typeface="+mn-lt"/>
              </a:rPr>
              <a:t>V</a:t>
            </a:r>
            <a:r>
              <a:rPr lang="en-US" altLang="zh-TW" sz="1600" dirty="0">
                <a:solidFill>
                  <a:srgbClr val="0000FF"/>
                </a:solidFill>
                <a:latin typeface="+mn-lt"/>
              </a:rPr>
              <a:t>) = </a:t>
            </a:r>
            <a:r>
              <a:rPr lang="en-US" altLang="zh-TW" sz="1600" i="1" dirty="0">
                <a:solidFill>
                  <a:srgbClr val="0000FF"/>
                </a:solidFill>
                <a:latin typeface="+mn-lt"/>
              </a:rPr>
              <a:t>n</a:t>
            </a:r>
            <a:r>
              <a:rPr lang="en-US" altLang="zh-TW" sz="1600" dirty="0">
                <a:solidFill>
                  <a:srgbClr val="0000FF"/>
                </a:solidFill>
                <a:latin typeface="+mn-lt"/>
              </a:rPr>
              <a:t>) (see the above figure)</a:t>
            </a:r>
            <a:endParaRPr lang="zh-TW" altLang="en-US" sz="1600" i="1" dirty="0">
              <a:solidFill>
                <a:srgbClr val="0000FF"/>
              </a:solidFill>
              <a:latin typeface="+mn-l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381000" y="857250"/>
            <a:ext cx="8477250" cy="495300"/>
          </a:xfrm>
        </p:spPr>
        <p:txBody>
          <a:bodyPr/>
          <a:lstStyle/>
          <a:p>
            <a:pPr eaLnBrk="1" hangingPunct="1">
              <a:lnSpc>
                <a:spcPct val="90000"/>
              </a:lnSpc>
            </a:pPr>
            <a:r>
              <a:rPr lang="en-US" altLang="zh-TW"/>
              <a:t>Ex: Find the dimension of a vector space according to the standard basis</a:t>
            </a:r>
          </a:p>
        </p:txBody>
      </p:sp>
      <p:sp>
        <p:nvSpPr>
          <p:cNvPr id="112643" name="Text Box 4"/>
          <p:cNvSpPr txBox="1">
            <a:spLocks noChangeArrowheads="1"/>
          </p:cNvSpPr>
          <p:nvPr/>
        </p:nvSpPr>
        <p:spPr bwMode="auto">
          <a:xfrm>
            <a:off x="914400" y="2204864"/>
            <a:ext cx="7158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marL="457200" indent="-4572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(1) Vector space </a:t>
            </a:r>
            <a:r>
              <a:rPr lang="en-US" altLang="zh-TW" i="1" dirty="0" err="1">
                <a:latin typeface="Times New Roman" pitchFamily="18" charset="0"/>
                <a:ea typeface="標楷體" pitchFamily="65" charset="-120"/>
              </a:rPr>
              <a:t>R</a:t>
            </a:r>
            <a:r>
              <a:rPr lang="en-US" altLang="zh-TW" i="1" baseline="50000" dirty="0" err="1">
                <a:latin typeface="Times New Roman" pitchFamily="18" charset="0"/>
                <a:ea typeface="標楷體" pitchFamily="65" charset="-120"/>
              </a:rPr>
              <a:t>n</a:t>
            </a:r>
            <a:r>
              <a:rPr lang="en-US" altLang="zh-TW" dirty="0">
                <a:latin typeface="Times New Roman" pitchFamily="18" charset="0"/>
                <a:ea typeface="標楷體" pitchFamily="65" charset="-120"/>
              </a:rPr>
              <a:t>      </a:t>
            </a:r>
            <a:r>
              <a:rPr lang="en-US" altLang="zh-TW" dirty="0">
                <a:latin typeface="Times New Roman" pitchFamily="18" charset="0"/>
                <a:ea typeface="標楷體" pitchFamily="65" charset="-120"/>
                <a:sym typeface="Symbol" pitchFamily="18" charset="2"/>
              </a:rPr>
              <a:t> standard basis {</a:t>
            </a:r>
            <a:r>
              <a:rPr lang="en-US" altLang="zh-TW" b="1" dirty="0">
                <a:latin typeface="Times New Roman" pitchFamily="18" charset="0"/>
                <a:ea typeface="標楷體" pitchFamily="65" charset="-120"/>
                <a:sym typeface="Symbol" pitchFamily="18" charset="2"/>
              </a:rPr>
              <a:t>e</a:t>
            </a:r>
            <a:r>
              <a:rPr lang="en-US" altLang="zh-TW" baseline="-25000" dirty="0">
                <a:latin typeface="Times New Roman" pitchFamily="18" charset="0"/>
                <a:ea typeface="標楷體" pitchFamily="65" charset="-120"/>
                <a:sym typeface="Symbol" pitchFamily="18" charset="2"/>
              </a:rPr>
              <a:t>1</a:t>
            </a:r>
            <a:r>
              <a:rPr lang="en-US" altLang="zh-TW" i="1" baseline="-25000" dirty="0">
                <a:latin typeface="Times New Roman" pitchFamily="18" charset="0"/>
                <a:ea typeface="標楷體" pitchFamily="65" charset="-120"/>
                <a:sym typeface="Symbol" pitchFamily="18" charset="2"/>
              </a:rPr>
              <a:t> </a:t>
            </a:r>
            <a:r>
              <a:rPr lang="en-US" altLang="zh-TW" dirty="0">
                <a:latin typeface="Times New Roman" pitchFamily="18" charset="0"/>
                <a:ea typeface="標楷體" pitchFamily="65" charset="-120"/>
                <a:sym typeface="Symbol" pitchFamily="18" charset="2"/>
              </a:rPr>
              <a:t>, </a:t>
            </a:r>
            <a:r>
              <a:rPr lang="en-US" altLang="zh-TW" b="1" dirty="0">
                <a:latin typeface="Times New Roman" pitchFamily="18" charset="0"/>
                <a:ea typeface="標楷體" pitchFamily="65" charset="-120"/>
                <a:sym typeface="Symbol" pitchFamily="18" charset="2"/>
              </a:rPr>
              <a:t>e</a:t>
            </a:r>
            <a:r>
              <a:rPr lang="en-US" altLang="zh-TW" baseline="-25000" dirty="0">
                <a:latin typeface="Times New Roman" pitchFamily="18" charset="0"/>
                <a:ea typeface="標楷體" pitchFamily="65" charset="-120"/>
                <a:sym typeface="Symbol" pitchFamily="18" charset="2"/>
              </a:rPr>
              <a:t>2</a:t>
            </a:r>
            <a:r>
              <a:rPr lang="en-US" altLang="zh-TW" i="1" baseline="-25000" dirty="0">
                <a:latin typeface="Times New Roman" pitchFamily="18" charset="0"/>
                <a:ea typeface="標楷體" pitchFamily="65" charset="-120"/>
                <a:sym typeface="Symbol" pitchFamily="18" charset="2"/>
              </a:rPr>
              <a:t> </a:t>
            </a:r>
            <a:r>
              <a:rPr lang="en-US" altLang="zh-TW" dirty="0">
                <a:latin typeface="Times New Roman" pitchFamily="18" charset="0"/>
                <a:ea typeface="標楷體" pitchFamily="65" charset="-120"/>
                <a:sym typeface="Symbol" pitchFamily="18" charset="2"/>
              </a:rPr>
              <a:t>,  , </a:t>
            </a:r>
            <a:r>
              <a:rPr lang="en-US" altLang="zh-TW" b="1" dirty="0">
                <a:latin typeface="Times New Roman" pitchFamily="18" charset="0"/>
                <a:ea typeface="標楷體" pitchFamily="65" charset="-120"/>
                <a:sym typeface="Symbol" pitchFamily="18" charset="2"/>
              </a:rPr>
              <a:t>e</a:t>
            </a:r>
            <a:r>
              <a:rPr lang="en-US" altLang="zh-TW" i="1" baseline="-25000" dirty="0">
                <a:latin typeface="Times New Roman" pitchFamily="18" charset="0"/>
                <a:ea typeface="標楷體" pitchFamily="65" charset="-120"/>
                <a:sym typeface="Symbol" pitchFamily="18" charset="2"/>
              </a:rPr>
              <a:t>n</a:t>
            </a:r>
            <a:r>
              <a:rPr lang="en-US" altLang="zh-TW" dirty="0">
                <a:latin typeface="Times New Roman" pitchFamily="18" charset="0"/>
                <a:ea typeface="標楷體" pitchFamily="65" charset="-120"/>
                <a:sym typeface="Symbol" pitchFamily="18" charset="2"/>
              </a:rPr>
              <a:t>}</a:t>
            </a:r>
            <a:endParaRPr lang="en-US" altLang="zh-TW" i="1" dirty="0">
              <a:latin typeface="Times New Roman" pitchFamily="18" charset="0"/>
              <a:ea typeface="標楷體" pitchFamily="65" charset="-120"/>
              <a:sym typeface="Symbol" pitchFamily="18" charset="2"/>
            </a:endParaRPr>
          </a:p>
        </p:txBody>
      </p:sp>
      <p:sp>
        <p:nvSpPr>
          <p:cNvPr id="112644" name="Text Box 5"/>
          <p:cNvSpPr txBox="1">
            <a:spLocks noChangeArrowheads="1"/>
          </p:cNvSpPr>
          <p:nvPr/>
        </p:nvSpPr>
        <p:spPr bwMode="auto">
          <a:xfrm>
            <a:off x="914400" y="3119264"/>
            <a:ext cx="7808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(2) </a:t>
            </a:r>
            <a:r>
              <a:rPr lang="en-US" altLang="zh-TW" dirty="0">
                <a:latin typeface="Times New Roman" pitchFamily="18" charset="0"/>
              </a:rPr>
              <a:t>Vector space</a:t>
            </a:r>
            <a:r>
              <a:rPr lang="en-US" altLang="zh-TW" dirty="0"/>
              <a:t> </a:t>
            </a:r>
            <a:r>
              <a:rPr lang="en-US" altLang="zh-TW" i="1" dirty="0" err="1">
                <a:latin typeface="Times New Roman" pitchFamily="18" charset="0"/>
                <a:ea typeface="標楷體" pitchFamily="65" charset="-120"/>
              </a:rPr>
              <a:t>M</a:t>
            </a:r>
            <a:r>
              <a:rPr lang="en-US" altLang="zh-TW" i="1" baseline="-25000" dirty="0" err="1">
                <a:latin typeface="Times New Roman" pitchFamily="18" charset="0"/>
                <a:ea typeface="標楷體" pitchFamily="65" charset="-120"/>
              </a:rPr>
              <a:t>m</a:t>
            </a:r>
            <a:r>
              <a:rPr lang="en-US" altLang="zh-TW" i="1" baseline="-25000" dirty="0" err="1">
                <a:latin typeface="Times New Roman" pitchFamily="18" charset="0"/>
                <a:ea typeface="標楷體" pitchFamily="65" charset="-120"/>
                <a:sym typeface="Symbol" pitchFamily="18" charset="2"/>
              </a:rPr>
              <a:t>n</a:t>
            </a:r>
            <a:r>
              <a:rPr lang="en-US" altLang="zh-TW" dirty="0">
                <a:latin typeface="Times New Roman" pitchFamily="18" charset="0"/>
                <a:ea typeface="標楷體" pitchFamily="65" charset="-120"/>
              </a:rPr>
              <a:t>  </a:t>
            </a:r>
            <a:r>
              <a:rPr lang="en-US" altLang="zh-TW" dirty="0">
                <a:latin typeface="Times New Roman" pitchFamily="18" charset="0"/>
                <a:ea typeface="標楷體" pitchFamily="65" charset="-120"/>
                <a:sym typeface="Symbol" pitchFamily="18" charset="2"/>
              </a:rPr>
              <a:t> standard basis {</a:t>
            </a:r>
            <a:r>
              <a:rPr lang="en-US" altLang="zh-TW" i="1" dirty="0" err="1">
                <a:latin typeface="Times New Roman" pitchFamily="18" charset="0"/>
                <a:ea typeface="標楷體" pitchFamily="65" charset="-120"/>
                <a:sym typeface="Symbol" pitchFamily="18" charset="2"/>
              </a:rPr>
              <a:t>E</a:t>
            </a:r>
            <a:r>
              <a:rPr lang="en-US" altLang="zh-TW" i="1" baseline="-25000" dirty="0" err="1">
                <a:latin typeface="Times New Roman" pitchFamily="18" charset="0"/>
                <a:ea typeface="標楷體" pitchFamily="65" charset="-120"/>
                <a:sym typeface="Symbol" pitchFamily="18" charset="2"/>
              </a:rPr>
              <a:t>ij</a:t>
            </a:r>
            <a:r>
              <a:rPr lang="en-US" altLang="zh-TW" dirty="0">
                <a:latin typeface="Times New Roman" pitchFamily="18" charset="0"/>
                <a:ea typeface="標楷體" pitchFamily="65" charset="-120"/>
                <a:sym typeface="Symbol" pitchFamily="18" charset="2"/>
              </a:rPr>
              <a:t> | 1</a:t>
            </a:r>
            <a:r>
              <a:rPr lang="en-US" altLang="zh-TW" i="1" dirty="0">
                <a:latin typeface="Times New Roman" pitchFamily="18" charset="0"/>
                <a:ea typeface="標楷體" pitchFamily="65" charset="-120"/>
                <a:sym typeface="Symbol" pitchFamily="18" charset="2"/>
              </a:rPr>
              <a:t>i</a:t>
            </a:r>
            <a:r>
              <a:rPr lang="en-US" altLang="zh-TW" dirty="0">
                <a:latin typeface="Times New Roman" pitchFamily="18" charset="0"/>
                <a:ea typeface="標楷體" pitchFamily="65" charset="-120"/>
                <a:sym typeface="Symbol" pitchFamily="18" charset="2"/>
              </a:rPr>
              <a:t></a:t>
            </a:r>
            <a:r>
              <a:rPr lang="en-US" altLang="zh-TW" i="1" dirty="0">
                <a:latin typeface="Times New Roman" pitchFamily="18" charset="0"/>
                <a:ea typeface="標楷體" pitchFamily="65" charset="-120"/>
                <a:sym typeface="Symbol" pitchFamily="18" charset="2"/>
              </a:rPr>
              <a:t>m</a:t>
            </a:r>
            <a:r>
              <a:rPr lang="en-US" altLang="zh-TW" dirty="0">
                <a:latin typeface="Times New Roman" pitchFamily="18" charset="0"/>
                <a:ea typeface="標楷體" pitchFamily="65" charset="-120"/>
                <a:sym typeface="Symbol" pitchFamily="18" charset="2"/>
              </a:rPr>
              <a:t> , 1</a:t>
            </a:r>
            <a:r>
              <a:rPr lang="en-US" altLang="zh-TW" i="1" dirty="0">
                <a:latin typeface="Times New Roman" pitchFamily="18" charset="0"/>
                <a:ea typeface="標楷體" pitchFamily="65" charset="-120"/>
                <a:sym typeface="Symbol" pitchFamily="18" charset="2"/>
              </a:rPr>
              <a:t>j</a:t>
            </a:r>
            <a:r>
              <a:rPr lang="en-US" altLang="zh-TW" dirty="0">
                <a:latin typeface="Times New Roman" pitchFamily="18" charset="0"/>
                <a:ea typeface="標楷體" pitchFamily="65" charset="-120"/>
                <a:sym typeface="Symbol" pitchFamily="18" charset="2"/>
              </a:rPr>
              <a:t></a:t>
            </a:r>
            <a:r>
              <a:rPr lang="en-US" altLang="zh-TW" i="1" dirty="0">
                <a:latin typeface="Times New Roman" pitchFamily="18" charset="0"/>
                <a:ea typeface="標楷體" pitchFamily="65" charset="-120"/>
                <a:sym typeface="Symbol" pitchFamily="18" charset="2"/>
              </a:rPr>
              <a:t>n</a:t>
            </a:r>
            <a:r>
              <a:rPr lang="en-US" altLang="zh-TW" dirty="0">
                <a:latin typeface="Times New Roman" pitchFamily="18" charset="0"/>
                <a:ea typeface="標楷體" pitchFamily="65" charset="-120"/>
                <a:sym typeface="Symbol" pitchFamily="18" charset="2"/>
              </a:rPr>
              <a:t>}</a:t>
            </a:r>
          </a:p>
        </p:txBody>
      </p:sp>
      <p:sp>
        <p:nvSpPr>
          <p:cNvPr id="112645" name="Text Box 7"/>
          <p:cNvSpPr txBox="1">
            <a:spLocks noChangeArrowheads="1"/>
          </p:cNvSpPr>
          <p:nvPr/>
        </p:nvSpPr>
        <p:spPr bwMode="auto">
          <a:xfrm>
            <a:off x="914400" y="4814664"/>
            <a:ext cx="73136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(3) </a:t>
            </a:r>
            <a:r>
              <a:rPr lang="en-US" altLang="zh-TW" dirty="0">
                <a:latin typeface="Times New Roman" pitchFamily="18" charset="0"/>
              </a:rPr>
              <a:t>Vector space</a:t>
            </a:r>
            <a:r>
              <a:rPr lang="en-US" altLang="zh-TW" dirty="0"/>
              <a:t> </a:t>
            </a:r>
            <a:r>
              <a:rPr lang="en-US" altLang="zh-TW" i="1" dirty="0" err="1">
                <a:latin typeface="Times New Roman" pitchFamily="18" charset="0"/>
                <a:ea typeface="標楷體" pitchFamily="65" charset="-120"/>
              </a:rPr>
              <a:t>P</a:t>
            </a:r>
            <a:r>
              <a:rPr lang="en-US" altLang="zh-TW" i="1" baseline="-25000" dirty="0" err="1">
                <a:latin typeface="Times New Roman" pitchFamily="18" charset="0"/>
                <a:ea typeface="標楷體" pitchFamily="65" charset="-120"/>
              </a:rPr>
              <a:t>n</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x</a:t>
            </a:r>
            <a:r>
              <a:rPr lang="en-US" altLang="zh-TW" dirty="0">
                <a:latin typeface="Times New Roman" pitchFamily="18" charset="0"/>
                <a:ea typeface="標楷體" pitchFamily="65" charset="-120"/>
              </a:rPr>
              <a:t>)  </a:t>
            </a:r>
            <a:r>
              <a:rPr lang="en-US" altLang="zh-TW" dirty="0">
                <a:latin typeface="Times New Roman" pitchFamily="18" charset="0"/>
                <a:ea typeface="標楷體" pitchFamily="65" charset="-120"/>
                <a:sym typeface="Symbol" pitchFamily="18" charset="2"/>
              </a:rPr>
              <a:t> standard basis {1, </a:t>
            </a:r>
            <a:r>
              <a:rPr lang="en-US" altLang="zh-TW" i="1" dirty="0">
                <a:latin typeface="Times New Roman" pitchFamily="18" charset="0"/>
                <a:ea typeface="標楷體" pitchFamily="65" charset="-120"/>
                <a:sym typeface="Symbol" pitchFamily="18" charset="2"/>
              </a:rPr>
              <a:t>x</a:t>
            </a:r>
            <a:r>
              <a:rPr lang="en-US" altLang="zh-TW" dirty="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sym typeface="Symbol" pitchFamily="18" charset="2"/>
              </a:rPr>
              <a:t>x</a:t>
            </a:r>
            <a:r>
              <a:rPr lang="en-US" altLang="zh-TW" baseline="30000" dirty="0">
                <a:latin typeface="Times New Roman" pitchFamily="18" charset="0"/>
                <a:ea typeface="標楷體" pitchFamily="65" charset="-120"/>
                <a:sym typeface="Symbol" pitchFamily="18" charset="2"/>
              </a:rPr>
              <a:t>2</a:t>
            </a:r>
            <a:r>
              <a:rPr lang="en-US" altLang="zh-TW" dirty="0">
                <a:latin typeface="Times New Roman" pitchFamily="18" charset="0"/>
                <a:ea typeface="標楷體" pitchFamily="65" charset="-120"/>
                <a:sym typeface="Symbol" pitchFamily="18" charset="2"/>
              </a:rPr>
              <a:t>,  , </a:t>
            </a:r>
            <a:r>
              <a:rPr lang="en-US" altLang="zh-TW" i="1" dirty="0" err="1">
                <a:latin typeface="Times New Roman" pitchFamily="18" charset="0"/>
                <a:ea typeface="標楷體" pitchFamily="65" charset="-120"/>
                <a:sym typeface="Symbol" pitchFamily="18" charset="2"/>
              </a:rPr>
              <a:t>x</a:t>
            </a:r>
            <a:r>
              <a:rPr lang="en-US" altLang="zh-TW" i="1" baseline="30000" dirty="0" err="1">
                <a:latin typeface="Times New Roman" pitchFamily="18" charset="0"/>
                <a:ea typeface="標楷體" pitchFamily="65" charset="-120"/>
                <a:sym typeface="Symbol" pitchFamily="18" charset="2"/>
              </a:rPr>
              <a:t>n</a:t>
            </a:r>
            <a:r>
              <a:rPr lang="en-US" altLang="zh-TW" dirty="0">
                <a:latin typeface="Times New Roman" pitchFamily="18" charset="0"/>
                <a:ea typeface="標楷體" pitchFamily="65" charset="-120"/>
                <a:sym typeface="Symbol" pitchFamily="18" charset="2"/>
              </a:rPr>
              <a:t>}</a:t>
            </a:r>
          </a:p>
        </p:txBody>
      </p:sp>
      <p:sp>
        <p:nvSpPr>
          <p:cNvPr id="112646" name="Text Box 8"/>
          <p:cNvSpPr txBox="1">
            <a:spLocks noChangeArrowheads="1"/>
          </p:cNvSpPr>
          <p:nvPr/>
        </p:nvSpPr>
        <p:spPr bwMode="auto">
          <a:xfrm>
            <a:off x="914400" y="5919663"/>
            <a:ext cx="6895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(4) </a:t>
            </a:r>
            <a:r>
              <a:rPr lang="en-US" altLang="zh-TW" dirty="0">
                <a:latin typeface="Times New Roman" pitchFamily="18" charset="0"/>
              </a:rPr>
              <a:t>Vector space</a:t>
            </a:r>
            <a:r>
              <a:rPr lang="en-US" altLang="zh-TW" dirty="0"/>
              <a:t> </a:t>
            </a:r>
            <a:r>
              <a:rPr lang="en-US" altLang="zh-TW" i="1" dirty="0">
                <a:latin typeface="Times New Roman" pitchFamily="18" charset="0"/>
                <a:ea typeface="標楷體" pitchFamily="65" charset="-120"/>
              </a:rPr>
              <a:t>P</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x</a:t>
            </a:r>
            <a:r>
              <a:rPr lang="en-US" altLang="zh-TW" dirty="0">
                <a:latin typeface="Times New Roman" pitchFamily="18" charset="0"/>
                <a:ea typeface="標楷體" pitchFamily="65" charset="-120"/>
              </a:rPr>
              <a:t>)    </a:t>
            </a:r>
            <a:r>
              <a:rPr lang="en-US" altLang="zh-TW" dirty="0">
                <a:latin typeface="Times New Roman" pitchFamily="18" charset="0"/>
                <a:ea typeface="標楷體" pitchFamily="65" charset="-120"/>
                <a:sym typeface="Symbol" pitchFamily="18" charset="2"/>
              </a:rPr>
              <a:t> standard basis {1, </a:t>
            </a:r>
            <a:r>
              <a:rPr lang="en-US" altLang="zh-TW" i="1" dirty="0">
                <a:latin typeface="Times New Roman" pitchFamily="18" charset="0"/>
                <a:ea typeface="標楷體" pitchFamily="65" charset="-120"/>
                <a:sym typeface="Symbol" pitchFamily="18" charset="2"/>
              </a:rPr>
              <a:t>x</a:t>
            </a:r>
            <a:r>
              <a:rPr lang="en-US" altLang="zh-TW" dirty="0">
                <a:latin typeface="Times New Roman" pitchFamily="18" charset="0"/>
                <a:ea typeface="標楷體" pitchFamily="65" charset="-120"/>
                <a:sym typeface="Symbol" pitchFamily="18" charset="2"/>
              </a:rPr>
              <a:t>, </a:t>
            </a:r>
            <a:r>
              <a:rPr lang="en-US" altLang="zh-TW" i="1" dirty="0">
                <a:latin typeface="Times New Roman" pitchFamily="18" charset="0"/>
                <a:ea typeface="標楷體" pitchFamily="65" charset="-120"/>
                <a:sym typeface="Symbol" pitchFamily="18" charset="2"/>
              </a:rPr>
              <a:t>x</a:t>
            </a:r>
            <a:r>
              <a:rPr lang="en-US" altLang="zh-TW" baseline="30000" dirty="0">
                <a:latin typeface="Times New Roman" pitchFamily="18" charset="0"/>
                <a:ea typeface="標楷體" pitchFamily="65" charset="-120"/>
                <a:sym typeface="Symbol" pitchFamily="18" charset="2"/>
              </a:rPr>
              <a:t>2</a:t>
            </a:r>
            <a:r>
              <a:rPr lang="en-US" altLang="zh-TW" dirty="0">
                <a:latin typeface="Times New Roman" pitchFamily="18" charset="0"/>
                <a:ea typeface="標楷體" pitchFamily="65" charset="-120"/>
                <a:sym typeface="Symbol" pitchFamily="18" charset="2"/>
              </a:rPr>
              <a:t>, }</a:t>
            </a:r>
          </a:p>
        </p:txBody>
      </p:sp>
      <p:sp>
        <p:nvSpPr>
          <p:cNvPr id="112647" name="Text Box 11"/>
          <p:cNvSpPr txBox="1">
            <a:spLocks noChangeArrowheads="1"/>
          </p:cNvSpPr>
          <p:nvPr/>
        </p:nvSpPr>
        <p:spPr bwMode="auto">
          <a:xfrm>
            <a:off x="3779838" y="2662064"/>
            <a:ext cx="2000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marL="457200" indent="-4572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sym typeface="Symbol" pitchFamily="18" charset="2"/>
              </a:rPr>
              <a:t> dim(</a:t>
            </a:r>
            <a:r>
              <a:rPr lang="en-US" altLang="zh-TW" i="1" dirty="0">
                <a:latin typeface="Times New Roman" pitchFamily="18" charset="0"/>
                <a:ea typeface="標楷體" pitchFamily="65" charset="-120"/>
                <a:sym typeface="Symbol" pitchFamily="18" charset="2"/>
              </a:rPr>
              <a:t>R</a:t>
            </a:r>
            <a:r>
              <a:rPr lang="en-US" altLang="zh-TW" i="1" baseline="50000" dirty="0">
                <a:latin typeface="Times New Roman" pitchFamily="18" charset="0"/>
                <a:ea typeface="標楷體" pitchFamily="65" charset="-120"/>
                <a:sym typeface="Symbol" pitchFamily="18" charset="2"/>
              </a:rPr>
              <a:t>n</a:t>
            </a:r>
            <a:r>
              <a:rPr lang="en-US" altLang="zh-TW" dirty="0">
                <a:latin typeface="Times New Roman" pitchFamily="18" charset="0"/>
                <a:ea typeface="標楷體" pitchFamily="65" charset="-120"/>
                <a:sym typeface="Symbol" pitchFamily="18" charset="2"/>
              </a:rPr>
              <a:t>) = </a:t>
            </a:r>
            <a:r>
              <a:rPr lang="en-US" altLang="zh-TW" i="1" dirty="0">
                <a:latin typeface="Times New Roman" pitchFamily="18" charset="0"/>
                <a:ea typeface="標楷體" pitchFamily="65" charset="-120"/>
                <a:sym typeface="Symbol" pitchFamily="18" charset="2"/>
              </a:rPr>
              <a:t>n</a:t>
            </a:r>
          </a:p>
        </p:txBody>
      </p:sp>
      <p:sp>
        <p:nvSpPr>
          <p:cNvPr id="112648" name="Text Box 12"/>
          <p:cNvSpPr txBox="1">
            <a:spLocks noChangeArrowheads="1"/>
          </p:cNvSpPr>
          <p:nvPr/>
        </p:nvSpPr>
        <p:spPr bwMode="auto">
          <a:xfrm>
            <a:off x="3779838" y="4267944"/>
            <a:ext cx="2569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sym typeface="Symbol" pitchFamily="18" charset="2"/>
              </a:rPr>
              <a:t> dim(</a:t>
            </a:r>
            <a:r>
              <a:rPr lang="en-US" altLang="zh-TW" i="1" dirty="0" err="1">
                <a:latin typeface="Times New Roman" pitchFamily="18" charset="0"/>
                <a:ea typeface="標楷體" pitchFamily="65" charset="-120"/>
              </a:rPr>
              <a:t>M</a:t>
            </a:r>
            <a:r>
              <a:rPr lang="en-US" altLang="zh-TW" i="1" baseline="-25000" dirty="0" err="1">
                <a:latin typeface="Times New Roman" pitchFamily="18" charset="0"/>
                <a:ea typeface="標楷體" pitchFamily="65" charset="-120"/>
              </a:rPr>
              <a:t>m</a:t>
            </a:r>
            <a:r>
              <a:rPr lang="en-US" altLang="zh-TW" i="1" baseline="-25000" dirty="0" err="1">
                <a:latin typeface="Times New Roman" pitchFamily="18" charset="0"/>
                <a:ea typeface="標楷體" pitchFamily="65" charset="-120"/>
                <a:sym typeface="Symbol" pitchFamily="18" charset="2"/>
              </a:rPr>
              <a:t>n</a:t>
            </a:r>
            <a:r>
              <a:rPr lang="en-US" altLang="zh-TW" dirty="0">
                <a:latin typeface="Times New Roman" pitchFamily="18" charset="0"/>
                <a:ea typeface="標楷體" pitchFamily="65" charset="-120"/>
                <a:sym typeface="Symbol" pitchFamily="18" charset="2"/>
              </a:rPr>
              <a:t>) = </a:t>
            </a:r>
            <a:r>
              <a:rPr lang="en-US" altLang="zh-TW" i="1" dirty="0" err="1">
                <a:latin typeface="Times New Roman" pitchFamily="18" charset="0"/>
                <a:ea typeface="標楷體" pitchFamily="65" charset="-120"/>
                <a:sym typeface="Symbol" pitchFamily="18" charset="2"/>
              </a:rPr>
              <a:t>mn</a:t>
            </a:r>
            <a:endParaRPr lang="en-US" altLang="zh-TW" i="1" dirty="0">
              <a:latin typeface="Times New Roman" pitchFamily="18" charset="0"/>
              <a:ea typeface="標楷體" pitchFamily="65" charset="-120"/>
              <a:sym typeface="Symbol" pitchFamily="18" charset="2"/>
            </a:endParaRPr>
          </a:p>
        </p:txBody>
      </p:sp>
      <p:sp>
        <p:nvSpPr>
          <p:cNvPr id="112649" name="Text Box 13"/>
          <p:cNvSpPr txBox="1">
            <a:spLocks noChangeArrowheads="1"/>
          </p:cNvSpPr>
          <p:nvPr/>
        </p:nvSpPr>
        <p:spPr bwMode="auto">
          <a:xfrm>
            <a:off x="3851275" y="5348064"/>
            <a:ext cx="2662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dim(</a:t>
            </a:r>
            <a:r>
              <a:rPr lang="en-US" altLang="zh-TW" i="1">
                <a:latin typeface="Times New Roman" pitchFamily="18" charset="0"/>
                <a:ea typeface="標楷體" pitchFamily="65" charset="-120"/>
                <a:sym typeface="Symbol" pitchFamily="18" charset="2"/>
              </a:rPr>
              <a:t>P</a:t>
            </a:r>
            <a:r>
              <a:rPr lang="en-US" altLang="zh-TW" i="1" baseline="-25000">
                <a:latin typeface="Times New Roman" pitchFamily="18" charset="0"/>
                <a:ea typeface="標楷體" pitchFamily="65" charset="-120"/>
                <a:sym typeface="Symbol" pitchFamily="18" charset="2"/>
              </a:rPr>
              <a:t>n</a:t>
            </a:r>
            <a:r>
              <a:rPr lang="en-US" altLang="zh-TW">
                <a:latin typeface="Times New Roman" pitchFamily="18" charset="0"/>
                <a:ea typeface="標楷體" pitchFamily="65" charset="-120"/>
                <a:sym typeface="Symbol" pitchFamily="18" charset="2"/>
              </a:rPr>
              <a:t>(</a:t>
            </a:r>
            <a:r>
              <a:rPr lang="en-US" altLang="zh-TW" i="1">
                <a:latin typeface="Times New Roman" pitchFamily="18" charset="0"/>
                <a:ea typeface="標楷體" pitchFamily="65" charset="-120"/>
                <a:sym typeface="Symbol" pitchFamily="18" charset="2"/>
              </a:rPr>
              <a:t>x</a:t>
            </a:r>
            <a:r>
              <a:rPr lang="en-US" altLang="zh-TW">
                <a:latin typeface="Times New Roman" pitchFamily="18" charset="0"/>
                <a:ea typeface="標楷體" pitchFamily="65" charset="-120"/>
                <a:sym typeface="Symbol" pitchFamily="18" charset="2"/>
              </a:rPr>
              <a:t>)) = </a:t>
            </a:r>
            <a:r>
              <a:rPr lang="en-US" altLang="zh-TW" i="1">
                <a:latin typeface="Times New Roman" pitchFamily="18" charset="0"/>
                <a:ea typeface="標楷體" pitchFamily="65" charset="-120"/>
                <a:sym typeface="Symbol" pitchFamily="18" charset="2"/>
              </a:rPr>
              <a:t>n</a:t>
            </a:r>
            <a:r>
              <a:rPr lang="en-US" altLang="zh-TW">
                <a:latin typeface="Times New Roman" pitchFamily="18" charset="0"/>
                <a:ea typeface="標楷體" pitchFamily="65" charset="-120"/>
                <a:sym typeface="Symbol" pitchFamily="18" charset="2"/>
              </a:rPr>
              <a:t>+1</a:t>
            </a:r>
          </a:p>
        </p:txBody>
      </p:sp>
      <p:sp>
        <p:nvSpPr>
          <p:cNvPr id="112650" name="Text Box 14"/>
          <p:cNvSpPr txBox="1">
            <a:spLocks noChangeArrowheads="1"/>
          </p:cNvSpPr>
          <p:nvPr/>
        </p:nvSpPr>
        <p:spPr bwMode="auto">
          <a:xfrm>
            <a:off x="3854450" y="6356176"/>
            <a:ext cx="230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dim(</a:t>
            </a:r>
            <a:r>
              <a:rPr lang="en-US" altLang="zh-TW" i="1">
                <a:latin typeface="Times New Roman" pitchFamily="18" charset="0"/>
                <a:ea typeface="標楷體" pitchFamily="65" charset="-120"/>
                <a:sym typeface="Symbol" pitchFamily="18" charset="2"/>
              </a:rPr>
              <a:t>P</a:t>
            </a:r>
            <a:r>
              <a:rPr lang="en-US" altLang="zh-TW">
                <a:latin typeface="Times New Roman" pitchFamily="18" charset="0"/>
                <a:ea typeface="標楷體" pitchFamily="65" charset="-120"/>
                <a:sym typeface="Symbol" pitchFamily="18" charset="2"/>
              </a:rPr>
              <a:t>(</a:t>
            </a:r>
            <a:r>
              <a:rPr lang="en-US" altLang="zh-TW" i="1">
                <a:latin typeface="Times New Roman" pitchFamily="18" charset="0"/>
                <a:ea typeface="標楷體" pitchFamily="65" charset="-120"/>
                <a:sym typeface="Symbol" pitchFamily="18" charset="2"/>
              </a:rPr>
              <a:t>x</a:t>
            </a:r>
            <a:r>
              <a:rPr lang="en-US" altLang="zh-TW">
                <a:latin typeface="Times New Roman" pitchFamily="18" charset="0"/>
                <a:ea typeface="標楷體" pitchFamily="65" charset="-120"/>
                <a:sym typeface="Symbol" pitchFamily="18" charset="2"/>
              </a:rPr>
              <a:t>)) = </a:t>
            </a:r>
          </a:p>
        </p:txBody>
      </p:sp>
      <p:sp>
        <p:nvSpPr>
          <p:cNvPr id="11" name="文字方塊 10"/>
          <p:cNvSpPr txBox="1"/>
          <p:nvPr/>
        </p:nvSpPr>
        <p:spPr>
          <a:xfrm>
            <a:off x="683568" y="1556792"/>
            <a:ext cx="7786687" cy="618631"/>
          </a:xfrm>
          <a:prstGeom prst="rect">
            <a:avLst/>
          </a:prstGeom>
          <a:noFill/>
        </p:spPr>
        <p:txBody>
          <a:bodyPr>
            <a:spAutoFit/>
          </a:bodyPr>
          <a:lstStyle/>
          <a:p>
            <a:pPr marL="271463" indent="-271463">
              <a:lnSpc>
                <a:spcPct val="95000"/>
              </a:lnSpc>
              <a:defRPr/>
            </a:pPr>
            <a:r>
              <a:rPr lang="en-US" altLang="zh-TW" sz="1800" dirty="0">
                <a:solidFill>
                  <a:srgbClr val="0000FF"/>
                </a:solidFill>
                <a:latin typeface="+mn-lt"/>
              </a:rPr>
              <a:t>※ The simplest way to find the dimension of a vector space is to count the number of vectors in the “standard” basis for that vector space</a:t>
            </a:r>
            <a:endParaRPr lang="zh-TW" altLang="en-US" sz="1800" dirty="0">
              <a:solidFill>
                <a:srgbClr val="0000FF"/>
              </a:solidFill>
              <a:latin typeface="+mn-lt"/>
            </a:endParaRPr>
          </a:p>
        </p:txBody>
      </p:sp>
      <p:sp>
        <p:nvSpPr>
          <p:cNvPr id="2" name="矩形 1"/>
          <p:cNvSpPr/>
          <p:nvPr/>
        </p:nvSpPr>
        <p:spPr>
          <a:xfrm>
            <a:off x="4139952" y="3687415"/>
            <a:ext cx="1401346" cy="461665"/>
          </a:xfrm>
          <a:prstGeom prst="rect">
            <a:avLst/>
          </a:prstGeom>
        </p:spPr>
        <p:txBody>
          <a:bodyPr wrap="none">
            <a:spAutoFit/>
          </a:bodyPr>
          <a:lstStyle/>
          <a:p>
            <a:pPr eaLnBrk="1" hangingPunct="1"/>
            <a:r>
              <a:rPr lang="en-US" altLang="zh-TW" dirty="0">
                <a:latin typeface="Times New Roman" pitchFamily="18" charset="0"/>
                <a:ea typeface="標楷體" pitchFamily="65" charset="-120"/>
                <a:sym typeface="Symbol" pitchFamily="18" charset="2"/>
              </a:rPr>
              <a:t>and in </a:t>
            </a:r>
            <a:r>
              <a:rPr lang="en-US" altLang="zh-TW" i="1" dirty="0" err="1">
                <a:latin typeface="Times New Roman" pitchFamily="18" charset="0"/>
                <a:ea typeface="標楷體" pitchFamily="65" charset="-120"/>
              </a:rPr>
              <a:t>E</a:t>
            </a:r>
            <a:r>
              <a:rPr lang="en-US" altLang="zh-TW" i="1" baseline="-25000" dirty="0" err="1">
                <a:latin typeface="Times New Roman" pitchFamily="18" charset="0"/>
                <a:ea typeface="標楷體" pitchFamily="65" charset="-120"/>
              </a:rPr>
              <a:t>ij</a:t>
            </a:r>
            <a:r>
              <a:rPr lang="en-US" altLang="zh-TW" dirty="0">
                <a:latin typeface="Times New Roman" pitchFamily="18" charset="0"/>
                <a:ea typeface="標楷體" pitchFamily="65" charset="-120"/>
                <a:sym typeface="Symbol" pitchFamily="18" charset="2"/>
              </a:rPr>
              <a:t> </a:t>
            </a:r>
            <a:endParaRPr lang="en-US" altLang="zh-TW" dirty="0">
              <a:latin typeface="Times New Roman" pitchFamily="18" charset="0"/>
              <a:ea typeface="標楷體" pitchFamily="65" charset="-120"/>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1279760989"/>
              </p:ext>
            </p:extLst>
          </p:nvPr>
        </p:nvGraphicFramePr>
        <p:xfrm>
          <a:off x="5414955" y="3600000"/>
          <a:ext cx="2235200" cy="731520"/>
        </p:xfrm>
        <a:graphic>
          <a:graphicData uri="http://schemas.openxmlformats.org/presentationml/2006/ole">
            <mc:AlternateContent xmlns:mc="http://schemas.openxmlformats.org/markup-compatibility/2006">
              <mc:Choice xmlns:v="urn:schemas-microsoft-com:vml" Requires="v">
                <p:oleObj spid="_x0000_s100622" name="Equation" r:id="rId3" imgW="1397000" imgH="457200" progId="Equation.DSMT4">
                  <p:embed/>
                </p:oleObj>
              </mc:Choice>
              <mc:Fallback>
                <p:oleObj name="Equation" r:id="rId3" imgW="1397000" imgH="457200" progId="Equation.DSMT4">
                  <p:embed/>
                  <p:pic>
                    <p:nvPicPr>
                      <p:cNvPr id="0" name="Object 20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955" y="3600000"/>
                        <a:ext cx="223520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381000" y="838200"/>
            <a:ext cx="7924800" cy="1447800"/>
          </a:xfrm>
        </p:spPr>
        <p:txBody>
          <a:bodyPr/>
          <a:lstStyle/>
          <a:p>
            <a:pPr eaLnBrk="1" hangingPunct="1">
              <a:lnSpc>
                <a:spcPct val="110000"/>
              </a:lnSpc>
            </a:pPr>
            <a:r>
              <a:rPr lang="en-US" altLang="zh-TW" dirty="0"/>
              <a:t>Ex 9: Determining the dimension of a subspace of </a:t>
            </a:r>
            <a:r>
              <a:rPr lang="en-US" altLang="zh-TW" i="1" dirty="0"/>
              <a:t>R</a:t>
            </a:r>
            <a:r>
              <a:rPr lang="en-US" altLang="zh-TW" baseline="50000" dirty="0"/>
              <a:t>3</a:t>
            </a:r>
          </a:p>
          <a:p>
            <a:pPr eaLnBrk="1" hangingPunct="1">
              <a:lnSpc>
                <a:spcPct val="110000"/>
              </a:lnSpc>
              <a:buFont typeface="Wingdings" pitchFamily="2" charset="2"/>
              <a:buNone/>
            </a:pPr>
            <a:r>
              <a:rPr lang="en-US" altLang="zh-TW" dirty="0">
                <a:solidFill>
                  <a:schemeClr val="tx1"/>
                </a:solidFill>
              </a:rPr>
              <a:t>       (a) </a:t>
            </a:r>
            <a:r>
              <a:rPr lang="en-US" altLang="zh-TW" i="1" dirty="0">
                <a:solidFill>
                  <a:schemeClr val="tx1"/>
                </a:solidFill>
              </a:rPr>
              <a:t>W </a:t>
            </a:r>
            <a:r>
              <a:rPr lang="en-US" altLang="zh-TW" dirty="0">
                <a:solidFill>
                  <a:schemeClr val="tx1"/>
                </a:solidFill>
              </a:rPr>
              <a:t>= {(</a:t>
            </a:r>
            <a:r>
              <a:rPr lang="en-US" altLang="zh-TW" i="1" dirty="0">
                <a:solidFill>
                  <a:schemeClr val="tx1"/>
                </a:solidFill>
              </a:rPr>
              <a:t>d</a:t>
            </a:r>
            <a:r>
              <a:rPr lang="en-US" altLang="zh-TW" dirty="0">
                <a:solidFill>
                  <a:schemeClr val="tx1"/>
                </a:solidFill>
              </a:rPr>
              <a:t>, </a:t>
            </a:r>
            <a:r>
              <a:rPr lang="en-US" altLang="zh-TW" i="1" dirty="0">
                <a:solidFill>
                  <a:schemeClr val="tx1"/>
                </a:solidFill>
              </a:rPr>
              <a:t>c </a:t>
            </a:r>
            <a:r>
              <a:rPr lang="en-US" altLang="zh-TW" dirty="0">
                <a:solidFill>
                  <a:schemeClr val="tx1"/>
                </a:solidFill>
                <a:cs typeface="Times New Roman" pitchFamily="18" charset="0"/>
              </a:rPr>
              <a:t>– </a:t>
            </a:r>
            <a:r>
              <a:rPr lang="en-US" altLang="zh-TW" i="1" dirty="0">
                <a:solidFill>
                  <a:schemeClr val="tx1"/>
                </a:solidFill>
              </a:rPr>
              <a:t>d</a:t>
            </a:r>
            <a:r>
              <a:rPr lang="en-US" altLang="zh-TW" dirty="0">
                <a:solidFill>
                  <a:schemeClr val="tx1"/>
                </a:solidFill>
              </a:rPr>
              <a:t>, </a:t>
            </a:r>
            <a:r>
              <a:rPr lang="en-US" altLang="zh-TW" i="1" dirty="0">
                <a:solidFill>
                  <a:schemeClr val="tx1"/>
                </a:solidFill>
              </a:rPr>
              <a:t>c</a:t>
            </a:r>
            <a:r>
              <a:rPr lang="en-US" altLang="zh-TW" dirty="0">
                <a:solidFill>
                  <a:schemeClr val="tx1"/>
                </a:solidFill>
              </a:rPr>
              <a:t>): </a:t>
            </a:r>
            <a:r>
              <a:rPr lang="en-US" altLang="zh-TW" i="1" dirty="0">
                <a:solidFill>
                  <a:schemeClr val="tx1"/>
                </a:solidFill>
              </a:rPr>
              <a:t>c</a:t>
            </a:r>
            <a:r>
              <a:rPr lang="en-US" altLang="zh-TW" dirty="0">
                <a:solidFill>
                  <a:schemeClr val="tx1"/>
                </a:solidFill>
              </a:rPr>
              <a:t> and </a:t>
            </a:r>
            <a:r>
              <a:rPr lang="en-US" altLang="zh-TW" i="1" dirty="0">
                <a:solidFill>
                  <a:schemeClr val="tx1"/>
                </a:solidFill>
              </a:rPr>
              <a:t>d</a:t>
            </a:r>
            <a:r>
              <a:rPr lang="en-US" altLang="zh-TW" dirty="0">
                <a:solidFill>
                  <a:schemeClr val="tx1"/>
                </a:solidFill>
              </a:rPr>
              <a:t> are real numbers}</a:t>
            </a:r>
          </a:p>
          <a:p>
            <a:pPr eaLnBrk="1" hangingPunct="1">
              <a:lnSpc>
                <a:spcPct val="110000"/>
              </a:lnSpc>
              <a:buFont typeface="Wingdings" pitchFamily="2" charset="2"/>
              <a:buNone/>
            </a:pPr>
            <a:r>
              <a:rPr lang="en-US" altLang="zh-TW" dirty="0">
                <a:solidFill>
                  <a:schemeClr val="tx1"/>
                </a:solidFill>
              </a:rPr>
              <a:t>       (b) </a:t>
            </a:r>
            <a:r>
              <a:rPr lang="en-US" altLang="zh-TW" i="1" dirty="0">
                <a:solidFill>
                  <a:schemeClr val="tx1"/>
                </a:solidFill>
              </a:rPr>
              <a:t>W </a:t>
            </a:r>
            <a:r>
              <a:rPr lang="en-US" altLang="zh-TW" dirty="0">
                <a:solidFill>
                  <a:schemeClr val="tx1"/>
                </a:solidFill>
              </a:rPr>
              <a:t>= {(2</a:t>
            </a:r>
            <a:r>
              <a:rPr lang="en-US" altLang="zh-TW" i="1" dirty="0">
                <a:solidFill>
                  <a:schemeClr val="tx1"/>
                </a:solidFill>
              </a:rPr>
              <a:t>b</a:t>
            </a:r>
            <a:r>
              <a:rPr lang="en-US" altLang="zh-TW" dirty="0">
                <a:solidFill>
                  <a:schemeClr val="tx1"/>
                </a:solidFill>
              </a:rPr>
              <a:t>, </a:t>
            </a:r>
            <a:r>
              <a:rPr lang="en-US" altLang="zh-TW" i="1" dirty="0">
                <a:solidFill>
                  <a:schemeClr val="tx1"/>
                </a:solidFill>
              </a:rPr>
              <a:t>b</a:t>
            </a:r>
            <a:r>
              <a:rPr lang="en-US" altLang="zh-TW" dirty="0">
                <a:solidFill>
                  <a:schemeClr val="tx1"/>
                </a:solidFill>
              </a:rPr>
              <a:t>, 0): </a:t>
            </a:r>
            <a:r>
              <a:rPr lang="en-US" altLang="zh-TW" i="1" dirty="0">
                <a:solidFill>
                  <a:schemeClr val="tx1"/>
                </a:solidFill>
              </a:rPr>
              <a:t>b</a:t>
            </a:r>
            <a:r>
              <a:rPr lang="en-US" altLang="zh-TW" dirty="0">
                <a:solidFill>
                  <a:schemeClr val="tx1"/>
                </a:solidFill>
              </a:rPr>
              <a:t> is a real number}</a:t>
            </a:r>
          </a:p>
        </p:txBody>
      </p:sp>
      <p:sp>
        <p:nvSpPr>
          <p:cNvPr id="58372" name="Text Box 4"/>
          <p:cNvSpPr txBox="1">
            <a:spLocks noChangeArrowheads="1"/>
          </p:cNvSpPr>
          <p:nvPr/>
        </p:nvSpPr>
        <p:spPr bwMode="auto">
          <a:xfrm>
            <a:off x="609600" y="2360613"/>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sp>
        <p:nvSpPr>
          <p:cNvPr id="58373" name="Text Box 5"/>
          <p:cNvSpPr txBox="1">
            <a:spLocks noChangeArrowheads="1"/>
          </p:cNvSpPr>
          <p:nvPr/>
        </p:nvSpPr>
        <p:spPr bwMode="auto">
          <a:xfrm>
            <a:off x="1214438" y="2286000"/>
            <a:ext cx="7673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800">
                <a:solidFill>
                  <a:srgbClr val="0000FF"/>
                </a:solidFill>
                <a:latin typeface="Times New Roman" pitchFamily="18" charset="0"/>
                <a:ea typeface="標楷體" pitchFamily="65" charset="-120"/>
              </a:rPr>
              <a:t>(Hint: find a set of L.I. vectors that spans the subspace, i.e., find a basis for the subspace.)</a:t>
            </a:r>
          </a:p>
        </p:txBody>
      </p:sp>
      <p:grpSp>
        <p:nvGrpSpPr>
          <p:cNvPr id="58374" name="Group 17"/>
          <p:cNvGrpSpPr>
            <a:grpSpLocks/>
          </p:cNvGrpSpPr>
          <p:nvPr/>
        </p:nvGrpSpPr>
        <p:grpSpPr bwMode="auto">
          <a:xfrm>
            <a:off x="919163" y="2895604"/>
            <a:ext cx="5191125" cy="461963"/>
            <a:chOff x="998" y="2064"/>
            <a:chExt cx="3270" cy="291"/>
          </a:xfrm>
        </p:grpSpPr>
        <p:sp>
          <p:nvSpPr>
            <p:cNvPr id="58383" name="Text Box 6"/>
            <p:cNvSpPr txBox="1">
              <a:spLocks noChangeArrowheads="1"/>
            </p:cNvSpPr>
            <p:nvPr/>
          </p:nvSpPr>
          <p:spPr bwMode="auto">
            <a:xfrm>
              <a:off x="998" y="2064"/>
              <a:ext cx="3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(a)</a:t>
              </a:r>
            </a:p>
          </p:txBody>
        </p:sp>
        <p:sp>
          <p:nvSpPr>
            <p:cNvPr id="58384" name="Text Box 7"/>
            <p:cNvSpPr txBox="1">
              <a:spLocks noChangeArrowheads="1"/>
            </p:cNvSpPr>
            <p:nvPr/>
          </p:nvSpPr>
          <p:spPr bwMode="auto">
            <a:xfrm>
              <a:off x="1301" y="2064"/>
              <a:ext cx="296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d</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c </a:t>
              </a:r>
              <a:r>
                <a:rPr lang="en-US" altLang="zh-TW" dirty="0">
                  <a:latin typeface="Times New Roman" pitchFamily="18" charset="0"/>
                  <a:cs typeface="Times New Roman" pitchFamily="18" charset="0"/>
                </a:rPr>
                <a:t>–</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d</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c</a:t>
              </a:r>
              <a:r>
                <a:rPr lang="en-US" altLang="zh-TW" dirty="0">
                  <a:latin typeface="Times New Roman" pitchFamily="18" charset="0"/>
                  <a:ea typeface="標楷體" pitchFamily="65" charset="-120"/>
                </a:rPr>
                <a:t>) = </a:t>
              </a:r>
              <a:r>
                <a:rPr lang="en-US" altLang="zh-TW" i="1" dirty="0">
                  <a:latin typeface="Times New Roman" pitchFamily="18" charset="0"/>
                  <a:ea typeface="標楷體" pitchFamily="65" charset="-120"/>
                </a:rPr>
                <a:t>c</a:t>
              </a:r>
              <a:r>
                <a:rPr lang="en-US" altLang="zh-TW" dirty="0">
                  <a:latin typeface="Times New Roman" pitchFamily="18" charset="0"/>
                  <a:ea typeface="標楷體" pitchFamily="65" charset="-120"/>
                </a:rPr>
                <a:t>(0, 1, 1) + </a:t>
              </a:r>
              <a:r>
                <a:rPr lang="en-US" altLang="zh-TW" i="1" dirty="0">
                  <a:latin typeface="Times New Roman" pitchFamily="18" charset="0"/>
                  <a:ea typeface="標楷體" pitchFamily="65" charset="-120"/>
                </a:rPr>
                <a:t>d</a:t>
              </a:r>
              <a:r>
                <a:rPr lang="en-US" altLang="zh-TW" dirty="0">
                  <a:latin typeface="Times New Roman" pitchFamily="18" charset="0"/>
                  <a:ea typeface="標楷體" pitchFamily="65" charset="-120"/>
                </a:rPr>
                <a:t>(1, </a:t>
              </a:r>
              <a:r>
                <a:rPr lang="en-US" altLang="zh-TW" dirty="0">
                  <a:latin typeface="Times New Roman" pitchFamily="18" charset="0"/>
                  <a:cs typeface="Times New Roman" pitchFamily="18" charset="0"/>
                </a:rPr>
                <a:t>–</a:t>
              </a:r>
              <a:r>
                <a:rPr lang="en-US" altLang="zh-TW" dirty="0">
                  <a:latin typeface="Times New Roman" pitchFamily="18" charset="0"/>
                  <a:ea typeface="標楷體" pitchFamily="65" charset="-120"/>
                </a:rPr>
                <a:t> 1, 0)</a:t>
              </a:r>
            </a:p>
          </p:txBody>
        </p:sp>
      </p:grpSp>
      <p:sp>
        <p:nvSpPr>
          <p:cNvPr id="58375" name="Text Box 8"/>
          <p:cNvSpPr txBox="1">
            <a:spLocks noChangeArrowheads="1"/>
          </p:cNvSpPr>
          <p:nvPr/>
        </p:nvSpPr>
        <p:spPr bwMode="auto">
          <a:xfrm>
            <a:off x="1436688" y="3352800"/>
            <a:ext cx="3716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 {(0, 1, 1) , (1, </a:t>
            </a:r>
            <a:r>
              <a:rPr lang="en-US" altLang="zh-TW">
                <a:latin typeface="Times New Roman" pitchFamily="18" charset="0"/>
                <a:cs typeface="Times New Roman" pitchFamily="18" charset="0"/>
              </a:rPr>
              <a:t>–</a:t>
            </a:r>
            <a:r>
              <a:rPr lang="en-US" altLang="zh-TW">
                <a:latin typeface="Times New Roman" pitchFamily="18" charset="0"/>
                <a:ea typeface="標楷體" pitchFamily="65" charset="-120"/>
                <a:sym typeface="Symbol" pitchFamily="18" charset="2"/>
              </a:rPr>
              <a:t> 1, 0)}</a:t>
            </a:r>
          </a:p>
        </p:txBody>
      </p:sp>
      <p:sp>
        <p:nvSpPr>
          <p:cNvPr id="58376" name="Text Box 12"/>
          <p:cNvSpPr txBox="1">
            <a:spLocks noChangeArrowheads="1"/>
          </p:cNvSpPr>
          <p:nvPr/>
        </p:nvSpPr>
        <p:spPr bwMode="auto">
          <a:xfrm>
            <a:off x="5037138" y="3352800"/>
            <a:ext cx="316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S</a:t>
            </a:r>
            <a:r>
              <a:rPr lang="en-US" altLang="zh-TW">
                <a:latin typeface="Times New Roman" pitchFamily="18" charset="0"/>
                <a:ea typeface="標楷體" pitchFamily="65" charset="-120"/>
              </a:rPr>
              <a:t> is L.I. and </a:t>
            </a:r>
            <a:r>
              <a:rPr lang="en-US" altLang="zh-TW" i="1">
                <a:latin typeface="Times New Roman" pitchFamily="18" charset="0"/>
                <a:ea typeface="標楷體" pitchFamily="65" charset="-120"/>
              </a:rPr>
              <a:t>S </a:t>
            </a:r>
            <a:r>
              <a:rPr lang="en-US" altLang="zh-TW">
                <a:latin typeface="Times New Roman" pitchFamily="18" charset="0"/>
                <a:ea typeface="標楷體" pitchFamily="65" charset="-120"/>
              </a:rPr>
              <a:t>spans</a:t>
            </a:r>
            <a:r>
              <a:rPr lang="en-US" altLang="zh-TW" i="1">
                <a:latin typeface="Times New Roman" pitchFamily="18" charset="0"/>
                <a:ea typeface="標楷體" pitchFamily="65" charset="-120"/>
              </a:rPr>
              <a:t> W</a:t>
            </a:r>
            <a:r>
              <a:rPr lang="en-US" altLang="zh-TW">
                <a:latin typeface="Times New Roman" pitchFamily="18" charset="0"/>
                <a:ea typeface="標楷體" pitchFamily="65" charset="-120"/>
              </a:rPr>
              <a:t>)</a:t>
            </a:r>
          </a:p>
        </p:txBody>
      </p:sp>
      <p:sp>
        <p:nvSpPr>
          <p:cNvPr id="58377" name="Text Box 15"/>
          <p:cNvSpPr txBox="1">
            <a:spLocks noChangeArrowheads="1"/>
          </p:cNvSpPr>
          <p:nvPr/>
        </p:nvSpPr>
        <p:spPr bwMode="auto">
          <a:xfrm>
            <a:off x="1444625" y="3810000"/>
            <a:ext cx="2651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is a basis for </a:t>
            </a:r>
            <a:r>
              <a:rPr lang="en-US" altLang="zh-TW" i="1">
                <a:latin typeface="Times New Roman" pitchFamily="18" charset="0"/>
                <a:ea typeface="標楷體" pitchFamily="65" charset="-120"/>
                <a:sym typeface="Symbol" pitchFamily="18" charset="2"/>
              </a:rPr>
              <a:t>W</a:t>
            </a:r>
            <a:endParaRPr lang="en-US" altLang="zh-TW">
              <a:latin typeface="Times New Roman" pitchFamily="18" charset="0"/>
              <a:ea typeface="標楷體" pitchFamily="65" charset="-120"/>
            </a:endParaRPr>
          </a:p>
        </p:txBody>
      </p:sp>
      <p:sp>
        <p:nvSpPr>
          <p:cNvPr id="58378" name="Text Box 16"/>
          <p:cNvSpPr txBox="1">
            <a:spLocks noChangeArrowheads="1"/>
          </p:cNvSpPr>
          <p:nvPr/>
        </p:nvSpPr>
        <p:spPr bwMode="auto">
          <a:xfrm>
            <a:off x="1444625" y="4267200"/>
            <a:ext cx="2798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dim(</a:t>
            </a:r>
            <a:r>
              <a:rPr lang="en-US" altLang="zh-TW" i="1">
                <a:latin typeface="Times New Roman" pitchFamily="18" charset="0"/>
                <a:ea typeface="標楷體" pitchFamily="65" charset="-120"/>
                <a:sym typeface="Symbol" pitchFamily="18" charset="2"/>
              </a:rPr>
              <a:t>W</a:t>
            </a:r>
            <a:r>
              <a:rPr lang="en-US" altLang="zh-TW">
                <a:latin typeface="Times New Roman" pitchFamily="18" charset="0"/>
                <a:ea typeface="標楷體" pitchFamily="65" charset="-120"/>
                <a:sym typeface="Symbol" pitchFamily="18" charset="2"/>
              </a:rPr>
              <a:t>) =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 2</a:t>
            </a:r>
            <a:endParaRPr lang="en-US" altLang="zh-TW">
              <a:latin typeface="Times New Roman" pitchFamily="18" charset="0"/>
              <a:ea typeface="標楷體" pitchFamily="65" charset="-120"/>
            </a:endParaRPr>
          </a:p>
        </p:txBody>
      </p:sp>
      <p:sp>
        <p:nvSpPr>
          <p:cNvPr id="58379" name="Text Box 20"/>
          <p:cNvSpPr txBox="1">
            <a:spLocks noChangeArrowheads="1"/>
          </p:cNvSpPr>
          <p:nvPr/>
        </p:nvSpPr>
        <p:spPr bwMode="auto">
          <a:xfrm>
            <a:off x="1512888" y="5257800"/>
            <a:ext cx="4918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 {(2, 1, 0)} spans </a:t>
            </a:r>
            <a:r>
              <a:rPr lang="en-US" altLang="zh-TW" i="1">
                <a:latin typeface="Times New Roman" pitchFamily="18" charset="0"/>
                <a:ea typeface="標楷體" pitchFamily="65" charset="-120"/>
                <a:sym typeface="Symbol" pitchFamily="18" charset="2"/>
              </a:rPr>
              <a:t>W</a:t>
            </a:r>
            <a:r>
              <a:rPr lang="en-US" altLang="zh-TW">
                <a:latin typeface="Times New Roman" pitchFamily="18" charset="0"/>
                <a:ea typeface="標楷體" pitchFamily="65" charset="-120"/>
                <a:sym typeface="Symbol" pitchFamily="18" charset="2"/>
              </a:rPr>
              <a:t> and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is L.I.</a:t>
            </a:r>
            <a:endParaRPr lang="en-US" altLang="zh-TW">
              <a:latin typeface="Times New Roman" pitchFamily="18" charset="0"/>
              <a:ea typeface="標楷體" pitchFamily="65" charset="-120"/>
            </a:endParaRPr>
          </a:p>
        </p:txBody>
      </p:sp>
      <p:sp>
        <p:nvSpPr>
          <p:cNvPr id="58380" name="Text Box 21"/>
          <p:cNvSpPr txBox="1">
            <a:spLocks noChangeArrowheads="1"/>
          </p:cNvSpPr>
          <p:nvPr/>
        </p:nvSpPr>
        <p:spPr bwMode="auto">
          <a:xfrm>
            <a:off x="1512888" y="5715000"/>
            <a:ext cx="2651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is a basis for </a:t>
            </a:r>
            <a:r>
              <a:rPr lang="en-US" altLang="zh-TW" i="1">
                <a:latin typeface="Times New Roman" pitchFamily="18" charset="0"/>
                <a:ea typeface="標楷體" pitchFamily="65" charset="-120"/>
                <a:sym typeface="Symbol" pitchFamily="18" charset="2"/>
              </a:rPr>
              <a:t>W</a:t>
            </a:r>
            <a:endParaRPr lang="en-US" altLang="zh-TW">
              <a:latin typeface="Times New Roman" pitchFamily="18" charset="0"/>
              <a:ea typeface="標楷體" pitchFamily="65" charset="-120"/>
            </a:endParaRPr>
          </a:p>
        </p:txBody>
      </p:sp>
      <p:sp>
        <p:nvSpPr>
          <p:cNvPr id="58381" name="Text Box 22"/>
          <p:cNvSpPr txBox="1">
            <a:spLocks noChangeArrowheads="1"/>
          </p:cNvSpPr>
          <p:nvPr/>
        </p:nvSpPr>
        <p:spPr bwMode="auto">
          <a:xfrm>
            <a:off x="1512888" y="6172200"/>
            <a:ext cx="2798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dim(</a:t>
            </a:r>
            <a:r>
              <a:rPr lang="en-US" altLang="zh-TW" i="1">
                <a:latin typeface="Times New Roman" pitchFamily="18" charset="0"/>
                <a:ea typeface="標楷體" pitchFamily="65" charset="-120"/>
                <a:sym typeface="Symbol" pitchFamily="18" charset="2"/>
              </a:rPr>
              <a:t>W</a:t>
            </a:r>
            <a:r>
              <a:rPr lang="en-US" altLang="zh-TW">
                <a:latin typeface="Times New Roman" pitchFamily="18" charset="0"/>
                <a:ea typeface="標楷體" pitchFamily="65" charset="-120"/>
                <a:sym typeface="Symbol" pitchFamily="18" charset="2"/>
              </a:rPr>
              <a:t>) =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 1</a:t>
            </a:r>
            <a:endParaRPr lang="en-US" altLang="zh-TW">
              <a:latin typeface="Times New Roman" pitchFamily="18" charset="0"/>
              <a:ea typeface="標楷體" pitchFamily="65" charset="-120"/>
            </a:endParaRPr>
          </a:p>
        </p:txBody>
      </p:sp>
      <p:graphicFrame>
        <p:nvGraphicFramePr>
          <p:cNvPr id="58370" name="Object 0"/>
          <p:cNvGraphicFramePr>
            <a:graphicFrameLocks noChangeAspect="1"/>
          </p:cNvGraphicFramePr>
          <p:nvPr/>
        </p:nvGraphicFramePr>
        <p:xfrm>
          <a:off x="1573213" y="4857750"/>
          <a:ext cx="2641600" cy="406400"/>
        </p:xfrm>
        <a:graphic>
          <a:graphicData uri="http://schemas.openxmlformats.org/presentationml/2006/ole">
            <mc:AlternateContent xmlns:mc="http://schemas.openxmlformats.org/markup-compatibility/2006">
              <mc:Choice xmlns:v="urn:schemas-microsoft-com:vml" Requires="v">
                <p:oleObj spid="_x0000_s58750" name="Equation" r:id="rId3" imgW="1320480" imgH="203040" progId="Equation.DSMT4">
                  <p:embed/>
                </p:oleObj>
              </mc:Choice>
              <mc:Fallback>
                <p:oleObj name="Equation" r:id="rId3" imgW="1320480" imgH="20304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4857750"/>
                        <a:ext cx="26416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82" name="Text Box 23"/>
          <p:cNvSpPr txBox="1">
            <a:spLocks noChangeArrowheads="1"/>
          </p:cNvSpPr>
          <p:nvPr/>
        </p:nvSpPr>
        <p:spPr bwMode="auto">
          <a:xfrm>
            <a:off x="914400" y="47244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(b)</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7" name="Rectangle 3"/>
          <p:cNvSpPr>
            <a:spLocks noGrp="1" noChangeArrowheads="1"/>
          </p:cNvSpPr>
          <p:nvPr>
            <p:ph type="body" idx="1"/>
          </p:nvPr>
        </p:nvSpPr>
        <p:spPr>
          <a:xfrm>
            <a:off x="381000" y="785813"/>
            <a:ext cx="7924800" cy="1447800"/>
          </a:xfrm>
        </p:spPr>
        <p:txBody>
          <a:bodyPr/>
          <a:lstStyle/>
          <a:p>
            <a:pPr eaLnBrk="1" hangingPunct="1">
              <a:lnSpc>
                <a:spcPct val="120000"/>
              </a:lnSpc>
              <a:spcBef>
                <a:spcPct val="0"/>
              </a:spcBef>
              <a:buSzPct val="80000"/>
              <a:buFont typeface="Wingdings" pitchFamily="2" charset="2"/>
              <a:buChar char="§"/>
            </a:pPr>
            <a:r>
              <a:rPr lang="en-US" altLang="zh-TW" dirty="0"/>
              <a:t>Ex 11: Finding the dimension of a subspace of </a:t>
            </a:r>
            <a:r>
              <a:rPr lang="en-US" altLang="zh-TW" i="1" dirty="0">
                <a:solidFill>
                  <a:srgbClr val="FF0000"/>
                </a:solidFill>
              </a:rPr>
              <a:t>M</a:t>
            </a:r>
            <a:r>
              <a:rPr lang="en-US" altLang="zh-TW" baseline="-25000" dirty="0">
                <a:solidFill>
                  <a:srgbClr val="FF0000"/>
                </a:solidFill>
              </a:rPr>
              <a:t>2</a:t>
            </a:r>
            <a:r>
              <a:rPr lang="en-US" altLang="zh-TW" baseline="-25000" dirty="0">
                <a:solidFill>
                  <a:srgbClr val="FF0000"/>
                </a:solidFill>
                <a:sym typeface="Symbol" pitchFamily="18" charset="2"/>
              </a:rPr>
              <a:t>2</a:t>
            </a:r>
            <a:endParaRPr lang="en-US" altLang="zh-TW" dirty="0">
              <a:solidFill>
                <a:srgbClr val="FF0000"/>
              </a:solidFill>
            </a:endParaRPr>
          </a:p>
          <a:p>
            <a:pPr eaLnBrk="1" hangingPunct="1">
              <a:lnSpc>
                <a:spcPct val="120000"/>
              </a:lnSpc>
              <a:spcBef>
                <a:spcPct val="0"/>
              </a:spcBef>
              <a:buSzTx/>
              <a:buFont typeface="Wingdings" pitchFamily="2" charset="2"/>
              <a:buNone/>
            </a:pPr>
            <a:r>
              <a:rPr lang="en-US" altLang="zh-TW" dirty="0">
                <a:solidFill>
                  <a:schemeClr val="tx1"/>
                </a:solidFill>
              </a:rPr>
              <a:t>      Let </a:t>
            </a:r>
            <a:r>
              <a:rPr lang="en-US" altLang="zh-TW" i="1" dirty="0">
                <a:solidFill>
                  <a:schemeClr val="tx1"/>
                </a:solidFill>
              </a:rPr>
              <a:t>W </a:t>
            </a:r>
            <a:r>
              <a:rPr lang="en-US" altLang="zh-TW" dirty="0">
                <a:solidFill>
                  <a:schemeClr val="tx1"/>
                </a:solidFill>
              </a:rPr>
              <a:t>be the subspace of all symmetric matrices in </a:t>
            </a:r>
            <a:r>
              <a:rPr lang="en-US" altLang="zh-TW" i="1" dirty="0">
                <a:solidFill>
                  <a:schemeClr val="tx1"/>
                </a:solidFill>
              </a:rPr>
              <a:t>M</a:t>
            </a:r>
            <a:r>
              <a:rPr lang="en-US" altLang="zh-TW" baseline="-25000" dirty="0">
                <a:solidFill>
                  <a:schemeClr val="tx1"/>
                </a:solidFill>
              </a:rPr>
              <a:t>2</a:t>
            </a:r>
            <a:r>
              <a:rPr lang="en-US" altLang="zh-TW" baseline="-25000" dirty="0">
                <a:solidFill>
                  <a:schemeClr val="tx1"/>
                </a:solidFill>
                <a:sym typeface="Symbol" pitchFamily="18" charset="2"/>
              </a:rPr>
              <a:t>2</a:t>
            </a:r>
            <a:r>
              <a:rPr lang="en-US" altLang="zh-TW" dirty="0">
                <a:solidFill>
                  <a:schemeClr val="tx1"/>
                </a:solidFill>
                <a:sym typeface="Symbol" pitchFamily="18" charset="2"/>
              </a:rPr>
              <a:t>.</a:t>
            </a:r>
          </a:p>
          <a:p>
            <a:pPr eaLnBrk="1" hangingPunct="1">
              <a:lnSpc>
                <a:spcPct val="120000"/>
              </a:lnSpc>
              <a:spcBef>
                <a:spcPct val="0"/>
              </a:spcBef>
              <a:buSzTx/>
              <a:buFont typeface="Wingdings" pitchFamily="2" charset="2"/>
              <a:buNone/>
            </a:pPr>
            <a:r>
              <a:rPr lang="en-US" altLang="zh-TW" dirty="0">
                <a:solidFill>
                  <a:schemeClr val="tx1"/>
                </a:solidFill>
                <a:sym typeface="Symbol" pitchFamily="18" charset="2"/>
              </a:rPr>
              <a:t>      What is the dimension of  </a:t>
            </a:r>
            <a:r>
              <a:rPr lang="en-US" altLang="zh-TW" i="1" dirty="0">
                <a:solidFill>
                  <a:schemeClr val="tx1"/>
                </a:solidFill>
                <a:sym typeface="Symbol" pitchFamily="18" charset="2"/>
              </a:rPr>
              <a:t>W</a:t>
            </a:r>
            <a:r>
              <a:rPr lang="en-US" altLang="zh-TW" dirty="0">
                <a:solidFill>
                  <a:schemeClr val="tx1"/>
                </a:solidFill>
                <a:sym typeface="Symbol" pitchFamily="18" charset="2"/>
              </a:rPr>
              <a:t>?</a:t>
            </a:r>
          </a:p>
        </p:txBody>
      </p:sp>
      <p:sp>
        <p:nvSpPr>
          <p:cNvPr id="59398" name="Text Box 4"/>
          <p:cNvSpPr txBox="1">
            <a:spLocks noChangeArrowheads="1"/>
          </p:cNvSpPr>
          <p:nvPr/>
        </p:nvSpPr>
        <p:spPr bwMode="auto">
          <a:xfrm>
            <a:off x="609600" y="2284413"/>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graphicFrame>
        <p:nvGraphicFramePr>
          <p:cNvPr id="59394" name="Object 5"/>
          <p:cNvGraphicFramePr>
            <a:graphicFrameLocks noChangeAspect="1"/>
          </p:cNvGraphicFramePr>
          <p:nvPr/>
        </p:nvGraphicFramePr>
        <p:xfrm>
          <a:off x="990600" y="2636838"/>
          <a:ext cx="3073400" cy="1020762"/>
        </p:xfrm>
        <a:graphic>
          <a:graphicData uri="http://schemas.openxmlformats.org/presentationml/2006/ole">
            <mc:AlternateContent xmlns:mc="http://schemas.openxmlformats.org/markup-compatibility/2006">
              <mc:Choice xmlns:v="urn:schemas-microsoft-com:vml" Requires="v">
                <p:oleObj spid="_x0000_s157778" name="Microsoft 方程式編輯器 3.0" r:id="rId3" imgW="1523880" imgH="507960" progId="Equation.3">
                  <p:embed/>
                </p:oleObj>
              </mc:Choice>
              <mc:Fallback>
                <p:oleObj name="Microsoft 方程式編輯器 3.0" r:id="rId3" imgW="1523880" imgH="50796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636838"/>
                        <a:ext cx="3073400" cy="1020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395" name="Object 6"/>
          <p:cNvGraphicFramePr>
            <a:graphicFrameLocks noChangeAspect="1"/>
          </p:cNvGraphicFramePr>
          <p:nvPr/>
        </p:nvGraphicFramePr>
        <p:xfrm>
          <a:off x="1025525" y="3729038"/>
          <a:ext cx="5070475" cy="919162"/>
        </p:xfrm>
        <a:graphic>
          <a:graphicData uri="http://schemas.openxmlformats.org/presentationml/2006/ole">
            <mc:AlternateContent xmlns:mc="http://schemas.openxmlformats.org/markup-compatibility/2006">
              <mc:Choice xmlns:v="urn:schemas-microsoft-com:vml" Requires="v">
                <p:oleObj spid="_x0000_s157779" name="Equation" r:id="rId5" imgW="2514600" imgH="457200" progId="Equation.3">
                  <p:embed/>
                </p:oleObj>
              </mc:Choice>
              <mc:Fallback>
                <p:oleObj name="Equation" r:id="rId5" imgW="2514600" imgH="457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525" y="3729038"/>
                        <a:ext cx="5070475" cy="919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9399" name="Group 13"/>
          <p:cNvGrpSpPr>
            <a:grpSpLocks/>
          </p:cNvGrpSpPr>
          <p:nvPr/>
        </p:nvGrpSpPr>
        <p:grpSpPr bwMode="auto">
          <a:xfrm>
            <a:off x="1066800" y="4821238"/>
            <a:ext cx="6889751" cy="969962"/>
            <a:chOff x="720" y="2845"/>
            <a:chExt cx="4340" cy="611"/>
          </a:xfrm>
        </p:grpSpPr>
        <p:graphicFrame>
          <p:nvGraphicFramePr>
            <p:cNvPr id="59396" name="Object 7"/>
            <p:cNvGraphicFramePr>
              <a:graphicFrameLocks noChangeAspect="1"/>
            </p:cNvGraphicFramePr>
            <p:nvPr/>
          </p:nvGraphicFramePr>
          <p:xfrm>
            <a:off x="720" y="2845"/>
            <a:ext cx="2533" cy="611"/>
          </p:xfrm>
          <a:graphic>
            <a:graphicData uri="http://schemas.openxmlformats.org/presentationml/2006/ole">
              <mc:AlternateContent xmlns:mc="http://schemas.openxmlformats.org/markup-compatibility/2006">
                <mc:Choice xmlns:v="urn:schemas-microsoft-com:vml" Requires="v">
                  <p:oleObj spid="_x0000_s157780" name="Equation" r:id="rId7" imgW="1993680" imgH="482400" progId="Equation.3">
                    <p:embed/>
                  </p:oleObj>
                </mc:Choice>
                <mc:Fallback>
                  <p:oleObj name="Equation" r:id="rId7" imgW="1993680" imgH="4824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 y="2845"/>
                          <a:ext cx="2533" cy="6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402" name="Text Box 8"/>
            <p:cNvSpPr txBox="1">
              <a:spLocks noChangeArrowheads="1"/>
            </p:cNvSpPr>
            <p:nvPr/>
          </p:nvSpPr>
          <p:spPr bwMode="auto">
            <a:xfrm>
              <a:off x="3243" y="2976"/>
              <a:ext cx="18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spans </a:t>
              </a:r>
              <a:r>
                <a:rPr lang="en-US" altLang="zh-TW" i="1" dirty="0">
                  <a:latin typeface="Times New Roman" pitchFamily="18" charset="0"/>
                  <a:ea typeface="標楷體" pitchFamily="65" charset="-120"/>
                </a:rPr>
                <a:t>W</a:t>
              </a:r>
              <a:r>
                <a:rPr lang="en-US" altLang="zh-TW" dirty="0">
                  <a:latin typeface="Times New Roman" pitchFamily="18" charset="0"/>
                  <a:ea typeface="標楷體" pitchFamily="65" charset="-120"/>
                </a:rPr>
                <a:t> and </a:t>
              </a:r>
              <a:r>
                <a:rPr lang="en-US" altLang="zh-TW" i="1" dirty="0">
                  <a:latin typeface="Times New Roman" pitchFamily="18" charset="0"/>
                  <a:ea typeface="標楷體" pitchFamily="65" charset="-120"/>
                </a:rPr>
                <a:t>S</a:t>
              </a:r>
              <a:r>
                <a:rPr lang="en-US" altLang="zh-TW" dirty="0">
                  <a:latin typeface="Times New Roman" pitchFamily="18" charset="0"/>
                  <a:ea typeface="標楷體" pitchFamily="65" charset="-120"/>
                </a:rPr>
                <a:t> is L.I. </a:t>
              </a:r>
            </a:p>
          </p:txBody>
        </p:sp>
      </p:grpSp>
      <p:sp>
        <p:nvSpPr>
          <p:cNvPr id="59400" name="Text Box 10"/>
          <p:cNvSpPr txBox="1">
            <a:spLocks noChangeArrowheads="1"/>
          </p:cNvSpPr>
          <p:nvPr/>
        </p:nvSpPr>
        <p:spPr bwMode="auto">
          <a:xfrm>
            <a:off x="990600" y="5867400"/>
            <a:ext cx="2651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is a basis for </a:t>
            </a:r>
            <a:r>
              <a:rPr lang="en-US" altLang="zh-TW" i="1">
                <a:latin typeface="Times New Roman" pitchFamily="18" charset="0"/>
                <a:ea typeface="標楷體" pitchFamily="65" charset="-120"/>
                <a:sym typeface="Symbol" pitchFamily="18" charset="2"/>
              </a:rPr>
              <a:t>W</a:t>
            </a:r>
            <a:endParaRPr lang="en-US" altLang="zh-TW">
              <a:latin typeface="Times New Roman" pitchFamily="18" charset="0"/>
              <a:ea typeface="標楷體" pitchFamily="65" charset="-120"/>
            </a:endParaRPr>
          </a:p>
        </p:txBody>
      </p:sp>
      <p:sp>
        <p:nvSpPr>
          <p:cNvPr id="59401" name="Text Box 11"/>
          <p:cNvSpPr txBox="1">
            <a:spLocks noChangeArrowheads="1"/>
          </p:cNvSpPr>
          <p:nvPr/>
        </p:nvSpPr>
        <p:spPr bwMode="auto">
          <a:xfrm>
            <a:off x="3779838" y="5867400"/>
            <a:ext cx="2798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sym typeface="Symbol" pitchFamily="18" charset="2"/>
              </a:rPr>
              <a:t> dim(</a:t>
            </a:r>
            <a:r>
              <a:rPr lang="en-US" altLang="zh-TW" i="1">
                <a:latin typeface="Times New Roman" pitchFamily="18" charset="0"/>
                <a:ea typeface="標楷體" pitchFamily="65" charset="-120"/>
                <a:sym typeface="Symbol" pitchFamily="18" charset="2"/>
              </a:rPr>
              <a:t>W</a:t>
            </a:r>
            <a:r>
              <a:rPr lang="en-US" altLang="zh-TW">
                <a:latin typeface="Times New Roman" pitchFamily="18" charset="0"/>
                <a:ea typeface="標楷體" pitchFamily="65" charset="-120"/>
                <a:sym typeface="Symbol" pitchFamily="18" charset="2"/>
              </a:rPr>
              <a:t>) = #(</a:t>
            </a:r>
            <a:r>
              <a:rPr lang="en-US" altLang="zh-TW" i="1">
                <a:latin typeface="Times New Roman" pitchFamily="18" charset="0"/>
                <a:ea typeface="標楷體" pitchFamily="65" charset="-120"/>
                <a:sym typeface="Symbol" pitchFamily="18" charset="2"/>
              </a:rPr>
              <a:t>S</a:t>
            </a:r>
            <a:r>
              <a:rPr lang="en-US" altLang="zh-TW">
                <a:latin typeface="Times New Roman" pitchFamily="18" charset="0"/>
                <a:ea typeface="標楷體" pitchFamily="65" charset="-120"/>
                <a:sym typeface="Symbol" pitchFamily="18" charset="2"/>
              </a:rPr>
              <a:t>) = 3</a:t>
            </a:r>
            <a:endParaRPr lang="en-US" altLang="zh-TW">
              <a:latin typeface="Times New Roman" pitchFamily="18" charset="0"/>
              <a:ea typeface="標楷體" pitchFamily="65"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42" name="Object 2048"/>
          <p:cNvGraphicFramePr>
            <a:graphicFrameLocks noChangeAspect="1"/>
          </p:cNvGraphicFramePr>
          <p:nvPr/>
        </p:nvGraphicFramePr>
        <p:xfrm>
          <a:off x="695325" y="1524000"/>
          <a:ext cx="4562475" cy="914400"/>
        </p:xfrm>
        <a:graphic>
          <a:graphicData uri="http://schemas.openxmlformats.org/presentationml/2006/ole">
            <mc:AlternateContent xmlns:mc="http://schemas.openxmlformats.org/markup-compatibility/2006">
              <mc:Choice xmlns:v="urn:schemas-microsoft-com:vml" Requires="v">
                <p:oleObj spid="_x0000_s168090" name="Equation" r:id="rId3" imgW="2286000" imgH="457200" progId="Equation.3">
                  <p:embed/>
                </p:oleObj>
              </mc:Choice>
              <mc:Fallback>
                <p:oleObj name="Equation" r:id="rId3" imgW="2286000" imgH="457200" progId="Equation.3">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 y="1524000"/>
                        <a:ext cx="45624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2049"/>
          <p:cNvGraphicFramePr>
            <a:graphicFrameLocks noChangeAspect="1"/>
          </p:cNvGraphicFramePr>
          <p:nvPr/>
        </p:nvGraphicFramePr>
        <p:xfrm>
          <a:off x="746125" y="3055938"/>
          <a:ext cx="4359275" cy="914400"/>
        </p:xfrm>
        <a:graphic>
          <a:graphicData uri="http://schemas.openxmlformats.org/presentationml/2006/ole">
            <mc:AlternateContent xmlns:mc="http://schemas.openxmlformats.org/markup-compatibility/2006">
              <mc:Choice xmlns:v="urn:schemas-microsoft-com:vml" Requires="v">
                <p:oleObj spid="_x0000_s168091" name="Equation" r:id="rId5" imgW="2184120" imgH="457200" progId="Equation.DSMT4">
                  <p:embed/>
                </p:oleObj>
              </mc:Choice>
              <mc:Fallback>
                <p:oleObj name="Equation" r:id="rId5" imgW="2184120" imgH="457200" progId="Equation.DSMT4">
                  <p:embed/>
                  <p:pic>
                    <p:nvPicPr>
                      <p:cNvPr id="0" name="Object 20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125" y="3055938"/>
                        <a:ext cx="43592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2050"/>
          <p:cNvGraphicFramePr>
            <a:graphicFrameLocks noChangeAspect="1"/>
          </p:cNvGraphicFramePr>
          <p:nvPr/>
        </p:nvGraphicFramePr>
        <p:xfrm>
          <a:off x="714375" y="4708525"/>
          <a:ext cx="3702050" cy="1885950"/>
        </p:xfrm>
        <a:graphic>
          <a:graphicData uri="http://schemas.openxmlformats.org/presentationml/2006/ole">
            <mc:AlternateContent xmlns:mc="http://schemas.openxmlformats.org/markup-compatibility/2006">
              <mc:Choice xmlns:v="urn:schemas-microsoft-com:vml" Requires="v">
                <p:oleObj spid="_x0000_s168092" name="Equation" r:id="rId7" imgW="1854000" imgH="939600" progId="Equation.3">
                  <p:embed/>
                </p:oleObj>
              </mc:Choice>
              <mc:Fallback>
                <p:oleObj name="Equation" r:id="rId7" imgW="1854000" imgH="939600" progId="Equation.3">
                  <p:embed/>
                  <p:pic>
                    <p:nvPicPr>
                      <p:cNvPr id="0" name="Object 20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 y="4708525"/>
                        <a:ext cx="3702050" cy="188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8" name="Text Box 1036"/>
          <p:cNvSpPr txBox="1">
            <a:spLocks noChangeArrowheads="1"/>
          </p:cNvSpPr>
          <p:nvPr/>
        </p:nvSpPr>
        <p:spPr bwMode="auto">
          <a:xfrm>
            <a:off x="1643063" y="928688"/>
            <a:ext cx="208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rgbClr val="0000FF"/>
                </a:solidFill>
                <a:latin typeface="Times New Roman" pitchFamily="18" charset="0"/>
                <a:ea typeface="標楷體" pitchFamily="65" charset="-120"/>
              </a:rPr>
              <a:t>Vector addition</a:t>
            </a:r>
          </a:p>
        </p:txBody>
      </p:sp>
      <p:sp>
        <p:nvSpPr>
          <p:cNvPr id="10249" name="Text Box 1037"/>
          <p:cNvSpPr txBox="1">
            <a:spLocks noChangeArrowheads="1"/>
          </p:cNvSpPr>
          <p:nvPr/>
        </p:nvSpPr>
        <p:spPr bwMode="auto">
          <a:xfrm>
            <a:off x="5562600" y="912813"/>
            <a:ext cx="272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rgbClr val="0000FF"/>
                </a:solidFill>
                <a:latin typeface="Times New Roman" pitchFamily="18" charset="0"/>
                <a:ea typeface="標楷體" pitchFamily="65" charset="-120"/>
              </a:rPr>
              <a:t>Scalar multiplication</a:t>
            </a:r>
          </a:p>
        </p:txBody>
      </p:sp>
      <p:graphicFrame>
        <p:nvGraphicFramePr>
          <p:cNvPr id="10245" name="Object 2051"/>
          <p:cNvGraphicFramePr>
            <a:graphicFrameLocks noGrp="1" noChangeAspect="1"/>
          </p:cNvGraphicFramePr>
          <p:nvPr>
            <p:ph type="body" idx="1"/>
          </p:nvPr>
        </p:nvGraphicFramePr>
        <p:xfrm>
          <a:off x="5591175" y="4765675"/>
          <a:ext cx="2360613" cy="1878013"/>
        </p:xfrm>
        <a:graphic>
          <a:graphicData uri="http://schemas.openxmlformats.org/presentationml/2006/ole">
            <mc:AlternateContent xmlns:mc="http://schemas.openxmlformats.org/markup-compatibility/2006">
              <mc:Choice xmlns:v="urn:schemas-microsoft-com:vml" Requires="v">
                <p:oleObj spid="_x0000_s168093" name="Equation" r:id="rId9" imgW="1180800" imgH="939600" progId="Equation.3">
                  <p:embed/>
                </p:oleObj>
              </mc:Choice>
              <mc:Fallback>
                <p:oleObj name="Equation" r:id="rId9" imgW="1180800" imgH="939600" progId="Equation.3">
                  <p:embed/>
                  <p:pic>
                    <p:nvPicPr>
                      <p:cNvPr id="0" name="Object 20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91175" y="4765675"/>
                        <a:ext cx="2360613" cy="187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6" name="Object 2052"/>
          <p:cNvGraphicFramePr>
            <a:graphicFrameLocks noChangeAspect="1"/>
          </p:cNvGraphicFramePr>
          <p:nvPr/>
        </p:nvGraphicFramePr>
        <p:xfrm>
          <a:off x="5537200" y="1549400"/>
          <a:ext cx="2840038" cy="914400"/>
        </p:xfrm>
        <a:graphic>
          <a:graphicData uri="http://schemas.openxmlformats.org/presentationml/2006/ole">
            <mc:AlternateContent xmlns:mc="http://schemas.openxmlformats.org/markup-compatibility/2006">
              <mc:Choice xmlns:v="urn:schemas-microsoft-com:vml" Requires="v">
                <p:oleObj spid="_x0000_s168094" name="Equation" r:id="rId11" imgW="1422360" imgH="457200" progId="Equation.3">
                  <p:embed/>
                </p:oleObj>
              </mc:Choice>
              <mc:Fallback>
                <p:oleObj name="Equation" r:id="rId11" imgW="1422360" imgH="457200" progId="Equation.3">
                  <p:embed/>
                  <p:pic>
                    <p:nvPicPr>
                      <p:cNvPr id="0" name="Object 20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37200" y="1549400"/>
                        <a:ext cx="28400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2053"/>
          <p:cNvGraphicFramePr>
            <a:graphicFrameLocks noChangeAspect="1"/>
          </p:cNvGraphicFramePr>
          <p:nvPr/>
        </p:nvGraphicFramePr>
        <p:xfrm>
          <a:off x="5626100" y="3157538"/>
          <a:ext cx="2662238" cy="914400"/>
        </p:xfrm>
        <a:graphic>
          <a:graphicData uri="http://schemas.openxmlformats.org/presentationml/2006/ole">
            <mc:AlternateContent xmlns:mc="http://schemas.openxmlformats.org/markup-compatibility/2006">
              <mc:Choice xmlns:v="urn:schemas-microsoft-com:vml" Requires="v">
                <p:oleObj spid="_x0000_s168095" name="Equation" r:id="rId13" imgW="1333440" imgH="457200" progId="Equation.DSMT4">
                  <p:embed/>
                </p:oleObj>
              </mc:Choice>
              <mc:Fallback>
                <p:oleObj name="Equation" r:id="rId13" imgW="1333440" imgH="457200" progId="Equation.DSMT4">
                  <p:embed/>
                  <p:pic>
                    <p:nvPicPr>
                      <p:cNvPr id="0" name="Object 205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26100" y="3157538"/>
                        <a:ext cx="26622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0" name="Text Box 1036"/>
          <p:cNvSpPr txBox="1">
            <a:spLocks noChangeArrowheads="1"/>
          </p:cNvSpPr>
          <p:nvPr/>
        </p:nvSpPr>
        <p:spPr bwMode="auto">
          <a:xfrm>
            <a:off x="3000375" y="2743200"/>
            <a:ext cx="30877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dirty="0">
                <a:solidFill>
                  <a:srgbClr val="FF0000"/>
                </a:solidFill>
                <a:latin typeface="Times New Roman" pitchFamily="18" charset="0"/>
                <a:ea typeface="標楷體" pitchFamily="65" charset="-120"/>
              </a:rPr>
              <a:t>Regarded as 1×</a:t>
            </a:r>
            <a:r>
              <a:rPr lang="en-US" altLang="zh-TW" sz="2000" i="1" dirty="0">
                <a:solidFill>
                  <a:srgbClr val="FF0000"/>
                </a:solidFill>
                <a:latin typeface="Times New Roman" pitchFamily="18" charset="0"/>
                <a:ea typeface="標楷體" pitchFamily="65" charset="-120"/>
              </a:rPr>
              <a:t>n</a:t>
            </a:r>
            <a:r>
              <a:rPr lang="en-US" altLang="zh-TW" sz="2000" dirty="0">
                <a:solidFill>
                  <a:srgbClr val="FF0000"/>
                </a:solidFill>
                <a:latin typeface="Times New Roman" pitchFamily="18" charset="0"/>
                <a:ea typeface="標楷體" pitchFamily="65" charset="-120"/>
              </a:rPr>
              <a:t> row matrix</a:t>
            </a:r>
          </a:p>
        </p:txBody>
      </p:sp>
      <p:sp>
        <p:nvSpPr>
          <p:cNvPr id="10251" name="Text Box 1036"/>
          <p:cNvSpPr txBox="1">
            <a:spLocks noChangeArrowheads="1"/>
          </p:cNvSpPr>
          <p:nvPr/>
        </p:nvSpPr>
        <p:spPr bwMode="auto">
          <a:xfrm>
            <a:off x="3000375" y="4357688"/>
            <a:ext cx="34563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dirty="0">
                <a:solidFill>
                  <a:srgbClr val="FF0000"/>
                </a:solidFill>
                <a:latin typeface="Times New Roman" pitchFamily="18" charset="0"/>
                <a:ea typeface="標楷體" pitchFamily="65" charset="-120"/>
              </a:rPr>
              <a:t>Regarded as </a:t>
            </a:r>
            <a:r>
              <a:rPr lang="en-US" altLang="zh-TW" sz="2000" i="1" dirty="0">
                <a:solidFill>
                  <a:srgbClr val="FF0000"/>
                </a:solidFill>
                <a:latin typeface="Times New Roman" pitchFamily="18" charset="0"/>
                <a:ea typeface="標楷體" pitchFamily="65" charset="-120"/>
              </a:rPr>
              <a:t>n</a:t>
            </a:r>
            <a:r>
              <a:rPr lang="en-US" altLang="zh-TW" sz="2000" dirty="0">
                <a:solidFill>
                  <a:srgbClr val="FF0000"/>
                </a:solidFill>
                <a:latin typeface="Times New Roman" pitchFamily="18" charset="0"/>
                <a:ea typeface="標楷體" pitchFamily="65" charset="-120"/>
              </a:rPr>
              <a:t>×1 column matrix</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3"/>
          <p:cNvSpPr>
            <a:spLocks noGrp="1" noChangeArrowheads="1"/>
          </p:cNvSpPr>
          <p:nvPr>
            <p:ph type="body" sz="half" idx="1"/>
          </p:nvPr>
        </p:nvSpPr>
        <p:spPr>
          <a:xfrm>
            <a:off x="488950" y="1482725"/>
            <a:ext cx="8583613" cy="2946400"/>
          </a:xfrm>
        </p:spPr>
        <p:txBody>
          <a:bodyPr/>
          <a:lstStyle/>
          <a:p>
            <a:pPr algn="just" eaLnBrk="1" hangingPunct="1">
              <a:buFont typeface="Wingdings" pitchFamily="2" charset="2"/>
              <a:buNone/>
            </a:pPr>
            <a:r>
              <a:rPr lang="en-US" altLang="zh-TW">
                <a:solidFill>
                  <a:schemeClr val="tx1"/>
                </a:solidFill>
              </a:rPr>
              <a:t>	        Let </a:t>
            </a:r>
            <a:r>
              <a:rPr lang="en-US" altLang="zh-TW" i="1">
                <a:solidFill>
                  <a:schemeClr val="tx1"/>
                </a:solidFill>
              </a:rPr>
              <a:t>V</a:t>
            </a:r>
            <a:r>
              <a:rPr lang="en-US" altLang="zh-TW">
                <a:solidFill>
                  <a:schemeClr val="tx1"/>
                </a:solidFill>
              </a:rPr>
              <a:t>  be a vector space of dimension </a:t>
            </a:r>
            <a:r>
              <a:rPr lang="en-US" altLang="zh-TW" i="1">
                <a:solidFill>
                  <a:schemeClr val="tx1"/>
                </a:solidFill>
              </a:rPr>
              <a:t>n</a:t>
            </a:r>
            <a:endParaRPr lang="en-US" altLang="zh-TW">
              <a:solidFill>
                <a:schemeClr val="tx1"/>
              </a:solidFill>
            </a:endParaRPr>
          </a:p>
          <a:p>
            <a:pPr algn="just" eaLnBrk="1" hangingPunct="1">
              <a:buFont typeface="Wingdings" pitchFamily="2" charset="2"/>
              <a:buNone/>
            </a:pPr>
            <a:r>
              <a:rPr lang="en-US" altLang="zh-TW">
                <a:solidFill>
                  <a:schemeClr val="tx1"/>
                </a:solidFill>
              </a:rPr>
              <a:t>	        (1) If                                 is a linearly independent set of</a:t>
            </a:r>
          </a:p>
          <a:p>
            <a:pPr algn="just" eaLnBrk="1" hangingPunct="1">
              <a:buFont typeface="Wingdings" pitchFamily="2" charset="2"/>
              <a:buNone/>
            </a:pPr>
            <a:r>
              <a:rPr lang="en-US" altLang="zh-TW">
                <a:solidFill>
                  <a:schemeClr val="tx1"/>
                </a:solidFill>
              </a:rPr>
              <a:t>                 vectors in </a:t>
            </a:r>
            <a:r>
              <a:rPr lang="en-US" altLang="zh-TW" i="1">
                <a:solidFill>
                  <a:schemeClr val="tx1"/>
                </a:solidFill>
              </a:rPr>
              <a:t>V</a:t>
            </a:r>
            <a:r>
              <a:rPr lang="en-US" altLang="zh-TW">
                <a:solidFill>
                  <a:schemeClr val="tx1"/>
                </a:solidFill>
              </a:rPr>
              <a:t>, then </a:t>
            </a:r>
            <a:r>
              <a:rPr lang="en-US" altLang="zh-TW" i="1">
                <a:solidFill>
                  <a:schemeClr val="tx1"/>
                </a:solidFill>
              </a:rPr>
              <a:t>S</a:t>
            </a:r>
            <a:r>
              <a:rPr lang="en-US" altLang="zh-TW">
                <a:solidFill>
                  <a:schemeClr val="tx1"/>
                </a:solidFill>
              </a:rPr>
              <a:t> is a basis for </a:t>
            </a:r>
            <a:r>
              <a:rPr lang="en-US" altLang="zh-TW" i="1">
                <a:solidFill>
                  <a:schemeClr val="tx1"/>
                </a:solidFill>
              </a:rPr>
              <a:t>V</a:t>
            </a:r>
            <a:endParaRPr lang="en-US" altLang="zh-TW">
              <a:solidFill>
                <a:schemeClr val="tx1"/>
              </a:solidFill>
            </a:endParaRPr>
          </a:p>
          <a:p>
            <a:pPr algn="just" eaLnBrk="1" hangingPunct="1">
              <a:buFont typeface="Wingdings" pitchFamily="2" charset="2"/>
              <a:buNone/>
            </a:pPr>
            <a:r>
              <a:rPr lang="en-US" altLang="zh-TW">
                <a:solidFill>
                  <a:schemeClr val="tx1"/>
                </a:solidFill>
              </a:rPr>
              <a:t>	        (2) If                                spans </a:t>
            </a:r>
            <a:r>
              <a:rPr lang="en-US" altLang="zh-TW" i="1">
                <a:solidFill>
                  <a:schemeClr val="tx1"/>
                </a:solidFill>
              </a:rPr>
              <a:t>V</a:t>
            </a:r>
            <a:r>
              <a:rPr lang="en-US" altLang="zh-TW">
                <a:solidFill>
                  <a:schemeClr val="tx1"/>
                </a:solidFill>
              </a:rPr>
              <a:t>, then </a:t>
            </a:r>
            <a:r>
              <a:rPr lang="en-US" altLang="zh-TW" i="1">
                <a:solidFill>
                  <a:schemeClr val="tx1"/>
                </a:solidFill>
              </a:rPr>
              <a:t>S</a:t>
            </a:r>
            <a:r>
              <a:rPr lang="en-US" altLang="zh-TW">
                <a:solidFill>
                  <a:schemeClr val="tx1"/>
                </a:solidFill>
              </a:rPr>
              <a:t> is a basis for </a:t>
            </a:r>
            <a:r>
              <a:rPr lang="en-US" altLang="zh-TW" i="1">
                <a:solidFill>
                  <a:schemeClr val="tx1"/>
                </a:solidFill>
              </a:rPr>
              <a:t>V</a:t>
            </a:r>
          </a:p>
          <a:p>
            <a:pPr algn="just" eaLnBrk="1" hangingPunct="1">
              <a:buFont typeface="Wingdings" pitchFamily="2" charset="2"/>
              <a:buNone/>
            </a:pPr>
            <a:r>
              <a:rPr lang="en-US" altLang="zh-TW" i="1">
                <a:solidFill>
                  <a:schemeClr val="tx1"/>
                </a:solidFill>
              </a:rPr>
              <a:t>          </a:t>
            </a:r>
            <a:r>
              <a:rPr lang="en-US" altLang="zh-TW" sz="2200">
                <a:solidFill>
                  <a:srgbClr val="0000FF"/>
                </a:solidFill>
              </a:rPr>
              <a:t>(Both results are due to the fact that #(</a:t>
            </a:r>
            <a:r>
              <a:rPr lang="en-US" altLang="zh-TW" sz="2200" i="1">
                <a:solidFill>
                  <a:srgbClr val="0000FF"/>
                </a:solidFill>
              </a:rPr>
              <a:t>S</a:t>
            </a:r>
            <a:r>
              <a:rPr lang="en-US" altLang="zh-TW" sz="2200">
                <a:solidFill>
                  <a:srgbClr val="0000FF"/>
                </a:solidFill>
              </a:rPr>
              <a:t>) = </a:t>
            </a:r>
            <a:r>
              <a:rPr lang="en-US" altLang="zh-TW" sz="2200" i="1">
                <a:solidFill>
                  <a:srgbClr val="0000FF"/>
                </a:solidFill>
              </a:rPr>
              <a:t>n</a:t>
            </a:r>
            <a:r>
              <a:rPr lang="en-US" altLang="zh-TW" sz="2200">
                <a:solidFill>
                  <a:srgbClr val="0000FF"/>
                </a:solidFill>
              </a:rPr>
              <a:t>)</a:t>
            </a:r>
          </a:p>
        </p:txBody>
      </p:sp>
      <p:sp>
        <p:nvSpPr>
          <p:cNvPr id="60421" name="Freeform 5"/>
          <p:cNvSpPr>
            <a:spLocks noChangeAspect="1"/>
          </p:cNvSpPr>
          <p:nvPr/>
        </p:nvSpPr>
        <p:spPr bwMode="auto">
          <a:xfrm>
            <a:off x="2571750" y="4213225"/>
            <a:ext cx="2025650" cy="1731963"/>
          </a:xfrm>
          <a:custGeom>
            <a:avLst/>
            <a:gdLst>
              <a:gd name="T0" fmla="*/ 0 w 1033"/>
              <a:gd name="T1" fmla="*/ 2147483647 h 1033"/>
              <a:gd name="T2" fmla="*/ 2147483647 w 1033"/>
              <a:gd name="T3" fmla="*/ 0 h 1033"/>
              <a:gd name="T4" fmla="*/ 2147483647 w 1033"/>
              <a:gd name="T5" fmla="*/ 2147483647 h 1033"/>
              <a:gd name="T6" fmla="*/ 2147483647 w 1033"/>
              <a:gd name="T7" fmla="*/ 2147483647 h 1033"/>
              <a:gd name="T8" fmla="*/ 2147483647 w 1033"/>
              <a:gd name="T9" fmla="*/ 2147483647 h 1033"/>
              <a:gd name="T10" fmla="*/ 0 w 1033"/>
              <a:gd name="T11" fmla="*/ 2147483647 h 1033"/>
              <a:gd name="T12" fmla="*/ 0 60000 65536"/>
              <a:gd name="T13" fmla="*/ 0 60000 65536"/>
              <a:gd name="T14" fmla="*/ 0 60000 65536"/>
              <a:gd name="T15" fmla="*/ 0 60000 65536"/>
              <a:gd name="T16" fmla="*/ 0 60000 65536"/>
              <a:gd name="T17" fmla="*/ 0 60000 65536"/>
              <a:gd name="T18" fmla="*/ 0 w 1033"/>
              <a:gd name="T19" fmla="*/ 0 h 1033"/>
              <a:gd name="T20" fmla="*/ 1033 w 1033"/>
              <a:gd name="T21" fmla="*/ 1033 h 1033"/>
            </a:gdLst>
            <a:ahLst/>
            <a:cxnLst>
              <a:cxn ang="T12">
                <a:pos x="T0" y="T1"/>
              </a:cxn>
              <a:cxn ang="T13">
                <a:pos x="T2" y="T3"/>
              </a:cxn>
              <a:cxn ang="T14">
                <a:pos x="T4" y="T5"/>
              </a:cxn>
              <a:cxn ang="T15">
                <a:pos x="T6" y="T7"/>
              </a:cxn>
              <a:cxn ang="T16">
                <a:pos x="T8" y="T9"/>
              </a:cxn>
              <a:cxn ang="T17">
                <a:pos x="T10" y="T11"/>
              </a:cxn>
            </a:cxnLst>
            <a:rect l="T18" t="T19" r="T20" b="T21"/>
            <a:pathLst>
              <a:path w="1033" h="1033">
                <a:moveTo>
                  <a:pt x="0" y="517"/>
                </a:moveTo>
                <a:cubicBezTo>
                  <a:pt x="0" y="232"/>
                  <a:pt x="231" y="0"/>
                  <a:pt x="516" y="0"/>
                </a:cubicBezTo>
                <a:cubicBezTo>
                  <a:pt x="802" y="0"/>
                  <a:pt x="1033" y="232"/>
                  <a:pt x="1033" y="517"/>
                </a:cubicBezTo>
                <a:cubicBezTo>
                  <a:pt x="1033" y="517"/>
                  <a:pt x="1033" y="517"/>
                  <a:pt x="1033" y="517"/>
                </a:cubicBezTo>
                <a:cubicBezTo>
                  <a:pt x="1033" y="802"/>
                  <a:pt x="802" y="1033"/>
                  <a:pt x="516" y="1033"/>
                </a:cubicBezTo>
                <a:cubicBezTo>
                  <a:pt x="231" y="1033"/>
                  <a:pt x="0" y="802"/>
                  <a:pt x="0" y="517"/>
                </a:cubicBezTo>
              </a:path>
            </a:pathLst>
          </a:cu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422" name="Freeform 6"/>
          <p:cNvSpPr>
            <a:spLocks noChangeAspect="1"/>
          </p:cNvSpPr>
          <p:nvPr/>
        </p:nvSpPr>
        <p:spPr bwMode="auto">
          <a:xfrm>
            <a:off x="3859213" y="4197350"/>
            <a:ext cx="2141537" cy="1747838"/>
          </a:xfrm>
          <a:custGeom>
            <a:avLst/>
            <a:gdLst>
              <a:gd name="T0" fmla="*/ 0 w 1033"/>
              <a:gd name="T1" fmla="*/ 2147483647 h 1033"/>
              <a:gd name="T2" fmla="*/ 2147483647 w 1033"/>
              <a:gd name="T3" fmla="*/ 0 h 1033"/>
              <a:gd name="T4" fmla="*/ 2147483647 w 1033"/>
              <a:gd name="T5" fmla="*/ 2147483647 h 1033"/>
              <a:gd name="T6" fmla="*/ 2147483647 w 1033"/>
              <a:gd name="T7" fmla="*/ 2147483647 h 1033"/>
              <a:gd name="T8" fmla="*/ 2147483647 w 1033"/>
              <a:gd name="T9" fmla="*/ 2147483647 h 1033"/>
              <a:gd name="T10" fmla="*/ 0 w 1033"/>
              <a:gd name="T11" fmla="*/ 2147483647 h 1033"/>
              <a:gd name="T12" fmla="*/ 0 60000 65536"/>
              <a:gd name="T13" fmla="*/ 0 60000 65536"/>
              <a:gd name="T14" fmla="*/ 0 60000 65536"/>
              <a:gd name="T15" fmla="*/ 0 60000 65536"/>
              <a:gd name="T16" fmla="*/ 0 60000 65536"/>
              <a:gd name="T17" fmla="*/ 0 60000 65536"/>
              <a:gd name="T18" fmla="*/ 0 w 1033"/>
              <a:gd name="T19" fmla="*/ 0 h 1033"/>
              <a:gd name="T20" fmla="*/ 1033 w 1033"/>
              <a:gd name="T21" fmla="*/ 1033 h 1033"/>
            </a:gdLst>
            <a:ahLst/>
            <a:cxnLst>
              <a:cxn ang="T12">
                <a:pos x="T0" y="T1"/>
              </a:cxn>
              <a:cxn ang="T13">
                <a:pos x="T2" y="T3"/>
              </a:cxn>
              <a:cxn ang="T14">
                <a:pos x="T4" y="T5"/>
              </a:cxn>
              <a:cxn ang="T15">
                <a:pos x="T6" y="T7"/>
              </a:cxn>
              <a:cxn ang="T16">
                <a:pos x="T8" y="T9"/>
              </a:cxn>
              <a:cxn ang="T17">
                <a:pos x="T10" y="T11"/>
              </a:cxn>
            </a:cxnLst>
            <a:rect l="T18" t="T19" r="T20" b="T21"/>
            <a:pathLst>
              <a:path w="1033" h="1033">
                <a:moveTo>
                  <a:pt x="0" y="517"/>
                </a:moveTo>
                <a:cubicBezTo>
                  <a:pt x="0" y="232"/>
                  <a:pt x="231" y="0"/>
                  <a:pt x="517" y="0"/>
                </a:cubicBezTo>
                <a:cubicBezTo>
                  <a:pt x="802" y="0"/>
                  <a:pt x="1033" y="232"/>
                  <a:pt x="1033" y="517"/>
                </a:cubicBezTo>
                <a:cubicBezTo>
                  <a:pt x="1033" y="517"/>
                  <a:pt x="1033" y="517"/>
                  <a:pt x="1033" y="517"/>
                </a:cubicBezTo>
                <a:cubicBezTo>
                  <a:pt x="1033" y="802"/>
                  <a:pt x="802" y="1033"/>
                  <a:pt x="517" y="1033"/>
                </a:cubicBezTo>
                <a:cubicBezTo>
                  <a:pt x="231" y="1033"/>
                  <a:pt x="0" y="802"/>
                  <a:pt x="0" y="517"/>
                </a:cubicBezTo>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0423" name="Rectangle 7"/>
          <p:cNvSpPr>
            <a:spLocks noChangeAspect="1" noChangeArrowheads="1"/>
          </p:cNvSpPr>
          <p:nvPr/>
        </p:nvSpPr>
        <p:spPr bwMode="auto">
          <a:xfrm>
            <a:off x="2894013" y="4803775"/>
            <a:ext cx="7747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TW" sz="1600">
                <a:solidFill>
                  <a:srgbClr val="000000"/>
                </a:solidFill>
                <a:latin typeface="Times New Roman" pitchFamily="18" charset="0"/>
                <a:ea typeface="標楷體" pitchFamily="65" charset="-120"/>
              </a:rPr>
              <a:t>Spanning</a:t>
            </a:r>
          </a:p>
          <a:p>
            <a:pPr algn="ctr"/>
            <a:r>
              <a:rPr lang="en-US" altLang="zh-TW" sz="1600">
                <a:solidFill>
                  <a:srgbClr val="000000"/>
                </a:solidFill>
                <a:latin typeface="Times New Roman" pitchFamily="18" charset="0"/>
                <a:ea typeface="標楷體" pitchFamily="65" charset="-120"/>
              </a:rPr>
              <a:t>Sets</a:t>
            </a:r>
            <a:endParaRPr lang="en-US" altLang="zh-TW" sz="1600">
              <a:latin typeface="Times New Roman" pitchFamily="18" charset="0"/>
              <a:ea typeface="標楷體" pitchFamily="65" charset="-120"/>
            </a:endParaRPr>
          </a:p>
        </p:txBody>
      </p:sp>
      <p:sp>
        <p:nvSpPr>
          <p:cNvPr id="60424" name="Rectangle 8"/>
          <p:cNvSpPr>
            <a:spLocks noChangeAspect="1" noChangeArrowheads="1"/>
          </p:cNvSpPr>
          <p:nvPr/>
        </p:nvSpPr>
        <p:spPr bwMode="auto">
          <a:xfrm>
            <a:off x="3976688" y="4932363"/>
            <a:ext cx="592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2000">
                <a:solidFill>
                  <a:srgbClr val="000000"/>
                </a:solidFill>
                <a:latin typeface="Times New Roman" pitchFamily="18" charset="0"/>
                <a:ea typeface="標楷體" pitchFamily="65" charset="-120"/>
              </a:rPr>
              <a:t>Bases</a:t>
            </a:r>
            <a:endParaRPr lang="en-US" altLang="zh-TW" sz="2000">
              <a:latin typeface="Times New Roman" pitchFamily="18" charset="0"/>
              <a:ea typeface="標楷體" pitchFamily="65" charset="-120"/>
            </a:endParaRPr>
          </a:p>
        </p:txBody>
      </p:sp>
      <p:sp>
        <p:nvSpPr>
          <p:cNvPr id="60425" name="Rectangle 10"/>
          <p:cNvSpPr>
            <a:spLocks noChangeAspect="1" noChangeArrowheads="1"/>
          </p:cNvSpPr>
          <p:nvPr/>
        </p:nvSpPr>
        <p:spPr bwMode="auto">
          <a:xfrm>
            <a:off x="4714875" y="4683125"/>
            <a:ext cx="10064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TW" sz="1600">
                <a:solidFill>
                  <a:srgbClr val="000000"/>
                </a:solidFill>
                <a:latin typeface="Times New Roman" pitchFamily="18" charset="0"/>
                <a:ea typeface="標楷體" pitchFamily="65" charset="-120"/>
              </a:rPr>
              <a:t>Linearly</a:t>
            </a:r>
          </a:p>
          <a:p>
            <a:pPr algn="ctr"/>
            <a:r>
              <a:rPr lang="en-US" altLang="zh-TW" sz="1600">
                <a:solidFill>
                  <a:srgbClr val="000000"/>
                </a:solidFill>
                <a:latin typeface="Times New Roman" pitchFamily="18" charset="0"/>
                <a:ea typeface="標楷體" pitchFamily="65" charset="-120"/>
              </a:rPr>
              <a:t>Independent</a:t>
            </a:r>
          </a:p>
          <a:p>
            <a:pPr algn="ctr"/>
            <a:r>
              <a:rPr lang="en-US" altLang="zh-TW" sz="1600">
                <a:solidFill>
                  <a:srgbClr val="000000"/>
                </a:solidFill>
                <a:latin typeface="Times New Roman" pitchFamily="18" charset="0"/>
                <a:ea typeface="標楷體" pitchFamily="65" charset="-120"/>
              </a:rPr>
              <a:t>Sets</a:t>
            </a:r>
            <a:endParaRPr lang="en-US" altLang="zh-TW" sz="1600">
              <a:latin typeface="Times New Roman" pitchFamily="18" charset="0"/>
              <a:ea typeface="標楷體" pitchFamily="65" charset="-120"/>
            </a:endParaRPr>
          </a:p>
        </p:txBody>
      </p:sp>
      <p:sp>
        <p:nvSpPr>
          <p:cNvPr id="60426" name="Rectangle 11"/>
          <p:cNvSpPr>
            <a:spLocks noChangeAspect="1" noChangeArrowheads="1"/>
          </p:cNvSpPr>
          <p:nvPr/>
        </p:nvSpPr>
        <p:spPr bwMode="auto">
          <a:xfrm>
            <a:off x="3714750" y="3849688"/>
            <a:ext cx="13382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a:solidFill>
                  <a:srgbClr val="000000"/>
                </a:solidFill>
                <a:latin typeface="Times New Roman" pitchFamily="18" charset="0"/>
                <a:ea typeface="標楷體" pitchFamily="65" charset="-120"/>
              </a:rPr>
              <a:t>dim(</a:t>
            </a:r>
            <a:r>
              <a:rPr lang="en-US" altLang="zh-TW" i="1">
                <a:solidFill>
                  <a:srgbClr val="000000"/>
                </a:solidFill>
                <a:latin typeface="Times New Roman" pitchFamily="18" charset="0"/>
                <a:ea typeface="標楷體" pitchFamily="65" charset="-120"/>
              </a:rPr>
              <a:t>V</a:t>
            </a:r>
            <a:r>
              <a:rPr lang="en-US" altLang="zh-TW">
                <a:solidFill>
                  <a:srgbClr val="000000"/>
                </a:solidFill>
                <a:latin typeface="Times New Roman" pitchFamily="18" charset="0"/>
                <a:ea typeface="標楷體" pitchFamily="65" charset="-120"/>
              </a:rPr>
              <a:t>) = </a:t>
            </a:r>
            <a:r>
              <a:rPr lang="en-US" altLang="zh-TW" i="1">
                <a:solidFill>
                  <a:srgbClr val="000000"/>
                </a:solidFill>
                <a:latin typeface="Times New Roman" pitchFamily="18" charset="0"/>
                <a:ea typeface="標楷體" pitchFamily="65" charset="-120"/>
              </a:rPr>
              <a:t>n</a:t>
            </a:r>
            <a:endParaRPr lang="en-US" altLang="zh-TW" i="1">
              <a:latin typeface="Times New Roman" pitchFamily="18" charset="0"/>
              <a:ea typeface="標楷體" pitchFamily="65" charset="-120"/>
            </a:endParaRPr>
          </a:p>
        </p:txBody>
      </p:sp>
      <p:sp>
        <p:nvSpPr>
          <p:cNvPr id="60427" name="Line 12"/>
          <p:cNvSpPr>
            <a:spLocks noChangeAspect="1" noChangeShapeType="1"/>
          </p:cNvSpPr>
          <p:nvPr/>
        </p:nvSpPr>
        <p:spPr bwMode="auto">
          <a:xfrm flipH="1">
            <a:off x="2714625" y="5445125"/>
            <a:ext cx="506413" cy="50482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28" name="Freeform 13"/>
          <p:cNvSpPr>
            <a:spLocks noChangeAspect="1"/>
          </p:cNvSpPr>
          <p:nvPr/>
        </p:nvSpPr>
        <p:spPr bwMode="auto">
          <a:xfrm>
            <a:off x="3200400" y="5397500"/>
            <a:ext cx="66675" cy="66675"/>
          </a:xfrm>
          <a:custGeom>
            <a:avLst/>
            <a:gdLst>
              <a:gd name="T0" fmla="*/ 0 w 47"/>
              <a:gd name="T1" fmla="*/ 2147483647 h 47"/>
              <a:gd name="T2" fmla="*/ 2147483647 w 47"/>
              <a:gd name="T3" fmla="*/ 0 h 47"/>
              <a:gd name="T4" fmla="*/ 2147483647 w 47"/>
              <a:gd name="T5" fmla="*/ 2147483647 h 47"/>
              <a:gd name="T6" fmla="*/ 0 w 47"/>
              <a:gd name="T7" fmla="*/ 2147483647 h 47"/>
              <a:gd name="T8" fmla="*/ 0 60000 65536"/>
              <a:gd name="T9" fmla="*/ 0 60000 65536"/>
              <a:gd name="T10" fmla="*/ 0 60000 65536"/>
              <a:gd name="T11" fmla="*/ 0 60000 65536"/>
              <a:gd name="T12" fmla="*/ 0 w 47"/>
              <a:gd name="T13" fmla="*/ 0 h 47"/>
              <a:gd name="T14" fmla="*/ 47 w 47"/>
              <a:gd name="T15" fmla="*/ 47 h 47"/>
            </a:gdLst>
            <a:ahLst/>
            <a:cxnLst>
              <a:cxn ang="T8">
                <a:pos x="T0" y="T1"/>
              </a:cxn>
              <a:cxn ang="T9">
                <a:pos x="T2" y="T3"/>
              </a:cxn>
              <a:cxn ang="T10">
                <a:pos x="T4" y="T5"/>
              </a:cxn>
              <a:cxn ang="T11">
                <a:pos x="T6" y="T7"/>
              </a:cxn>
            </a:cxnLst>
            <a:rect l="T12" t="T13" r="T14" b="T15"/>
            <a:pathLst>
              <a:path w="47" h="47">
                <a:moveTo>
                  <a:pt x="0" y="24"/>
                </a:moveTo>
                <a:lnTo>
                  <a:pt x="47" y="0"/>
                </a:lnTo>
                <a:lnTo>
                  <a:pt x="23" y="47"/>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0429" name="Line 14"/>
          <p:cNvSpPr>
            <a:spLocks noChangeAspect="1" noChangeShapeType="1"/>
          </p:cNvSpPr>
          <p:nvPr/>
        </p:nvSpPr>
        <p:spPr bwMode="auto">
          <a:xfrm>
            <a:off x="4229100" y="5519738"/>
            <a:ext cx="1588" cy="91757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30" name="Freeform 15"/>
          <p:cNvSpPr>
            <a:spLocks noChangeAspect="1"/>
          </p:cNvSpPr>
          <p:nvPr/>
        </p:nvSpPr>
        <p:spPr bwMode="auto">
          <a:xfrm>
            <a:off x="4205288" y="5454650"/>
            <a:ext cx="46037" cy="71438"/>
          </a:xfrm>
          <a:custGeom>
            <a:avLst/>
            <a:gdLst>
              <a:gd name="T0" fmla="*/ 0 w 33"/>
              <a:gd name="T1" fmla="*/ 2147483647 h 50"/>
              <a:gd name="T2" fmla="*/ 2147483647 w 33"/>
              <a:gd name="T3" fmla="*/ 0 h 50"/>
              <a:gd name="T4" fmla="*/ 2147483647 w 33"/>
              <a:gd name="T5" fmla="*/ 2147483647 h 50"/>
              <a:gd name="T6" fmla="*/ 0 w 33"/>
              <a:gd name="T7" fmla="*/ 2147483647 h 50"/>
              <a:gd name="T8" fmla="*/ 0 60000 65536"/>
              <a:gd name="T9" fmla="*/ 0 60000 65536"/>
              <a:gd name="T10" fmla="*/ 0 60000 65536"/>
              <a:gd name="T11" fmla="*/ 0 60000 65536"/>
              <a:gd name="T12" fmla="*/ 0 w 33"/>
              <a:gd name="T13" fmla="*/ 0 h 50"/>
              <a:gd name="T14" fmla="*/ 33 w 33"/>
              <a:gd name="T15" fmla="*/ 50 h 50"/>
            </a:gdLst>
            <a:ahLst/>
            <a:cxnLst>
              <a:cxn ang="T8">
                <a:pos x="T0" y="T1"/>
              </a:cxn>
              <a:cxn ang="T9">
                <a:pos x="T2" y="T3"/>
              </a:cxn>
              <a:cxn ang="T10">
                <a:pos x="T4" y="T5"/>
              </a:cxn>
              <a:cxn ang="T11">
                <a:pos x="T6" y="T7"/>
              </a:cxn>
            </a:cxnLst>
            <a:rect l="T12" t="T13" r="T14" b="T15"/>
            <a:pathLst>
              <a:path w="33" h="50">
                <a:moveTo>
                  <a:pt x="0" y="50"/>
                </a:moveTo>
                <a:lnTo>
                  <a:pt x="17" y="0"/>
                </a:lnTo>
                <a:lnTo>
                  <a:pt x="33" y="50"/>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0431" name="Line 16"/>
          <p:cNvSpPr>
            <a:spLocks noChangeAspect="1" noChangeShapeType="1"/>
          </p:cNvSpPr>
          <p:nvPr/>
        </p:nvSpPr>
        <p:spPr bwMode="auto">
          <a:xfrm>
            <a:off x="5214938" y="5468938"/>
            <a:ext cx="722312" cy="722312"/>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32" name="Freeform 17"/>
          <p:cNvSpPr>
            <a:spLocks noChangeAspect="1"/>
          </p:cNvSpPr>
          <p:nvPr/>
        </p:nvSpPr>
        <p:spPr bwMode="auto">
          <a:xfrm>
            <a:off x="5202238" y="5454650"/>
            <a:ext cx="68262" cy="66675"/>
          </a:xfrm>
          <a:custGeom>
            <a:avLst/>
            <a:gdLst>
              <a:gd name="T0" fmla="*/ 2147483647 w 48"/>
              <a:gd name="T1" fmla="*/ 2147483647 h 47"/>
              <a:gd name="T2" fmla="*/ 0 w 48"/>
              <a:gd name="T3" fmla="*/ 0 h 47"/>
              <a:gd name="T4" fmla="*/ 2147483647 w 48"/>
              <a:gd name="T5" fmla="*/ 2147483647 h 47"/>
              <a:gd name="T6" fmla="*/ 2147483647 w 48"/>
              <a:gd name="T7" fmla="*/ 2147483647 h 47"/>
              <a:gd name="T8" fmla="*/ 0 60000 65536"/>
              <a:gd name="T9" fmla="*/ 0 60000 65536"/>
              <a:gd name="T10" fmla="*/ 0 60000 65536"/>
              <a:gd name="T11" fmla="*/ 0 60000 65536"/>
              <a:gd name="T12" fmla="*/ 0 w 48"/>
              <a:gd name="T13" fmla="*/ 0 h 47"/>
              <a:gd name="T14" fmla="*/ 48 w 48"/>
              <a:gd name="T15" fmla="*/ 47 h 47"/>
            </a:gdLst>
            <a:ahLst/>
            <a:cxnLst>
              <a:cxn ang="T8">
                <a:pos x="T0" y="T1"/>
              </a:cxn>
              <a:cxn ang="T9">
                <a:pos x="T2" y="T3"/>
              </a:cxn>
              <a:cxn ang="T10">
                <a:pos x="T4" y="T5"/>
              </a:cxn>
              <a:cxn ang="T11">
                <a:pos x="T6" y="T7"/>
              </a:cxn>
            </a:cxnLst>
            <a:rect l="T12" t="T13" r="T14" b="T15"/>
            <a:pathLst>
              <a:path w="48" h="47">
                <a:moveTo>
                  <a:pt x="24" y="47"/>
                </a:moveTo>
                <a:lnTo>
                  <a:pt x="0" y="0"/>
                </a:lnTo>
                <a:lnTo>
                  <a:pt x="48" y="24"/>
                </a:lnTo>
                <a:lnTo>
                  <a:pt x="24"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0433" name="Rectangle 18"/>
          <p:cNvSpPr>
            <a:spLocks noChangeAspect="1" noChangeArrowheads="1"/>
          </p:cNvSpPr>
          <p:nvPr/>
        </p:nvSpPr>
        <p:spPr bwMode="auto">
          <a:xfrm>
            <a:off x="2214563" y="6040438"/>
            <a:ext cx="989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a:solidFill>
                  <a:srgbClr val="000000"/>
                </a:solidFill>
                <a:latin typeface="Times New Roman" pitchFamily="18" charset="0"/>
                <a:ea typeface="標楷體" pitchFamily="65" charset="-120"/>
              </a:rPr>
              <a:t>#(</a:t>
            </a:r>
            <a:r>
              <a:rPr lang="en-US" altLang="zh-TW" i="1">
                <a:solidFill>
                  <a:srgbClr val="000000"/>
                </a:solidFill>
                <a:latin typeface="Times New Roman" pitchFamily="18" charset="0"/>
                <a:ea typeface="標楷體" pitchFamily="65" charset="-120"/>
              </a:rPr>
              <a:t>S</a:t>
            </a:r>
            <a:r>
              <a:rPr lang="en-US" altLang="zh-TW">
                <a:solidFill>
                  <a:srgbClr val="000000"/>
                </a:solidFill>
                <a:latin typeface="Times New Roman" pitchFamily="18" charset="0"/>
                <a:ea typeface="標楷體" pitchFamily="65" charset="-120"/>
              </a:rPr>
              <a:t>) </a:t>
            </a:r>
            <a:r>
              <a:rPr lang="en-US" altLang="zh-TW">
                <a:sym typeface="Symbol" pitchFamily="18" charset="2"/>
              </a:rPr>
              <a:t></a:t>
            </a:r>
            <a:r>
              <a:rPr lang="en-US" altLang="zh-TW">
                <a:solidFill>
                  <a:srgbClr val="000000"/>
                </a:solidFill>
                <a:latin typeface="Times New Roman" pitchFamily="18" charset="0"/>
                <a:ea typeface="標楷體" pitchFamily="65" charset="-120"/>
              </a:rPr>
              <a:t> </a:t>
            </a:r>
            <a:r>
              <a:rPr lang="en-US" altLang="zh-TW" i="1">
                <a:solidFill>
                  <a:srgbClr val="000000"/>
                </a:solidFill>
                <a:latin typeface="Times New Roman" pitchFamily="18" charset="0"/>
                <a:ea typeface="標楷體" pitchFamily="65" charset="-120"/>
              </a:rPr>
              <a:t>n</a:t>
            </a:r>
            <a:endParaRPr lang="en-US" altLang="zh-TW" i="1">
              <a:latin typeface="Times New Roman" pitchFamily="18" charset="0"/>
              <a:ea typeface="標楷體" pitchFamily="65" charset="-120"/>
            </a:endParaRPr>
          </a:p>
        </p:txBody>
      </p:sp>
      <p:sp>
        <p:nvSpPr>
          <p:cNvPr id="60434" name="Rectangle 19"/>
          <p:cNvSpPr>
            <a:spLocks noChangeAspect="1" noChangeArrowheads="1"/>
          </p:cNvSpPr>
          <p:nvPr/>
        </p:nvSpPr>
        <p:spPr bwMode="auto">
          <a:xfrm>
            <a:off x="3860800" y="6429375"/>
            <a:ext cx="984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a:solidFill>
                  <a:srgbClr val="000000"/>
                </a:solidFill>
                <a:latin typeface="Times New Roman" pitchFamily="18" charset="0"/>
                <a:ea typeface="標楷體" pitchFamily="65" charset="-120"/>
              </a:rPr>
              <a:t>#(</a:t>
            </a:r>
            <a:r>
              <a:rPr lang="en-US" altLang="zh-TW" i="1">
                <a:solidFill>
                  <a:srgbClr val="000000"/>
                </a:solidFill>
                <a:latin typeface="Times New Roman" pitchFamily="18" charset="0"/>
                <a:ea typeface="標楷體" pitchFamily="65" charset="-120"/>
              </a:rPr>
              <a:t>S</a:t>
            </a:r>
            <a:r>
              <a:rPr lang="en-US" altLang="zh-TW">
                <a:solidFill>
                  <a:srgbClr val="000000"/>
                </a:solidFill>
                <a:latin typeface="Times New Roman" pitchFamily="18" charset="0"/>
                <a:ea typeface="標楷體" pitchFamily="65" charset="-120"/>
              </a:rPr>
              <a:t>) = </a:t>
            </a:r>
            <a:r>
              <a:rPr lang="en-US" altLang="zh-TW" i="1">
                <a:solidFill>
                  <a:srgbClr val="000000"/>
                </a:solidFill>
                <a:latin typeface="Times New Roman" pitchFamily="18" charset="0"/>
                <a:ea typeface="標楷體" pitchFamily="65" charset="-120"/>
              </a:rPr>
              <a:t>n</a:t>
            </a:r>
            <a:endParaRPr lang="en-US" altLang="zh-TW" i="1">
              <a:latin typeface="Times New Roman" pitchFamily="18" charset="0"/>
              <a:ea typeface="標楷體" pitchFamily="65" charset="-120"/>
            </a:endParaRPr>
          </a:p>
        </p:txBody>
      </p:sp>
      <p:sp>
        <p:nvSpPr>
          <p:cNvPr id="60435" name="Rectangle 20"/>
          <p:cNvSpPr>
            <a:spLocks noChangeAspect="1" noChangeArrowheads="1"/>
          </p:cNvSpPr>
          <p:nvPr/>
        </p:nvSpPr>
        <p:spPr bwMode="auto">
          <a:xfrm>
            <a:off x="5715000" y="6183313"/>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TW">
                <a:solidFill>
                  <a:srgbClr val="000000"/>
                </a:solidFill>
                <a:latin typeface="Times New Roman" pitchFamily="18" charset="0"/>
                <a:ea typeface="標楷體" pitchFamily="65" charset="-120"/>
              </a:rPr>
              <a:t>#(</a:t>
            </a:r>
            <a:r>
              <a:rPr lang="en-US" altLang="zh-TW" i="1">
                <a:solidFill>
                  <a:srgbClr val="000000"/>
                </a:solidFill>
                <a:latin typeface="Times New Roman" pitchFamily="18" charset="0"/>
                <a:ea typeface="標楷體" pitchFamily="65" charset="-120"/>
              </a:rPr>
              <a:t>S</a:t>
            </a:r>
            <a:r>
              <a:rPr lang="en-US" altLang="zh-TW">
                <a:solidFill>
                  <a:srgbClr val="000000"/>
                </a:solidFill>
                <a:latin typeface="Times New Roman" pitchFamily="18" charset="0"/>
                <a:ea typeface="標楷體" pitchFamily="65" charset="-120"/>
              </a:rPr>
              <a:t>) </a:t>
            </a:r>
            <a:r>
              <a:rPr lang="en-US" altLang="zh-TW">
                <a:sym typeface="Symbol" pitchFamily="18" charset="2"/>
              </a:rPr>
              <a:t></a:t>
            </a:r>
            <a:r>
              <a:rPr lang="en-US" altLang="zh-TW">
                <a:solidFill>
                  <a:srgbClr val="000000"/>
                </a:solidFill>
                <a:latin typeface="Times New Roman" pitchFamily="18" charset="0"/>
                <a:ea typeface="標楷體" pitchFamily="65" charset="-120"/>
              </a:rPr>
              <a:t> </a:t>
            </a:r>
            <a:r>
              <a:rPr lang="en-US" altLang="zh-TW" i="1">
                <a:solidFill>
                  <a:srgbClr val="000000"/>
                </a:solidFill>
                <a:latin typeface="Times New Roman" pitchFamily="18" charset="0"/>
                <a:ea typeface="標楷體" pitchFamily="65" charset="-120"/>
              </a:rPr>
              <a:t>n</a:t>
            </a:r>
            <a:endParaRPr lang="en-US" altLang="zh-TW" i="1">
              <a:latin typeface="Times New Roman" pitchFamily="18" charset="0"/>
              <a:ea typeface="標楷體" pitchFamily="65" charset="-120"/>
            </a:endParaRPr>
          </a:p>
        </p:txBody>
      </p:sp>
      <p:graphicFrame>
        <p:nvGraphicFramePr>
          <p:cNvPr id="60418" name="Object 23"/>
          <p:cNvGraphicFramePr>
            <a:graphicFrameLocks noChangeAspect="1"/>
          </p:cNvGraphicFramePr>
          <p:nvPr/>
        </p:nvGraphicFramePr>
        <p:xfrm>
          <a:off x="2133600" y="1917700"/>
          <a:ext cx="2289175" cy="508000"/>
        </p:xfrm>
        <a:graphic>
          <a:graphicData uri="http://schemas.openxmlformats.org/presentationml/2006/ole">
            <mc:AlternateContent xmlns:mc="http://schemas.openxmlformats.org/markup-compatibility/2006">
              <mc:Choice xmlns:v="urn:schemas-microsoft-com:vml" Requires="v">
                <p:oleObj spid="_x0000_s61167" name="Equation" r:id="rId3" imgW="1143000" imgH="253800" progId="Equation.DSMT4">
                  <p:embed/>
                </p:oleObj>
              </mc:Choice>
              <mc:Fallback>
                <p:oleObj name="Equation" r:id="rId3" imgW="1143000" imgH="253800" progId="Equation.DSMT4">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917700"/>
                        <a:ext cx="228917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19" name="Object 24"/>
          <p:cNvGraphicFramePr>
            <a:graphicFrameLocks noChangeAspect="1"/>
          </p:cNvGraphicFramePr>
          <p:nvPr/>
        </p:nvGraphicFramePr>
        <p:xfrm>
          <a:off x="2127250" y="2841625"/>
          <a:ext cx="2271713" cy="503238"/>
        </p:xfrm>
        <a:graphic>
          <a:graphicData uri="http://schemas.openxmlformats.org/presentationml/2006/ole">
            <mc:AlternateContent xmlns:mc="http://schemas.openxmlformats.org/markup-compatibility/2006">
              <mc:Choice xmlns:v="urn:schemas-microsoft-com:vml" Requires="v">
                <p:oleObj spid="_x0000_s61168" name="Equation" r:id="rId5" imgW="1143000" imgH="253800" progId="Equation.DSMT4">
                  <p:embed/>
                </p:oleObj>
              </mc:Choice>
              <mc:Fallback>
                <p:oleObj name="Equation" r:id="rId5" imgW="1143000" imgH="253800" progId="Equation.DSMT4">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7250" y="2841625"/>
                        <a:ext cx="2271713"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矩形 19"/>
          <p:cNvSpPr/>
          <p:nvPr/>
        </p:nvSpPr>
        <p:spPr>
          <a:xfrm>
            <a:off x="428625" y="741363"/>
            <a:ext cx="8143875" cy="830262"/>
          </a:xfrm>
          <a:prstGeom prst="rect">
            <a:avLst/>
          </a:prstGeom>
        </p:spPr>
        <p:txBody>
          <a:bodyPr>
            <a:spAutoFit/>
          </a:bodyPr>
          <a:lstStyle/>
          <a:p>
            <a:pPr marL="196850" indent="-196850" algn="just">
              <a:spcBef>
                <a:spcPct val="20000"/>
              </a:spcBef>
              <a:buClr>
                <a:srgbClr val="000000"/>
              </a:buClr>
              <a:buSzPct val="40000"/>
              <a:buFont typeface="Wingdings" pitchFamily="2" charset="2"/>
              <a:buChar char="n"/>
              <a:defRPr/>
            </a:pPr>
            <a:r>
              <a:rPr lang="en-US" altLang="zh-TW" kern="0" dirty="0">
                <a:solidFill>
                  <a:srgbClr val="FF0000"/>
                </a:solidFill>
                <a:latin typeface="Times New Roman"/>
                <a:ea typeface="標楷體"/>
              </a:rPr>
              <a:t>Theorem 4.12: Methods to identify a basis in an </a:t>
            </a:r>
            <a:r>
              <a:rPr lang="en-US" altLang="zh-TW" i="1" kern="0" dirty="0">
                <a:solidFill>
                  <a:srgbClr val="FF0000"/>
                </a:solidFill>
                <a:latin typeface="Times New Roman"/>
                <a:ea typeface="標楷體"/>
              </a:rPr>
              <a:t>n</a:t>
            </a:r>
            <a:r>
              <a:rPr lang="en-US" altLang="zh-TW" kern="0" dirty="0">
                <a:solidFill>
                  <a:srgbClr val="FF0000"/>
                </a:solidFill>
                <a:latin typeface="Times New Roman"/>
                <a:ea typeface="標楷體"/>
              </a:rPr>
              <a:t>-dimensional space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altLang="zh-TW"/>
              <a:t>Keywords in Section 4.5:</a:t>
            </a:r>
          </a:p>
        </p:txBody>
      </p:sp>
      <p:sp>
        <p:nvSpPr>
          <p:cNvPr id="113667" name="Rectangle 3"/>
          <p:cNvSpPr>
            <a:spLocks noGrp="1" noChangeArrowheads="1"/>
          </p:cNvSpPr>
          <p:nvPr>
            <p:ph type="body" idx="1"/>
          </p:nvPr>
        </p:nvSpPr>
        <p:spPr/>
        <p:txBody>
          <a:bodyPr/>
          <a:lstStyle/>
          <a:p>
            <a:pPr eaLnBrk="1" hangingPunct="1">
              <a:lnSpc>
                <a:spcPct val="120000"/>
              </a:lnSpc>
            </a:pPr>
            <a:r>
              <a:rPr lang="en-US" altLang="zh-TW" dirty="0">
                <a:solidFill>
                  <a:schemeClr val="tx1"/>
                </a:solidFill>
              </a:rPr>
              <a:t>basis: </a:t>
            </a:r>
            <a:r>
              <a:rPr lang="zh-TW" altLang="en-US" dirty="0">
                <a:solidFill>
                  <a:schemeClr val="tx1"/>
                </a:solidFill>
              </a:rPr>
              <a:t>基底</a:t>
            </a:r>
          </a:p>
          <a:p>
            <a:pPr eaLnBrk="1" hangingPunct="1">
              <a:lnSpc>
                <a:spcPct val="120000"/>
              </a:lnSpc>
            </a:pPr>
            <a:r>
              <a:rPr lang="en-US" altLang="zh-TW" dirty="0">
                <a:solidFill>
                  <a:schemeClr val="tx1"/>
                </a:solidFill>
              </a:rPr>
              <a:t>dimension: </a:t>
            </a:r>
            <a:r>
              <a:rPr lang="zh-TW" altLang="en-US" dirty="0">
                <a:solidFill>
                  <a:schemeClr val="tx1"/>
                </a:solidFill>
              </a:rPr>
              <a:t>維度</a:t>
            </a:r>
          </a:p>
          <a:p>
            <a:pPr eaLnBrk="1" hangingPunct="1">
              <a:lnSpc>
                <a:spcPct val="120000"/>
              </a:lnSpc>
            </a:pPr>
            <a:r>
              <a:rPr lang="en-US" altLang="zh-TW" dirty="0">
                <a:solidFill>
                  <a:schemeClr val="tx1"/>
                </a:solidFill>
              </a:rPr>
              <a:t>finite dimension: </a:t>
            </a:r>
            <a:r>
              <a:rPr lang="zh-TW" altLang="en-US" dirty="0">
                <a:solidFill>
                  <a:schemeClr val="tx1"/>
                </a:solidFill>
              </a:rPr>
              <a:t>有限維度</a:t>
            </a:r>
          </a:p>
          <a:p>
            <a:pPr eaLnBrk="1" hangingPunct="1">
              <a:lnSpc>
                <a:spcPct val="120000"/>
              </a:lnSpc>
            </a:pPr>
            <a:r>
              <a:rPr lang="en-US" altLang="zh-TW" dirty="0">
                <a:solidFill>
                  <a:schemeClr val="tx1"/>
                </a:solidFill>
              </a:rPr>
              <a:t>infinite dimension: </a:t>
            </a:r>
            <a:r>
              <a:rPr lang="zh-TW" altLang="en-US" dirty="0">
                <a:solidFill>
                  <a:schemeClr val="tx1"/>
                </a:solidFill>
              </a:rPr>
              <a:t>無限維度</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a:xfrm>
            <a:off x="395288" y="76200"/>
            <a:ext cx="8640762" cy="601663"/>
          </a:xfrm>
        </p:spPr>
        <p:txBody>
          <a:bodyPr/>
          <a:lstStyle/>
          <a:p>
            <a:pPr eaLnBrk="1" hangingPunct="1"/>
            <a:r>
              <a:rPr lang="en-US" altLang="zh-TW" sz="3000" dirty="0">
                <a:solidFill>
                  <a:srgbClr val="C0C0C0"/>
                </a:solidFill>
              </a:rPr>
              <a:t>4.6 Rank of a Matrix and Systems of Linear Equations</a:t>
            </a:r>
          </a:p>
        </p:txBody>
      </p:sp>
      <p:sp>
        <p:nvSpPr>
          <p:cNvPr id="114691" name="Text Box 1034"/>
          <p:cNvSpPr txBox="1">
            <a:spLocks noChangeArrowheads="1"/>
          </p:cNvSpPr>
          <p:nvPr/>
        </p:nvSpPr>
        <p:spPr bwMode="auto">
          <a:xfrm>
            <a:off x="395288" y="1000125"/>
            <a:ext cx="8424862"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71463" indent="-271463" eaLnBrk="0" hangingPunct="0">
              <a:defRPr kumimoji="1" sz="2400">
                <a:solidFill>
                  <a:schemeClr val="tx1"/>
                </a:solidFill>
                <a:latin typeface="Tahoma" pitchFamily="34" charset="0"/>
                <a:ea typeface="新細明體" charset="-120"/>
              </a:defRPr>
            </a:lvl1pPr>
            <a:lvl2pPr marL="728663" indent="-271463"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4000"/>
              </a:lnSpc>
              <a:spcBef>
                <a:spcPts val="600"/>
              </a:spcBef>
              <a:buClr>
                <a:schemeClr val="tx1"/>
              </a:buClr>
              <a:buFont typeface="Wingdings" pitchFamily="2" charset="2"/>
              <a:buChar char="§"/>
            </a:pPr>
            <a:r>
              <a:rPr lang="en-US" altLang="zh-TW" dirty="0">
                <a:solidFill>
                  <a:srgbClr val="0000FF"/>
                </a:solidFill>
                <a:latin typeface="Times New Roman" pitchFamily="18" charset="0"/>
                <a:ea typeface="標楷體" pitchFamily="65" charset="-120"/>
              </a:rPr>
              <a:t>In this section, three vector spaces are investigated </a:t>
            </a:r>
          </a:p>
          <a:p>
            <a:pPr lvl="1" eaLnBrk="1" hangingPunct="1">
              <a:lnSpc>
                <a:spcPct val="114000"/>
              </a:lnSpc>
              <a:spcBef>
                <a:spcPts val="600"/>
              </a:spcBef>
              <a:buClr>
                <a:schemeClr val="tx1"/>
              </a:buClr>
              <a:buFont typeface="Wingdings" pitchFamily="2" charset="2"/>
              <a:buChar char="§"/>
            </a:pPr>
            <a:r>
              <a:rPr lang="en-US" altLang="zh-TW" sz="2000" dirty="0">
                <a:solidFill>
                  <a:srgbClr val="0000FF"/>
                </a:solidFill>
                <a:latin typeface="Times New Roman" pitchFamily="18" charset="0"/>
                <a:ea typeface="標楷體" pitchFamily="65" charset="-120"/>
              </a:rPr>
              <a:t>Row space: the vector space spanned by the row vectors of a matrix </a:t>
            </a:r>
            <a:r>
              <a:rPr lang="en-US" altLang="zh-TW" sz="2000" i="1" dirty="0">
                <a:solidFill>
                  <a:srgbClr val="0000FF"/>
                </a:solidFill>
                <a:latin typeface="Times New Roman" pitchFamily="18" charset="0"/>
                <a:ea typeface="標楷體" pitchFamily="65" charset="-120"/>
              </a:rPr>
              <a:t>A</a:t>
            </a:r>
          </a:p>
          <a:p>
            <a:pPr lvl="1" eaLnBrk="1" hangingPunct="1">
              <a:lnSpc>
                <a:spcPct val="114000"/>
              </a:lnSpc>
              <a:spcBef>
                <a:spcPts val="600"/>
              </a:spcBef>
              <a:buClr>
                <a:schemeClr val="tx1"/>
              </a:buClr>
              <a:buFont typeface="Wingdings" pitchFamily="2" charset="2"/>
              <a:buChar char="§"/>
            </a:pPr>
            <a:r>
              <a:rPr lang="en-US" altLang="zh-TW" sz="2000" dirty="0">
                <a:solidFill>
                  <a:srgbClr val="0000FF"/>
                </a:solidFill>
                <a:latin typeface="Times New Roman" pitchFamily="18" charset="0"/>
                <a:ea typeface="標楷體" pitchFamily="65" charset="-120"/>
              </a:rPr>
              <a:t>Column space: the vector space spanned by column vectors of a matrix </a:t>
            </a:r>
            <a:r>
              <a:rPr lang="en-US" altLang="zh-TW" sz="2000" i="1" dirty="0">
                <a:solidFill>
                  <a:srgbClr val="0000FF"/>
                </a:solidFill>
                <a:latin typeface="Times New Roman" pitchFamily="18" charset="0"/>
                <a:ea typeface="標楷體" pitchFamily="65" charset="-120"/>
              </a:rPr>
              <a:t>A</a:t>
            </a:r>
          </a:p>
          <a:p>
            <a:pPr lvl="1" eaLnBrk="1" hangingPunct="1">
              <a:lnSpc>
                <a:spcPct val="114000"/>
              </a:lnSpc>
              <a:spcBef>
                <a:spcPts val="600"/>
              </a:spcBef>
              <a:buClr>
                <a:schemeClr val="tx1"/>
              </a:buClr>
              <a:buFont typeface="Wingdings" pitchFamily="2" charset="2"/>
              <a:buChar char="§"/>
            </a:pPr>
            <a:r>
              <a:rPr lang="en-US" altLang="zh-TW" sz="2000" dirty="0" err="1">
                <a:solidFill>
                  <a:srgbClr val="0000FF"/>
                </a:solidFill>
                <a:latin typeface="Times New Roman" pitchFamily="18" charset="0"/>
                <a:ea typeface="標楷體" pitchFamily="65" charset="-120"/>
              </a:rPr>
              <a:t>Nullspace</a:t>
            </a:r>
            <a:r>
              <a:rPr lang="en-US" altLang="zh-TW" sz="2000" dirty="0">
                <a:solidFill>
                  <a:srgbClr val="0000FF"/>
                </a:solidFill>
                <a:latin typeface="Times New Roman" pitchFamily="18" charset="0"/>
                <a:ea typeface="標楷體" pitchFamily="65" charset="-120"/>
              </a:rPr>
              <a:t>: the vector space consisting of all solutions of the homogeneous system of linear equations </a:t>
            </a:r>
            <a:r>
              <a:rPr lang="en-US" altLang="zh-TW" sz="2000" i="1" dirty="0">
                <a:solidFill>
                  <a:srgbClr val="0000FF"/>
                </a:solidFill>
                <a:latin typeface="Times New Roman" pitchFamily="18" charset="0"/>
                <a:ea typeface="標楷體" pitchFamily="65" charset="-120"/>
              </a:rPr>
              <a:t>A</a:t>
            </a:r>
            <a:r>
              <a:rPr lang="en-US" altLang="zh-TW" sz="2000" b="1" dirty="0">
                <a:solidFill>
                  <a:srgbClr val="0000FF"/>
                </a:solidFill>
                <a:latin typeface="Times New Roman" pitchFamily="18" charset="0"/>
                <a:ea typeface="標楷體" pitchFamily="65" charset="-120"/>
              </a:rPr>
              <a:t>x</a:t>
            </a:r>
            <a:r>
              <a:rPr lang="en-US" altLang="zh-TW" sz="2000" dirty="0">
                <a:solidFill>
                  <a:srgbClr val="0000FF"/>
                </a:solidFill>
                <a:latin typeface="Times New Roman" pitchFamily="18" charset="0"/>
                <a:ea typeface="標楷體" pitchFamily="65" charset="-120"/>
              </a:rPr>
              <a:t> = </a:t>
            </a:r>
            <a:r>
              <a:rPr lang="en-US" altLang="zh-TW" sz="2000" b="1" dirty="0">
                <a:solidFill>
                  <a:srgbClr val="0000FF"/>
                </a:solidFill>
                <a:latin typeface="Times New Roman" pitchFamily="18" charset="0"/>
                <a:ea typeface="標楷體" pitchFamily="65" charset="-120"/>
              </a:rPr>
              <a:t>0</a:t>
            </a:r>
            <a:endParaRPr lang="en-US" altLang="zh-TW" sz="2000" dirty="0">
              <a:solidFill>
                <a:srgbClr val="0000FF"/>
              </a:solidFill>
              <a:latin typeface="Times New Roman" pitchFamily="18" charset="0"/>
              <a:ea typeface="標楷體" pitchFamily="65" charset="-120"/>
            </a:endParaRPr>
          </a:p>
          <a:p>
            <a:pPr eaLnBrk="1" hangingPunct="1">
              <a:lnSpc>
                <a:spcPct val="114000"/>
              </a:lnSpc>
              <a:spcBef>
                <a:spcPts val="600"/>
              </a:spcBef>
              <a:buClr>
                <a:schemeClr val="tx1"/>
              </a:buClr>
              <a:buFont typeface="Wingdings" pitchFamily="2" charset="2"/>
              <a:buChar char="§"/>
            </a:pPr>
            <a:r>
              <a:rPr lang="en-US" altLang="zh-TW" dirty="0">
                <a:solidFill>
                  <a:srgbClr val="0000FF"/>
                </a:solidFill>
                <a:latin typeface="Times New Roman" pitchFamily="18" charset="0"/>
                <a:ea typeface="標楷體" pitchFamily="65" charset="-120"/>
              </a:rPr>
              <a:t>Next, discuss the basis and the dimension of each vector space</a:t>
            </a:r>
          </a:p>
          <a:p>
            <a:pPr eaLnBrk="1" hangingPunct="1">
              <a:lnSpc>
                <a:spcPct val="114000"/>
              </a:lnSpc>
              <a:spcBef>
                <a:spcPts val="600"/>
              </a:spcBef>
              <a:buClr>
                <a:schemeClr val="tx1"/>
              </a:buClr>
              <a:buFont typeface="Wingdings" pitchFamily="2" charset="2"/>
              <a:buChar char="§"/>
            </a:pPr>
            <a:r>
              <a:rPr lang="en-US" altLang="zh-TW" dirty="0">
                <a:solidFill>
                  <a:srgbClr val="0000FF"/>
                </a:solidFill>
                <a:latin typeface="Times New Roman" pitchFamily="18" charset="0"/>
              </a:rPr>
              <a:t>Finally, the relationship between the solutions of </a:t>
            </a:r>
            <a:r>
              <a:rPr kumimoji="0" lang="en-US" altLang="zh-TW" i="1" dirty="0">
                <a:solidFill>
                  <a:srgbClr val="0000FF"/>
                </a:solidFill>
                <a:latin typeface="Times New Roman" pitchFamily="18" charset="0"/>
                <a:ea typeface="標楷體" pitchFamily="65" charset="-120"/>
              </a:rPr>
              <a:t>A</a:t>
            </a:r>
            <a:r>
              <a:rPr kumimoji="0" lang="en-US" altLang="zh-TW" b="1" dirty="0">
                <a:solidFill>
                  <a:srgbClr val="0000FF"/>
                </a:solidFill>
                <a:latin typeface="Times New Roman" pitchFamily="18" charset="0"/>
                <a:ea typeface="標楷體" pitchFamily="65" charset="-120"/>
              </a:rPr>
              <a:t>x </a:t>
            </a:r>
            <a:r>
              <a:rPr kumimoji="0" lang="en-US" altLang="zh-TW" dirty="0">
                <a:solidFill>
                  <a:srgbClr val="0000FF"/>
                </a:solidFill>
                <a:latin typeface="Times New Roman" pitchFamily="18" charset="0"/>
                <a:ea typeface="標楷體" pitchFamily="65" charset="-120"/>
              </a:rPr>
              <a:t>= </a:t>
            </a:r>
            <a:r>
              <a:rPr kumimoji="0" lang="en-US" altLang="zh-TW" b="1" dirty="0">
                <a:solidFill>
                  <a:srgbClr val="0000FF"/>
                </a:solidFill>
                <a:latin typeface="Times New Roman" pitchFamily="18" charset="0"/>
                <a:ea typeface="標楷體" pitchFamily="65" charset="-120"/>
              </a:rPr>
              <a:t>b</a:t>
            </a:r>
            <a:r>
              <a:rPr lang="en-US" altLang="zh-TW" dirty="0">
                <a:solidFill>
                  <a:srgbClr val="0000FF"/>
                </a:solidFill>
                <a:latin typeface="Times New Roman" pitchFamily="18" charset="0"/>
              </a:rPr>
              <a:t> and </a:t>
            </a:r>
            <a:r>
              <a:rPr kumimoji="0" lang="en-US" altLang="zh-TW" i="1" dirty="0">
                <a:solidFill>
                  <a:srgbClr val="0000FF"/>
                </a:solidFill>
                <a:latin typeface="Times New Roman" pitchFamily="18" charset="0"/>
                <a:ea typeface="標楷體" pitchFamily="65" charset="-120"/>
              </a:rPr>
              <a:t>A</a:t>
            </a:r>
            <a:r>
              <a:rPr kumimoji="0" lang="en-US" altLang="zh-TW" b="1" dirty="0">
                <a:solidFill>
                  <a:srgbClr val="0000FF"/>
                </a:solidFill>
                <a:latin typeface="Times New Roman" pitchFamily="18" charset="0"/>
                <a:ea typeface="標楷體" pitchFamily="65" charset="-120"/>
              </a:rPr>
              <a:t>x </a:t>
            </a:r>
            <a:r>
              <a:rPr kumimoji="0" lang="en-US" altLang="zh-TW" dirty="0">
                <a:solidFill>
                  <a:srgbClr val="0000FF"/>
                </a:solidFill>
                <a:latin typeface="Times New Roman" pitchFamily="18" charset="0"/>
                <a:ea typeface="標楷體" pitchFamily="65" charset="-120"/>
              </a:rPr>
              <a:t>= </a:t>
            </a:r>
            <a:r>
              <a:rPr kumimoji="0" lang="en-US" altLang="zh-TW" b="1" dirty="0">
                <a:solidFill>
                  <a:srgbClr val="0000FF"/>
                </a:solidFill>
                <a:latin typeface="Times New Roman" pitchFamily="18" charset="0"/>
                <a:ea typeface="標楷體" pitchFamily="65" charset="-120"/>
              </a:rPr>
              <a:t>0</a:t>
            </a:r>
            <a:r>
              <a:rPr kumimoji="0" lang="en-US" altLang="zh-TW" dirty="0">
                <a:solidFill>
                  <a:srgbClr val="0000FF"/>
                </a:solidFill>
                <a:latin typeface="Times New Roman" pitchFamily="18" charset="0"/>
                <a:ea typeface="標楷體" pitchFamily="65" charset="-120"/>
              </a:rPr>
              <a:t> will be discussed</a:t>
            </a:r>
            <a:endParaRPr kumimoji="0" lang="en-US" altLang="zh-TW" b="1" dirty="0">
              <a:solidFill>
                <a:srgbClr val="0000FF"/>
              </a:solidFill>
              <a:latin typeface="Times New Roman" pitchFamily="18" charset="0"/>
              <a:ea typeface="標楷體" pitchFamily="65" charset="-120"/>
            </a:endParaRPr>
          </a:p>
          <a:p>
            <a:pPr eaLnBrk="1" hangingPunct="1">
              <a:lnSpc>
                <a:spcPct val="114000"/>
              </a:lnSpc>
              <a:spcBef>
                <a:spcPts val="600"/>
              </a:spcBef>
              <a:buClr>
                <a:schemeClr val="tx1"/>
              </a:buClr>
              <a:buFont typeface="Wingdings" pitchFamily="2" charset="2"/>
              <a:buChar char="§"/>
            </a:pPr>
            <a:r>
              <a:rPr kumimoji="0" lang="en-US" altLang="zh-TW" dirty="0">
                <a:solidFill>
                  <a:srgbClr val="0000FF"/>
                </a:solidFill>
                <a:latin typeface="Times New Roman" pitchFamily="18" charset="0"/>
                <a:ea typeface="標楷體" pitchFamily="65" charset="-120"/>
              </a:rPr>
              <a:t>To begin the introduction, I present the notation for the row and column vectors of a matrix </a:t>
            </a:r>
            <a:r>
              <a:rPr kumimoji="0" lang="en-US" altLang="zh-TW" i="1" dirty="0">
                <a:solidFill>
                  <a:srgbClr val="0000FF"/>
                </a:solidFill>
                <a:latin typeface="Times New Roman" pitchFamily="18" charset="0"/>
                <a:ea typeface="標楷體" pitchFamily="65" charset="-120"/>
              </a:rPr>
              <a:t>A</a:t>
            </a:r>
            <a:r>
              <a:rPr kumimoji="0" lang="en-US" altLang="zh-TW" dirty="0">
                <a:solidFill>
                  <a:srgbClr val="0000FF"/>
                </a:solidFill>
                <a:latin typeface="Times New Roman" pitchFamily="18" charset="0"/>
                <a:ea typeface="標楷體" pitchFamily="65" charset="-120"/>
              </a:rPr>
              <a:t> with the size </a:t>
            </a:r>
            <a:r>
              <a:rPr lang="en-US" altLang="zh-TW" i="1" dirty="0" err="1">
                <a:solidFill>
                  <a:srgbClr val="0000FF"/>
                </a:solidFill>
                <a:latin typeface="Times New Roman" pitchFamily="18" charset="0"/>
              </a:rPr>
              <a:t>m</a:t>
            </a:r>
            <a:r>
              <a:rPr lang="en-US" altLang="zh-TW" dirty="0" err="1">
                <a:solidFill>
                  <a:srgbClr val="0000FF"/>
                </a:solidFill>
                <a:latin typeface="Times New Roman" pitchFamily="18" charset="0"/>
              </a:rPr>
              <a:t>×</a:t>
            </a:r>
            <a:r>
              <a:rPr lang="en-US" altLang="zh-TW" i="1" dirty="0" err="1">
                <a:solidFill>
                  <a:srgbClr val="0000FF"/>
                </a:solidFill>
                <a:latin typeface="Times New Roman" pitchFamily="18" charset="0"/>
              </a:rPr>
              <a:t>n</a:t>
            </a:r>
            <a:r>
              <a:rPr lang="en-US" altLang="zh-TW" dirty="0">
                <a:solidFill>
                  <a:srgbClr val="0000FF"/>
                </a:solidFill>
                <a:latin typeface="Times New Roman" pitchFamily="18" charset="0"/>
              </a:rPr>
              <a:t> on the next slide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6" name="Rectangle 3"/>
          <p:cNvSpPr>
            <a:spLocks noGrp="1" noChangeArrowheads="1"/>
          </p:cNvSpPr>
          <p:nvPr>
            <p:ph type="body" sz="half" idx="1"/>
          </p:nvPr>
        </p:nvSpPr>
        <p:spPr>
          <a:xfrm>
            <a:off x="623888" y="985838"/>
            <a:ext cx="7910512" cy="401637"/>
          </a:xfrm>
        </p:spPr>
        <p:txBody>
          <a:bodyPr/>
          <a:lstStyle/>
          <a:p>
            <a:pPr eaLnBrk="1" hangingPunct="1">
              <a:lnSpc>
                <a:spcPct val="90000"/>
              </a:lnSpc>
              <a:buFont typeface="Wingdings" pitchFamily="2" charset="2"/>
              <a:buNone/>
            </a:pPr>
            <a:r>
              <a:rPr lang="en-US" altLang="zh-TW" sz="2000">
                <a:solidFill>
                  <a:schemeClr val="tx1"/>
                </a:solidFill>
              </a:rPr>
              <a:t>              </a:t>
            </a:r>
            <a:endParaRPr lang="en-US" altLang="zh-TW" sz="2000" i="1">
              <a:solidFill>
                <a:schemeClr val="tx1"/>
              </a:solidFill>
            </a:endParaRPr>
          </a:p>
        </p:txBody>
      </p:sp>
      <p:graphicFrame>
        <p:nvGraphicFramePr>
          <p:cNvPr id="61442" name="Object 4"/>
          <p:cNvGraphicFramePr>
            <a:graphicFrameLocks noChangeAspect="1"/>
          </p:cNvGraphicFramePr>
          <p:nvPr/>
        </p:nvGraphicFramePr>
        <p:xfrm>
          <a:off x="762000" y="1357313"/>
          <a:ext cx="3814763" cy="1690687"/>
        </p:xfrm>
        <a:graphic>
          <a:graphicData uri="http://schemas.openxmlformats.org/presentationml/2006/ole">
            <mc:AlternateContent xmlns:mc="http://schemas.openxmlformats.org/markup-compatibility/2006">
              <mc:Choice xmlns:v="urn:schemas-microsoft-com:vml" Requires="v">
                <p:oleObj spid="_x0000_s133570" name="Equation" r:id="rId3" imgW="2120760" imgH="939600" progId="Equation.3">
                  <p:embed/>
                </p:oleObj>
              </mc:Choice>
              <mc:Fallback>
                <p:oleObj name="Equation" r:id="rId3" imgW="2120760" imgH="939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57313"/>
                        <a:ext cx="3814763" cy="169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3" name="Object 5"/>
          <p:cNvGraphicFramePr>
            <a:graphicFrameLocks noChangeAspect="1"/>
          </p:cNvGraphicFramePr>
          <p:nvPr>
            <p:extLst>
              <p:ext uri="{D42A27DB-BD31-4B8C-83A1-F6EECF244321}">
                <p14:modId xmlns:p14="http://schemas.microsoft.com/office/powerpoint/2010/main" val="401027051"/>
              </p:ext>
            </p:extLst>
          </p:nvPr>
        </p:nvGraphicFramePr>
        <p:xfrm>
          <a:off x="5527675" y="1357313"/>
          <a:ext cx="2490788" cy="1736725"/>
        </p:xfrm>
        <a:graphic>
          <a:graphicData uri="http://schemas.openxmlformats.org/presentationml/2006/ole">
            <mc:AlternateContent xmlns:mc="http://schemas.openxmlformats.org/markup-compatibility/2006">
              <mc:Choice xmlns:v="urn:schemas-microsoft-com:vml" Requires="v">
                <p:oleObj spid="_x0000_s133571" name="Equation" r:id="rId5" imgW="1384200" imgH="965160" progId="Equation.DSMT4">
                  <p:embed/>
                </p:oleObj>
              </mc:Choice>
              <mc:Fallback>
                <p:oleObj name="Equation" r:id="rId5" imgW="1384200" imgH="965160" progId="Equation.DSMT4">
                  <p:embed/>
                  <p:pic>
                    <p:nvPicPr>
                      <p:cNvPr id="0" name="Object 5"/>
                      <p:cNvPicPr>
                        <a:picLocks noChangeAspect="1" noChangeArrowheads="1"/>
                      </p:cNvPicPr>
                      <p:nvPr/>
                    </p:nvPicPr>
                    <p:blipFill>
                      <a:blip r:embed="rId6"/>
                      <a:srcRect/>
                      <a:stretch>
                        <a:fillRect/>
                      </a:stretch>
                    </p:blipFill>
                    <p:spPr bwMode="auto">
                      <a:xfrm>
                        <a:off x="5527675" y="1357313"/>
                        <a:ext cx="2490788" cy="173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7" name="Text Box 6"/>
          <p:cNvSpPr txBox="1">
            <a:spLocks noChangeArrowheads="1"/>
          </p:cNvSpPr>
          <p:nvPr/>
        </p:nvSpPr>
        <p:spPr bwMode="auto">
          <a:xfrm>
            <a:off x="5683250" y="928688"/>
            <a:ext cx="220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20000"/>
              </a:spcBef>
              <a:buClr>
                <a:schemeClr val="tx1"/>
              </a:buClr>
              <a:buSzPct val="40000"/>
              <a:buFont typeface="Wingdings" pitchFamily="2" charset="2"/>
              <a:buNone/>
            </a:pPr>
            <a:r>
              <a:rPr lang="en-US" altLang="zh-TW">
                <a:solidFill>
                  <a:schemeClr val="hlink"/>
                </a:solidFill>
                <a:latin typeface="Times New Roman" pitchFamily="18" charset="0"/>
                <a:ea typeface="標楷體" pitchFamily="65" charset="-120"/>
              </a:rPr>
              <a:t>row vectors of</a:t>
            </a:r>
            <a:r>
              <a:rPr lang="en-US" altLang="zh-TW" i="1">
                <a:solidFill>
                  <a:schemeClr val="hlink"/>
                </a:solidFill>
                <a:latin typeface="Times New Roman" pitchFamily="18" charset="0"/>
                <a:ea typeface="標楷體" pitchFamily="65" charset="-120"/>
              </a:rPr>
              <a:t> A</a:t>
            </a:r>
            <a:endParaRPr lang="en-US" altLang="zh-TW">
              <a:solidFill>
                <a:schemeClr val="hlink"/>
              </a:solidFill>
              <a:latin typeface="Times New Roman" pitchFamily="18" charset="0"/>
              <a:ea typeface="標楷體" pitchFamily="65" charset="-120"/>
            </a:endParaRPr>
          </a:p>
        </p:txBody>
      </p:sp>
      <p:sp>
        <p:nvSpPr>
          <p:cNvPr id="61448" name="Text Box 7"/>
          <p:cNvSpPr txBox="1">
            <a:spLocks noChangeArrowheads="1"/>
          </p:cNvSpPr>
          <p:nvPr/>
        </p:nvSpPr>
        <p:spPr bwMode="auto">
          <a:xfrm>
            <a:off x="381000" y="955675"/>
            <a:ext cx="3930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a:solidFill>
                  <a:schemeClr val="hlink"/>
                </a:solidFill>
                <a:latin typeface="Times New Roman" pitchFamily="18" charset="0"/>
                <a:ea typeface="標楷體" pitchFamily="65" charset="-120"/>
              </a:rPr>
              <a:t>  row vectors: (with size 1×</a:t>
            </a:r>
            <a:r>
              <a:rPr lang="en-US" altLang="zh-TW" i="1">
                <a:solidFill>
                  <a:schemeClr val="hlink"/>
                </a:solidFill>
                <a:latin typeface="Times New Roman" pitchFamily="18" charset="0"/>
                <a:ea typeface="標楷體" pitchFamily="65" charset="-120"/>
              </a:rPr>
              <a:t>n</a:t>
            </a:r>
            <a:r>
              <a:rPr lang="en-US" altLang="zh-TW">
                <a:solidFill>
                  <a:schemeClr val="hlink"/>
                </a:solidFill>
                <a:latin typeface="Times New Roman" pitchFamily="18" charset="0"/>
                <a:ea typeface="標楷體" pitchFamily="65" charset="-120"/>
              </a:rPr>
              <a:t>)</a:t>
            </a:r>
            <a:endParaRPr lang="en-US" altLang="zh-TW">
              <a:latin typeface="Times New Roman" pitchFamily="18" charset="0"/>
              <a:ea typeface="標楷體" pitchFamily="65" charset="-120"/>
            </a:endParaRPr>
          </a:p>
        </p:txBody>
      </p:sp>
      <p:graphicFrame>
        <p:nvGraphicFramePr>
          <p:cNvPr id="61444" name="Object 8"/>
          <p:cNvGraphicFramePr>
            <a:graphicFrameLocks noChangeAspect="1"/>
          </p:cNvGraphicFramePr>
          <p:nvPr/>
        </p:nvGraphicFramePr>
        <p:xfrm>
          <a:off x="377825" y="4000500"/>
          <a:ext cx="4908550" cy="1692275"/>
        </p:xfrm>
        <a:graphic>
          <a:graphicData uri="http://schemas.openxmlformats.org/presentationml/2006/ole">
            <mc:AlternateContent xmlns:mc="http://schemas.openxmlformats.org/markup-compatibility/2006">
              <mc:Choice xmlns:v="urn:schemas-microsoft-com:vml" Requires="v">
                <p:oleObj spid="_x0000_s133572" name="Equation" r:id="rId7" imgW="2730240" imgH="939600" progId="Equation.DSMT4">
                  <p:embed/>
                </p:oleObj>
              </mc:Choice>
              <mc:Fallback>
                <p:oleObj name="Equation" r:id="rId7" imgW="2730240" imgH="9396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825" y="4000500"/>
                        <a:ext cx="4908550" cy="169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5" name="Object 9"/>
          <p:cNvGraphicFramePr>
            <a:graphicFrameLocks noChangeAspect="1"/>
          </p:cNvGraphicFramePr>
          <p:nvPr/>
        </p:nvGraphicFramePr>
        <p:xfrm>
          <a:off x="6099175" y="4000500"/>
          <a:ext cx="2284413" cy="1690688"/>
        </p:xfrm>
        <a:graphic>
          <a:graphicData uri="http://schemas.openxmlformats.org/presentationml/2006/ole">
            <mc:AlternateContent xmlns:mc="http://schemas.openxmlformats.org/markup-compatibility/2006">
              <mc:Choice xmlns:v="urn:schemas-microsoft-com:vml" Requires="v">
                <p:oleObj spid="_x0000_s133573" name="Equation" r:id="rId9" imgW="1269720" imgH="939600" progId="Equation.3">
                  <p:embed/>
                </p:oleObj>
              </mc:Choice>
              <mc:Fallback>
                <p:oleObj name="Equation" r:id="rId9" imgW="1269720" imgH="9396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9175" y="4000500"/>
                        <a:ext cx="2284413" cy="169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9" name="Text Box 10"/>
          <p:cNvSpPr txBox="1">
            <a:spLocks noChangeArrowheads="1"/>
          </p:cNvSpPr>
          <p:nvPr/>
        </p:nvSpPr>
        <p:spPr bwMode="auto">
          <a:xfrm>
            <a:off x="5867400" y="3543300"/>
            <a:ext cx="2644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solidFill>
                  <a:schemeClr val="hlink"/>
                </a:solidFill>
                <a:latin typeface="Times New Roman" pitchFamily="18" charset="0"/>
                <a:ea typeface="標楷體" pitchFamily="65" charset="-120"/>
              </a:rPr>
              <a:t>column vectors of</a:t>
            </a:r>
            <a:r>
              <a:rPr lang="en-US" altLang="zh-TW" i="1" dirty="0">
                <a:solidFill>
                  <a:schemeClr val="hlink"/>
                </a:solidFill>
                <a:latin typeface="Times New Roman" pitchFamily="18" charset="0"/>
                <a:ea typeface="標楷體" pitchFamily="65" charset="-120"/>
              </a:rPr>
              <a:t> A</a:t>
            </a:r>
            <a:endParaRPr lang="en-US" altLang="zh-TW" dirty="0">
              <a:solidFill>
                <a:schemeClr val="hlink"/>
              </a:solidFill>
              <a:latin typeface="Times New Roman" pitchFamily="18" charset="0"/>
              <a:ea typeface="標楷體" pitchFamily="65" charset="-120"/>
            </a:endParaRPr>
          </a:p>
        </p:txBody>
      </p:sp>
      <p:sp>
        <p:nvSpPr>
          <p:cNvPr id="61450" name="Text Box 11"/>
          <p:cNvSpPr txBox="1">
            <a:spLocks noChangeArrowheads="1"/>
          </p:cNvSpPr>
          <p:nvPr/>
        </p:nvSpPr>
        <p:spPr bwMode="auto">
          <a:xfrm>
            <a:off x="381000" y="3575050"/>
            <a:ext cx="490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a:solidFill>
                  <a:schemeClr val="hlink"/>
                </a:solidFill>
                <a:latin typeface="標楷體" pitchFamily="65" charset="-120"/>
                <a:ea typeface="標楷體" pitchFamily="65" charset="-120"/>
              </a:rPr>
              <a:t> </a:t>
            </a:r>
            <a:r>
              <a:rPr lang="en-US" altLang="zh-TW">
                <a:solidFill>
                  <a:schemeClr val="hlink"/>
                </a:solidFill>
                <a:latin typeface="Times New Roman" pitchFamily="18" charset="0"/>
                <a:ea typeface="標楷體" pitchFamily="65" charset="-120"/>
              </a:rPr>
              <a:t>column vectors: (with size </a:t>
            </a:r>
            <a:r>
              <a:rPr lang="en-US" altLang="zh-TW" i="1">
                <a:solidFill>
                  <a:schemeClr val="hlink"/>
                </a:solidFill>
                <a:latin typeface="Times New Roman" pitchFamily="18" charset="0"/>
                <a:ea typeface="標楷體" pitchFamily="65" charset="-120"/>
              </a:rPr>
              <a:t>m</a:t>
            </a:r>
            <a:r>
              <a:rPr lang="en-US" altLang="zh-TW">
                <a:solidFill>
                  <a:schemeClr val="hlink"/>
                </a:solidFill>
                <a:latin typeface="Times New Roman" pitchFamily="18" charset="0"/>
                <a:ea typeface="標楷體" pitchFamily="65" charset="-120"/>
              </a:rPr>
              <a:t>×1)</a:t>
            </a:r>
            <a:endParaRPr lang="en-US" altLang="zh-TW">
              <a:latin typeface="Times New Roman" pitchFamily="18" charset="0"/>
              <a:ea typeface="標楷體" pitchFamily="65" charset="-120"/>
            </a:endParaRPr>
          </a:p>
        </p:txBody>
      </p:sp>
      <p:sp>
        <p:nvSpPr>
          <p:cNvPr id="61451" name="Text Box 12"/>
          <p:cNvSpPr txBox="1">
            <a:spLocks noChangeArrowheads="1"/>
          </p:cNvSpPr>
          <p:nvPr/>
        </p:nvSpPr>
        <p:spPr bwMode="auto">
          <a:xfrm>
            <a:off x="6286500" y="5572125"/>
            <a:ext cx="2138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200">
                <a:latin typeface="Times New Roman" pitchFamily="18" charset="0"/>
              </a:rPr>
              <a:t>||       ||            ||</a:t>
            </a:r>
          </a:p>
          <a:p>
            <a:pPr eaLnBrk="1" hangingPunct="1"/>
            <a:r>
              <a:rPr lang="en-US" altLang="zh-TW" sz="2200" i="1">
                <a:latin typeface="Times New Roman" pitchFamily="18" charset="0"/>
              </a:rPr>
              <a:t>A</a:t>
            </a:r>
            <a:r>
              <a:rPr lang="en-US" altLang="zh-TW" sz="2200" baseline="60000">
                <a:latin typeface="Times New Roman" pitchFamily="18" charset="0"/>
              </a:rPr>
              <a:t>(1)</a:t>
            </a:r>
            <a:r>
              <a:rPr lang="en-US" altLang="zh-TW" sz="2200">
                <a:latin typeface="Times New Roman" pitchFamily="18" charset="0"/>
              </a:rPr>
              <a:t>   </a:t>
            </a:r>
            <a:r>
              <a:rPr lang="en-US" altLang="zh-TW" sz="2200" i="1">
                <a:latin typeface="Times New Roman" pitchFamily="18" charset="0"/>
              </a:rPr>
              <a:t>A</a:t>
            </a:r>
            <a:r>
              <a:rPr lang="en-US" altLang="zh-TW" sz="2200" baseline="60000">
                <a:latin typeface="Times New Roman" pitchFamily="18" charset="0"/>
              </a:rPr>
              <a:t>(2)</a:t>
            </a:r>
            <a:r>
              <a:rPr lang="en-US" altLang="zh-TW" sz="2200">
                <a:latin typeface="Times New Roman" pitchFamily="18" charset="0"/>
              </a:rPr>
              <a:t>        </a:t>
            </a:r>
            <a:r>
              <a:rPr lang="en-US" altLang="zh-TW" sz="2200" i="1">
                <a:latin typeface="Times New Roman" pitchFamily="18" charset="0"/>
              </a:rPr>
              <a:t>A</a:t>
            </a:r>
            <a:r>
              <a:rPr lang="en-US" altLang="zh-TW" sz="2200" baseline="60000">
                <a:latin typeface="Times New Roman" pitchFamily="18" charset="0"/>
              </a:rPr>
              <a:t>(</a:t>
            </a:r>
            <a:r>
              <a:rPr lang="en-US" altLang="zh-TW" sz="2200" i="1" baseline="60000">
                <a:latin typeface="Times New Roman" pitchFamily="18" charset="0"/>
              </a:rPr>
              <a:t>n</a:t>
            </a:r>
            <a:r>
              <a:rPr lang="en-US" altLang="zh-TW" sz="2200" baseline="60000">
                <a:latin typeface="Times New Roman" pitchFamily="18" charset="0"/>
              </a:rPr>
              <a:t>)</a:t>
            </a:r>
          </a:p>
        </p:txBody>
      </p:sp>
      <p:sp>
        <p:nvSpPr>
          <p:cNvPr id="61452" name="Text Box 5"/>
          <p:cNvSpPr txBox="1">
            <a:spLocks noChangeArrowheads="1"/>
          </p:cNvSpPr>
          <p:nvPr/>
        </p:nvSpPr>
        <p:spPr bwMode="auto">
          <a:xfrm>
            <a:off x="714375" y="3143250"/>
            <a:ext cx="423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dirty="0">
                <a:solidFill>
                  <a:srgbClr val="0000FF"/>
                </a:solidFill>
                <a:latin typeface="Times New Roman" pitchFamily="18" charset="0"/>
                <a:ea typeface="標楷體" pitchFamily="65" charset="-120"/>
              </a:rPr>
              <a:t>※ So, the row vectors are vectors in </a:t>
            </a:r>
            <a:r>
              <a:rPr lang="en-US" altLang="zh-TW" sz="2000" i="1" dirty="0">
                <a:solidFill>
                  <a:srgbClr val="0000FF"/>
                </a:solidFill>
                <a:latin typeface="Times New Roman" pitchFamily="18" charset="0"/>
                <a:ea typeface="標楷體" pitchFamily="65" charset="-120"/>
              </a:rPr>
              <a:t>R</a:t>
            </a:r>
            <a:r>
              <a:rPr lang="en-US" altLang="zh-TW" sz="2000" i="1" baseline="50000" dirty="0">
                <a:solidFill>
                  <a:srgbClr val="0000FF"/>
                </a:solidFill>
                <a:latin typeface="Times New Roman" pitchFamily="18" charset="0"/>
                <a:ea typeface="標楷體" pitchFamily="65" charset="-120"/>
              </a:rPr>
              <a:t>n</a:t>
            </a:r>
          </a:p>
        </p:txBody>
      </p:sp>
      <p:sp>
        <p:nvSpPr>
          <p:cNvPr id="61453" name="Text Box 5"/>
          <p:cNvSpPr txBox="1">
            <a:spLocks noChangeArrowheads="1"/>
          </p:cNvSpPr>
          <p:nvPr/>
        </p:nvSpPr>
        <p:spPr bwMode="auto">
          <a:xfrm>
            <a:off x="785813" y="5929313"/>
            <a:ext cx="472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a:solidFill>
                  <a:srgbClr val="0000FF"/>
                </a:solidFill>
                <a:latin typeface="Times New Roman" pitchFamily="18" charset="0"/>
                <a:ea typeface="標楷體" pitchFamily="65" charset="-120"/>
              </a:rPr>
              <a:t>※ So, the column vectors are vectors in </a:t>
            </a:r>
            <a:r>
              <a:rPr lang="en-US" altLang="zh-TW" sz="2000" i="1">
                <a:solidFill>
                  <a:srgbClr val="0000FF"/>
                </a:solidFill>
                <a:latin typeface="Times New Roman" pitchFamily="18" charset="0"/>
                <a:ea typeface="標楷體" pitchFamily="65" charset="-120"/>
              </a:rPr>
              <a:t>R</a:t>
            </a:r>
            <a:r>
              <a:rPr lang="en-US" altLang="zh-TW" sz="2000" i="1" baseline="50000">
                <a:solidFill>
                  <a:srgbClr val="0000FF"/>
                </a:solidFill>
                <a:latin typeface="Times New Roman" pitchFamily="18" charset="0"/>
                <a:ea typeface="標楷體" pitchFamily="65" charset="-120"/>
              </a:rPr>
              <a:t>m</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1030"/>
          <p:cNvSpPr txBox="1">
            <a:spLocks noChangeArrowheads="1"/>
          </p:cNvSpPr>
          <p:nvPr/>
        </p:nvSpPr>
        <p:spPr bwMode="auto">
          <a:xfrm>
            <a:off x="500063" y="785813"/>
            <a:ext cx="3157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Let </a:t>
            </a:r>
            <a:r>
              <a:rPr lang="en-US" altLang="zh-TW" i="1">
                <a:latin typeface="Times New Roman" pitchFamily="18" charset="0"/>
                <a:ea typeface="標楷體" pitchFamily="65" charset="-120"/>
              </a:rPr>
              <a:t>A </a:t>
            </a:r>
            <a:r>
              <a:rPr lang="en-US" altLang="zh-TW">
                <a:latin typeface="Times New Roman" pitchFamily="18" charset="0"/>
                <a:ea typeface="標楷體" pitchFamily="65" charset="-120"/>
              </a:rPr>
              <a:t>be an </a:t>
            </a:r>
            <a:r>
              <a:rPr lang="en-US" altLang="zh-TW" i="1">
                <a:latin typeface="Times New Roman" pitchFamily="18" charset="0"/>
              </a:rPr>
              <a:t>m</a:t>
            </a:r>
            <a:r>
              <a:rPr lang="en-US" altLang="zh-TW">
                <a:latin typeface="Times New Roman" pitchFamily="18" charset="0"/>
              </a:rPr>
              <a:t>×</a:t>
            </a:r>
            <a:r>
              <a:rPr lang="en-US" altLang="zh-TW" i="1">
                <a:latin typeface="Times New Roman" pitchFamily="18" charset="0"/>
              </a:rPr>
              <a:t>n</a:t>
            </a:r>
            <a:r>
              <a:rPr lang="en-US" altLang="zh-TW">
                <a:latin typeface="Times New Roman" pitchFamily="18" charset="0"/>
                <a:ea typeface="標楷體" pitchFamily="65" charset="-120"/>
              </a:rPr>
              <a:t> matrix:</a:t>
            </a:r>
          </a:p>
        </p:txBody>
      </p:sp>
      <p:sp>
        <p:nvSpPr>
          <p:cNvPr id="62469" name="Text Box 1033"/>
          <p:cNvSpPr txBox="1">
            <a:spLocks noChangeArrowheads="1"/>
          </p:cNvSpPr>
          <p:nvPr/>
        </p:nvSpPr>
        <p:spPr bwMode="auto">
          <a:xfrm>
            <a:off x="441325" y="1143000"/>
            <a:ext cx="8321675" cy="87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marL="273050" indent="-273050" eaLnBrk="1" hangingPunct="1">
              <a:lnSpc>
                <a:spcPct val="110000"/>
              </a:lnSpc>
              <a:buClr>
                <a:schemeClr val="tx1"/>
              </a:buClr>
              <a:buFont typeface="Wingdings" pitchFamily="2" charset="2"/>
              <a:buChar char="§"/>
            </a:pPr>
            <a:r>
              <a:rPr lang="en-US" altLang="zh-TW" dirty="0">
                <a:solidFill>
                  <a:srgbClr val="FF0000"/>
                </a:solidFill>
                <a:latin typeface="Times New Roman" pitchFamily="18" charset="0"/>
                <a:ea typeface="標楷體" pitchFamily="65" charset="-120"/>
              </a:rPr>
              <a:t>Row space (</a:t>
            </a:r>
            <a:r>
              <a:rPr lang="zh-TW" altLang="en-US" dirty="0">
                <a:solidFill>
                  <a:srgbClr val="FF0000"/>
                </a:solidFill>
                <a:latin typeface="Times New Roman" pitchFamily="18" charset="0"/>
                <a:ea typeface="標楷體" pitchFamily="65" charset="-120"/>
              </a:rPr>
              <a:t>列空間</a:t>
            </a:r>
            <a:r>
              <a:rPr lang="en-US" altLang="zh-TW" dirty="0">
                <a:solidFill>
                  <a:srgbClr val="FF0000"/>
                </a:solidFill>
                <a:latin typeface="Times New Roman" pitchFamily="18" charset="0"/>
                <a:ea typeface="標楷體" pitchFamily="65" charset="-120"/>
              </a:rPr>
              <a:t>) of </a:t>
            </a:r>
            <a:r>
              <a:rPr lang="en-US" altLang="zh-TW" i="1" dirty="0">
                <a:solidFill>
                  <a:srgbClr val="FF0000"/>
                </a:solidFill>
                <a:latin typeface="Times New Roman" pitchFamily="18" charset="0"/>
                <a:ea typeface="標楷體" pitchFamily="65" charset="-120"/>
              </a:rPr>
              <a:t>A</a:t>
            </a:r>
            <a:r>
              <a:rPr lang="en-US" altLang="zh-TW" dirty="0">
                <a:solidFill>
                  <a:srgbClr val="FF0000"/>
                </a:solidFill>
                <a:latin typeface="Times New Roman" pitchFamily="18" charset="0"/>
                <a:ea typeface="標楷體" pitchFamily="65" charset="-120"/>
              </a:rPr>
              <a:t> is a subspace of </a:t>
            </a:r>
            <a:r>
              <a:rPr lang="en-US" altLang="zh-TW" i="1" dirty="0">
                <a:solidFill>
                  <a:srgbClr val="FF0000"/>
                </a:solidFill>
                <a:latin typeface="Times New Roman" pitchFamily="18" charset="0"/>
                <a:ea typeface="標楷體" pitchFamily="65" charset="-120"/>
              </a:rPr>
              <a:t>R</a:t>
            </a:r>
            <a:r>
              <a:rPr lang="en-US" altLang="zh-TW" i="1" baseline="50000" dirty="0">
                <a:solidFill>
                  <a:srgbClr val="FF0000"/>
                </a:solidFill>
                <a:latin typeface="Times New Roman" pitchFamily="18" charset="0"/>
                <a:ea typeface="標楷體" pitchFamily="65" charset="-120"/>
              </a:rPr>
              <a:t>n</a:t>
            </a:r>
            <a:r>
              <a:rPr lang="en-US" altLang="zh-TW" dirty="0">
                <a:solidFill>
                  <a:srgbClr val="FF0000"/>
                </a:solidFill>
                <a:latin typeface="Times New Roman" pitchFamily="18" charset="0"/>
                <a:ea typeface="標楷體" pitchFamily="65" charset="-120"/>
              </a:rPr>
              <a:t> spanned by the row vectors of </a:t>
            </a:r>
            <a:r>
              <a:rPr lang="en-US" altLang="zh-TW" i="1" dirty="0">
                <a:solidFill>
                  <a:srgbClr val="FF0000"/>
                </a:solidFill>
                <a:latin typeface="Times New Roman" pitchFamily="18" charset="0"/>
                <a:ea typeface="標楷體" pitchFamily="65" charset="-120"/>
              </a:rPr>
              <a:t>A</a:t>
            </a:r>
            <a:r>
              <a:rPr lang="en-US" altLang="zh-TW" dirty="0">
                <a:solidFill>
                  <a:srgbClr val="FF0000"/>
                </a:solidFill>
                <a:latin typeface="Times New Roman" pitchFamily="18" charset="0"/>
                <a:ea typeface="標楷體" pitchFamily="65" charset="-120"/>
              </a:rPr>
              <a:t>:</a:t>
            </a:r>
            <a:endParaRPr lang="en-US" altLang="zh-TW" dirty="0">
              <a:solidFill>
                <a:schemeClr val="hlink"/>
              </a:solidFill>
              <a:latin typeface="Times New Roman" pitchFamily="18" charset="0"/>
              <a:ea typeface="標楷體" pitchFamily="65" charset="-120"/>
            </a:endParaRPr>
          </a:p>
        </p:txBody>
      </p:sp>
      <p:graphicFrame>
        <p:nvGraphicFramePr>
          <p:cNvPr id="62466" name="Object 1024"/>
          <p:cNvGraphicFramePr>
            <a:graphicFrameLocks noChangeAspect="1"/>
          </p:cNvGraphicFramePr>
          <p:nvPr>
            <p:extLst>
              <p:ext uri="{D42A27DB-BD31-4B8C-83A1-F6EECF244321}">
                <p14:modId xmlns:p14="http://schemas.microsoft.com/office/powerpoint/2010/main" val="2011696156"/>
              </p:ext>
            </p:extLst>
          </p:nvPr>
        </p:nvGraphicFramePr>
        <p:xfrm>
          <a:off x="1500188" y="1979241"/>
          <a:ext cx="6948487" cy="431800"/>
        </p:xfrm>
        <a:graphic>
          <a:graphicData uri="http://schemas.openxmlformats.org/presentationml/2006/ole">
            <mc:AlternateContent xmlns:mc="http://schemas.openxmlformats.org/markup-compatibility/2006">
              <mc:Choice xmlns:v="urn:schemas-microsoft-com:vml" Requires="v">
                <p:oleObj spid="_x0000_s63207" name="方程式" r:id="rId3" imgW="3479760" imgH="215640" progId="Equation.3">
                  <p:embed/>
                </p:oleObj>
              </mc:Choice>
              <mc:Fallback>
                <p:oleObj name="方程式" r:id="rId3" imgW="3479760" imgH="215640" progId="Equation.3">
                  <p:embed/>
                  <p:pic>
                    <p:nvPicPr>
                      <p:cNvPr id="0" name="Object 1024"/>
                      <p:cNvPicPr>
                        <a:picLocks noChangeAspect="1" noChangeArrowheads="1"/>
                      </p:cNvPicPr>
                      <p:nvPr/>
                    </p:nvPicPr>
                    <p:blipFill>
                      <a:blip r:embed="rId4"/>
                      <a:srcRect/>
                      <a:stretch>
                        <a:fillRect/>
                      </a:stretch>
                    </p:blipFill>
                    <p:spPr bwMode="auto">
                      <a:xfrm>
                        <a:off x="1500188" y="1979241"/>
                        <a:ext cx="694848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70" name="Text Box 1040"/>
          <p:cNvSpPr txBox="1">
            <a:spLocks noChangeArrowheads="1"/>
          </p:cNvSpPr>
          <p:nvPr/>
        </p:nvSpPr>
        <p:spPr bwMode="auto">
          <a:xfrm>
            <a:off x="441325" y="2924944"/>
            <a:ext cx="845185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marL="273050" indent="-273050" eaLnBrk="1" hangingPunct="1">
              <a:lnSpc>
                <a:spcPct val="120000"/>
              </a:lnSpc>
              <a:spcBef>
                <a:spcPct val="20000"/>
              </a:spcBef>
              <a:buClr>
                <a:schemeClr val="tx1"/>
              </a:buClr>
              <a:buFont typeface="Wingdings" pitchFamily="2" charset="2"/>
              <a:buChar char="§"/>
            </a:pPr>
            <a:r>
              <a:rPr lang="en-US" altLang="zh-TW" dirty="0">
                <a:solidFill>
                  <a:schemeClr val="hlink"/>
                </a:solidFill>
                <a:latin typeface="Times New Roman" pitchFamily="18" charset="0"/>
                <a:ea typeface="標楷體" pitchFamily="65" charset="-120"/>
              </a:rPr>
              <a:t>Column space (</a:t>
            </a:r>
            <a:r>
              <a:rPr lang="zh-TW" altLang="en-US" dirty="0">
                <a:solidFill>
                  <a:schemeClr val="hlink"/>
                </a:solidFill>
                <a:latin typeface="Times New Roman" pitchFamily="18" charset="0"/>
                <a:ea typeface="標楷體" pitchFamily="65" charset="-120"/>
              </a:rPr>
              <a:t>行空間</a:t>
            </a:r>
            <a:r>
              <a:rPr lang="en-US" altLang="zh-TW" dirty="0">
                <a:solidFill>
                  <a:schemeClr val="hlink"/>
                </a:solidFill>
                <a:latin typeface="Times New Roman" pitchFamily="18" charset="0"/>
                <a:ea typeface="標楷體" pitchFamily="65" charset="-120"/>
              </a:rPr>
              <a:t>)</a:t>
            </a:r>
            <a:r>
              <a:rPr lang="zh-TW" altLang="en-US"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ea typeface="標楷體" pitchFamily="65" charset="-120"/>
              </a:rPr>
              <a:t>of </a:t>
            </a:r>
            <a:r>
              <a:rPr lang="en-US" altLang="zh-TW" i="1" dirty="0">
                <a:solidFill>
                  <a:schemeClr val="hlink"/>
                </a:solidFill>
                <a:latin typeface="Times New Roman" pitchFamily="18" charset="0"/>
                <a:ea typeface="標楷體" pitchFamily="65" charset="-120"/>
              </a:rPr>
              <a:t>A</a:t>
            </a:r>
            <a:r>
              <a:rPr lang="en-US" altLang="zh-TW" dirty="0">
                <a:solidFill>
                  <a:schemeClr val="hlink"/>
                </a:solidFill>
                <a:latin typeface="Times New Roman" pitchFamily="18" charset="0"/>
                <a:ea typeface="標楷體" pitchFamily="65" charset="-120"/>
              </a:rPr>
              <a:t> is a subspace of </a:t>
            </a:r>
            <a:r>
              <a:rPr lang="en-US" altLang="zh-TW" i="1" dirty="0">
                <a:solidFill>
                  <a:srgbClr val="FF0000"/>
                </a:solidFill>
                <a:latin typeface="Times New Roman" pitchFamily="18" charset="0"/>
                <a:ea typeface="標楷體" pitchFamily="65" charset="-120"/>
              </a:rPr>
              <a:t>R</a:t>
            </a:r>
            <a:r>
              <a:rPr lang="en-US" altLang="zh-TW" i="1" baseline="50000" dirty="0">
                <a:solidFill>
                  <a:srgbClr val="FF0000"/>
                </a:solidFill>
                <a:latin typeface="Times New Roman" pitchFamily="18" charset="0"/>
                <a:ea typeface="標楷體" pitchFamily="65" charset="-120"/>
              </a:rPr>
              <a:t>m</a:t>
            </a:r>
            <a:r>
              <a:rPr lang="en-US" altLang="zh-TW" dirty="0">
                <a:solidFill>
                  <a:schemeClr val="hlink"/>
                </a:solidFill>
                <a:latin typeface="Times New Roman" pitchFamily="18" charset="0"/>
                <a:ea typeface="標楷體" pitchFamily="65" charset="-120"/>
              </a:rPr>
              <a:t> spanned by the column vectors of </a:t>
            </a:r>
            <a:r>
              <a:rPr lang="en-US" altLang="zh-TW" i="1" dirty="0">
                <a:solidFill>
                  <a:schemeClr val="hlink"/>
                </a:solidFill>
                <a:latin typeface="Times New Roman" pitchFamily="18" charset="0"/>
                <a:ea typeface="標楷體" pitchFamily="65" charset="-120"/>
              </a:rPr>
              <a:t>A</a:t>
            </a:r>
            <a:r>
              <a:rPr lang="en-US" altLang="zh-TW" dirty="0">
                <a:solidFill>
                  <a:schemeClr val="hlink"/>
                </a:solidFill>
                <a:latin typeface="Times New Roman" pitchFamily="18" charset="0"/>
                <a:ea typeface="標楷體" pitchFamily="65" charset="-120"/>
              </a:rPr>
              <a:t>:</a:t>
            </a:r>
            <a:endParaRPr lang="en-US" altLang="zh-TW" i="1" dirty="0">
              <a:latin typeface="Times New Roman" pitchFamily="18" charset="0"/>
              <a:ea typeface="標楷體" pitchFamily="65" charset="-120"/>
            </a:endParaRPr>
          </a:p>
        </p:txBody>
      </p:sp>
      <p:graphicFrame>
        <p:nvGraphicFramePr>
          <p:cNvPr id="62467" name="Object 1025"/>
          <p:cNvGraphicFramePr>
            <a:graphicFrameLocks noChangeAspect="1"/>
          </p:cNvGraphicFramePr>
          <p:nvPr>
            <p:extLst>
              <p:ext uri="{D42A27DB-BD31-4B8C-83A1-F6EECF244321}">
                <p14:modId xmlns:p14="http://schemas.microsoft.com/office/powerpoint/2010/main" val="3428140416"/>
              </p:ext>
            </p:extLst>
          </p:nvPr>
        </p:nvGraphicFramePr>
        <p:xfrm>
          <a:off x="1416050" y="3861048"/>
          <a:ext cx="6711950" cy="506413"/>
        </p:xfrm>
        <a:graphic>
          <a:graphicData uri="http://schemas.openxmlformats.org/presentationml/2006/ole">
            <mc:AlternateContent xmlns:mc="http://schemas.openxmlformats.org/markup-compatibility/2006">
              <mc:Choice xmlns:v="urn:schemas-microsoft-com:vml" Requires="v">
                <p:oleObj spid="_x0000_s63208" name="方程式" r:id="rId5" imgW="3352680" imgH="253800" progId="Equation.3">
                  <p:embed/>
                </p:oleObj>
              </mc:Choice>
              <mc:Fallback>
                <p:oleObj name="方程式" r:id="rId5" imgW="3352680" imgH="253800" progId="Equation.3">
                  <p:embed/>
                  <p:pic>
                    <p:nvPicPr>
                      <p:cNvPr id="0" name="Object 1025"/>
                      <p:cNvPicPr>
                        <a:picLocks noChangeAspect="1" noChangeArrowheads="1"/>
                      </p:cNvPicPr>
                      <p:nvPr/>
                    </p:nvPicPr>
                    <p:blipFill>
                      <a:blip r:embed="rId6"/>
                      <a:srcRect/>
                      <a:stretch>
                        <a:fillRect/>
                      </a:stretch>
                    </p:blipFill>
                    <p:spPr bwMode="auto">
                      <a:xfrm>
                        <a:off x="1416050" y="3861048"/>
                        <a:ext cx="67119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71" name="Text Box 1033"/>
          <p:cNvSpPr txBox="1">
            <a:spLocks noChangeArrowheads="1"/>
          </p:cNvSpPr>
          <p:nvPr/>
        </p:nvSpPr>
        <p:spPr bwMode="auto">
          <a:xfrm>
            <a:off x="465544" y="4797152"/>
            <a:ext cx="849894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defPPr>
              <a:defRPr lang="zh-TW"/>
            </a:defPPr>
            <a:lvl1pPr eaLnBrk="1" hangingPunct="1">
              <a:lnSpc>
                <a:spcPct val="120000"/>
              </a:lnSpc>
              <a:spcBef>
                <a:spcPct val="20000"/>
              </a:spcBef>
              <a:buClr>
                <a:schemeClr val="tx1"/>
              </a:buClr>
              <a:buFont typeface="Wingdings" pitchFamily="2" charset="2"/>
              <a:buChar char="§"/>
              <a:defRPr>
                <a:solidFill>
                  <a:schemeClr val="hlink"/>
                </a:solidFill>
                <a:latin typeface="Times New Roman" pitchFamily="18" charset="0"/>
                <a:ea typeface="標楷體" pitchFamily="65" charset="-12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273050" lvl="0" indent="-273050">
              <a:lnSpc>
                <a:spcPct val="100000"/>
              </a:lnSpc>
              <a:spcBef>
                <a:spcPts val="600"/>
              </a:spcBef>
              <a:buClr>
                <a:srgbClr val="000000"/>
              </a:buClr>
            </a:pPr>
            <a:r>
              <a:rPr lang="en-US" altLang="zh-TW" dirty="0">
                <a:solidFill>
                  <a:srgbClr val="FF0000"/>
                </a:solidFill>
              </a:rPr>
              <a:t>Notes:</a:t>
            </a:r>
            <a:endParaRPr lang="en-US" altLang="zh-TW" i="1" dirty="0">
              <a:solidFill>
                <a:srgbClr val="000000"/>
              </a:solidFill>
            </a:endParaRPr>
          </a:p>
          <a:p>
            <a:pPr marL="719138" indent="-446088">
              <a:lnSpc>
                <a:spcPct val="100000"/>
              </a:lnSpc>
              <a:spcBef>
                <a:spcPts val="600"/>
              </a:spcBef>
              <a:buNone/>
            </a:pPr>
            <a:r>
              <a:rPr lang="en-US" altLang="zh-TW" dirty="0">
                <a:solidFill>
                  <a:schemeClr val="bg2"/>
                </a:solidFill>
                <a:latin typeface="+mn-lt"/>
                <a:ea typeface="PMingLiU" panose="02020500000000000000" pitchFamily="18" charset="-120"/>
              </a:rPr>
              <a:t>(1) The definitions of </a:t>
            </a:r>
            <a:r>
              <a:rPr lang="en-US" altLang="zh-TW" i="1" dirty="0">
                <a:solidFill>
                  <a:schemeClr val="bg2"/>
                </a:solidFill>
                <a:latin typeface="+mn-lt"/>
                <a:ea typeface="PMingLiU" panose="02020500000000000000" pitchFamily="18" charset="-120"/>
              </a:rPr>
              <a:t>RS</a:t>
            </a:r>
            <a:r>
              <a:rPr lang="en-US" altLang="zh-TW" dirty="0">
                <a:solidFill>
                  <a:schemeClr val="bg2"/>
                </a:solidFill>
                <a:latin typeface="+mn-lt"/>
                <a:ea typeface="PMingLiU" panose="02020500000000000000" pitchFamily="18" charset="-120"/>
              </a:rPr>
              <a:t>(</a:t>
            </a:r>
            <a:r>
              <a:rPr lang="en-US" altLang="zh-TW" i="1" dirty="0">
                <a:solidFill>
                  <a:schemeClr val="bg2"/>
                </a:solidFill>
                <a:latin typeface="+mn-lt"/>
                <a:ea typeface="PMingLiU" panose="02020500000000000000" pitchFamily="18" charset="-120"/>
              </a:rPr>
              <a:t>A</a:t>
            </a:r>
            <a:r>
              <a:rPr lang="en-US" altLang="zh-TW" dirty="0">
                <a:solidFill>
                  <a:schemeClr val="bg2"/>
                </a:solidFill>
                <a:latin typeface="+mn-lt"/>
                <a:ea typeface="PMingLiU" panose="02020500000000000000" pitchFamily="18" charset="-120"/>
              </a:rPr>
              <a:t>) and </a:t>
            </a:r>
            <a:r>
              <a:rPr lang="en-US" altLang="zh-TW" i="1" dirty="0">
                <a:solidFill>
                  <a:schemeClr val="bg2"/>
                </a:solidFill>
                <a:latin typeface="+mn-lt"/>
                <a:ea typeface="PMingLiU" panose="02020500000000000000" pitchFamily="18" charset="-120"/>
              </a:rPr>
              <a:t>CS</a:t>
            </a:r>
            <a:r>
              <a:rPr lang="en-US" altLang="zh-TW" dirty="0">
                <a:solidFill>
                  <a:schemeClr val="bg2"/>
                </a:solidFill>
                <a:latin typeface="+mn-lt"/>
                <a:ea typeface="PMingLiU" panose="02020500000000000000" pitchFamily="18" charset="-120"/>
              </a:rPr>
              <a:t>(</a:t>
            </a:r>
            <a:r>
              <a:rPr lang="en-US" altLang="zh-TW" i="1" dirty="0">
                <a:solidFill>
                  <a:schemeClr val="bg2"/>
                </a:solidFill>
                <a:latin typeface="+mn-lt"/>
                <a:ea typeface="PMingLiU" panose="02020500000000000000" pitchFamily="18" charset="-120"/>
              </a:rPr>
              <a:t>A</a:t>
            </a:r>
            <a:r>
              <a:rPr lang="en-US" altLang="zh-TW" dirty="0">
                <a:solidFill>
                  <a:schemeClr val="bg2"/>
                </a:solidFill>
                <a:latin typeface="+mn-lt"/>
                <a:ea typeface="PMingLiU" panose="02020500000000000000" pitchFamily="18" charset="-120"/>
              </a:rPr>
              <a:t>) satisfy automatically the </a:t>
            </a:r>
            <a:r>
              <a:rPr lang="en-US" altLang="zh-TW" dirty="0">
                <a:solidFill>
                  <a:srgbClr val="0000FF"/>
                </a:solidFill>
                <a:latin typeface="+mn-lt"/>
                <a:ea typeface="PMingLiU" panose="02020500000000000000" pitchFamily="18" charset="-120"/>
              </a:rPr>
              <a:t>closure conditions of vector addition and scalar multiplication</a:t>
            </a:r>
            <a:endParaRPr lang="en-US" altLang="zh-TW" dirty="0">
              <a:solidFill>
                <a:srgbClr val="0000FF"/>
              </a:solidFill>
              <a:latin typeface="+mn-lt"/>
            </a:endParaRPr>
          </a:p>
          <a:p>
            <a:pPr marL="719138" indent="-446088">
              <a:lnSpc>
                <a:spcPct val="100000"/>
              </a:lnSpc>
              <a:spcBef>
                <a:spcPts val="600"/>
              </a:spcBef>
              <a:buNone/>
            </a:pPr>
            <a:r>
              <a:rPr lang="en-US" altLang="zh-TW" dirty="0">
                <a:solidFill>
                  <a:schemeClr val="bg2"/>
                </a:solidFill>
                <a:latin typeface="+mn-lt"/>
              </a:rPr>
              <a:t>(2) dim(</a:t>
            </a:r>
            <a:r>
              <a:rPr lang="en-US" altLang="zh-TW" i="1" dirty="0">
                <a:solidFill>
                  <a:schemeClr val="bg2"/>
                </a:solidFill>
                <a:latin typeface="+mn-lt"/>
              </a:rPr>
              <a:t>RS</a:t>
            </a:r>
            <a:r>
              <a:rPr lang="en-US" altLang="zh-TW" dirty="0">
                <a:solidFill>
                  <a:schemeClr val="bg2"/>
                </a:solidFill>
                <a:latin typeface="+mn-lt"/>
              </a:rPr>
              <a:t>(</a:t>
            </a:r>
            <a:r>
              <a:rPr lang="en-US" altLang="zh-TW" i="1" dirty="0">
                <a:solidFill>
                  <a:schemeClr val="bg2"/>
                </a:solidFill>
                <a:latin typeface="+mn-lt"/>
              </a:rPr>
              <a:t>A</a:t>
            </a:r>
            <a:r>
              <a:rPr lang="en-US" altLang="zh-TW" dirty="0">
                <a:solidFill>
                  <a:schemeClr val="bg2"/>
                </a:solidFill>
                <a:latin typeface="+mn-lt"/>
              </a:rPr>
              <a:t>)) (or dim(</a:t>
            </a:r>
            <a:r>
              <a:rPr lang="en-US" altLang="zh-TW" i="1" dirty="0">
                <a:solidFill>
                  <a:schemeClr val="bg2"/>
                </a:solidFill>
                <a:latin typeface="+mn-lt"/>
              </a:rPr>
              <a:t>CS</a:t>
            </a:r>
            <a:r>
              <a:rPr lang="en-US" altLang="zh-TW" dirty="0">
                <a:solidFill>
                  <a:schemeClr val="bg2"/>
                </a:solidFill>
                <a:latin typeface="+mn-lt"/>
              </a:rPr>
              <a:t>(</a:t>
            </a:r>
            <a:r>
              <a:rPr lang="en-US" altLang="zh-TW" i="1" dirty="0">
                <a:solidFill>
                  <a:schemeClr val="bg2"/>
                </a:solidFill>
                <a:latin typeface="+mn-lt"/>
              </a:rPr>
              <a:t>A</a:t>
            </a:r>
            <a:r>
              <a:rPr lang="en-US" altLang="zh-TW" dirty="0">
                <a:solidFill>
                  <a:schemeClr val="bg2"/>
                </a:solidFill>
                <a:latin typeface="+mn-lt"/>
              </a:rPr>
              <a:t>)) equals the </a:t>
            </a:r>
            <a:r>
              <a:rPr lang="en-US" altLang="zh-TW" dirty="0">
                <a:solidFill>
                  <a:srgbClr val="0000FF"/>
                </a:solidFill>
                <a:latin typeface="+mn-lt"/>
              </a:rPr>
              <a:t>number of linearly independent row (or column)</a:t>
            </a:r>
            <a:r>
              <a:rPr lang="en-US" altLang="zh-TW" dirty="0">
                <a:solidFill>
                  <a:schemeClr val="bg2"/>
                </a:solidFill>
                <a:latin typeface="+mn-lt"/>
              </a:rPr>
              <a:t> vectors of </a:t>
            </a:r>
            <a:r>
              <a:rPr lang="en-US" altLang="zh-TW" i="1" dirty="0">
                <a:solidFill>
                  <a:schemeClr val="bg2"/>
                </a:solidFill>
                <a:latin typeface="+mn-lt"/>
              </a:rPr>
              <a:t>A</a:t>
            </a:r>
            <a:endParaRPr lang="en-US" altLang="zh-TW" dirty="0">
              <a:solidFill>
                <a:schemeClr val="bg2"/>
              </a:solidFill>
              <a:latin typeface="+mn-lt"/>
            </a:endParaRPr>
          </a:p>
        </p:txBody>
      </p:sp>
      <p:sp>
        <p:nvSpPr>
          <p:cNvPr id="9" name="文字方塊 8"/>
          <p:cNvSpPr txBox="1"/>
          <p:nvPr/>
        </p:nvSpPr>
        <p:spPr>
          <a:xfrm>
            <a:off x="642938" y="2411041"/>
            <a:ext cx="8643937" cy="369887"/>
          </a:xfrm>
          <a:prstGeom prst="rect">
            <a:avLst/>
          </a:prstGeom>
          <a:noFill/>
        </p:spPr>
        <p:txBody>
          <a:bodyPr>
            <a:spAutoFit/>
          </a:bodyPr>
          <a:lstStyle/>
          <a:p>
            <a:pPr>
              <a:defRPr/>
            </a:pPr>
            <a:r>
              <a:rPr lang="en-US" altLang="zh-TW" sz="1800" dirty="0">
                <a:solidFill>
                  <a:srgbClr val="0000FF"/>
                </a:solidFill>
                <a:latin typeface="+mn-lt"/>
              </a:rPr>
              <a:t>(If </a:t>
            </a:r>
            <a:r>
              <a:rPr lang="en-US" altLang="zh-TW" sz="1800" i="1" dirty="0">
                <a:solidFill>
                  <a:srgbClr val="0000FF"/>
                </a:solidFill>
                <a:latin typeface="+mn-lt"/>
              </a:rPr>
              <a:t>A</a:t>
            </a:r>
            <a:r>
              <a:rPr lang="en-US" altLang="zh-TW" sz="1800" baseline="-25000" dirty="0">
                <a:solidFill>
                  <a:srgbClr val="0000FF"/>
                </a:solidFill>
                <a:latin typeface="+mn-lt"/>
              </a:rPr>
              <a:t>(1)</a:t>
            </a:r>
            <a:r>
              <a:rPr lang="en-US" altLang="zh-TW" sz="1800" dirty="0">
                <a:solidFill>
                  <a:srgbClr val="0000FF"/>
                </a:solidFill>
                <a:latin typeface="+mn-lt"/>
              </a:rPr>
              <a:t>, </a:t>
            </a:r>
            <a:r>
              <a:rPr lang="en-US" altLang="zh-TW" sz="1800" i="1" dirty="0">
                <a:solidFill>
                  <a:srgbClr val="0000FF"/>
                </a:solidFill>
                <a:latin typeface="+mn-lt"/>
              </a:rPr>
              <a:t>A</a:t>
            </a:r>
            <a:r>
              <a:rPr lang="en-US" altLang="zh-TW" sz="1800" baseline="-25000" dirty="0">
                <a:solidFill>
                  <a:srgbClr val="0000FF"/>
                </a:solidFill>
                <a:latin typeface="+mn-lt"/>
              </a:rPr>
              <a:t>(2)</a:t>
            </a:r>
            <a:r>
              <a:rPr lang="en-US" altLang="zh-TW" sz="1800" dirty="0">
                <a:solidFill>
                  <a:srgbClr val="0000FF"/>
                </a:solidFill>
                <a:latin typeface="+mn-lt"/>
              </a:rPr>
              <a:t>, …, </a:t>
            </a:r>
            <a:r>
              <a:rPr lang="en-US" altLang="zh-TW" sz="1800" i="1" dirty="0">
                <a:solidFill>
                  <a:srgbClr val="0000FF"/>
                </a:solidFill>
                <a:latin typeface="+mn-lt"/>
              </a:rPr>
              <a:t>A</a:t>
            </a:r>
            <a:r>
              <a:rPr lang="en-US" altLang="zh-TW" sz="1800" baseline="-25000" dirty="0">
                <a:solidFill>
                  <a:srgbClr val="0000FF"/>
                </a:solidFill>
                <a:latin typeface="+mn-lt"/>
              </a:rPr>
              <a:t>(</a:t>
            </a:r>
            <a:r>
              <a:rPr lang="en-US" altLang="zh-TW" sz="1800" i="1" baseline="-25000" dirty="0">
                <a:solidFill>
                  <a:srgbClr val="0000FF"/>
                </a:solidFill>
                <a:latin typeface="+mn-lt"/>
              </a:rPr>
              <a:t>m</a:t>
            </a:r>
            <a:r>
              <a:rPr lang="en-US" altLang="zh-TW" sz="1800" baseline="-25000" dirty="0">
                <a:solidFill>
                  <a:srgbClr val="0000FF"/>
                </a:solidFill>
                <a:latin typeface="+mn-lt"/>
              </a:rPr>
              <a:t>) </a:t>
            </a:r>
            <a:r>
              <a:rPr lang="en-US" altLang="zh-TW" sz="1800" dirty="0">
                <a:solidFill>
                  <a:srgbClr val="0000FF"/>
                </a:solidFill>
                <a:latin typeface="+mn-lt"/>
              </a:rPr>
              <a:t>are linearly independent, </a:t>
            </a:r>
            <a:r>
              <a:rPr lang="en-US" altLang="zh-TW" sz="1800" i="1" dirty="0">
                <a:solidFill>
                  <a:srgbClr val="0000FF"/>
                </a:solidFill>
                <a:latin typeface="Times New Roman"/>
              </a:rPr>
              <a:t>A</a:t>
            </a:r>
            <a:r>
              <a:rPr lang="en-US" altLang="zh-TW" sz="1800" baseline="-25000" dirty="0">
                <a:solidFill>
                  <a:srgbClr val="0000FF"/>
                </a:solidFill>
                <a:latin typeface="Times New Roman"/>
              </a:rPr>
              <a:t>(1)</a:t>
            </a:r>
            <a:r>
              <a:rPr lang="en-US" altLang="zh-TW" sz="1800" dirty="0">
                <a:solidFill>
                  <a:srgbClr val="0000FF"/>
                </a:solidFill>
                <a:latin typeface="Times New Roman"/>
              </a:rPr>
              <a:t>, </a:t>
            </a:r>
            <a:r>
              <a:rPr lang="en-US" altLang="zh-TW" sz="1800" i="1" dirty="0">
                <a:solidFill>
                  <a:srgbClr val="0000FF"/>
                </a:solidFill>
                <a:latin typeface="Times New Roman"/>
              </a:rPr>
              <a:t>A</a:t>
            </a:r>
            <a:r>
              <a:rPr lang="en-US" altLang="zh-TW" sz="1800" baseline="-25000" dirty="0">
                <a:solidFill>
                  <a:srgbClr val="0000FF"/>
                </a:solidFill>
                <a:latin typeface="Times New Roman"/>
              </a:rPr>
              <a:t>(2)</a:t>
            </a:r>
            <a:r>
              <a:rPr lang="en-US" altLang="zh-TW" sz="1800" dirty="0">
                <a:solidFill>
                  <a:srgbClr val="0000FF"/>
                </a:solidFill>
                <a:latin typeface="Times New Roman"/>
              </a:rPr>
              <a:t>, …, </a:t>
            </a:r>
            <a:r>
              <a:rPr lang="en-US" altLang="zh-TW" sz="1800" i="1" dirty="0">
                <a:solidFill>
                  <a:srgbClr val="0000FF"/>
                </a:solidFill>
                <a:latin typeface="Times New Roman"/>
              </a:rPr>
              <a:t>A</a:t>
            </a:r>
            <a:r>
              <a:rPr lang="en-US" altLang="zh-TW" sz="1800" baseline="-25000" dirty="0">
                <a:solidFill>
                  <a:srgbClr val="0000FF"/>
                </a:solidFill>
                <a:latin typeface="Times New Roman"/>
              </a:rPr>
              <a:t>(</a:t>
            </a:r>
            <a:r>
              <a:rPr lang="en-US" altLang="zh-TW" sz="1800" i="1" baseline="-25000" dirty="0">
                <a:solidFill>
                  <a:srgbClr val="0000FF"/>
                </a:solidFill>
                <a:latin typeface="Times New Roman"/>
              </a:rPr>
              <a:t>m</a:t>
            </a:r>
            <a:r>
              <a:rPr lang="en-US" altLang="zh-TW" sz="1800" baseline="-25000" dirty="0">
                <a:solidFill>
                  <a:srgbClr val="0000FF"/>
                </a:solidFill>
                <a:latin typeface="Times New Roman"/>
              </a:rPr>
              <a:t>) </a:t>
            </a:r>
            <a:r>
              <a:rPr lang="en-US" altLang="zh-TW" sz="1800" dirty="0">
                <a:solidFill>
                  <a:srgbClr val="0000FF"/>
                </a:solidFill>
                <a:latin typeface="+mn-lt"/>
              </a:rPr>
              <a:t>can form a basis for </a:t>
            </a:r>
            <a:r>
              <a:rPr lang="en-US" altLang="zh-TW" sz="1800" i="1" dirty="0">
                <a:solidFill>
                  <a:srgbClr val="0000FF"/>
                </a:solidFill>
                <a:latin typeface="+mn-lt"/>
              </a:rPr>
              <a:t>RS</a:t>
            </a:r>
            <a:r>
              <a:rPr lang="en-US" altLang="zh-TW" sz="1800" dirty="0">
                <a:solidFill>
                  <a:srgbClr val="0000FF"/>
                </a:solidFill>
                <a:latin typeface="+mn-lt"/>
              </a:rPr>
              <a:t>(</a:t>
            </a:r>
            <a:r>
              <a:rPr lang="en-US" altLang="zh-TW" sz="1800" i="1" dirty="0">
                <a:solidFill>
                  <a:srgbClr val="0000FF"/>
                </a:solidFill>
                <a:latin typeface="+mn-lt"/>
              </a:rPr>
              <a:t>A</a:t>
            </a:r>
            <a:r>
              <a:rPr lang="en-US" altLang="zh-TW" sz="1800" dirty="0">
                <a:solidFill>
                  <a:srgbClr val="0000FF"/>
                </a:solidFill>
                <a:latin typeface="+mn-lt"/>
              </a:rPr>
              <a:t>))</a:t>
            </a:r>
            <a:endParaRPr lang="zh-TW" altLang="en-US" sz="1800" dirty="0">
              <a:solidFill>
                <a:srgbClr val="0000FF"/>
              </a:solidFill>
              <a:latin typeface="+mn-lt"/>
            </a:endParaRPr>
          </a:p>
        </p:txBody>
      </p:sp>
      <p:sp>
        <p:nvSpPr>
          <p:cNvPr id="10" name="文字方塊 9"/>
          <p:cNvSpPr txBox="1"/>
          <p:nvPr/>
        </p:nvSpPr>
        <p:spPr>
          <a:xfrm>
            <a:off x="642938" y="4310311"/>
            <a:ext cx="8429625" cy="369887"/>
          </a:xfrm>
          <a:prstGeom prst="rect">
            <a:avLst/>
          </a:prstGeom>
          <a:noFill/>
        </p:spPr>
        <p:txBody>
          <a:bodyPr>
            <a:spAutoFit/>
          </a:bodyPr>
          <a:lstStyle/>
          <a:p>
            <a:pPr>
              <a:defRPr/>
            </a:pPr>
            <a:r>
              <a:rPr lang="en-US" altLang="zh-TW" sz="1800" dirty="0">
                <a:solidFill>
                  <a:srgbClr val="0000FF"/>
                </a:solidFill>
                <a:latin typeface="+mn-lt"/>
              </a:rPr>
              <a:t>(If </a:t>
            </a:r>
            <a:r>
              <a:rPr lang="en-US" altLang="zh-TW" sz="1800" i="1" dirty="0">
                <a:solidFill>
                  <a:srgbClr val="0000FF"/>
                </a:solidFill>
                <a:latin typeface="+mn-lt"/>
              </a:rPr>
              <a:t>A</a:t>
            </a:r>
            <a:r>
              <a:rPr lang="en-US" altLang="zh-TW" sz="1800" baseline="30000" dirty="0">
                <a:solidFill>
                  <a:srgbClr val="0000FF"/>
                </a:solidFill>
                <a:latin typeface="+mn-lt"/>
              </a:rPr>
              <a:t>(1)</a:t>
            </a:r>
            <a:r>
              <a:rPr lang="en-US" altLang="zh-TW" sz="1800" dirty="0">
                <a:solidFill>
                  <a:srgbClr val="0000FF"/>
                </a:solidFill>
                <a:latin typeface="+mn-lt"/>
              </a:rPr>
              <a:t>, </a:t>
            </a:r>
            <a:r>
              <a:rPr lang="en-US" altLang="zh-TW" sz="1800" i="1" dirty="0">
                <a:solidFill>
                  <a:srgbClr val="0000FF"/>
                </a:solidFill>
                <a:latin typeface="+mn-lt"/>
              </a:rPr>
              <a:t>A</a:t>
            </a:r>
            <a:r>
              <a:rPr lang="en-US" altLang="zh-TW" sz="1800" baseline="30000" dirty="0">
                <a:solidFill>
                  <a:srgbClr val="0000FF"/>
                </a:solidFill>
                <a:latin typeface="+mn-lt"/>
              </a:rPr>
              <a:t>(2)</a:t>
            </a:r>
            <a:r>
              <a:rPr lang="en-US" altLang="zh-TW" sz="1800" dirty="0">
                <a:solidFill>
                  <a:srgbClr val="0000FF"/>
                </a:solidFill>
                <a:latin typeface="+mn-lt"/>
              </a:rPr>
              <a:t>, …, </a:t>
            </a:r>
            <a:r>
              <a:rPr lang="en-US" altLang="zh-TW" sz="1800" i="1" dirty="0">
                <a:solidFill>
                  <a:srgbClr val="0000FF"/>
                </a:solidFill>
                <a:latin typeface="+mn-lt"/>
              </a:rPr>
              <a:t>A</a:t>
            </a:r>
            <a:r>
              <a:rPr lang="en-US" altLang="zh-TW" sz="1800" baseline="30000" dirty="0">
                <a:solidFill>
                  <a:srgbClr val="0000FF"/>
                </a:solidFill>
                <a:latin typeface="+mn-lt"/>
              </a:rPr>
              <a:t>(</a:t>
            </a:r>
            <a:r>
              <a:rPr lang="en-US" altLang="zh-TW" sz="1800" i="1" baseline="30000" dirty="0">
                <a:solidFill>
                  <a:srgbClr val="0000FF"/>
                </a:solidFill>
                <a:latin typeface="+mn-lt"/>
              </a:rPr>
              <a:t>n</a:t>
            </a:r>
            <a:r>
              <a:rPr lang="en-US" altLang="zh-TW" sz="1800" baseline="30000" dirty="0">
                <a:solidFill>
                  <a:srgbClr val="0000FF"/>
                </a:solidFill>
                <a:latin typeface="+mn-lt"/>
              </a:rPr>
              <a:t>)</a:t>
            </a:r>
            <a:r>
              <a:rPr lang="en-US" altLang="zh-TW" sz="1800" baseline="-25000" dirty="0">
                <a:solidFill>
                  <a:srgbClr val="0000FF"/>
                </a:solidFill>
                <a:latin typeface="+mn-lt"/>
              </a:rPr>
              <a:t> </a:t>
            </a:r>
            <a:r>
              <a:rPr lang="en-US" altLang="zh-TW" sz="1800" dirty="0">
                <a:solidFill>
                  <a:srgbClr val="0000FF"/>
                </a:solidFill>
                <a:latin typeface="+mn-lt"/>
              </a:rPr>
              <a:t>are linearly independent, </a:t>
            </a:r>
            <a:r>
              <a:rPr lang="en-US" altLang="zh-TW" sz="1800" i="1" dirty="0">
                <a:solidFill>
                  <a:srgbClr val="0000FF"/>
                </a:solidFill>
                <a:latin typeface="Times New Roman"/>
              </a:rPr>
              <a:t>A</a:t>
            </a:r>
            <a:r>
              <a:rPr lang="en-US" altLang="zh-TW" sz="1800" baseline="30000" dirty="0">
                <a:solidFill>
                  <a:srgbClr val="0000FF"/>
                </a:solidFill>
                <a:latin typeface="Times New Roman"/>
              </a:rPr>
              <a:t>(1)</a:t>
            </a:r>
            <a:r>
              <a:rPr lang="en-US" altLang="zh-TW" sz="1800" dirty="0">
                <a:solidFill>
                  <a:srgbClr val="0000FF"/>
                </a:solidFill>
                <a:latin typeface="Times New Roman"/>
              </a:rPr>
              <a:t>, </a:t>
            </a:r>
            <a:r>
              <a:rPr lang="en-US" altLang="zh-TW" sz="1800" i="1" dirty="0">
                <a:solidFill>
                  <a:srgbClr val="0000FF"/>
                </a:solidFill>
                <a:latin typeface="Times New Roman"/>
              </a:rPr>
              <a:t>A</a:t>
            </a:r>
            <a:r>
              <a:rPr lang="en-US" altLang="zh-TW" sz="1800" baseline="30000" dirty="0">
                <a:solidFill>
                  <a:srgbClr val="0000FF"/>
                </a:solidFill>
                <a:latin typeface="Times New Roman"/>
              </a:rPr>
              <a:t>(2)</a:t>
            </a:r>
            <a:r>
              <a:rPr lang="en-US" altLang="zh-TW" sz="1800" dirty="0">
                <a:solidFill>
                  <a:srgbClr val="0000FF"/>
                </a:solidFill>
                <a:latin typeface="Times New Roman"/>
              </a:rPr>
              <a:t>, …, </a:t>
            </a:r>
            <a:r>
              <a:rPr lang="en-US" altLang="zh-TW" sz="1800" i="1" dirty="0">
                <a:solidFill>
                  <a:srgbClr val="0000FF"/>
                </a:solidFill>
                <a:latin typeface="Times New Roman"/>
              </a:rPr>
              <a:t>A</a:t>
            </a:r>
            <a:r>
              <a:rPr lang="en-US" altLang="zh-TW" sz="1800" baseline="30000" dirty="0">
                <a:solidFill>
                  <a:srgbClr val="0000FF"/>
                </a:solidFill>
                <a:latin typeface="Times New Roman"/>
              </a:rPr>
              <a:t>(</a:t>
            </a:r>
            <a:r>
              <a:rPr lang="en-US" altLang="zh-TW" sz="1800" i="1" baseline="30000" dirty="0">
                <a:solidFill>
                  <a:srgbClr val="0000FF"/>
                </a:solidFill>
                <a:latin typeface="Times New Roman"/>
              </a:rPr>
              <a:t>n</a:t>
            </a:r>
            <a:r>
              <a:rPr lang="en-US" altLang="zh-TW" sz="1800" baseline="30000" dirty="0">
                <a:solidFill>
                  <a:srgbClr val="0000FF"/>
                </a:solidFill>
                <a:latin typeface="Times New Roman"/>
              </a:rPr>
              <a:t>)</a:t>
            </a:r>
            <a:r>
              <a:rPr lang="en-US" altLang="zh-TW" sz="1800" baseline="-25000" dirty="0">
                <a:solidFill>
                  <a:srgbClr val="0000FF"/>
                </a:solidFill>
                <a:latin typeface="Times New Roman"/>
              </a:rPr>
              <a:t> </a:t>
            </a:r>
            <a:r>
              <a:rPr lang="en-US" altLang="zh-TW" sz="1800" dirty="0">
                <a:solidFill>
                  <a:srgbClr val="0000FF"/>
                </a:solidFill>
                <a:latin typeface="+mn-lt"/>
              </a:rPr>
              <a:t>can form a basis for </a:t>
            </a:r>
            <a:r>
              <a:rPr lang="en-US" altLang="zh-TW" sz="1800" i="1" dirty="0">
                <a:solidFill>
                  <a:srgbClr val="0000FF"/>
                </a:solidFill>
                <a:latin typeface="+mn-lt"/>
              </a:rPr>
              <a:t>CS</a:t>
            </a:r>
            <a:r>
              <a:rPr lang="en-US" altLang="zh-TW" sz="1800" dirty="0">
                <a:solidFill>
                  <a:srgbClr val="0000FF"/>
                </a:solidFill>
                <a:latin typeface="+mn-lt"/>
              </a:rPr>
              <a:t>(</a:t>
            </a:r>
            <a:r>
              <a:rPr lang="en-US" altLang="zh-TW" sz="1800" i="1" dirty="0">
                <a:solidFill>
                  <a:srgbClr val="0000FF"/>
                </a:solidFill>
                <a:latin typeface="+mn-lt"/>
              </a:rPr>
              <a:t>A</a:t>
            </a:r>
            <a:r>
              <a:rPr lang="en-US" altLang="zh-TW" sz="1800" dirty="0">
                <a:solidFill>
                  <a:srgbClr val="0000FF"/>
                </a:solidFill>
                <a:latin typeface="+mn-lt"/>
              </a:rPr>
              <a:t>))</a:t>
            </a:r>
            <a:endParaRPr lang="zh-TW" altLang="en-US" sz="1800" dirty="0">
              <a:solidFill>
                <a:srgbClr val="0000FF"/>
              </a:solidFill>
              <a:latin typeface="+mn-l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1033"/>
          <p:cNvSpPr txBox="1">
            <a:spLocks noChangeArrowheads="1"/>
          </p:cNvSpPr>
          <p:nvPr/>
        </p:nvSpPr>
        <p:spPr bwMode="auto">
          <a:xfrm>
            <a:off x="441325" y="831850"/>
            <a:ext cx="84883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95000"/>
              </a:lnSpc>
              <a:buClr>
                <a:schemeClr val="tx1"/>
              </a:buClr>
              <a:buFont typeface="Wingdings" pitchFamily="2" charset="2"/>
              <a:buChar char="§"/>
            </a:pPr>
            <a:r>
              <a:rPr lang="en-US" altLang="zh-TW">
                <a:solidFill>
                  <a:schemeClr val="hlink"/>
                </a:solidFill>
                <a:latin typeface="Times New Roman" pitchFamily="18" charset="0"/>
                <a:ea typeface="標楷體" pitchFamily="65" charset="-120"/>
              </a:rPr>
              <a:t> In Ex 5 of Section 4.4, </a:t>
            </a:r>
            <a:r>
              <a:rPr lang="en-US" altLang="zh-TW" i="1">
                <a:solidFill>
                  <a:schemeClr val="hlink"/>
                </a:solidFill>
                <a:latin typeface="Times New Roman" pitchFamily="18" charset="0"/>
                <a:ea typeface="標楷體" pitchFamily="65" charset="-120"/>
              </a:rPr>
              <a:t>S</a:t>
            </a:r>
            <a:r>
              <a:rPr lang="en-US" altLang="zh-TW">
                <a:solidFill>
                  <a:schemeClr val="hlink"/>
                </a:solidFill>
                <a:latin typeface="Times New Roman" pitchFamily="18" charset="0"/>
                <a:ea typeface="標楷體" pitchFamily="65" charset="-120"/>
              </a:rPr>
              <a:t> = {(1, 2, 3), (0, 1, 2), (–2, 0, 1)} spans </a:t>
            </a:r>
            <a:r>
              <a:rPr lang="en-US" altLang="zh-TW" i="1">
                <a:solidFill>
                  <a:schemeClr val="hlink"/>
                </a:solidFill>
                <a:latin typeface="Times New Roman" pitchFamily="18" charset="0"/>
                <a:ea typeface="標楷體" pitchFamily="65" charset="-120"/>
              </a:rPr>
              <a:t>R</a:t>
            </a:r>
            <a:r>
              <a:rPr lang="en-US" altLang="zh-TW" baseline="50000">
                <a:solidFill>
                  <a:schemeClr val="hlink"/>
                </a:solidFill>
                <a:latin typeface="Times New Roman" pitchFamily="18" charset="0"/>
                <a:ea typeface="標楷體" pitchFamily="65" charset="-120"/>
              </a:rPr>
              <a:t>3</a:t>
            </a:r>
            <a:r>
              <a:rPr lang="en-US" altLang="zh-TW">
                <a:solidFill>
                  <a:schemeClr val="hlink"/>
                </a:solidFill>
                <a:latin typeface="Times New Roman" pitchFamily="18" charset="0"/>
                <a:ea typeface="標楷體" pitchFamily="65" charset="-120"/>
              </a:rPr>
              <a:t>. Use these vectors as row vectors to construct </a:t>
            </a:r>
            <a:r>
              <a:rPr lang="en-US" altLang="zh-TW" i="1">
                <a:solidFill>
                  <a:schemeClr val="hlink"/>
                </a:solidFill>
                <a:latin typeface="Times New Roman" pitchFamily="18" charset="0"/>
                <a:ea typeface="標楷體" pitchFamily="65" charset="-120"/>
              </a:rPr>
              <a:t>A</a:t>
            </a:r>
            <a:r>
              <a:rPr lang="en-US" altLang="zh-TW">
                <a:solidFill>
                  <a:schemeClr val="hlink"/>
                </a:solidFill>
                <a:latin typeface="Times New Roman" pitchFamily="18" charset="0"/>
                <a:ea typeface="標楷體" pitchFamily="65" charset="-120"/>
              </a:rPr>
              <a:t> </a:t>
            </a:r>
          </a:p>
        </p:txBody>
      </p:sp>
      <p:sp>
        <p:nvSpPr>
          <p:cNvPr id="63493" name="Text Box 1033"/>
          <p:cNvSpPr txBox="1">
            <a:spLocks noChangeArrowheads="1"/>
          </p:cNvSpPr>
          <p:nvPr/>
        </p:nvSpPr>
        <p:spPr bwMode="auto">
          <a:xfrm>
            <a:off x="465138" y="6316663"/>
            <a:ext cx="83216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buClr>
                <a:schemeClr val="tx1"/>
              </a:buClr>
              <a:buFont typeface="Wingdings" pitchFamily="2" charset="2"/>
              <a:buChar char="§"/>
            </a:pPr>
            <a:r>
              <a:rPr lang="en-US" altLang="zh-TW" dirty="0">
                <a:solidFill>
                  <a:schemeClr val="hlink"/>
                </a:solidFill>
                <a:latin typeface="Times New Roman" pitchFamily="18" charset="0"/>
                <a:ea typeface="標楷體" pitchFamily="65" charset="-120"/>
              </a:rPr>
              <a:t>  Notes:</a:t>
            </a:r>
          </a:p>
        </p:txBody>
      </p:sp>
      <p:sp>
        <p:nvSpPr>
          <p:cNvPr id="63494" name="Text Box 1033"/>
          <p:cNvSpPr txBox="1">
            <a:spLocks noChangeArrowheads="1"/>
          </p:cNvSpPr>
          <p:nvPr/>
        </p:nvSpPr>
        <p:spPr bwMode="auto">
          <a:xfrm>
            <a:off x="1619672" y="6309320"/>
            <a:ext cx="78216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buClr>
                <a:schemeClr val="tx1"/>
              </a:buClr>
            </a:pPr>
            <a:r>
              <a:rPr lang="en-US" altLang="zh-TW" dirty="0">
                <a:latin typeface="Times New Roman" pitchFamily="18" charset="0"/>
                <a:ea typeface="標楷體" pitchFamily="65" charset="-120"/>
              </a:rPr>
              <a:t>dim(</a:t>
            </a:r>
            <a:r>
              <a:rPr lang="en-US" altLang="zh-TW" i="1" dirty="0">
                <a:latin typeface="Times New Roman" pitchFamily="18" charset="0"/>
                <a:ea typeface="標楷體" pitchFamily="65" charset="-120"/>
              </a:rPr>
              <a:t>RS</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 3 and dim(</a:t>
            </a:r>
            <a:r>
              <a:rPr lang="en-US" altLang="zh-TW" i="1" dirty="0">
                <a:latin typeface="Times New Roman" pitchFamily="18" charset="0"/>
                <a:ea typeface="標楷體" pitchFamily="65" charset="-120"/>
              </a:rPr>
              <a:t>RS</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A</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 3 </a:t>
            </a:r>
            <a:endParaRPr lang="en-US" altLang="zh-TW" i="1" dirty="0">
              <a:solidFill>
                <a:schemeClr val="hlink"/>
              </a:solidFill>
              <a:latin typeface="Times New Roman" pitchFamily="18" charset="0"/>
              <a:ea typeface="標楷體" pitchFamily="65" charset="-120"/>
            </a:endParaRPr>
          </a:p>
        </p:txBody>
      </p:sp>
      <p:sp>
        <p:nvSpPr>
          <p:cNvPr id="9" name="文字方塊 8"/>
          <p:cNvSpPr txBox="1"/>
          <p:nvPr/>
        </p:nvSpPr>
        <p:spPr>
          <a:xfrm>
            <a:off x="428625" y="3030538"/>
            <a:ext cx="8643938" cy="369887"/>
          </a:xfrm>
          <a:prstGeom prst="rect">
            <a:avLst/>
          </a:prstGeom>
          <a:noFill/>
        </p:spPr>
        <p:txBody>
          <a:bodyPr>
            <a:spAutoFit/>
          </a:bodyPr>
          <a:lstStyle/>
          <a:p>
            <a:pPr>
              <a:defRPr/>
            </a:pPr>
            <a:r>
              <a:rPr lang="en-US" altLang="zh-TW" sz="1800" dirty="0">
                <a:solidFill>
                  <a:srgbClr val="0000FF"/>
                </a:solidFill>
                <a:latin typeface="+mn-lt"/>
              </a:rPr>
              <a:t>(Since (1, 2, 3), (0, 1, 2), (</a:t>
            </a:r>
            <a:r>
              <a:rPr lang="en-US" altLang="zh-TW" sz="1800" dirty="0">
                <a:solidFill>
                  <a:srgbClr val="0000FF"/>
                </a:solidFill>
                <a:latin typeface="Times New Roman" pitchFamily="18" charset="0"/>
                <a:ea typeface="標楷體" pitchFamily="65" charset="-120"/>
              </a:rPr>
              <a:t>–</a:t>
            </a:r>
            <a:r>
              <a:rPr lang="en-US" altLang="zh-TW" sz="1800" dirty="0">
                <a:solidFill>
                  <a:srgbClr val="0000FF"/>
                </a:solidFill>
                <a:latin typeface="+mn-lt"/>
              </a:rPr>
              <a:t>2, 0, 1) are linearly independent, </a:t>
            </a:r>
            <a:r>
              <a:rPr lang="en-US" altLang="zh-TW" sz="1800" dirty="0">
                <a:solidFill>
                  <a:srgbClr val="0000FF"/>
                </a:solidFill>
                <a:latin typeface="Times New Roman"/>
              </a:rPr>
              <a:t>they</a:t>
            </a:r>
            <a:r>
              <a:rPr lang="en-US" altLang="zh-TW" sz="1800" baseline="-25000" dirty="0">
                <a:solidFill>
                  <a:srgbClr val="0000FF"/>
                </a:solidFill>
                <a:latin typeface="Times New Roman"/>
              </a:rPr>
              <a:t> </a:t>
            </a:r>
            <a:r>
              <a:rPr lang="en-US" altLang="zh-TW" sz="1800" dirty="0">
                <a:solidFill>
                  <a:srgbClr val="0000FF"/>
                </a:solidFill>
                <a:latin typeface="+mn-lt"/>
              </a:rPr>
              <a:t>can form a basis for </a:t>
            </a:r>
            <a:r>
              <a:rPr lang="en-US" altLang="zh-TW" sz="1800" i="1" dirty="0">
                <a:solidFill>
                  <a:srgbClr val="0000FF"/>
                </a:solidFill>
                <a:latin typeface="+mn-lt"/>
              </a:rPr>
              <a:t>RS</a:t>
            </a:r>
            <a:r>
              <a:rPr lang="en-US" altLang="zh-TW" sz="1800" dirty="0">
                <a:solidFill>
                  <a:srgbClr val="0000FF"/>
                </a:solidFill>
                <a:latin typeface="+mn-lt"/>
              </a:rPr>
              <a:t>(</a:t>
            </a:r>
            <a:r>
              <a:rPr lang="en-US" altLang="zh-TW" sz="1800" i="1" dirty="0">
                <a:solidFill>
                  <a:srgbClr val="0000FF"/>
                </a:solidFill>
                <a:latin typeface="+mn-lt"/>
              </a:rPr>
              <a:t>A</a:t>
            </a:r>
            <a:r>
              <a:rPr lang="en-US" altLang="zh-TW" sz="1800" dirty="0">
                <a:solidFill>
                  <a:srgbClr val="0000FF"/>
                </a:solidFill>
                <a:latin typeface="+mn-lt"/>
              </a:rPr>
              <a:t>))</a:t>
            </a:r>
            <a:endParaRPr lang="zh-TW" altLang="en-US" sz="1800" dirty="0">
              <a:solidFill>
                <a:srgbClr val="0000FF"/>
              </a:solidFill>
              <a:latin typeface="+mn-lt"/>
            </a:endParaRPr>
          </a:p>
        </p:txBody>
      </p:sp>
      <p:graphicFrame>
        <p:nvGraphicFramePr>
          <p:cNvPr id="63490" name="Object 1024"/>
          <p:cNvGraphicFramePr>
            <a:graphicFrameLocks noChangeAspect="1"/>
          </p:cNvGraphicFramePr>
          <p:nvPr/>
        </p:nvGraphicFramePr>
        <p:xfrm>
          <a:off x="2368550" y="1647825"/>
          <a:ext cx="3494088" cy="1281113"/>
        </p:xfrm>
        <a:graphic>
          <a:graphicData uri="http://schemas.openxmlformats.org/presentationml/2006/ole">
            <mc:AlternateContent xmlns:mc="http://schemas.openxmlformats.org/markup-compatibility/2006">
              <mc:Choice xmlns:v="urn:schemas-microsoft-com:vml" Requires="v">
                <p:oleObj spid="_x0000_s64228" name="Equation" r:id="rId3" imgW="1942920" imgH="711000" progId="Equation.DSMT4">
                  <p:embed/>
                </p:oleObj>
              </mc:Choice>
              <mc:Fallback>
                <p:oleObj name="Equation" r:id="rId3" imgW="1942920" imgH="7110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550" y="1647825"/>
                        <a:ext cx="3494088" cy="1281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1" name="Object 5"/>
          <p:cNvGraphicFramePr>
            <a:graphicFrameLocks noChangeAspect="1"/>
          </p:cNvGraphicFramePr>
          <p:nvPr/>
        </p:nvGraphicFramePr>
        <p:xfrm>
          <a:off x="2305050" y="4000500"/>
          <a:ext cx="3624263" cy="1644650"/>
        </p:xfrm>
        <a:graphic>
          <a:graphicData uri="http://schemas.openxmlformats.org/presentationml/2006/ole">
            <mc:AlternateContent xmlns:mc="http://schemas.openxmlformats.org/markup-compatibility/2006">
              <mc:Choice xmlns:v="urn:schemas-microsoft-com:vml" Requires="v">
                <p:oleObj spid="_x0000_s64229" name="Equation" r:id="rId5" imgW="2019240" imgH="914400" progId="Equation.DSMT4">
                  <p:embed/>
                </p:oleObj>
              </mc:Choice>
              <mc:Fallback>
                <p:oleObj name="Equation" r:id="rId5" imgW="2019240" imgH="9144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5050" y="4000500"/>
                        <a:ext cx="3624263" cy="164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496" name="Text Box 1033"/>
          <p:cNvSpPr txBox="1">
            <a:spLocks noChangeArrowheads="1"/>
          </p:cNvSpPr>
          <p:nvPr/>
        </p:nvSpPr>
        <p:spPr bwMode="auto">
          <a:xfrm>
            <a:off x="428625" y="3459163"/>
            <a:ext cx="84883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buClr>
                <a:schemeClr val="tx1"/>
              </a:buClr>
              <a:buFont typeface="Wingdings" pitchFamily="2" charset="2"/>
              <a:buChar char="§"/>
            </a:pPr>
            <a:r>
              <a:rPr lang="en-US" altLang="zh-TW">
                <a:solidFill>
                  <a:schemeClr val="hlink"/>
                </a:solidFill>
                <a:latin typeface="Times New Roman" pitchFamily="18" charset="0"/>
                <a:ea typeface="標楷體" pitchFamily="65" charset="-120"/>
              </a:rPr>
              <a:t> Since </a:t>
            </a:r>
            <a:r>
              <a:rPr lang="en-US" altLang="zh-TW" i="1">
                <a:solidFill>
                  <a:schemeClr val="hlink"/>
                </a:solidFill>
                <a:latin typeface="Times New Roman" pitchFamily="18" charset="0"/>
                <a:ea typeface="標楷體" pitchFamily="65" charset="-120"/>
              </a:rPr>
              <a:t>S</a:t>
            </a:r>
            <a:r>
              <a:rPr lang="en-US" altLang="zh-TW" baseline="-25000">
                <a:solidFill>
                  <a:schemeClr val="hlink"/>
                </a:solidFill>
                <a:latin typeface="Times New Roman" pitchFamily="18" charset="0"/>
                <a:ea typeface="標楷體" pitchFamily="65" charset="-120"/>
              </a:rPr>
              <a:t>1</a:t>
            </a:r>
            <a:r>
              <a:rPr lang="en-US" altLang="zh-TW">
                <a:solidFill>
                  <a:schemeClr val="hlink"/>
                </a:solidFill>
                <a:latin typeface="Times New Roman" pitchFamily="18" charset="0"/>
                <a:ea typeface="標楷體" pitchFamily="65" charset="-120"/>
              </a:rPr>
              <a:t> = {(1, 2, 3), (0, 1, 2), (–2, 0, 1), (1, 0, 0)} also spans </a:t>
            </a:r>
            <a:r>
              <a:rPr lang="en-US" altLang="zh-TW" i="1">
                <a:solidFill>
                  <a:schemeClr val="hlink"/>
                </a:solidFill>
                <a:latin typeface="Times New Roman" pitchFamily="18" charset="0"/>
                <a:ea typeface="標楷體" pitchFamily="65" charset="-120"/>
              </a:rPr>
              <a:t>R</a:t>
            </a:r>
            <a:r>
              <a:rPr lang="en-US" altLang="zh-TW" baseline="30000">
                <a:solidFill>
                  <a:schemeClr val="hlink"/>
                </a:solidFill>
                <a:latin typeface="Times New Roman" pitchFamily="18" charset="0"/>
                <a:ea typeface="標楷體" pitchFamily="65" charset="-120"/>
              </a:rPr>
              <a:t>3</a:t>
            </a:r>
            <a:r>
              <a:rPr lang="en-US" altLang="zh-TW">
                <a:solidFill>
                  <a:schemeClr val="hlink"/>
                </a:solidFill>
                <a:latin typeface="Times New Roman" pitchFamily="18" charset="0"/>
                <a:ea typeface="標楷體" pitchFamily="65" charset="-120"/>
              </a:rPr>
              <a:t>,</a:t>
            </a:r>
          </a:p>
        </p:txBody>
      </p:sp>
      <p:sp>
        <p:nvSpPr>
          <p:cNvPr id="15" name="文字方塊 14"/>
          <p:cNvSpPr txBox="1"/>
          <p:nvPr/>
        </p:nvSpPr>
        <p:spPr>
          <a:xfrm>
            <a:off x="428625" y="5715000"/>
            <a:ext cx="8643938" cy="646113"/>
          </a:xfrm>
          <a:prstGeom prst="rect">
            <a:avLst/>
          </a:prstGeom>
          <a:noFill/>
        </p:spPr>
        <p:txBody>
          <a:bodyPr>
            <a:spAutoFit/>
          </a:bodyPr>
          <a:lstStyle/>
          <a:p>
            <a:pPr>
              <a:defRPr/>
            </a:pPr>
            <a:r>
              <a:rPr lang="en-US" altLang="zh-TW" sz="1800" dirty="0">
                <a:solidFill>
                  <a:srgbClr val="0000FF"/>
                </a:solidFill>
                <a:latin typeface="+mn-lt"/>
              </a:rPr>
              <a:t>(Since (1, 2, 3), (0, 1, 2), (</a:t>
            </a:r>
            <a:r>
              <a:rPr lang="en-US" altLang="zh-TW" sz="1800" dirty="0">
                <a:solidFill>
                  <a:srgbClr val="0000FF"/>
                </a:solidFill>
                <a:latin typeface="Times New Roman" pitchFamily="18" charset="0"/>
                <a:ea typeface="標楷體" pitchFamily="65" charset="-120"/>
              </a:rPr>
              <a:t>–</a:t>
            </a:r>
            <a:r>
              <a:rPr lang="en-US" altLang="zh-TW" sz="1800" dirty="0">
                <a:solidFill>
                  <a:srgbClr val="0000FF"/>
                </a:solidFill>
                <a:latin typeface="+mn-lt"/>
              </a:rPr>
              <a:t>2, 0, 1) (1, 0, 0) are not linearly independent, </a:t>
            </a:r>
            <a:r>
              <a:rPr lang="en-US" altLang="zh-TW" sz="1800" dirty="0">
                <a:solidFill>
                  <a:srgbClr val="0000FF"/>
                </a:solidFill>
                <a:latin typeface="Times New Roman"/>
              </a:rPr>
              <a:t>they cannot be</a:t>
            </a:r>
            <a:r>
              <a:rPr lang="en-US" altLang="zh-TW" sz="1800" dirty="0">
                <a:solidFill>
                  <a:srgbClr val="0000FF"/>
                </a:solidFill>
                <a:latin typeface="+mn-lt"/>
              </a:rPr>
              <a:t> a basis for </a:t>
            </a:r>
            <a:r>
              <a:rPr lang="en-US" altLang="zh-TW" sz="1800" i="1" dirty="0">
                <a:solidFill>
                  <a:srgbClr val="0000FF"/>
                </a:solidFill>
                <a:latin typeface="+mn-lt"/>
              </a:rPr>
              <a:t>RS</a:t>
            </a:r>
            <a:r>
              <a:rPr lang="en-US" altLang="zh-TW" sz="1800" dirty="0">
                <a:solidFill>
                  <a:srgbClr val="0000FF"/>
                </a:solidFill>
                <a:latin typeface="+mn-lt"/>
              </a:rPr>
              <a:t>(</a:t>
            </a:r>
            <a:r>
              <a:rPr lang="en-US" altLang="zh-TW" sz="1800" i="1" dirty="0">
                <a:solidFill>
                  <a:srgbClr val="0000FF"/>
                </a:solidFill>
                <a:latin typeface="+mn-lt"/>
              </a:rPr>
              <a:t>A</a:t>
            </a:r>
            <a:r>
              <a:rPr lang="en-US" altLang="zh-TW" sz="1800" baseline="-25000" dirty="0">
                <a:solidFill>
                  <a:srgbClr val="0000FF"/>
                </a:solidFill>
                <a:latin typeface="+mn-lt"/>
              </a:rPr>
              <a:t>1</a:t>
            </a:r>
            <a:r>
              <a:rPr lang="en-US" altLang="zh-TW" sz="1800" dirty="0">
                <a:solidFill>
                  <a:srgbClr val="0000FF"/>
                </a:solidFill>
                <a:latin typeface="+mn-lt"/>
              </a:rPr>
              <a:t>))</a:t>
            </a:r>
            <a:endParaRPr lang="zh-TW" altLang="en-US" sz="1800" dirty="0">
              <a:solidFill>
                <a:srgbClr val="0000FF"/>
              </a:solidFill>
              <a:latin typeface="+mn-l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5" name="Rectangle 4"/>
          <p:cNvSpPr>
            <a:spLocks noGrp="1" noChangeArrowheads="1"/>
          </p:cNvSpPr>
          <p:nvPr>
            <p:ph type="body" sz="half" idx="2"/>
          </p:nvPr>
        </p:nvSpPr>
        <p:spPr>
          <a:xfrm>
            <a:off x="381000" y="2205038"/>
            <a:ext cx="8439150" cy="431800"/>
          </a:xfrm>
        </p:spPr>
        <p:txBody>
          <a:bodyPr/>
          <a:lstStyle/>
          <a:p>
            <a:pPr eaLnBrk="1" hangingPunct="1">
              <a:lnSpc>
                <a:spcPct val="120000"/>
              </a:lnSpc>
              <a:buFont typeface="Wingdings" pitchFamily="2" charset="2"/>
              <a:buNone/>
            </a:pPr>
            <a:r>
              <a:rPr lang="en-US" altLang="zh-TW" sz="2400">
                <a:solidFill>
                  <a:srgbClr val="FF0000"/>
                </a:solidFill>
              </a:rPr>
              <a:t>Pf:</a:t>
            </a:r>
            <a:r>
              <a:rPr lang="en-US" altLang="zh-TW" sz="2400">
                <a:solidFill>
                  <a:schemeClr val="tx1"/>
                </a:solidFill>
              </a:rPr>
              <a:t>          </a:t>
            </a:r>
            <a:endParaRPr lang="en-US" altLang="zh-TW" sz="2400"/>
          </a:p>
        </p:txBody>
      </p:sp>
      <p:sp>
        <p:nvSpPr>
          <p:cNvPr id="64516" name="Text Box 10"/>
          <p:cNvSpPr txBox="1">
            <a:spLocks noChangeArrowheads="1"/>
          </p:cNvSpPr>
          <p:nvPr/>
        </p:nvSpPr>
        <p:spPr bwMode="auto">
          <a:xfrm>
            <a:off x="381000" y="765175"/>
            <a:ext cx="85518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spcBef>
                <a:spcPct val="20000"/>
              </a:spcBef>
              <a:buClr>
                <a:schemeClr val="tx1"/>
              </a:buClr>
              <a:buSzPct val="40000"/>
              <a:buFont typeface="Wingdings" pitchFamily="2" charset="2"/>
              <a:buChar char="n"/>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Theorem</a:t>
            </a:r>
            <a:r>
              <a:rPr lang="en-US" altLang="zh-TW" dirty="0">
                <a:solidFill>
                  <a:schemeClr val="hlink"/>
                </a:solidFill>
                <a:latin typeface="Times New Roman" pitchFamily="18" charset="0"/>
                <a:ea typeface="標楷體" pitchFamily="65" charset="-120"/>
              </a:rPr>
              <a:t> 4.13: Row-equivalent matrices have the same row space</a:t>
            </a:r>
          </a:p>
          <a:p>
            <a:pPr eaLnBrk="1" hangingPunct="1">
              <a:lnSpc>
                <a:spcPct val="120000"/>
              </a:lnSpc>
              <a:spcBef>
                <a:spcPct val="20000"/>
              </a:spcBef>
              <a:buClr>
                <a:schemeClr val="tx1"/>
              </a:buClr>
              <a:buSzPct val="40000"/>
              <a:buFont typeface="Wingdings" pitchFamily="2" charset="2"/>
              <a:buNone/>
            </a:pPr>
            <a:r>
              <a:rPr lang="en-US" altLang="zh-TW" dirty="0">
                <a:latin typeface="Times New Roman" pitchFamily="18" charset="0"/>
                <a:ea typeface="標楷體" pitchFamily="65" charset="-120"/>
              </a:rPr>
              <a:t>         If an </a:t>
            </a:r>
            <a:r>
              <a:rPr lang="en-US" altLang="zh-TW" i="1" dirty="0" err="1">
                <a:latin typeface="Times New Roman" pitchFamily="18" charset="0"/>
              </a:rPr>
              <a:t>m</a:t>
            </a:r>
            <a:r>
              <a:rPr lang="en-US" altLang="zh-TW" dirty="0" err="1">
                <a:latin typeface="Times New Roman" pitchFamily="18" charset="0"/>
                <a:sym typeface="Symbol" pitchFamily="18" charset="2"/>
              </a:rPr>
              <a:t></a:t>
            </a:r>
            <a:r>
              <a:rPr lang="en-US" altLang="zh-TW" i="1" dirty="0" err="1">
                <a:latin typeface="Times New Roman" pitchFamily="18" charset="0"/>
              </a:rPr>
              <a:t>n</a:t>
            </a:r>
            <a:r>
              <a:rPr lang="en-US" altLang="zh-TW" dirty="0">
                <a:latin typeface="Times New Roman" pitchFamily="18" charset="0"/>
                <a:ea typeface="標楷體" pitchFamily="65" charset="-120"/>
              </a:rPr>
              <a:t> matrix </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is row equivalent to an </a:t>
            </a:r>
            <a:r>
              <a:rPr lang="en-US" altLang="zh-TW" i="1" dirty="0" err="1">
                <a:latin typeface="Times New Roman" pitchFamily="18" charset="0"/>
              </a:rPr>
              <a:t>m</a:t>
            </a:r>
            <a:r>
              <a:rPr lang="en-US" altLang="zh-TW" dirty="0" err="1">
                <a:latin typeface="Times New Roman" pitchFamily="18" charset="0"/>
                <a:sym typeface="Symbol" pitchFamily="18" charset="2"/>
              </a:rPr>
              <a:t></a:t>
            </a:r>
            <a:r>
              <a:rPr lang="en-US" altLang="zh-TW" i="1" dirty="0" err="1">
                <a:latin typeface="Times New Roman" pitchFamily="18" charset="0"/>
              </a:rPr>
              <a:t>n</a:t>
            </a:r>
            <a:r>
              <a:rPr lang="en-US" altLang="zh-TW" dirty="0">
                <a:latin typeface="Times New Roman" pitchFamily="18" charset="0"/>
                <a:ea typeface="標楷體" pitchFamily="65" charset="-120"/>
              </a:rPr>
              <a:t> matrix </a:t>
            </a:r>
            <a:r>
              <a:rPr lang="en-US" altLang="zh-TW" i="1" dirty="0">
                <a:latin typeface="Times New Roman" pitchFamily="18" charset="0"/>
                <a:ea typeface="標楷體" pitchFamily="65" charset="-120"/>
              </a:rPr>
              <a:t>B</a:t>
            </a:r>
            <a:r>
              <a:rPr lang="en-US" altLang="zh-TW" dirty="0">
                <a:latin typeface="Times New Roman" pitchFamily="18" charset="0"/>
                <a:ea typeface="標楷體" pitchFamily="65" charset="-120"/>
              </a:rPr>
              <a:t>,</a:t>
            </a:r>
          </a:p>
          <a:p>
            <a:pPr eaLnBrk="1" hangingPunct="1">
              <a:lnSpc>
                <a:spcPct val="120000"/>
              </a:lnSpc>
              <a:spcBef>
                <a:spcPct val="20000"/>
              </a:spcBef>
              <a:buClr>
                <a:schemeClr val="tx1"/>
              </a:buClr>
              <a:buSzPct val="40000"/>
              <a:buFont typeface="Wingdings" pitchFamily="2" charset="2"/>
              <a:buNone/>
            </a:pPr>
            <a:r>
              <a:rPr lang="en-US" altLang="zh-TW" i="1" dirty="0">
                <a:latin typeface="Times New Roman" pitchFamily="18" charset="0"/>
                <a:ea typeface="標楷體" pitchFamily="65" charset="-120"/>
              </a:rPr>
              <a:t>         </a:t>
            </a:r>
            <a:r>
              <a:rPr lang="en-US" altLang="zh-TW" dirty="0">
                <a:latin typeface="Times New Roman" pitchFamily="18" charset="0"/>
                <a:ea typeface="標楷體" pitchFamily="65" charset="-120"/>
              </a:rPr>
              <a:t>then the row space of </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is equal to the row space of </a:t>
            </a:r>
            <a:r>
              <a:rPr lang="en-US" altLang="zh-TW" i="1" dirty="0">
                <a:latin typeface="Times New Roman" pitchFamily="18" charset="0"/>
                <a:ea typeface="標楷體" pitchFamily="65" charset="-120"/>
              </a:rPr>
              <a:t>B</a:t>
            </a:r>
            <a:endParaRPr lang="en-US" altLang="zh-TW" dirty="0">
              <a:latin typeface="Times New Roman" pitchFamily="18" charset="0"/>
              <a:ea typeface="標楷體" pitchFamily="65" charset="-120"/>
            </a:endParaRPr>
          </a:p>
        </p:txBody>
      </p:sp>
      <p:sp>
        <p:nvSpPr>
          <p:cNvPr id="64517" name="Rectangle 12"/>
          <p:cNvSpPr>
            <a:spLocks noChangeArrowheads="1"/>
          </p:cNvSpPr>
          <p:nvPr/>
        </p:nvSpPr>
        <p:spPr bwMode="auto">
          <a:xfrm>
            <a:off x="525463" y="2636838"/>
            <a:ext cx="8439150" cy="1879600"/>
          </a:xfrm>
          <a:prstGeom prst="rect">
            <a:avLst/>
          </a:prstGeom>
          <a:noFill/>
          <a:ln w="9525">
            <a:noFill/>
            <a:miter lim="800000"/>
            <a:headEnd/>
            <a:tailEnd/>
          </a:ln>
        </p:spPr>
        <p:txBody>
          <a:bodyPr/>
          <a:lstStyle/>
          <a:p>
            <a:pPr marL="452438" indent="-452438">
              <a:spcBef>
                <a:spcPct val="20000"/>
              </a:spcBef>
              <a:buClr>
                <a:schemeClr val="tx1"/>
              </a:buClr>
              <a:buSzPct val="40000"/>
              <a:defRPr/>
            </a:pPr>
            <a:r>
              <a:rPr lang="en-US" altLang="zh-TW" dirty="0">
                <a:latin typeface="+mn-lt"/>
                <a:ea typeface="標楷體" pitchFamily="65" charset="-120"/>
              </a:rPr>
              <a:t>(1) Since </a:t>
            </a:r>
            <a:r>
              <a:rPr lang="en-US" altLang="zh-TW" i="1" dirty="0">
                <a:latin typeface="+mn-lt"/>
                <a:ea typeface="標楷體" pitchFamily="65" charset="-120"/>
              </a:rPr>
              <a:t>B</a:t>
            </a:r>
            <a:r>
              <a:rPr lang="en-US" altLang="zh-TW" dirty="0">
                <a:latin typeface="+mn-lt"/>
                <a:ea typeface="標楷體" pitchFamily="65" charset="-120"/>
              </a:rPr>
              <a:t> can be obtained from </a:t>
            </a:r>
            <a:r>
              <a:rPr lang="en-US" altLang="zh-TW" i="1" dirty="0">
                <a:latin typeface="+mn-lt"/>
                <a:ea typeface="標楷體" pitchFamily="65" charset="-120"/>
              </a:rPr>
              <a:t>A</a:t>
            </a:r>
            <a:r>
              <a:rPr lang="en-US" altLang="zh-TW" dirty="0">
                <a:latin typeface="+mn-lt"/>
                <a:ea typeface="標楷體" pitchFamily="65" charset="-120"/>
              </a:rPr>
              <a:t> by elementary row operations, the row vectors of </a:t>
            </a:r>
            <a:r>
              <a:rPr lang="en-US" altLang="zh-TW" i="1" dirty="0">
                <a:latin typeface="+mn-lt"/>
                <a:ea typeface="標楷體" pitchFamily="65" charset="-120"/>
              </a:rPr>
              <a:t>B</a:t>
            </a:r>
            <a:r>
              <a:rPr lang="en-US" altLang="zh-TW" dirty="0">
                <a:latin typeface="+mn-lt"/>
                <a:ea typeface="標楷體" pitchFamily="65" charset="-120"/>
              </a:rPr>
              <a:t> can be expressed as linear combinations of the row vectors of </a:t>
            </a:r>
            <a:r>
              <a:rPr lang="en-US" altLang="zh-TW" i="1" dirty="0">
                <a:latin typeface="+mn-lt"/>
                <a:ea typeface="標楷體" pitchFamily="65" charset="-120"/>
              </a:rPr>
              <a:t>A</a:t>
            </a:r>
            <a:r>
              <a:rPr lang="en-US" altLang="zh-TW" dirty="0">
                <a:latin typeface="+mn-lt"/>
                <a:ea typeface="標楷體" pitchFamily="65" charset="-120"/>
              </a:rPr>
              <a:t> </a:t>
            </a:r>
            <a:r>
              <a:rPr lang="en-US" altLang="zh-TW" dirty="0">
                <a:latin typeface="+mn-lt"/>
                <a:sym typeface="Symbol" pitchFamily="18" charset="2"/>
              </a:rPr>
              <a:t></a:t>
            </a:r>
            <a:r>
              <a:rPr lang="en-US" altLang="zh-TW" dirty="0">
                <a:latin typeface="+mn-lt"/>
                <a:ea typeface="標楷體" pitchFamily="65" charset="-120"/>
              </a:rPr>
              <a:t> The linear combinations of row vectors in </a:t>
            </a:r>
            <a:r>
              <a:rPr lang="en-US" altLang="zh-TW" i="1" dirty="0">
                <a:latin typeface="+mn-lt"/>
                <a:ea typeface="標楷體" pitchFamily="65" charset="-120"/>
              </a:rPr>
              <a:t>B</a:t>
            </a:r>
            <a:r>
              <a:rPr lang="en-US" altLang="zh-TW" dirty="0">
                <a:latin typeface="+mn-lt"/>
                <a:ea typeface="標楷體" pitchFamily="65" charset="-120"/>
              </a:rPr>
              <a:t> must be linear combinations of row vectors in </a:t>
            </a:r>
            <a:r>
              <a:rPr lang="en-US" altLang="zh-TW" i="1" dirty="0">
                <a:latin typeface="+mn-lt"/>
                <a:ea typeface="標楷體" pitchFamily="65" charset="-120"/>
              </a:rPr>
              <a:t>A</a:t>
            </a:r>
            <a:r>
              <a:rPr lang="en-US" altLang="zh-TW" dirty="0">
                <a:latin typeface="+mn-lt"/>
                <a:ea typeface="標楷體" pitchFamily="65" charset="-120"/>
              </a:rPr>
              <a:t> </a:t>
            </a:r>
            <a:r>
              <a:rPr lang="en-US" altLang="zh-TW" dirty="0">
                <a:latin typeface="+mn-lt"/>
                <a:sym typeface="Symbol" pitchFamily="18" charset="2"/>
              </a:rPr>
              <a:t></a:t>
            </a:r>
            <a:r>
              <a:rPr lang="zh-TW" altLang="en-US" dirty="0">
                <a:latin typeface="+mn-lt"/>
                <a:sym typeface="Symbol" pitchFamily="18" charset="2"/>
              </a:rPr>
              <a:t> </a:t>
            </a:r>
            <a:r>
              <a:rPr lang="en-US" altLang="zh-TW" dirty="0">
                <a:latin typeface="+mn-lt"/>
                <a:sym typeface="Symbol" pitchFamily="18" charset="2"/>
              </a:rPr>
              <a:t>any vector in </a:t>
            </a:r>
            <a:r>
              <a:rPr lang="en-US" altLang="zh-TW" i="1" dirty="0">
                <a:solidFill>
                  <a:srgbClr val="000000"/>
                </a:solidFill>
                <a:latin typeface="+mn-lt"/>
                <a:ea typeface="標楷體" pitchFamily="65" charset="-120"/>
              </a:rPr>
              <a:t>RS</a:t>
            </a:r>
            <a:r>
              <a:rPr lang="en-US" altLang="zh-TW" dirty="0">
                <a:solidFill>
                  <a:srgbClr val="000000"/>
                </a:solidFill>
                <a:latin typeface="+mn-lt"/>
                <a:ea typeface="標楷體" pitchFamily="65" charset="-120"/>
              </a:rPr>
              <a:t>(</a:t>
            </a:r>
            <a:r>
              <a:rPr lang="en-US" altLang="zh-TW" i="1" dirty="0">
                <a:solidFill>
                  <a:srgbClr val="000000"/>
                </a:solidFill>
                <a:latin typeface="+mn-lt"/>
                <a:ea typeface="標楷體" pitchFamily="65" charset="-120"/>
              </a:rPr>
              <a:t>B</a:t>
            </a:r>
            <a:r>
              <a:rPr lang="en-US" altLang="zh-TW" dirty="0">
                <a:solidFill>
                  <a:srgbClr val="000000"/>
                </a:solidFill>
                <a:latin typeface="+mn-lt"/>
                <a:ea typeface="標楷體" pitchFamily="65" charset="-120"/>
              </a:rPr>
              <a:t>) </a:t>
            </a:r>
            <a:r>
              <a:rPr lang="en-US" altLang="zh-TW" dirty="0">
                <a:latin typeface="+mn-lt"/>
                <a:ea typeface="標楷體" pitchFamily="65" charset="-120"/>
              </a:rPr>
              <a:t>lies in </a:t>
            </a:r>
            <a:r>
              <a:rPr lang="en-US" altLang="zh-TW" i="1" dirty="0">
                <a:solidFill>
                  <a:srgbClr val="000000"/>
                </a:solidFill>
                <a:latin typeface="+mn-lt"/>
                <a:ea typeface="標楷體" pitchFamily="65" charset="-120"/>
              </a:rPr>
              <a:t>RS</a:t>
            </a:r>
            <a:r>
              <a:rPr lang="en-US" altLang="zh-TW" dirty="0">
                <a:solidFill>
                  <a:srgbClr val="000000"/>
                </a:solidFill>
                <a:latin typeface="+mn-lt"/>
                <a:ea typeface="標楷體" pitchFamily="65" charset="-120"/>
              </a:rPr>
              <a:t>(</a:t>
            </a:r>
            <a:r>
              <a:rPr lang="en-US" altLang="zh-TW" i="1" dirty="0">
                <a:solidFill>
                  <a:srgbClr val="000000"/>
                </a:solidFill>
                <a:latin typeface="+mn-lt"/>
                <a:ea typeface="標楷體" pitchFamily="65" charset="-120"/>
              </a:rPr>
              <a:t>A</a:t>
            </a:r>
            <a:r>
              <a:rPr lang="en-US" altLang="zh-TW" dirty="0">
                <a:solidFill>
                  <a:srgbClr val="000000"/>
                </a:solidFill>
                <a:latin typeface="+mn-lt"/>
                <a:ea typeface="標楷體" pitchFamily="65" charset="-120"/>
              </a:rPr>
              <a:t>) </a:t>
            </a:r>
            <a:r>
              <a:rPr lang="en-US" altLang="zh-TW" dirty="0">
                <a:latin typeface="+mn-lt"/>
                <a:sym typeface="Symbol" pitchFamily="18" charset="2"/>
              </a:rPr>
              <a:t></a:t>
            </a:r>
            <a:r>
              <a:rPr lang="en-US" altLang="zh-TW" dirty="0">
                <a:latin typeface="+mn-lt"/>
                <a:ea typeface="標楷體" pitchFamily="65" charset="-120"/>
              </a:rPr>
              <a:t> </a:t>
            </a:r>
            <a:r>
              <a:rPr lang="en-US" altLang="zh-TW" i="1" dirty="0">
                <a:latin typeface="+mn-lt"/>
                <a:ea typeface="標楷體" pitchFamily="65" charset="-120"/>
              </a:rPr>
              <a:t>RS</a:t>
            </a:r>
            <a:r>
              <a:rPr lang="en-US" altLang="zh-TW" dirty="0">
                <a:latin typeface="+mn-lt"/>
                <a:ea typeface="標楷體" pitchFamily="65" charset="-120"/>
              </a:rPr>
              <a:t>(</a:t>
            </a:r>
            <a:r>
              <a:rPr lang="en-US" altLang="zh-TW" i="1" dirty="0">
                <a:latin typeface="+mn-lt"/>
                <a:ea typeface="標楷體" pitchFamily="65" charset="-120"/>
              </a:rPr>
              <a:t>B</a:t>
            </a:r>
            <a:r>
              <a:rPr lang="en-US" altLang="zh-TW" dirty="0">
                <a:latin typeface="+mn-lt"/>
                <a:ea typeface="標楷體" pitchFamily="65" charset="-120"/>
              </a:rPr>
              <a:t>) </a:t>
            </a:r>
            <a:r>
              <a:rPr lang="en-US" altLang="zh-TW" dirty="0">
                <a:latin typeface="+mn-lt"/>
                <a:sym typeface="Symbol" pitchFamily="18" charset="2"/>
              </a:rPr>
              <a:t></a:t>
            </a:r>
            <a:r>
              <a:rPr lang="en-US" altLang="zh-TW" dirty="0">
                <a:latin typeface="+mn-lt"/>
                <a:ea typeface="標楷體" pitchFamily="65" charset="-120"/>
              </a:rPr>
              <a:t> </a:t>
            </a:r>
            <a:r>
              <a:rPr lang="en-US" altLang="zh-TW" i="1" dirty="0">
                <a:latin typeface="+mn-lt"/>
                <a:ea typeface="標楷體" pitchFamily="65" charset="-120"/>
              </a:rPr>
              <a:t>RS</a:t>
            </a:r>
            <a:r>
              <a:rPr lang="en-US" altLang="zh-TW" dirty="0">
                <a:latin typeface="+mn-lt"/>
                <a:ea typeface="標楷體" pitchFamily="65" charset="-120"/>
              </a:rPr>
              <a:t>(</a:t>
            </a:r>
            <a:r>
              <a:rPr lang="en-US" altLang="zh-TW" i="1" dirty="0">
                <a:latin typeface="+mn-lt"/>
                <a:ea typeface="標楷體" pitchFamily="65" charset="-120"/>
              </a:rPr>
              <a:t>A</a:t>
            </a:r>
            <a:r>
              <a:rPr lang="en-US" altLang="zh-TW" dirty="0">
                <a:latin typeface="+mn-lt"/>
                <a:ea typeface="標楷體" pitchFamily="65" charset="-120"/>
              </a:rPr>
              <a:t>)</a:t>
            </a:r>
            <a:endParaRPr lang="en-US" altLang="zh-TW" dirty="0">
              <a:solidFill>
                <a:schemeClr val="hlink"/>
              </a:solidFill>
              <a:latin typeface="+mn-lt"/>
              <a:ea typeface="標楷體" pitchFamily="65" charset="-120"/>
            </a:endParaRPr>
          </a:p>
        </p:txBody>
      </p:sp>
      <p:sp>
        <p:nvSpPr>
          <p:cNvPr id="64518" name="Rectangle 16"/>
          <p:cNvSpPr>
            <a:spLocks noChangeArrowheads="1"/>
          </p:cNvSpPr>
          <p:nvPr/>
        </p:nvSpPr>
        <p:spPr bwMode="auto">
          <a:xfrm>
            <a:off x="525463" y="4502150"/>
            <a:ext cx="8439150" cy="1879600"/>
          </a:xfrm>
          <a:prstGeom prst="rect">
            <a:avLst/>
          </a:prstGeom>
          <a:noFill/>
          <a:ln w="9525">
            <a:noFill/>
            <a:miter lim="800000"/>
            <a:headEnd/>
            <a:tailEnd/>
          </a:ln>
        </p:spPr>
        <p:txBody>
          <a:bodyPr/>
          <a:lstStyle/>
          <a:p>
            <a:pPr marL="452438" indent="-452438">
              <a:spcBef>
                <a:spcPct val="20000"/>
              </a:spcBef>
              <a:buClr>
                <a:schemeClr val="tx1"/>
              </a:buClr>
              <a:buSzPct val="40000"/>
              <a:defRPr/>
            </a:pPr>
            <a:r>
              <a:rPr lang="en-US" altLang="zh-TW" dirty="0">
                <a:latin typeface="+mn-lt"/>
                <a:ea typeface="標楷體" pitchFamily="65" charset="-120"/>
              </a:rPr>
              <a:t>(2) Since </a:t>
            </a:r>
            <a:r>
              <a:rPr lang="en-US" altLang="zh-TW" i="1" dirty="0">
                <a:latin typeface="+mn-lt"/>
                <a:ea typeface="標楷體" pitchFamily="65" charset="-120"/>
              </a:rPr>
              <a:t>A</a:t>
            </a:r>
            <a:r>
              <a:rPr lang="en-US" altLang="zh-TW" dirty="0">
                <a:latin typeface="+mn-lt"/>
                <a:ea typeface="標楷體" pitchFamily="65" charset="-120"/>
              </a:rPr>
              <a:t> can be obtained from </a:t>
            </a:r>
            <a:r>
              <a:rPr lang="en-US" altLang="zh-TW" i="1" dirty="0">
                <a:latin typeface="+mn-lt"/>
                <a:ea typeface="標楷體" pitchFamily="65" charset="-120"/>
              </a:rPr>
              <a:t>B</a:t>
            </a:r>
            <a:r>
              <a:rPr lang="en-US" altLang="zh-TW" dirty="0">
                <a:latin typeface="+mn-lt"/>
                <a:ea typeface="標楷體" pitchFamily="65" charset="-120"/>
              </a:rPr>
              <a:t> by elementary row operations, the row vectors of </a:t>
            </a:r>
            <a:r>
              <a:rPr lang="en-US" altLang="zh-TW" i="1" dirty="0">
                <a:latin typeface="+mn-lt"/>
                <a:ea typeface="標楷體" pitchFamily="65" charset="-120"/>
              </a:rPr>
              <a:t>A</a:t>
            </a:r>
            <a:r>
              <a:rPr lang="en-US" altLang="zh-TW" dirty="0">
                <a:latin typeface="+mn-lt"/>
                <a:ea typeface="標楷體" pitchFamily="65" charset="-120"/>
              </a:rPr>
              <a:t> can be written as linear combinations of the row vectors of </a:t>
            </a:r>
            <a:r>
              <a:rPr lang="en-US" altLang="zh-TW" i="1" dirty="0">
                <a:latin typeface="+mn-lt"/>
                <a:ea typeface="標楷體" pitchFamily="65" charset="-120"/>
              </a:rPr>
              <a:t>B</a:t>
            </a:r>
            <a:r>
              <a:rPr lang="en-US" altLang="zh-TW" dirty="0">
                <a:latin typeface="+mn-lt"/>
                <a:ea typeface="標楷體" pitchFamily="65" charset="-120"/>
              </a:rPr>
              <a:t> </a:t>
            </a:r>
            <a:r>
              <a:rPr lang="en-US" altLang="zh-TW" dirty="0">
                <a:latin typeface="+mn-lt"/>
                <a:sym typeface="Symbol" pitchFamily="18" charset="2"/>
              </a:rPr>
              <a:t></a:t>
            </a:r>
            <a:r>
              <a:rPr lang="en-US" altLang="zh-TW" dirty="0">
                <a:latin typeface="+mn-lt"/>
                <a:ea typeface="標楷體" pitchFamily="65" charset="-120"/>
              </a:rPr>
              <a:t> The linear combinations of row vectors in </a:t>
            </a:r>
            <a:r>
              <a:rPr lang="en-US" altLang="zh-TW" i="1" dirty="0">
                <a:latin typeface="+mn-lt"/>
                <a:ea typeface="標楷體" pitchFamily="65" charset="-120"/>
              </a:rPr>
              <a:t>A</a:t>
            </a:r>
            <a:r>
              <a:rPr lang="en-US" altLang="zh-TW" dirty="0">
                <a:latin typeface="+mn-lt"/>
                <a:ea typeface="標楷體" pitchFamily="65" charset="-120"/>
              </a:rPr>
              <a:t> must be linear combinations of row vectors in </a:t>
            </a:r>
            <a:r>
              <a:rPr lang="en-US" altLang="zh-TW" i="1" dirty="0">
                <a:latin typeface="+mn-lt"/>
                <a:ea typeface="標楷體" pitchFamily="65" charset="-120"/>
              </a:rPr>
              <a:t>B</a:t>
            </a:r>
            <a:r>
              <a:rPr lang="en-US" altLang="zh-TW" dirty="0">
                <a:latin typeface="+mn-lt"/>
                <a:ea typeface="標楷體" pitchFamily="65" charset="-120"/>
              </a:rPr>
              <a:t> </a:t>
            </a:r>
            <a:r>
              <a:rPr lang="en-US" altLang="zh-TW" dirty="0">
                <a:latin typeface="+mn-lt"/>
                <a:sym typeface="Symbol" pitchFamily="18" charset="2"/>
              </a:rPr>
              <a:t> </a:t>
            </a:r>
            <a:r>
              <a:rPr lang="en-US" altLang="zh-TW" dirty="0">
                <a:solidFill>
                  <a:srgbClr val="000000"/>
                </a:solidFill>
                <a:latin typeface="+mn-lt"/>
                <a:sym typeface="Symbol" pitchFamily="18" charset="2"/>
              </a:rPr>
              <a:t>any vector in </a:t>
            </a:r>
            <a:r>
              <a:rPr lang="en-US" altLang="zh-TW" i="1" dirty="0">
                <a:solidFill>
                  <a:srgbClr val="000000"/>
                </a:solidFill>
                <a:latin typeface="+mn-lt"/>
                <a:ea typeface="標楷體" pitchFamily="65" charset="-120"/>
              </a:rPr>
              <a:t>RS</a:t>
            </a:r>
            <a:r>
              <a:rPr lang="en-US" altLang="zh-TW" dirty="0">
                <a:solidFill>
                  <a:srgbClr val="000000"/>
                </a:solidFill>
                <a:latin typeface="+mn-lt"/>
                <a:ea typeface="標楷體" pitchFamily="65" charset="-120"/>
              </a:rPr>
              <a:t>(</a:t>
            </a:r>
            <a:r>
              <a:rPr lang="en-US" altLang="zh-TW" i="1" dirty="0">
                <a:solidFill>
                  <a:srgbClr val="000000"/>
                </a:solidFill>
                <a:latin typeface="+mn-lt"/>
                <a:ea typeface="標楷體" pitchFamily="65" charset="-120"/>
              </a:rPr>
              <a:t>A</a:t>
            </a:r>
            <a:r>
              <a:rPr lang="en-US" altLang="zh-TW" dirty="0">
                <a:solidFill>
                  <a:srgbClr val="000000"/>
                </a:solidFill>
                <a:latin typeface="+mn-lt"/>
                <a:ea typeface="標楷體" pitchFamily="65" charset="-120"/>
              </a:rPr>
              <a:t>) lies in </a:t>
            </a:r>
            <a:r>
              <a:rPr lang="en-US" altLang="zh-TW" i="1" dirty="0">
                <a:solidFill>
                  <a:srgbClr val="000000"/>
                </a:solidFill>
                <a:latin typeface="+mn-lt"/>
                <a:ea typeface="標楷體" pitchFamily="65" charset="-120"/>
              </a:rPr>
              <a:t>RS</a:t>
            </a:r>
            <a:r>
              <a:rPr lang="en-US" altLang="zh-TW" dirty="0">
                <a:solidFill>
                  <a:srgbClr val="000000"/>
                </a:solidFill>
                <a:latin typeface="+mn-lt"/>
                <a:ea typeface="標楷體" pitchFamily="65" charset="-120"/>
              </a:rPr>
              <a:t>(</a:t>
            </a:r>
            <a:r>
              <a:rPr lang="en-US" altLang="zh-TW" i="1" dirty="0">
                <a:solidFill>
                  <a:srgbClr val="000000"/>
                </a:solidFill>
                <a:latin typeface="+mn-lt"/>
                <a:ea typeface="標楷體" pitchFamily="65" charset="-120"/>
              </a:rPr>
              <a:t>B</a:t>
            </a:r>
            <a:r>
              <a:rPr lang="en-US" altLang="zh-TW" dirty="0">
                <a:solidFill>
                  <a:srgbClr val="000000"/>
                </a:solidFill>
                <a:latin typeface="+mn-lt"/>
                <a:ea typeface="標楷體" pitchFamily="65" charset="-120"/>
              </a:rPr>
              <a:t>)</a:t>
            </a:r>
            <a:r>
              <a:rPr lang="en-US" altLang="zh-TW" dirty="0">
                <a:latin typeface="+mn-lt"/>
                <a:ea typeface="標楷體" pitchFamily="65" charset="-120"/>
              </a:rPr>
              <a:t> </a:t>
            </a:r>
            <a:r>
              <a:rPr lang="en-US" altLang="zh-TW" dirty="0">
                <a:latin typeface="+mn-lt"/>
                <a:sym typeface="Symbol" pitchFamily="18" charset="2"/>
              </a:rPr>
              <a:t></a:t>
            </a:r>
            <a:r>
              <a:rPr lang="en-US" altLang="zh-TW" dirty="0">
                <a:latin typeface="+mn-lt"/>
                <a:ea typeface="標楷體" pitchFamily="65" charset="-120"/>
              </a:rPr>
              <a:t> </a:t>
            </a:r>
            <a:r>
              <a:rPr lang="en-US" altLang="zh-TW" i="1" dirty="0">
                <a:latin typeface="+mn-lt"/>
                <a:ea typeface="標楷體" pitchFamily="65" charset="-120"/>
              </a:rPr>
              <a:t>RS</a:t>
            </a:r>
            <a:r>
              <a:rPr lang="en-US" altLang="zh-TW" dirty="0">
                <a:latin typeface="+mn-lt"/>
                <a:ea typeface="標楷體" pitchFamily="65" charset="-120"/>
              </a:rPr>
              <a:t>(</a:t>
            </a:r>
            <a:r>
              <a:rPr lang="en-US" altLang="zh-TW" i="1" dirty="0">
                <a:latin typeface="+mn-lt"/>
                <a:ea typeface="標楷體" pitchFamily="65" charset="-120"/>
              </a:rPr>
              <a:t>A</a:t>
            </a:r>
            <a:r>
              <a:rPr lang="en-US" altLang="zh-TW" dirty="0">
                <a:latin typeface="+mn-lt"/>
                <a:ea typeface="標楷體" pitchFamily="65" charset="-120"/>
              </a:rPr>
              <a:t>) </a:t>
            </a:r>
            <a:r>
              <a:rPr lang="en-US" altLang="zh-TW" dirty="0">
                <a:latin typeface="+mn-lt"/>
                <a:sym typeface="Symbol" pitchFamily="18" charset="2"/>
              </a:rPr>
              <a:t></a:t>
            </a:r>
            <a:r>
              <a:rPr lang="en-US" altLang="zh-TW" dirty="0">
                <a:latin typeface="+mn-lt"/>
                <a:ea typeface="標楷體" pitchFamily="65" charset="-120"/>
              </a:rPr>
              <a:t> </a:t>
            </a:r>
            <a:r>
              <a:rPr lang="en-US" altLang="zh-TW" i="1" dirty="0">
                <a:latin typeface="+mn-lt"/>
                <a:ea typeface="標楷體" pitchFamily="65" charset="-120"/>
              </a:rPr>
              <a:t>RS</a:t>
            </a:r>
            <a:r>
              <a:rPr lang="en-US" altLang="zh-TW" dirty="0">
                <a:latin typeface="+mn-lt"/>
                <a:ea typeface="標楷體" pitchFamily="65" charset="-120"/>
              </a:rPr>
              <a:t>(</a:t>
            </a:r>
            <a:r>
              <a:rPr lang="en-US" altLang="zh-TW" i="1" dirty="0">
                <a:latin typeface="+mn-lt"/>
                <a:ea typeface="標楷體" pitchFamily="65" charset="-120"/>
              </a:rPr>
              <a:t>B</a:t>
            </a:r>
            <a:r>
              <a:rPr lang="en-US" altLang="zh-TW" dirty="0">
                <a:latin typeface="+mn-lt"/>
                <a:ea typeface="標楷體" pitchFamily="65" charset="-120"/>
              </a:rPr>
              <a:t>)          </a:t>
            </a:r>
          </a:p>
        </p:txBody>
      </p:sp>
      <p:graphicFrame>
        <p:nvGraphicFramePr>
          <p:cNvPr id="64514" name="Object 6"/>
          <p:cNvGraphicFramePr>
            <a:graphicFrameLocks noChangeAspect="1"/>
          </p:cNvGraphicFramePr>
          <p:nvPr/>
        </p:nvGraphicFramePr>
        <p:xfrm>
          <a:off x="611188" y="6419850"/>
          <a:ext cx="2339975" cy="406400"/>
        </p:xfrm>
        <a:graphic>
          <a:graphicData uri="http://schemas.openxmlformats.org/presentationml/2006/ole">
            <mc:AlternateContent xmlns:mc="http://schemas.openxmlformats.org/markup-compatibility/2006">
              <mc:Choice xmlns:v="urn:schemas-microsoft-com:vml" Requires="v">
                <p:oleObj spid="_x0000_s64884" name="Equation" r:id="rId3" imgW="1168200" imgH="203040" progId="Equation.DSMT4">
                  <p:embed/>
                </p:oleObj>
              </mc:Choice>
              <mc:Fallback>
                <p:oleObj name="Equation" r:id="rId3" imgW="1168200" imgH="20304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6419850"/>
                        <a:ext cx="23399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body" sz="half" idx="2"/>
          </p:nvPr>
        </p:nvSpPr>
        <p:spPr>
          <a:xfrm>
            <a:off x="285750" y="785813"/>
            <a:ext cx="8643938" cy="2357437"/>
          </a:xfrm>
        </p:spPr>
        <p:txBody>
          <a:bodyPr/>
          <a:lstStyle/>
          <a:p>
            <a:pPr eaLnBrk="1" hangingPunct="1">
              <a:spcBef>
                <a:spcPts val="200"/>
              </a:spcBef>
            </a:pPr>
            <a:r>
              <a:rPr lang="en-US" altLang="zh-TW" sz="2400" dirty="0">
                <a:solidFill>
                  <a:srgbClr val="FF0000"/>
                </a:solidFill>
              </a:rPr>
              <a:t>Notes:</a:t>
            </a:r>
            <a:endParaRPr lang="en-US" altLang="zh-TW" sz="2400" dirty="0">
              <a:sym typeface="Wingdings" pitchFamily="2" charset="2"/>
            </a:endParaRPr>
          </a:p>
          <a:p>
            <a:pPr eaLnBrk="1" hangingPunct="1">
              <a:spcBef>
                <a:spcPts val="200"/>
              </a:spcBef>
              <a:buFont typeface="Wingdings" pitchFamily="2" charset="2"/>
              <a:buNone/>
            </a:pPr>
            <a:r>
              <a:rPr lang="en-US" altLang="zh-TW" sz="2400" dirty="0">
                <a:solidFill>
                  <a:schemeClr val="tx1"/>
                </a:solidFill>
              </a:rPr>
              <a:t>     (1) The row space of a matrix is not changed by elementary</a:t>
            </a:r>
          </a:p>
          <a:p>
            <a:pPr eaLnBrk="1" hangingPunct="1">
              <a:spcBef>
                <a:spcPts val="200"/>
              </a:spcBef>
              <a:buFont typeface="Wingdings" pitchFamily="2" charset="2"/>
              <a:buNone/>
            </a:pPr>
            <a:r>
              <a:rPr lang="en-US" altLang="zh-TW" sz="2400" dirty="0">
                <a:solidFill>
                  <a:schemeClr val="tx1"/>
                </a:solidFill>
              </a:rPr>
              <a:t>           row operations</a:t>
            </a:r>
          </a:p>
          <a:p>
            <a:pPr eaLnBrk="1" hangingPunct="1">
              <a:spcBef>
                <a:spcPts val="200"/>
              </a:spcBef>
              <a:buFont typeface="Wingdings" pitchFamily="2" charset="2"/>
              <a:buNone/>
            </a:pPr>
            <a:r>
              <a:rPr lang="en-US" altLang="zh-TW" sz="2400" dirty="0">
                <a:solidFill>
                  <a:schemeClr val="tx1"/>
                </a:solidFill>
              </a:rPr>
              <a:t>		  </a:t>
            </a:r>
            <a:r>
              <a:rPr lang="en-US" altLang="zh-TW" sz="2400" i="1" dirty="0">
                <a:solidFill>
                  <a:schemeClr val="tx1"/>
                </a:solidFill>
                <a:sym typeface="Wingdings" pitchFamily="2" charset="2"/>
              </a:rPr>
              <a:t>      RS</a:t>
            </a:r>
            <a:r>
              <a:rPr lang="en-US" altLang="zh-TW" sz="2400" dirty="0">
                <a:solidFill>
                  <a:schemeClr val="tx1"/>
                </a:solidFill>
                <a:sym typeface="Wingdings" pitchFamily="2" charset="2"/>
              </a:rPr>
              <a:t>(</a:t>
            </a:r>
            <a:r>
              <a:rPr lang="en-US" altLang="zh-TW" sz="2400" i="1" dirty="0">
                <a:solidFill>
                  <a:schemeClr val="tx1"/>
                </a:solidFill>
                <a:sym typeface="Wingdings" pitchFamily="2" charset="2"/>
              </a:rPr>
              <a:t>r</a:t>
            </a:r>
            <a:r>
              <a:rPr lang="en-US" altLang="zh-TW" sz="2400" dirty="0">
                <a:solidFill>
                  <a:schemeClr val="tx1"/>
                </a:solidFill>
                <a:sym typeface="Wingdings" pitchFamily="2" charset="2"/>
              </a:rPr>
              <a:t>(</a:t>
            </a:r>
            <a:r>
              <a:rPr lang="en-US" altLang="zh-TW" sz="2400" i="1" dirty="0">
                <a:solidFill>
                  <a:schemeClr val="tx1"/>
                </a:solidFill>
                <a:sym typeface="Wingdings" pitchFamily="2" charset="2"/>
              </a:rPr>
              <a:t>A</a:t>
            </a:r>
            <a:r>
              <a:rPr lang="en-US" altLang="zh-TW" sz="2400" dirty="0">
                <a:solidFill>
                  <a:schemeClr val="tx1"/>
                </a:solidFill>
                <a:sym typeface="Wingdings" pitchFamily="2" charset="2"/>
              </a:rPr>
              <a:t>)) = </a:t>
            </a:r>
            <a:r>
              <a:rPr lang="en-US" altLang="zh-TW" sz="2400" i="1" dirty="0">
                <a:solidFill>
                  <a:schemeClr val="tx1"/>
                </a:solidFill>
                <a:sym typeface="Wingdings" pitchFamily="2" charset="2"/>
              </a:rPr>
              <a:t>RS</a:t>
            </a:r>
            <a:r>
              <a:rPr lang="en-US" altLang="zh-TW" sz="2400" dirty="0">
                <a:solidFill>
                  <a:schemeClr val="tx1"/>
                </a:solidFill>
                <a:sym typeface="Wingdings" pitchFamily="2" charset="2"/>
              </a:rPr>
              <a:t>(</a:t>
            </a:r>
            <a:r>
              <a:rPr lang="en-US" altLang="zh-TW" sz="2400" i="1" dirty="0">
                <a:solidFill>
                  <a:schemeClr val="tx1"/>
                </a:solidFill>
                <a:sym typeface="Wingdings" pitchFamily="2" charset="2"/>
              </a:rPr>
              <a:t>A</a:t>
            </a:r>
            <a:r>
              <a:rPr lang="en-US" altLang="zh-TW" sz="2400" dirty="0">
                <a:solidFill>
                  <a:schemeClr val="tx1"/>
                </a:solidFill>
                <a:sym typeface="Wingdings" pitchFamily="2" charset="2"/>
              </a:rPr>
              <a:t>)           </a:t>
            </a:r>
            <a:r>
              <a:rPr lang="en-US" altLang="zh-TW" sz="2400" i="1" dirty="0">
                <a:solidFill>
                  <a:schemeClr val="tx1"/>
                </a:solidFill>
                <a:sym typeface="Wingdings" pitchFamily="2" charset="2"/>
              </a:rPr>
              <a:t>r</a:t>
            </a:r>
            <a:r>
              <a:rPr lang="en-US" altLang="zh-TW" sz="2400" dirty="0">
                <a:solidFill>
                  <a:schemeClr val="tx1"/>
                </a:solidFill>
                <a:sym typeface="Wingdings" pitchFamily="2" charset="2"/>
              </a:rPr>
              <a:t>: any </a:t>
            </a:r>
            <a:r>
              <a:rPr lang="en-US" altLang="zh-TW" sz="2400" dirty="0">
                <a:solidFill>
                  <a:schemeClr val="tx1"/>
                </a:solidFill>
              </a:rPr>
              <a:t>elementary row operation</a:t>
            </a:r>
          </a:p>
          <a:p>
            <a:pPr eaLnBrk="1" hangingPunct="1">
              <a:spcBef>
                <a:spcPts val="200"/>
              </a:spcBef>
              <a:buFont typeface="Wingdings" pitchFamily="2" charset="2"/>
              <a:buNone/>
            </a:pPr>
            <a:r>
              <a:rPr lang="en-US" altLang="zh-TW" sz="2400" dirty="0">
                <a:solidFill>
                  <a:schemeClr val="tx1"/>
                </a:solidFill>
              </a:rPr>
              <a:t>     (2) But elementary row operations will change the column space</a:t>
            </a:r>
            <a:r>
              <a:rPr lang="en-US" altLang="zh-TW" sz="2400" dirty="0"/>
              <a:t> </a:t>
            </a:r>
          </a:p>
        </p:txBody>
      </p:sp>
      <p:sp>
        <p:nvSpPr>
          <p:cNvPr id="115715" name="Text Box 4"/>
          <p:cNvSpPr txBox="1">
            <a:spLocks noChangeArrowheads="1"/>
          </p:cNvSpPr>
          <p:nvPr/>
        </p:nvSpPr>
        <p:spPr bwMode="auto">
          <a:xfrm>
            <a:off x="323850" y="2857500"/>
            <a:ext cx="85836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101600" indent="-101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spcBef>
                <a:spcPct val="50000"/>
              </a:spcBef>
              <a:buClr>
                <a:schemeClr val="tx1"/>
              </a:buClr>
              <a:buSzPct val="40000"/>
              <a:buFont typeface="Wingdings" pitchFamily="2" charset="2"/>
              <a:buChar char="n"/>
            </a:pPr>
            <a:r>
              <a:rPr lang="en-US" altLang="zh-TW">
                <a:solidFill>
                  <a:schemeClr val="hlink"/>
                </a:solidFill>
                <a:latin typeface="Times New Roman" pitchFamily="18" charset="0"/>
                <a:ea typeface="標楷體" pitchFamily="65" charset="-120"/>
              </a:rPr>
              <a:t> Theorem 4.14: Basis for the row space of a matrix</a:t>
            </a:r>
          </a:p>
        </p:txBody>
      </p:sp>
      <p:sp>
        <p:nvSpPr>
          <p:cNvPr id="115716" name="矩形 3"/>
          <p:cNvSpPr>
            <a:spLocks noChangeArrowheads="1"/>
          </p:cNvSpPr>
          <p:nvPr/>
        </p:nvSpPr>
        <p:spPr bwMode="auto">
          <a:xfrm>
            <a:off x="857250" y="3286125"/>
            <a:ext cx="8072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300"/>
              </a:spcBef>
            </a:pPr>
            <a:r>
              <a:rPr lang="en-US" altLang="zh-TW">
                <a:latin typeface="Times New Roman" pitchFamily="18" charset="0"/>
                <a:ea typeface="標楷體" pitchFamily="65" charset="-120"/>
              </a:rPr>
              <a:t>If a matrix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is row equivalent to a matrix </a:t>
            </a:r>
            <a:r>
              <a:rPr lang="en-US" altLang="zh-TW" i="1">
                <a:latin typeface="Times New Roman" pitchFamily="18" charset="0"/>
                <a:ea typeface="標楷體" pitchFamily="65" charset="-120"/>
              </a:rPr>
              <a:t>B</a:t>
            </a:r>
            <a:r>
              <a:rPr lang="en-US" altLang="zh-TW">
                <a:latin typeface="Times New Roman" pitchFamily="18" charset="0"/>
                <a:ea typeface="標楷體" pitchFamily="65" charset="-120"/>
              </a:rPr>
              <a:t> in the (reduced) row-echelon form, then the nonzero row vectors of </a:t>
            </a:r>
            <a:r>
              <a:rPr lang="en-US" altLang="zh-TW" i="1">
                <a:latin typeface="Times New Roman" pitchFamily="18" charset="0"/>
                <a:ea typeface="標楷體" pitchFamily="65" charset="-120"/>
              </a:rPr>
              <a:t>B</a:t>
            </a:r>
            <a:r>
              <a:rPr lang="en-US" altLang="zh-TW">
                <a:latin typeface="Times New Roman" pitchFamily="18" charset="0"/>
                <a:ea typeface="標楷體" pitchFamily="65" charset="-120"/>
              </a:rPr>
              <a:t> form a basis for the row space of </a:t>
            </a:r>
            <a:r>
              <a:rPr lang="en-US" altLang="zh-TW" i="1">
                <a:latin typeface="Times New Roman" pitchFamily="18" charset="0"/>
                <a:ea typeface="標楷體" pitchFamily="65" charset="-120"/>
              </a:rPr>
              <a:t>A</a:t>
            </a:r>
            <a:endParaRPr lang="zh-TW" altLang="en-US"/>
          </a:p>
        </p:txBody>
      </p:sp>
      <p:sp>
        <p:nvSpPr>
          <p:cNvPr id="5" name="文字方塊 4"/>
          <p:cNvSpPr txBox="1"/>
          <p:nvPr/>
        </p:nvSpPr>
        <p:spPr>
          <a:xfrm>
            <a:off x="142875" y="4429125"/>
            <a:ext cx="9001125" cy="2551113"/>
          </a:xfrm>
          <a:prstGeom prst="rect">
            <a:avLst/>
          </a:prstGeom>
          <a:noFill/>
        </p:spPr>
        <p:txBody>
          <a:bodyPr>
            <a:spAutoFit/>
          </a:bodyPr>
          <a:lstStyle/>
          <a:p>
            <a:pPr marL="180975" indent="-180975">
              <a:lnSpc>
                <a:spcPct val="92000"/>
              </a:lnSpc>
              <a:defRPr/>
            </a:pPr>
            <a:r>
              <a:rPr lang="en-US" altLang="zh-TW" sz="1700" dirty="0">
                <a:solidFill>
                  <a:srgbClr val="0000FF"/>
                </a:solidFill>
                <a:latin typeface="+mn-lt"/>
              </a:rPr>
              <a:t>1. The row space of </a:t>
            </a:r>
            <a:r>
              <a:rPr lang="en-US" altLang="zh-TW" sz="1700" i="1" dirty="0">
                <a:solidFill>
                  <a:srgbClr val="0000FF"/>
                </a:solidFill>
                <a:latin typeface="+mn-lt"/>
              </a:rPr>
              <a:t>A</a:t>
            </a:r>
            <a:r>
              <a:rPr lang="en-US" altLang="zh-TW" sz="1700" dirty="0">
                <a:solidFill>
                  <a:srgbClr val="0000FF"/>
                </a:solidFill>
                <a:latin typeface="+mn-lt"/>
              </a:rPr>
              <a:t> is the same of the row space of </a:t>
            </a:r>
            <a:r>
              <a:rPr lang="en-US" altLang="zh-TW" sz="1700" i="1" dirty="0">
                <a:solidFill>
                  <a:srgbClr val="0000FF"/>
                </a:solidFill>
                <a:latin typeface="+mn-lt"/>
              </a:rPr>
              <a:t>B </a:t>
            </a:r>
            <a:r>
              <a:rPr lang="en-US" altLang="zh-TW" sz="1700" dirty="0">
                <a:solidFill>
                  <a:srgbClr val="0000FF"/>
                </a:solidFill>
                <a:latin typeface="+mn-lt"/>
              </a:rPr>
              <a:t>(</a:t>
            </a:r>
            <a:r>
              <a:rPr lang="en-US" altLang="zh-TW" sz="1700" dirty="0" err="1">
                <a:solidFill>
                  <a:srgbClr val="0000FF"/>
                </a:solidFill>
                <a:latin typeface="+mn-lt"/>
              </a:rPr>
              <a:t>Thm</a:t>
            </a:r>
            <a:r>
              <a:rPr lang="en-US" altLang="zh-TW" sz="1700" dirty="0">
                <a:solidFill>
                  <a:srgbClr val="0000FF"/>
                </a:solidFill>
                <a:latin typeface="+mn-lt"/>
              </a:rPr>
              <a:t>. 4.13), spanned by all row vectors in </a:t>
            </a:r>
            <a:r>
              <a:rPr lang="en-US" altLang="zh-TW" sz="1700" i="1" dirty="0">
                <a:solidFill>
                  <a:srgbClr val="0000FF"/>
                </a:solidFill>
                <a:latin typeface="+mn-lt"/>
              </a:rPr>
              <a:t>B</a:t>
            </a:r>
          </a:p>
          <a:p>
            <a:pPr marL="180975" indent="-180975">
              <a:lnSpc>
                <a:spcPct val="92000"/>
              </a:lnSpc>
              <a:defRPr/>
            </a:pPr>
            <a:r>
              <a:rPr lang="en-US" altLang="zh-TW" sz="1700" dirty="0">
                <a:solidFill>
                  <a:srgbClr val="0000FF"/>
                </a:solidFill>
                <a:latin typeface="+mn-lt"/>
              </a:rPr>
              <a:t>2. For the row space of </a:t>
            </a:r>
            <a:r>
              <a:rPr lang="en-US" altLang="zh-TW" sz="1700" i="1" dirty="0">
                <a:solidFill>
                  <a:srgbClr val="0000FF"/>
                </a:solidFill>
                <a:latin typeface="+mn-lt"/>
              </a:rPr>
              <a:t>B</a:t>
            </a:r>
            <a:r>
              <a:rPr lang="en-US" altLang="zh-TW" sz="1700" dirty="0">
                <a:solidFill>
                  <a:srgbClr val="0000FF"/>
                </a:solidFill>
                <a:latin typeface="+mn-lt"/>
              </a:rPr>
              <a:t>, it can be constructed by the linear combinations of only nonzero row vectors since </a:t>
            </a:r>
            <a:r>
              <a:rPr lang="en-US" altLang="zh-TW" sz="1700" dirty="0">
                <a:solidFill>
                  <a:srgbClr val="0000FF"/>
                </a:solidFill>
                <a:latin typeface="+mn-lt"/>
                <a:ea typeface="新細明體" pitchFamily="18" charset="-120"/>
              </a:rPr>
              <a:t>it is impossible to generate more combinations when taking zero row vectors into consideration (i.e., nonzero row vectors span the row space of </a:t>
            </a:r>
            <a:r>
              <a:rPr lang="en-US" altLang="zh-TW" sz="1700" i="1" dirty="0">
                <a:solidFill>
                  <a:srgbClr val="0000FF"/>
                </a:solidFill>
                <a:latin typeface="+mn-lt"/>
                <a:ea typeface="新細明體" pitchFamily="18" charset="-120"/>
              </a:rPr>
              <a:t>B</a:t>
            </a:r>
            <a:r>
              <a:rPr lang="en-US" altLang="zh-TW" sz="1700" dirty="0">
                <a:solidFill>
                  <a:srgbClr val="0000FF"/>
                </a:solidFill>
                <a:latin typeface="+mn-lt"/>
                <a:ea typeface="新細明體" pitchFamily="18" charset="-120"/>
              </a:rPr>
              <a:t>)</a:t>
            </a:r>
          </a:p>
          <a:p>
            <a:pPr marL="180975" indent="-180975">
              <a:lnSpc>
                <a:spcPct val="92000"/>
              </a:lnSpc>
              <a:defRPr/>
            </a:pPr>
            <a:r>
              <a:rPr lang="en-US" altLang="zh-TW" sz="1700" dirty="0">
                <a:solidFill>
                  <a:srgbClr val="0000FF"/>
                </a:solidFill>
                <a:latin typeface="+mn-lt"/>
              </a:rPr>
              <a:t>3. Since it is impossible to express a nonzero row vector as the linear combination of other nonzero row vectors in a row-echelon form matrix (see Ex. 2 on the next slide), according to </a:t>
            </a:r>
            <a:r>
              <a:rPr lang="en-US" altLang="zh-TW" sz="1700" dirty="0" err="1">
                <a:solidFill>
                  <a:srgbClr val="0000FF"/>
                </a:solidFill>
                <a:latin typeface="+mn-lt"/>
              </a:rPr>
              <a:t>Thm</a:t>
            </a:r>
            <a:r>
              <a:rPr lang="en-US" altLang="zh-TW" sz="1700" dirty="0">
                <a:solidFill>
                  <a:srgbClr val="0000FF"/>
                </a:solidFill>
                <a:latin typeface="+mn-lt"/>
              </a:rPr>
              <a:t>. 4.8, we can conclude that the nonzero row vectors in </a:t>
            </a:r>
            <a:r>
              <a:rPr lang="en-US" altLang="zh-TW" sz="1700" i="1" dirty="0">
                <a:solidFill>
                  <a:srgbClr val="0000FF"/>
                </a:solidFill>
                <a:latin typeface="+mn-lt"/>
              </a:rPr>
              <a:t>B</a:t>
            </a:r>
            <a:r>
              <a:rPr lang="en-US" altLang="zh-TW" sz="1700" dirty="0">
                <a:solidFill>
                  <a:srgbClr val="0000FF"/>
                </a:solidFill>
                <a:latin typeface="+mn-lt"/>
              </a:rPr>
              <a:t> are linearly independent</a:t>
            </a:r>
          </a:p>
          <a:p>
            <a:pPr marL="180975" indent="-180975">
              <a:lnSpc>
                <a:spcPct val="92000"/>
              </a:lnSpc>
              <a:defRPr/>
            </a:pPr>
            <a:r>
              <a:rPr lang="en-US" altLang="zh-TW" sz="1700" dirty="0">
                <a:solidFill>
                  <a:srgbClr val="0000FF"/>
                </a:solidFill>
                <a:latin typeface="+mn-lt"/>
              </a:rPr>
              <a:t>4. As a consequence, since the nonzero row vectors in </a:t>
            </a:r>
            <a:r>
              <a:rPr lang="en-US" altLang="zh-TW" sz="1700" i="1" dirty="0">
                <a:solidFill>
                  <a:srgbClr val="0000FF"/>
                </a:solidFill>
                <a:latin typeface="+mn-lt"/>
              </a:rPr>
              <a:t>B</a:t>
            </a:r>
            <a:r>
              <a:rPr lang="en-US" altLang="zh-TW" sz="1700" dirty="0">
                <a:solidFill>
                  <a:srgbClr val="0000FF"/>
                </a:solidFill>
                <a:latin typeface="+mn-lt"/>
              </a:rPr>
              <a:t> are linearly independent and span the row space of </a:t>
            </a:r>
            <a:r>
              <a:rPr lang="en-US" altLang="zh-TW" sz="1700" i="1" dirty="0">
                <a:solidFill>
                  <a:srgbClr val="0000FF"/>
                </a:solidFill>
                <a:latin typeface="+mn-lt"/>
              </a:rPr>
              <a:t>B</a:t>
            </a:r>
            <a:r>
              <a:rPr lang="en-US" altLang="zh-TW" sz="1700" dirty="0">
                <a:solidFill>
                  <a:srgbClr val="0000FF"/>
                </a:solidFill>
                <a:latin typeface="+mn-lt"/>
              </a:rPr>
              <a:t>, according to </a:t>
            </a:r>
            <a:r>
              <a:rPr lang="en-US" altLang="zh-TW" sz="1700" dirty="0">
                <a:solidFill>
                  <a:srgbClr val="0000FF"/>
                </a:solidFill>
                <a:latin typeface="Times New Roman"/>
              </a:rPr>
              <a:t>the definition on Slide 4.57, </a:t>
            </a:r>
            <a:r>
              <a:rPr lang="en-US" altLang="zh-TW" sz="1700" dirty="0">
                <a:solidFill>
                  <a:srgbClr val="0000FF"/>
                </a:solidFill>
                <a:latin typeface="+mn-lt"/>
              </a:rPr>
              <a:t>they form a basis for the row space of </a:t>
            </a:r>
            <a:r>
              <a:rPr lang="en-US" altLang="zh-TW" sz="1700" i="1" dirty="0">
                <a:solidFill>
                  <a:srgbClr val="0000FF"/>
                </a:solidFill>
                <a:latin typeface="+mn-lt"/>
              </a:rPr>
              <a:t>B</a:t>
            </a:r>
            <a:r>
              <a:rPr lang="en-US" altLang="zh-TW" sz="1700" dirty="0">
                <a:solidFill>
                  <a:srgbClr val="0000FF"/>
                </a:solidFill>
                <a:latin typeface="+mn-lt"/>
              </a:rPr>
              <a:t> and for the row space of </a:t>
            </a:r>
            <a:r>
              <a:rPr lang="en-US" altLang="zh-TW" sz="1700" i="1" dirty="0">
                <a:solidFill>
                  <a:srgbClr val="0000FF"/>
                </a:solidFill>
                <a:latin typeface="+mn-lt"/>
              </a:rPr>
              <a:t>A</a:t>
            </a:r>
            <a:r>
              <a:rPr lang="en-US" altLang="zh-TW" sz="1700" dirty="0">
                <a:solidFill>
                  <a:srgbClr val="0000FF"/>
                </a:solidFill>
                <a:latin typeface="+mn-lt"/>
              </a:rPr>
              <a:t> as well</a:t>
            </a:r>
            <a:endParaRPr lang="zh-TW" altLang="en-US" sz="1700" dirty="0">
              <a:solidFill>
                <a:srgbClr val="0000FF"/>
              </a:solidFill>
              <a:latin typeface="+mn-lt"/>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4" name="Rectangle 5"/>
          <p:cNvSpPr>
            <a:spLocks noChangeArrowheads="1"/>
          </p:cNvSpPr>
          <p:nvPr/>
        </p:nvSpPr>
        <p:spPr bwMode="auto">
          <a:xfrm>
            <a:off x="873125" y="2133600"/>
            <a:ext cx="47513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nchor="ctr">
            <a:spAutoFit/>
          </a:bodyPr>
          <a:lstStyle/>
          <a:p>
            <a:pPr algn="ctr"/>
            <a:r>
              <a:rPr lang="en-US" altLang="zh-TW">
                <a:latin typeface="Times New Roman" pitchFamily="18" charset="0"/>
                <a:ea typeface="標楷體" pitchFamily="65" charset="-120"/>
              </a:rPr>
              <a:t>Find a basis of the row space of  </a:t>
            </a:r>
            <a:r>
              <a:rPr lang="en-US" altLang="zh-TW" i="1">
                <a:latin typeface="Times New Roman" pitchFamily="18" charset="0"/>
                <a:ea typeface="標楷體" pitchFamily="65" charset="-120"/>
              </a:rPr>
              <a:t>A </a:t>
            </a:r>
            <a:r>
              <a:rPr lang="en-US" altLang="zh-TW">
                <a:latin typeface="Times New Roman" pitchFamily="18" charset="0"/>
                <a:ea typeface="標楷體" pitchFamily="65" charset="-120"/>
              </a:rPr>
              <a:t>=</a:t>
            </a:r>
          </a:p>
        </p:txBody>
      </p:sp>
      <p:graphicFrame>
        <p:nvGraphicFramePr>
          <p:cNvPr id="65538" name="Object 0"/>
          <p:cNvGraphicFramePr>
            <a:graphicFrameLocks noChangeAspect="1"/>
          </p:cNvGraphicFramePr>
          <p:nvPr/>
        </p:nvGraphicFramePr>
        <p:xfrm>
          <a:off x="5572125" y="1357313"/>
          <a:ext cx="2173288" cy="2055812"/>
        </p:xfrm>
        <a:graphic>
          <a:graphicData uri="http://schemas.openxmlformats.org/presentationml/2006/ole">
            <mc:AlternateContent xmlns:mc="http://schemas.openxmlformats.org/markup-compatibility/2006">
              <mc:Choice xmlns:v="urn:schemas-microsoft-com:vml" Requires="v">
                <p:oleObj spid="_x0000_s173212" name="Equation" r:id="rId3" imgW="1206360" imgH="1143000" progId="Equation.3">
                  <p:embed/>
                </p:oleObj>
              </mc:Choice>
              <mc:Fallback>
                <p:oleObj name="Equation" r:id="rId3" imgW="1206360" imgH="11430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1357313"/>
                        <a:ext cx="2173288" cy="205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5" name="Text Box 13"/>
          <p:cNvSpPr txBox="1">
            <a:spLocks noChangeArrowheads="1"/>
          </p:cNvSpPr>
          <p:nvPr/>
        </p:nvSpPr>
        <p:spPr bwMode="auto">
          <a:xfrm>
            <a:off x="381000" y="914400"/>
            <a:ext cx="512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a:solidFill>
                  <a:schemeClr val="hlink"/>
                </a:solidFill>
                <a:latin typeface="Times New Roman" pitchFamily="18" charset="0"/>
                <a:ea typeface="標楷體" pitchFamily="65" charset="-120"/>
              </a:rPr>
              <a:t> </a:t>
            </a:r>
            <a:r>
              <a:rPr lang="en-US" altLang="zh-TW">
                <a:solidFill>
                  <a:schemeClr val="hlink"/>
                </a:solidFill>
                <a:latin typeface="Times New Roman" pitchFamily="18" charset="0"/>
              </a:rPr>
              <a:t>Ex 2:</a:t>
            </a:r>
            <a:r>
              <a:rPr lang="en-US" altLang="zh-TW">
                <a:solidFill>
                  <a:schemeClr val="hlink"/>
                </a:solidFill>
                <a:latin typeface="Times New Roman" pitchFamily="18" charset="0"/>
                <a:ea typeface="標楷體" pitchFamily="65" charset="-120"/>
              </a:rPr>
              <a:t> Finding a basis for a row space</a:t>
            </a:r>
            <a:endParaRPr lang="en-US" altLang="zh-TW">
              <a:latin typeface="Times New Roman" pitchFamily="18" charset="0"/>
            </a:endParaRPr>
          </a:p>
        </p:txBody>
      </p:sp>
      <p:grpSp>
        <p:nvGrpSpPr>
          <p:cNvPr id="65546" name="Group 27"/>
          <p:cNvGrpSpPr>
            <a:grpSpLocks/>
          </p:cNvGrpSpPr>
          <p:nvPr/>
        </p:nvGrpSpPr>
        <p:grpSpPr bwMode="auto">
          <a:xfrm>
            <a:off x="571500" y="3505200"/>
            <a:ext cx="3392488" cy="2208213"/>
            <a:chOff x="384" y="1728"/>
            <a:chExt cx="2137" cy="1391"/>
          </a:xfrm>
        </p:grpSpPr>
        <p:sp>
          <p:nvSpPr>
            <p:cNvPr id="65548" name="Text Box 10"/>
            <p:cNvSpPr txBox="1">
              <a:spLocks noChangeArrowheads="1"/>
            </p:cNvSpPr>
            <p:nvPr/>
          </p:nvSpPr>
          <p:spPr bwMode="auto">
            <a:xfrm>
              <a:off x="384" y="1728"/>
              <a:ext cx="4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graphicFrame>
          <p:nvGraphicFramePr>
            <p:cNvPr id="65543" name="Object 5"/>
            <p:cNvGraphicFramePr>
              <a:graphicFrameLocks noChangeAspect="1"/>
            </p:cNvGraphicFramePr>
            <p:nvPr/>
          </p:nvGraphicFramePr>
          <p:xfrm>
            <a:off x="1152" y="1824"/>
            <a:ext cx="1369" cy="1295"/>
          </p:xfrm>
          <a:graphic>
            <a:graphicData uri="http://schemas.openxmlformats.org/presentationml/2006/ole">
              <mc:AlternateContent xmlns:mc="http://schemas.openxmlformats.org/markup-compatibility/2006">
                <mc:Choice xmlns:v="urn:schemas-microsoft-com:vml" Requires="v">
                  <p:oleObj spid="_x0000_s173213" name="Equation" r:id="rId5" imgW="1206360" imgH="1143000" progId="Equation.3">
                    <p:embed/>
                  </p:oleObj>
                </mc:Choice>
                <mc:Fallback>
                  <p:oleObj name="Equation" r:id="rId5" imgW="1206360" imgH="11430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1824"/>
                          <a:ext cx="1369" cy="12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9" name="Text Box 21"/>
            <p:cNvSpPr txBox="1">
              <a:spLocks noChangeArrowheads="1"/>
            </p:cNvSpPr>
            <p:nvPr/>
          </p:nvSpPr>
          <p:spPr bwMode="auto">
            <a:xfrm>
              <a:off x="816" y="2448"/>
              <a:ext cx="3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rPr>
                <a:t>A=</a:t>
              </a:r>
            </a:p>
          </p:txBody>
        </p:sp>
      </p:grpSp>
      <p:graphicFrame>
        <p:nvGraphicFramePr>
          <p:cNvPr id="65539" name="Object 2"/>
          <p:cNvGraphicFramePr>
            <a:graphicFrameLocks noChangeAspect="1"/>
          </p:cNvGraphicFramePr>
          <p:nvPr/>
        </p:nvGraphicFramePr>
        <p:xfrm>
          <a:off x="6075363" y="3657600"/>
          <a:ext cx="1622425" cy="2058988"/>
        </p:xfrm>
        <a:graphic>
          <a:graphicData uri="http://schemas.openxmlformats.org/presentationml/2006/ole">
            <mc:AlternateContent xmlns:mc="http://schemas.openxmlformats.org/markup-compatibility/2006">
              <mc:Choice xmlns:v="urn:schemas-microsoft-com:vml" Requires="v">
                <p:oleObj spid="_x0000_s173214" name="Equation" r:id="rId6" imgW="901440" imgH="1143000" progId="Equation.3">
                  <p:embed/>
                </p:oleObj>
              </mc:Choice>
              <mc:Fallback>
                <p:oleObj name="Equation" r:id="rId6" imgW="901440" imgH="11430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5363" y="3657600"/>
                        <a:ext cx="1622425" cy="2058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0" name="Object 3"/>
          <p:cNvGraphicFramePr>
            <a:graphicFrameLocks/>
          </p:cNvGraphicFramePr>
          <p:nvPr/>
        </p:nvGraphicFramePr>
        <p:xfrm>
          <a:off x="7715250" y="3544888"/>
          <a:ext cx="449263" cy="2484437"/>
        </p:xfrm>
        <a:graphic>
          <a:graphicData uri="http://schemas.openxmlformats.org/presentationml/2006/ole">
            <mc:AlternateContent xmlns:mc="http://schemas.openxmlformats.org/markup-compatibility/2006">
              <mc:Choice xmlns:v="urn:schemas-microsoft-com:vml" Requires="v">
                <p:oleObj spid="_x0000_s173215" name="Equation" r:id="rId8" imgW="228600" imgH="1269720" progId="Equation.DSMT4">
                  <p:embed/>
                </p:oleObj>
              </mc:Choice>
              <mc:Fallback>
                <p:oleObj name="Equation" r:id="rId8" imgW="228600" imgH="1269720" progId="Equation.DSMT4">
                  <p:embed/>
                  <p:pic>
                    <p:nvPicPr>
                      <p:cNvPr id="0" name="Object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15250" y="3544888"/>
                        <a:ext cx="449263" cy="248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7" name="Text Box 16"/>
          <p:cNvSpPr txBox="1">
            <a:spLocks noChangeArrowheads="1"/>
          </p:cNvSpPr>
          <p:nvPr/>
        </p:nvSpPr>
        <p:spPr bwMode="auto">
          <a:xfrm>
            <a:off x="5402263" y="4572000"/>
            <a:ext cx="617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B</a:t>
            </a:r>
            <a:r>
              <a:rPr lang="en-US" altLang="zh-TW">
                <a:latin typeface="Times New Roman" pitchFamily="18" charset="0"/>
                <a:ea typeface="標楷體" pitchFamily="65" charset="-120"/>
              </a:rPr>
              <a:t> =</a:t>
            </a:r>
          </a:p>
        </p:txBody>
      </p:sp>
      <p:graphicFrame>
        <p:nvGraphicFramePr>
          <p:cNvPr id="65541" name="Object 4"/>
          <p:cNvGraphicFramePr>
            <a:graphicFrameLocks noChangeAspect="1"/>
          </p:cNvGraphicFramePr>
          <p:nvPr/>
        </p:nvGraphicFramePr>
        <p:xfrm>
          <a:off x="4179888" y="4572000"/>
          <a:ext cx="1068387" cy="406400"/>
        </p:xfrm>
        <a:graphic>
          <a:graphicData uri="http://schemas.openxmlformats.org/presentationml/2006/ole">
            <mc:AlternateContent xmlns:mc="http://schemas.openxmlformats.org/markup-compatibility/2006">
              <mc:Choice xmlns:v="urn:schemas-microsoft-com:vml" Requires="v">
                <p:oleObj spid="_x0000_s173216" name="Equation" r:id="rId10" imgW="533160" imgH="203040" progId="Equation.DSMT4">
                  <p:embed/>
                </p:oleObj>
              </mc:Choice>
              <mc:Fallback>
                <p:oleObj name="Equation" r:id="rId10" imgW="533160" imgH="20304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9888" y="4572000"/>
                        <a:ext cx="1068387"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42" name="Object 1"/>
          <p:cNvGraphicFramePr>
            <a:graphicFrameLocks noChangeAspect="1"/>
          </p:cNvGraphicFramePr>
          <p:nvPr/>
        </p:nvGraphicFramePr>
        <p:xfrm>
          <a:off x="2057400" y="5634038"/>
          <a:ext cx="5843588" cy="385762"/>
        </p:xfrm>
        <a:graphic>
          <a:graphicData uri="http://schemas.openxmlformats.org/presentationml/2006/ole">
            <mc:AlternateContent xmlns:mc="http://schemas.openxmlformats.org/markup-compatibility/2006">
              <mc:Choice xmlns:v="urn:schemas-microsoft-com:vml" Requires="v">
                <p:oleObj spid="_x0000_s173217" name="Equation" r:id="rId12" imgW="3263760" imgH="215640" progId="Equation.3">
                  <p:embed/>
                </p:oleObj>
              </mc:Choice>
              <mc:Fallback>
                <p:oleObj name="Equation" r:id="rId12" imgW="3263760" imgH="215640" progId="Equation.3">
                  <p:embed/>
                  <p:pic>
                    <p:nvPicPr>
                      <p:cNvPr id="0" name="Object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5634038"/>
                        <a:ext cx="5843588"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4" name="Rectangle 3"/>
          <p:cNvSpPr>
            <a:spLocks noGrp="1" noChangeArrowheads="1"/>
          </p:cNvSpPr>
          <p:nvPr>
            <p:ph type="body" idx="1"/>
          </p:nvPr>
        </p:nvSpPr>
        <p:spPr>
          <a:xfrm>
            <a:off x="381000" y="2798763"/>
            <a:ext cx="1670050" cy="495300"/>
          </a:xfrm>
        </p:spPr>
        <p:txBody>
          <a:bodyPr/>
          <a:lstStyle/>
          <a:p>
            <a:pPr eaLnBrk="1" hangingPunct="1"/>
            <a:r>
              <a:rPr lang="en-US" altLang="zh-TW" dirty="0">
                <a:solidFill>
                  <a:srgbClr val="FF0000"/>
                </a:solidFill>
              </a:rPr>
              <a:t>Notes:</a:t>
            </a:r>
          </a:p>
        </p:txBody>
      </p:sp>
      <p:graphicFrame>
        <p:nvGraphicFramePr>
          <p:cNvPr id="66562" name="Object 7"/>
          <p:cNvGraphicFramePr>
            <a:graphicFrameLocks noChangeAspect="1"/>
          </p:cNvGraphicFramePr>
          <p:nvPr/>
        </p:nvGraphicFramePr>
        <p:xfrm>
          <a:off x="869950" y="5513388"/>
          <a:ext cx="4370388" cy="457200"/>
        </p:xfrm>
        <a:graphic>
          <a:graphicData uri="http://schemas.openxmlformats.org/presentationml/2006/ole">
            <mc:AlternateContent xmlns:mc="http://schemas.openxmlformats.org/markup-compatibility/2006">
              <mc:Choice xmlns:v="urn:schemas-microsoft-com:vml" Requires="v">
                <p:oleObj spid="_x0000_s67299" name="Equation" r:id="rId3" imgW="2184120" imgH="228600" progId="Equation.DSMT4">
                  <p:embed/>
                </p:oleObj>
              </mc:Choice>
              <mc:Fallback>
                <p:oleObj name="Equation" r:id="rId3" imgW="2184120" imgH="2286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950" y="5513388"/>
                        <a:ext cx="43703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563" name="Object 8"/>
          <p:cNvGraphicFramePr>
            <a:graphicFrameLocks noChangeAspect="1"/>
          </p:cNvGraphicFramePr>
          <p:nvPr/>
        </p:nvGraphicFramePr>
        <p:xfrm>
          <a:off x="877888" y="4584700"/>
          <a:ext cx="8194675" cy="914400"/>
        </p:xfrm>
        <a:graphic>
          <a:graphicData uri="http://schemas.openxmlformats.org/presentationml/2006/ole">
            <mc:AlternateContent xmlns:mc="http://schemas.openxmlformats.org/markup-compatibility/2006">
              <mc:Choice xmlns:v="urn:schemas-microsoft-com:vml" Requires="v">
                <p:oleObj spid="_x0000_s67300" name="Equation" r:id="rId5" imgW="4101840" imgH="457200" progId="Equation.DSMT4">
                  <p:embed/>
                </p:oleObj>
              </mc:Choice>
              <mc:Fallback>
                <p:oleObj name="Equation" r:id="rId5" imgW="4101840" imgH="4572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888" y="4584700"/>
                        <a:ext cx="819467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65" name="Text Box 9"/>
          <p:cNvSpPr txBox="1">
            <a:spLocks noChangeArrowheads="1"/>
          </p:cNvSpPr>
          <p:nvPr/>
        </p:nvSpPr>
        <p:spPr bwMode="auto">
          <a:xfrm>
            <a:off x="990600" y="914400"/>
            <a:ext cx="79025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pPr>
            <a:r>
              <a:rPr lang="en-US" altLang="zh-TW">
                <a:latin typeface="Times New Roman" pitchFamily="18" charset="0"/>
                <a:ea typeface="標楷體" pitchFamily="65" charset="-120"/>
              </a:rPr>
              <a:t>a basis for </a:t>
            </a:r>
            <a:r>
              <a:rPr lang="en-US" altLang="zh-TW" i="1">
                <a:latin typeface="Times New Roman" pitchFamily="18" charset="0"/>
                <a:ea typeface="標楷體" pitchFamily="65" charset="-120"/>
              </a:rPr>
              <a:t>RS</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 {the nonzero row vectors of </a:t>
            </a:r>
            <a:r>
              <a:rPr lang="en-US" altLang="zh-TW" i="1">
                <a:latin typeface="Times New Roman" pitchFamily="18" charset="0"/>
                <a:ea typeface="標楷體" pitchFamily="65" charset="-120"/>
              </a:rPr>
              <a:t>B</a:t>
            </a:r>
            <a:r>
              <a:rPr lang="en-US" altLang="zh-TW">
                <a:latin typeface="Times New Roman" pitchFamily="18" charset="0"/>
                <a:ea typeface="標楷體" pitchFamily="65" charset="-120"/>
              </a:rPr>
              <a:t>} </a:t>
            </a:r>
            <a:r>
              <a:rPr lang="en-US" altLang="zh-TW">
                <a:solidFill>
                  <a:srgbClr val="0000FF"/>
                </a:solidFill>
                <a:latin typeface="Times New Roman" pitchFamily="18" charset="0"/>
                <a:ea typeface="標楷體" pitchFamily="65" charset="-120"/>
              </a:rPr>
              <a:t>(Thm 4.14)</a:t>
            </a:r>
            <a:endParaRPr lang="en-US" altLang="zh-TW" b="1">
              <a:solidFill>
                <a:srgbClr val="0000FF"/>
              </a:solidFill>
              <a:latin typeface="Times New Roman" pitchFamily="18" charset="0"/>
              <a:ea typeface="標楷體" pitchFamily="65" charset="-120"/>
            </a:endParaRPr>
          </a:p>
          <a:p>
            <a:pPr eaLnBrk="1" hangingPunct="1">
              <a:lnSpc>
                <a:spcPct val="120000"/>
              </a:lnSpc>
            </a:pP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w</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w</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w</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 {(1, 3, 1, 3), (0, 1, 1, 0), (0, 0, 0, 1)}</a:t>
            </a:r>
            <a:endParaRPr lang="en-US" altLang="zh-TW" b="1"/>
          </a:p>
        </p:txBody>
      </p:sp>
      <p:sp>
        <p:nvSpPr>
          <p:cNvPr id="66566" name="Text Box 10"/>
          <p:cNvSpPr txBox="1">
            <a:spLocks noChangeArrowheads="1"/>
          </p:cNvSpPr>
          <p:nvPr/>
        </p:nvSpPr>
        <p:spPr bwMode="auto">
          <a:xfrm>
            <a:off x="785813" y="3294063"/>
            <a:ext cx="74882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dirty="0">
                <a:latin typeface="Times New Roman" pitchFamily="18" charset="0"/>
              </a:rPr>
              <a:t>Although row operations can change the column space of a matrix (mentioned in Slide 4.77), they do not change the dependency relationships among columns</a:t>
            </a:r>
          </a:p>
        </p:txBody>
      </p:sp>
      <p:sp>
        <p:nvSpPr>
          <p:cNvPr id="7" name="文字方塊 6"/>
          <p:cNvSpPr txBox="1"/>
          <p:nvPr/>
        </p:nvSpPr>
        <p:spPr>
          <a:xfrm>
            <a:off x="928688" y="5951538"/>
            <a:ext cx="7786687" cy="646112"/>
          </a:xfrm>
          <a:prstGeom prst="rect">
            <a:avLst/>
          </a:prstGeom>
          <a:noFill/>
        </p:spPr>
        <p:txBody>
          <a:bodyPr>
            <a:spAutoFit/>
          </a:bodyPr>
          <a:lstStyle/>
          <a:p>
            <a:pPr>
              <a:defRPr/>
            </a:pPr>
            <a:r>
              <a:rPr lang="en-US" altLang="zh-TW" sz="1800" dirty="0">
                <a:solidFill>
                  <a:srgbClr val="0000FF"/>
                </a:solidFill>
                <a:latin typeface="+mn-lt"/>
              </a:rPr>
              <a:t>(The linear combination relationships among column vectors in </a:t>
            </a:r>
            <a:r>
              <a:rPr lang="en-US" altLang="zh-TW" sz="1800" i="1" dirty="0">
                <a:solidFill>
                  <a:srgbClr val="0000FF"/>
                </a:solidFill>
                <a:latin typeface="+mn-lt"/>
              </a:rPr>
              <a:t>B</a:t>
            </a:r>
            <a:r>
              <a:rPr lang="en-US" altLang="zh-TW" sz="1800" dirty="0">
                <a:solidFill>
                  <a:srgbClr val="0000FF"/>
                </a:solidFill>
                <a:latin typeface="+mn-lt"/>
              </a:rPr>
              <a:t> still hold for column vectors in </a:t>
            </a:r>
            <a:r>
              <a:rPr lang="en-US" altLang="zh-TW" sz="1800" i="1" dirty="0">
                <a:solidFill>
                  <a:srgbClr val="0000FF"/>
                </a:solidFill>
                <a:latin typeface="+mn-lt"/>
              </a:rPr>
              <a:t>A</a:t>
            </a:r>
            <a:r>
              <a:rPr lang="en-US" altLang="zh-TW" sz="1800" dirty="0">
                <a:solidFill>
                  <a:srgbClr val="0000FF"/>
                </a:solidFill>
                <a:latin typeface="+mn-lt"/>
              </a:rPr>
              <a:t>)</a:t>
            </a:r>
            <a:endParaRPr lang="zh-TW" altLang="en-US" sz="1800" dirty="0">
              <a:solidFill>
                <a:srgbClr val="0000FF"/>
              </a:solidFill>
              <a:latin typeface="+mn-lt"/>
            </a:endParaRPr>
          </a:p>
        </p:txBody>
      </p:sp>
      <p:sp>
        <p:nvSpPr>
          <p:cNvPr id="8" name="文字方塊 7"/>
          <p:cNvSpPr txBox="1"/>
          <p:nvPr/>
        </p:nvSpPr>
        <p:spPr>
          <a:xfrm>
            <a:off x="827088" y="1916113"/>
            <a:ext cx="7786687" cy="923925"/>
          </a:xfrm>
          <a:prstGeom prst="rect">
            <a:avLst/>
          </a:prstGeom>
          <a:noFill/>
        </p:spPr>
        <p:txBody>
          <a:bodyPr>
            <a:spAutoFit/>
          </a:bodyPr>
          <a:lstStyle/>
          <a:p>
            <a:pPr>
              <a:defRPr/>
            </a:pPr>
            <a:r>
              <a:rPr lang="en-US" altLang="zh-TW" sz="1800" dirty="0">
                <a:solidFill>
                  <a:srgbClr val="0000FF"/>
                </a:solidFill>
                <a:latin typeface="+mn-lt"/>
              </a:rPr>
              <a:t>(Check: </a:t>
            </a:r>
            <a:r>
              <a:rPr lang="en-US" altLang="zh-TW" sz="1800" b="1" dirty="0">
                <a:solidFill>
                  <a:srgbClr val="0000FF"/>
                </a:solidFill>
                <a:latin typeface="+mn-lt"/>
              </a:rPr>
              <a:t>w</a:t>
            </a:r>
            <a:r>
              <a:rPr lang="en-US" altLang="zh-TW" sz="1800" baseline="-25000" dirty="0">
                <a:solidFill>
                  <a:srgbClr val="0000FF"/>
                </a:solidFill>
                <a:latin typeface="+mn-lt"/>
              </a:rPr>
              <a:t>1</a:t>
            </a:r>
            <a:r>
              <a:rPr lang="en-US" altLang="zh-TW" sz="1800" dirty="0">
                <a:solidFill>
                  <a:srgbClr val="0000FF"/>
                </a:solidFill>
                <a:latin typeface="+mn-lt"/>
              </a:rPr>
              <a:t>, </a:t>
            </a:r>
            <a:r>
              <a:rPr lang="en-US" altLang="zh-TW" sz="1800" b="1" dirty="0">
                <a:solidFill>
                  <a:srgbClr val="0000FF"/>
                </a:solidFill>
                <a:latin typeface="+mn-lt"/>
              </a:rPr>
              <a:t>w</a:t>
            </a:r>
            <a:r>
              <a:rPr lang="en-US" altLang="zh-TW" sz="1800" baseline="-25000" dirty="0">
                <a:solidFill>
                  <a:srgbClr val="0000FF"/>
                </a:solidFill>
                <a:latin typeface="+mn-lt"/>
              </a:rPr>
              <a:t>2</a:t>
            </a:r>
            <a:r>
              <a:rPr lang="en-US" altLang="zh-TW" sz="1800" dirty="0">
                <a:solidFill>
                  <a:srgbClr val="0000FF"/>
                </a:solidFill>
                <a:latin typeface="+mn-lt"/>
              </a:rPr>
              <a:t>, </a:t>
            </a:r>
            <a:r>
              <a:rPr lang="en-US" altLang="zh-TW" sz="1800" b="1" dirty="0">
                <a:solidFill>
                  <a:srgbClr val="0000FF"/>
                </a:solidFill>
                <a:latin typeface="+mn-lt"/>
              </a:rPr>
              <a:t>w</a:t>
            </a:r>
            <a:r>
              <a:rPr lang="en-US" altLang="zh-TW" sz="1800" baseline="-25000" dirty="0">
                <a:solidFill>
                  <a:srgbClr val="0000FF"/>
                </a:solidFill>
                <a:latin typeface="+mn-lt"/>
              </a:rPr>
              <a:t>3</a:t>
            </a:r>
            <a:r>
              <a:rPr lang="en-US" altLang="zh-TW" sz="1800" dirty="0">
                <a:solidFill>
                  <a:srgbClr val="0000FF"/>
                </a:solidFill>
                <a:latin typeface="+mn-lt"/>
              </a:rPr>
              <a:t> are linearly independent, i.e., </a:t>
            </a:r>
            <a:r>
              <a:rPr lang="en-US" altLang="zh-TW" sz="1800" i="1" dirty="0">
                <a:solidFill>
                  <a:srgbClr val="0000FF"/>
                </a:solidFill>
                <a:latin typeface="+mn-lt"/>
              </a:rPr>
              <a:t>a</a:t>
            </a:r>
            <a:r>
              <a:rPr lang="en-US" altLang="zh-TW" sz="1800" b="1" dirty="0">
                <a:solidFill>
                  <a:srgbClr val="0000FF"/>
                </a:solidFill>
                <a:latin typeface="Times New Roman"/>
              </a:rPr>
              <a:t>w</a:t>
            </a:r>
            <a:r>
              <a:rPr lang="en-US" altLang="zh-TW" sz="1800" baseline="-25000" dirty="0">
                <a:solidFill>
                  <a:srgbClr val="0000FF"/>
                </a:solidFill>
                <a:latin typeface="Times New Roman"/>
              </a:rPr>
              <a:t>1 </a:t>
            </a:r>
            <a:r>
              <a:rPr lang="en-US" altLang="zh-TW" sz="1800" dirty="0">
                <a:solidFill>
                  <a:srgbClr val="0000FF"/>
                </a:solidFill>
                <a:latin typeface="+mn-lt"/>
              </a:rPr>
              <a:t>+ </a:t>
            </a:r>
            <a:r>
              <a:rPr lang="en-US" altLang="zh-TW" sz="1800" i="1" dirty="0">
                <a:solidFill>
                  <a:srgbClr val="0000FF"/>
                </a:solidFill>
                <a:latin typeface="+mn-lt"/>
              </a:rPr>
              <a:t>b</a:t>
            </a:r>
            <a:r>
              <a:rPr lang="en-US" altLang="zh-TW" sz="1800" b="1" dirty="0">
                <a:solidFill>
                  <a:srgbClr val="0000FF"/>
                </a:solidFill>
                <a:latin typeface="Times New Roman"/>
              </a:rPr>
              <a:t>w</a:t>
            </a:r>
            <a:r>
              <a:rPr lang="en-US" altLang="zh-TW" sz="1800" baseline="-25000" dirty="0">
                <a:solidFill>
                  <a:srgbClr val="0000FF"/>
                </a:solidFill>
                <a:latin typeface="Times New Roman"/>
              </a:rPr>
              <a:t>2 </a:t>
            </a:r>
            <a:r>
              <a:rPr lang="en-US" altLang="zh-TW" sz="1800" dirty="0">
                <a:solidFill>
                  <a:srgbClr val="0000FF"/>
                </a:solidFill>
                <a:latin typeface="+mn-lt"/>
              </a:rPr>
              <a:t>+ </a:t>
            </a:r>
            <a:r>
              <a:rPr lang="en-US" altLang="zh-TW" sz="1800" i="1" dirty="0">
                <a:solidFill>
                  <a:srgbClr val="0000FF"/>
                </a:solidFill>
                <a:latin typeface="+mn-lt"/>
              </a:rPr>
              <a:t>c</a:t>
            </a:r>
            <a:r>
              <a:rPr lang="en-US" altLang="zh-TW" sz="1800" b="1" dirty="0">
                <a:solidFill>
                  <a:srgbClr val="0000FF"/>
                </a:solidFill>
                <a:latin typeface="Times New Roman"/>
              </a:rPr>
              <a:t>w</a:t>
            </a:r>
            <a:r>
              <a:rPr lang="en-US" altLang="zh-TW" sz="1800" baseline="-25000" dirty="0">
                <a:solidFill>
                  <a:srgbClr val="0000FF"/>
                </a:solidFill>
                <a:latin typeface="Times New Roman"/>
              </a:rPr>
              <a:t>3 </a:t>
            </a:r>
            <a:r>
              <a:rPr lang="en-US" altLang="zh-TW" sz="1800" dirty="0">
                <a:solidFill>
                  <a:srgbClr val="0000FF"/>
                </a:solidFill>
                <a:latin typeface="+mn-lt"/>
              </a:rPr>
              <a:t>= </a:t>
            </a:r>
            <a:r>
              <a:rPr lang="en-US" altLang="zh-TW" sz="1800" b="1" dirty="0">
                <a:solidFill>
                  <a:srgbClr val="0000FF"/>
                </a:solidFill>
                <a:latin typeface="+mn-lt"/>
              </a:rPr>
              <a:t>0</a:t>
            </a:r>
            <a:r>
              <a:rPr lang="en-US" altLang="zh-TW" sz="1800" dirty="0">
                <a:solidFill>
                  <a:srgbClr val="0000FF"/>
                </a:solidFill>
                <a:latin typeface="+mn-lt"/>
              </a:rPr>
              <a:t> has only the trivial solution or it is impossible to express any one of them to be the linear combination of the others (Theorem 4.8))</a:t>
            </a:r>
            <a:endParaRPr lang="zh-TW" altLang="en-US" sz="1800" dirty="0">
              <a:solidFill>
                <a:srgbClr val="0000FF"/>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27"/>
          <p:cNvSpPr>
            <a:spLocks noGrp="1" noChangeArrowheads="1"/>
          </p:cNvSpPr>
          <p:nvPr>
            <p:ph type="body" idx="1"/>
          </p:nvPr>
        </p:nvSpPr>
        <p:spPr>
          <a:xfrm>
            <a:off x="252413" y="785813"/>
            <a:ext cx="8856662" cy="990600"/>
          </a:xfrm>
        </p:spPr>
        <p:txBody>
          <a:bodyPr/>
          <a:lstStyle/>
          <a:p>
            <a:pPr marL="71438" indent="-71438" eaLnBrk="1" hangingPunct="1">
              <a:spcBef>
                <a:spcPts val="300"/>
              </a:spcBef>
            </a:pPr>
            <a:r>
              <a:rPr lang="en-US" altLang="zh-TW" dirty="0"/>
              <a:t> Theorem 4.2: Properties of vector addition and scalar multiplication</a:t>
            </a:r>
          </a:p>
          <a:p>
            <a:pPr marL="71438" indent="-71438" eaLnBrk="1" hangingPunct="1">
              <a:spcBef>
                <a:spcPts val="300"/>
              </a:spcBef>
              <a:buFont typeface="Wingdings" pitchFamily="2" charset="2"/>
              <a:buNone/>
            </a:pPr>
            <a:r>
              <a:rPr lang="en-US" altLang="zh-TW" dirty="0"/>
              <a:t>            </a:t>
            </a:r>
            <a:r>
              <a:rPr lang="en-US" altLang="zh-TW" dirty="0">
                <a:solidFill>
                  <a:schemeClr val="tx1"/>
                </a:solidFill>
              </a:rPr>
              <a:t>Let </a:t>
            </a:r>
            <a:r>
              <a:rPr lang="en-US" altLang="zh-TW" b="1" dirty="0">
                <a:solidFill>
                  <a:schemeClr val="tx1"/>
                </a:solidFill>
              </a:rPr>
              <a:t>u</a:t>
            </a:r>
            <a:r>
              <a:rPr lang="en-US" altLang="zh-TW" dirty="0">
                <a:solidFill>
                  <a:schemeClr val="tx1"/>
                </a:solidFill>
              </a:rPr>
              <a:t>, </a:t>
            </a:r>
            <a:r>
              <a:rPr lang="en-US" altLang="zh-TW" b="1" dirty="0">
                <a:solidFill>
                  <a:schemeClr val="tx1"/>
                </a:solidFill>
              </a:rPr>
              <a:t>v</a:t>
            </a:r>
            <a:r>
              <a:rPr lang="en-US" altLang="zh-TW" dirty="0">
                <a:solidFill>
                  <a:schemeClr val="tx1"/>
                </a:solidFill>
              </a:rPr>
              <a:t>, and </a:t>
            </a:r>
            <a:r>
              <a:rPr lang="en-US" altLang="zh-TW" b="1" dirty="0">
                <a:solidFill>
                  <a:schemeClr val="tx1"/>
                </a:solidFill>
              </a:rPr>
              <a:t>w </a:t>
            </a:r>
            <a:r>
              <a:rPr lang="en-US" altLang="zh-TW" dirty="0">
                <a:solidFill>
                  <a:schemeClr val="tx1"/>
                </a:solidFill>
              </a:rPr>
              <a:t>be vectors in</a:t>
            </a:r>
            <a:r>
              <a:rPr lang="en-US" altLang="zh-TW" b="1" dirty="0">
                <a:solidFill>
                  <a:schemeClr val="tx1"/>
                </a:solidFill>
              </a:rPr>
              <a:t> </a:t>
            </a:r>
            <a:r>
              <a:rPr lang="en-US" altLang="zh-TW" i="1" dirty="0" err="1">
                <a:solidFill>
                  <a:schemeClr val="tx1"/>
                </a:solidFill>
              </a:rPr>
              <a:t>R</a:t>
            </a:r>
            <a:r>
              <a:rPr lang="en-US" altLang="zh-TW" i="1" baseline="50000" dirty="0" err="1">
                <a:solidFill>
                  <a:schemeClr val="tx1"/>
                </a:solidFill>
              </a:rPr>
              <a:t>n</a:t>
            </a:r>
            <a:r>
              <a:rPr lang="en-US" altLang="zh-TW" dirty="0">
                <a:solidFill>
                  <a:schemeClr val="tx1"/>
                </a:solidFill>
              </a:rPr>
              <a:t>, and let </a:t>
            </a:r>
            <a:r>
              <a:rPr lang="en-US" altLang="zh-TW" i="1" dirty="0">
                <a:solidFill>
                  <a:schemeClr val="tx1"/>
                </a:solidFill>
              </a:rPr>
              <a:t>c</a:t>
            </a:r>
            <a:r>
              <a:rPr lang="en-US" altLang="zh-TW" dirty="0">
                <a:solidFill>
                  <a:schemeClr val="tx1"/>
                </a:solidFill>
              </a:rPr>
              <a:t> and </a:t>
            </a:r>
            <a:r>
              <a:rPr lang="en-US" altLang="zh-TW" i="1" dirty="0">
                <a:solidFill>
                  <a:schemeClr val="tx1"/>
                </a:solidFill>
              </a:rPr>
              <a:t>d</a:t>
            </a:r>
            <a:r>
              <a:rPr lang="en-US" altLang="zh-TW" dirty="0">
                <a:solidFill>
                  <a:schemeClr val="tx1"/>
                </a:solidFill>
              </a:rPr>
              <a:t> be scalars</a:t>
            </a:r>
          </a:p>
        </p:txBody>
      </p:sp>
      <p:sp>
        <p:nvSpPr>
          <p:cNvPr id="103427" name="Text Box 1028"/>
          <p:cNvSpPr txBox="1">
            <a:spLocks noChangeArrowheads="1"/>
          </p:cNvSpPr>
          <p:nvPr/>
        </p:nvSpPr>
        <p:spPr bwMode="auto">
          <a:xfrm>
            <a:off x="539750" y="1571625"/>
            <a:ext cx="7500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(1)  </a:t>
            </a:r>
            <a:r>
              <a:rPr lang="en-US" altLang="zh-TW" b="1" dirty="0" err="1">
                <a:latin typeface="Times New Roman" pitchFamily="18" charset="0"/>
                <a:ea typeface="標楷體" pitchFamily="65" charset="-120"/>
              </a:rPr>
              <a:t>u</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v</a:t>
            </a:r>
            <a:r>
              <a:rPr lang="en-US" altLang="zh-TW" b="1" dirty="0">
                <a:latin typeface="Times New Roman" pitchFamily="18" charset="0"/>
                <a:ea typeface="標楷體" pitchFamily="65" charset="-120"/>
              </a:rPr>
              <a:t> </a:t>
            </a:r>
            <a:r>
              <a:rPr lang="en-US" altLang="zh-TW" dirty="0">
                <a:latin typeface="Times New Roman" pitchFamily="18" charset="0"/>
                <a:ea typeface="標楷體" pitchFamily="65" charset="-120"/>
              </a:rPr>
              <a:t>is a vector in</a:t>
            </a:r>
            <a:r>
              <a:rPr lang="en-US" altLang="zh-TW" b="1" dirty="0">
                <a:latin typeface="Times New Roman" pitchFamily="18" charset="0"/>
                <a:ea typeface="標楷體" pitchFamily="65" charset="-120"/>
              </a:rPr>
              <a:t> </a:t>
            </a:r>
            <a:r>
              <a:rPr lang="en-US" altLang="zh-TW" i="1" dirty="0">
                <a:latin typeface="Times New Roman" pitchFamily="18" charset="0"/>
                <a:ea typeface="標楷體" pitchFamily="65" charset="-120"/>
              </a:rPr>
              <a:t>R</a:t>
            </a:r>
            <a:r>
              <a:rPr lang="en-US" altLang="zh-TW" i="1" baseline="50000" dirty="0">
                <a:latin typeface="Times New Roman" pitchFamily="18" charset="0"/>
                <a:ea typeface="標楷體" pitchFamily="65" charset="-120"/>
              </a:rPr>
              <a:t>n</a:t>
            </a:r>
            <a:r>
              <a:rPr lang="en-US" altLang="zh-TW" i="1" baseline="30000" dirty="0">
                <a:latin typeface="Times New Roman" pitchFamily="18" charset="0"/>
                <a:ea typeface="標楷體" pitchFamily="65" charset="-120"/>
              </a:rPr>
              <a:t> </a:t>
            </a:r>
            <a:r>
              <a:rPr lang="en-US" altLang="zh-TW" sz="1600" dirty="0">
                <a:solidFill>
                  <a:srgbClr val="0000FF"/>
                </a:solidFill>
                <a:latin typeface="Times New Roman" pitchFamily="18" charset="0"/>
                <a:ea typeface="標楷體" pitchFamily="65" charset="-120"/>
              </a:rPr>
              <a:t>(closure (</a:t>
            </a:r>
            <a:r>
              <a:rPr lang="zh-TW" altLang="en-US" sz="1600" dirty="0">
                <a:solidFill>
                  <a:srgbClr val="0000FF"/>
                </a:solidFill>
                <a:latin typeface="Times New Roman" pitchFamily="18" charset="0"/>
                <a:ea typeface="標楷體" pitchFamily="65" charset="-120"/>
              </a:rPr>
              <a:t>封閉性</a:t>
            </a:r>
            <a:r>
              <a:rPr lang="en-US" altLang="zh-TW" sz="1600" dirty="0">
                <a:solidFill>
                  <a:srgbClr val="0000FF"/>
                </a:solidFill>
                <a:latin typeface="Times New Roman" pitchFamily="18" charset="0"/>
                <a:ea typeface="標楷體" pitchFamily="65" charset="-120"/>
              </a:rPr>
              <a:t>)</a:t>
            </a:r>
            <a:r>
              <a:rPr lang="zh-TW" altLang="en-US" sz="1600" dirty="0">
                <a:solidFill>
                  <a:srgbClr val="0000FF"/>
                </a:solidFill>
                <a:latin typeface="Times New Roman" pitchFamily="18" charset="0"/>
                <a:ea typeface="標楷體" pitchFamily="65" charset="-120"/>
              </a:rPr>
              <a:t> </a:t>
            </a:r>
            <a:r>
              <a:rPr lang="en-US" altLang="zh-TW" sz="1600" dirty="0">
                <a:solidFill>
                  <a:srgbClr val="0000FF"/>
                </a:solidFill>
                <a:latin typeface="Times New Roman" pitchFamily="18" charset="0"/>
                <a:ea typeface="標楷體" pitchFamily="65" charset="-120"/>
              </a:rPr>
              <a:t>under vector addition)</a:t>
            </a:r>
          </a:p>
        </p:txBody>
      </p:sp>
      <p:sp>
        <p:nvSpPr>
          <p:cNvPr id="103428" name="Text Box 1029"/>
          <p:cNvSpPr txBox="1">
            <a:spLocks noChangeArrowheads="1"/>
          </p:cNvSpPr>
          <p:nvPr/>
        </p:nvSpPr>
        <p:spPr bwMode="auto">
          <a:xfrm>
            <a:off x="539750" y="1944688"/>
            <a:ext cx="6786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(2)  </a:t>
            </a:r>
            <a:r>
              <a:rPr lang="en-US" altLang="zh-TW" b="1" dirty="0" err="1">
                <a:latin typeface="Times New Roman" pitchFamily="18" charset="0"/>
                <a:ea typeface="標楷體" pitchFamily="65" charset="-120"/>
              </a:rPr>
              <a:t>u</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v</a:t>
            </a:r>
            <a:r>
              <a:rPr lang="en-US" altLang="zh-TW" b="1" dirty="0">
                <a:latin typeface="Times New Roman" pitchFamily="18" charset="0"/>
                <a:ea typeface="標楷體" pitchFamily="65" charset="-120"/>
              </a:rPr>
              <a:t> </a:t>
            </a:r>
            <a:r>
              <a:rPr lang="en-US" altLang="zh-TW" dirty="0">
                <a:latin typeface="Times New Roman" pitchFamily="18" charset="0"/>
                <a:ea typeface="標楷體" pitchFamily="65" charset="-120"/>
              </a:rPr>
              <a:t>= </a:t>
            </a:r>
            <a:r>
              <a:rPr lang="en-US" altLang="zh-TW" b="1" dirty="0" err="1">
                <a:latin typeface="Times New Roman" pitchFamily="18" charset="0"/>
                <a:ea typeface="標楷體" pitchFamily="65" charset="-120"/>
              </a:rPr>
              <a:t>v</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u</a:t>
            </a:r>
            <a:r>
              <a:rPr lang="en-US" altLang="zh-TW" b="1" dirty="0">
                <a:latin typeface="Times New Roman" pitchFamily="18" charset="0"/>
                <a:ea typeface="標楷體" pitchFamily="65" charset="-120"/>
              </a:rPr>
              <a:t> </a:t>
            </a:r>
            <a:r>
              <a:rPr lang="en-US" altLang="zh-TW" sz="1600" dirty="0">
                <a:solidFill>
                  <a:srgbClr val="0000FF"/>
                </a:solidFill>
                <a:latin typeface="Times New Roman" pitchFamily="18" charset="0"/>
                <a:ea typeface="標楷體" pitchFamily="65" charset="-120"/>
              </a:rPr>
              <a:t>(commutative (</a:t>
            </a:r>
            <a:r>
              <a:rPr lang="zh-TW" altLang="en-US" sz="1600" dirty="0">
                <a:solidFill>
                  <a:srgbClr val="0000FF"/>
                </a:solidFill>
                <a:latin typeface="Times New Roman" pitchFamily="18" charset="0"/>
                <a:ea typeface="標楷體" pitchFamily="65" charset="-120"/>
              </a:rPr>
              <a:t>交換律</a:t>
            </a:r>
            <a:r>
              <a:rPr lang="en-US" altLang="zh-TW" sz="1600" dirty="0">
                <a:solidFill>
                  <a:srgbClr val="0000FF"/>
                </a:solidFill>
                <a:latin typeface="Times New Roman" pitchFamily="18" charset="0"/>
                <a:ea typeface="標楷體" pitchFamily="65" charset="-120"/>
              </a:rPr>
              <a:t>) property of vector addition)</a:t>
            </a:r>
            <a:endParaRPr lang="en-US" altLang="zh-TW" sz="1600" b="1" dirty="0">
              <a:solidFill>
                <a:srgbClr val="0000FF"/>
              </a:solidFill>
              <a:latin typeface="Times New Roman" pitchFamily="18" charset="0"/>
              <a:ea typeface="標楷體" pitchFamily="65" charset="-120"/>
            </a:endParaRPr>
          </a:p>
        </p:txBody>
      </p:sp>
      <p:sp>
        <p:nvSpPr>
          <p:cNvPr id="103429" name="Text Box 1030"/>
          <p:cNvSpPr txBox="1">
            <a:spLocks noChangeArrowheads="1"/>
          </p:cNvSpPr>
          <p:nvPr/>
        </p:nvSpPr>
        <p:spPr bwMode="auto">
          <a:xfrm>
            <a:off x="539750" y="2357438"/>
            <a:ext cx="7411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(3)  (</a:t>
            </a:r>
            <a:r>
              <a:rPr lang="en-US" altLang="zh-TW" b="1" dirty="0" err="1">
                <a:latin typeface="Times New Roman" pitchFamily="18" charset="0"/>
                <a:ea typeface="標楷體" pitchFamily="65" charset="-120"/>
              </a:rPr>
              <a:t>u</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v</a:t>
            </a:r>
            <a:r>
              <a:rPr lang="en-US" altLang="zh-TW" dirty="0">
                <a:latin typeface="Times New Roman" pitchFamily="18" charset="0"/>
                <a:ea typeface="標楷體" pitchFamily="65" charset="-120"/>
              </a:rPr>
              <a:t>)+</a:t>
            </a:r>
            <a:r>
              <a:rPr lang="en-US" altLang="zh-TW" b="1" dirty="0">
                <a:latin typeface="Times New Roman" pitchFamily="18" charset="0"/>
                <a:ea typeface="標楷體" pitchFamily="65" charset="-120"/>
              </a:rPr>
              <a:t>w </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a:t>
            </a:r>
            <a:r>
              <a:rPr lang="en-US" altLang="zh-TW" b="1" dirty="0" err="1">
                <a:latin typeface="Times New Roman" pitchFamily="18" charset="0"/>
                <a:ea typeface="標楷體" pitchFamily="65" charset="-120"/>
              </a:rPr>
              <a:t>v</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w</a:t>
            </a:r>
            <a:r>
              <a:rPr lang="en-US" altLang="zh-TW" dirty="0">
                <a:latin typeface="Times New Roman" pitchFamily="18" charset="0"/>
                <a:ea typeface="標楷體" pitchFamily="65" charset="-120"/>
              </a:rPr>
              <a:t>) </a:t>
            </a:r>
            <a:r>
              <a:rPr lang="en-US" altLang="zh-TW" sz="1600" dirty="0">
                <a:solidFill>
                  <a:srgbClr val="0000FF"/>
                </a:solidFill>
                <a:latin typeface="Times New Roman" pitchFamily="18" charset="0"/>
                <a:ea typeface="標楷體" pitchFamily="65" charset="-120"/>
              </a:rPr>
              <a:t>(associative (</a:t>
            </a:r>
            <a:r>
              <a:rPr lang="zh-TW" altLang="en-US" sz="1600" dirty="0">
                <a:solidFill>
                  <a:srgbClr val="0000FF"/>
                </a:solidFill>
                <a:latin typeface="Times New Roman" pitchFamily="18" charset="0"/>
                <a:ea typeface="標楷體" pitchFamily="65" charset="-120"/>
              </a:rPr>
              <a:t>結合律</a:t>
            </a:r>
            <a:r>
              <a:rPr lang="en-US" altLang="zh-TW" sz="1600" dirty="0">
                <a:solidFill>
                  <a:srgbClr val="0000FF"/>
                </a:solidFill>
                <a:latin typeface="Times New Roman" pitchFamily="18" charset="0"/>
                <a:ea typeface="標楷體" pitchFamily="65" charset="-120"/>
              </a:rPr>
              <a:t>)</a:t>
            </a:r>
            <a:r>
              <a:rPr lang="zh-TW" altLang="en-US" sz="1600" dirty="0">
                <a:solidFill>
                  <a:srgbClr val="0000FF"/>
                </a:solidFill>
                <a:latin typeface="Times New Roman" pitchFamily="18" charset="0"/>
                <a:ea typeface="標楷體" pitchFamily="65" charset="-120"/>
              </a:rPr>
              <a:t> </a:t>
            </a:r>
            <a:r>
              <a:rPr lang="en-US" altLang="zh-TW" sz="1600" dirty="0">
                <a:solidFill>
                  <a:srgbClr val="0000FF"/>
                </a:solidFill>
                <a:latin typeface="Times New Roman" pitchFamily="18" charset="0"/>
                <a:ea typeface="標楷體" pitchFamily="65" charset="-120"/>
              </a:rPr>
              <a:t>property of vector addition)</a:t>
            </a:r>
          </a:p>
        </p:txBody>
      </p:sp>
      <p:sp>
        <p:nvSpPr>
          <p:cNvPr id="103430" name="Text Box 1031"/>
          <p:cNvSpPr txBox="1">
            <a:spLocks noChangeArrowheads="1"/>
          </p:cNvSpPr>
          <p:nvPr/>
        </p:nvSpPr>
        <p:spPr bwMode="auto">
          <a:xfrm>
            <a:off x="539750" y="2786063"/>
            <a:ext cx="734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(4)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a:t>
            </a:r>
            <a:r>
              <a:rPr lang="en-US" altLang="zh-TW" b="1" dirty="0">
                <a:latin typeface="Times New Roman" pitchFamily="18" charset="0"/>
                <a:ea typeface="標楷體" pitchFamily="65" charset="-120"/>
              </a:rPr>
              <a:t>0 </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u </a:t>
            </a:r>
            <a:r>
              <a:rPr lang="en-US" altLang="zh-TW" sz="1600" dirty="0">
                <a:solidFill>
                  <a:srgbClr val="0000FF"/>
                </a:solidFill>
                <a:latin typeface="Times New Roman" pitchFamily="18" charset="0"/>
                <a:ea typeface="標楷體" pitchFamily="65" charset="-120"/>
              </a:rPr>
              <a:t>(additive identity property)</a:t>
            </a:r>
          </a:p>
        </p:txBody>
      </p:sp>
      <p:sp>
        <p:nvSpPr>
          <p:cNvPr id="103431" name="Text Box 1032"/>
          <p:cNvSpPr txBox="1">
            <a:spLocks noChangeArrowheads="1"/>
          </p:cNvSpPr>
          <p:nvPr/>
        </p:nvSpPr>
        <p:spPr bwMode="auto">
          <a:xfrm>
            <a:off x="539750" y="3214688"/>
            <a:ext cx="4326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(5)  </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a:t>
            </a:r>
            <a:r>
              <a:rPr lang="en-US" altLang="zh-TW" dirty="0">
                <a:latin typeface="Times New Roman" pitchFamily="18" charset="0"/>
                <a:cs typeface="Times New Roman" pitchFamily="18" charset="0"/>
              </a:rPr>
              <a:t>–</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 </a:t>
            </a:r>
            <a:r>
              <a:rPr lang="en-US" altLang="zh-TW" b="1" dirty="0">
                <a:latin typeface="Times New Roman" pitchFamily="18" charset="0"/>
                <a:ea typeface="標楷體" pitchFamily="65" charset="-120"/>
              </a:rPr>
              <a:t>0 </a:t>
            </a:r>
            <a:r>
              <a:rPr lang="en-US" altLang="zh-TW" sz="1600" dirty="0">
                <a:solidFill>
                  <a:srgbClr val="0000FF"/>
                </a:solidFill>
                <a:latin typeface="Times New Roman" pitchFamily="18" charset="0"/>
                <a:ea typeface="標楷體" pitchFamily="65" charset="-120"/>
              </a:rPr>
              <a:t>(additive inverse property)</a:t>
            </a:r>
            <a:endParaRPr lang="en-US" altLang="zh-TW" sz="1600" b="1" dirty="0">
              <a:solidFill>
                <a:srgbClr val="0000FF"/>
              </a:solidFill>
              <a:latin typeface="Times New Roman" pitchFamily="18" charset="0"/>
              <a:ea typeface="標楷體" pitchFamily="65" charset="-120"/>
            </a:endParaRPr>
          </a:p>
        </p:txBody>
      </p:sp>
      <p:sp>
        <p:nvSpPr>
          <p:cNvPr id="103432" name="Text Box 1033"/>
          <p:cNvSpPr txBox="1">
            <a:spLocks noChangeArrowheads="1"/>
          </p:cNvSpPr>
          <p:nvPr/>
        </p:nvSpPr>
        <p:spPr bwMode="auto">
          <a:xfrm>
            <a:off x="539750" y="3643313"/>
            <a:ext cx="692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(6)  </a:t>
            </a:r>
            <a:r>
              <a:rPr lang="en-US" altLang="zh-TW" i="1" dirty="0">
                <a:latin typeface="Times New Roman" pitchFamily="18" charset="0"/>
                <a:ea typeface="標楷體" pitchFamily="65" charset="-120"/>
              </a:rPr>
              <a:t>c</a:t>
            </a:r>
            <a:r>
              <a:rPr lang="en-US" altLang="zh-TW" b="1" dirty="0">
                <a:latin typeface="Times New Roman" pitchFamily="18" charset="0"/>
                <a:ea typeface="標楷體" pitchFamily="65" charset="-120"/>
              </a:rPr>
              <a:t>u </a:t>
            </a:r>
            <a:r>
              <a:rPr lang="en-US" altLang="zh-TW" dirty="0">
                <a:latin typeface="Times New Roman" pitchFamily="18" charset="0"/>
              </a:rPr>
              <a:t>is a vector in</a:t>
            </a:r>
            <a:r>
              <a:rPr lang="en-US" altLang="zh-TW" dirty="0"/>
              <a:t> </a:t>
            </a:r>
            <a:r>
              <a:rPr lang="en-US" altLang="zh-TW" i="1" dirty="0">
                <a:latin typeface="Times New Roman" pitchFamily="18" charset="0"/>
                <a:ea typeface="標楷體" pitchFamily="65" charset="-120"/>
              </a:rPr>
              <a:t>R</a:t>
            </a:r>
            <a:r>
              <a:rPr lang="en-US" altLang="zh-TW" i="1" baseline="50000" dirty="0">
                <a:latin typeface="Times New Roman" pitchFamily="18" charset="0"/>
                <a:ea typeface="標楷體" pitchFamily="65" charset="-120"/>
              </a:rPr>
              <a:t>n</a:t>
            </a:r>
            <a:r>
              <a:rPr lang="en-US" altLang="zh-TW" dirty="0">
                <a:latin typeface="Times New Roman" pitchFamily="18" charset="0"/>
                <a:ea typeface="標楷體" pitchFamily="65" charset="-120"/>
              </a:rPr>
              <a:t> </a:t>
            </a:r>
            <a:r>
              <a:rPr lang="en-US" altLang="zh-TW" sz="1600" dirty="0">
                <a:solidFill>
                  <a:srgbClr val="0000FF"/>
                </a:solidFill>
                <a:latin typeface="Times New Roman" pitchFamily="18" charset="0"/>
                <a:ea typeface="標楷體" pitchFamily="65" charset="-120"/>
              </a:rPr>
              <a:t>(closure (</a:t>
            </a:r>
            <a:r>
              <a:rPr lang="zh-TW" altLang="en-US" sz="1600" dirty="0">
                <a:solidFill>
                  <a:srgbClr val="0000FF"/>
                </a:solidFill>
                <a:latin typeface="Times New Roman" pitchFamily="18" charset="0"/>
                <a:ea typeface="標楷體" pitchFamily="65" charset="-120"/>
              </a:rPr>
              <a:t>封閉性</a:t>
            </a:r>
            <a:r>
              <a:rPr lang="en-US" altLang="zh-TW" sz="1600" dirty="0">
                <a:solidFill>
                  <a:srgbClr val="0000FF"/>
                </a:solidFill>
                <a:latin typeface="Times New Roman" pitchFamily="18" charset="0"/>
                <a:ea typeface="標楷體" pitchFamily="65" charset="-120"/>
              </a:rPr>
              <a:t>) under scalar multiplication)</a:t>
            </a:r>
          </a:p>
        </p:txBody>
      </p:sp>
      <p:sp>
        <p:nvSpPr>
          <p:cNvPr id="103433" name="Text Box 1034"/>
          <p:cNvSpPr txBox="1">
            <a:spLocks noChangeArrowheads="1"/>
          </p:cNvSpPr>
          <p:nvPr/>
        </p:nvSpPr>
        <p:spPr bwMode="auto">
          <a:xfrm>
            <a:off x="539750" y="4143375"/>
            <a:ext cx="83196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marL="2600325" indent="-2600325"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80000"/>
              </a:lnSpc>
            </a:pPr>
            <a:r>
              <a:rPr lang="en-US" altLang="zh-TW" dirty="0">
                <a:latin typeface="Times New Roman" pitchFamily="18" charset="0"/>
                <a:ea typeface="標楷體" pitchFamily="65" charset="-120"/>
              </a:rPr>
              <a:t>(7)  </a:t>
            </a:r>
            <a:r>
              <a:rPr lang="en-US" altLang="zh-TW" i="1" dirty="0">
                <a:latin typeface="Times New Roman" pitchFamily="18" charset="0"/>
                <a:ea typeface="標楷體" pitchFamily="65" charset="-120"/>
              </a:rPr>
              <a:t>c</a:t>
            </a:r>
            <a:r>
              <a:rPr lang="en-US" altLang="zh-TW" dirty="0">
                <a:latin typeface="Times New Roman" pitchFamily="18" charset="0"/>
                <a:ea typeface="標楷體" pitchFamily="65" charset="-120"/>
              </a:rPr>
              <a:t>(</a:t>
            </a:r>
            <a:r>
              <a:rPr lang="en-US" altLang="zh-TW" b="1" dirty="0" err="1">
                <a:latin typeface="Times New Roman" pitchFamily="18" charset="0"/>
                <a:ea typeface="標楷體" pitchFamily="65" charset="-120"/>
              </a:rPr>
              <a:t>u</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v</a:t>
            </a:r>
            <a:r>
              <a:rPr lang="en-US" altLang="zh-TW" dirty="0">
                <a:latin typeface="Times New Roman" pitchFamily="18" charset="0"/>
                <a:ea typeface="標楷體" pitchFamily="65" charset="-120"/>
              </a:rPr>
              <a:t>) = </a:t>
            </a:r>
            <a:r>
              <a:rPr lang="en-US" altLang="zh-TW" i="1" dirty="0" err="1">
                <a:latin typeface="Times New Roman" pitchFamily="18" charset="0"/>
                <a:ea typeface="標楷體" pitchFamily="65" charset="-120"/>
              </a:rPr>
              <a:t>c</a:t>
            </a:r>
            <a:r>
              <a:rPr lang="en-US" altLang="zh-TW" b="1" dirty="0" err="1">
                <a:latin typeface="Times New Roman" pitchFamily="18" charset="0"/>
                <a:ea typeface="標楷體" pitchFamily="65" charset="-120"/>
              </a:rPr>
              <a:t>u</a:t>
            </a:r>
            <a:r>
              <a:rPr lang="en-US" altLang="zh-TW" dirty="0" err="1">
                <a:latin typeface="Times New Roman" pitchFamily="18" charset="0"/>
                <a:ea typeface="標楷體" pitchFamily="65" charset="-120"/>
              </a:rPr>
              <a:t>+</a:t>
            </a:r>
            <a:r>
              <a:rPr lang="en-US" altLang="zh-TW" i="1" dirty="0" err="1">
                <a:latin typeface="Times New Roman" pitchFamily="18" charset="0"/>
                <a:ea typeface="標楷體" pitchFamily="65" charset="-120"/>
              </a:rPr>
              <a:t>c</a:t>
            </a:r>
            <a:r>
              <a:rPr lang="en-US" altLang="zh-TW" b="1" dirty="0" err="1">
                <a:latin typeface="Times New Roman" pitchFamily="18" charset="0"/>
                <a:ea typeface="標楷體" pitchFamily="65" charset="-120"/>
              </a:rPr>
              <a:t>v</a:t>
            </a:r>
            <a:r>
              <a:rPr lang="en-US" altLang="zh-TW" b="1" dirty="0">
                <a:latin typeface="Times New Roman" pitchFamily="18" charset="0"/>
                <a:ea typeface="標楷體" pitchFamily="65" charset="-120"/>
              </a:rPr>
              <a:t> </a:t>
            </a:r>
            <a:r>
              <a:rPr lang="en-US" altLang="zh-TW" sz="1600" dirty="0">
                <a:solidFill>
                  <a:srgbClr val="0000FF"/>
                </a:solidFill>
                <a:latin typeface="Times New Roman" pitchFamily="18" charset="0"/>
                <a:ea typeface="標楷體" pitchFamily="65" charset="-120"/>
              </a:rPr>
              <a:t>(distributive property (</a:t>
            </a:r>
            <a:r>
              <a:rPr lang="zh-TW" altLang="en-US" sz="1600" dirty="0">
                <a:solidFill>
                  <a:srgbClr val="0000FF"/>
                </a:solidFill>
                <a:latin typeface="Times New Roman" pitchFamily="18" charset="0"/>
                <a:ea typeface="標楷體" pitchFamily="65" charset="-120"/>
              </a:rPr>
              <a:t>分配律</a:t>
            </a:r>
            <a:r>
              <a:rPr lang="en-US" altLang="zh-TW" sz="1600" dirty="0">
                <a:solidFill>
                  <a:srgbClr val="0000FF"/>
                </a:solidFill>
                <a:latin typeface="Times New Roman" pitchFamily="18" charset="0"/>
                <a:ea typeface="標楷體" pitchFamily="65" charset="-120"/>
              </a:rPr>
              <a:t>) of scalar multiplication over vector addition)</a:t>
            </a:r>
            <a:endParaRPr lang="en-US" altLang="zh-TW" sz="1600" b="1" dirty="0">
              <a:solidFill>
                <a:srgbClr val="0000FF"/>
              </a:solidFill>
              <a:latin typeface="Times New Roman" pitchFamily="18" charset="0"/>
              <a:ea typeface="標楷體" pitchFamily="65" charset="-120"/>
            </a:endParaRPr>
          </a:p>
        </p:txBody>
      </p:sp>
      <p:sp>
        <p:nvSpPr>
          <p:cNvPr id="103434" name="Text Box 1035"/>
          <p:cNvSpPr txBox="1">
            <a:spLocks noChangeArrowheads="1"/>
          </p:cNvSpPr>
          <p:nvPr/>
        </p:nvSpPr>
        <p:spPr bwMode="auto">
          <a:xfrm>
            <a:off x="539750" y="4676775"/>
            <a:ext cx="84247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marL="2600325" indent="-2600325"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80000"/>
              </a:lnSpc>
            </a:pPr>
            <a:r>
              <a:rPr lang="en-US" altLang="zh-TW" dirty="0">
                <a:latin typeface="Times New Roman" pitchFamily="18" charset="0"/>
                <a:ea typeface="標楷體" pitchFamily="65" charset="-120"/>
              </a:rPr>
              <a:t>(8)  (</a:t>
            </a:r>
            <a:r>
              <a:rPr lang="en-US" altLang="zh-TW" i="1" dirty="0" err="1">
                <a:latin typeface="Times New Roman" pitchFamily="18" charset="0"/>
                <a:ea typeface="標楷體" pitchFamily="65" charset="-120"/>
              </a:rPr>
              <a:t>c</a:t>
            </a:r>
            <a:r>
              <a:rPr lang="en-US" altLang="zh-TW" dirty="0" err="1">
                <a:latin typeface="Times New Roman" pitchFamily="18" charset="0"/>
                <a:ea typeface="標楷體" pitchFamily="65" charset="-120"/>
              </a:rPr>
              <a:t>+</a:t>
            </a:r>
            <a:r>
              <a:rPr lang="en-US" altLang="zh-TW" i="1" dirty="0" err="1">
                <a:latin typeface="Times New Roman" pitchFamily="18" charset="0"/>
                <a:ea typeface="標楷體" pitchFamily="65" charset="-120"/>
              </a:rPr>
              <a:t>d</a:t>
            </a:r>
            <a:r>
              <a:rPr lang="en-US" altLang="zh-TW" dirty="0">
                <a:latin typeface="Times New Roman" pitchFamily="18" charset="0"/>
                <a:ea typeface="標楷體" pitchFamily="65" charset="-120"/>
              </a:rPr>
              <a:t>)</a:t>
            </a:r>
            <a:r>
              <a:rPr lang="en-US" altLang="zh-TW" b="1" dirty="0">
                <a:latin typeface="Times New Roman" pitchFamily="18" charset="0"/>
                <a:ea typeface="標楷體" pitchFamily="65" charset="-120"/>
              </a:rPr>
              <a:t>u </a:t>
            </a:r>
            <a:r>
              <a:rPr lang="en-US" altLang="zh-TW" dirty="0">
                <a:latin typeface="Times New Roman" pitchFamily="18" charset="0"/>
                <a:ea typeface="標楷體" pitchFamily="65" charset="-120"/>
              </a:rPr>
              <a:t>= </a:t>
            </a:r>
            <a:r>
              <a:rPr lang="en-US" altLang="zh-TW" i="1" dirty="0" err="1">
                <a:latin typeface="Times New Roman" pitchFamily="18" charset="0"/>
                <a:ea typeface="標楷體" pitchFamily="65" charset="-120"/>
              </a:rPr>
              <a:t>c</a:t>
            </a:r>
            <a:r>
              <a:rPr lang="en-US" altLang="zh-TW" b="1" dirty="0" err="1">
                <a:latin typeface="Times New Roman" pitchFamily="18" charset="0"/>
                <a:ea typeface="標楷體" pitchFamily="65" charset="-120"/>
              </a:rPr>
              <a:t>u</a:t>
            </a:r>
            <a:r>
              <a:rPr lang="en-US" altLang="zh-TW" dirty="0" err="1">
                <a:latin typeface="Times New Roman" pitchFamily="18" charset="0"/>
                <a:ea typeface="標楷體" pitchFamily="65" charset="-120"/>
              </a:rPr>
              <a:t>+</a:t>
            </a:r>
            <a:r>
              <a:rPr lang="en-US" altLang="zh-TW" i="1" dirty="0" err="1">
                <a:latin typeface="Times New Roman" pitchFamily="18" charset="0"/>
                <a:ea typeface="標楷體" pitchFamily="65" charset="-120"/>
              </a:rPr>
              <a:t>d</a:t>
            </a:r>
            <a:r>
              <a:rPr lang="en-US" altLang="zh-TW" b="1" dirty="0" err="1">
                <a:latin typeface="Times New Roman" pitchFamily="18" charset="0"/>
                <a:ea typeface="標楷體" pitchFamily="65" charset="-120"/>
              </a:rPr>
              <a:t>u</a:t>
            </a:r>
            <a:r>
              <a:rPr lang="en-US" altLang="zh-TW" b="1" dirty="0">
                <a:latin typeface="Times New Roman" pitchFamily="18" charset="0"/>
                <a:ea typeface="標楷體" pitchFamily="65" charset="-120"/>
              </a:rPr>
              <a:t> </a:t>
            </a:r>
            <a:r>
              <a:rPr lang="en-US" altLang="zh-TW" sz="1600" dirty="0">
                <a:solidFill>
                  <a:srgbClr val="0000FF"/>
                </a:solidFill>
                <a:latin typeface="Times New Roman" pitchFamily="18" charset="0"/>
                <a:ea typeface="標楷體" pitchFamily="65" charset="-120"/>
              </a:rPr>
              <a:t>(distributive property (</a:t>
            </a:r>
            <a:r>
              <a:rPr lang="zh-TW" altLang="en-US" sz="1600" dirty="0">
                <a:solidFill>
                  <a:srgbClr val="0000FF"/>
                </a:solidFill>
                <a:latin typeface="Times New Roman" pitchFamily="18" charset="0"/>
                <a:ea typeface="標楷體" pitchFamily="65" charset="-120"/>
              </a:rPr>
              <a:t>分配律</a:t>
            </a:r>
            <a:r>
              <a:rPr lang="en-US" altLang="zh-TW" sz="1600" dirty="0">
                <a:solidFill>
                  <a:srgbClr val="0000FF"/>
                </a:solidFill>
                <a:latin typeface="Times New Roman" pitchFamily="18" charset="0"/>
                <a:ea typeface="標楷體" pitchFamily="65" charset="-120"/>
              </a:rPr>
              <a:t>) of scalar multiplication over real-number addition)</a:t>
            </a:r>
            <a:endParaRPr lang="en-US" altLang="zh-TW" sz="1600" b="1" dirty="0">
              <a:solidFill>
                <a:srgbClr val="0000FF"/>
              </a:solidFill>
              <a:latin typeface="Times New Roman" pitchFamily="18" charset="0"/>
              <a:ea typeface="標楷體" pitchFamily="65" charset="-120"/>
            </a:endParaRPr>
          </a:p>
        </p:txBody>
      </p:sp>
      <p:sp>
        <p:nvSpPr>
          <p:cNvPr id="103435" name="Text Box 1036"/>
          <p:cNvSpPr txBox="1">
            <a:spLocks noChangeArrowheads="1"/>
          </p:cNvSpPr>
          <p:nvPr/>
        </p:nvSpPr>
        <p:spPr bwMode="auto">
          <a:xfrm>
            <a:off x="521878" y="5138738"/>
            <a:ext cx="9162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(9)  </a:t>
            </a:r>
            <a:r>
              <a:rPr lang="en-US" altLang="zh-TW" i="1" dirty="0">
                <a:latin typeface="Times New Roman" pitchFamily="18" charset="0"/>
                <a:ea typeface="標楷體" pitchFamily="65" charset="-120"/>
              </a:rPr>
              <a:t>c</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d</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 (</a:t>
            </a:r>
            <a:r>
              <a:rPr lang="en-US" altLang="zh-TW" i="1" dirty="0">
                <a:latin typeface="Times New Roman" pitchFamily="18" charset="0"/>
                <a:ea typeface="標楷體" pitchFamily="65" charset="-120"/>
              </a:rPr>
              <a:t>cd</a:t>
            </a:r>
            <a:r>
              <a:rPr lang="en-US" altLang="zh-TW" dirty="0">
                <a:latin typeface="Times New Roman" pitchFamily="18" charset="0"/>
                <a:ea typeface="標楷體" pitchFamily="65" charset="-120"/>
              </a:rPr>
              <a:t>)</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a:t>
            </a:r>
            <a:r>
              <a:rPr lang="en-US" altLang="zh-TW" sz="1600" dirty="0">
                <a:solidFill>
                  <a:srgbClr val="0000FF"/>
                </a:solidFill>
                <a:latin typeface="Times New Roman" pitchFamily="18" charset="0"/>
                <a:ea typeface="標楷體" pitchFamily="65" charset="-120"/>
              </a:rPr>
              <a:t>(associative</a:t>
            </a:r>
            <a:r>
              <a:rPr lang="zh-TW" altLang="en-US" sz="1600" dirty="0">
                <a:solidFill>
                  <a:srgbClr val="0000FF"/>
                </a:solidFill>
                <a:latin typeface="Times New Roman" pitchFamily="18" charset="0"/>
                <a:ea typeface="標楷體" pitchFamily="65" charset="-120"/>
              </a:rPr>
              <a:t> </a:t>
            </a:r>
            <a:r>
              <a:rPr lang="en-US" altLang="zh-TW" sz="1600" dirty="0">
                <a:solidFill>
                  <a:srgbClr val="0000FF"/>
                </a:solidFill>
                <a:latin typeface="Times New Roman" pitchFamily="18" charset="0"/>
                <a:ea typeface="標楷體" pitchFamily="65" charset="-120"/>
              </a:rPr>
              <a:t>(</a:t>
            </a:r>
            <a:r>
              <a:rPr lang="zh-TW" altLang="en-US" sz="1600" dirty="0">
                <a:solidFill>
                  <a:srgbClr val="0000FF"/>
                </a:solidFill>
                <a:latin typeface="Times New Roman" pitchFamily="18" charset="0"/>
                <a:ea typeface="標楷體" pitchFamily="65" charset="-120"/>
              </a:rPr>
              <a:t>結合律</a:t>
            </a:r>
            <a:r>
              <a:rPr lang="en-US" altLang="zh-TW" sz="1600" dirty="0">
                <a:solidFill>
                  <a:srgbClr val="0000FF"/>
                </a:solidFill>
                <a:latin typeface="Times New Roman" pitchFamily="18" charset="0"/>
                <a:ea typeface="標楷體" pitchFamily="65" charset="-120"/>
              </a:rPr>
              <a:t>) property of scalar and real-number multiplication)</a:t>
            </a:r>
            <a:endParaRPr lang="en-US" altLang="zh-TW" sz="1600" b="1" dirty="0">
              <a:solidFill>
                <a:srgbClr val="0000FF"/>
              </a:solidFill>
              <a:latin typeface="Times New Roman" pitchFamily="18" charset="0"/>
              <a:ea typeface="標楷體" pitchFamily="65" charset="-120"/>
            </a:endParaRPr>
          </a:p>
        </p:txBody>
      </p:sp>
      <p:sp>
        <p:nvSpPr>
          <p:cNvPr id="103436" name="Text Box 1037"/>
          <p:cNvSpPr txBox="1">
            <a:spLocks noChangeArrowheads="1"/>
          </p:cNvSpPr>
          <p:nvPr/>
        </p:nvSpPr>
        <p:spPr bwMode="auto">
          <a:xfrm>
            <a:off x="539750" y="5572125"/>
            <a:ext cx="4919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(10) 1(</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 </a:t>
            </a:r>
            <a:r>
              <a:rPr lang="en-US" altLang="zh-TW" b="1" dirty="0">
                <a:latin typeface="Times New Roman" pitchFamily="18" charset="0"/>
                <a:ea typeface="標楷體" pitchFamily="65" charset="-120"/>
              </a:rPr>
              <a:t>u </a:t>
            </a:r>
            <a:r>
              <a:rPr lang="en-US" altLang="zh-TW" sz="1600" dirty="0">
                <a:solidFill>
                  <a:srgbClr val="0000FF"/>
                </a:solidFill>
                <a:latin typeface="Times New Roman" pitchFamily="18" charset="0"/>
                <a:ea typeface="標楷體" pitchFamily="65" charset="-120"/>
              </a:rPr>
              <a:t>(multiplicative identity property)</a:t>
            </a:r>
            <a:endParaRPr lang="en-US" altLang="zh-TW" sz="1600" b="1" dirty="0">
              <a:solidFill>
                <a:srgbClr val="0000FF"/>
              </a:solidFill>
              <a:latin typeface="Times New Roman" pitchFamily="18" charset="0"/>
              <a:ea typeface="標楷體" pitchFamily="65" charset="-120"/>
            </a:endParaRPr>
          </a:p>
        </p:txBody>
      </p:sp>
      <p:sp>
        <p:nvSpPr>
          <p:cNvPr id="103437" name="Text Box 293"/>
          <p:cNvSpPr txBox="1">
            <a:spLocks noChangeArrowheads="1"/>
          </p:cNvSpPr>
          <p:nvPr/>
        </p:nvSpPr>
        <p:spPr bwMode="auto">
          <a:xfrm>
            <a:off x="395536" y="6000750"/>
            <a:ext cx="8424936" cy="915059"/>
          </a:xfrm>
          <a:prstGeom prst="rect">
            <a:avLst/>
          </a:prstGeom>
          <a:noFill/>
          <a:ln w="25400">
            <a:noFill/>
            <a:miter lim="800000"/>
            <a:headEnd/>
            <a:tailEnd type="none" w="sm" len="sm"/>
          </a:ln>
        </p:spPr>
        <p:txBody>
          <a:bodyPr wrap="square">
            <a:spAutoFit/>
          </a:bodyPr>
          <a:lstStyle/>
          <a:p>
            <a:pPr marL="271463" indent="-271463">
              <a:lnSpc>
                <a:spcPct val="99000"/>
              </a:lnSpc>
              <a:defRPr/>
            </a:pPr>
            <a:r>
              <a:rPr lang="en-US" altLang="zh-TW" sz="1800" dirty="0">
                <a:solidFill>
                  <a:srgbClr val="0000FF"/>
                </a:solidFill>
                <a:latin typeface="Times New Roman" pitchFamily="18" charset="0"/>
              </a:rPr>
              <a:t>※ Except Properties (1) and (6), these properties of vector addition and scalar multiplication actually inherit the properties of matrix addition and scalar multiplication in Ch 2 because we can regard vectors </a:t>
            </a:r>
            <a:r>
              <a:rPr lang="en-US" altLang="zh-TW" sz="1800" kern="0" dirty="0">
                <a:solidFill>
                  <a:srgbClr val="0000FF"/>
                </a:solidFill>
                <a:latin typeface="Times New Roman"/>
                <a:ea typeface="標楷體"/>
              </a:rPr>
              <a:t>in</a:t>
            </a:r>
            <a:r>
              <a:rPr lang="en-US" altLang="zh-TW" sz="1800" b="1" kern="0" dirty="0">
                <a:solidFill>
                  <a:srgbClr val="0000FF"/>
                </a:solidFill>
                <a:latin typeface="Times New Roman"/>
                <a:ea typeface="標楷體"/>
              </a:rPr>
              <a:t> </a:t>
            </a:r>
            <a:r>
              <a:rPr lang="en-US" altLang="zh-TW" sz="1800" i="1" kern="0" dirty="0">
                <a:solidFill>
                  <a:srgbClr val="0000FF"/>
                </a:solidFill>
                <a:latin typeface="Times New Roman"/>
                <a:ea typeface="標楷體"/>
              </a:rPr>
              <a:t>R</a:t>
            </a:r>
            <a:r>
              <a:rPr lang="en-US" altLang="zh-TW" sz="1800" i="1" kern="0" baseline="50000" dirty="0">
                <a:solidFill>
                  <a:srgbClr val="0000FF"/>
                </a:solidFill>
                <a:latin typeface="Times New Roman"/>
                <a:ea typeface="標楷體"/>
              </a:rPr>
              <a:t>n </a:t>
            </a:r>
            <a:r>
              <a:rPr lang="en-US" altLang="zh-TW" sz="1800" dirty="0">
                <a:solidFill>
                  <a:srgbClr val="0000FF"/>
                </a:solidFill>
                <a:latin typeface="Times New Roman" pitchFamily="18" charset="0"/>
              </a:rPr>
              <a:t>as special cases of matrices</a:t>
            </a:r>
          </a:p>
        </p:txBody>
      </p:sp>
      <p:sp>
        <p:nvSpPr>
          <p:cNvPr id="103438" name="矩形 5"/>
          <p:cNvSpPr>
            <a:spLocks noChangeArrowheads="1"/>
          </p:cNvSpPr>
          <p:nvPr/>
        </p:nvSpPr>
        <p:spPr bwMode="auto">
          <a:xfrm>
            <a:off x="4716016" y="3213100"/>
            <a:ext cx="4143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1400" dirty="0">
                <a:solidFill>
                  <a:srgbClr val="0000FF"/>
                </a:solidFill>
                <a:latin typeface="Times New Roman" pitchFamily="18" charset="0"/>
              </a:rPr>
              <a:t>(Note that </a:t>
            </a:r>
            <a:r>
              <a:rPr lang="en-US" altLang="zh-TW" sz="1400" dirty="0">
                <a:solidFill>
                  <a:srgbClr val="0000FF"/>
                </a:solidFill>
                <a:latin typeface="Times New Roman" pitchFamily="18" charset="0"/>
                <a:cs typeface="Times New Roman" pitchFamily="18" charset="0"/>
              </a:rPr>
              <a:t>–</a:t>
            </a:r>
            <a:r>
              <a:rPr lang="en-US" altLang="zh-TW" sz="1400" b="1" dirty="0">
                <a:solidFill>
                  <a:srgbClr val="0000FF"/>
                </a:solidFill>
                <a:latin typeface="Times New Roman" pitchFamily="18" charset="0"/>
              </a:rPr>
              <a:t>u</a:t>
            </a:r>
            <a:r>
              <a:rPr lang="en-US" altLang="zh-TW" sz="1400" dirty="0">
                <a:solidFill>
                  <a:srgbClr val="0000FF"/>
                </a:solidFill>
                <a:latin typeface="Times New Roman" pitchFamily="18" charset="0"/>
              </a:rPr>
              <a:t> is just the notation of the additive inverse of </a:t>
            </a:r>
            <a:r>
              <a:rPr lang="en-US" altLang="zh-TW" sz="1400" b="1" dirty="0">
                <a:solidFill>
                  <a:srgbClr val="0000FF"/>
                </a:solidFill>
                <a:latin typeface="Times New Roman" pitchFamily="18" charset="0"/>
              </a:rPr>
              <a:t>u</a:t>
            </a:r>
            <a:r>
              <a:rPr lang="en-US" altLang="zh-TW" sz="1400" dirty="0">
                <a:solidFill>
                  <a:srgbClr val="0000FF"/>
                </a:solidFill>
                <a:latin typeface="Times New Roman" pitchFamily="18" charset="0"/>
              </a:rPr>
              <a:t>, and </a:t>
            </a:r>
            <a:r>
              <a:rPr lang="en-US" altLang="zh-TW" sz="1400" dirty="0">
                <a:solidFill>
                  <a:srgbClr val="0000FF"/>
                </a:solidFill>
                <a:latin typeface="Times New Roman" pitchFamily="18" charset="0"/>
                <a:cs typeface="Times New Roman" pitchFamily="18" charset="0"/>
              </a:rPr>
              <a:t>–</a:t>
            </a:r>
            <a:r>
              <a:rPr lang="en-US" altLang="zh-TW" sz="1400" b="1" dirty="0">
                <a:solidFill>
                  <a:srgbClr val="0000FF"/>
                </a:solidFill>
                <a:latin typeface="Times New Roman" pitchFamily="18" charset="0"/>
              </a:rPr>
              <a:t>u</a:t>
            </a:r>
            <a:r>
              <a:rPr lang="en-US" altLang="zh-TW" sz="1400" dirty="0">
                <a:solidFill>
                  <a:srgbClr val="0000FF"/>
                </a:solidFill>
                <a:latin typeface="Times New Roman" pitchFamily="18" charset="0"/>
              </a:rPr>
              <a:t> = (</a:t>
            </a:r>
            <a:r>
              <a:rPr lang="en-US" altLang="zh-TW" sz="1400" dirty="0">
                <a:solidFill>
                  <a:srgbClr val="0000FF"/>
                </a:solidFill>
                <a:latin typeface="Times New Roman" pitchFamily="18" charset="0"/>
                <a:cs typeface="Times New Roman" pitchFamily="18" charset="0"/>
              </a:rPr>
              <a:t>–1)</a:t>
            </a:r>
            <a:r>
              <a:rPr lang="en-US" altLang="zh-TW" sz="1400" b="1" dirty="0">
                <a:solidFill>
                  <a:srgbClr val="0000FF"/>
                </a:solidFill>
                <a:latin typeface="Times New Roman" pitchFamily="18" charset="0"/>
              </a:rPr>
              <a:t>u</a:t>
            </a:r>
            <a:r>
              <a:rPr lang="en-US" altLang="zh-TW" sz="1400" dirty="0">
                <a:solidFill>
                  <a:srgbClr val="0000FF"/>
                </a:solidFill>
                <a:latin typeface="Times New Roman" pitchFamily="18" charset="0"/>
              </a:rPr>
              <a:t> will be proved in </a:t>
            </a:r>
            <a:r>
              <a:rPr lang="en-US" altLang="zh-TW" sz="1400" dirty="0" err="1">
                <a:solidFill>
                  <a:srgbClr val="0000FF"/>
                </a:solidFill>
                <a:latin typeface="Times New Roman" pitchFamily="18" charset="0"/>
              </a:rPr>
              <a:t>Thm</a:t>
            </a:r>
            <a:r>
              <a:rPr lang="en-US" altLang="zh-TW" sz="1400" dirty="0">
                <a:solidFill>
                  <a:srgbClr val="0000FF"/>
                </a:solidFill>
                <a:latin typeface="Times New Roman" pitchFamily="18" charset="0"/>
              </a:rPr>
              <a:t>. 4.4 )</a:t>
            </a:r>
            <a:endParaRPr lang="zh-TW" altLang="en-US" sz="1400" dirty="0">
              <a:solidFill>
                <a:srgbClr val="0000FF"/>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91" name="Rectangle 3"/>
          <p:cNvSpPr>
            <a:spLocks noGrp="1" noChangeArrowheads="1"/>
          </p:cNvSpPr>
          <p:nvPr>
            <p:ph type="body" sz="half" idx="1"/>
          </p:nvPr>
        </p:nvSpPr>
        <p:spPr>
          <a:xfrm>
            <a:off x="381000" y="914400"/>
            <a:ext cx="8305800" cy="1077913"/>
          </a:xfrm>
        </p:spPr>
        <p:txBody>
          <a:bodyPr/>
          <a:lstStyle/>
          <a:p>
            <a:pPr eaLnBrk="1" hangingPunct="1">
              <a:lnSpc>
                <a:spcPct val="110000"/>
              </a:lnSpc>
            </a:pPr>
            <a:r>
              <a:rPr lang="en-US" altLang="zh-TW" sz="2400"/>
              <a:t>Ex 3: Finding a basis for a subspace using Thm. 4.14</a:t>
            </a:r>
          </a:p>
          <a:p>
            <a:pPr eaLnBrk="1" hangingPunct="1">
              <a:lnSpc>
                <a:spcPct val="110000"/>
              </a:lnSpc>
              <a:buFont typeface="Wingdings" pitchFamily="2" charset="2"/>
              <a:buNone/>
            </a:pPr>
            <a:r>
              <a:rPr lang="en-US" altLang="zh-TW" sz="2400"/>
              <a:t>	      </a:t>
            </a:r>
            <a:r>
              <a:rPr lang="en-US" altLang="zh-TW" sz="2400">
                <a:solidFill>
                  <a:schemeClr val="tx1"/>
                </a:solidFill>
              </a:rPr>
              <a:t>Find a basis for the subspace of  </a:t>
            </a:r>
            <a:r>
              <a:rPr lang="en-US" altLang="zh-TW" sz="2400" i="1">
                <a:solidFill>
                  <a:schemeClr val="tx1"/>
                </a:solidFill>
              </a:rPr>
              <a:t>R</a:t>
            </a:r>
            <a:r>
              <a:rPr lang="en-US" altLang="zh-TW" sz="2000" baseline="60000">
                <a:solidFill>
                  <a:schemeClr val="tx1"/>
                </a:solidFill>
              </a:rPr>
              <a:t>3</a:t>
            </a:r>
            <a:r>
              <a:rPr lang="en-US" altLang="zh-TW" sz="2400">
                <a:solidFill>
                  <a:schemeClr val="tx1"/>
                </a:solidFill>
              </a:rPr>
              <a:t> spanned by</a:t>
            </a:r>
          </a:p>
        </p:txBody>
      </p:sp>
      <p:graphicFrame>
        <p:nvGraphicFramePr>
          <p:cNvPr id="67586" name="Object 1024"/>
          <p:cNvGraphicFramePr>
            <a:graphicFrameLocks noChangeAspect="1"/>
          </p:cNvGraphicFramePr>
          <p:nvPr/>
        </p:nvGraphicFramePr>
        <p:xfrm>
          <a:off x="1549400" y="1828800"/>
          <a:ext cx="3886200" cy="633413"/>
        </p:xfrm>
        <a:graphic>
          <a:graphicData uri="http://schemas.openxmlformats.org/presentationml/2006/ole">
            <mc:AlternateContent xmlns:mc="http://schemas.openxmlformats.org/markup-compatibility/2006">
              <mc:Choice xmlns:v="urn:schemas-microsoft-com:vml" Requires="v">
                <p:oleObj spid="_x0000_s122671" name="方程式" r:id="rId3" imgW="1968480" imgH="317160" progId="Equation.3">
                  <p:embed/>
                </p:oleObj>
              </mc:Choice>
              <mc:Fallback>
                <p:oleObj name="方程式" r:id="rId3" imgW="1968480" imgH="317160"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1828800"/>
                        <a:ext cx="3886200" cy="63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2" name="Text Box 20"/>
          <p:cNvSpPr txBox="1">
            <a:spLocks noChangeArrowheads="1"/>
          </p:cNvSpPr>
          <p:nvPr/>
        </p:nvSpPr>
        <p:spPr bwMode="auto">
          <a:xfrm>
            <a:off x="685800" y="2500313"/>
            <a:ext cx="7656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sp>
        <p:nvSpPr>
          <p:cNvPr id="67593" name="Text Box 22"/>
          <p:cNvSpPr txBox="1">
            <a:spLocks noChangeArrowheads="1"/>
          </p:cNvSpPr>
          <p:nvPr/>
        </p:nvSpPr>
        <p:spPr bwMode="auto">
          <a:xfrm>
            <a:off x="1219200" y="4575175"/>
            <a:ext cx="7456488"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4000"/>
              </a:lnSpc>
            </a:pPr>
            <a:r>
              <a:rPr lang="en-US" altLang="zh-TW">
                <a:latin typeface="Times New Roman" pitchFamily="18" charset="0"/>
                <a:ea typeface="標楷體" pitchFamily="65" charset="-120"/>
              </a:rPr>
              <a:t>a basis for</a:t>
            </a:r>
            <a:r>
              <a:rPr lang="en-US" altLang="zh-TW" i="1">
                <a:latin typeface="Times New Roman" pitchFamily="18" charset="0"/>
                <a:ea typeface="標楷體" pitchFamily="65" charset="-120"/>
              </a:rPr>
              <a:t> </a:t>
            </a:r>
            <a:r>
              <a:rPr lang="en-US" altLang="zh-TW">
                <a:latin typeface="Times New Roman" pitchFamily="18" charset="0"/>
                <a:ea typeface="標楷體" pitchFamily="65" charset="-120"/>
              </a:rPr>
              <a:t>span({</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v</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a:t>
            </a:r>
          </a:p>
          <a:p>
            <a:pPr eaLnBrk="1" hangingPunct="1">
              <a:lnSpc>
                <a:spcPct val="114000"/>
              </a:lnSpc>
            </a:pPr>
            <a:r>
              <a:rPr lang="en-US" altLang="zh-TW">
                <a:latin typeface="Times New Roman" pitchFamily="18" charset="0"/>
                <a:ea typeface="標楷體" pitchFamily="65" charset="-120"/>
              </a:rPr>
              <a:t>= </a:t>
            </a:r>
            <a:r>
              <a:rPr lang="en-US" altLang="zh-TW">
                <a:latin typeface="Times New Roman" pitchFamily="18" charset="0"/>
              </a:rPr>
              <a:t>a basis for</a:t>
            </a:r>
            <a:r>
              <a:rPr lang="en-US" altLang="zh-TW"/>
              <a:t> </a:t>
            </a:r>
            <a:r>
              <a:rPr lang="en-US" altLang="zh-TW" i="1">
                <a:latin typeface="Times New Roman" pitchFamily="18" charset="0"/>
                <a:ea typeface="標楷體" pitchFamily="65" charset="-120"/>
              </a:rPr>
              <a:t>RS</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a:t>
            </a:r>
          </a:p>
          <a:p>
            <a:pPr eaLnBrk="1" hangingPunct="1">
              <a:lnSpc>
                <a:spcPct val="114000"/>
              </a:lnSpc>
            </a:pPr>
            <a:r>
              <a:rPr lang="en-US" altLang="zh-TW">
                <a:latin typeface="Times New Roman" pitchFamily="18" charset="0"/>
                <a:ea typeface="標楷體" pitchFamily="65" charset="-120"/>
              </a:rPr>
              <a:t>= {the nonzero row vectors of </a:t>
            </a:r>
            <a:r>
              <a:rPr lang="en-US" altLang="zh-TW" i="1">
                <a:latin typeface="Times New Roman" pitchFamily="18" charset="0"/>
                <a:ea typeface="標楷體" pitchFamily="65" charset="-120"/>
              </a:rPr>
              <a:t>B</a:t>
            </a:r>
            <a:r>
              <a:rPr lang="en-US" altLang="zh-TW">
                <a:latin typeface="Times New Roman" pitchFamily="18" charset="0"/>
                <a:ea typeface="標楷體" pitchFamily="65" charset="-120"/>
              </a:rPr>
              <a:t>}          </a:t>
            </a:r>
            <a:r>
              <a:rPr lang="en-US" altLang="zh-TW">
                <a:solidFill>
                  <a:srgbClr val="0000FF"/>
                </a:solidFill>
                <a:latin typeface="Times New Roman" pitchFamily="18" charset="0"/>
                <a:ea typeface="標楷體" pitchFamily="65" charset="-120"/>
              </a:rPr>
              <a:t>(Thm 4.14)</a:t>
            </a:r>
            <a:endParaRPr lang="en-US" altLang="zh-TW" b="1">
              <a:solidFill>
                <a:srgbClr val="0000FF"/>
              </a:solidFill>
              <a:latin typeface="Times New Roman" pitchFamily="18" charset="0"/>
              <a:ea typeface="標楷體" pitchFamily="65" charset="-120"/>
            </a:endParaRPr>
          </a:p>
          <a:p>
            <a:pPr eaLnBrk="1" hangingPunct="1">
              <a:lnSpc>
                <a:spcPct val="114000"/>
              </a:lnSpc>
            </a:pP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w</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w</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 </a:t>
            </a:r>
          </a:p>
          <a:p>
            <a:pPr eaLnBrk="1" hangingPunct="1">
              <a:lnSpc>
                <a:spcPct val="114000"/>
              </a:lnSpc>
            </a:pPr>
            <a:r>
              <a:rPr lang="en-US" altLang="zh-TW">
                <a:latin typeface="Times New Roman" pitchFamily="18" charset="0"/>
                <a:ea typeface="標楷體" pitchFamily="65" charset="-120"/>
              </a:rPr>
              <a:t>= {(1, </a:t>
            </a:r>
            <a:r>
              <a:rPr lang="en-US" altLang="zh-TW">
                <a:latin typeface="Times New Roman" pitchFamily="18" charset="0"/>
                <a:cs typeface="Times New Roman" pitchFamily="18" charset="0"/>
              </a:rPr>
              <a:t>–</a:t>
            </a:r>
            <a:r>
              <a:rPr lang="en-US" altLang="zh-TW">
                <a:latin typeface="Times New Roman" pitchFamily="18" charset="0"/>
                <a:ea typeface="標楷體" pitchFamily="65" charset="-120"/>
              </a:rPr>
              <a:t>2, </a:t>
            </a:r>
            <a:r>
              <a:rPr lang="en-US" altLang="zh-TW">
                <a:latin typeface="Times New Roman" pitchFamily="18" charset="0"/>
                <a:cs typeface="Times New Roman" pitchFamily="18" charset="0"/>
              </a:rPr>
              <a:t>–</a:t>
            </a:r>
            <a:r>
              <a:rPr lang="en-US" altLang="zh-TW">
                <a:latin typeface="Times New Roman" pitchFamily="18" charset="0"/>
                <a:ea typeface="標楷體" pitchFamily="65" charset="-120"/>
              </a:rPr>
              <a:t> 5) , (0, 1, 3)}</a:t>
            </a:r>
          </a:p>
        </p:txBody>
      </p:sp>
      <p:graphicFrame>
        <p:nvGraphicFramePr>
          <p:cNvPr id="67587" name="Object 1025"/>
          <p:cNvGraphicFramePr>
            <a:graphicFrameLocks noChangeAspect="1"/>
          </p:cNvGraphicFramePr>
          <p:nvPr/>
        </p:nvGraphicFramePr>
        <p:xfrm>
          <a:off x="1920875" y="2686050"/>
          <a:ext cx="1047750" cy="1419225"/>
        </p:xfrm>
        <a:graphic>
          <a:graphicData uri="http://schemas.openxmlformats.org/presentationml/2006/ole">
            <mc:AlternateContent xmlns:mc="http://schemas.openxmlformats.org/markup-compatibility/2006">
              <mc:Choice xmlns:v="urn:schemas-microsoft-com:vml" Requires="v">
                <p:oleObj spid="_x0000_s122672" name="Equation" r:id="rId5" imgW="761760" imgH="711000" progId="Equation.3">
                  <p:embed/>
                </p:oleObj>
              </mc:Choice>
              <mc:Fallback>
                <p:oleObj name="Equation" r:id="rId5" imgW="761760" imgH="711000" progId="Equation.3">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875" y="2686050"/>
                        <a:ext cx="1047750" cy="141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88" name="Object 1026"/>
          <p:cNvGraphicFramePr>
            <a:graphicFrameLocks noChangeAspect="1"/>
          </p:cNvGraphicFramePr>
          <p:nvPr/>
        </p:nvGraphicFramePr>
        <p:xfrm>
          <a:off x="3046413" y="2667000"/>
          <a:ext cx="306387" cy="1389063"/>
        </p:xfrm>
        <a:graphic>
          <a:graphicData uri="http://schemas.openxmlformats.org/presentationml/2006/ole">
            <mc:AlternateContent xmlns:mc="http://schemas.openxmlformats.org/markup-compatibility/2006">
              <mc:Choice xmlns:v="urn:schemas-microsoft-com:vml" Requires="v">
                <p:oleObj spid="_x0000_s122673" name="方程式" r:id="rId7" imgW="203112" imgH="622030" progId="Equation.3">
                  <p:embed/>
                </p:oleObj>
              </mc:Choice>
              <mc:Fallback>
                <p:oleObj name="方程式" r:id="rId7" imgW="203112" imgH="622030" progId="Equation.3">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6413" y="2667000"/>
                        <a:ext cx="306387" cy="138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4" name="Line 15"/>
          <p:cNvSpPr>
            <a:spLocks noChangeShapeType="1"/>
          </p:cNvSpPr>
          <p:nvPr/>
        </p:nvSpPr>
        <p:spPr bwMode="auto">
          <a:xfrm>
            <a:off x="3733800" y="3352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67589" name="Object 1027"/>
          <p:cNvGraphicFramePr>
            <a:graphicFrameLocks/>
          </p:cNvGraphicFramePr>
          <p:nvPr/>
        </p:nvGraphicFramePr>
        <p:xfrm>
          <a:off x="4608513" y="2684463"/>
          <a:ext cx="2195512" cy="1320800"/>
        </p:xfrm>
        <a:graphic>
          <a:graphicData uri="http://schemas.openxmlformats.org/presentationml/2006/ole">
            <mc:AlternateContent xmlns:mc="http://schemas.openxmlformats.org/markup-compatibility/2006">
              <mc:Choice xmlns:v="urn:schemas-microsoft-com:vml" Requires="v">
                <p:oleObj spid="_x0000_s122674" name="方程式" r:id="rId9" imgW="2197080" imgH="1320480" progId="Equation.3">
                  <p:embed/>
                </p:oleObj>
              </mc:Choice>
              <mc:Fallback>
                <p:oleObj name="方程式" r:id="rId9" imgW="2197080" imgH="1320480" progId="Equation.3">
                  <p:embed/>
                  <p:pic>
                    <p:nvPicPr>
                      <p:cNvPr id="0" name="Object 1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8513" y="2684463"/>
                        <a:ext cx="2195512"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5" name="Text Box 17"/>
          <p:cNvSpPr txBox="1">
            <a:spLocks noChangeArrowheads="1"/>
          </p:cNvSpPr>
          <p:nvPr/>
        </p:nvSpPr>
        <p:spPr bwMode="auto">
          <a:xfrm>
            <a:off x="1295400" y="3124200"/>
            <a:ext cx="617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latin typeface="Times New Roman" pitchFamily="18" charset="0"/>
                <a:ea typeface="標楷體" pitchFamily="65" charset="-120"/>
              </a:rPr>
              <a:t>A </a:t>
            </a:r>
            <a:r>
              <a:rPr lang="en-US" altLang="zh-TW">
                <a:latin typeface="Times New Roman" pitchFamily="18" charset="0"/>
                <a:ea typeface="標楷體" pitchFamily="65" charset="-120"/>
              </a:rPr>
              <a:t>=</a:t>
            </a:r>
          </a:p>
        </p:txBody>
      </p:sp>
      <p:sp>
        <p:nvSpPr>
          <p:cNvPr id="67596" name="Text Box 19"/>
          <p:cNvSpPr txBox="1">
            <a:spLocks noChangeArrowheads="1"/>
          </p:cNvSpPr>
          <p:nvPr/>
        </p:nvSpPr>
        <p:spPr bwMode="auto">
          <a:xfrm>
            <a:off x="3810000" y="3124200"/>
            <a:ext cx="50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200">
                <a:latin typeface="Times New Roman" pitchFamily="18" charset="0"/>
              </a:rPr>
              <a:t>G. E.</a:t>
            </a:r>
          </a:p>
        </p:txBody>
      </p:sp>
      <p:graphicFrame>
        <p:nvGraphicFramePr>
          <p:cNvPr id="67590" name="Object 1028"/>
          <p:cNvGraphicFramePr>
            <a:graphicFrameLocks noChangeAspect="1"/>
          </p:cNvGraphicFramePr>
          <p:nvPr/>
        </p:nvGraphicFramePr>
        <p:xfrm>
          <a:off x="6715125" y="2714625"/>
          <a:ext cx="357188" cy="1082675"/>
        </p:xfrm>
        <a:graphic>
          <a:graphicData uri="http://schemas.openxmlformats.org/presentationml/2006/ole">
            <mc:AlternateContent xmlns:mc="http://schemas.openxmlformats.org/markup-compatibility/2006">
              <mc:Choice xmlns:v="urn:schemas-microsoft-com:vml" Requires="v">
                <p:oleObj spid="_x0000_s122675" name="Equation" r:id="rId11" imgW="228600" imgH="672840" progId="Equation.DSMT4">
                  <p:embed/>
                </p:oleObj>
              </mc:Choice>
              <mc:Fallback>
                <p:oleObj name="Equation" r:id="rId11" imgW="228600" imgH="672840" progId="Equation.DSMT4">
                  <p:embed/>
                  <p:pic>
                    <p:nvPicPr>
                      <p:cNvPr id="0" name="Object 10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15125" y="2714625"/>
                        <a:ext cx="357188"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文字方塊 15"/>
          <p:cNvSpPr txBox="1"/>
          <p:nvPr/>
        </p:nvSpPr>
        <p:spPr>
          <a:xfrm>
            <a:off x="1214438" y="4071938"/>
            <a:ext cx="3929062" cy="369887"/>
          </a:xfrm>
          <a:prstGeom prst="rect">
            <a:avLst/>
          </a:prstGeom>
          <a:noFill/>
        </p:spPr>
        <p:txBody>
          <a:bodyPr>
            <a:spAutoFit/>
          </a:bodyPr>
          <a:lstStyle/>
          <a:p>
            <a:pPr>
              <a:defRPr/>
            </a:pPr>
            <a:r>
              <a:rPr lang="en-US" altLang="zh-TW" sz="1800" dirty="0">
                <a:solidFill>
                  <a:srgbClr val="0000FF"/>
                </a:solidFill>
                <a:latin typeface="+mn-lt"/>
              </a:rPr>
              <a:t>(Construct </a:t>
            </a:r>
            <a:r>
              <a:rPr lang="en-US" altLang="zh-TW" sz="1800" i="1" dirty="0">
                <a:solidFill>
                  <a:srgbClr val="0000FF"/>
                </a:solidFill>
                <a:latin typeface="+mn-lt"/>
              </a:rPr>
              <a:t>A </a:t>
            </a:r>
            <a:r>
              <a:rPr lang="en-US" altLang="zh-TW" sz="1800" dirty="0">
                <a:solidFill>
                  <a:srgbClr val="0000FF"/>
                </a:solidFill>
                <a:latin typeface="+mn-lt"/>
              </a:rPr>
              <a:t>such that </a:t>
            </a:r>
            <a:r>
              <a:rPr lang="en-US" altLang="zh-TW" sz="1800" i="1" dirty="0">
                <a:solidFill>
                  <a:srgbClr val="0000FF"/>
                </a:solidFill>
                <a:latin typeface="+mn-lt"/>
              </a:rPr>
              <a:t>RS</a:t>
            </a:r>
            <a:r>
              <a:rPr lang="en-US" altLang="zh-TW" sz="1800" dirty="0">
                <a:solidFill>
                  <a:srgbClr val="0000FF"/>
                </a:solidFill>
                <a:latin typeface="+mn-lt"/>
              </a:rPr>
              <a:t>(</a:t>
            </a:r>
            <a:r>
              <a:rPr lang="en-US" altLang="zh-TW" sz="1800" i="1" dirty="0">
                <a:solidFill>
                  <a:srgbClr val="0000FF"/>
                </a:solidFill>
                <a:latin typeface="+mn-lt"/>
              </a:rPr>
              <a:t>A</a:t>
            </a:r>
            <a:r>
              <a:rPr lang="en-US" altLang="zh-TW" sz="1800" dirty="0">
                <a:solidFill>
                  <a:srgbClr val="0000FF"/>
                </a:solidFill>
                <a:latin typeface="+mn-lt"/>
              </a:rPr>
              <a:t>) = span(</a:t>
            </a:r>
            <a:r>
              <a:rPr lang="en-US" altLang="zh-TW" sz="1800" i="1" dirty="0">
                <a:solidFill>
                  <a:srgbClr val="0000FF"/>
                </a:solidFill>
                <a:latin typeface="+mn-lt"/>
              </a:rPr>
              <a:t>S</a:t>
            </a:r>
            <a:r>
              <a:rPr lang="en-US" altLang="zh-TW" sz="1800" dirty="0">
                <a:solidFill>
                  <a:srgbClr val="0000FF"/>
                </a:solidFill>
                <a:latin typeface="+mn-lt"/>
              </a:rPr>
              <a:t>))</a:t>
            </a:r>
            <a:endParaRPr lang="zh-TW" altLang="en-US" sz="1800" dirty="0">
              <a:solidFill>
                <a:srgbClr val="0000FF"/>
              </a:solidFill>
              <a:latin typeface="+mn-l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3" name="Rectangle 3"/>
          <p:cNvSpPr>
            <a:spLocks noGrp="1" noChangeArrowheads="1"/>
          </p:cNvSpPr>
          <p:nvPr>
            <p:ph type="body" sz="half" idx="1"/>
          </p:nvPr>
        </p:nvSpPr>
        <p:spPr>
          <a:xfrm>
            <a:off x="381000" y="779463"/>
            <a:ext cx="8583613" cy="1506537"/>
          </a:xfrm>
        </p:spPr>
        <p:txBody>
          <a:bodyPr/>
          <a:lstStyle/>
          <a:p>
            <a:pPr eaLnBrk="1" hangingPunct="1">
              <a:spcBef>
                <a:spcPts val="300"/>
              </a:spcBef>
            </a:pPr>
            <a:r>
              <a:rPr lang="en-US" altLang="zh-TW" sz="2400"/>
              <a:t>Ex 4: Finding a basis for the column space of a matrix</a:t>
            </a:r>
          </a:p>
          <a:p>
            <a:pPr eaLnBrk="1" hangingPunct="1">
              <a:spcBef>
                <a:spcPts val="300"/>
              </a:spcBef>
              <a:buFont typeface="Wingdings" pitchFamily="2" charset="2"/>
              <a:buNone/>
            </a:pPr>
            <a:r>
              <a:rPr lang="en-US" altLang="zh-TW" sz="2400">
                <a:solidFill>
                  <a:schemeClr val="tx1"/>
                </a:solidFill>
              </a:rPr>
              <a:t>	    Find a basis for the column space of the matrix </a:t>
            </a:r>
            <a:r>
              <a:rPr lang="en-US" altLang="zh-TW" sz="2400" i="1">
                <a:solidFill>
                  <a:schemeClr val="tx1"/>
                </a:solidFill>
              </a:rPr>
              <a:t>A</a:t>
            </a:r>
            <a:r>
              <a:rPr lang="en-US" altLang="zh-TW" sz="2400">
                <a:solidFill>
                  <a:schemeClr val="tx1"/>
                </a:solidFill>
              </a:rPr>
              <a:t> given in Ex 2</a:t>
            </a:r>
          </a:p>
        </p:txBody>
      </p:sp>
      <p:graphicFrame>
        <p:nvGraphicFramePr>
          <p:cNvPr id="68610" name="Object 0"/>
          <p:cNvGraphicFramePr>
            <a:graphicFrameLocks noChangeAspect="1"/>
          </p:cNvGraphicFramePr>
          <p:nvPr/>
        </p:nvGraphicFramePr>
        <p:xfrm>
          <a:off x="2771775" y="1643063"/>
          <a:ext cx="2371725" cy="1828800"/>
        </p:xfrm>
        <a:graphic>
          <a:graphicData uri="http://schemas.openxmlformats.org/presentationml/2006/ole">
            <mc:AlternateContent xmlns:mc="http://schemas.openxmlformats.org/markup-compatibility/2006">
              <mc:Choice xmlns:v="urn:schemas-microsoft-com:vml" Requires="v">
                <p:oleObj spid="_x0000_s162895" name="Equation" r:id="rId3" imgW="1485720" imgH="1143000" progId="Equation.3">
                  <p:embed/>
                </p:oleObj>
              </mc:Choice>
              <mc:Fallback>
                <p:oleObj name="Equation" r:id="rId3" imgW="1485720" imgH="11430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643063"/>
                        <a:ext cx="2371725"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4" name="Rectangle 5"/>
          <p:cNvSpPr>
            <a:spLocks noChangeArrowheads="1"/>
          </p:cNvSpPr>
          <p:nvPr/>
        </p:nvSpPr>
        <p:spPr bwMode="auto">
          <a:xfrm>
            <a:off x="428625" y="3357563"/>
            <a:ext cx="783748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spcBef>
                <a:spcPct val="20000"/>
              </a:spcBef>
              <a:buClr>
                <a:schemeClr val="tx1"/>
              </a:buClr>
              <a:buSzPct val="40000"/>
              <a:buFont typeface="Wingdings" pitchFamily="2" charset="2"/>
              <a:buNone/>
            </a:pPr>
            <a:r>
              <a:rPr lang="en-US" altLang="zh-TW">
                <a:solidFill>
                  <a:schemeClr val="hlink"/>
                </a:solidFill>
                <a:latin typeface="Times New Roman" pitchFamily="18" charset="0"/>
                <a:ea typeface="標楷體" pitchFamily="65" charset="-120"/>
              </a:rPr>
              <a:t> Sol. 1:</a:t>
            </a:r>
          </a:p>
        </p:txBody>
      </p:sp>
      <p:graphicFrame>
        <p:nvGraphicFramePr>
          <p:cNvPr id="68611" name="Object 1"/>
          <p:cNvGraphicFramePr>
            <a:graphicFrameLocks noChangeAspect="1"/>
          </p:cNvGraphicFramePr>
          <p:nvPr/>
        </p:nvGraphicFramePr>
        <p:xfrm>
          <a:off x="633413" y="5029200"/>
          <a:ext cx="8226425" cy="1828800"/>
        </p:xfrm>
        <a:graphic>
          <a:graphicData uri="http://schemas.openxmlformats.org/presentationml/2006/ole">
            <mc:AlternateContent xmlns:mc="http://schemas.openxmlformats.org/markup-compatibility/2006">
              <mc:Choice xmlns:v="urn:schemas-microsoft-com:vml" Requires="v">
                <p:oleObj spid="_x0000_s162896" name="Equation" r:id="rId5" imgW="4114800" imgH="914400" progId="Equation.DSMT4">
                  <p:embed/>
                </p:oleObj>
              </mc:Choice>
              <mc:Fallback>
                <p:oleObj name="Equation" r:id="rId5" imgW="4114800" imgH="9144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413" y="5029200"/>
                        <a:ext cx="82264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12" name="Object 2"/>
          <p:cNvGraphicFramePr>
            <a:graphicFrameLocks noChangeAspect="1"/>
          </p:cNvGraphicFramePr>
          <p:nvPr/>
        </p:nvGraphicFramePr>
        <p:xfrm>
          <a:off x="714375" y="3929063"/>
          <a:ext cx="277813" cy="254000"/>
        </p:xfrm>
        <a:graphic>
          <a:graphicData uri="http://schemas.openxmlformats.org/presentationml/2006/ole">
            <mc:AlternateContent xmlns:mc="http://schemas.openxmlformats.org/markup-compatibility/2006">
              <mc:Choice xmlns:v="urn:schemas-microsoft-com:vml" Requires="v">
                <p:oleObj spid="_x0000_s162897" name="Equation" r:id="rId7" imgW="139680" imgH="126720" progId="Equation.3">
                  <p:embed/>
                </p:oleObj>
              </mc:Choice>
              <mc:Fallback>
                <p:oleObj name="Equation" r:id="rId7" imgW="139680" imgH="12672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 y="3929063"/>
                        <a:ext cx="277813"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文字方塊 7"/>
          <p:cNvSpPr txBox="1"/>
          <p:nvPr/>
        </p:nvSpPr>
        <p:spPr>
          <a:xfrm>
            <a:off x="1143000" y="3800475"/>
            <a:ext cx="7715250" cy="1200150"/>
          </a:xfrm>
          <a:prstGeom prst="rect">
            <a:avLst/>
          </a:prstGeom>
          <a:noFill/>
        </p:spPr>
        <p:txBody>
          <a:bodyPr>
            <a:spAutoFit/>
          </a:bodyPr>
          <a:lstStyle/>
          <a:p>
            <a:pPr>
              <a:defRPr/>
            </a:pPr>
            <a:r>
              <a:rPr lang="en-US" altLang="zh-TW" dirty="0">
                <a:latin typeface="+mn-lt"/>
              </a:rPr>
              <a:t>Since </a:t>
            </a:r>
            <a:r>
              <a:rPr lang="en-US" altLang="zh-TW" i="1" dirty="0">
                <a:latin typeface="Times New Roman" pitchFamily="18" charset="0"/>
              </a:rPr>
              <a:t>CS</a:t>
            </a:r>
            <a:r>
              <a:rPr lang="en-US" altLang="zh-TW" dirty="0">
                <a:latin typeface="Times New Roman" pitchFamily="18" charset="0"/>
              </a:rPr>
              <a:t>(</a:t>
            </a:r>
            <a:r>
              <a:rPr lang="en-US" altLang="zh-TW" i="1" dirty="0">
                <a:latin typeface="Times New Roman" pitchFamily="18" charset="0"/>
              </a:rPr>
              <a:t>A</a:t>
            </a:r>
            <a:r>
              <a:rPr lang="en-US" altLang="zh-TW" dirty="0">
                <a:latin typeface="Times New Roman" pitchFamily="18" charset="0"/>
              </a:rPr>
              <a:t>)=</a:t>
            </a:r>
            <a:r>
              <a:rPr lang="en-US" altLang="zh-TW" i="1" dirty="0">
                <a:latin typeface="Times New Roman" pitchFamily="18" charset="0"/>
              </a:rPr>
              <a:t>RS</a:t>
            </a:r>
            <a:r>
              <a:rPr lang="en-US" altLang="zh-TW" dirty="0">
                <a:latin typeface="Times New Roman" pitchFamily="18" charset="0"/>
              </a:rPr>
              <a:t>(</a:t>
            </a:r>
            <a:r>
              <a:rPr lang="en-US" altLang="zh-TW" i="1" dirty="0">
                <a:latin typeface="Times New Roman" pitchFamily="18" charset="0"/>
              </a:rPr>
              <a:t>A</a:t>
            </a:r>
            <a:r>
              <a:rPr lang="en-US" altLang="zh-TW" i="1" baseline="30000" dirty="0">
                <a:latin typeface="Times New Roman" pitchFamily="18" charset="0"/>
              </a:rPr>
              <a:t>T</a:t>
            </a:r>
            <a:r>
              <a:rPr lang="en-US" altLang="zh-TW" dirty="0">
                <a:latin typeface="Times New Roman" pitchFamily="18" charset="0"/>
              </a:rPr>
              <a:t>), t</a:t>
            </a:r>
            <a:r>
              <a:rPr lang="en-US" altLang="zh-TW" dirty="0">
                <a:latin typeface="+mn-lt"/>
              </a:rPr>
              <a:t>o find a basis for the column space of the matrix </a:t>
            </a:r>
            <a:r>
              <a:rPr lang="en-US" altLang="zh-TW" i="1" dirty="0">
                <a:latin typeface="+mn-lt"/>
              </a:rPr>
              <a:t>A</a:t>
            </a:r>
            <a:r>
              <a:rPr lang="en-US" altLang="zh-TW" dirty="0">
                <a:latin typeface="+mn-lt"/>
              </a:rPr>
              <a:t> is equivalent to find a basis for the row space of the matrix </a:t>
            </a:r>
            <a:r>
              <a:rPr lang="en-US" altLang="zh-TW" i="1" dirty="0">
                <a:latin typeface="+mn-lt"/>
              </a:rPr>
              <a:t>A</a:t>
            </a:r>
            <a:r>
              <a:rPr lang="en-US" altLang="zh-TW" i="1" baseline="30000" dirty="0">
                <a:latin typeface="+mn-lt"/>
              </a:rPr>
              <a:t>T</a:t>
            </a:r>
            <a:endParaRPr lang="zh-TW" altLang="en-US" dirty="0">
              <a:latin typeface="+mn-lt"/>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5"/>
          <p:cNvSpPr txBox="1">
            <a:spLocks noChangeArrowheads="1"/>
          </p:cNvSpPr>
          <p:nvPr/>
        </p:nvSpPr>
        <p:spPr bwMode="auto">
          <a:xfrm>
            <a:off x="4067175" y="4144963"/>
            <a:ext cx="442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(a basis for the column space of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a:t>
            </a:r>
          </a:p>
        </p:txBody>
      </p:sp>
      <p:sp>
        <p:nvSpPr>
          <p:cNvPr id="69637" name="Text Box 87"/>
          <p:cNvSpPr txBox="1">
            <a:spLocks noChangeArrowheads="1"/>
          </p:cNvSpPr>
          <p:nvPr/>
        </p:nvSpPr>
        <p:spPr bwMode="auto">
          <a:xfrm>
            <a:off x="1143000" y="1214438"/>
            <a:ext cx="745648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pPr>
            <a:r>
              <a:rPr lang="en-US" altLang="zh-TW">
                <a:latin typeface="Times New Roman" pitchFamily="18" charset="0"/>
                <a:ea typeface="標楷體" pitchFamily="65" charset="-120"/>
              </a:rPr>
              <a:t> a basis for </a:t>
            </a:r>
            <a:r>
              <a:rPr lang="en-US" altLang="zh-TW" i="1">
                <a:latin typeface="Times New Roman" pitchFamily="18" charset="0"/>
                <a:ea typeface="標楷體" pitchFamily="65" charset="-120"/>
              </a:rPr>
              <a:t>CS</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a:t>
            </a:r>
          </a:p>
          <a:p>
            <a:pPr eaLnBrk="1" hangingPunct="1">
              <a:lnSpc>
                <a:spcPct val="120000"/>
              </a:lnSpc>
            </a:pPr>
            <a:r>
              <a:rPr lang="en-US" altLang="zh-TW">
                <a:latin typeface="Times New Roman" pitchFamily="18" charset="0"/>
                <a:ea typeface="標楷體" pitchFamily="65" charset="-120"/>
              </a:rPr>
              <a:t>=  a basis for </a:t>
            </a:r>
            <a:r>
              <a:rPr lang="en-US" altLang="zh-TW" i="1">
                <a:latin typeface="Times New Roman" pitchFamily="18" charset="0"/>
                <a:ea typeface="標楷體" pitchFamily="65" charset="-120"/>
              </a:rPr>
              <a:t>RS</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A</a:t>
            </a:r>
            <a:r>
              <a:rPr lang="en-US" altLang="zh-TW" i="1" baseline="30000">
                <a:latin typeface="Times New Roman" pitchFamily="18" charset="0"/>
                <a:ea typeface="標楷體" pitchFamily="65" charset="-120"/>
              </a:rPr>
              <a:t>T</a:t>
            </a:r>
            <a:r>
              <a:rPr lang="en-US" altLang="zh-TW">
                <a:latin typeface="Times New Roman" pitchFamily="18" charset="0"/>
                <a:ea typeface="標楷體" pitchFamily="65" charset="-120"/>
              </a:rPr>
              <a:t>)</a:t>
            </a:r>
          </a:p>
          <a:p>
            <a:pPr eaLnBrk="1" hangingPunct="1">
              <a:lnSpc>
                <a:spcPct val="120000"/>
              </a:lnSpc>
            </a:pPr>
            <a:r>
              <a:rPr lang="en-US" altLang="zh-TW">
                <a:latin typeface="Times New Roman" pitchFamily="18" charset="0"/>
                <a:ea typeface="標楷體" pitchFamily="65" charset="-120"/>
              </a:rPr>
              <a:t>= {the nonzero row vectors of </a:t>
            </a:r>
            <a:r>
              <a:rPr lang="en-US" altLang="zh-TW" i="1">
                <a:latin typeface="Times New Roman" pitchFamily="18" charset="0"/>
                <a:ea typeface="標楷體" pitchFamily="65" charset="-120"/>
              </a:rPr>
              <a:t>B</a:t>
            </a:r>
            <a:r>
              <a:rPr lang="en-US" altLang="zh-TW">
                <a:latin typeface="Times New Roman" pitchFamily="18" charset="0"/>
                <a:ea typeface="標楷體" pitchFamily="65" charset="-120"/>
              </a:rPr>
              <a:t>}</a:t>
            </a:r>
          </a:p>
          <a:p>
            <a:pPr eaLnBrk="1" hangingPunct="1">
              <a:lnSpc>
                <a:spcPct val="120000"/>
              </a:lnSpc>
            </a:pP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w</a:t>
            </a:r>
            <a:r>
              <a:rPr lang="en-US" altLang="zh-TW" baseline="-25000">
                <a:latin typeface="Times New Roman" pitchFamily="18" charset="0"/>
                <a:ea typeface="標楷體" pitchFamily="65" charset="-120"/>
              </a:rPr>
              <a:t>1</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w</a:t>
            </a:r>
            <a:r>
              <a:rPr lang="en-US" altLang="zh-TW" baseline="-25000">
                <a:latin typeface="Times New Roman" pitchFamily="18" charset="0"/>
                <a:ea typeface="標楷體" pitchFamily="65" charset="-120"/>
              </a:rPr>
              <a:t>2</a:t>
            </a:r>
            <a:r>
              <a:rPr lang="en-US" altLang="zh-TW">
                <a:latin typeface="Times New Roman" pitchFamily="18" charset="0"/>
                <a:ea typeface="標楷體" pitchFamily="65" charset="-120"/>
              </a:rPr>
              <a:t>, </a:t>
            </a:r>
            <a:r>
              <a:rPr lang="en-US" altLang="zh-TW" b="1">
                <a:latin typeface="Times New Roman" pitchFamily="18" charset="0"/>
                <a:ea typeface="標楷體" pitchFamily="65" charset="-120"/>
              </a:rPr>
              <a:t>w</a:t>
            </a:r>
            <a:r>
              <a:rPr lang="en-US" altLang="zh-TW" baseline="-25000">
                <a:latin typeface="Times New Roman" pitchFamily="18" charset="0"/>
                <a:ea typeface="標楷體" pitchFamily="65" charset="-120"/>
              </a:rPr>
              <a:t>3</a:t>
            </a:r>
            <a:r>
              <a:rPr lang="en-US" altLang="zh-TW">
                <a:latin typeface="Times New Roman" pitchFamily="18" charset="0"/>
                <a:ea typeface="標楷體" pitchFamily="65" charset="-120"/>
              </a:rPr>
              <a:t>} </a:t>
            </a:r>
          </a:p>
        </p:txBody>
      </p:sp>
      <p:graphicFrame>
        <p:nvGraphicFramePr>
          <p:cNvPr id="69634" name="Object 0"/>
          <p:cNvGraphicFramePr>
            <a:graphicFrameLocks noChangeAspect="1"/>
          </p:cNvGraphicFramePr>
          <p:nvPr/>
        </p:nvGraphicFramePr>
        <p:xfrm>
          <a:off x="1143000" y="3154363"/>
          <a:ext cx="2797175" cy="2336800"/>
        </p:xfrm>
        <a:graphic>
          <a:graphicData uri="http://schemas.openxmlformats.org/presentationml/2006/ole">
            <mc:AlternateContent xmlns:mc="http://schemas.openxmlformats.org/markup-compatibility/2006">
              <mc:Choice xmlns:v="urn:schemas-microsoft-com:vml" Requires="v">
                <p:oleObj spid="_x0000_s70368" name="Equation" r:id="rId3" imgW="1396800" imgH="1168200" progId="Equation.3">
                  <p:embed/>
                </p:oleObj>
              </mc:Choice>
              <mc:Fallback>
                <p:oleObj name="Equation" r:id="rId3" imgW="1396800" imgH="116820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154363"/>
                        <a:ext cx="2797175" cy="233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35" name="Object 1"/>
          <p:cNvGraphicFramePr>
            <a:graphicFrameLocks noChangeAspect="1"/>
          </p:cNvGraphicFramePr>
          <p:nvPr/>
        </p:nvGraphicFramePr>
        <p:xfrm>
          <a:off x="838200" y="1325563"/>
          <a:ext cx="312738" cy="285750"/>
        </p:xfrm>
        <a:graphic>
          <a:graphicData uri="http://schemas.openxmlformats.org/presentationml/2006/ole">
            <mc:AlternateContent xmlns:mc="http://schemas.openxmlformats.org/markup-compatibility/2006">
              <mc:Choice xmlns:v="urn:schemas-microsoft-com:vml" Requires="v">
                <p:oleObj spid="_x0000_s70369" name="Equation" r:id="rId5" imgW="139680" imgH="126720" progId="Equation.3">
                  <p:embed/>
                </p:oleObj>
              </mc:Choice>
              <mc:Fallback>
                <p:oleObj name="Equation" r:id="rId5" imgW="139680" imgH="12672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325563"/>
                        <a:ext cx="312738"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3"/>
          <p:cNvSpPr txBox="1">
            <a:spLocks noChangeArrowheads="1"/>
          </p:cNvSpPr>
          <p:nvPr/>
        </p:nvSpPr>
        <p:spPr bwMode="auto">
          <a:xfrm>
            <a:off x="381000" y="5159375"/>
            <a:ext cx="82296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73050" indent="-27305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buClr>
                <a:schemeClr val="tx1"/>
              </a:buClr>
              <a:buFont typeface="Wingdings" pitchFamily="2" charset="2"/>
              <a:buChar char="§"/>
            </a:pPr>
            <a:r>
              <a:rPr lang="en-US" altLang="zh-TW" dirty="0">
                <a:solidFill>
                  <a:srgbClr val="FF0000"/>
                </a:solidFill>
                <a:latin typeface="Times New Roman" pitchFamily="18" charset="0"/>
              </a:rPr>
              <a:t>Notes:</a:t>
            </a:r>
            <a:endParaRPr lang="en-US" altLang="zh-TW" dirty="0">
              <a:solidFill>
                <a:schemeClr val="hlink"/>
              </a:solidFill>
              <a:latin typeface="Times New Roman" pitchFamily="18" charset="0"/>
              <a:ea typeface="標楷體" pitchFamily="65" charset="-120"/>
            </a:endParaRPr>
          </a:p>
          <a:p>
            <a:pPr eaLnBrk="1" hangingPunct="1">
              <a:lnSpc>
                <a:spcPct val="110000"/>
              </a:lnSpc>
              <a:buClr>
                <a:schemeClr val="tx1"/>
              </a:buClr>
              <a:buFont typeface="Wingdings" pitchFamily="2" charset="2"/>
              <a:buNone/>
            </a:pPr>
            <a:r>
              <a:rPr lang="en-US" altLang="zh-TW" dirty="0">
                <a:latin typeface="Times New Roman" pitchFamily="18" charset="0"/>
                <a:ea typeface="標楷體" pitchFamily="65" charset="-120"/>
              </a:rPr>
              <a:t>    The bases for the column space derived from Sol. 1 and Sol. 2 are different. However, both these bases span the same </a:t>
            </a:r>
            <a:r>
              <a:rPr lang="en-US" altLang="zh-TW" i="1" dirty="0">
                <a:latin typeface="Times New Roman" pitchFamily="18" charset="0"/>
                <a:ea typeface="標楷體" pitchFamily="65" charset="-120"/>
              </a:rPr>
              <a:t>CS</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which is a subspace of </a:t>
            </a:r>
            <a:r>
              <a:rPr lang="en-US" altLang="zh-TW" i="1" dirty="0">
                <a:latin typeface="Times New Roman" pitchFamily="18" charset="0"/>
                <a:ea typeface="標楷體" pitchFamily="65" charset="-120"/>
              </a:rPr>
              <a:t>R</a:t>
            </a:r>
            <a:r>
              <a:rPr lang="en-US" altLang="zh-TW" baseline="30000" dirty="0">
                <a:latin typeface="Times New Roman" pitchFamily="18" charset="0"/>
                <a:ea typeface="標楷體" pitchFamily="65" charset="-120"/>
              </a:rPr>
              <a:t>5</a:t>
            </a:r>
          </a:p>
        </p:txBody>
      </p:sp>
      <p:sp>
        <p:nvSpPr>
          <p:cNvPr id="70661" name="Text Box 7"/>
          <p:cNvSpPr txBox="1">
            <a:spLocks noChangeArrowheads="1"/>
          </p:cNvSpPr>
          <p:nvPr/>
        </p:nvSpPr>
        <p:spPr bwMode="auto">
          <a:xfrm>
            <a:off x="381000" y="836613"/>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tabLst>
                <a:tab pos="863600" algn="l"/>
              </a:tabLst>
              <a:defRPr kumimoji="1" sz="2400">
                <a:solidFill>
                  <a:schemeClr val="tx1"/>
                </a:solidFill>
                <a:latin typeface="Tahoma" pitchFamily="34" charset="0"/>
                <a:ea typeface="新細明體" charset="-120"/>
              </a:defRPr>
            </a:lvl1pPr>
            <a:lvl2pPr marL="742950" indent="-285750" eaLnBrk="0" hangingPunct="0">
              <a:tabLst>
                <a:tab pos="863600" algn="l"/>
              </a:tabLst>
              <a:defRPr kumimoji="1" sz="2400">
                <a:solidFill>
                  <a:schemeClr val="tx1"/>
                </a:solidFill>
                <a:latin typeface="Tahoma" pitchFamily="34" charset="0"/>
                <a:ea typeface="新細明體" charset="-120"/>
              </a:defRPr>
            </a:lvl2pPr>
            <a:lvl3pPr marL="1143000" indent="-228600" eaLnBrk="0" hangingPunct="0">
              <a:tabLst>
                <a:tab pos="863600" algn="l"/>
              </a:tabLst>
              <a:defRPr kumimoji="1" sz="2400">
                <a:solidFill>
                  <a:schemeClr val="tx1"/>
                </a:solidFill>
                <a:latin typeface="Tahoma" pitchFamily="34" charset="0"/>
                <a:ea typeface="新細明體" charset="-120"/>
              </a:defRPr>
            </a:lvl3pPr>
            <a:lvl4pPr marL="1600200" indent="-228600" eaLnBrk="0" hangingPunct="0">
              <a:tabLst>
                <a:tab pos="863600" algn="l"/>
              </a:tabLst>
              <a:defRPr kumimoji="1" sz="2400">
                <a:solidFill>
                  <a:schemeClr val="tx1"/>
                </a:solidFill>
                <a:latin typeface="Tahoma" pitchFamily="34" charset="0"/>
                <a:ea typeface="新細明體" charset="-120"/>
              </a:defRPr>
            </a:lvl4pPr>
            <a:lvl5pPr marL="2057400" indent="-228600" eaLnBrk="0" hangingPunct="0">
              <a:tabLst>
                <a:tab pos="863600" algn="l"/>
              </a:tabLst>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tabLst>
                <a:tab pos="863600" algn="l"/>
              </a:tabLs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tabLst>
                <a:tab pos="863600" algn="l"/>
              </a:tabLs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tabLst>
                <a:tab pos="863600" algn="l"/>
              </a:tabLs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tabLst>
                <a:tab pos="863600" algn="l"/>
              </a:tabLst>
              <a:defRPr kumimoji="1" sz="2400">
                <a:solidFill>
                  <a:schemeClr val="tx1"/>
                </a:solidFill>
                <a:latin typeface="Tahoma" pitchFamily="34" charset="0"/>
                <a:ea typeface="新細明體" charset="-120"/>
              </a:defRPr>
            </a:lvl9pPr>
          </a:lstStyle>
          <a:p>
            <a:pPr eaLnBrk="1" hangingPunct="1">
              <a:spcBef>
                <a:spcPct val="20000"/>
              </a:spcBef>
              <a:buClr>
                <a:schemeClr val="tx1"/>
              </a:buClr>
              <a:buSzPct val="40000"/>
              <a:buFont typeface="Wingdings" pitchFamily="2" charset="2"/>
              <a:buChar char="n"/>
            </a:pPr>
            <a:r>
              <a:rPr lang="en-US" altLang="zh-TW">
                <a:solidFill>
                  <a:schemeClr val="hlink"/>
                </a:solidFill>
                <a:latin typeface="Times New Roman" pitchFamily="18" charset="0"/>
                <a:ea typeface="標楷體" pitchFamily="65" charset="-120"/>
              </a:rPr>
              <a:t> Sol. 2:</a:t>
            </a:r>
            <a:endParaRPr lang="en-US" altLang="zh-TW">
              <a:latin typeface="Times New Roman" pitchFamily="18" charset="0"/>
              <a:ea typeface="標楷體" pitchFamily="65" charset="-120"/>
            </a:endParaRPr>
          </a:p>
        </p:txBody>
      </p:sp>
      <p:graphicFrame>
        <p:nvGraphicFramePr>
          <p:cNvPr id="70658" name="Object 0"/>
          <p:cNvGraphicFramePr>
            <a:graphicFrameLocks noChangeAspect="1"/>
          </p:cNvGraphicFramePr>
          <p:nvPr/>
        </p:nvGraphicFramePr>
        <p:xfrm>
          <a:off x="1539875" y="920750"/>
          <a:ext cx="5489575" cy="2049463"/>
        </p:xfrm>
        <a:graphic>
          <a:graphicData uri="http://schemas.openxmlformats.org/presentationml/2006/ole">
            <mc:AlternateContent xmlns:mc="http://schemas.openxmlformats.org/markup-compatibility/2006">
              <mc:Choice xmlns:v="urn:schemas-microsoft-com:vml" Requires="v">
                <p:oleObj spid="_x0000_s71393" name="Equation" r:id="rId3" imgW="3060360" imgH="1143000" progId="Equation.DSMT4">
                  <p:embed/>
                </p:oleObj>
              </mc:Choice>
              <mc:Fallback>
                <p:oleObj name="Equation" r:id="rId3" imgW="3060360" imgH="11430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75" y="920750"/>
                        <a:ext cx="5489575" cy="204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2" name="Text Box 20"/>
          <p:cNvSpPr txBox="1">
            <a:spLocks noChangeArrowheads="1"/>
          </p:cNvSpPr>
          <p:nvPr/>
        </p:nvSpPr>
        <p:spPr bwMode="auto">
          <a:xfrm>
            <a:off x="395288" y="3427413"/>
            <a:ext cx="8605837" cy="1717675"/>
          </a:xfrm>
          <a:prstGeom prst="rect">
            <a:avLst/>
          </a:prstGeom>
          <a:noFill/>
          <a:ln w="25400">
            <a:noFill/>
            <a:miter lim="800000"/>
            <a:headEnd/>
            <a:tailEnd type="none" w="sm" len="sm"/>
          </a:ln>
        </p:spPr>
        <p:txBody>
          <a:bodyPr>
            <a:spAutoFit/>
          </a:bodyPr>
          <a:lstStyle/>
          <a:p>
            <a:pPr>
              <a:lnSpc>
                <a:spcPct val="130000"/>
              </a:lnSpc>
              <a:defRPr/>
            </a:pPr>
            <a:r>
              <a:rPr lang="en-US" altLang="zh-TW" dirty="0">
                <a:latin typeface="Times New Roman" pitchFamily="18" charset="0"/>
                <a:ea typeface="標楷體" pitchFamily="65" charset="-120"/>
              </a:rPr>
              <a:t>Leading 1’s </a:t>
            </a:r>
            <a:r>
              <a:rPr lang="en-US" altLang="zh-TW" dirty="0">
                <a:sym typeface="Symbol"/>
              </a:rPr>
              <a:t></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b</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b</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b</a:t>
            </a:r>
            <a:r>
              <a:rPr lang="en-US" altLang="zh-TW" baseline="-25000" dirty="0">
                <a:latin typeface="Times New Roman" pitchFamily="18" charset="0"/>
                <a:ea typeface="標楷體" pitchFamily="65" charset="-120"/>
              </a:rPr>
              <a:t>4</a:t>
            </a:r>
            <a:r>
              <a:rPr lang="en-US" altLang="zh-TW" dirty="0">
                <a:latin typeface="Times New Roman" pitchFamily="18" charset="0"/>
                <a:ea typeface="標楷體" pitchFamily="65" charset="-120"/>
              </a:rPr>
              <a:t>} is a basis for </a:t>
            </a:r>
            <a:r>
              <a:rPr lang="en-US" altLang="zh-TW" i="1" dirty="0">
                <a:latin typeface="Times New Roman" pitchFamily="18" charset="0"/>
                <a:ea typeface="標楷體" pitchFamily="65" charset="-120"/>
              </a:rPr>
              <a:t>CS</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B</a:t>
            </a:r>
            <a:r>
              <a:rPr lang="en-US" altLang="zh-TW" dirty="0">
                <a:latin typeface="Times New Roman" pitchFamily="18" charset="0"/>
                <a:ea typeface="標楷體" pitchFamily="65" charset="-120"/>
              </a:rPr>
              <a:t>) </a:t>
            </a:r>
            <a:r>
              <a:rPr lang="en-US" altLang="zh-TW" dirty="0">
                <a:solidFill>
                  <a:srgbClr val="0000FF"/>
                </a:solidFill>
                <a:latin typeface="Times New Roman" pitchFamily="18" charset="0"/>
                <a:ea typeface="標楷體" pitchFamily="65" charset="-120"/>
              </a:rPr>
              <a:t>(not for </a:t>
            </a:r>
            <a:r>
              <a:rPr lang="en-US" altLang="zh-TW" i="1" dirty="0">
                <a:solidFill>
                  <a:srgbClr val="0000FF"/>
                </a:solidFill>
                <a:latin typeface="Times New Roman" pitchFamily="18" charset="0"/>
                <a:ea typeface="標楷體" pitchFamily="65" charset="-120"/>
              </a:rPr>
              <a:t>CS</a:t>
            </a:r>
            <a:r>
              <a:rPr lang="en-US" altLang="zh-TW" dirty="0">
                <a:solidFill>
                  <a:srgbClr val="0000FF"/>
                </a:solidFill>
                <a:latin typeface="Times New Roman" pitchFamily="18" charset="0"/>
                <a:ea typeface="標楷體" pitchFamily="65" charset="-120"/>
              </a:rPr>
              <a:t>(</a:t>
            </a:r>
            <a:r>
              <a:rPr lang="en-US" altLang="zh-TW" i="1" dirty="0">
                <a:solidFill>
                  <a:srgbClr val="0000FF"/>
                </a:solidFill>
                <a:latin typeface="Times New Roman" pitchFamily="18" charset="0"/>
                <a:ea typeface="標楷體" pitchFamily="65" charset="-120"/>
              </a:rPr>
              <a:t>A</a:t>
            </a:r>
            <a:r>
              <a:rPr lang="en-US" altLang="zh-TW" dirty="0">
                <a:solidFill>
                  <a:srgbClr val="0000FF"/>
                </a:solidFill>
                <a:latin typeface="Times New Roman" pitchFamily="18" charset="0"/>
                <a:ea typeface="標楷體" pitchFamily="65" charset="-120"/>
              </a:rPr>
              <a:t>))</a:t>
            </a:r>
          </a:p>
          <a:p>
            <a:pPr>
              <a:lnSpc>
                <a:spcPct val="130000"/>
              </a:lnSpc>
              <a:defRPr/>
            </a:pPr>
            <a:r>
              <a:rPr lang="en-US" altLang="zh-TW" dirty="0">
                <a:latin typeface="Times New Roman" pitchFamily="18" charset="0"/>
                <a:ea typeface="標楷體" pitchFamily="65" charset="-120"/>
              </a:rPr>
              <a:t>                        </a:t>
            </a:r>
            <a:r>
              <a:rPr lang="zh-TW" altLang="en-US" dirty="0">
                <a:latin typeface="Times New Roman" pitchFamily="18" charset="0"/>
                <a:ea typeface="標楷體" pitchFamily="65" charset="-120"/>
              </a:rPr>
              <a:t> </a:t>
            </a:r>
            <a:r>
              <a:rPr lang="en-US" altLang="zh-TW" dirty="0">
                <a:latin typeface="Times New Roman" pitchFamily="18" charset="0"/>
                <a:ea typeface="標楷體" pitchFamily="65" charset="-120"/>
              </a:rPr>
              <a:t>{</a:t>
            </a:r>
            <a:r>
              <a:rPr lang="en-US" altLang="zh-TW" b="1" dirty="0">
                <a:latin typeface="Times New Roman" pitchFamily="18" charset="0"/>
                <a:ea typeface="標楷體" pitchFamily="65" charset="-120"/>
              </a:rPr>
              <a:t>a</a:t>
            </a:r>
            <a:r>
              <a:rPr lang="en-US" altLang="zh-TW" baseline="-25000" dirty="0">
                <a:latin typeface="Times New Roman" pitchFamily="18" charset="0"/>
                <a:ea typeface="標楷體" pitchFamily="65" charset="-120"/>
              </a:rPr>
              <a:t>1</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a</a:t>
            </a:r>
            <a:r>
              <a:rPr lang="en-US" altLang="zh-TW" baseline="-25000" dirty="0">
                <a:latin typeface="Times New Roman" pitchFamily="18" charset="0"/>
                <a:ea typeface="標楷體" pitchFamily="65" charset="-120"/>
              </a:rPr>
              <a:t>2</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a</a:t>
            </a:r>
            <a:r>
              <a:rPr lang="en-US" altLang="zh-TW" baseline="-25000" dirty="0">
                <a:latin typeface="Times New Roman" pitchFamily="18" charset="0"/>
                <a:ea typeface="標楷體" pitchFamily="65" charset="-120"/>
              </a:rPr>
              <a:t>4</a:t>
            </a:r>
            <a:r>
              <a:rPr lang="en-US" altLang="zh-TW" dirty="0">
                <a:latin typeface="Times New Roman" pitchFamily="18" charset="0"/>
                <a:ea typeface="標楷體" pitchFamily="65" charset="-120"/>
              </a:rPr>
              <a:t>} is a basis for </a:t>
            </a:r>
            <a:r>
              <a:rPr lang="en-US" altLang="zh-TW" i="1" dirty="0">
                <a:latin typeface="Times New Roman" pitchFamily="18" charset="0"/>
                <a:ea typeface="標楷體" pitchFamily="65" charset="-120"/>
              </a:rPr>
              <a:t>CS</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a:t>
            </a:r>
          </a:p>
          <a:p>
            <a:pPr marL="271463" indent="-271463">
              <a:lnSpc>
                <a:spcPct val="120000"/>
              </a:lnSpc>
              <a:defRPr/>
            </a:pPr>
            <a:r>
              <a:rPr lang="en-US" altLang="zh-TW" sz="1800" dirty="0">
                <a:solidFill>
                  <a:srgbClr val="0000FF"/>
                </a:solidFill>
                <a:latin typeface="Times New Roman" pitchFamily="18" charset="0"/>
                <a:ea typeface="新細明體" pitchFamily="18" charset="-120"/>
              </a:rPr>
              <a:t>※ T</a:t>
            </a:r>
            <a:r>
              <a:rPr lang="en-US" altLang="zh-TW" sz="1800" dirty="0">
                <a:solidFill>
                  <a:srgbClr val="0000FF"/>
                </a:solidFill>
                <a:latin typeface="Times New Roman" pitchFamily="18" charset="0"/>
                <a:ea typeface="標楷體" pitchFamily="65" charset="-120"/>
              </a:rPr>
              <a:t>his method utilizes that </a:t>
            </a:r>
            <a:r>
              <a:rPr lang="en-US" altLang="zh-TW" sz="1800" i="1" dirty="0">
                <a:solidFill>
                  <a:srgbClr val="0000FF"/>
                </a:solidFill>
                <a:latin typeface="Times New Roman" pitchFamily="18" charset="0"/>
                <a:ea typeface="標楷體" pitchFamily="65" charset="-120"/>
              </a:rPr>
              <a:t>B</a:t>
            </a:r>
            <a:r>
              <a:rPr lang="en-US" altLang="zh-TW" sz="1800" dirty="0">
                <a:solidFill>
                  <a:srgbClr val="0000FF"/>
                </a:solidFill>
                <a:latin typeface="Times New Roman" pitchFamily="18" charset="0"/>
                <a:ea typeface="標楷體" pitchFamily="65" charset="-120"/>
              </a:rPr>
              <a:t> is with the same dependency relationships among columns as </a:t>
            </a:r>
            <a:r>
              <a:rPr lang="en-US" altLang="zh-TW" sz="1800" i="1" dirty="0">
                <a:solidFill>
                  <a:srgbClr val="0000FF"/>
                </a:solidFill>
                <a:latin typeface="Times New Roman" pitchFamily="18" charset="0"/>
                <a:ea typeface="標楷體" pitchFamily="65" charset="-120"/>
              </a:rPr>
              <a:t>A </a:t>
            </a:r>
            <a:r>
              <a:rPr lang="en-US" altLang="zh-TW" sz="1800" dirty="0">
                <a:solidFill>
                  <a:srgbClr val="0000FF"/>
                </a:solidFill>
                <a:latin typeface="Times New Roman" pitchFamily="18" charset="0"/>
                <a:ea typeface="標楷體" pitchFamily="65" charset="-120"/>
              </a:rPr>
              <a:t>(mentioned on Slides 4.77 and 4.79), which does NOT mean </a:t>
            </a:r>
            <a:r>
              <a:rPr lang="en-US" altLang="zh-TW" sz="1800" i="1" dirty="0">
                <a:solidFill>
                  <a:srgbClr val="0000FF"/>
                </a:solidFill>
                <a:latin typeface="Times New Roman" pitchFamily="18" charset="0"/>
                <a:ea typeface="標楷體" pitchFamily="65" charset="-120"/>
              </a:rPr>
              <a:t>CS</a:t>
            </a:r>
            <a:r>
              <a:rPr lang="en-US" altLang="zh-TW" sz="1800" dirty="0">
                <a:solidFill>
                  <a:srgbClr val="0000FF"/>
                </a:solidFill>
                <a:latin typeface="Times New Roman" pitchFamily="18" charset="0"/>
                <a:ea typeface="標楷體" pitchFamily="65" charset="-120"/>
              </a:rPr>
              <a:t>(</a:t>
            </a:r>
            <a:r>
              <a:rPr lang="en-US" altLang="zh-TW" sz="1800" i="1" dirty="0">
                <a:solidFill>
                  <a:srgbClr val="0000FF"/>
                </a:solidFill>
                <a:latin typeface="Times New Roman" pitchFamily="18" charset="0"/>
                <a:ea typeface="標楷體" pitchFamily="65" charset="-120"/>
              </a:rPr>
              <a:t>B</a:t>
            </a:r>
            <a:r>
              <a:rPr lang="en-US" altLang="zh-TW" sz="1800" dirty="0">
                <a:solidFill>
                  <a:srgbClr val="0000FF"/>
                </a:solidFill>
                <a:latin typeface="Times New Roman" pitchFamily="18" charset="0"/>
                <a:ea typeface="標楷體" pitchFamily="65" charset="-120"/>
              </a:rPr>
              <a:t>) = </a:t>
            </a:r>
            <a:r>
              <a:rPr lang="en-US" altLang="zh-TW" sz="1800" i="1" dirty="0">
                <a:solidFill>
                  <a:srgbClr val="0000FF"/>
                </a:solidFill>
                <a:latin typeface="Times New Roman" pitchFamily="18" charset="0"/>
                <a:ea typeface="標楷體" pitchFamily="65" charset="-120"/>
              </a:rPr>
              <a:t>CS</a:t>
            </a:r>
            <a:r>
              <a:rPr lang="en-US" altLang="zh-TW" sz="1800" dirty="0">
                <a:solidFill>
                  <a:srgbClr val="0000FF"/>
                </a:solidFill>
                <a:latin typeface="Times New Roman" pitchFamily="18" charset="0"/>
                <a:ea typeface="標楷體" pitchFamily="65" charset="-120"/>
              </a:rPr>
              <a:t>(</a:t>
            </a:r>
            <a:r>
              <a:rPr lang="en-US" altLang="zh-TW" sz="1800" i="1" dirty="0">
                <a:solidFill>
                  <a:srgbClr val="0000FF"/>
                </a:solidFill>
                <a:latin typeface="Times New Roman" pitchFamily="18" charset="0"/>
                <a:ea typeface="標楷體" pitchFamily="65" charset="-120"/>
              </a:rPr>
              <a:t>A</a:t>
            </a:r>
            <a:r>
              <a:rPr lang="en-US" altLang="zh-TW" sz="1800" dirty="0">
                <a:solidFill>
                  <a:srgbClr val="0000FF"/>
                </a:solidFill>
                <a:latin typeface="Times New Roman" pitchFamily="18" charset="0"/>
                <a:ea typeface="標楷體" pitchFamily="65" charset="-120"/>
              </a:rPr>
              <a:t>)</a:t>
            </a:r>
          </a:p>
        </p:txBody>
      </p:sp>
      <p:graphicFrame>
        <p:nvGraphicFramePr>
          <p:cNvPr id="70659" name="Object 1"/>
          <p:cNvGraphicFramePr>
            <a:graphicFrameLocks noChangeAspect="1"/>
          </p:cNvGraphicFramePr>
          <p:nvPr/>
        </p:nvGraphicFramePr>
        <p:xfrm>
          <a:off x="2133600" y="2965450"/>
          <a:ext cx="5162550" cy="385763"/>
        </p:xfrm>
        <a:graphic>
          <a:graphicData uri="http://schemas.openxmlformats.org/presentationml/2006/ole">
            <mc:AlternateContent xmlns:mc="http://schemas.openxmlformats.org/markup-compatibility/2006">
              <mc:Choice xmlns:v="urn:schemas-microsoft-com:vml" Requires="v">
                <p:oleObj spid="_x0000_s71394" name="Equation" r:id="rId5" imgW="2882880" imgH="215640" progId="Equation.DSMT4">
                  <p:embed/>
                </p:oleObj>
              </mc:Choice>
              <mc:Fallback>
                <p:oleObj name="Equation" r:id="rId5" imgW="2882880" imgH="21564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965450"/>
                        <a:ext cx="51625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Text Box 7"/>
          <p:cNvSpPr txBox="1">
            <a:spLocks noChangeArrowheads="1"/>
          </p:cNvSpPr>
          <p:nvPr/>
        </p:nvSpPr>
        <p:spPr bwMode="auto">
          <a:xfrm>
            <a:off x="381000" y="765175"/>
            <a:ext cx="85836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10000"/>
              </a:spcBef>
              <a:buClr>
                <a:schemeClr val="tx1"/>
              </a:buClr>
              <a:buSzPct val="40000"/>
              <a:buFont typeface="Wingdings" pitchFamily="2" charset="2"/>
              <a:buChar char="n"/>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Theorem</a:t>
            </a:r>
            <a:r>
              <a:rPr lang="en-US" altLang="zh-TW" dirty="0">
                <a:solidFill>
                  <a:schemeClr val="hlink"/>
                </a:solidFill>
                <a:latin typeface="Times New Roman" pitchFamily="18" charset="0"/>
                <a:ea typeface="標楷體" pitchFamily="65" charset="-120"/>
              </a:rPr>
              <a:t> 4.16: The definition of the </a:t>
            </a:r>
            <a:r>
              <a:rPr lang="en-US" altLang="zh-TW" dirty="0" err="1">
                <a:solidFill>
                  <a:schemeClr val="hlink"/>
                </a:solidFill>
                <a:latin typeface="Times New Roman" pitchFamily="18" charset="0"/>
                <a:ea typeface="標楷體" pitchFamily="65" charset="-120"/>
              </a:rPr>
              <a:t>nullspace</a:t>
            </a:r>
            <a:r>
              <a:rPr lang="en-US" altLang="zh-TW" dirty="0">
                <a:solidFill>
                  <a:schemeClr val="hlink"/>
                </a:solidFill>
                <a:latin typeface="Times New Roman" pitchFamily="18" charset="0"/>
                <a:ea typeface="標楷體" pitchFamily="65" charset="-120"/>
              </a:rPr>
              <a:t> (</a:t>
            </a:r>
            <a:r>
              <a:rPr lang="zh-TW" altLang="en-US" dirty="0">
                <a:solidFill>
                  <a:schemeClr val="hlink"/>
                </a:solidFill>
                <a:latin typeface="Times New Roman" pitchFamily="18" charset="0"/>
                <a:ea typeface="標楷體" pitchFamily="65" charset="-120"/>
              </a:rPr>
              <a:t>零空間</a:t>
            </a:r>
            <a:r>
              <a:rPr lang="en-US" altLang="zh-TW" dirty="0">
                <a:solidFill>
                  <a:schemeClr val="hlink"/>
                </a:solidFill>
                <a:latin typeface="Times New Roman" pitchFamily="18" charset="0"/>
                <a:ea typeface="標楷體" pitchFamily="65" charset="-120"/>
              </a:rPr>
              <a:t>) </a:t>
            </a:r>
          </a:p>
        </p:txBody>
      </p:sp>
      <p:graphicFrame>
        <p:nvGraphicFramePr>
          <p:cNvPr id="71683" name="Object 12"/>
          <p:cNvGraphicFramePr>
            <a:graphicFrameLocks noChangeAspect="1"/>
          </p:cNvGraphicFramePr>
          <p:nvPr/>
        </p:nvGraphicFramePr>
        <p:xfrm>
          <a:off x="971550" y="3000375"/>
          <a:ext cx="5586413" cy="2794000"/>
        </p:xfrm>
        <a:graphic>
          <a:graphicData uri="http://schemas.openxmlformats.org/presentationml/2006/ole">
            <mc:AlternateContent xmlns:mc="http://schemas.openxmlformats.org/markup-compatibility/2006">
              <mc:Choice xmlns:v="urn:schemas-microsoft-com:vml" Requires="v">
                <p:oleObj spid="_x0000_s72509" name="Equation" r:id="rId3" imgW="2793960" imgH="1396800" progId="Equation.DSMT4">
                  <p:embed/>
                </p:oleObj>
              </mc:Choice>
              <mc:Fallback>
                <p:oleObj name="Equation" r:id="rId3" imgW="2793960" imgH="13968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000375"/>
                        <a:ext cx="5586413" cy="279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686" name="Text Box 13"/>
          <p:cNvSpPr txBox="1">
            <a:spLocks noChangeArrowheads="1"/>
          </p:cNvSpPr>
          <p:nvPr/>
        </p:nvSpPr>
        <p:spPr bwMode="auto">
          <a:xfrm>
            <a:off x="428625" y="2543175"/>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ea typeface="標楷體" pitchFamily="65" charset="-120"/>
              </a:rPr>
              <a:t>Pf:</a:t>
            </a:r>
          </a:p>
        </p:txBody>
      </p:sp>
      <p:sp>
        <p:nvSpPr>
          <p:cNvPr id="71687" name="Rectangle 14"/>
          <p:cNvSpPr>
            <a:spLocks noChangeArrowheads="1"/>
          </p:cNvSpPr>
          <p:nvPr/>
        </p:nvSpPr>
        <p:spPr bwMode="auto">
          <a:xfrm>
            <a:off x="381000" y="5922963"/>
            <a:ext cx="79359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spcBef>
                <a:spcPct val="10000"/>
              </a:spcBef>
              <a:buClr>
                <a:schemeClr val="tx1"/>
              </a:buClr>
              <a:buSzPct val="40000"/>
              <a:buFont typeface="Wingdings" pitchFamily="2" charset="2"/>
              <a:buChar char="n"/>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Notes: </a:t>
            </a:r>
            <a:r>
              <a:rPr lang="en-US" altLang="zh-TW" dirty="0">
                <a:latin typeface="Times New Roman" pitchFamily="18" charset="0"/>
                <a:ea typeface="標楷體" pitchFamily="65" charset="-120"/>
              </a:rPr>
              <a:t>The </a:t>
            </a:r>
            <a:r>
              <a:rPr lang="en-US" altLang="zh-TW" dirty="0" err="1">
                <a:solidFill>
                  <a:srgbClr val="0000FF"/>
                </a:solidFill>
                <a:latin typeface="Times New Roman" pitchFamily="18" charset="0"/>
                <a:ea typeface="標楷體" pitchFamily="65" charset="-120"/>
              </a:rPr>
              <a:t>nullspace</a:t>
            </a:r>
            <a:r>
              <a:rPr lang="en-US" altLang="zh-TW" dirty="0">
                <a:solidFill>
                  <a:srgbClr val="0000FF"/>
                </a:solidFill>
                <a:latin typeface="Times New Roman" pitchFamily="18" charset="0"/>
                <a:ea typeface="標楷體" pitchFamily="65" charset="-120"/>
              </a:rPr>
              <a:t> of </a:t>
            </a:r>
            <a:r>
              <a:rPr lang="en-US" altLang="zh-TW" i="1" dirty="0">
                <a:solidFill>
                  <a:srgbClr val="0000FF"/>
                </a:solidFill>
                <a:latin typeface="Times New Roman" pitchFamily="18" charset="0"/>
                <a:ea typeface="標楷體" pitchFamily="65" charset="-120"/>
              </a:rPr>
              <a:t>A</a:t>
            </a:r>
            <a:r>
              <a:rPr lang="en-US" altLang="zh-TW" dirty="0">
                <a:solidFill>
                  <a:srgbClr val="0000FF"/>
                </a:solidFill>
                <a:latin typeface="Times New Roman" pitchFamily="18" charset="0"/>
                <a:ea typeface="標楷體" pitchFamily="65" charset="-120"/>
              </a:rPr>
              <a:t> </a:t>
            </a:r>
            <a:r>
              <a:rPr lang="en-US" altLang="zh-TW" dirty="0">
                <a:latin typeface="Times New Roman" pitchFamily="18" charset="0"/>
                <a:ea typeface="標楷體" pitchFamily="65" charset="-120"/>
              </a:rPr>
              <a:t>is also called the </a:t>
            </a:r>
            <a:r>
              <a:rPr lang="en-US" altLang="zh-TW" dirty="0">
                <a:solidFill>
                  <a:srgbClr val="0000FF"/>
                </a:solidFill>
                <a:latin typeface="Times New Roman" pitchFamily="18" charset="0"/>
                <a:ea typeface="標楷體" pitchFamily="65" charset="-120"/>
              </a:rPr>
              <a:t>solution space (</a:t>
            </a:r>
            <a:r>
              <a:rPr lang="zh-TW" altLang="en-US" dirty="0">
                <a:solidFill>
                  <a:srgbClr val="0000FF"/>
                </a:solidFill>
                <a:latin typeface="Times New Roman" pitchFamily="18" charset="0"/>
                <a:ea typeface="標楷體" pitchFamily="65" charset="-120"/>
              </a:rPr>
              <a:t>解空間</a:t>
            </a:r>
            <a:r>
              <a:rPr lang="en-US" altLang="zh-TW" dirty="0">
                <a:solidFill>
                  <a:srgbClr val="0000FF"/>
                </a:solidFill>
                <a:latin typeface="Times New Roman" pitchFamily="18" charset="0"/>
                <a:ea typeface="標楷體" pitchFamily="65" charset="-120"/>
              </a:rPr>
              <a:t>) of the homogeneous system </a:t>
            </a:r>
            <a:r>
              <a:rPr lang="en-US" altLang="zh-TW" i="1" dirty="0">
                <a:solidFill>
                  <a:srgbClr val="0000FF"/>
                </a:solidFill>
                <a:latin typeface="Times New Roman" pitchFamily="18" charset="0"/>
                <a:ea typeface="標楷體" pitchFamily="65" charset="-120"/>
              </a:rPr>
              <a:t>A</a:t>
            </a:r>
            <a:r>
              <a:rPr lang="en-US" altLang="zh-TW" b="1" dirty="0">
                <a:solidFill>
                  <a:srgbClr val="0000FF"/>
                </a:solidFill>
                <a:latin typeface="Times New Roman" pitchFamily="18" charset="0"/>
                <a:ea typeface="標楷體" pitchFamily="65" charset="-120"/>
              </a:rPr>
              <a:t>x </a:t>
            </a:r>
            <a:r>
              <a:rPr lang="en-US" altLang="zh-TW" dirty="0">
                <a:solidFill>
                  <a:srgbClr val="0000FF"/>
                </a:solidFill>
                <a:latin typeface="Times New Roman" pitchFamily="18" charset="0"/>
                <a:ea typeface="標楷體" pitchFamily="65" charset="-120"/>
              </a:rPr>
              <a:t>= </a:t>
            </a:r>
            <a:r>
              <a:rPr lang="en-US" altLang="zh-TW" b="1" dirty="0">
                <a:solidFill>
                  <a:srgbClr val="0000FF"/>
                </a:solidFill>
                <a:latin typeface="Times New Roman" pitchFamily="18" charset="0"/>
                <a:ea typeface="標楷體" pitchFamily="65" charset="-120"/>
              </a:rPr>
              <a:t>0</a:t>
            </a:r>
            <a:endParaRPr lang="en-US" altLang="zh-TW" dirty="0">
              <a:solidFill>
                <a:srgbClr val="0000FF"/>
              </a:solidFill>
              <a:latin typeface="Times New Roman" pitchFamily="18" charset="0"/>
              <a:ea typeface="標楷體" pitchFamily="65" charset="-120"/>
            </a:endParaRPr>
          </a:p>
        </p:txBody>
      </p:sp>
      <p:graphicFrame>
        <p:nvGraphicFramePr>
          <p:cNvPr id="71684" name="Object 17"/>
          <p:cNvGraphicFramePr>
            <a:graphicFrameLocks noChangeAspect="1"/>
          </p:cNvGraphicFramePr>
          <p:nvPr/>
        </p:nvGraphicFramePr>
        <p:xfrm>
          <a:off x="5967413" y="2060575"/>
          <a:ext cx="3176587" cy="431800"/>
        </p:xfrm>
        <a:graphic>
          <a:graphicData uri="http://schemas.openxmlformats.org/presentationml/2006/ole">
            <mc:AlternateContent xmlns:mc="http://schemas.openxmlformats.org/markup-compatibility/2006">
              <mc:Choice xmlns:v="urn:schemas-microsoft-com:vml" Requires="v">
                <p:oleObj spid="_x0000_s72510" name="Equation" r:id="rId5" imgW="1587240" imgH="215640" progId="Equation.3">
                  <p:embed/>
                </p:oleObj>
              </mc:Choice>
              <mc:Fallback>
                <p:oleObj name="Equation" r:id="rId5" imgW="1587240" imgH="215640"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7413" y="2060575"/>
                        <a:ext cx="317658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688" name="Text Box 18"/>
          <p:cNvSpPr txBox="1">
            <a:spLocks noChangeArrowheads="1"/>
          </p:cNvSpPr>
          <p:nvPr/>
        </p:nvSpPr>
        <p:spPr bwMode="auto">
          <a:xfrm>
            <a:off x="323850" y="1195388"/>
            <a:ext cx="85693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10000"/>
              </a:spcBef>
              <a:buClr>
                <a:schemeClr val="tx1"/>
              </a:buClr>
              <a:buSzPct val="40000"/>
              <a:buFont typeface="Wingdings" pitchFamily="2" charset="2"/>
              <a:buNone/>
            </a:pPr>
            <a:r>
              <a:rPr lang="en-US" altLang="zh-TW" dirty="0">
                <a:latin typeface="Times New Roman" pitchFamily="18" charset="0"/>
                <a:ea typeface="標楷體" pitchFamily="65" charset="-120"/>
              </a:rPr>
              <a:t>If </a:t>
            </a:r>
            <a:r>
              <a:rPr lang="en-US" altLang="zh-TW" i="1" dirty="0">
                <a:latin typeface="Times New Roman" pitchFamily="18" charset="0"/>
                <a:ea typeface="標楷體" pitchFamily="65" charset="-120"/>
              </a:rPr>
              <a:t>A </a:t>
            </a:r>
            <a:r>
              <a:rPr lang="en-US" altLang="zh-TW" dirty="0">
                <a:latin typeface="Times New Roman" pitchFamily="18" charset="0"/>
                <a:ea typeface="標楷體" pitchFamily="65" charset="-120"/>
              </a:rPr>
              <a:t>is an</a:t>
            </a:r>
            <a:r>
              <a:rPr lang="en-US" altLang="zh-TW" i="1" dirty="0">
                <a:latin typeface="Times New Roman" pitchFamily="18" charset="0"/>
                <a:ea typeface="標楷體" pitchFamily="65" charset="-120"/>
              </a:rPr>
              <a:t> </a:t>
            </a:r>
            <a:r>
              <a:rPr lang="en-US" altLang="zh-TW" i="1" dirty="0" err="1">
                <a:latin typeface="Times New Roman" pitchFamily="18" charset="0"/>
              </a:rPr>
              <a:t>m</a:t>
            </a:r>
            <a:r>
              <a:rPr lang="en-US" altLang="zh-TW" dirty="0" err="1">
                <a:latin typeface="Times New Roman" pitchFamily="18" charset="0"/>
                <a:sym typeface="Symbol" pitchFamily="18" charset="2"/>
              </a:rPr>
              <a:t></a:t>
            </a:r>
            <a:r>
              <a:rPr lang="en-US" altLang="zh-TW" i="1" dirty="0" err="1">
                <a:latin typeface="Times New Roman" pitchFamily="18" charset="0"/>
              </a:rPr>
              <a:t>n</a:t>
            </a:r>
            <a:r>
              <a:rPr lang="en-US" altLang="zh-TW" dirty="0">
                <a:latin typeface="Times New Roman" pitchFamily="18" charset="0"/>
                <a:ea typeface="標楷體" pitchFamily="65" charset="-120"/>
              </a:rPr>
              <a:t> matrix, then the set of all solutions of the homogeneous system of linear equations </a:t>
            </a:r>
            <a:r>
              <a:rPr lang="en-US" altLang="zh-TW" i="1" dirty="0">
                <a:latin typeface="Times New Roman" pitchFamily="18" charset="0"/>
                <a:ea typeface="標楷體" pitchFamily="65" charset="-120"/>
              </a:rPr>
              <a:t>A</a:t>
            </a:r>
            <a:r>
              <a:rPr lang="en-US" altLang="zh-TW" b="1" dirty="0">
                <a:latin typeface="Times New Roman" pitchFamily="18" charset="0"/>
                <a:ea typeface="標楷體" pitchFamily="65" charset="-120"/>
              </a:rPr>
              <a:t>x</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 0</a:t>
            </a:r>
            <a:r>
              <a:rPr lang="en-US" altLang="zh-TW" dirty="0">
                <a:latin typeface="Times New Roman" pitchFamily="18" charset="0"/>
                <a:ea typeface="標楷體" pitchFamily="65" charset="-120"/>
              </a:rPr>
              <a:t> is a subspace of </a:t>
            </a:r>
            <a:r>
              <a:rPr lang="en-US" altLang="zh-TW" i="1" dirty="0">
                <a:latin typeface="Times New Roman" pitchFamily="18" charset="0"/>
                <a:ea typeface="標楷體" pitchFamily="65" charset="-120"/>
              </a:rPr>
              <a:t>R</a:t>
            </a:r>
            <a:r>
              <a:rPr lang="en-US" altLang="zh-TW" i="1" baseline="50000" dirty="0">
                <a:latin typeface="Times New Roman" pitchFamily="18" charset="0"/>
                <a:ea typeface="標楷體" pitchFamily="65" charset="-120"/>
              </a:rPr>
              <a:t>n</a:t>
            </a:r>
            <a:r>
              <a:rPr lang="en-US" altLang="zh-TW" dirty="0">
                <a:latin typeface="Times New Roman" pitchFamily="18" charset="0"/>
                <a:ea typeface="標楷體" pitchFamily="65" charset="-120"/>
              </a:rPr>
              <a:t> called the </a:t>
            </a:r>
            <a:r>
              <a:rPr lang="en-US" altLang="zh-TW" dirty="0" err="1">
                <a:latin typeface="Times New Roman" pitchFamily="18" charset="0"/>
                <a:ea typeface="標楷體" pitchFamily="65" charset="-120"/>
              </a:rPr>
              <a:t>nullspace</a:t>
            </a:r>
            <a:r>
              <a:rPr lang="en-US" altLang="zh-TW" dirty="0">
                <a:latin typeface="Times New Roman" pitchFamily="18" charset="0"/>
                <a:ea typeface="標楷體" pitchFamily="65" charset="-120"/>
              </a:rPr>
              <a:t> of </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which is denoted as </a:t>
            </a:r>
          </a:p>
        </p:txBody>
      </p:sp>
      <p:sp>
        <p:nvSpPr>
          <p:cNvPr id="9" name="文字方塊 8"/>
          <p:cNvSpPr txBox="1"/>
          <p:nvPr/>
        </p:nvSpPr>
        <p:spPr>
          <a:xfrm>
            <a:off x="6246813" y="4416425"/>
            <a:ext cx="2357437" cy="369888"/>
          </a:xfrm>
          <a:prstGeom prst="rect">
            <a:avLst/>
          </a:prstGeom>
          <a:noFill/>
        </p:spPr>
        <p:txBody>
          <a:bodyPr>
            <a:spAutoFit/>
          </a:bodyPr>
          <a:lstStyle/>
          <a:p>
            <a:pPr>
              <a:defRPr/>
            </a:pPr>
            <a:r>
              <a:rPr lang="en-US" altLang="zh-TW" sz="1800" dirty="0">
                <a:solidFill>
                  <a:srgbClr val="0000FF"/>
                </a:solidFill>
                <a:latin typeface="+mn-lt"/>
              </a:rPr>
              <a:t>(closure under addition)</a:t>
            </a:r>
            <a:endParaRPr lang="zh-TW" altLang="en-US" sz="1800" dirty="0">
              <a:solidFill>
                <a:srgbClr val="0000FF"/>
              </a:solidFill>
              <a:latin typeface="+mn-lt"/>
            </a:endParaRPr>
          </a:p>
        </p:txBody>
      </p:sp>
      <p:sp>
        <p:nvSpPr>
          <p:cNvPr id="10" name="文字方塊 9"/>
          <p:cNvSpPr txBox="1"/>
          <p:nvPr/>
        </p:nvSpPr>
        <p:spPr>
          <a:xfrm>
            <a:off x="5321300" y="4878388"/>
            <a:ext cx="3643313" cy="368300"/>
          </a:xfrm>
          <a:prstGeom prst="rect">
            <a:avLst/>
          </a:prstGeom>
          <a:noFill/>
        </p:spPr>
        <p:txBody>
          <a:bodyPr>
            <a:spAutoFit/>
          </a:bodyPr>
          <a:lstStyle/>
          <a:p>
            <a:pPr>
              <a:defRPr/>
            </a:pPr>
            <a:r>
              <a:rPr lang="en-US" altLang="zh-TW" sz="1800" dirty="0">
                <a:solidFill>
                  <a:srgbClr val="0000FF"/>
                </a:solidFill>
                <a:latin typeface="+mn-lt"/>
              </a:rPr>
              <a:t>(closure under scalar multiplication)</a:t>
            </a:r>
            <a:endParaRPr lang="zh-TW" altLang="en-US" sz="1800" dirty="0">
              <a:solidFill>
                <a:srgbClr val="0000FF"/>
              </a:solidFill>
              <a:latin typeface="+mn-lt"/>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10" name="Rectangle 3"/>
          <p:cNvSpPr>
            <a:spLocks noGrp="1" noChangeArrowheads="1"/>
          </p:cNvSpPr>
          <p:nvPr>
            <p:ph type="body" sz="half" idx="1"/>
          </p:nvPr>
        </p:nvSpPr>
        <p:spPr>
          <a:xfrm>
            <a:off x="381000" y="769938"/>
            <a:ext cx="8048625" cy="730250"/>
          </a:xfrm>
        </p:spPr>
        <p:txBody>
          <a:bodyPr/>
          <a:lstStyle/>
          <a:p>
            <a:pPr eaLnBrk="1" hangingPunct="1">
              <a:lnSpc>
                <a:spcPct val="95000"/>
              </a:lnSpc>
              <a:spcBef>
                <a:spcPts val="300"/>
              </a:spcBef>
              <a:buSzTx/>
              <a:buFont typeface="Wingdings" pitchFamily="2" charset="2"/>
              <a:buChar char="§"/>
            </a:pPr>
            <a:r>
              <a:rPr lang="en-US" altLang="zh-TW" sz="2400"/>
              <a:t>Ex 6: Finding the solution space (or the nullspace) of a homogeneous system with the coefficient matrix </a:t>
            </a:r>
            <a:r>
              <a:rPr lang="en-US" altLang="zh-TW" sz="2400" i="1"/>
              <a:t>A</a:t>
            </a:r>
            <a:r>
              <a:rPr lang="en-US" altLang="zh-TW" sz="2400"/>
              <a:t> as follows.</a:t>
            </a:r>
          </a:p>
          <a:p>
            <a:pPr eaLnBrk="1" hangingPunct="1">
              <a:lnSpc>
                <a:spcPct val="95000"/>
              </a:lnSpc>
              <a:spcBef>
                <a:spcPts val="300"/>
              </a:spcBef>
              <a:buFont typeface="Wingdings" pitchFamily="2" charset="2"/>
              <a:buNone/>
            </a:pPr>
            <a:r>
              <a:rPr lang="en-US" altLang="zh-TW" sz="2400">
                <a:solidFill>
                  <a:schemeClr val="tx1"/>
                </a:solidFill>
              </a:rPr>
              <a:t>	</a:t>
            </a:r>
          </a:p>
        </p:txBody>
      </p:sp>
      <p:sp>
        <p:nvSpPr>
          <p:cNvPr id="72711" name="Rectangle 4"/>
          <p:cNvSpPr>
            <a:spLocks noGrp="1" noChangeArrowheads="1"/>
          </p:cNvSpPr>
          <p:nvPr>
            <p:ph type="body" sz="half" idx="2"/>
          </p:nvPr>
        </p:nvSpPr>
        <p:spPr>
          <a:xfrm>
            <a:off x="609600" y="2601913"/>
            <a:ext cx="7058025" cy="469900"/>
          </a:xfrm>
        </p:spPr>
        <p:txBody>
          <a:bodyPr/>
          <a:lstStyle/>
          <a:p>
            <a:pPr eaLnBrk="1" hangingPunct="1">
              <a:buFont typeface="Wingdings" pitchFamily="2" charset="2"/>
              <a:buNone/>
            </a:pPr>
            <a:r>
              <a:rPr lang="en-US" altLang="zh-TW" sz="2400"/>
              <a:t>Sol: </a:t>
            </a:r>
            <a:r>
              <a:rPr lang="en-US" altLang="zh-TW" sz="2000">
                <a:solidFill>
                  <a:schemeClr val="tx1"/>
                </a:solidFill>
              </a:rPr>
              <a:t>The nullspace of </a:t>
            </a:r>
            <a:r>
              <a:rPr lang="en-US" altLang="zh-TW" sz="2000" i="1">
                <a:solidFill>
                  <a:schemeClr val="tx1"/>
                </a:solidFill>
              </a:rPr>
              <a:t>A</a:t>
            </a:r>
            <a:r>
              <a:rPr lang="en-US" altLang="zh-TW" sz="2000">
                <a:solidFill>
                  <a:schemeClr val="tx1"/>
                </a:solidFill>
              </a:rPr>
              <a:t> is the solution space of </a:t>
            </a:r>
            <a:r>
              <a:rPr lang="en-US" altLang="zh-TW" sz="2000" i="1">
                <a:solidFill>
                  <a:schemeClr val="tx1"/>
                </a:solidFill>
              </a:rPr>
              <a:t>A</a:t>
            </a:r>
            <a:r>
              <a:rPr lang="en-US" altLang="zh-TW" sz="2000" b="1">
                <a:solidFill>
                  <a:schemeClr val="tx1"/>
                </a:solidFill>
              </a:rPr>
              <a:t>x</a:t>
            </a:r>
            <a:r>
              <a:rPr lang="en-US" altLang="zh-TW" sz="2000">
                <a:solidFill>
                  <a:schemeClr val="tx1"/>
                </a:solidFill>
              </a:rPr>
              <a:t> = </a:t>
            </a:r>
            <a:r>
              <a:rPr lang="en-US" altLang="zh-TW" sz="2000" b="1">
                <a:solidFill>
                  <a:schemeClr val="tx1"/>
                </a:solidFill>
              </a:rPr>
              <a:t>0</a:t>
            </a:r>
            <a:endParaRPr lang="en-US" altLang="zh-TW" sz="2000">
              <a:solidFill>
                <a:schemeClr val="tx1"/>
              </a:solidFill>
            </a:endParaRPr>
          </a:p>
        </p:txBody>
      </p:sp>
      <p:graphicFrame>
        <p:nvGraphicFramePr>
          <p:cNvPr id="72706" name="Object 0"/>
          <p:cNvGraphicFramePr>
            <a:graphicFrameLocks noChangeAspect="1"/>
          </p:cNvGraphicFramePr>
          <p:nvPr>
            <p:extLst>
              <p:ext uri="{D42A27DB-BD31-4B8C-83A1-F6EECF244321}">
                <p14:modId xmlns:p14="http://schemas.microsoft.com/office/powerpoint/2010/main" val="2265611136"/>
              </p:ext>
            </p:extLst>
          </p:nvPr>
        </p:nvGraphicFramePr>
        <p:xfrm>
          <a:off x="195411" y="3079750"/>
          <a:ext cx="7400925" cy="1277938"/>
        </p:xfrm>
        <a:graphic>
          <a:graphicData uri="http://schemas.openxmlformats.org/presentationml/2006/ole">
            <mc:AlternateContent xmlns:mc="http://schemas.openxmlformats.org/markup-compatibility/2006">
              <mc:Choice xmlns:v="urn:schemas-microsoft-com:vml" Requires="v">
                <p:oleObj spid="_x0000_s144829" name="Equation" r:id="rId3" imgW="4114800" imgH="711000" progId="Equation.DSMT4">
                  <p:embed/>
                </p:oleObj>
              </mc:Choice>
              <mc:Fallback>
                <p:oleObj name="Equation" r:id="rId3" imgW="4114800" imgH="711000" progId="Equation.DSMT4">
                  <p:embed/>
                  <p:pic>
                    <p:nvPicPr>
                      <p:cNvPr id="0" name="Object 0"/>
                      <p:cNvPicPr>
                        <a:picLocks noChangeAspect="1" noChangeArrowheads="1"/>
                      </p:cNvPicPr>
                      <p:nvPr/>
                    </p:nvPicPr>
                    <p:blipFill>
                      <a:blip r:embed="rId4"/>
                      <a:srcRect/>
                      <a:stretch>
                        <a:fillRect/>
                      </a:stretch>
                    </p:blipFill>
                    <p:spPr bwMode="auto">
                      <a:xfrm>
                        <a:off x="195411" y="3079750"/>
                        <a:ext cx="7400925" cy="1277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12" name="Text Box 17"/>
          <p:cNvSpPr txBox="1">
            <a:spLocks noChangeArrowheads="1"/>
          </p:cNvSpPr>
          <p:nvPr/>
        </p:nvSpPr>
        <p:spPr bwMode="auto">
          <a:xfrm>
            <a:off x="1665883" y="4356100"/>
            <a:ext cx="52562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200">
                <a:sym typeface="Symbol" pitchFamily="18" charset="2"/>
              </a:rPr>
              <a:t></a:t>
            </a:r>
            <a:r>
              <a:rPr lang="en-US" altLang="zh-TW" sz="2000">
                <a:sym typeface="Symbol" pitchFamily="18" charset="2"/>
              </a:rPr>
              <a:t> </a:t>
            </a:r>
            <a:r>
              <a:rPr lang="fr-FR" altLang="zh-TW" sz="2200" i="1">
                <a:latin typeface="Times New Roman" pitchFamily="18" charset="0"/>
                <a:ea typeface="標楷體" pitchFamily="65" charset="-120"/>
              </a:rPr>
              <a:t>x</a:t>
            </a:r>
            <a:r>
              <a:rPr lang="fr-FR" altLang="zh-TW" sz="2200" baseline="-25000">
                <a:latin typeface="Times New Roman" pitchFamily="18" charset="0"/>
                <a:ea typeface="標楷體" pitchFamily="65" charset="-120"/>
              </a:rPr>
              <a:t>1 </a:t>
            </a:r>
            <a:r>
              <a:rPr lang="fr-FR" altLang="zh-TW" sz="2200">
                <a:latin typeface="Times New Roman" pitchFamily="18" charset="0"/>
                <a:ea typeface="標楷體" pitchFamily="65" charset="-120"/>
              </a:rPr>
              <a:t>= –2</a:t>
            </a:r>
            <a:r>
              <a:rPr lang="fr-FR" altLang="zh-TW" sz="2200" i="1">
                <a:latin typeface="Times New Roman" pitchFamily="18" charset="0"/>
                <a:ea typeface="標楷體" pitchFamily="65" charset="-120"/>
              </a:rPr>
              <a:t>s </a:t>
            </a:r>
            <a:r>
              <a:rPr lang="fr-FR" altLang="zh-TW" sz="2200">
                <a:latin typeface="Times New Roman" pitchFamily="18" charset="0"/>
                <a:ea typeface="標楷體" pitchFamily="65" charset="-120"/>
              </a:rPr>
              <a:t>– 3</a:t>
            </a:r>
            <a:r>
              <a:rPr lang="fr-FR" altLang="zh-TW" sz="2200" i="1">
                <a:latin typeface="Times New Roman" pitchFamily="18" charset="0"/>
                <a:ea typeface="標楷體" pitchFamily="65" charset="-120"/>
              </a:rPr>
              <a:t>t</a:t>
            </a:r>
            <a:r>
              <a:rPr lang="fr-FR" altLang="zh-TW" sz="2200">
                <a:latin typeface="Times New Roman" pitchFamily="18" charset="0"/>
                <a:ea typeface="標楷體" pitchFamily="65" charset="-120"/>
              </a:rPr>
              <a:t>, </a:t>
            </a:r>
            <a:r>
              <a:rPr lang="fr-FR" altLang="zh-TW" sz="2200" i="1">
                <a:latin typeface="Times New Roman" pitchFamily="18" charset="0"/>
                <a:ea typeface="標楷體" pitchFamily="65" charset="-120"/>
              </a:rPr>
              <a:t>x</a:t>
            </a:r>
            <a:r>
              <a:rPr lang="fr-FR" altLang="zh-TW" sz="2200" baseline="-25000">
                <a:latin typeface="Times New Roman" pitchFamily="18" charset="0"/>
                <a:ea typeface="標楷體" pitchFamily="65" charset="-120"/>
              </a:rPr>
              <a:t>2</a:t>
            </a:r>
            <a:r>
              <a:rPr lang="fr-FR" altLang="zh-TW" sz="2200">
                <a:latin typeface="Times New Roman" pitchFamily="18" charset="0"/>
                <a:ea typeface="標楷體" pitchFamily="65" charset="-120"/>
              </a:rPr>
              <a:t> = </a:t>
            </a:r>
            <a:r>
              <a:rPr lang="fr-FR" altLang="zh-TW" sz="2200" i="1">
                <a:latin typeface="Times New Roman" pitchFamily="18" charset="0"/>
                <a:ea typeface="標楷體" pitchFamily="65" charset="-120"/>
              </a:rPr>
              <a:t>s</a:t>
            </a:r>
            <a:r>
              <a:rPr lang="fr-FR" altLang="zh-TW" sz="2200">
                <a:latin typeface="Times New Roman" pitchFamily="18" charset="0"/>
                <a:ea typeface="標楷體" pitchFamily="65" charset="-120"/>
              </a:rPr>
              <a:t>, </a:t>
            </a:r>
            <a:r>
              <a:rPr lang="fr-FR" altLang="zh-TW" sz="2200" i="1">
                <a:latin typeface="Times New Roman" pitchFamily="18" charset="0"/>
                <a:ea typeface="標楷體" pitchFamily="65" charset="-120"/>
              </a:rPr>
              <a:t>x</a:t>
            </a:r>
            <a:r>
              <a:rPr lang="fr-FR" altLang="zh-TW" sz="2200" baseline="-25000">
                <a:latin typeface="Times New Roman" pitchFamily="18" charset="0"/>
                <a:ea typeface="標楷體" pitchFamily="65" charset="-120"/>
              </a:rPr>
              <a:t>3</a:t>
            </a:r>
            <a:r>
              <a:rPr lang="fr-FR" altLang="zh-TW" sz="2200">
                <a:latin typeface="Times New Roman" pitchFamily="18" charset="0"/>
                <a:ea typeface="標楷體" pitchFamily="65" charset="-120"/>
              </a:rPr>
              <a:t> = –</a:t>
            </a:r>
            <a:r>
              <a:rPr lang="fr-FR" altLang="zh-TW" sz="2200" i="1">
                <a:latin typeface="Times New Roman" pitchFamily="18" charset="0"/>
                <a:ea typeface="標楷體" pitchFamily="65" charset="-120"/>
              </a:rPr>
              <a:t>t</a:t>
            </a:r>
            <a:r>
              <a:rPr lang="fr-FR" altLang="zh-TW" sz="2200">
                <a:latin typeface="Times New Roman" pitchFamily="18" charset="0"/>
                <a:ea typeface="標楷體" pitchFamily="65" charset="-120"/>
              </a:rPr>
              <a:t>, </a:t>
            </a:r>
            <a:r>
              <a:rPr lang="fr-FR" altLang="zh-TW" sz="2200" i="1">
                <a:latin typeface="Times New Roman" pitchFamily="18" charset="0"/>
                <a:ea typeface="標楷體" pitchFamily="65" charset="-120"/>
              </a:rPr>
              <a:t>x</a:t>
            </a:r>
            <a:r>
              <a:rPr lang="fr-FR" altLang="zh-TW" sz="2200" baseline="-25000">
                <a:latin typeface="Times New Roman" pitchFamily="18" charset="0"/>
                <a:ea typeface="標楷體" pitchFamily="65" charset="-120"/>
              </a:rPr>
              <a:t>4</a:t>
            </a:r>
            <a:r>
              <a:rPr lang="fr-FR" altLang="zh-TW" sz="2200">
                <a:latin typeface="Times New Roman" pitchFamily="18" charset="0"/>
                <a:ea typeface="標楷體" pitchFamily="65" charset="-120"/>
              </a:rPr>
              <a:t> =</a:t>
            </a:r>
            <a:r>
              <a:rPr lang="fr-FR" altLang="zh-TW" sz="2200" i="1">
                <a:latin typeface="Times New Roman" pitchFamily="18" charset="0"/>
                <a:ea typeface="標楷體" pitchFamily="65" charset="-120"/>
              </a:rPr>
              <a:t> t</a:t>
            </a:r>
            <a:endParaRPr lang="en-US" altLang="zh-TW" sz="2200">
              <a:latin typeface="Times New Roman" pitchFamily="18" charset="0"/>
              <a:ea typeface="標楷體" pitchFamily="65" charset="-120"/>
            </a:endParaRPr>
          </a:p>
        </p:txBody>
      </p:sp>
      <p:graphicFrame>
        <p:nvGraphicFramePr>
          <p:cNvPr id="72707" name="Object 1"/>
          <p:cNvGraphicFramePr>
            <a:graphicFrameLocks noChangeAspect="1"/>
          </p:cNvGraphicFramePr>
          <p:nvPr>
            <p:extLst>
              <p:ext uri="{D42A27DB-BD31-4B8C-83A1-F6EECF244321}">
                <p14:modId xmlns:p14="http://schemas.microsoft.com/office/powerpoint/2010/main" val="94643386"/>
              </p:ext>
            </p:extLst>
          </p:nvPr>
        </p:nvGraphicFramePr>
        <p:xfrm>
          <a:off x="1708150" y="4813300"/>
          <a:ext cx="5730875" cy="1687513"/>
        </p:xfrm>
        <a:graphic>
          <a:graphicData uri="http://schemas.openxmlformats.org/presentationml/2006/ole">
            <mc:AlternateContent xmlns:mc="http://schemas.openxmlformats.org/markup-compatibility/2006">
              <mc:Choice xmlns:v="urn:schemas-microsoft-com:vml" Requires="v">
                <p:oleObj spid="_x0000_s144830" name="方程式" r:id="rId5" imgW="3200400" imgH="939600" progId="Equation.3">
                  <p:embed/>
                </p:oleObj>
              </mc:Choice>
              <mc:Fallback>
                <p:oleObj name="方程式" r:id="rId5" imgW="3200400" imgH="939600" progId="Equation.3">
                  <p:embed/>
                  <p:pic>
                    <p:nvPicPr>
                      <p:cNvPr id="0" name="Object 1"/>
                      <p:cNvPicPr>
                        <a:picLocks noChangeAspect="1" noChangeArrowheads="1"/>
                      </p:cNvPicPr>
                      <p:nvPr/>
                    </p:nvPicPr>
                    <p:blipFill>
                      <a:blip r:embed="rId6"/>
                      <a:srcRect/>
                      <a:stretch>
                        <a:fillRect/>
                      </a:stretch>
                    </p:blipFill>
                    <p:spPr bwMode="auto">
                      <a:xfrm>
                        <a:off x="1708150" y="4813300"/>
                        <a:ext cx="5730875" cy="168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708" name="Object 2"/>
          <p:cNvGraphicFramePr>
            <a:graphicFrameLocks noChangeAspect="1"/>
          </p:cNvGraphicFramePr>
          <p:nvPr>
            <p:extLst>
              <p:ext uri="{D42A27DB-BD31-4B8C-83A1-F6EECF244321}">
                <p14:modId xmlns:p14="http://schemas.microsoft.com/office/powerpoint/2010/main" val="4126379552"/>
              </p:ext>
            </p:extLst>
          </p:nvPr>
        </p:nvGraphicFramePr>
        <p:xfrm>
          <a:off x="1667470" y="6469063"/>
          <a:ext cx="3444875" cy="388937"/>
        </p:xfrm>
        <a:graphic>
          <a:graphicData uri="http://schemas.openxmlformats.org/presentationml/2006/ole">
            <mc:AlternateContent xmlns:mc="http://schemas.openxmlformats.org/markup-compatibility/2006">
              <mc:Choice xmlns:v="urn:schemas-microsoft-com:vml" Requires="v">
                <p:oleObj spid="_x0000_s144831" name="Equation" r:id="rId7" imgW="1917360" imgH="215640" progId="Equation.3">
                  <p:embed/>
                </p:oleObj>
              </mc:Choice>
              <mc:Fallback>
                <p:oleObj name="Equation" r:id="rId7" imgW="1917360" imgH="21564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7470" y="6469063"/>
                        <a:ext cx="3444875" cy="388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09" name="Object 3"/>
          <p:cNvGraphicFramePr>
            <a:graphicFrameLocks noChangeAspect="1"/>
          </p:cNvGraphicFramePr>
          <p:nvPr/>
        </p:nvGraphicFramePr>
        <p:xfrm>
          <a:off x="2643188" y="1500188"/>
          <a:ext cx="2238375" cy="1277937"/>
        </p:xfrm>
        <a:graphic>
          <a:graphicData uri="http://schemas.openxmlformats.org/presentationml/2006/ole">
            <mc:AlternateContent xmlns:mc="http://schemas.openxmlformats.org/markup-compatibility/2006">
              <mc:Choice xmlns:v="urn:schemas-microsoft-com:vml" Requires="v">
                <p:oleObj spid="_x0000_s144832" name="Equation" r:id="rId9" imgW="1244520" imgH="711000" progId="Equation.DSMT4">
                  <p:embed/>
                </p:oleObj>
              </mc:Choice>
              <mc:Fallback>
                <p:oleObj name="Equation" r:id="rId9" imgW="1244520" imgH="71100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3188" y="1500188"/>
                        <a:ext cx="2238375" cy="127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1032"/>
          <p:cNvSpPr txBox="1">
            <a:spLocks noChangeArrowheads="1"/>
          </p:cNvSpPr>
          <p:nvPr/>
        </p:nvSpPr>
        <p:spPr bwMode="auto">
          <a:xfrm>
            <a:off x="381000" y="765175"/>
            <a:ext cx="84042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20000"/>
              </a:spcBef>
              <a:buClr>
                <a:schemeClr val="tx1"/>
              </a:buClr>
              <a:buSzPct val="40000"/>
              <a:buFont typeface="Wingdings" pitchFamily="2" charset="2"/>
              <a:buChar char="n"/>
            </a:pPr>
            <a:r>
              <a:rPr lang="en-US" altLang="zh-TW">
                <a:solidFill>
                  <a:schemeClr val="hlink"/>
                </a:solidFill>
                <a:latin typeface="Times New Roman" pitchFamily="18" charset="0"/>
                <a:ea typeface="標楷體" pitchFamily="65" charset="-120"/>
              </a:rPr>
              <a:t> </a:t>
            </a:r>
            <a:r>
              <a:rPr lang="en-US" altLang="zh-TW">
                <a:solidFill>
                  <a:schemeClr val="hlink"/>
                </a:solidFill>
                <a:latin typeface="Times New Roman" pitchFamily="18" charset="0"/>
              </a:rPr>
              <a:t>Theorem</a:t>
            </a:r>
            <a:r>
              <a:rPr lang="en-US" altLang="zh-TW">
                <a:solidFill>
                  <a:schemeClr val="hlink"/>
                </a:solidFill>
                <a:latin typeface="Times New Roman" pitchFamily="18" charset="0"/>
                <a:ea typeface="標楷體" pitchFamily="65" charset="-120"/>
              </a:rPr>
              <a:t> 4.15: Row and column space have equal dimensions</a:t>
            </a:r>
            <a:endParaRPr lang="en-US" altLang="zh-TW">
              <a:solidFill>
                <a:schemeClr val="hlink"/>
              </a:solidFill>
              <a:latin typeface="Times New Roman" pitchFamily="18" charset="0"/>
            </a:endParaRPr>
          </a:p>
          <a:p>
            <a:pPr eaLnBrk="1" hangingPunct="1">
              <a:spcBef>
                <a:spcPct val="20000"/>
              </a:spcBef>
              <a:buClr>
                <a:schemeClr val="tx1"/>
              </a:buClr>
              <a:buSzPct val="40000"/>
              <a:buFont typeface="Wingdings" pitchFamily="2" charset="2"/>
              <a:buNone/>
            </a:pPr>
            <a:r>
              <a:rPr lang="en-US" altLang="zh-TW">
                <a:solidFill>
                  <a:schemeClr val="hlink"/>
                </a:solidFill>
                <a:latin typeface="Times New Roman" pitchFamily="18" charset="0"/>
                <a:ea typeface="標楷體" pitchFamily="65" charset="-120"/>
              </a:rPr>
              <a:t>        </a:t>
            </a:r>
            <a:r>
              <a:rPr lang="en-US" altLang="zh-TW">
                <a:latin typeface="Times New Roman" pitchFamily="18" charset="0"/>
                <a:ea typeface="標楷體" pitchFamily="65" charset="-120"/>
              </a:rPr>
              <a:t>If </a:t>
            </a:r>
            <a:r>
              <a:rPr lang="en-US" altLang="zh-TW" i="1">
                <a:latin typeface="Times New Roman" pitchFamily="18" charset="0"/>
                <a:ea typeface="標楷體" pitchFamily="65" charset="-120"/>
              </a:rPr>
              <a:t>A </a:t>
            </a:r>
            <a:r>
              <a:rPr lang="en-US" altLang="zh-TW">
                <a:latin typeface="Times New Roman" pitchFamily="18" charset="0"/>
                <a:ea typeface="標楷體" pitchFamily="65" charset="-120"/>
              </a:rPr>
              <a:t>is an</a:t>
            </a:r>
            <a:r>
              <a:rPr lang="en-US" altLang="zh-TW" i="1">
                <a:latin typeface="Times New Roman" pitchFamily="18" charset="0"/>
                <a:ea typeface="標楷體" pitchFamily="65" charset="-120"/>
              </a:rPr>
              <a:t> </a:t>
            </a:r>
            <a:r>
              <a:rPr lang="en-US" altLang="zh-TW" i="1">
                <a:latin typeface="Times New Roman" pitchFamily="18" charset="0"/>
              </a:rPr>
              <a:t>m</a:t>
            </a:r>
            <a:r>
              <a:rPr lang="en-US" altLang="zh-TW">
                <a:latin typeface="Times New Roman" pitchFamily="18" charset="0"/>
                <a:sym typeface="Symbol" pitchFamily="18" charset="2"/>
              </a:rPr>
              <a:t></a:t>
            </a:r>
            <a:r>
              <a:rPr lang="en-US" altLang="zh-TW" i="1">
                <a:latin typeface="Times New Roman" pitchFamily="18" charset="0"/>
              </a:rPr>
              <a:t>n</a:t>
            </a:r>
            <a:r>
              <a:rPr lang="en-US" altLang="zh-TW">
                <a:latin typeface="Times New Roman" pitchFamily="18" charset="0"/>
                <a:ea typeface="標楷體" pitchFamily="65" charset="-120"/>
              </a:rPr>
              <a:t> matrix, then the row space and the column</a:t>
            </a:r>
          </a:p>
          <a:p>
            <a:pPr eaLnBrk="1" hangingPunct="1">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        space of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have the same dimension</a:t>
            </a:r>
          </a:p>
          <a:p>
            <a:pPr eaLnBrk="1" hangingPunct="1">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                                dim(</a:t>
            </a:r>
            <a:r>
              <a:rPr lang="en-US" altLang="zh-TW" i="1">
                <a:latin typeface="Times New Roman" pitchFamily="18" charset="0"/>
                <a:ea typeface="標楷體" pitchFamily="65" charset="-120"/>
              </a:rPr>
              <a:t>RS</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 dim(</a:t>
            </a:r>
            <a:r>
              <a:rPr lang="en-US" altLang="zh-TW" i="1">
                <a:latin typeface="Times New Roman" pitchFamily="18" charset="0"/>
                <a:ea typeface="標楷體" pitchFamily="65" charset="-120"/>
              </a:rPr>
              <a:t>CS</a:t>
            </a:r>
            <a:r>
              <a:rPr lang="en-US" altLang="zh-TW">
                <a:latin typeface="Times New Roman" pitchFamily="18" charset="0"/>
                <a:ea typeface="標楷體" pitchFamily="65" charset="-120"/>
              </a:rPr>
              <a:t>(</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a:t>
            </a:r>
          </a:p>
        </p:txBody>
      </p:sp>
      <p:sp>
        <p:nvSpPr>
          <p:cNvPr id="116739" name="Rectangle 1028"/>
          <p:cNvSpPr>
            <a:spLocks noChangeArrowheads="1"/>
          </p:cNvSpPr>
          <p:nvPr/>
        </p:nvSpPr>
        <p:spPr bwMode="auto">
          <a:xfrm>
            <a:off x="381000" y="3986213"/>
            <a:ext cx="82232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just">
              <a:buClr>
                <a:schemeClr val="tx1"/>
              </a:buClr>
              <a:buFont typeface="Wingdings" pitchFamily="2" charset="2"/>
              <a:buChar char="§"/>
            </a:pPr>
            <a:r>
              <a:rPr lang="en-US" altLang="zh-TW" dirty="0">
                <a:solidFill>
                  <a:schemeClr val="hlink"/>
                </a:solidFill>
                <a:latin typeface="Times New Roman" pitchFamily="18" charset="0"/>
                <a:ea typeface="標楷體" pitchFamily="65" charset="-120"/>
              </a:rPr>
              <a:t>Rank (</a:t>
            </a:r>
            <a:r>
              <a:rPr lang="zh-TW" altLang="en-US" dirty="0">
                <a:solidFill>
                  <a:schemeClr val="hlink"/>
                </a:solidFill>
                <a:latin typeface="Times New Roman" pitchFamily="18" charset="0"/>
                <a:ea typeface="標楷體" pitchFamily="65" charset="-120"/>
              </a:rPr>
              <a:t>秩</a:t>
            </a:r>
            <a:r>
              <a:rPr lang="en-US" altLang="zh-TW" dirty="0">
                <a:solidFill>
                  <a:schemeClr val="hlink"/>
                </a:solidFill>
                <a:latin typeface="Times New Roman" pitchFamily="18" charset="0"/>
                <a:ea typeface="標楷體" pitchFamily="65" charset="-120"/>
              </a:rPr>
              <a:t>):</a:t>
            </a:r>
          </a:p>
          <a:p>
            <a:pPr marL="273050" indent="-273050" algn="just">
              <a:buClr>
                <a:schemeClr val="tx1"/>
              </a:buClr>
              <a:buSzPct val="40000"/>
              <a:buFont typeface="Wingdings" pitchFamily="2" charset="2"/>
              <a:buNone/>
            </a:pPr>
            <a:r>
              <a:rPr lang="en-US" altLang="zh-TW" dirty="0">
                <a:latin typeface="Times New Roman" pitchFamily="18" charset="0"/>
                <a:ea typeface="標楷體" pitchFamily="65" charset="-120"/>
              </a:rPr>
              <a:t>	     The dimension of the row (or column) space of a matrix </a:t>
            </a:r>
            <a:r>
              <a:rPr lang="en-US" altLang="zh-TW" i="1" dirty="0">
                <a:latin typeface="Times New Roman" pitchFamily="18" charset="0"/>
                <a:ea typeface="標楷體" pitchFamily="65" charset="-120"/>
              </a:rPr>
              <a:t>A</a:t>
            </a:r>
          </a:p>
          <a:p>
            <a:pPr marL="273050" indent="-273050" algn="just">
              <a:buClr>
                <a:schemeClr val="tx1"/>
              </a:buClr>
              <a:buSzPct val="40000"/>
              <a:buFont typeface="Wingdings" pitchFamily="2" charset="2"/>
              <a:buNone/>
            </a:pPr>
            <a:r>
              <a:rPr lang="en-US" altLang="zh-TW" i="1" dirty="0">
                <a:latin typeface="Times New Roman" pitchFamily="18" charset="0"/>
                <a:ea typeface="標楷體" pitchFamily="65" charset="-120"/>
              </a:rPr>
              <a:t>         </a:t>
            </a:r>
            <a:r>
              <a:rPr lang="en-US" altLang="zh-TW" dirty="0">
                <a:latin typeface="Times New Roman" pitchFamily="18" charset="0"/>
                <a:ea typeface="標楷體" pitchFamily="65" charset="-120"/>
              </a:rPr>
              <a:t>is called the rank of  </a:t>
            </a:r>
            <a:r>
              <a:rPr lang="en-US" altLang="zh-TW" i="1" dirty="0">
                <a:latin typeface="Times New Roman" pitchFamily="18" charset="0"/>
                <a:ea typeface="標楷體" pitchFamily="65" charset="-120"/>
              </a:rPr>
              <a:t>A</a:t>
            </a:r>
            <a:endParaRPr lang="en-US" altLang="zh-TW" dirty="0">
              <a:latin typeface="Times New Roman" pitchFamily="18" charset="0"/>
              <a:ea typeface="標楷體" pitchFamily="65" charset="-120"/>
            </a:endParaRPr>
          </a:p>
          <a:p>
            <a:pPr marL="273050" indent="-273050" algn="just">
              <a:buClr>
                <a:schemeClr val="tx1"/>
              </a:buClr>
              <a:buSzPct val="40000"/>
              <a:buFont typeface="Wingdings" pitchFamily="2" charset="2"/>
              <a:buNone/>
            </a:pPr>
            <a:r>
              <a:rPr lang="en-US" altLang="zh-TW" dirty="0">
                <a:latin typeface="Times New Roman" pitchFamily="18" charset="0"/>
              </a:rPr>
              <a:t>                              </a:t>
            </a:r>
            <a:r>
              <a:rPr lang="en-US" altLang="zh-TW" dirty="0">
                <a:latin typeface="Times New Roman" pitchFamily="18" charset="0"/>
                <a:ea typeface="標楷體" pitchFamily="65" charset="-120"/>
              </a:rPr>
              <a:t>rank(</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 dim(</a:t>
            </a:r>
            <a:r>
              <a:rPr lang="en-US" altLang="zh-TW" i="1" dirty="0">
                <a:latin typeface="Times New Roman" pitchFamily="18" charset="0"/>
                <a:ea typeface="標楷體" pitchFamily="65" charset="-120"/>
              </a:rPr>
              <a:t>RS</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 dim(</a:t>
            </a:r>
            <a:r>
              <a:rPr lang="en-US" altLang="zh-TW" i="1" dirty="0">
                <a:latin typeface="Times New Roman" pitchFamily="18" charset="0"/>
                <a:ea typeface="標楷體" pitchFamily="65" charset="-120"/>
              </a:rPr>
              <a:t>CS</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a:t>
            </a:r>
          </a:p>
        </p:txBody>
      </p:sp>
      <p:sp>
        <p:nvSpPr>
          <p:cNvPr id="116740" name="Text Box 1049"/>
          <p:cNvSpPr txBox="1">
            <a:spLocks noChangeArrowheads="1"/>
          </p:cNvSpPr>
          <p:nvPr/>
        </p:nvSpPr>
        <p:spPr bwMode="auto">
          <a:xfrm>
            <a:off x="682625" y="2565400"/>
            <a:ext cx="8137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71463" indent="-271463"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2000" dirty="0">
                <a:solidFill>
                  <a:srgbClr val="0000FF"/>
                </a:solidFill>
                <a:latin typeface="Times New Roman" pitchFamily="18" charset="0"/>
              </a:rPr>
              <a:t>※You can verify this result numerically through comparing Ex 2 (bases for the row space) with Ex 4 (bases for the column space) in this section. In these two examples, </a:t>
            </a:r>
            <a:r>
              <a:rPr lang="en-US" altLang="zh-TW" sz="2000" i="1" dirty="0">
                <a:solidFill>
                  <a:srgbClr val="0000FF"/>
                </a:solidFill>
                <a:latin typeface="Times New Roman" pitchFamily="18" charset="0"/>
              </a:rPr>
              <a:t>A</a:t>
            </a:r>
            <a:r>
              <a:rPr lang="en-US" altLang="zh-TW" sz="2000" dirty="0">
                <a:solidFill>
                  <a:srgbClr val="0000FF"/>
                </a:solidFill>
                <a:latin typeface="Times New Roman" pitchFamily="18" charset="0"/>
              </a:rPr>
              <a:t> is a 5</a:t>
            </a:r>
            <a:r>
              <a:rPr lang="en-US" altLang="zh-TW" sz="2000" dirty="0">
                <a:solidFill>
                  <a:srgbClr val="0000FF"/>
                </a:solidFill>
                <a:latin typeface="Times New Roman" pitchFamily="18" charset="0"/>
                <a:sym typeface="Symbol" pitchFamily="18" charset="2"/>
              </a:rPr>
              <a:t>4</a:t>
            </a:r>
            <a:r>
              <a:rPr lang="en-US" altLang="zh-TW" sz="2000" dirty="0">
                <a:solidFill>
                  <a:srgbClr val="0000FF"/>
                </a:solidFill>
                <a:latin typeface="Times New Roman" pitchFamily="18" charset="0"/>
                <a:ea typeface="標楷體" pitchFamily="65" charset="-120"/>
              </a:rPr>
              <a:t> matrix, dim(</a:t>
            </a:r>
            <a:r>
              <a:rPr lang="en-US" altLang="zh-TW" sz="2000" i="1" dirty="0">
                <a:solidFill>
                  <a:srgbClr val="0000FF"/>
                </a:solidFill>
                <a:latin typeface="Times New Roman" pitchFamily="18" charset="0"/>
                <a:ea typeface="標楷體" pitchFamily="65" charset="-120"/>
              </a:rPr>
              <a:t>RS</a:t>
            </a:r>
            <a:r>
              <a:rPr lang="en-US" altLang="zh-TW" sz="2000" dirty="0">
                <a:solidFill>
                  <a:srgbClr val="0000FF"/>
                </a:solidFill>
                <a:latin typeface="Times New Roman" pitchFamily="18" charset="0"/>
                <a:ea typeface="標楷體" pitchFamily="65" charset="-120"/>
              </a:rPr>
              <a:t>(</a:t>
            </a:r>
            <a:r>
              <a:rPr lang="en-US" altLang="zh-TW" sz="2000" i="1" dirty="0">
                <a:solidFill>
                  <a:srgbClr val="0000FF"/>
                </a:solidFill>
                <a:latin typeface="Times New Roman" pitchFamily="18" charset="0"/>
                <a:ea typeface="標楷體" pitchFamily="65" charset="-120"/>
              </a:rPr>
              <a:t>A</a:t>
            </a:r>
            <a:r>
              <a:rPr lang="en-US" altLang="zh-TW" sz="2000" dirty="0">
                <a:solidFill>
                  <a:srgbClr val="0000FF"/>
                </a:solidFill>
                <a:latin typeface="Times New Roman" pitchFamily="18" charset="0"/>
                <a:ea typeface="標楷體" pitchFamily="65" charset="-120"/>
              </a:rPr>
              <a:t>)) = #(basis for </a:t>
            </a:r>
            <a:r>
              <a:rPr lang="en-US" altLang="zh-TW" sz="2000" i="1" dirty="0">
                <a:solidFill>
                  <a:srgbClr val="0000FF"/>
                </a:solidFill>
                <a:latin typeface="Times New Roman" pitchFamily="18" charset="0"/>
                <a:ea typeface="標楷體" pitchFamily="65" charset="-120"/>
              </a:rPr>
              <a:t>RS</a:t>
            </a:r>
            <a:r>
              <a:rPr lang="en-US" altLang="zh-TW" sz="2000" dirty="0">
                <a:solidFill>
                  <a:srgbClr val="0000FF"/>
                </a:solidFill>
                <a:latin typeface="Times New Roman" pitchFamily="18" charset="0"/>
                <a:ea typeface="標楷體" pitchFamily="65" charset="-120"/>
              </a:rPr>
              <a:t>(</a:t>
            </a:r>
            <a:r>
              <a:rPr lang="en-US" altLang="zh-TW" sz="2000" i="1" dirty="0">
                <a:solidFill>
                  <a:srgbClr val="0000FF"/>
                </a:solidFill>
                <a:latin typeface="Times New Roman" pitchFamily="18" charset="0"/>
                <a:ea typeface="標楷體" pitchFamily="65" charset="-120"/>
              </a:rPr>
              <a:t>A</a:t>
            </a:r>
            <a:r>
              <a:rPr lang="en-US" altLang="zh-TW" sz="2000" dirty="0">
                <a:solidFill>
                  <a:srgbClr val="0000FF"/>
                </a:solidFill>
                <a:latin typeface="Times New Roman" pitchFamily="18" charset="0"/>
                <a:ea typeface="標楷體" pitchFamily="65" charset="-120"/>
              </a:rPr>
              <a:t>)) = 3, and dim(</a:t>
            </a:r>
            <a:r>
              <a:rPr lang="en-US" altLang="zh-TW" sz="2000" i="1" dirty="0">
                <a:solidFill>
                  <a:srgbClr val="0000FF"/>
                </a:solidFill>
                <a:latin typeface="Times New Roman" pitchFamily="18" charset="0"/>
                <a:ea typeface="標楷體" pitchFamily="65" charset="-120"/>
              </a:rPr>
              <a:t>CS</a:t>
            </a:r>
            <a:r>
              <a:rPr lang="en-US" altLang="zh-TW" sz="2000" dirty="0">
                <a:solidFill>
                  <a:srgbClr val="0000FF"/>
                </a:solidFill>
                <a:latin typeface="Times New Roman" pitchFamily="18" charset="0"/>
                <a:ea typeface="標楷體" pitchFamily="65" charset="-120"/>
              </a:rPr>
              <a:t>(</a:t>
            </a:r>
            <a:r>
              <a:rPr lang="en-US" altLang="zh-TW" sz="2000" i="1" dirty="0">
                <a:solidFill>
                  <a:srgbClr val="0000FF"/>
                </a:solidFill>
                <a:latin typeface="Times New Roman" pitchFamily="18" charset="0"/>
                <a:ea typeface="標楷體" pitchFamily="65" charset="-120"/>
              </a:rPr>
              <a:t>A</a:t>
            </a:r>
            <a:r>
              <a:rPr lang="en-US" altLang="zh-TW" sz="2000" dirty="0">
                <a:solidFill>
                  <a:srgbClr val="0000FF"/>
                </a:solidFill>
                <a:latin typeface="Times New Roman" pitchFamily="18" charset="0"/>
                <a:ea typeface="標楷體" pitchFamily="65" charset="-120"/>
              </a:rPr>
              <a:t>)) = #(basis for </a:t>
            </a:r>
            <a:r>
              <a:rPr lang="en-US" altLang="zh-TW" sz="2000" i="1" dirty="0">
                <a:solidFill>
                  <a:srgbClr val="0000FF"/>
                </a:solidFill>
                <a:latin typeface="Times New Roman" pitchFamily="18" charset="0"/>
                <a:ea typeface="標楷體" pitchFamily="65" charset="-120"/>
              </a:rPr>
              <a:t>CS</a:t>
            </a:r>
            <a:r>
              <a:rPr lang="en-US" altLang="zh-TW" sz="2000" dirty="0">
                <a:solidFill>
                  <a:srgbClr val="0000FF"/>
                </a:solidFill>
                <a:latin typeface="Times New Roman" pitchFamily="18" charset="0"/>
                <a:ea typeface="標楷體" pitchFamily="65" charset="-120"/>
              </a:rPr>
              <a:t>(</a:t>
            </a:r>
            <a:r>
              <a:rPr lang="en-US" altLang="zh-TW" sz="2000" i="1" dirty="0">
                <a:solidFill>
                  <a:srgbClr val="0000FF"/>
                </a:solidFill>
                <a:latin typeface="Times New Roman" pitchFamily="18" charset="0"/>
                <a:ea typeface="標楷體" pitchFamily="65" charset="-120"/>
              </a:rPr>
              <a:t>A</a:t>
            </a:r>
            <a:r>
              <a:rPr lang="en-US" altLang="zh-TW" sz="2000" dirty="0">
                <a:solidFill>
                  <a:srgbClr val="0000FF"/>
                </a:solidFill>
                <a:latin typeface="Times New Roman" pitchFamily="18" charset="0"/>
                <a:ea typeface="標楷體" pitchFamily="65" charset="-120"/>
              </a:rPr>
              <a:t>)) = 3</a:t>
            </a:r>
            <a:endParaRPr lang="en-US" altLang="zh-TW" sz="2000" dirty="0">
              <a:solidFill>
                <a:srgbClr val="0000FF"/>
              </a:solidFill>
              <a:latin typeface="Times New Roman" pitchFamily="18" charset="0"/>
            </a:endParaRPr>
          </a:p>
        </p:txBody>
      </p:sp>
      <p:sp>
        <p:nvSpPr>
          <p:cNvPr id="116741" name="Text Box 1050"/>
          <p:cNvSpPr txBox="1">
            <a:spLocks noChangeArrowheads="1"/>
          </p:cNvSpPr>
          <p:nvPr/>
        </p:nvSpPr>
        <p:spPr bwMode="auto">
          <a:xfrm>
            <a:off x="438150" y="5586413"/>
            <a:ext cx="8455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buClr>
                <a:schemeClr val="tx1"/>
              </a:buClr>
              <a:buFont typeface="Wingdings" pitchFamily="2" charset="2"/>
              <a:buChar char="§"/>
            </a:pPr>
            <a:r>
              <a:rPr lang="en-US" altLang="zh-TW" dirty="0">
                <a:solidFill>
                  <a:schemeClr val="hlink"/>
                </a:solidFill>
                <a:latin typeface="Times New Roman" pitchFamily="18" charset="0"/>
                <a:ea typeface="標楷體" pitchFamily="65" charset="-120"/>
              </a:rPr>
              <a:t>  Nullity (</a:t>
            </a:r>
            <a:r>
              <a:rPr lang="zh-TW" altLang="en-US" dirty="0">
                <a:solidFill>
                  <a:schemeClr val="hlink"/>
                </a:solidFill>
                <a:latin typeface="Times New Roman" pitchFamily="18" charset="0"/>
                <a:ea typeface="標楷體" pitchFamily="65" charset="-120"/>
              </a:rPr>
              <a:t>核次數</a:t>
            </a:r>
            <a:r>
              <a:rPr lang="en-US" altLang="zh-TW" dirty="0">
                <a:solidFill>
                  <a:schemeClr val="hlink"/>
                </a:solidFill>
                <a:latin typeface="Times New Roman" pitchFamily="18" charset="0"/>
                <a:ea typeface="標楷體" pitchFamily="65" charset="-120"/>
              </a:rPr>
              <a:t>):</a:t>
            </a:r>
          </a:p>
          <a:p>
            <a:pPr eaLnBrk="1" hangingPunct="1"/>
            <a:r>
              <a:rPr lang="en-US" altLang="zh-TW" dirty="0">
                <a:latin typeface="Times New Roman" pitchFamily="18" charset="0"/>
                <a:ea typeface="標楷體" pitchFamily="65" charset="-120"/>
              </a:rPr>
              <a:t>          The dimension of the </a:t>
            </a:r>
            <a:r>
              <a:rPr lang="en-US" altLang="zh-TW" dirty="0" err="1">
                <a:latin typeface="Times New Roman" pitchFamily="18" charset="0"/>
                <a:ea typeface="標楷體" pitchFamily="65" charset="-120"/>
              </a:rPr>
              <a:t>nullspace</a:t>
            </a:r>
            <a:r>
              <a:rPr lang="en-US" altLang="zh-TW" dirty="0">
                <a:latin typeface="Times New Roman" pitchFamily="18" charset="0"/>
                <a:ea typeface="標楷體" pitchFamily="65" charset="-120"/>
              </a:rPr>
              <a:t> of </a:t>
            </a:r>
            <a:r>
              <a:rPr lang="en-US" altLang="zh-TW" i="1" dirty="0">
                <a:latin typeface="Times New Roman" pitchFamily="18" charset="0"/>
                <a:ea typeface="標楷體" pitchFamily="65" charset="-120"/>
              </a:rPr>
              <a:t>A </a:t>
            </a:r>
            <a:r>
              <a:rPr lang="en-US" altLang="zh-TW" dirty="0">
                <a:latin typeface="Times New Roman" pitchFamily="18" charset="0"/>
                <a:ea typeface="標楷體" pitchFamily="65" charset="-120"/>
              </a:rPr>
              <a:t>is called the nullity of </a:t>
            </a:r>
            <a:r>
              <a:rPr lang="en-US" altLang="zh-TW" i="1" dirty="0">
                <a:latin typeface="Times New Roman" pitchFamily="18" charset="0"/>
                <a:ea typeface="標楷體" pitchFamily="65" charset="-120"/>
              </a:rPr>
              <a:t>A</a:t>
            </a:r>
            <a:endParaRPr lang="en-US" altLang="zh-TW" dirty="0">
              <a:latin typeface="Times New Roman" pitchFamily="18" charset="0"/>
              <a:ea typeface="標楷體" pitchFamily="65" charset="-120"/>
            </a:endParaRPr>
          </a:p>
          <a:p>
            <a:pPr eaLnBrk="1" hangingPunct="1"/>
            <a:r>
              <a:rPr lang="en-US" altLang="zh-TW" dirty="0">
                <a:latin typeface="Times New Roman" pitchFamily="18" charset="0"/>
                <a:ea typeface="標楷體" pitchFamily="65" charset="-120"/>
              </a:rPr>
              <a:t>                              nullity(</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 dim(</a:t>
            </a:r>
            <a:r>
              <a:rPr lang="en-US" altLang="zh-TW" i="1" dirty="0">
                <a:latin typeface="Times New Roman" pitchFamily="18" charset="0"/>
                <a:ea typeface="標楷體" pitchFamily="65" charset="-120"/>
              </a:rPr>
              <a:t>NS</a:t>
            </a:r>
            <a:r>
              <a:rPr lang="en-US" altLang="zh-TW" dirty="0">
                <a:latin typeface="Times New Roman" pitchFamily="18" charset="0"/>
                <a:ea typeface="標楷體" pitchFamily="65" charset="-120"/>
              </a:rPr>
              <a:t>(</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5" name="Text Box 19"/>
          <p:cNvSpPr txBox="1">
            <a:spLocks noChangeArrowheads="1"/>
          </p:cNvSpPr>
          <p:nvPr/>
        </p:nvSpPr>
        <p:spPr bwMode="auto">
          <a:xfrm>
            <a:off x="381000" y="785813"/>
            <a:ext cx="83343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10000"/>
              </a:spcBef>
              <a:buClr>
                <a:schemeClr val="tx1"/>
              </a:buClr>
              <a:buSzPct val="40000"/>
              <a:buFont typeface="Wingdings" pitchFamily="2" charset="2"/>
              <a:buChar char="n"/>
            </a:pPr>
            <a:r>
              <a:rPr lang="en-US" altLang="zh-TW" dirty="0">
                <a:solidFill>
                  <a:schemeClr val="hlink"/>
                </a:solidFill>
                <a:latin typeface="Times New Roman" pitchFamily="18" charset="0"/>
                <a:ea typeface="標楷體" pitchFamily="65" charset="-120"/>
              </a:rPr>
              <a:t> </a:t>
            </a:r>
            <a:r>
              <a:rPr lang="en-US" altLang="zh-TW" dirty="0">
                <a:solidFill>
                  <a:schemeClr val="hlink"/>
                </a:solidFill>
                <a:latin typeface="Times New Roman" pitchFamily="18" charset="0"/>
              </a:rPr>
              <a:t>Theorem</a:t>
            </a:r>
            <a:r>
              <a:rPr lang="en-US" altLang="zh-TW" dirty="0">
                <a:solidFill>
                  <a:schemeClr val="hlink"/>
                </a:solidFill>
                <a:latin typeface="Times New Roman" pitchFamily="18" charset="0"/>
                <a:ea typeface="標楷體" pitchFamily="65" charset="-120"/>
              </a:rPr>
              <a:t> 4.17: Dimension of the solution space</a:t>
            </a:r>
          </a:p>
          <a:p>
            <a:pPr eaLnBrk="1" hangingPunct="1">
              <a:lnSpc>
                <a:spcPct val="110000"/>
              </a:lnSpc>
              <a:spcBef>
                <a:spcPct val="10000"/>
              </a:spcBef>
              <a:buClr>
                <a:schemeClr val="tx1"/>
              </a:buClr>
              <a:buSzPct val="40000"/>
              <a:buFont typeface="Wingdings" pitchFamily="2" charset="2"/>
              <a:buNone/>
            </a:pPr>
            <a:r>
              <a:rPr lang="en-US" altLang="zh-TW" dirty="0">
                <a:latin typeface="Times New Roman" pitchFamily="18" charset="0"/>
                <a:ea typeface="標楷體" pitchFamily="65" charset="-120"/>
              </a:rPr>
              <a:t>          If </a:t>
            </a:r>
            <a:r>
              <a:rPr lang="en-US" altLang="zh-TW" i="1" dirty="0">
                <a:latin typeface="Times New Roman" pitchFamily="18" charset="0"/>
                <a:ea typeface="標楷體" pitchFamily="65" charset="-120"/>
              </a:rPr>
              <a:t>A </a:t>
            </a:r>
            <a:r>
              <a:rPr lang="en-US" altLang="zh-TW" dirty="0">
                <a:latin typeface="Times New Roman" pitchFamily="18" charset="0"/>
                <a:ea typeface="標楷體" pitchFamily="65" charset="-120"/>
              </a:rPr>
              <a:t>is an </a:t>
            </a:r>
            <a:r>
              <a:rPr lang="en-US" altLang="zh-TW" i="1" dirty="0" err="1">
                <a:latin typeface="Times New Roman" pitchFamily="18" charset="0"/>
              </a:rPr>
              <a:t>m</a:t>
            </a:r>
            <a:r>
              <a:rPr lang="en-US" altLang="zh-TW" dirty="0" err="1">
                <a:latin typeface="Times New Roman" pitchFamily="18" charset="0"/>
                <a:sym typeface="Symbol" pitchFamily="18" charset="2"/>
              </a:rPr>
              <a:t></a:t>
            </a:r>
            <a:r>
              <a:rPr lang="en-US" altLang="zh-TW" i="1" dirty="0" err="1">
                <a:latin typeface="Times New Roman" pitchFamily="18" charset="0"/>
              </a:rPr>
              <a:t>n</a:t>
            </a:r>
            <a:r>
              <a:rPr lang="en-US" altLang="zh-TW" dirty="0">
                <a:latin typeface="Times New Roman" pitchFamily="18" charset="0"/>
                <a:ea typeface="標楷體" pitchFamily="65" charset="-120"/>
              </a:rPr>
              <a:t> matrix of rank </a:t>
            </a:r>
            <a:r>
              <a:rPr lang="en-US" altLang="zh-TW" i="1" dirty="0">
                <a:latin typeface="Times New Roman" pitchFamily="18" charset="0"/>
                <a:ea typeface="標楷體" pitchFamily="65" charset="-120"/>
              </a:rPr>
              <a:t>r</a:t>
            </a:r>
            <a:r>
              <a:rPr lang="en-US" altLang="zh-TW" dirty="0">
                <a:latin typeface="Times New Roman" pitchFamily="18" charset="0"/>
                <a:ea typeface="標楷體" pitchFamily="65" charset="-120"/>
              </a:rPr>
              <a:t>, then the dimension of </a:t>
            </a:r>
          </a:p>
          <a:p>
            <a:pPr eaLnBrk="1" hangingPunct="1">
              <a:lnSpc>
                <a:spcPct val="110000"/>
              </a:lnSpc>
              <a:spcBef>
                <a:spcPct val="10000"/>
              </a:spcBef>
              <a:buClr>
                <a:schemeClr val="tx1"/>
              </a:buClr>
              <a:buSzPct val="40000"/>
              <a:buFont typeface="Wingdings" pitchFamily="2" charset="2"/>
              <a:buNone/>
            </a:pPr>
            <a:r>
              <a:rPr lang="en-US" altLang="zh-TW" dirty="0">
                <a:latin typeface="Times New Roman" pitchFamily="18" charset="0"/>
                <a:ea typeface="標楷體" pitchFamily="65" charset="-120"/>
              </a:rPr>
              <a:t>          the solution space of </a:t>
            </a:r>
            <a:r>
              <a:rPr lang="en-US" altLang="zh-TW" i="1" dirty="0">
                <a:latin typeface="Times New Roman" pitchFamily="18" charset="0"/>
                <a:ea typeface="標楷體" pitchFamily="65" charset="-120"/>
              </a:rPr>
              <a:t>A</a:t>
            </a:r>
            <a:r>
              <a:rPr lang="en-US" altLang="zh-TW" b="1" dirty="0">
                <a:latin typeface="Times New Roman" pitchFamily="18" charset="0"/>
                <a:ea typeface="標楷體" pitchFamily="65" charset="-120"/>
              </a:rPr>
              <a:t>x</a:t>
            </a:r>
            <a:r>
              <a:rPr lang="en-US" altLang="zh-TW" dirty="0">
                <a:latin typeface="Times New Roman" pitchFamily="18" charset="0"/>
                <a:ea typeface="標楷體" pitchFamily="65" charset="-120"/>
              </a:rPr>
              <a:t> = </a:t>
            </a:r>
            <a:r>
              <a:rPr lang="en-US" altLang="zh-TW" b="1" dirty="0">
                <a:latin typeface="Times New Roman" pitchFamily="18" charset="0"/>
                <a:ea typeface="標楷體" pitchFamily="65" charset="-120"/>
              </a:rPr>
              <a:t>0</a:t>
            </a:r>
            <a:r>
              <a:rPr lang="en-US" altLang="zh-TW" dirty="0">
                <a:latin typeface="Times New Roman" pitchFamily="18" charset="0"/>
                <a:ea typeface="標楷體" pitchFamily="65" charset="-120"/>
              </a:rPr>
              <a:t> (the </a:t>
            </a:r>
            <a:r>
              <a:rPr lang="en-US" altLang="zh-TW" dirty="0" err="1">
                <a:latin typeface="Times New Roman" pitchFamily="18" charset="0"/>
                <a:ea typeface="標楷體" pitchFamily="65" charset="-120"/>
              </a:rPr>
              <a:t>nullsapce</a:t>
            </a:r>
            <a:r>
              <a:rPr lang="en-US" altLang="zh-TW" dirty="0">
                <a:latin typeface="Times New Roman" pitchFamily="18" charset="0"/>
                <a:ea typeface="標楷體" pitchFamily="65" charset="-120"/>
              </a:rPr>
              <a:t> of </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is </a:t>
            </a:r>
            <a:r>
              <a:rPr lang="en-US" altLang="zh-TW" i="1" dirty="0">
                <a:latin typeface="Times New Roman" pitchFamily="18" charset="0"/>
                <a:ea typeface="標楷體" pitchFamily="65" charset="-120"/>
              </a:rPr>
              <a:t>n</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 r</a:t>
            </a:r>
            <a:r>
              <a:rPr lang="en-US" altLang="zh-TW" dirty="0">
                <a:latin typeface="Times New Roman" pitchFamily="18" charset="0"/>
                <a:ea typeface="標楷體" pitchFamily="65" charset="-120"/>
              </a:rPr>
              <a:t>, i.e., 		</a:t>
            </a:r>
            <a:r>
              <a:rPr lang="en-US" altLang="zh-TW" i="1" dirty="0">
                <a:latin typeface="Times New Roman" pitchFamily="18" charset="0"/>
                <a:ea typeface="標楷體" pitchFamily="65" charset="-120"/>
              </a:rPr>
              <a:t>n</a:t>
            </a:r>
            <a:r>
              <a:rPr lang="en-US" altLang="zh-TW" dirty="0">
                <a:latin typeface="Times New Roman" pitchFamily="18" charset="0"/>
                <a:ea typeface="標楷體" pitchFamily="65" charset="-120"/>
              </a:rPr>
              <a:t> = rank(</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 nullity(</a:t>
            </a:r>
            <a:r>
              <a:rPr lang="en-US" altLang="zh-TW" i="1" dirty="0">
                <a:latin typeface="Times New Roman" pitchFamily="18" charset="0"/>
                <a:ea typeface="標楷體" pitchFamily="65" charset="-120"/>
              </a:rPr>
              <a:t>A</a:t>
            </a:r>
            <a:r>
              <a:rPr lang="en-US" altLang="zh-TW" dirty="0">
                <a:latin typeface="Times New Roman" pitchFamily="18" charset="0"/>
                <a:ea typeface="標楷體" pitchFamily="65" charset="-120"/>
              </a:rPr>
              <a:t>) = </a:t>
            </a:r>
            <a:r>
              <a:rPr lang="en-US" altLang="zh-TW" i="1" dirty="0">
                <a:latin typeface="Times New Roman" pitchFamily="18" charset="0"/>
                <a:ea typeface="標楷體" pitchFamily="65" charset="-120"/>
              </a:rPr>
              <a:t>r</a:t>
            </a:r>
            <a:r>
              <a:rPr lang="en-US" altLang="zh-TW" dirty="0">
                <a:latin typeface="Times New Roman" pitchFamily="18" charset="0"/>
                <a:ea typeface="標楷體" pitchFamily="65" charset="-120"/>
              </a:rPr>
              <a:t> + (</a:t>
            </a:r>
            <a:r>
              <a:rPr lang="en-US" altLang="zh-TW" i="1" dirty="0">
                <a:latin typeface="Times New Roman" pitchFamily="18" charset="0"/>
                <a:ea typeface="標楷體" pitchFamily="65" charset="-120"/>
              </a:rPr>
              <a:t>n</a:t>
            </a:r>
            <a:r>
              <a:rPr lang="en-US" altLang="zh-TW" dirty="0">
                <a:latin typeface="Times New Roman" pitchFamily="18" charset="0"/>
                <a:ea typeface="標楷體" pitchFamily="65" charset="-120"/>
              </a:rPr>
              <a:t> –</a:t>
            </a:r>
            <a:r>
              <a:rPr lang="en-US" altLang="zh-TW" i="1" dirty="0">
                <a:latin typeface="Times New Roman" pitchFamily="18" charset="0"/>
                <a:ea typeface="標楷體" pitchFamily="65" charset="-120"/>
              </a:rPr>
              <a:t> r</a:t>
            </a:r>
            <a:r>
              <a:rPr lang="en-US" altLang="zh-TW" dirty="0">
                <a:latin typeface="Times New Roman" pitchFamily="18" charset="0"/>
                <a:ea typeface="標楷體" pitchFamily="65" charset="-120"/>
              </a:rPr>
              <a:t>)</a:t>
            </a:r>
            <a:r>
              <a:rPr lang="en-US" altLang="zh-TW" sz="1600" dirty="0">
                <a:solidFill>
                  <a:srgbClr val="3333CC"/>
                </a:solidFill>
                <a:latin typeface="Times New Roman" pitchFamily="18" charset="0"/>
                <a:ea typeface="標楷體" pitchFamily="65" charset="-120"/>
              </a:rPr>
              <a:t> </a:t>
            </a:r>
          </a:p>
          <a:p>
            <a:pPr eaLnBrk="1" hangingPunct="1">
              <a:lnSpc>
                <a:spcPct val="110000"/>
              </a:lnSpc>
              <a:spcBef>
                <a:spcPct val="10000"/>
              </a:spcBef>
              <a:buClr>
                <a:schemeClr val="tx1"/>
              </a:buClr>
              <a:buSzPct val="40000"/>
              <a:buFont typeface="Wingdings" pitchFamily="2" charset="2"/>
              <a:buNone/>
            </a:pPr>
            <a:r>
              <a:rPr lang="en-US" altLang="zh-TW" sz="1800" dirty="0">
                <a:solidFill>
                  <a:srgbClr val="3333CC"/>
                </a:solidFill>
                <a:latin typeface="Times New Roman" pitchFamily="18" charset="0"/>
                <a:ea typeface="標楷體" pitchFamily="65" charset="-120"/>
              </a:rPr>
              <a:t>                     </a:t>
            </a:r>
            <a:r>
              <a:rPr lang="en-US" altLang="zh-TW" sz="1800" dirty="0">
                <a:solidFill>
                  <a:srgbClr val="0000FF"/>
                </a:solidFill>
                <a:latin typeface="Times New Roman" pitchFamily="18" charset="0"/>
                <a:ea typeface="標楷體" pitchFamily="65" charset="-120"/>
              </a:rPr>
              <a:t>(</a:t>
            </a:r>
            <a:r>
              <a:rPr lang="en-US" altLang="zh-TW" sz="1800" i="1" dirty="0">
                <a:solidFill>
                  <a:srgbClr val="0000FF"/>
                </a:solidFill>
                <a:latin typeface="Times New Roman" pitchFamily="18" charset="0"/>
                <a:ea typeface="標楷體" pitchFamily="65" charset="-120"/>
              </a:rPr>
              <a:t>n</a:t>
            </a:r>
            <a:r>
              <a:rPr lang="en-US" altLang="zh-TW" sz="1800" dirty="0">
                <a:solidFill>
                  <a:srgbClr val="0000FF"/>
                </a:solidFill>
                <a:latin typeface="Times New Roman" pitchFamily="18" charset="0"/>
                <a:ea typeface="標楷體" pitchFamily="65" charset="-120"/>
              </a:rPr>
              <a:t> is the number of columns or the number of unknown variables)</a:t>
            </a:r>
          </a:p>
        </p:txBody>
      </p:sp>
      <p:sp>
        <p:nvSpPr>
          <p:cNvPr id="73736" name="Text Box 23"/>
          <p:cNvSpPr txBox="1">
            <a:spLocks noChangeArrowheads="1"/>
          </p:cNvSpPr>
          <p:nvPr/>
        </p:nvSpPr>
        <p:spPr bwMode="auto">
          <a:xfrm>
            <a:off x="285750" y="2720975"/>
            <a:ext cx="7940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10000"/>
              </a:spcBef>
              <a:buClr>
                <a:schemeClr val="tx1"/>
              </a:buClr>
              <a:buSzPct val="40000"/>
              <a:buFont typeface="Wingdings" pitchFamily="2" charset="2"/>
              <a:buNone/>
            </a:pPr>
            <a:r>
              <a:rPr lang="en-US" altLang="zh-TW">
                <a:solidFill>
                  <a:schemeClr val="hlink"/>
                </a:solidFill>
                <a:latin typeface="Times New Roman" pitchFamily="18" charset="0"/>
              </a:rPr>
              <a:t>Pf:</a:t>
            </a:r>
            <a:endParaRPr lang="en-US" altLang="zh-TW">
              <a:solidFill>
                <a:schemeClr val="hlink"/>
              </a:solidFill>
              <a:latin typeface="Times New Roman" pitchFamily="18" charset="0"/>
              <a:ea typeface="標楷體" pitchFamily="65" charset="-120"/>
            </a:endParaRPr>
          </a:p>
        </p:txBody>
      </p:sp>
      <p:graphicFrame>
        <p:nvGraphicFramePr>
          <p:cNvPr id="73730" name="Object 0"/>
          <p:cNvGraphicFramePr>
            <a:graphicFrameLocks noChangeAspect="1"/>
          </p:cNvGraphicFramePr>
          <p:nvPr>
            <p:extLst>
              <p:ext uri="{D42A27DB-BD31-4B8C-83A1-F6EECF244321}">
                <p14:modId xmlns:p14="http://schemas.microsoft.com/office/powerpoint/2010/main" val="377917146"/>
              </p:ext>
            </p:extLst>
          </p:nvPr>
        </p:nvGraphicFramePr>
        <p:xfrm>
          <a:off x="251520" y="3224213"/>
          <a:ext cx="8882062" cy="3300412"/>
        </p:xfrm>
        <a:graphic>
          <a:graphicData uri="http://schemas.openxmlformats.org/presentationml/2006/ole">
            <mc:AlternateContent xmlns:mc="http://schemas.openxmlformats.org/markup-compatibility/2006">
              <mc:Choice xmlns:v="urn:schemas-microsoft-com:vml" Requires="v">
                <p:oleObj spid="_x0000_s123691" name="Equation" r:id="rId4" imgW="4914720" imgH="1828800" progId="Equation.DSMT4">
                  <p:embed/>
                </p:oleObj>
              </mc:Choice>
              <mc:Fallback>
                <p:oleObj name="Equation" r:id="rId4" imgW="4914720" imgH="1828800" progId="Equation.DSMT4">
                  <p:embed/>
                  <p:pic>
                    <p:nvPicPr>
                      <p:cNvPr id="0" name="Object 0"/>
                      <p:cNvPicPr>
                        <a:picLocks noChangeAspect="1" noChangeArrowheads="1"/>
                      </p:cNvPicPr>
                      <p:nvPr/>
                    </p:nvPicPr>
                    <p:blipFill>
                      <a:blip r:embed="rId5"/>
                      <a:srcRect/>
                      <a:stretch>
                        <a:fillRect/>
                      </a:stretch>
                    </p:blipFill>
                    <p:spPr bwMode="auto">
                      <a:xfrm>
                        <a:off x="251520" y="3224213"/>
                        <a:ext cx="8882062" cy="330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731" name="Object 1"/>
          <p:cNvGraphicFramePr>
            <a:graphicFrameLocks noChangeAspect="1"/>
          </p:cNvGraphicFramePr>
          <p:nvPr>
            <p:extLst>
              <p:ext uri="{D42A27DB-BD31-4B8C-83A1-F6EECF244321}">
                <p14:modId xmlns:p14="http://schemas.microsoft.com/office/powerpoint/2010/main" val="3938653331"/>
              </p:ext>
            </p:extLst>
          </p:nvPr>
        </p:nvGraphicFramePr>
        <p:xfrm>
          <a:off x="1331640" y="6121400"/>
          <a:ext cx="665162" cy="685800"/>
        </p:xfrm>
        <a:graphic>
          <a:graphicData uri="http://schemas.openxmlformats.org/presentationml/2006/ole">
            <mc:AlternateContent xmlns:mc="http://schemas.openxmlformats.org/markup-compatibility/2006">
              <mc:Choice xmlns:v="urn:schemas-microsoft-com:vml" Requires="v">
                <p:oleObj spid="_x0000_s123692" name="Equation" r:id="rId6" imgW="368280" imgH="380880" progId="Equation.DSMT4">
                  <p:embed/>
                </p:oleObj>
              </mc:Choice>
              <mc:Fallback>
                <p:oleObj name="Equation" r:id="rId6" imgW="368280" imgH="38088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6121400"/>
                        <a:ext cx="665162"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732" name="Object 2"/>
          <p:cNvGraphicFramePr>
            <a:graphicFrameLocks noChangeAspect="1"/>
          </p:cNvGraphicFramePr>
          <p:nvPr>
            <p:extLst>
              <p:ext uri="{D42A27DB-BD31-4B8C-83A1-F6EECF244321}">
                <p14:modId xmlns:p14="http://schemas.microsoft.com/office/powerpoint/2010/main" val="1632956710"/>
              </p:ext>
            </p:extLst>
          </p:nvPr>
        </p:nvGraphicFramePr>
        <p:xfrm>
          <a:off x="2068240" y="6119813"/>
          <a:ext cx="1400175" cy="709612"/>
        </p:xfrm>
        <a:graphic>
          <a:graphicData uri="http://schemas.openxmlformats.org/presentationml/2006/ole">
            <mc:AlternateContent xmlns:mc="http://schemas.openxmlformats.org/markup-compatibility/2006">
              <mc:Choice xmlns:v="urn:schemas-microsoft-com:vml" Requires="v">
                <p:oleObj spid="_x0000_s123693" name="Equation" r:id="rId8" imgW="774360" imgH="393480" progId="Equation.DSMT4">
                  <p:embed/>
                </p:oleObj>
              </mc:Choice>
              <mc:Fallback>
                <p:oleObj name="Equation" r:id="rId8" imgW="774360" imgH="393480"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8240" y="6119813"/>
                        <a:ext cx="1400175" cy="70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733" name="Object 3"/>
          <p:cNvGraphicFramePr>
            <a:graphicFrameLocks noChangeAspect="1"/>
          </p:cNvGraphicFramePr>
          <p:nvPr>
            <p:extLst>
              <p:ext uri="{D42A27DB-BD31-4B8C-83A1-F6EECF244321}">
                <p14:modId xmlns:p14="http://schemas.microsoft.com/office/powerpoint/2010/main" val="1863407996"/>
              </p:ext>
            </p:extLst>
          </p:nvPr>
        </p:nvGraphicFramePr>
        <p:xfrm>
          <a:off x="3879577" y="5229225"/>
          <a:ext cx="852488" cy="1135063"/>
        </p:xfrm>
        <a:graphic>
          <a:graphicData uri="http://schemas.openxmlformats.org/presentationml/2006/ole">
            <mc:AlternateContent xmlns:mc="http://schemas.openxmlformats.org/markup-compatibility/2006">
              <mc:Choice xmlns:v="urn:schemas-microsoft-com:vml" Requires="v">
                <p:oleObj spid="_x0000_s123694" name="Equation" r:id="rId10" imgW="533160" imgH="711000" progId="Equation.DSMT4">
                  <p:embed/>
                </p:oleObj>
              </mc:Choice>
              <mc:Fallback>
                <p:oleObj name="Equation" r:id="rId10" imgW="533160" imgH="7110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9577" y="5229225"/>
                        <a:ext cx="852488"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734" name="Object 4"/>
          <p:cNvGraphicFramePr>
            <a:graphicFrameLocks noChangeAspect="1"/>
          </p:cNvGraphicFramePr>
          <p:nvPr>
            <p:extLst>
              <p:ext uri="{D42A27DB-BD31-4B8C-83A1-F6EECF244321}">
                <p14:modId xmlns:p14="http://schemas.microsoft.com/office/powerpoint/2010/main" val="4179742979"/>
              </p:ext>
            </p:extLst>
          </p:nvPr>
        </p:nvGraphicFramePr>
        <p:xfrm>
          <a:off x="3871640" y="3716338"/>
          <a:ext cx="446087" cy="1465262"/>
        </p:xfrm>
        <a:graphic>
          <a:graphicData uri="http://schemas.openxmlformats.org/presentationml/2006/ole">
            <mc:AlternateContent xmlns:mc="http://schemas.openxmlformats.org/markup-compatibility/2006">
              <mc:Choice xmlns:v="urn:schemas-microsoft-com:vml" Requires="v">
                <p:oleObj spid="_x0000_s123695" name="Equation" r:id="rId12" imgW="279360" imgH="914400" progId="Equation.DSMT4">
                  <p:embed/>
                </p:oleObj>
              </mc:Choice>
              <mc:Fallback>
                <p:oleObj name="Equation" r:id="rId12" imgW="279360" imgH="914400" progId="Equation.DSMT4">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71640" y="3716338"/>
                        <a:ext cx="446087" cy="146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37" name="Text Box 1049"/>
          <p:cNvSpPr txBox="1">
            <a:spLocks noChangeArrowheads="1"/>
          </p:cNvSpPr>
          <p:nvPr/>
        </p:nvSpPr>
        <p:spPr bwMode="auto">
          <a:xfrm>
            <a:off x="5003800" y="3571875"/>
            <a:ext cx="406876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marL="271463" indent="-271463"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ts val="600"/>
              </a:spcBef>
            </a:pPr>
            <a:r>
              <a:rPr lang="en-US" altLang="zh-TW" sz="2000" dirty="0">
                <a:solidFill>
                  <a:srgbClr val="0000FF"/>
                </a:solidFill>
                <a:latin typeface="Times New Roman" pitchFamily="18" charset="0"/>
              </a:rPr>
              <a:t>1. From </a:t>
            </a:r>
            <a:r>
              <a:rPr lang="en-US" altLang="zh-TW" sz="2000" dirty="0" err="1">
                <a:solidFill>
                  <a:srgbClr val="0000FF"/>
                </a:solidFill>
                <a:latin typeface="Times New Roman" pitchFamily="18" charset="0"/>
              </a:rPr>
              <a:t>Thm</a:t>
            </a:r>
            <a:r>
              <a:rPr lang="en-US" altLang="zh-TW" sz="2000" dirty="0">
                <a:solidFill>
                  <a:srgbClr val="0000FF"/>
                </a:solidFill>
                <a:latin typeface="Times New Roman" pitchFamily="18" charset="0"/>
              </a:rPr>
              <a:t> 4.14, the nonzero row vectors of </a:t>
            </a:r>
            <a:r>
              <a:rPr lang="en-US" altLang="zh-TW" sz="2000" i="1" dirty="0">
                <a:solidFill>
                  <a:srgbClr val="0000FF"/>
                </a:solidFill>
                <a:latin typeface="Times New Roman" pitchFamily="18" charset="0"/>
              </a:rPr>
              <a:t>B</a:t>
            </a:r>
            <a:r>
              <a:rPr lang="en-US" altLang="zh-TW" sz="2000" dirty="0">
                <a:solidFill>
                  <a:srgbClr val="0000FF"/>
                </a:solidFill>
                <a:latin typeface="Times New Roman" pitchFamily="18" charset="0"/>
              </a:rPr>
              <a:t>, which is the (reduced) row-echelon form of </a:t>
            </a:r>
            <a:r>
              <a:rPr lang="en-US" altLang="zh-TW" sz="2000" i="1" dirty="0">
                <a:solidFill>
                  <a:srgbClr val="0000FF"/>
                </a:solidFill>
                <a:latin typeface="Times New Roman" pitchFamily="18" charset="0"/>
              </a:rPr>
              <a:t>A</a:t>
            </a:r>
            <a:r>
              <a:rPr lang="en-US" altLang="zh-TW" sz="2000" dirty="0">
                <a:solidFill>
                  <a:srgbClr val="0000FF"/>
                </a:solidFill>
                <a:latin typeface="Times New Roman" pitchFamily="18" charset="0"/>
              </a:rPr>
              <a:t>, forms a basis for </a:t>
            </a:r>
            <a:r>
              <a:rPr lang="en-US" altLang="zh-TW" sz="2000" i="1" dirty="0">
                <a:solidFill>
                  <a:srgbClr val="0000FF"/>
                </a:solidFill>
                <a:latin typeface="Times New Roman" pitchFamily="18" charset="0"/>
              </a:rPr>
              <a:t>RS</a:t>
            </a:r>
            <a:r>
              <a:rPr lang="en-US" altLang="zh-TW" sz="2000" dirty="0">
                <a:solidFill>
                  <a:srgbClr val="0000FF"/>
                </a:solidFill>
                <a:latin typeface="Times New Roman" pitchFamily="18" charset="0"/>
              </a:rPr>
              <a:t>(</a:t>
            </a:r>
            <a:r>
              <a:rPr lang="en-US" altLang="zh-TW" sz="2000" i="1" dirty="0">
                <a:solidFill>
                  <a:srgbClr val="0000FF"/>
                </a:solidFill>
                <a:latin typeface="Times New Roman" pitchFamily="18" charset="0"/>
              </a:rPr>
              <a:t>A</a:t>
            </a:r>
            <a:r>
              <a:rPr lang="en-US" altLang="zh-TW" sz="2000" dirty="0">
                <a:solidFill>
                  <a:srgbClr val="0000FF"/>
                </a:solidFill>
                <a:latin typeface="Times New Roman" pitchFamily="18" charset="0"/>
              </a:rPr>
              <a:t>)</a:t>
            </a:r>
          </a:p>
          <a:p>
            <a:pPr eaLnBrk="1" hangingPunct="1">
              <a:spcBef>
                <a:spcPts val="600"/>
              </a:spcBef>
            </a:pPr>
            <a:r>
              <a:rPr lang="en-US" altLang="zh-TW" sz="2000" dirty="0">
                <a:solidFill>
                  <a:srgbClr val="0000FF"/>
                </a:solidFill>
                <a:latin typeface="Times New Roman" pitchFamily="18" charset="0"/>
              </a:rPr>
              <a:t>2. From the definition that rank(</a:t>
            </a:r>
            <a:r>
              <a:rPr lang="en-US" altLang="zh-TW" sz="2000" i="1" dirty="0">
                <a:solidFill>
                  <a:srgbClr val="0000FF"/>
                </a:solidFill>
                <a:latin typeface="Times New Roman" pitchFamily="18" charset="0"/>
              </a:rPr>
              <a:t>A</a:t>
            </a:r>
            <a:r>
              <a:rPr lang="en-US" altLang="zh-TW" sz="2000" dirty="0">
                <a:solidFill>
                  <a:srgbClr val="0000FF"/>
                </a:solidFill>
                <a:latin typeface="Times New Roman" pitchFamily="18" charset="0"/>
              </a:rPr>
              <a:t>) = dim(</a:t>
            </a:r>
            <a:r>
              <a:rPr lang="en-US" altLang="zh-TW" sz="2000" i="1" dirty="0">
                <a:solidFill>
                  <a:srgbClr val="0000FF"/>
                </a:solidFill>
                <a:latin typeface="Times New Roman" pitchFamily="18" charset="0"/>
              </a:rPr>
              <a:t>RS</a:t>
            </a:r>
            <a:r>
              <a:rPr lang="en-US" altLang="zh-TW" sz="2000" dirty="0">
                <a:solidFill>
                  <a:srgbClr val="0000FF"/>
                </a:solidFill>
                <a:latin typeface="Times New Roman" pitchFamily="18" charset="0"/>
              </a:rPr>
              <a:t>(</a:t>
            </a:r>
            <a:r>
              <a:rPr lang="en-US" altLang="zh-TW" sz="2000" i="1" dirty="0">
                <a:solidFill>
                  <a:srgbClr val="0000FF"/>
                </a:solidFill>
                <a:latin typeface="Times New Roman" pitchFamily="18" charset="0"/>
              </a:rPr>
              <a:t>A</a:t>
            </a:r>
            <a:r>
              <a:rPr lang="en-US" altLang="zh-TW" sz="2000" dirty="0">
                <a:solidFill>
                  <a:srgbClr val="0000FF"/>
                </a:solidFill>
                <a:latin typeface="Times New Roman" pitchFamily="18" charset="0"/>
              </a:rPr>
              <a:t>)) = </a:t>
            </a:r>
            <a:r>
              <a:rPr lang="en-US" altLang="zh-TW" sz="2000" i="1" dirty="0">
                <a:solidFill>
                  <a:srgbClr val="0000FF"/>
                </a:solidFill>
                <a:latin typeface="Times New Roman" pitchFamily="18" charset="0"/>
              </a:rPr>
              <a:t>r</a:t>
            </a:r>
          </a:p>
          <a:p>
            <a:pPr eaLnBrk="1" hangingPunct="1">
              <a:spcBef>
                <a:spcPts val="600"/>
              </a:spcBef>
            </a:pPr>
            <a:r>
              <a:rPr lang="en-US" altLang="zh-TW" sz="2000" dirty="0">
                <a:solidFill>
                  <a:srgbClr val="0000FF"/>
                </a:solidFill>
                <a:latin typeface="Times New Roman" pitchFamily="18" charset="0"/>
              </a:rPr>
              <a:t>※ According to the above two facts, the reduced row echelon form should have </a:t>
            </a:r>
            <a:r>
              <a:rPr lang="en-US" altLang="zh-TW" sz="2000" i="1" dirty="0">
                <a:solidFill>
                  <a:srgbClr val="0000FF"/>
                </a:solidFill>
                <a:latin typeface="Times New Roman" pitchFamily="18" charset="0"/>
              </a:rPr>
              <a:t>r</a:t>
            </a:r>
            <a:r>
              <a:rPr lang="en-US" altLang="zh-TW" sz="2000" dirty="0">
                <a:solidFill>
                  <a:srgbClr val="0000FF"/>
                </a:solidFill>
                <a:latin typeface="Times New Roman" pitchFamily="18" charset="0"/>
              </a:rPr>
              <a:t> nonzero rows like the left matrix</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Text Box 2"/>
          <p:cNvSpPr txBox="1">
            <a:spLocks noChangeArrowheads="1"/>
          </p:cNvSpPr>
          <p:nvPr/>
        </p:nvSpPr>
        <p:spPr bwMode="auto">
          <a:xfrm>
            <a:off x="468313" y="765175"/>
            <a:ext cx="74882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10000"/>
              </a:spcBef>
              <a:buClr>
                <a:schemeClr val="tx1"/>
              </a:buClr>
              <a:buSzPct val="40000"/>
              <a:buFont typeface="Wingdings" pitchFamily="2" charset="2"/>
              <a:buNone/>
            </a:pPr>
            <a:r>
              <a:rPr lang="en-US" altLang="zh-TW" sz="2200">
                <a:latin typeface="Times New Roman" pitchFamily="18" charset="0"/>
                <a:ea typeface="標楷體" pitchFamily="65" charset="-120"/>
              </a:rPr>
              <a:t>Therefore, the corresponding system of linear equations is </a:t>
            </a:r>
          </a:p>
        </p:txBody>
      </p:sp>
      <p:sp>
        <p:nvSpPr>
          <p:cNvPr id="74756" name="Text Box 3"/>
          <p:cNvSpPr txBox="1">
            <a:spLocks noChangeArrowheads="1"/>
          </p:cNvSpPr>
          <p:nvPr/>
        </p:nvSpPr>
        <p:spPr bwMode="auto">
          <a:xfrm>
            <a:off x="539750" y="3068638"/>
            <a:ext cx="82804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10000"/>
              </a:lnSpc>
              <a:spcBef>
                <a:spcPct val="10000"/>
              </a:spcBef>
              <a:buClr>
                <a:schemeClr val="tx1"/>
              </a:buClr>
              <a:buSzPct val="40000"/>
              <a:buFont typeface="Wingdings" pitchFamily="2" charset="2"/>
              <a:buNone/>
            </a:pPr>
            <a:r>
              <a:rPr lang="en-US" altLang="zh-TW" sz="2200">
                <a:latin typeface="Times New Roman" pitchFamily="18" charset="0"/>
                <a:ea typeface="標楷體" pitchFamily="65" charset="-120"/>
              </a:rPr>
              <a:t>Solving for the first </a:t>
            </a:r>
            <a:r>
              <a:rPr lang="en-US" altLang="zh-TW" sz="2200" i="1">
                <a:latin typeface="Times New Roman" pitchFamily="18" charset="0"/>
                <a:ea typeface="標楷體" pitchFamily="65" charset="-120"/>
              </a:rPr>
              <a:t>r</a:t>
            </a:r>
            <a:r>
              <a:rPr lang="en-US" altLang="zh-TW" sz="2200">
                <a:latin typeface="Times New Roman" pitchFamily="18" charset="0"/>
                <a:ea typeface="標楷體" pitchFamily="65" charset="-120"/>
              </a:rPr>
              <a:t> variables in terms of the last </a:t>
            </a:r>
            <a:r>
              <a:rPr lang="en-US" altLang="zh-TW" sz="2200" i="1">
                <a:latin typeface="Times New Roman" pitchFamily="18" charset="0"/>
                <a:ea typeface="標楷體" pitchFamily="65" charset="-120"/>
              </a:rPr>
              <a:t>n</a:t>
            </a:r>
            <a:r>
              <a:rPr lang="en-US" altLang="zh-TW" sz="2000"/>
              <a:t> – </a:t>
            </a:r>
            <a:r>
              <a:rPr lang="en-US" altLang="zh-TW" sz="2200" i="1">
                <a:latin typeface="Times New Roman" pitchFamily="18" charset="0"/>
                <a:ea typeface="標楷體" pitchFamily="65" charset="-120"/>
              </a:rPr>
              <a:t>r</a:t>
            </a:r>
            <a:r>
              <a:rPr lang="en-US" altLang="zh-TW" sz="2200">
                <a:latin typeface="Times New Roman" pitchFamily="18" charset="0"/>
                <a:ea typeface="標楷體" pitchFamily="65" charset="-120"/>
              </a:rPr>
              <a:t> parametric variables produces </a:t>
            </a:r>
            <a:r>
              <a:rPr lang="en-US" altLang="zh-TW" sz="2200" i="1">
                <a:latin typeface="Times New Roman" pitchFamily="18" charset="0"/>
                <a:ea typeface="標楷體" pitchFamily="65" charset="-120"/>
              </a:rPr>
              <a:t>n</a:t>
            </a:r>
            <a:r>
              <a:rPr lang="en-US" altLang="zh-TW" sz="2000"/>
              <a:t> – </a:t>
            </a:r>
            <a:r>
              <a:rPr lang="en-US" altLang="zh-TW" sz="2200" i="1">
                <a:latin typeface="Times New Roman" pitchFamily="18" charset="0"/>
                <a:ea typeface="標楷體" pitchFamily="65" charset="-120"/>
              </a:rPr>
              <a:t>r</a:t>
            </a:r>
            <a:r>
              <a:rPr lang="en-US" altLang="zh-TW" sz="2200">
                <a:latin typeface="Times New Roman" pitchFamily="18" charset="0"/>
                <a:ea typeface="標楷體" pitchFamily="65" charset="-120"/>
              </a:rPr>
              <a:t> vectors in the basis of the solution space. Consequently, the dimension of the solution space of </a:t>
            </a:r>
            <a:r>
              <a:rPr lang="en-US" altLang="zh-TW" sz="2200" i="1">
                <a:latin typeface="Times New Roman" pitchFamily="18" charset="0"/>
                <a:ea typeface="標楷體" pitchFamily="65" charset="-120"/>
              </a:rPr>
              <a:t>A</a:t>
            </a:r>
            <a:r>
              <a:rPr lang="en-US" altLang="zh-TW" sz="2200" b="1">
                <a:latin typeface="Times New Roman" pitchFamily="18" charset="0"/>
                <a:ea typeface="標楷體" pitchFamily="65" charset="-120"/>
              </a:rPr>
              <a:t>x</a:t>
            </a:r>
            <a:r>
              <a:rPr lang="en-US" altLang="zh-TW" sz="2200">
                <a:latin typeface="Times New Roman" pitchFamily="18" charset="0"/>
                <a:ea typeface="標楷體" pitchFamily="65" charset="-120"/>
              </a:rPr>
              <a:t> = </a:t>
            </a:r>
            <a:r>
              <a:rPr lang="en-US" altLang="zh-TW" sz="2200" b="1">
                <a:latin typeface="Times New Roman" pitchFamily="18" charset="0"/>
                <a:ea typeface="標楷體" pitchFamily="65" charset="-120"/>
              </a:rPr>
              <a:t>0</a:t>
            </a:r>
            <a:r>
              <a:rPr lang="en-US" altLang="zh-TW" sz="2200">
                <a:latin typeface="Times New Roman" pitchFamily="18" charset="0"/>
                <a:ea typeface="標楷體" pitchFamily="65" charset="-120"/>
              </a:rPr>
              <a:t> is </a:t>
            </a:r>
            <a:r>
              <a:rPr lang="en-US" altLang="zh-TW" sz="2200" i="1">
                <a:latin typeface="Times New Roman" pitchFamily="18" charset="0"/>
                <a:ea typeface="標楷體" pitchFamily="65" charset="-120"/>
              </a:rPr>
              <a:t>n</a:t>
            </a:r>
            <a:r>
              <a:rPr lang="en-US" altLang="zh-TW" sz="2000"/>
              <a:t> – </a:t>
            </a:r>
            <a:r>
              <a:rPr lang="en-US" altLang="zh-TW" sz="2200" i="1">
                <a:latin typeface="Times New Roman" pitchFamily="18" charset="0"/>
                <a:ea typeface="標楷體" pitchFamily="65" charset="-120"/>
              </a:rPr>
              <a:t>r </a:t>
            </a:r>
            <a:r>
              <a:rPr lang="en-US" altLang="zh-TW" sz="2200">
                <a:latin typeface="Times New Roman" pitchFamily="18" charset="0"/>
                <a:ea typeface="標楷體" pitchFamily="65" charset="-120"/>
              </a:rPr>
              <a:t>because there are </a:t>
            </a:r>
            <a:r>
              <a:rPr lang="en-US" altLang="zh-TW" sz="2200" i="1">
                <a:latin typeface="Times New Roman" pitchFamily="18" charset="0"/>
                <a:ea typeface="標楷體" pitchFamily="65" charset="-120"/>
              </a:rPr>
              <a:t>n</a:t>
            </a:r>
            <a:r>
              <a:rPr lang="en-US" altLang="zh-TW" sz="2000"/>
              <a:t> – </a:t>
            </a:r>
            <a:r>
              <a:rPr lang="en-US" altLang="zh-TW" sz="2200" i="1">
                <a:latin typeface="Times New Roman" pitchFamily="18" charset="0"/>
                <a:ea typeface="標楷體" pitchFamily="65" charset="-120"/>
              </a:rPr>
              <a:t>r</a:t>
            </a:r>
            <a:r>
              <a:rPr lang="en-US" altLang="zh-TW" sz="2200">
                <a:latin typeface="Times New Roman" pitchFamily="18" charset="0"/>
                <a:ea typeface="標楷體" pitchFamily="65" charset="-120"/>
              </a:rPr>
              <a:t> free parametric variables. </a:t>
            </a:r>
            <a:r>
              <a:rPr lang="en-US" altLang="zh-TW" sz="2000">
                <a:solidFill>
                  <a:srgbClr val="0000FF"/>
                </a:solidFill>
                <a:latin typeface="Times New Roman" pitchFamily="18" charset="0"/>
                <a:ea typeface="標楷體" pitchFamily="65" charset="-120"/>
              </a:rPr>
              <a:t>(For instance, in Ex 6, there are two parametric variables, so dim(</a:t>
            </a:r>
            <a:r>
              <a:rPr lang="en-US" altLang="zh-TW" sz="2000" i="1">
                <a:solidFill>
                  <a:srgbClr val="0000FF"/>
                </a:solidFill>
                <a:latin typeface="Times New Roman" pitchFamily="18" charset="0"/>
                <a:ea typeface="標楷體" pitchFamily="65" charset="-120"/>
              </a:rPr>
              <a:t>NS</a:t>
            </a:r>
            <a:r>
              <a:rPr lang="en-US" altLang="zh-TW" sz="2000">
                <a:solidFill>
                  <a:srgbClr val="0000FF"/>
                </a:solidFill>
                <a:latin typeface="Times New Roman" pitchFamily="18" charset="0"/>
                <a:ea typeface="標楷體" pitchFamily="65" charset="-120"/>
              </a:rPr>
              <a:t>(</a:t>
            </a:r>
            <a:r>
              <a:rPr lang="en-US" altLang="zh-TW" sz="2000" i="1">
                <a:solidFill>
                  <a:srgbClr val="0000FF"/>
                </a:solidFill>
                <a:latin typeface="Times New Roman" pitchFamily="18" charset="0"/>
                <a:ea typeface="標楷體" pitchFamily="65" charset="-120"/>
              </a:rPr>
              <a:t>A</a:t>
            </a:r>
            <a:r>
              <a:rPr lang="en-US" altLang="zh-TW" sz="2000">
                <a:solidFill>
                  <a:srgbClr val="0000FF"/>
                </a:solidFill>
                <a:latin typeface="Times New Roman" pitchFamily="18" charset="0"/>
                <a:ea typeface="標楷體" pitchFamily="65" charset="-120"/>
              </a:rPr>
              <a:t>)) = 2)</a:t>
            </a:r>
            <a:endParaRPr lang="en-US" altLang="zh-TW" sz="2000" i="1">
              <a:solidFill>
                <a:srgbClr val="0000FF"/>
              </a:solidFill>
              <a:latin typeface="Times New Roman" pitchFamily="18" charset="0"/>
              <a:ea typeface="標楷體" pitchFamily="65" charset="-120"/>
            </a:endParaRPr>
          </a:p>
        </p:txBody>
      </p:sp>
      <p:graphicFrame>
        <p:nvGraphicFramePr>
          <p:cNvPr id="74754" name="Object 9"/>
          <p:cNvGraphicFramePr>
            <a:graphicFrameLocks noChangeAspect="1"/>
          </p:cNvGraphicFramePr>
          <p:nvPr/>
        </p:nvGraphicFramePr>
        <p:xfrm>
          <a:off x="1684338" y="1285875"/>
          <a:ext cx="5030787" cy="1641475"/>
        </p:xfrm>
        <a:graphic>
          <a:graphicData uri="http://schemas.openxmlformats.org/presentationml/2006/ole">
            <mc:AlternateContent xmlns:mc="http://schemas.openxmlformats.org/markup-compatibility/2006">
              <mc:Choice xmlns:v="urn:schemas-microsoft-com:vml" Requires="v">
                <p:oleObj spid="_x0000_s75124" name="Equation" r:id="rId3" imgW="2958840" imgH="965160" progId="Equation.DSMT4">
                  <p:embed/>
                </p:oleObj>
              </mc:Choice>
              <mc:Fallback>
                <p:oleObj name="Equation" r:id="rId3" imgW="2958840" imgH="96516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338" y="1285875"/>
                        <a:ext cx="5030787" cy="164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57" name="Rectangle 10"/>
          <p:cNvSpPr>
            <a:spLocks noChangeArrowheads="1"/>
          </p:cNvSpPr>
          <p:nvPr/>
        </p:nvSpPr>
        <p:spPr bwMode="auto">
          <a:xfrm>
            <a:off x="381000" y="4914900"/>
            <a:ext cx="8763000" cy="1800225"/>
          </a:xfrm>
          <a:prstGeom prst="rect">
            <a:avLst/>
          </a:prstGeom>
          <a:noFill/>
          <a:ln w="9525">
            <a:noFill/>
            <a:miter lim="800000"/>
            <a:headEnd/>
            <a:tailEnd/>
          </a:ln>
        </p:spPr>
        <p:txBody>
          <a:bodyPr/>
          <a:lstStyle/>
          <a:p>
            <a:pPr marL="182563" indent="-182563">
              <a:lnSpc>
                <a:spcPct val="110000"/>
              </a:lnSpc>
              <a:spcBef>
                <a:spcPct val="10000"/>
              </a:spcBef>
              <a:buClr>
                <a:schemeClr val="tx1"/>
              </a:buClr>
              <a:buSzPct val="40000"/>
              <a:buFont typeface="Wingdings" pitchFamily="2" charset="2"/>
              <a:buChar char="n"/>
              <a:defRPr/>
            </a:pPr>
            <a:r>
              <a:rPr lang="en-US" altLang="zh-TW" sz="2200" dirty="0">
                <a:solidFill>
                  <a:srgbClr val="FF0000"/>
                </a:solidFill>
                <a:latin typeface="Times New Roman" pitchFamily="18" charset="0"/>
                <a:ea typeface="標楷體" pitchFamily="65" charset="-120"/>
              </a:rPr>
              <a:t>Notes:</a:t>
            </a:r>
            <a:endParaRPr lang="en-US" altLang="zh-TW" sz="2200" dirty="0">
              <a:solidFill>
                <a:schemeClr val="hlink"/>
              </a:solidFill>
              <a:latin typeface="Times New Roman" pitchFamily="18" charset="0"/>
              <a:ea typeface="標楷體" pitchFamily="65" charset="-120"/>
            </a:endParaRPr>
          </a:p>
          <a:p>
            <a:pPr marL="342900" indent="-342900">
              <a:lnSpc>
                <a:spcPct val="110000"/>
              </a:lnSpc>
              <a:spcBef>
                <a:spcPct val="10000"/>
              </a:spcBef>
              <a:buClr>
                <a:schemeClr val="tx1"/>
              </a:buClr>
              <a:buSzPct val="40000"/>
              <a:buFont typeface="Wingdings" pitchFamily="2" charset="2"/>
              <a:buNone/>
              <a:defRPr/>
            </a:pPr>
            <a:r>
              <a:rPr lang="en-US" altLang="zh-TW" sz="2200" dirty="0">
                <a:solidFill>
                  <a:srgbClr val="0000FF"/>
                </a:solidFill>
                <a:latin typeface="Times New Roman" pitchFamily="18" charset="0"/>
                <a:ea typeface="標楷體" pitchFamily="65" charset="-120"/>
              </a:rPr>
              <a:t>(1) rank(</a:t>
            </a:r>
            <a:r>
              <a:rPr lang="en-US" altLang="zh-TW" sz="2200" i="1" dirty="0">
                <a:solidFill>
                  <a:srgbClr val="0000FF"/>
                </a:solidFill>
                <a:latin typeface="Times New Roman" pitchFamily="18" charset="0"/>
                <a:ea typeface="標楷體" pitchFamily="65" charset="-120"/>
              </a:rPr>
              <a:t>A</a:t>
            </a:r>
            <a:r>
              <a:rPr lang="en-US" altLang="zh-TW" sz="2200" dirty="0">
                <a:solidFill>
                  <a:srgbClr val="0000FF"/>
                </a:solidFill>
                <a:latin typeface="Times New Roman" pitchFamily="18" charset="0"/>
                <a:ea typeface="標楷體" pitchFamily="65" charset="-120"/>
              </a:rPr>
              <a:t>) can be viewed as the number of leading ones (or nonzero rows) in the reduced row-echelon form for solving </a:t>
            </a:r>
            <a:r>
              <a:rPr lang="en-US" altLang="zh-TW" sz="2200" i="1" dirty="0">
                <a:solidFill>
                  <a:srgbClr val="0000FF"/>
                </a:solidFill>
                <a:latin typeface="Times New Roman" pitchFamily="18" charset="0"/>
                <a:ea typeface="標楷體" pitchFamily="65" charset="-120"/>
              </a:rPr>
              <a:t>A</a:t>
            </a:r>
            <a:r>
              <a:rPr lang="en-US" altLang="zh-TW" sz="2200" b="1" dirty="0">
                <a:solidFill>
                  <a:srgbClr val="0000FF"/>
                </a:solidFill>
                <a:latin typeface="Times New Roman" pitchFamily="18" charset="0"/>
                <a:ea typeface="標楷體" pitchFamily="65" charset="-120"/>
              </a:rPr>
              <a:t>x </a:t>
            </a:r>
            <a:r>
              <a:rPr lang="en-US" altLang="zh-TW" sz="2200" dirty="0">
                <a:solidFill>
                  <a:srgbClr val="0000FF"/>
                </a:solidFill>
                <a:latin typeface="Times New Roman" pitchFamily="18" charset="0"/>
                <a:ea typeface="標楷體" pitchFamily="65" charset="-120"/>
              </a:rPr>
              <a:t>= </a:t>
            </a:r>
            <a:r>
              <a:rPr lang="en-US" altLang="zh-TW" sz="2200" b="1" dirty="0">
                <a:solidFill>
                  <a:srgbClr val="0000FF"/>
                </a:solidFill>
                <a:latin typeface="Times New Roman" pitchFamily="18" charset="0"/>
                <a:ea typeface="標楷體" pitchFamily="65" charset="-120"/>
              </a:rPr>
              <a:t>0</a:t>
            </a:r>
            <a:r>
              <a:rPr lang="en-US" altLang="zh-TW" sz="2200" dirty="0">
                <a:solidFill>
                  <a:srgbClr val="0000FF"/>
                </a:solidFill>
                <a:latin typeface="Times New Roman" pitchFamily="18" charset="0"/>
                <a:ea typeface="標楷體" pitchFamily="65" charset="-120"/>
              </a:rPr>
              <a:t> </a:t>
            </a:r>
          </a:p>
          <a:p>
            <a:pPr marL="342900" indent="-342900">
              <a:lnSpc>
                <a:spcPct val="110000"/>
              </a:lnSpc>
              <a:spcBef>
                <a:spcPct val="10000"/>
              </a:spcBef>
              <a:buClr>
                <a:schemeClr val="tx1"/>
              </a:buClr>
              <a:buSzPct val="40000"/>
              <a:buFont typeface="Wingdings" pitchFamily="2" charset="2"/>
              <a:buNone/>
              <a:defRPr/>
            </a:pPr>
            <a:r>
              <a:rPr lang="en-US" altLang="zh-TW" sz="2200" dirty="0">
                <a:solidFill>
                  <a:srgbClr val="0000FF"/>
                </a:solidFill>
                <a:latin typeface="Times New Roman" pitchFamily="18" charset="0"/>
                <a:ea typeface="標楷體" pitchFamily="65" charset="-120"/>
              </a:rPr>
              <a:t>(2) nullity(</a:t>
            </a:r>
            <a:r>
              <a:rPr lang="en-US" altLang="zh-TW" sz="2200" i="1" dirty="0">
                <a:solidFill>
                  <a:srgbClr val="0000FF"/>
                </a:solidFill>
                <a:latin typeface="Times New Roman" pitchFamily="18" charset="0"/>
                <a:ea typeface="標楷體" pitchFamily="65" charset="-120"/>
              </a:rPr>
              <a:t>A</a:t>
            </a:r>
            <a:r>
              <a:rPr lang="en-US" altLang="zh-TW" sz="2200" dirty="0">
                <a:solidFill>
                  <a:srgbClr val="0000FF"/>
                </a:solidFill>
                <a:latin typeface="Times New Roman" pitchFamily="18" charset="0"/>
                <a:ea typeface="標楷體" pitchFamily="65" charset="-120"/>
              </a:rPr>
              <a:t>) can be viewed as the number of free variables in the reduced row-echelon form for solving </a:t>
            </a:r>
            <a:r>
              <a:rPr lang="en-US" altLang="zh-TW" sz="2200" i="1" dirty="0">
                <a:solidFill>
                  <a:srgbClr val="0000FF"/>
                </a:solidFill>
                <a:latin typeface="Times New Roman" pitchFamily="18" charset="0"/>
                <a:ea typeface="標楷體" pitchFamily="65" charset="-120"/>
              </a:rPr>
              <a:t>A</a:t>
            </a:r>
            <a:r>
              <a:rPr lang="en-US" altLang="zh-TW" sz="2200" b="1" dirty="0">
                <a:solidFill>
                  <a:srgbClr val="0000FF"/>
                </a:solidFill>
                <a:latin typeface="Times New Roman" pitchFamily="18" charset="0"/>
                <a:ea typeface="標楷體" pitchFamily="65" charset="-120"/>
              </a:rPr>
              <a:t>x </a:t>
            </a:r>
            <a:r>
              <a:rPr lang="en-US" altLang="zh-TW" sz="2200" dirty="0">
                <a:solidFill>
                  <a:srgbClr val="0000FF"/>
                </a:solidFill>
                <a:latin typeface="Times New Roman" pitchFamily="18" charset="0"/>
                <a:ea typeface="標楷體" pitchFamily="65" charset="-120"/>
              </a:rPr>
              <a:t>= </a:t>
            </a:r>
            <a:r>
              <a:rPr lang="en-US" altLang="zh-TW" sz="2200" b="1" dirty="0">
                <a:solidFill>
                  <a:srgbClr val="0000FF"/>
                </a:solidFill>
                <a:latin typeface="Times New Roman" pitchFamily="18" charset="0"/>
                <a:ea typeface="標楷體" pitchFamily="65" charset="-120"/>
              </a:rPr>
              <a:t>0</a:t>
            </a:r>
            <a:endParaRPr lang="en-US" altLang="zh-TW" sz="2200" dirty="0">
              <a:solidFill>
                <a:srgbClr val="0000FF"/>
              </a:solidFill>
              <a:latin typeface="Times New Roman" pitchFamily="18" charset="0"/>
              <a:ea typeface="標楷體" pitchFamily="65" charset="-12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type="body" sz="half" idx="1"/>
          </p:nvPr>
        </p:nvSpPr>
        <p:spPr>
          <a:xfrm>
            <a:off x="457200" y="838200"/>
            <a:ext cx="8218488" cy="1798638"/>
          </a:xfrm>
        </p:spPr>
        <p:txBody>
          <a:bodyPr/>
          <a:lstStyle/>
          <a:p>
            <a:pPr algn="just" eaLnBrk="1" hangingPunct="1">
              <a:lnSpc>
                <a:spcPct val="114000"/>
              </a:lnSpc>
              <a:spcBef>
                <a:spcPts val="600"/>
              </a:spcBef>
            </a:pPr>
            <a:r>
              <a:rPr lang="en-US" altLang="zh-TW" sz="2400" dirty="0"/>
              <a:t>Ex 7: Rank and nullity of a matrix</a:t>
            </a:r>
          </a:p>
          <a:p>
            <a:pPr algn="just" eaLnBrk="1" hangingPunct="1">
              <a:lnSpc>
                <a:spcPct val="114000"/>
              </a:lnSpc>
              <a:spcBef>
                <a:spcPts val="600"/>
              </a:spcBef>
              <a:buFont typeface="Wingdings" pitchFamily="2" charset="2"/>
              <a:buNone/>
            </a:pPr>
            <a:r>
              <a:rPr lang="en-US" altLang="zh-TW" sz="2400" dirty="0">
                <a:solidFill>
                  <a:schemeClr val="tx1"/>
                </a:solidFill>
              </a:rPr>
              <a:t>	    Let the column vectors of the matrix </a:t>
            </a:r>
            <a:r>
              <a:rPr lang="en-US" altLang="zh-TW" sz="2400" i="1" dirty="0">
                <a:solidFill>
                  <a:schemeClr val="tx1"/>
                </a:solidFill>
              </a:rPr>
              <a:t>A</a:t>
            </a:r>
            <a:r>
              <a:rPr lang="en-US" altLang="zh-TW" sz="2400" dirty="0">
                <a:solidFill>
                  <a:schemeClr val="tx1"/>
                </a:solidFill>
              </a:rPr>
              <a:t> be denoted by </a:t>
            </a:r>
            <a:r>
              <a:rPr lang="en-US" altLang="zh-TW" sz="2400" b="1" dirty="0">
                <a:solidFill>
                  <a:schemeClr val="tx1"/>
                </a:solidFill>
              </a:rPr>
              <a:t>a</a:t>
            </a:r>
            <a:r>
              <a:rPr lang="en-US" altLang="zh-TW" sz="2400" baseline="-25000" dirty="0">
                <a:solidFill>
                  <a:schemeClr val="tx1"/>
                </a:solidFill>
              </a:rPr>
              <a:t>1</a:t>
            </a:r>
            <a:r>
              <a:rPr lang="en-US" altLang="zh-TW" sz="2400" dirty="0">
                <a:solidFill>
                  <a:schemeClr val="tx1"/>
                </a:solidFill>
              </a:rPr>
              <a:t>, </a:t>
            </a:r>
            <a:r>
              <a:rPr lang="en-US" altLang="zh-TW" sz="2400" b="1" dirty="0">
                <a:solidFill>
                  <a:schemeClr val="tx1"/>
                </a:solidFill>
              </a:rPr>
              <a:t>a</a:t>
            </a:r>
            <a:r>
              <a:rPr lang="en-US" altLang="zh-TW" sz="2400" baseline="-25000" dirty="0">
                <a:solidFill>
                  <a:schemeClr val="tx1"/>
                </a:solidFill>
              </a:rPr>
              <a:t>2</a:t>
            </a:r>
            <a:r>
              <a:rPr lang="en-US" altLang="zh-TW" sz="2400" dirty="0">
                <a:solidFill>
                  <a:schemeClr val="tx1"/>
                </a:solidFill>
              </a:rPr>
              <a:t>,</a:t>
            </a:r>
          </a:p>
          <a:p>
            <a:pPr algn="just" eaLnBrk="1" hangingPunct="1">
              <a:lnSpc>
                <a:spcPct val="114000"/>
              </a:lnSpc>
              <a:spcBef>
                <a:spcPts val="600"/>
              </a:spcBef>
              <a:buFont typeface="Wingdings" pitchFamily="2" charset="2"/>
              <a:buNone/>
            </a:pPr>
            <a:r>
              <a:rPr lang="en-US" altLang="zh-TW" sz="2400" dirty="0">
                <a:solidFill>
                  <a:schemeClr val="tx1"/>
                </a:solidFill>
              </a:rPr>
              <a:t>       </a:t>
            </a:r>
            <a:r>
              <a:rPr lang="en-US" altLang="zh-TW" sz="2400" b="1" dirty="0">
                <a:solidFill>
                  <a:schemeClr val="tx1"/>
                </a:solidFill>
              </a:rPr>
              <a:t>a</a:t>
            </a:r>
            <a:r>
              <a:rPr lang="en-US" altLang="zh-TW" sz="2400" baseline="-25000" dirty="0">
                <a:solidFill>
                  <a:schemeClr val="tx1"/>
                </a:solidFill>
              </a:rPr>
              <a:t>3</a:t>
            </a:r>
            <a:r>
              <a:rPr lang="en-US" altLang="zh-TW" sz="2400" dirty="0">
                <a:solidFill>
                  <a:schemeClr val="tx1"/>
                </a:solidFill>
              </a:rPr>
              <a:t>, </a:t>
            </a:r>
            <a:r>
              <a:rPr lang="en-US" altLang="zh-TW" sz="2400" b="1" dirty="0">
                <a:solidFill>
                  <a:schemeClr val="tx1"/>
                </a:solidFill>
              </a:rPr>
              <a:t>a</a:t>
            </a:r>
            <a:r>
              <a:rPr lang="en-US" altLang="zh-TW" sz="2400" baseline="-25000" dirty="0">
                <a:solidFill>
                  <a:schemeClr val="tx1"/>
                </a:solidFill>
              </a:rPr>
              <a:t>4</a:t>
            </a:r>
            <a:r>
              <a:rPr lang="en-US" altLang="zh-TW" sz="2400" dirty="0">
                <a:solidFill>
                  <a:schemeClr val="tx1"/>
                </a:solidFill>
              </a:rPr>
              <a:t>, and </a:t>
            </a:r>
            <a:r>
              <a:rPr lang="en-US" altLang="zh-TW" sz="2400" b="1" dirty="0">
                <a:solidFill>
                  <a:schemeClr val="tx1"/>
                </a:solidFill>
              </a:rPr>
              <a:t>a</a:t>
            </a:r>
            <a:r>
              <a:rPr lang="en-US" altLang="zh-TW" sz="2400" baseline="-25000" dirty="0">
                <a:solidFill>
                  <a:schemeClr val="tx1"/>
                </a:solidFill>
              </a:rPr>
              <a:t>5</a:t>
            </a:r>
            <a:endParaRPr lang="en-US" altLang="zh-TW" sz="2400" dirty="0">
              <a:solidFill>
                <a:schemeClr val="tx1"/>
              </a:solidFill>
            </a:endParaRPr>
          </a:p>
        </p:txBody>
      </p:sp>
      <p:grpSp>
        <p:nvGrpSpPr>
          <p:cNvPr id="75780" name="Group 8"/>
          <p:cNvGrpSpPr>
            <a:grpSpLocks/>
          </p:cNvGrpSpPr>
          <p:nvPr/>
        </p:nvGrpSpPr>
        <p:grpSpPr bwMode="auto">
          <a:xfrm>
            <a:off x="2571750" y="2406650"/>
            <a:ext cx="4048125" cy="2165350"/>
            <a:chOff x="1957" y="1336"/>
            <a:chExt cx="2550" cy="1364"/>
          </a:xfrm>
        </p:grpSpPr>
        <p:graphicFrame>
          <p:nvGraphicFramePr>
            <p:cNvPr id="75778" name="Object 0"/>
            <p:cNvGraphicFramePr>
              <a:graphicFrameLocks noChangeAspect="1"/>
            </p:cNvGraphicFramePr>
            <p:nvPr/>
          </p:nvGraphicFramePr>
          <p:xfrm>
            <a:off x="1957" y="1336"/>
            <a:ext cx="2537" cy="1166"/>
          </p:xfrm>
          <a:graphic>
            <a:graphicData uri="http://schemas.openxmlformats.org/presentationml/2006/ole">
              <mc:AlternateContent xmlns:mc="http://schemas.openxmlformats.org/markup-compatibility/2006">
                <mc:Choice xmlns:v="urn:schemas-microsoft-com:vml" Requires="v">
                  <p:oleObj spid="_x0000_s76148" name="Equation" r:id="rId3" imgW="2006280" imgH="927000" progId="Equation.DSMT4">
                    <p:embed/>
                  </p:oleObj>
                </mc:Choice>
                <mc:Fallback>
                  <p:oleObj name="Equation" r:id="rId3" imgW="2006280" imgH="9270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 y="1336"/>
                          <a:ext cx="2537" cy="11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2" name="Text Box 5"/>
            <p:cNvSpPr txBox="1">
              <a:spLocks noChangeArrowheads="1"/>
            </p:cNvSpPr>
            <p:nvPr/>
          </p:nvSpPr>
          <p:spPr bwMode="auto">
            <a:xfrm>
              <a:off x="2443" y="2473"/>
              <a:ext cx="2064" cy="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000" b="1">
                  <a:solidFill>
                    <a:schemeClr val="hlink"/>
                  </a:solidFill>
                  <a:latin typeface="Times New Roman" pitchFamily="18" charset="0"/>
                  <a:ea typeface="標楷體" pitchFamily="65" charset="-120"/>
                </a:rPr>
                <a:t> </a:t>
              </a:r>
              <a:r>
                <a:rPr lang="en-US" altLang="zh-TW" b="1">
                  <a:solidFill>
                    <a:schemeClr val="hlink"/>
                  </a:solidFill>
                  <a:latin typeface="Times New Roman" pitchFamily="18" charset="0"/>
                  <a:ea typeface="標楷體" pitchFamily="65" charset="-120"/>
                </a:rPr>
                <a:t>a</a:t>
              </a:r>
              <a:r>
                <a:rPr lang="en-US" altLang="zh-TW" baseline="-25000">
                  <a:solidFill>
                    <a:schemeClr val="hlink"/>
                  </a:solidFill>
                  <a:latin typeface="Times New Roman" pitchFamily="18" charset="0"/>
                  <a:ea typeface="標楷體" pitchFamily="65" charset="-120"/>
                </a:rPr>
                <a:t>1</a:t>
              </a:r>
              <a:r>
                <a:rPr lang="en-US" altLang="zh-TW">
                  <a:solidFill>
                    <a:schemeClr val="hlink"/>
                  </a:solidFill>
                  <a:latin typeface="Times New Roman" pitchFamily="18" charset="0"/>
                  <a:ea typeface="標楷體" pitchFamily="65" charset="-120"/>
                </a:rPr>
                <a:t>    </a:t>
              </a:r>
              <a:r>
                <a:rPr lang="en-US" altLang="zh-TW" b="1">
                  <a:solidFill>
                    <a:schemeClr val="hlink"/>
                  </a:solidFill>
                  <a:latin typeface="Times New Roman" pitchFamily="18" charset="0"/>
                  <a:ea typeface="標楷體" pitchFamily="65" charset="-120"/>
                </a:rPr>
                <a:t>a</a:t>
              </a:r>
              <a:r>
                <a:rPr lang="en-US" altLang="zh-TW" baseline="-25000">
                  <a:solidFill>
                    <a:schemeClr val="hlink"/>
                  </a:solidFill>
                  <a:latin typeface="Times New Roman" pitchFamily="18" charset="0"/>
                  <a:ea typeface="標楷體" pitchFamily="65" charset="-120"/>
                </a:rPr>
                <a:t>2</a:t>
              </a:r>
              <a:r>
                <a:rPr lang="en-US" altLang="zh-TW">
                  <a:solidFill>
                    <a:schemeClr val="hlink"/>
                  </a:solidFill>
                  <a:latin typeface="Times New Roman" pitchFamily="18" charset="0"/>
                  <a:ea typeface="標楷體" pitchFamily="65" charset="-120"/>
                </a:rPr>
                <a:t>     </a:t>
              </a:r>
              <a:r>
                <a:rPr lang="en-US" altLang="zh-TW" b="1">
                  <a:solidFill>
                    <a:schemeClr val="hlink"/>
                  </a:solidFill>
                  <a:latin typeface="Times New Roman" pitchFamily="18" charset="0"/>
                  <a:ea typeface="標楷體" pitchFamily="65" charset="-120"/>
                </a:rPr>
                <a:t>a</a:t>
              </a:r>
              <a:r>
                <a:rPr lang="en-US" altLang="zh-TW" baseline="-25000">
                  <a:solidFill>
                    <a:schemeClr val="hlink"/>
                  </a:solidFill>
                  <a:latin typeface="Times New Roman" pitchFamily="18" charset="0"/>
                  <a:ea typeface="標楷體" pitchFamily="65" charset="-120"/>
                </a:rPr>
                <a:t>3 </a:t>
              </a:r>
              <a:r>
                <a:rPr lang="en-US" altLang="zh-TW">
                  <a:solidFill>
                    <a:schemeClr val="hlink"/>
                  </a:solidFill>
                  <a:latin typeface="Times New Roman" pitchFamily="18" charset="0"/>
                  <a:ea typeface="標楷體" pitchFamily="65" charset="-120"/>
                </a:rPr>
                <a:t>    </a:t>
              </a:r>
              <a:r>
                <a:rPr lang="en-US" altLang="zh-TW" b="1">
                  <a:solidFill>
                    <a:schemeClr val="hlink"/>
                  </a:solidFill>
                  <a:latin typeface="Times New Roman" pitchFamily="18" charset="0"/>
                  <a:ea typeface="標楷體" pitchFamily="65" charset="-120"/>
                </a:rPr>
                <a:t>a</a:t>
              </a:r>
              <a:r>
                <a:rPr lang="en-US" altLang="zh-TW" baseline="-25000">
                  <a:solidFill>
                    <a:schemeClr val="hlink"/>
                  </a:solidFill>
                  <a:latin typeface="Times New Roman" pitchFamily="18" charset="0"/>
                  <a:ea typeface="標楷體" pitchFamily="65" charset="-120"/>
                </a:rPr>
                <a:t>4</a:t>
              </a:r>
              <a:r>
                <a:rPr lang="en-US" altLang="zh-TW">
                  <a:solidFill>
                    <a:schemeClr val="hlink"/>
                  </a:solidFill>
                  <a:latin typeface="Times New Roman" pitchFamily="18" charset="0"/>
                  <a:ea typeface="標楷體" pitchFamily="65" charset="-120"/>
                </a:rPr>
                <a:t>     </a:t>
              </a:r>
              <a:r>
                <a:rPr lang="en-US" altLang="zh-TW" b="1">
                  <a:solidFill>
                    <a:schemeClr val="hlink"/>
                  </a:solidFill>
                  <a:latin typeface="Times New Roman" pitchFamily="18" charset="0"/>
                  <a:ea typeface="標楷體" pitchFamily="65" charset="-120"/>
                </a:rPr>
                <a:t>a</a:t>
              </a:r>
              <a:r>
                <a:rPr lang="en-US" altLang="zh-TW" baseline="-25000">
                  <a:solidFill>
                    <a:schemeClr val="hlink"/>
                  </a:solidFill>
                  <a:latin typeface="Times New Roman" pitchFamily="18" charset="0"/>
                  <a:ea typeface="標楷體" pitchFamily="65" charset="-120"/>
                </a:rPr>
                <a:t>5</a:t>
              </a:r>
              <a:endParaRPr lang="en-US" altLang="zh-TW">
                <a:solidFill>
                  <a:schemeClr val="hlink"/>
                </a:solidFill>
              </a:endParaRPr>
            </a:p>
          </p:txBody>
        </p:sp>
      </p:grpSp>
      <p:sp>
        <p:nvSpPr>
          <p:cNvPr id="75781" name="Text Box 6"/>
          <p:cNvSpPr txBox="1">
            <a:spLocks noChangeArrowheads="1"/>
          </p:cNvSpPr>
          <p:nvPr/>
        </p:nvSpPr>
        <p:spPr bwMode="auto">
          <a:xfrm>
            <a:off x="609600" y="4776788"/>
            <a:ext cx="8382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(a) Find the rank and nullity of </a:t>
            </a:r>
            <a:r>
              <a:rPr lang="en-US" altLang="zh-TW" i="1">
                <a:latin typeface="Times New Roman" pitchFamily="18" charset="0"/>
                <a:ea typeface="標楷體" pitchFamily="65" charset="-120"/>
              </a:rPr>
              <a:t>A</a:t>
            </a:r>
            <a:endParaRPr lang="en-US" altLang="zh-TW">
              <a:latin typeface="Times New Roman" pitchFamily="18" charset="0"/>
              <a:ea typeface="標楷體" pitchFamily="65" charset="-120"/>
            </a:endParaRPr>
          </a:p>
          <a:p>
            <a:pPr eaLnBrk="1" hangingPunct="1"/>
            <a:r>
              <a:rPr lang="en-US" altLang="zh-TW">
                <a:latin typeface="Times New Roman" pitchFamily="18" charset="0"/>
                <a:ea typeface="標楷體" pitchFamily="65" charset="-120"/>
              </a:rPr>
              <a:t>(b) Find a subset of the column vectors of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that forms a basis for</a:t>
            </a:r>
          </a:p>
          <a:p>
            <a:pPr eaLnBrk="1" hangingPunct="1"/>
            <a:r>
              <a:rPr lang="en-US" altLang="zh-TW">
                <a:latin typeface="Times New Roman" pitchFamily="18" charset="0"/>
                <a:ea typeface="標楷體" pitchFamily="65" charset="-120"/>
              </a:rPr>
              <a:t>      the column space of  </a:t>
            </a:r>
            <a:r>
              <a:rPr lang="en-US" altLang="zh-TW" i="1">
                <a:latin typeface="Times New Roman" pitchFamily="18" charset="0"/>
                <a:ea typeface="標楷體" pitchFamily="65" charset="-120"/>
              </a:rPr>
              <a:t>A</a:t>
            </a:r>
            <a:endParaRPr lang="en-US" altLang="zh-TW">
              <a:latin typeface="Times New Roman" pitchFamily="18" charset="0"/>
              <a:ea typeface="標楷體" pitchFamily="65" charset="-120"/>
            </a:endParaRPr>
          </a:p>
          <a:p>
            <a:pPr eaLnBrk="1" hangingPunct="1"/>
            <a:r>
              <a:rPr lang="en-US" altLang="zh-TW">
                <a:latin typeface="Times New Roman" pitchFamily="18" charset="0"/>
                <a:ea typeface="標楷體" pitchFamily="65" charset="-120"/>
              </a:rPr>
              <a:t>(c) If possible, write the third column of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as a linear combination </a:t>
            </a:r>
          </a:p>
          <a:p>
            <a:pPr eaLnBrk="1" hangingPunct="1"/>
            <a:r>
              <a:rPr lang="en-US" altLang="zh-TW">
                <a:latin typeface="Times New Roman" pitchFamily="18" charset="0"/>
                <a:ea typeface="標楷體" pitchFamily="65" charset="-120"/>
              </a:rPr>
              <a:t>     of the first two columns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81000" y="914400"/>
            <a:ext cx="7924800" cy="457200"/>
          </a:xfrm>
        </p:spPr>
        <p:txBody>
          <a:bodyPr/>
          <a:lstStyle/>
          <a:p>
            <a:pPr eaLnBrk="1" hangingPunct="1"/>
            <a:r>
              <a:rPr lang="en-US" altLang="zh-TW">
                <a:solidFill>
                  <a:srgbClr val="FF0000"/>
                </a:solidFill>
              </a:rPr>
              <a:t>Ex 5:</a:t>
            </a:r>
            <a:r>
              <a:rPr lang="en-US" altLang="zh-TW"/>
              <a:t> Practice standard vector operations in </a:t>
            </a:r>
            <a:r>
              <a:rPr lang="en-US" altLang="zh-TW" i="1"/>
              <a:t>R</a:t>
            </a:r>
            <a:r>
              <a:rPr lang="en-US" altLang="zh-TW" baseline="30000"/>
              <a:t>4</a:t>
            </a:r>
            <a:endParaRPr lang="en-US" altLang="zh-TW"/>
          </a:p>
          <a:p>
            <a:pPr eaLnBrk="1" hangingPunct="1"/>
            <a:endParaRPr lang="en-US" altLang="zh-TW">
              <a:solidFill>
                <a:schemeClr val="tx1"/>
              </a:solidFill>
            </a:endParaRPr>
          </a:p>
        </p:txBody>
      </p:sp>
      <p:sp>
        <p:nvSpPr>
          <p:cNvPr id="5124" name="Text Box 11"/>
          <p:cNvSpPr txBox="1">
            <a:spLocks noChangeArrowheads="1"/>
          </p:cNvSpPr>
          <p:nvPr/>
        </p:nvSpPr>
        <p:spPr bwMode="auto">
          <a:xfrm>
            <a:off x="609600" y="3429000"/>
            <a:ext cx="1089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 </a:t>
            </a:r>
            <a:r>
              <a:rPr lang="en-US" altLang="zh-TW">
                <a:latin typeface="Times New Roman" pitchFamily="18" charset="0"/>
                <a:ea typeface="標楷體" pitchFamily="65" charset="-120"/>
              </a:rPr>
              <a:t>(a)</a:t>
            </a:r>
          </a:p>
        </p:txBody>
      </p:sp>
      <p:sp>
        <p:nvSpPr>
          <p:cNvPr id="5125" name="Text Box 19"/>
          <p:cNvSpPr txBox="1">
            <a:spLocks noChangeArrowheads="1"/>
          </p:cNvSpPr>
          <p:nvPr/>
        </p:nvSpPr>
        <p:spPr bwMode="auto">
          <a:xfrm>
            <a:off x="990600" y="1371600"/>
            <a:ext cx="76962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120000"/>
              </a:lnSpc>
            </a:pPr>
            <a:r>
              <a:rPr lang="en-US" altLang="zh-TW" dirty="0">
                <a:latin typeface="Times New Roman" pitchFamily="18" charset="0"/>
                <a:ea typeface="標楷體" pitchFamily="65" charset="-120"/>
              </a:rPr>
              <a:t>Let </a:t>
            </a:r>
            <a:r>
              <a:rPr lang="en-US" altLang="zh-TW" b="1" dirty="0">
                <a:latin typeface="Times New Roman" pitchFamily="18" charset="0"/>
                <a:ea typeface="標楷體" pitchFamily="65" charset="-120"/>
              </a:rPr>
              <a:t>u </a:t>
            </a:r>
            <a:r>
              <a:rPr lang="en-US" altLang="zh-TW" dirty="0">
                <a:latin typeface="Times New Roman" pitchFamily="18" charset="0"/>
                <a:ea typeface="標楷體" pitchFamily="65" charset="-120"/>
              </a:rPr>
              <a:t>= (2, </a:t>
            </a:r>
            <a:r>
              <a:rPr lang="en-US" altLang="zh-TW" dirty="0">
                <a:latin typeface="Times New Roman" pitchFamily="18" charset="0"/>
                <a:cs typeface="Times New Roman" pitchFamily="18" charset="0"/>
              </a:rPr>
              <a:t>–</a:t>
            </a:r>
            <a:r>
              <a:rPr lang="en-US" altLang="zh-TW" dirty="0">
                <a:latin typeface="Times New Roman" pitchFamily="18" charset="0"/>
                <a:ea typeface="標楷體" pitchFamily="65" charset="-120"/>
              </a:rPr>
              <a:t>1, 5, 0), </a:t>
            </a:r>
            <a:r>
              <a:rPr lang="en-US" altLang="zh-TW" b="1" dirty="0">
                <a:latin typeface="Times New Roman" pitchFamily="18" charset="0"/>
                <a:ea typeface="標楷體" pitchFamily="65" charset="-120"/>
              </a:rPr>
              <a:t>v </a:t>
            </a:r>
            <a:r>
              <a:rPr lang="en-US" altLang="zh-TW" dirty="0">
                <a:latin typeface="Times New Roman" pitchFamily="18" charset="0"/>
                <a:ea typeface="標楷體" pitchFamily="65" charset="-120"/>
              </a:rPr>
              <a:t>= (4, 3, 1, </a:t>
            </a:r>
            <a:r>
              <a:rPr lang="en-US" altLang="zh-TW" dirty="0">
                <a:latin typeface="Times New Roman" pitchFamily="18" charset="0"/>
                <a:cs typeface="Times New Roman" pitchFamily="18" charset="0"/>
              </a:rPr>
              <a:t>–</a:t>
            </a:r>
            <a:r>
              <a:rPr lang="en-US" altLang="zh-TW" dirty="0">
                <a:latin typeface="Times New Roman" pitchFamily="18" charset="0"/>
                <a:ea typeface="標楷體" pitchFamily="65" charset="-120"/>
              </a:rPr>
              <a:t>1), and </a:t>
            </a:r>
            <a:r>
              <a:rPr lang="en-US" altLang="zh-TW" b="1" dirty="0">
                <a:latin typeface="Times New Roman" pitchFamily="18" charset="0"/>
                <a:ea typeface="標楷體" pitchFamily="65" charset="-120"/>
              </a:rPr>
              <a:t>w </a:t>
            </a:r>
            <a:r>
              <a:rPr lang="en-US" altLang="zh-TW" i="1" dirty="0">
                <a:latin typeface="Times New Roman" pitchFamily="18" charset="0"/>
                <a:ea typeface="標楷體" pitchFamily="65" charset="-120"/>
              </a:rPr>
              <a:t>= </a:t>
            </a:r>
            <a:r>
              <a:rPr lang="en-US" altLang="zh-TW" dirty="0">
                <a:latin typeface="Times New Roman" pitchFamily="18" charset="0"/>
                <a:ea typeface="標楷體" pitchFamily="65" charset="-120"/>
              </a:rPr>
              <a:t>(</a:t>
            </a:r>
            <a:r>
              <a:rPr lang="en-US" altLang="zh-TW" dirty="0">
                <a:latin typeface="Times New Roman" pitchFamily="18" charset="0"/>
                <a:cs typeface="Times New Roman" pitchFamily="18" charset="0"/>
              </a:rPr>
              <a:t>–</a:t>
            </a:r>
            <a:r>
              <a:rPr lang="en-US" altLang="zh-TW" dirty="0">
                <a:latin typeface="Times New Roman" pitchFamily="18" charset="0"/>
                <a:ea typeface="標楷體" pitchFamily="65" charset="-120"/>
              </a:rPr>
              <a:t>6, 2, 0, 3) be vectors in </a:t>
            </a:r>
            <a:r>
              <a:rPr lang="en-US" altLang="zh-TW" i="1" dirty="0">
                <a:latin typeface="Times New Roman" pitchFamily="18" charset="0"/>
                <a:ea typeface="標楷體" pitchFamily="65" charset="-120"/>
              </a:rPr>
              <a:t>R</a:t>
            </a:r>
            <a:r>
              <a:rPr lang="en-US" altLang="zh-TW" baseline="50000" dirty="0">
                <a:latin typeface="Times New Roman" pitchFamily="18" charset="0"/>
                <a:ea typeface="標楷體" pitchFamily="65" charset="-120"/>
              </a:rPr>
              <a:t>4</a:t>
            </a:r>
            <a:r>
              <a:rPr lang="en-US" altLang="zh-TW" dirty="0">
                <a:latin typeface="Times New Roman" pitchFamily="18" charset="0"/>
                <a:ea typeface="標楷體" pitchFamily="65" charset="-120"/>
              </a:rPr>
              <a:t>. Solve </a:t>
            </a:r>
            <a:r>
              <a:rPr lang="en-US" altLang="zh-TW" b="1" dirty="0">
                <a:latin typeface="Times New Roman" pitchFamily="18" charset="0"/>
                <a:ea typeface="標楷體" pitchFamily="65" charset="-120"/>
              </a:rPr>
              <a:t>x</a:t>
            </a:r>
            <a:r>
              <a:rPr lang="en-US" altLang="zh-TW" dirty="0">
                <a:latin typeface="Times New Roman" pitchFamily="18" charset="0"/>
                <a:ea typeface="標楷體" pitchFamily="65" charset="-120"/>
              </a:rPr>
              <a:t> in each of the following cases.</a:t>
            </a:r>
          </a:p>
          <a:p>
            <a:pPr eaLnBrk="1" hangingPunct="1">
              <a:lnSpc>
                <a:spcPct val="120000"/>
              </a:lnSpc>
            </a:pPr>
            <a:r>
              <a:rPr lang="en-US" altLang="zh-TW" dirty="0">
                <a:latin typeface="Times New Roman" pitchFamily="18" charset="0"/>
                <a:ea typeface="標楷體" pitchFamily="65" charset="-120"/>
              </a:rPr>
              <a:t>  (a) </a:t>
            </a:r>
            <a:r>
              <a:rPr lang="en-US" altLang="zh-TW" b="1" dirty="0">
                <a:latin typeface="Times New Roman" pitchFamily="18" charset="0"/>
                <a:ea typeface="標楷體" pitchFamily="65" charset="-120"/>
              </a:rPr>
              <a:t>x</a:t>
            </a:r>
            <a:r>
              <a:rPr lang="en-US" altLang="zh-TW" dirty="0">
                <a:latin typeface="Times New Roman" pitchFamily="18" charset="0"/>
                <a:ea typeface="標楷體" pitchFamily="65" charset="-120"/>
              </a:rPr>
              <a:t> = 2</a:t>
            </a:r>
            <a:r>
              <a:rPr lang="en-US" altLang="zh-TW" b="1" dirty="0">
                <a:latin typeface="Times New Roman" pitchFamily="18" charset="0"/>
                <a:ea typeface="標楷體" pitchFamily="65" charset="-120"/>
              </a:rPr>
              <a:t>u</a:t>
            </a:r>
            <a:r>
              <a:rPr lang="en-US" altLang="zh-TW" dirty="0">
                <a:latin typeface="Times New Roman" pitchFamily="18" charset="0"/>
                <a:ea typeface="標楷體" pitchFamily="65" charset="-120"/>
              </a:rPr>
              <a:t> </a:t>
            </a:r>
            <a:r>
              <a:rPr lang="en-US" altLang="zh-TW" dirty="0">
                <a:latin typeface="Times New Roman" pitchFamily="18" charset="0"/>
                <a:cs typeface="Times New Roman" pitchFamily="18" charset="0"/>
              </a:rPr>
              <a:t>–</a:t>
            </a:r>
            <a:r>
              <a:rPr lang="en-US" altLang="zh-TW" dirty="0">
                <a:latin typeface="Times New Roman" pitchFamily="18" charset="0"/>
                <a:ea typeface="標楷體" pitchFamily="65" charset="-120"/>
              </a:rPr>
              <a:t> (</a:t>
            </a:r>
            <a:r>
              <a:rPr lang="en-US" altLang="zh-TW" b="1" dirty="0">
                <a:latin typeface="Times New Roman" pitchFamily="18" charset="0"/>
                <a:ea typeface="標楷體" pitchFamily="65" charset="-120"/>
              </a:rPr>
              <a:t>v</a:t>
            </a:r>
            <a:r>
              <a:rPr lang="en-US" altLang="zh-TW" dirty="0">
                <a:latin typeface="Times New Roman" pitchFamily="18" charset="0"/>
                <a:ea typeface="標楷體" pitchFamily="65" charset="-120"/>
              </a:rPr>
              <a:t> + 3</a:t>
            </a:r>
            <a:r>
              <a:rPr lang="en-US" altLang="zh-TW" b="1" dirty="0">
                <a:latin typeface="Times New Roman" pitchFamily="18" charset="0"/>
                <a:ea typeface="標楷體" pitchFamily="65" charset="-120"/>
              </a:rPr>
              <a:t>w</a:t>
            </a:r>
            <a:r>
              <a:rPr lang="en-US" altLang="zh-TW" dirty="0">
                <a:latin typeface="Times New Roman" pitchFamily="18" charset="0"/>
                <a:ea typeface="標楷體" pitchFamily="65" charset="-120"/>
              </a:rPr>
              <a:t>)</a:t>
            </a:r>
          </a:p>
          <a:p>
            <a:pPr eaLnBrk="1" hangingPunct="1">
              <a:lnSpc>
                <a:spcPct val="120000"/>
              </a:lnSpc>
            </a:pPr>
            <a:r>
              <a:rPr lang="en-US" altLang="zh-TW" dirty="0">
                <a:latin typeface="Times New Roman" pitchFamily="18" charset="0"/>
                <a:ea typeface="標楷體" pitchFamily="65" charset="-120"/>
              </a:rPr>
              <a:t>  (b) 3(</a:t>
            </a:r>
            <a:r>
              <a:rPr lang="en-US" altLang="zh-TW" b="1" dirty="0" err="1">
                <a:latin typeface="Times New Roman" pitchFamily="18" charset="0"/>
                <a:ea typeface="標楷體" pitchFamily="65" charset="-120"/>
              </a:rPr>
              <a:t>x</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w</a:t>
            </a:r>
            <a:r>
              <a:rPr lang="en-US" altLang="zh-TW" dirty="0">
                <a:latin typeface="Times New Roman" pitchFamily="18" charset="0"/>
                <a:ea typeface="標楷體" pitchFamily="65" charset="-120"/>
              </a:rPr>
              <a:t>) = 2</a:t>
            </a:r>
            <a:r>
              <a:rPr lang="en-US" altLang="zh-TW" b="1" dirty="0">
                <a:latin typeface="Times New Roman" pitchFamily="18" charset="0"/>
                <a:ea typeface="標楷體" pitchFamily="65" charset="-120"/>
              </a:rPr>
              <a:t>u </a:t>
            </a:r>
            <a:r>
              <a:rPr lang="en-US" altLang="zh-TW" dirty="0">
                <a:latin typeface="Times New Roman" pitchFamily="18" charset="0"/>
                <a:cs typeface="Times New Roman" pitchFamily="18" charset="0"/>
              </a:rPr>
              <a:t>–</a:t>
            </a:r>
            <a:r>
              <a:rPr lang="en-US" altLang="zh-TW" dirty="0">
                <a:latin typeface="Times New Roman" pitchFamily="18" charset="0"/>
                <a:ea typeface="標楷體" pitchFamily="65" charset="-120"/>
              </a:rPr>
              <a:t> </a:t>
            </a:r>
            <a:r>
              <a:rPr lang="en-US" altLang="zh-TW" b="1" dirty="0" err="1">
                <a:latin typeface="Times New Roman" pitchFamily="18" charset="0"/>
                <a:ea typeface="標楷體" pitchFamily="65" charset="-120"/>
              </a:rPr>
              <a:t>v</a:t>
            </a:r>
            <a:r>
              <a:rPr lang="en-US" altLang="zh-TW" dirty="0" err="1">
                <a:latin typeface="Times New Roman" pitchFamily="18" charset="0"/>
                <a:ea typeface="標楷體" pitchFamily="65" charset="-120"/>
              </a:rPr>
              <a:t>+</a:t>
            </a:r>
            <a:r>
              <a:rPr lang="en-US" altLang="zh-TW" b="1" dirty="0" err="1">
                <a:latin typeface="Times New Roman" pitchFamily="18" charset="0"/>
                <a:ea typeface="標楷體" pitchFamily="65" charset="-120"/>
              </a:rPr>
              <a:t>x</a:t>
            </a:r>
            <a:r>
              <a:rPr lang="en-US" altLang="zh-TW" dirty="0">
                <a:latin typeface="Times New Roman" pitchFamily="18" charset="0"/>
                <a:ea typeface="標楷體" pitchFamily="65" charset="-120"/>
              </a:rPr>
              <a:t> </a:t>
            </a:r>
          </a:p>
        </p:txBody>
      </p:sp>
      <p:graphicFrame>
        <p:nvGraphicFramePr>
          <p:cNvPr id="5122" name="Object 1024"/>
          <p:cNvGraphicFramePr>
            <a:graphicFrameLocks noChangeAspect="1"/>
          </p:cNvGraphicFramePr>
          <p:nvPr>
            <p:extLst>
              <p:ext uri="{D42A27DB-BD31-4B8C-83A1-F6EECF244321}">
                <p14:modId xmlns:p14="http://schemas.microsoft.com/office/powerpoint/2010/main" val="667717008"/>
              </p:ext>
            </p:extLst>
          </p:nvPr>
        </p:nvGraphicFramePr>
        <p:xfrm>
          <a:off x="1722263" y="3501008"/>
          <a:ext cx="6234113" cy="2695575"/>
        </p:xfrm>
        <a:graphic>
          <a:graphicData uri="http://schemas.openxmlformats.org/presentationml/2006/ole">
            <mc:AlternateContent xmlns:mc="http://schemas.openxmlformats.org/markup-compatibility/2006">
              <mc:Choice xmlns:v="urn:schemas-microsoft-com:vml" Requires="v">
                <p:oleObj spid="_x0000_s5492" name="Equation" r:id="rId3" imgW="3111480" imgH="1346040" progId="Equation.DSMT4">
                  <p:embed/>
                </p:oleObj>
              </mc:Choice>
              <mc:Fallback>
                <p:oleObj name="Equation" r:id="rId3" imgW="3111480" imgH="1346040" progId="Equation.DSMT4">
                  <p:embed/>
                  <p:pic>
                    <p:nvPicPr>
                      <p:cNvPr id="0" name="Object 1024"/>
                      <p:cNvPicPr>
                        <a:picLocks noChangeAspect="1" noChangeArrowheads="1"/>
                      </p:cNvPicPr>
                      <p:nvPr/>
                    </p:nvPicPr>
                    <p:blipFill>
                      <a:blip r:embed="rId4"/>
                      <a:srcRect/>
                      <a:stretch>
                        <a:fillRect/>
                      </a:stretch>
                    </p:blipFill>
                    <p:spPr bwMode="auto">
                      <a:xfrm>
                        <a:off x="1722263" y="3501008"/>
                        <a:ext cx="6234113" cy="2695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1042"/>
          <p:cNvSpPr txBox="1">
            <a:spLocks noChangeArrowheads="1"/>
          </p:cNvSpPr>
          <p:nvPr/>
        </p:nvSpPr>
        <p:spPr bwMode="auto">
          <a:xfrm>
            <a:off x="3563888" y="4437112"/>
            <a:ext cx="5580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square">
            <a:spAutoFit/>
          </a:bodyPr>
          <a:lstStyle>
            <a:lvl1pPr marL="355600" indent="-3556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sz="1600" dirty="0">
                <a:solidFill>
                  <a:srgbClr val="0000FF"/>
                </a:solidFill>
                <a:latin typeface="Times New Roman" pitchFamily="18" charset="0"/>
              </a:rPr>
              <a:t>(</a:t>
            </a:r>
            <a:r>
              <a:rPr lang="en-US" altLang="zh-TW" sz="1600" dirty="0">
                <a:solidFill>
                  <a:srgbClr val="0000FF"/>
                </a:solidFill>
                <a:latin typeface="Times New Roman" pitchFamily="18" charset="0"/>
                <a:ea typeface="標楷體" pitchFamily="65" charset="-120"/>
              </a:rPr>
              <a:t>distributive property of scalar multiplication over vector addition</a:t>
            </a:r>
            <a:r>
              <a:rPr lang="en-US" altLang="zh-TW" sz="1600" dirty="0">
                <a:solidFill>
                  <a:srgbClr val="0000FF"/>
                </a:solidFill>
                <a:latin typeface="Times New Roman" pitchFamily="18" charset="0"/>
              </a:rPr>
              <a: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7"/>
          <p:cNvSpPr>
            <a:spLocks noChangeArrowheads="1"/>
          </p:cNvSpPr>
          <p:nvPr/>
        </p:nvSpPr>
        <p:spPr bwMode="auto">
          <a:xfrm>
            <a:off x="534988" y="1066800"/>
            <a:ext cx="7924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indent="-196850" algn="just">
              <a:lnSpc>
                <a:spcPct val="90000"/>
              </a:lnSpc>
              <a:spcBef>
                <a:spcPct val="20000"/>
              </a:spcBef>
              <a:buClr>
                <a:schemeClr val="tx1"/>
              </a:buClr>
              <a:buSzPct val="40000"/>
              <a:buFont typeface="Wingdings" pitchFamily="2" charset="2"/>
              <a:buNone/>
            </a:pPr>
            <a:r>
              <a:rPr lang="en-US" altLang="zh-TW">
                <a:solidFill>
                  <a:schemeClr val="hlink"/>
                </a:solidFill>
                <a:latin typeface="Times New Roman" pitchFamily="18" charset="0"/>
                <a:ea typeface="標楷體" pitchFamily="65" charset="-120"/>
              </a:rPr>
              <a:t>Sol:  </a:t>
            </a:r>
            <a:r>
              <a:rPr lang="en-US" altLang="zh-TW">
                <a:latin typeface="Times New Roman" pitchFamily="18" charset="0"/>
                <a:ea typeface="標楷體" pitchFamily="65" charset="-120"/>
              </a:rPr>
              <a:t> Derive </a:t>
            </a:r>
            <a:r>
              <a:rPr lang="en-US" altLang="zh-TW" i="1">
                <a:latin typeface="Times New Roman" pitchFamily="18" charset="0"/>
                <a:ea typeface="標楷體" pitchFamily="65" charset="-120"/>
              </a:rPr>
              <a:t>B</a:t>
            </a:r>
            <a:r>
              <a:rPr lang="en-US" altLang="zh-TW">
                <a:latin typeface="Times New Roman" pitchFamily="18" charset="0"/>
                <a:ea typeface="標楷體" pitchFamily="65" charset="-120"/>
              </a:rPr>
              <a:t> to be the reduced row-echelon form of </a:t>
            </a:r>
            <a:r>
              <a:rPr lang="en-US" altLang="zh-TW" i="1">
                <a:latin typeface="Times New Roman" pitchFamily="18" charset="0"/>
                <a:ea typeface="標楷體" pitchFamily="65" charset="-120"/>
              </a:rPr>
              <a:t>A.</a:t>
            </a:r>
            <a:endParaRPr lang="en-US" altLang="zh-TW">
              <a:latin typeface="Times New Roman" pitchFamily="18" charset="0"/>
              <a:ea typeface="標楷體" pitchFamily="65" charset="-120"/>
            </a:endParaRPr>
          </a:p>
        </p:txBody>
      </p:sp>
      <p:grpSp>
        <p:nvGrpSpPr>
          <p:cNvPr id="76805" name="Group 17"/>
          <p:cNvGrpSpPr>
            <a:grpSpLocks/>
          </p:cNvGrpSpPr>
          <p:nvPr/>
        </p:nvGrpSpPr>
        <p:grpSpPr bwMode="auto">
          <a:xfrm>
            <a:off x="1376363" y="1728788"/>
            <a:ext cx="7156450" cy="2205037"/>
            <a:chOff x="1003" y="1059"/>
            <a:chExt cx="4508" cy="1389"/>
          </a:xfrm>
        </p:grpSpPr>
        <p:graphicFrame>
          <p:nvGraphicFramePr>
            <p:cNvPr id="76803" name="Object 1"/>
            <p:cNvGraphicFramePr>
              <a:graphicFrameLocks noChangeAspect="1"/>
            </p:cNvGraphicFramePr>
            <p:nvPr/>
          </p:nvGraphicFramePr>
          <p:xfrm>
            <a:off x="1003" y="1059"/>
            <a:ext cx="4334" cy="1149"/>
          </p:xfrm>
          <a:graphic>
            <a:graphicData uri="http://schemas.openxmlformats.org/presentationml/2006/ole">
              <mc:AlternateContent xmlns:mc="http://schemas.openxmlformats.org/markup-compatibility/2006">
                <mc:Choice xmlns:v="urn:schemas-microsoft-com:vml" Requires="v">
                  <p:oleObj spid="_x0000_s77539" name="Equation" r:id="rId3" imgW="3898800" imgH="914400" progId="Equation.3">
                    <p:embed/>
                  </p:oleObj>
                </mc:Choice>
                <mc:Fallback>
                  <p:oleObj name="Equation" r:id="rId3" imgW="3898800" imgH="9144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 y="1059"/>
                          <a:ext cx="4334" cy="1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08" name="Text Box 10"/>
            <p:cNvSpPr txBox="1">
              <a:spLocks noChangeArrowheads="1"/>
            </p:cNvSpPr>
            <p:nvPr/>
          </p:nvSpPr>
          <p:spPr bwMode="auto">
            <a:xfrm>
              <a:off x="1424" y="2183"/>
              <a:ext cx="4087"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lnSpc>
                  <a:spcPct val="90000"/>
                </a:lnSpc>
                <a:spcBef>
                  <a:spcPct val="20000"/>
                </a:spcBef>
                <a:buClr>
                  <a:schemeClr val="tx1"/>
                </a:buClr>
                <a:buSzPct val="40000"/>
                <a:buFont typeface="Wingdings" pitchFamily="2" charset="2"/>
                <a:buNone/>
              </a:pPr>
              <a:r>
                <a:rPr lang="en-US" altLang="zh-TW" b="1">
                  <a:solidFill>
                    <a:schemeClr val="hlink"/>
                  </a:solidFill>
                  <a:latin typeface="Times New Roman" pitchFamily="18" charset="0"/>
                </a:rPr>
                <a:t>a</a:t>
              </a:r>
              <a:r>
                <a:rPr lang="en-US" altLang="zh-TW" baseline="-25000">
                  <a:solidFill>
                    <a:schemeClr val="hlink"/>
                  </a:solidFill>
                  <a:latin typeface="Times New Roman" pitchFamily="18" charset="0"/>
                </a:rPr>
                <a:t>1</a:t>
              </a:r>
              <a:r>
                <a:rPr lang="en-US" altLang="zh-TW">
                  <a:solidFill>
                    <a:schemeClr val="hlink"/>
                  </a:solidFill>
                  <a:latin typeface="Times New Roman" pitchFamily="18" charset="0"/>
                </a:rPr>
                <a:t>    </a:t>
              </a:r>
              <a:r>
                <a:rPr lang="en-US" altLang="zh-TW" b="1">
                  <a:solidFill>
                    <a:schemeClr val="hlink"/>
                  </a:solidFill>
                  <a:latin typeface="Times New Roman" pitchFamily="18" charset="0"/>
                </a:rPr>
                <a:t>a</a:t>
              </a:r>
              <a:r>
                <a:rPr lang="en-US" altLang="zh-TW" baseline="-25000">
                  <a:solidFill>
                    <a:schemeClr val="hlink"/>
                  </a:solidFill>
                  <a:latin typeface="Times New Roman" pitchFamily="18" charset="0"/>
                </a:rPr>
                <a:t>2 </a:t>
              </a:r>
              <a:r>
                <a:rPr lang="en-US" altLang="zh-TW">
                  <a:solidFill>
                    <a:schemeClr val="hlink"/>
                  </a:solidFill>
                  <a:latin typeface="Times New Roman" pitchFamily="18" charset="0"/>
                </a:rPr>
                <a:t>   </a:t>
              </a:r>
              <a:r>
                <a:rPr lang="en-US" altLang="zh-TW" b="1">
                  <a:solidFill>
                    <a:schemeClr val="hlink"/>
                  </a:solidFill>
                  <a:latin typeface="Times New Roman" pitchFamily="18" charset="0"/>
                </a:rPr>
                <a:t>a</a:t>
              </a:r>
              <a:r>
                <a:rPr lang="en-US" altLang="zh-TW" baseline="-25000">
                  <a:solidFill>
                    <a:schemeClr val="hlink"/>
                  </a:solidFill>
                  <a:latin typeface="Times New Roman" pitchFamily="18" charset="0"/>
                </a:rPr>
                <a:t>3</a:t>
              </a:r>
              <a:r>
                <a:rPr lang="en-US" altLang="zh-TW">
                  <a:solidFill>
                    <a:schemeClr val="hlink"/>
                  </a:solidFill>
                  <a:latin typeface="Times New Roman" pitchFamily="18" charset="0"/>
                </a:rPr>
                <a:t>    </a:t>
              </a:r>
              <a:r>
                <a:rPr lang="en-US" altLang="zh-TW" b="1">
                  <a:solidFill>
                    <a:schemeClr val="hlink"/>
                  </a:solidFill>
                  <a:latin typeface="Times New Roman" pitchFamily="18" charset="0"/>
                </a:rPr>
                <a:t>a</a:t>
              </a:r>
              <a:r>
                <a:rPr lang="en-US" altLang="zh-TW" baseline="-25000">
                  <a:solidFill>
                    <a:schemeClr val="hlink"/>
                  </a:solidFill>
                  <a:latin typeface="Times New Roman" pitchFamily="18" charset="0"/>
                </a:rPr>
                <a:t>4</a:t>
              </a:r>
              <a:r>
                <a:rPr lang="en-US" altLang="zh-TW">
                  <a:solidFill>
                    <a:schemeClr val="hlink"/>
                  </a:solidFill>
                  <a:latin typeface="Times New Roman" pitchFamily="18" charset="0"/>
                </a:rPr>
                <a:t>     </a:t>
              </a:r>
              <a:r>
                <a:rPr lang="en-US" altLang="zh-TW" b="1">
                  <a:solidFill>
                    <a:schemeClr val="hlink"/>
                  </a:solidFill>
                  <a:latin typeface="Times New Roman" pitchFamily="18" charset="0"/>
                </a:rPr>
                <a:t>a</a:t>
              </a:r>
              <a:r>
                <a:rPr lang="en-US" altLang="zh-TW" baseline="-25000">
                  <a:solidFill>
                    <a:schemeClr val="hlink"/>
                  </a:solidFill>
                  <a:latin typeface="Times New Roman" pitchFamily="18" charset="0"/>
                </a:rPr>
                <a:t>5</a:t>
              </a:r>
              <a:r>
                <a:rPr lang="en-US" altLang="zh-TW">
                  <a:solidFill>
                    <a:schemeClr val="hlink"/>
                  </a:solidFill>
                  <a:latin typeface="Times New Roman" pitchFamily="18" charset="0"/>
                </a:rPr>
                <a:t>                  </a:t>
              </a:r>
              <a:r>
                <a:rPr lang="en-US" altLang="zh-TW" b="1">
                  <a:solidFill>
                    <a:schemeClr val="hlink"/>
                  </a:solidFill>
                  <a:latin typeface="Times New Roman" pitchFamily="18" charset="0"/>
                </a:rPr>
                <a:t>b</a:t>
              </a:r>
              <a:r>
                <a:rPr lang="en-US" altLang="zh-TW" baseline="-25000">
                  <a:solidFill>
                    <a:schemeClr val="hlink"/>
                  </a:solidFill>
                  <a:latin typeface="Times New Roman" pitchFamily="18" charset="0"/>
                </a:rPr>
                <a:t>1</a:t>
              </a:r>
              <a:r>
                <a:rPr lang="en-US" altLang="zh-TW">
                  <a:solidFill>
                    <a:schemeClr val="hlink"/>
                  </a:solidFill>
                  <a:latin typeface="Times New Roman" pitchFamily="18" charset="0"/>
                </a:rPr>
                <a:t>  </a:t>
              </a:r>
              <a:r>
                <a:rPr lang="en-US" altLang="zh-TW" b="1">
                  <a:solidFill>
                    <a:schemeClr val="hlink"/>
                  </a:solidFill>
                  <a:latin typeface="Times New Roman" pitchFamily="18" charset="0"/>
                </a:rPr>
                <a:t>b</a:t>
              </a:r>
              <a:r>
                <a:rPr lang="en-US" altLang="zh-TW" baseline="-25000">
                  <a:solidFill>
                    <a:schemeClr val="hlink"/>
                  </a:solidFill>
                  <a:latin typeface="Times New Roman" pitchFamily="18" charset="0"/>
                </a:rPr>
                <a:t>2</a:t>
              </a:r>
              <a:r>
                <a:rPr lang="en-US" altLang="zh-TW">
                  <a:solidFill>
                    <a:schemeClr val="hlink"/>
                  </a:solidFill>
                  <a:latin typeface="Times New Roman" pitchFamily="18" charset="0"/>
                </a:rPr>
                <a:t>    </a:t>
              </a:r>
              <a:r>
                <a:rPr lang="en-US" altLang="zh-TW" b="1">
                  <a:solidFill>
                    <a:schemeClr val="hlink"/>
                  </a:solidFill>
                  <a:latin typeface="Times New Roman" pitchFamily="18" charset="0"/>
                </a:rPr>
                <a:t>b</a:t>
              </a:r>
              <a:r>
                <a:rPr lang="en-US" altLang="zh-TW" baseline="-25000">
                  <a:solidFill>
                    <a:schemeClr val="hlink"/>
                  </a:solidFill>
                  <a:latin typeface="Times New Roman" pitchFamily="18" charset="0"/>
                </a:rPr>
                <a:t>3</a:t>
              </a:r>
              <a:r>
                <a:rPr lang="en-US" altLang="zh-TW">
                  <a:solidFill>
                    <a:schemeClr val="hlink"/>
                  </a:solidFill>
                  <a:latin typeface="Times New Roman" pitchFamily="18" charset="0"/>
                </a:rPr>
                <a:t>  </a:t>
              </a:r>
              <a:r>
                <a:rPr lang="en-US" altLang="zh-TW" b="1">
                  <a:solidFill>
                    <a:schemeClr val="hlink"/>
                  </a:solidFill>
                  <a:latin typeface="Times New Roman" pitchFamily="18" charset="0"/>
                </a:rPr>
                <a:t>b</a:t>
              </a:r>
              <a:r>
                <a:rPr lang="en-US" altLang="zh-TW" baseline="-25000">
                  <a:solidFill>
                    <a:schemeClr val="hlink"/>
                  </a:solidFill>
                  <a:latin typeface="Times New Roman" pitchFamily="18" charset="0"/>
                </a:rPr>
                <a:t>4</a:t>
              </a:r>
              <a:r>
                <a:rPr lang="en-US" altLang="zh-TW">
                  <a:solidFill>
                    <a:schemeClr val="hlink"/>
                  </a:solidFill>
                  <a:latin typeface="Times New Roman" pitchFamily="18" charset="0"/>
                </a:rPr>
                <a:t>   </a:t>
              </a:r>
              <a:r>
                <a:rPr lang="en-US" altLang="zh-TW" b="1">
                  <a:solidFill>
                    <a:schemeClr val="hlink"/>
                  </a:solidFill>
                  <a:latin typeface="Times New Roman" pitchFamily="18" charset="0"/>
                </a:rPr>
                <a:t>b</a:t>
              </a:r>
              <a:r>
                <a:rPr lang="en-US" altLang="zh-TW" baseline="-25000">
                  <a:solidFill>
                    <a:schemeClr val="hlink"/>
                  </a:solidFill>
                  <a:latin typeface="Times New Roman" pitchFamily="18" charset="0"/>
                </a:rPr>
                <a:t>5</a:t>
              </a:r>
              <a:r>
                <a:rPr lang="en-US" altLang="zh-TW"/>
                <a:t> </a:t>
              </a:r>
            </a:p>
          </p:txBody>
        </p:sp>
      </p:grpSp>
      <p:graphicFrame>
        <p:nvGraphicFramePr>
          <p:cNvPr id="76802" name="Object 0"/>
          <p:cNvGraphicFramePr>
            <a:graphicFrameLocks noChangeAspect="1"/>
          </p:cNvGraphicFramePr>
          <p:nvPr/>
        </p:nvGraphicFramePr>
        <p:xfrm>
          <a:off x="1543050" y="5214938"/>
          <a:ext cx="5886450" cy="406400"/>
        </p:xfrm>
        <a:graphic>
          <a:graphicData uri="http://schemas.openxmlformats.org/presentationml/2006/ole">
            <mc:AlternateContent xmlns:mc="http://schemas.openxmlformats.org/markup-compatibility/2006">
              <mc:Choice xmlns:v="urn:schemas-microsoft-com:vml" Requires="v">
                <p:oleObj spid="_x0000_s77540" name="Equation" r:id="rId5" imgW="3009600" imgH="203040" progId="Equation.DSMT4">
                  <p:embed/>
                </p:oleObj>
              </mc:Choice>
              <mc:Fallback>
                <p:oleObj name="Equation" r:id="rId5" imgW="3009600" imgH="203040" progId="Equation.DSMT4">
                  <p:embed/>
                  <p:pic>
                    <p:nvPicPr>
                      <p:cNvPr id="0" name="Object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050" y="5214938"/>
                        <a:ext cx="58864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06" name="Text Box 13"/>
          <p:cNvSpPr txBox="1">
            <a:spLocks noChangeArrowheads="1"/>
          </p:cNvSpPr>
          <p:nvPr/>
        </p:nvSpPr>
        <p:spPr bwMode="auto">
          <a:xfrm>
            <a:off x="990600" y="4343400"/>
            <a:ext cx="2224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20000"/>
              </a:spcBef>
              <a:buClr>
                <a:schemeClr val="tx1"/>
              </a:buClr>
              <a:buSzPct val="40000"/>
              <a:buFont typeface="Wingdings" pitchFamily="2" charset="2"/>
              <a:buNone/>
            </a:pPr>
            <a:r>
              <a:rPr lang="en-US" altLang="zh-TW" sz="2000">
                <a:latin typeface="Times New Roman" pitchFamily="18" charset="0"/>
                <a:ea typeface="標楷體" pitchFamily="65" charset="-120"/>
              </a:rPr>
              <a:t>(</a:t>
            </a:r>
            <a:r>
              <a:rPr lang="en-US" altLang="zh-TW">
                <a:latin typeface="Times New Roman" pitchFamily="18" charset="0"/>
                <a:ea typeface="標楷體" pitchFamily="65" charset="-120"/>
              </a:rPr>
              <a:t>a)   rank(</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 3</a:t>
            </a:r>
            <a:endParaRPr lang="en-US" altLang="zh-TW" sz="2000" b="1">
              <a:solidFill>
                <a:srgbClr val="0000FF"/>
              </a:solidFill>
            </a:endParaRPr>
          </a:p>
        </p:txBody>
      </p:sp>
      <p:sp>
        <p:nvSpPr>
          <p:cNvPr id="76807" name="矩形 7"/>
          <p:cNvSpPr>
            <a:spLocks noChangeArrowheads="1"/>
          </p:cNvSpPr>
          <p:nvPr/>
        </p:nvSpPr>
        <p:spPr bwMode="auto">
          <a:xfrm>
            <a:off x="3143250" y="4286250"/>
            <a:ext cx="557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chemeClr val="tx1"/>
              </a:buClr>
              <a:buSzPct val="40000"/>
              <a:buFont typeface="Wingdings" pitchFamily="2" charset="2"/>
              <a:buNone/>
            </a:pPr>
            <a:r>
              <a:rPr lang="en-US" altLang="zh-TW" sz="1800" dirty="0">
                <a:solidFill>
                  <a:srgbClr val="0000FF"/>
                </a:solidFill>
                <a:latin typeface="Times New Roman" pitchFamily="18" charset="0"/>
                <a:ea typeface="標楷體" pitchFamily="65" charset="-120"/>
              </a:rPr>
              <a:t>(by Theorems</a:t>
            </a:r>
            <a:r>
              <a:rPr lang="zh-TW" altLang="en-US" sz="1800" dirty="0">
                <a:solidFill>
                  <a:srgbClr val="0000FF"/>
                </a:solidFill>
                <a:latin typeface="Times New Roman" pitchFamily="18" charset="0"/>
                <a:ea typeface="標楷體" pitchFamily="65" charset="-120"/>
              </a:rPr>
              <a:t> </a:t>
            </a:r>
            <a:r>
              <a:rPr lang="en-US" altLang="zh-TW" sz="1800" dirty="0">
                <a:solidFill>
                  <a:srgbClr val="0000FF"/>
                </a:solidFill>
                <a:latin typeface="Times New Roman" pitchFamily="18" charset="0"/>
                <a:ea typeface="標楷體" pitchFamily="65" charset="-120"/>
              </a:rPr>
              <a:t>4.13</a:t>
            </a:r>
            <a:r>
              <a:rPr lang="zh-TW" altLang="en-US" sz="1800" dirty="0">
                <a:solidFill>
                  <a:srgbClr val="0000FF"/>
                </a:solidFill>
                <a:latin typeface="Times New Roman" pitchFamily="18" charset="0"/>
                <a:ea typeface="標楷體" pitchFamily="65" charset="-120"/>
              </a:rPr>
              <a:t> </a:t>
            </a:r>
            <a:r>
              <a:rPr lang="en-US" altLang="zh-TW" sz="1800" dirty="0">
                <a:solidFill>
                  <a:srgbClr val="0000FF"/>
                </a:solidFill>
                <a:latin typeface="Times New Roman" pitchFamily="18" charset="0"/>
                <a:ea typeface="標楷體" pitchFamily="65" charset="-120"/>
              </a:rPr>
              <a:t>and 4.14, rank(</a:t>
            </a:r>
            <a:r>
              <a:rPr lang="en-US" altLang="zh-TW" sz="1800" i="1" dirty="0">
                <a:solidFill>
                  <a:srgbClr val="0000FF"/>
                </a:solidFill>
                <a:latin typeface="Times New Roman" pitchFamily="18" charset="0"/>
                <a:ea typeface="標楷體" pitchFamily="65" charset="-120"/>
              </a:rPr>
              <a:t>A</a:t>
            </a:r>
            <a:r>
              <a:rPr lang="en-US" altLang="zh-TW" sz="1800" dirty="0">
                <a:solidFill>
                  <a:srgbClr val="0000FF"/>
                </a:solidFill>
                <a:latin typeface="Times New Roman" pitchFamily="18" charset="0"/>
                <a:ea typeface="標楷體" pitchFamily="65" charset="-120"/>
              </a:rPr>
              <a:t>) = dim(</a:t>
            </a:r>
            <a:r>
              <a:rPr lang="en-US" altLang="zh-TW" sz="1800" i="1" dirty="0">
                <a:solidFill>
                  <a:srgbClr val="0000FF"/>
                </a:solidFill>
                <a:latin typeface="Times New Roman" pitchFamily="18" charset="0"/>
                <a:ea typeface="標楷體" pitchFamily="65" charset="-120"/>
              </a:rPr>
              <a:t>RS</a:t>
            </a:r>
            <a:r>
              <a:rPr lang="en-US" altLang="zh-TW" sz="1800" dirty="0">
                <a:solidFill>
                  <a:srgbClr val="0000FF"/>
                </a:solidFill>
                <a:latin typeface="Times New Roman" pitchFamily="18" charset="0"/>
                <a:ea typeface="標楷體" pitchFamily="65" charset="-120"/>
              </a:rPr>
              <a:t>(</a:t>
            </a:r>
            <a:r>
              <a:rPr lang="en-US" altLang="zh-TW" sz="1800" i="1" dirty="0">
                <a:solidFill>
                  <a:srgbClr val="0000FF"/>
                </a:solidFill>
                <a:latin typeface="Times New Roman" pitchFamily="18" charset="0"/>
                <a:ea typeface="標楷體" pitchFamily="65" charset="-120"/>
              </a:rPr>
              <a:t>A</a:t>
            </a:r>
            <a:r>
              <a:rPr lang="en-US" altLang="zh-TW" sz="1800" dirty="0">
                <a:solidFill>
                  <a:srgbClr val="0000FF"/>
                </a:solidFill>
                <a:latin typeface="Times New Roman" pitchFamily="18" charset="0"/>
                <a:ea typeface="標楷體" pitchFamily="65" charset="-120"/>
              </a:rPr>
              <a:t>)) = dim(</a:t>
            </a:r>
            <a:r>
              <a:rPr lang="en-US" altLang="zh-TW" sz="1800" i="1" dirty="0">
                <a:solidFill>
                  <a:srgbClr val="0000FF"/>
                </a:solidFill>
                <a:latin typeface="Times New Roman" pitchFamily="18" charset="0"/>
                <a:ea typeface="標楷體" pitchFamily="65" charset="-120"/>
              </a:rPr>
              <a:t>RS</a:t>
            </a:r>
            <a:r>
              <a:rPr lang="en-US" altLang="zh-TW" sz="1800" dirty="0">
                <a:solidFill>
                  <a:srgbClr val="0000FF"/>
                </a:solidFill>
                <a:latin typeface="Times New Roman" pitchFamily="18" charset="0"/>
                <a:ea typeface="標楷體" pitchFamily="65" charset="-120"/>
              </a:rPr>
              <a:t>(</a:t>
            </a:r>
            <a:r>
              <a:rPr lang="en-US" altLang="zh-TW" sz="1800" i="1" dirty="0">
                <a:solidFill>
                  <a:srgbClr val="0000FF"/>
                </a:solidFill>
                <a:latin typeface="Times New Roman" pitchFamily="18" charset="0"/>
                <a:ea typeface="標楷體" pitchFamily="65" charset="-120"/>
              </a:rPr>
              <a:t>B</a:t>
            </a:r>
            <a:r>
              <a:rPr lang="en-US" altLang="zh-TW" sz="1800" dirty="0">
                <a:solidFill>
                  <a:srgbClr val="0000FF"/>
                </a:solidFill>
                <a:latin typeface="Times New Roman" pitchFamily="18" charset="0"/>
                <a:ea typeface="標楷體" pitchFamily="65" charset="-120"/>
              </a:rPr>
              <a:t>)) = the number of nonzero rows in </a:t>
            </a:r>
            <a:r>
              <a:rPr lang="en-US" altLang="zh-TW" sz="1800" i="1" dirty="0">
                <a:solidFill>
                  <a:srgbClr val="0000FF"/>
                </a:solidFill>
                <a:latin typeface="Times New Roman" pitchFamily="18" charset="0"/>
                <a:ea typeface="標楷體" pitchFamily="65" charset="-120"/>
              </a:rPr>
              <a:t>B</a:t>
            </a:r>
            <a:r>
              <a:rPr lang="en-US" altLang="zh-TW" sz="1800" dirty="0">
                <a:solidFill>
                  <a:srgbClr val="0000FF"/>
                </a:solidFill>
                <a:latin typeface="Times New Roman" pitchFamily="18" charset="0"/>
                <a:ea typeface="標楷體" pitchFamily="65" charset="-120"/>
              </a:rPr>
              <a:t>)</a:t>
            </a:r>
            <a:endParaRPr lang="en-US" altLang="zh-TW" sz="1800" b="1" dirty="0">
              <a:solidFill>
                <a:srgbClr val="0000FF"/>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30" name="Text Box 5"/>
          <p:cNvSpPr txBox="1">
            <a:spLocks noChangeArrowheads="1"/>
          </p:cNvSpPr>
          <p:nvPr/>
        </p:nvSpPr>
        <p:spPr bwMode="auto">
          <a:xfrm>
            <a:off x="1073150" y="914400"/>
            <a:ext cx="206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(b) Leading 1’s</a:t>
            </a:r>
          </a:p>
        </p:txBody>
      </p:sp>
      <p:graphicFrame>
        <p:nvGraphicFramePr>
          <p:cNvPr id="77826" name="Object 0"/>
          <p:cNvGraphicFramePr>
            <a:graphicFrameLocks noChangeAspect="1"/>
          </p:cNvGraphicFramePr>
          <p:nvPr/>
        </p:nvGraphicFramePr>
        <p:xfrm>
          <a:off x="2111375" y="2565400"/>
          <a:ext cx="4621213" cy="1744663"/>
        </p:xfrm>
        <a:graphic>
          <a:graphicData uri="http://schemas.openxmlformats.org/presentationml/2006/ole">
            <mc:AlternateContent xmlns:mc="http://schemas.openxmlformats.org/markup-compatibility/2006">
              <mc:Choice xmlns:v="urn:schemas-microsoft-com:vml" Requires="v">
                <p:oleObj spid="_x0000_s134595" name="方程式" r:id="rId3" imgW="4622760" imgH="1752480" progId="Equation.3">
                  <p:embed/>
                </p:oleObj>
              </mc:Choice>
              <mc:Fallback>
                <p:oleObj name="方程式" r:id="rId3" imgW="4622760" imgH="175248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75" y="2565400"/>
                        <a:ext cx="4621213" cy="174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27" name="Object 1"/>
          <p:cNvGraphicFramePr>
            <a:graphicFrameLocks noChangeAspect="1"/>
          </p:cNvGraphicFramePr>
          <p:nvPr/>
        </p:nvGraphicFramePr>
        <p:xfrm>
          <a:off x="1187450" y="1484313"/>
          <a:ext cx="4214813" cy="914400"/>
        </p:xfrm>
        <a:graphic>
          <a:graphicData uri="http://schemas.openxmlformats.org/presentationml/2006/ole">
            <mc:AlternateContent xmlns:mc="http://schemas.openxmlformats.org/markup-compatibility/2006">
              <mc:Choice xmlns:v="urn:schemas-microsoft-com:vml" Requires="v">
                <p:oleObj spid="_x0000_s134596" name="Equation" r:id="rId5" imgW="2108160" imgH="457200" progId="Equation.DSMT4">
                  <p:embed/>
                </p:oleObj>
              </mc:Choice>
              <mc:Fallback>
                <p:oleObj name="Equation" r:id="rId5" imgW="2108160" imgH="4572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1484313"/>
                        <a:ext cx="421481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31" name="Rectangle 9"/>
          <p:cNvSpPr>
            <a:spLocks noGrp="1" noChangeArrowheads="1"/>
          </p:cNvSpPr>
          <p:nvPr>
            <p:ph type="body" sz="half" idx="1"/>
          </p:nvPr>
        </p:nvSpPr>
        <p:spPr>
          <a:xfrm>
            <a:off x="914400" y="4956175"/>
            <a:ext cx="7924800" cy="1063625"/>
          </a:xfrm>
          <a:noFill/>
        </p:spPr>
        <p:txBody>
          <a:bodyPr/>
          <a:lstStyle/>
          <a:p>
            <a:pPr eaLnBrk="1" hangingPunct="1">
              <a:buFont typeface="Wingdings" pitchFamily="2" charset="2"/>
              <a:buNone/>
            </a:pPr>
            <a:r>
              <a:rPr lang="en-US" altLang="zh-TW" sz="2000" i="1"/>
              <a:t>	</a:t>
            </a:r>
            <a:endParaRPr lang="en-US" altLang="zh-TW">
              <a:solidFill>
                <a:schemeClr val="tx1"/>
              </a:solidFill>
            </a:endParaRPr>
          </a:p>
        </p:txBody>
      </p:sp>
      <p:grpSp>
        <p:nvGrpSpPr>
          <p:cNvPr id="77832" name="Group 14"/>
          <p:cNvGrpSpPr>
            <a:grpSpLocks/>
          </p:cNvGrpSpPr>
          <p:nvPr/>
        </p:nvGrpSpPr>
        <p:grpSpPr bwMode="auto">
          <a:xfrm>
            <a:off x="1119188" y="4652963"/>
            <a:ext cx="4748212" cy="479425"/>
            <a:chOff x="705" y="3106"/>
            <a:chExt cx="2991" cy="302"/>
          </a:xfrm>
        </p:grpSpPr>
        <p:graphicFrame>
          <p:nvGraphicFramePr>
            <p:cNvPr id="77828" name="Object 2"/>
            <p:cNvGraphicFramePr>
              <a:graphicFrameLocks noChangeAspect="1"/>
            </p:cNvGraphicFramePr>
            <p:nvPr/>
          </p:nvGraphicFramePr>
          <p:xfrm>
            <a:off x="2490" y="3119"/>
            <a:ext cx="1206" cy="289"/>
          </p:xfrm>
          <a:graphic>
            <a:graphicData uri="http://schemas.openxmlformats.org/presentationml/2006/ole">
              <mc:AlternateContent xmlns:mc="http://schemas.openxmlformats.org/markup-compatibility/2006">
                <mc:Choice xmlns:v="urn:schemas-microsoft-com:vml" Requires="v">
                  <p:oleObj spid="_x0000_s134597" name="Equation" r:id="rId7" imgW="952200" imgH="228600" progId="Equation.3">
                    <p:embed/>
                  </p:oleObj>
                </mc:Choice>
                <mc:Fallback>
                  <p:oleObj name="Equation" r:id="rId7" imgW="952200" imgH="2286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0" y="3119"/>
                          <a:ext cx="1206" cy="2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29" name="Object 3"/>
            <p:cNvGraphicFramePr>
              <a:graphicFrameLocks noChangeAspect="1"/>
            </p:cNvGraphicFramePr>
            <p:nvPr/>
          </p:nvGraphicFramePr>
          <p:xfrm>
            <a:off x="1022" y="3152"/>
            <a:ext cx="1407" cy="256"/>
          </p:xfrm>
          <a:graphic>
            <a:graphicData uri="http://schemas.openxmlformats.org/presentationml/2006/ole">
              <mc:AlternateContent xmlns:mc="http://schemas.openxmlformats.org/markup-compatibility/2006">
                <mc:Choice xmlns:v="urn:schemas-microsoft-com:vml" Requires="v">
                  <p:oleObj spid="_x0000_s134598" name="Equation" r:id="rId9" imgW="1231560" imgH="228600" progId="Equation.DSMT4">
                    <p:embed/>
                  </p:oleObj>
                </mc:Choice>
                <mc:Fallback>
                  <p:oleObj name="Equation" r:id="rId9" imgW="1231560" imgH="22860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2" y="3152"/>
                          <a:ext cx="1407"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834" name="Text Box 13"/>
            <p:cNvSpPr txBox="1">
              <a:spLocks noChangeArrowheads="1"/>
            </p:cNvSpPr>
            <p:nvPr/>
          </p:nvSpPr>
          <p:spPr bwMode="auto">
            <a:xfrm>
              <a:off x="705" y="3106"/>
              <a:ext cx="3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(c)</a:t>
              </a:r>
              <a:endParaRPr lang="en-US" altLang="zh-TW"/>
            </a:p>
          </p:txBody>
        </p:sp>
      </p:grpSp>
      <p:sp>
        <p:nvSpPr>
          <p:cNvPr id="77833" name="Text Box 11"/>
          <p:cNvSpPr txBox="1">
            <a:spLocks noChangeArrowheads="1"/>
          </p:cNvSpPr>
          <p:nvPr/>
        </p:nvSpPr>
        <p:spPr bwMode="auto">
          <a:xfrm>
            <a:off x="1547813" y="5157788"/>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dirty="0">
                <a:solidFill>
                  <a:srgbClr val="0000FF"/>
                </a:solidFill>
                <a:latin typeface="Times New Roman" pitchFamily="18" charset="0"/>
                <a:ea typeface="標楷體" pitchFamily="65" charset="-120"/>
              </a:rPr>
              <a:t>(due to the fact that elementary row operations do not change the dependency relationships among columns)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Rectangle 3"/>
          <p:cNvSpPr>
            <a:spLocks noGrp="1" noChangeArrowheads="1"/>
          </p:cNvSpPr>
          <p:nvPr>
            <p:ph type="body" idx="1"/>
          </p:nvPr>
        </p:nvSpPr>
        <p:spPr>
          <a:xfrm>
            <a:off x="381000" y="857250"/>
            <a:ext cx="8334375" cy="514350"/>
          </a:xfrm>
        </p:spPr>
        <p:txBody>
          <a:bodyPr/>
          <a:lstStyle/>
          <a:p>
            <a:pPr eaLnBrk="1" hangingPunct="1">
              <a:lnSpc>
                <a:spcPct val="114000"/>
              </a:lnSpc>
              <a:buSzTx/>
              <a:buFont typeface="Wingdings" pitchFamily="2" charset="2"/>
              <a:buChar char="§"/>
            </a:pPr>
            <a:r>
              <a:rPr lang="en-US" altLang="zh-TW"/>
              <a:t>Theorem 4.18: Solutions of a nonhomogeneous linear system</a:t>
            </a:r>
          </a:p>
        </p:txBody>
      </p:sp>
      <p:sp>
        <p:nvSpPr>
          <p:cNvPr id="78855" name="Rectangle 9"/>
          <p:cNvSpPr>
            <a:spLocks noChangeArrowheads="1"/>
          </p:cNvSpPr>
          <p:nvPr/>
        </p:nvSpPr>
        <p:spPr bwMode="auto">
          <a:xfrm>
            <a:off x="539750" y="3328988"/>
            <a:ext cx="114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p>
            <a:r>
              <a:rPr lang="en-US" altLang="zh-TW">
                <a:solidFill>
                  <a:schemeClr val="hlink"/>
                </a:solidFill>
                <a:latin typeface="Times New Roman" pitchFamily="18" charset="0"/>
              </a:rPr>
              <a:t>Pf:</a:t>
            </a:r>
          </a:p>
        </p:txBody>
      </p:sp>
      <p:graphicFrame>
        <p:nvGraphicFramePr>
          <p:cNvPr id="78850" name="Object 0"/>
          <p:cNvGraphicFramePr>
            <a:graphicFrameLocks noChangeAspect="1"/>
          </p:cNvGraphicFramePr>
          <p:nvPr/>
        </p:nvGraphicFramePr>
        <p:xfrm>
          <a:off x="1517650" y="4476750"/>
          <a:ext cx="4437063" cy="482600"/>
        </p:xfrm>
        <a:graphic>
          <a:graphicData uri="http://schemas.openxmlformats.org/presentationml/2006/ole">
            <mc:AlternateContent xmlns:mc="http://schemas.openxmlformats.org/markup-compatibility/2006">
              <mc:Choice xmlns:v="urn:schemas-microsoft-com:vml" Requires="v">
                <p:oleObj spid="_x0000_s145855" name="Equation" r:id="rId3" imgW="2234880" imgH="241200" progId="Equation.DSMT4">
                  <p:embed/>
                </p:oleObj>
              </mc:Choice>
              <mc:Fallback>
                <p:oleObj name="Equation" r:id="rId3" imgW="2234880" imgH="2412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650" y="4476750"/>
                        <a:ext cx="4437063"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1" name="Object 1"/>
          <p:cNvGraphicFramePr>
            <a:graphicFrameLocks noChangeAspect="1"/>
          </p:cNvGraphicFramePr>
          <p:nvPr/>
        </p:nvGraphicFramePr>
        <p:xfrm>
          <a:off x="1584325" y="5548313"/>
          <a:ext cx="6059488" cy="504825"/>
        </p:xfrm>
        <a:graphic>
          <a:graphicData uri="http://schemas.openxmlformats.org/presentationml/2006/ole">
            <mc:AlternateContent xmlns:mc="http://schemas.openxmlformats.org/markup-compatibility/2006">
              <mc:Choice xmlns:v="urn:schemas-microsoft-com:vml" Requires="v">
                <p:oleObj spid="_x0000_s145856" name="Equation" r:id="rId5" imgW="2920680" imgH="241200" progId="Equation.DSMT4">
                  <p:embed/>
                </p:oleObj>
              </mc:Choice>
              <mc:Fallback>
                <p:oleObj name="Equation" r:id="rId5" imgW="2920680" imgH="2412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4325" y="5548313"/>
                        <a:ext cx="6059488"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2" name="Object 2"/>
          <p:cNvGraphicFramePr>
            <a:graphicFrameLocks noChangeAspect="1"/>
          </p:cNvGraphicFramePr>
          <p:nvPr/>
        </p:nvGraphicFramePr>
        <p:xfrm>
          <a:off x="1590675" y="6119813"/>
          <a:ext cx="1838325" cy="482600"/>
        </p:xfrm>
        <a:graphic>
          <a:graphicData uri="http://schemas.openxmlformats.org/presentationml/2006/ole">
            <mc:AlternateContent xmlns:mc="http://schemas.openxmlformats.org/markup-compatibility/2006">
              <mc:Choice xmlns:v="urn:schemas-microsoft-com:vml" Requires="v">
                <p:oleObj spid="_x0000_s145857" name="Equation" r:id="rId7" imgW="927000" imgH="241200" progId="Equation.DSMT4">
                  <p:embed/>
                </p:oleObj>
              </mc:Choice>
              <mc:Fallback>
                <p:oleObj name="Equation" r:id="rId7" imgW="927000" imgH="2412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0675" y="6119813"/>
                        <a:ext cx="1838325"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6" name="Text Box 15"/>
          <p:cNvSpPr txBox="1">
            <a:spLocks noChangeArrowheads="1"/>
          </p:cNvSpPr>
          <p:nvPr/>
        </p:nvSpPr>
        <p:spPr bwMode="auto">
          <a:xfrm>
            <a:off x="1377950" y="3857625"/>
            <a:ext cx="6394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dirty="0">
                <a:latin typeface="Times New Roman" pitchFamily="18" charset="0"/>
                <a:ea typeface="標楷體" pitchFamily="65" charset="-120"/>
              </a:rPr>
              <a:t>Let  </a:t>
            </a:r>
            <a:r>
              <a:rPr lang="en-US" altLang="zh-TW" b="1" dirty="0">
                <a:latin typeface="Times New Roman" pitchFamily="18" charset="0"/>
                <a:ea typeface="標楷體" pitchFamily="65" charset="-120"/>
              </a:rPr>
              <a:t>x</a:t>
            </a:r>
            <a:r>
              <a:rPr lang="en-US" altLang="zh-TW" dirty="0">
                <a:latin typeface="Times New Roman" pitchFamily="18" charset="0"/>
                <a:ea typeface="標楷體" pitchFamily="65" charset="-120"/>
              </a:rPr>
              <a:t>  be another solution of </a:t>
            </a:r>
            <a:r>
              <a:rPr lang="en-US" altLang="zh-TW" i="1" dirty="0">
                <a:latin typeface="Times New Roman" pitchFamily="18" charset="0"/>
                <a:ea typeface="標楷體" pitchFamily="65" charset="-120"/>
              </a:rPr>
              <a:t>A</a:t>
            </a:r>
            <a:r>
              <a:rPr lang="en-US" altLang="zh-TW" b="1" dirty="0">
                <a:latin typeface="Times New Roman" pitchFamily="18" charset="0"/>
                <a:ea typeface="標楷體" pitchFamily="65" charset="-120"/>
              </a:rPr>
              <a:t>x</a:t>
            </a:r>
            <a:r>
              <a:rPr lang="en-US" altLang="zh-TW" dirty="0">
                <a:latin typeface="Times New Roman" pitchFamily="18" charset="0"/>
                <a:ea typeface="標楷體" pitchFamily="65" charset="-120"/>
              </a:rPr>
              <a:t> = </a:t>
            </a:r>
            <a:r>
              <a:rPr lang="en-US" altLang="zh-TW" b="1" dirty="0">
                <a:latin typeface="Times New Roman" pitchFamily="18" charset="0"/>
                <a:ea typeface="標楷體" pitchFamily="65" charset="-120"/>
              </a:rPr>
              <a:t>b</a:t>
            </a:r>
            <a:r>
              <a:rPr lang="en-US" altLang="zh-TW" dirty="0">
                <a:latin typeface="Times New Roman" pitchFamily="18" charset="0"/>
                <a:ea typeface="標楷體" pitchFamily="65" charset="-120"/>
              </a:rPr>
              <a:t> other than </a:t>
            </a:r>
            <a:r>
              <a:rPr lang="en-US" altLang="zh-TW" b="1" kern="0" dirty="0" err="1">
                <a:solidFill>
                  <a:srgbClr val="000000"/>
                </a:solidFill>
                <a:latin typeface="Times New Roman"/>
                <a:ea typeface="標楷體"/>
              </a:rPr>
              <a:t>x</a:t>
            </a:r>
            <a:r>
              <a:rPr lang="en-US" altLang="zh-TW" i="1" kern="0" baseline="-30000" dirty="0" err="1">
                <a:solidFill>
                  <a:srgbClr val="000000"/>
                </a:solidFill>
                <a:latin typeface="Times New Roman"/>
                <a:ea typeface="標楷體"/>
              </a:rPr>
              <a:t>p</a:t>
            </a:r>
            <a:endParaRPr lang="en-US" altLang="zh-TW" dirty="0">
              <a:latin typeface="Times New Roman" pitchFamily="18" charset="0"/>
              <a:ea typeface="標楷體" pitchFamily="65" charset="-120"/>
            </a:endParaRPr>
          </a:p>
        </p:txBody>
      </p:sp>
      <p:graphicFrame>
        <p:nvGraphicFramePr>
          <p:cNvPr id="78853" name="Object 3"/>
          <p:cNvGraphicFramePr>
            <a:graphicFrameLocks noChangeAspect="1"/>
          </p:cNvGraphicFramePr>
          <p:nvPr/>
        </p:nvGraphicFramePr>
        <p:xfrm>
          <a:off x="1500188" y="5000625"/>
          <a:ext cx="1485900" cy="481013"/>
        </p:xfrm>
        <a:graphic>
          <a:graphicData uri="http://schemas.openxmlformats.org/presentationml/2006/ole">
            <mc:AlternateContent xmlns:mc="http://schemas.openxmlformats.org/markup-compatibility/2006">
              <mc:Choice xmlns:v="urn:schemas-microsoft-com:vml" Requires="v">
                <p:oleObj spid="_x0000_s145858" name="Equation" r:id="rId9" imgW="749160" imgH="241200" progId="Equation.DSMT4">
                  <p:embed/>
                </p:oleObj>
              </mc:Choice>
              <mc:Fallback>
                <p:oleObj name="Equation" r:id="rId9" imgW="749160" imgH="24120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0188" y="5000625"/>
                        <a:ext cx="1485900"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7" name="Text Box 21"/>
          <p:cNvSpPr txBox="1">
            <a:spLocks noChangeArrowheads="1"/>
          </p:cNvSpPr>
          <p:nvPr/>
        </p:nvSpPr>
        <p:spPr bwMode="auto">
          <a:xfrm>
            <a:off x="1928813" y="4979988"/>
            <a:ext cx="401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	  is a solution of </a:t>
            </a:r>
            <a:r>
              <a:rPr lang="en-US" altLang="zh-TW" i="1">
                <a:latin typeface="Times New Roman" pitchFamily="18" charset="0"/>
                <a:ea typeface="標楷體" pitchFamily="65" charset="-120"/>
              </a:rPr>
              <a:t> A</a:t>
            </a:r>
            <a:r>
              <a:rPr lang="en-US" altLang="zh-TW" b="1">
                <a:latin typeface="Times New Roman" pitchFamily="18" charset="0"/>
                <a:ea typeface="標楷體" pitchFamily="65" charset="-120"/>
              </a:rPr>
              <a:t>x</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0</a:t>
            </a:r>
            <a:endParaRPr lang="en-US" altLang="zh-TW"/>
          </a:p>
        </p:txBody>
      </p:sp>
      <p:sp>
        <p:nvSpPr>
          <p:cNvPr id="10" name="矩形 9"/>
          <p:cNvSpPr/>
          <p:nvPr/>
        </p:nvSpPr>
        <p:spPr>
          <a:xfrm>
            <a:off x="1000125" y="1428750"/>
            <a:ext cx="7572375" cy="1776413"/>
          </a:xfrm>
          <a:prstGeom prst="rect">
            <a:avLst/>
          </a:prstGeom>
        </p:spPr>
        <p:txBody>
          <a:bodyPr>
            <a:spAutoFit/>
          </a:bodyPr>
          <a:lstStyle/>
          <a:p>
            <a:pPr>
              <a:lnSpc>
                <a:spcPct val="114000"/>
              </a:lnSpc>
              <a:spcBef>
                <a:spcPct val="20000"/>
              </a:spcBef>
              <a:buClr>
                <a:srgbClr val="000000"/>
              </a:buClr>
              <a:buSzPct val="40000"/>
              <a:defRPr/>
            </a:pPr>
            <a:r>
              <a:rPr lang="en-US" altLang="zh-TW" kern="0" dirty="0">
                <a:solidFill>
                  <a:srgbClr val="000000"/>
                </a:solidFill>
                <a:latin typeface="Times New Roman"/>
                <a:ea typeface="標楷體"/>
              </a:rPr>
              <a:t>If </a:t>
            </a:r>
            <a:r>
              <a:rPr lang="en-US" altLang="zh-TW" b="1" kern="0" dirty="0" err="1">
                <a:solidFill>
                  <a:srgbClr val="000000"/>
                </a:solidFill>
                <a:latin typeface="Times New Roman"/>
                <a:ea typeface="標楷體"/>
              </a:rPr>
              <a:t>x</a:t>
            </a:r>
            <a:r>
              <a:rPr lang="en-US" altLang="zh-TW" i="1" kern="0" baseline="-30000" dirty="0" err="1">
                <a:solidFill>
                  <a:srgbClr val="000000"/>
                </a:solidFill>
                <a:latin typeface="Times New Roman"/>
                <a:ea typeface="標楷體"/>
              </a:rPr>
              <a:t>p</a:t>
            </a:r>
            <a:r>
              <a:rPr lang="en-US" altLang="zh-TW" kern="0" dirty="0">
                <a:solidFill>
                  <a:srgbClr val="000000"/>
                </a:solidFill>
                <a:latin typeface="Times New Roman"/>
                <a:ea typeface="標楷體"/>
              </a:rPr>
              <a:t> is a particular solution of the </a:t>
            </a:r>
            <a:r>
              <a:rPr lang="en-US" altLang="zh-TW" kern="0" dirty="0" err="1">
                <a:solidFill>
                  <a:srgbClr val="000000"/>
                </a:solidFill>
                <a:latin typeface="Times New Roman"/>
                <a:ea typeface="標楷體"/>
              </a:rPr>
              <a:t>nonhomogeneous</a:t>
            </a:r>
            <a:r>
              <a:rPr lang="en-US" altLang="zh-TW" kern="0" dirty="0">
                <a:solidFill>
                  <a:srgbClr val="000000"/>
                </a:solidFill>
                <a:latin typeface="Times New Roman"/>
                <a:ea typeface="標楷體"/>
              </a:rPr>
              <a:t> system        </a:t>
            </a:r>
            <a:r>
              <a:rPr lang="en-US" altLang="zh-TW" i="1" kern="0" dirty="0">
                <a:solidFill>
                  <a:srgbClr val="000000"/>
                </a:solidFill>
                <a:latin typeface="Times New Roman"/>
                <a:ea typeface="標楷體"/>
              </a:rPr>
              <a:t>A</a:t>
            </a:r>
            <a:r>
              <a:rPr lang="en-US" altLang="zh-TW" b="1" kern="0" dirty="0">
                <a:solidFill>
                  <a:srgbClr val="000000"/>
                </a:solidFill>
                <a:latin typeface="Times New Roman"/>
                <a:ea typeface="標楷體"/>
              </a:rPr>
              <a:t>x</a:t>
            </a:r>
            <a:r>
              <a:rPr lang="en-US" altLang="zh-TW" kern="0" dirty="0">
                <a:solidFill>
                  <a:srgbClr val="000000"/>
                </a:solidFill>
                <a:latin typeface="Times New Roman"/>
                <a:ea typeface="標楷體"/>
              </a:rPr>
              <a:t> = </a:t>
            </a:r>
            <a:r>
              <a:rPr lang="en-US" altLang="zh-TW" b="1" kern="0" dirty="0">
                <a:solidFill>
                  <a:srgbClr val="000000"/>
                </a:solidFill>
                <a:latin typeface="Times New Roman"/>
                <a:ea typeface="標楷體"/>
              </a:rPr>
              <a:t>b</a:t>
            </a:r>
            <a:r>
              <a:rPr lang="en-US" altLang="zh-TW" kern="0" dirty="0">
                <a:solidFill>
                  <a:srgbClr val="000000"/>
                </a:solidFill>
                <a:latin typeface="Times New Roman"/>
                <a:ea typeface="標楷體"/>
              </a:rPr>
              <a:t>, then every solution of this system can be written in        the form</a:t>
            </a:r>
            <a:r>
              <a:rPr lang="en-US" altLang="zh-TW" i="1" kern="0" dirty="0">
                <a:solidFill>
                  <a:srgbClr val="000000"/>
                </a:solidFill>
                <a:latin typeface="Times New Roman"/>
                <a:ea typeface="標楷體"/>
              </a:rPr>
              <a:t> </a:t>
            </a:r>
            <a:r>
              <a:rPr lang="en-US" altLang="zh-TW" b="1" kern="0" dirty="0">
                <a:solidFill>
                  <a:srgbClr val="000000"/>
                </a:solidFill>
                <a:latin typeface="Times New Roman"/>
                <a:ea typeface="標楷體"/>
              </a:rPr>
              <a:t>x</a:t>
            </a:r>
            <a:r>
              <a:rPr lang="en-US" altLang="zh-TW" kern="0" dirty="0">
                <a:solidFill>
                  <a:srgbClr val="000000"/>
                </a:solidFill>
                <a:latin typeface="Times New Roman"/>
                <a:ea typeface="標楷體"/>
              </a:rPr>
              <a:t> = </a:t>
            </a:r>
            <a:r>
              <a:rPr lang="en-US" altLang="zh-TW" b="1" kern="0" dirty="0" err="1">
                <a:solidFill>
                  <a:srgbClr val="000000"/>
                </a:solidFill>
                <a:latin typeface="Times New Roman"/>
                <a:ea typeface="標楷體"/>
              </a:rPr>
              <a:t>x</a:t>
            </a:r>
            <a:r>
              <a:rPr lang="en-US" altLang="zh-TW" i="1" kern="0" baseline="-30000" dirty="0" err="1">
                <a:solidFill>
                  <a:srgbClr val="000000"/>
                </a:solidFill>
                <a:latin typeface="Times New Roman"/>
                <a:ea typeface="標楷體"/>
              </a:rPr>
              <a:t>p</a:t>
            </a:r>
            <a:r>
              <a:rPr lang="en-US" altLang="zh-TW" i="1" kern="0" baseline="-30000" dirty="0">
                <a:solidFill>
                  <a:srgbClr val="000000"/>
                </a:solidFill>
                <a:latin typeface="Times New Roman"/>
                <a:ea typeface="標楷體"/>
              </a:rPr>
              <a:t> </a:t>
            </a:r>
            <a:r>
              <a:rPr lang="en-US" altLang="zh-TW" kern="0" dirty="0">
                <a:solidFill>
                  <a:srgbClr val="000000"/>
                </a:solidFill>
                <a:latin typeface="Times New Roman"/>
                <a:ea typeface="標楷體"/>
              </a:rPr>
              <a:t>+ </a:t>
            </a:r>
            <a:r>
              <a:rPr lang="en-US" altLang="zh-TW" b="1" kern="0" dirty="0" err="1">
                <a:solidFill>
                  <a:srgbClr val="000000"/>
                </a:solidFill>
                <a:latin typeface="Times New Roman"/>
                <a:ea typeface="標楷體"/>
              </a:rPr>
              <a:t>x</a:t>
            </a:r>
            <a:r>
              <a:rPr lang="en-US" altLang="zh-TW" i="1" kern="0" baseline="-30000" dirty="0" err="1">
                <a:solidFill>
                  <a:srgbClr val="000000"/>
                </a:solidFill>
                <a:latin typeface="Times New Roman"/>
                <a:ea typeface="標楷體"/>
              </a:rPr>
              <a:t>h</a:t>
            </a:r>
            <a:r>
              <a:rPr lang="en-US" altLang="zh-TW" kern="0" dirty="0">
                <a:solidFill>
                  <a:srgbClr val="000000"/>
                </a:solidFill>
                <a:latin typeface="Times New Roman"/>
                <a:ea typeface="標楷體"/>
              </a:rPr>
              <a:t> , </a:t>
            </a:r>
            <a:r>
              <a:rPr lang="en-US" altLang="zh-TW" kern="0" dirty="0" err="1">
                <a:solidFill>
                  <a:srgbClr val="000000"/>
                </a:solidFill>
                <a:latin typeface="Times New Roman"/>
                <a:ea typeface="標楷體"/>
              </a:rPr>
              <a:t>wher</a:t>
            </a:r>
            <a:r>
              <a:rPr lang="en-US" altLang="zh-TW" kern="0" dirty="0">
                <a:solidFill>
                  <a:srgbClr val="000000"/>
                </a:solidFill>
                <a:latin typeface="Times New Roman"/>
                <a:ea typeface="標楷體"/>
              </a:rPr>
              <a:t> </a:t>
            </a:r>
            <a:r>
              <a:rPr lang="en-US" altLang="zh-TW" b="1" kern="0" dirty="0" err="1">
                <a:solidFill>
                  <a:srgbClr val="000000"/>
                </a:solidFill>
                <a:latin typeface="Times New Roman"/>
                <a:ea typeface="標楷體"/>
              </a:rPr>
              <a:t>x</a:t>
            </a:r>
            <a:r>
              <a:rPr lang="en-US" altLang="zh-TW" i="1" kern="0" baseline="-30000" dirty="0" err="1">
                <a:solidFill>
                  <a:srgbClr val="000000"/>
                </a:solidFill>
                <a:latin typeface="Times New Roman"/>
                <a:ea typeface="標楷體"/>
              </a:rPr>
              <a:t>h</a:t>
            </a:r>
            <a:r>
              <a:rPr lang="en-US" altLang="zh-TW" kern="0" dirty="0">
                <a:solidFill>
                  <a:srgbClr val="000000"/>
                </a:solidFill>
                <a:latin typeface="Times New Roman"/>
                <a:ea typeface="標楷體"/>
              </a:rPr>
              <a:t> is a solution of the corresponding homogeneous system </a:t>
            </a:r>
            <a:r>
              <a:rPr lang="en-US" altLang="zh-TW" i="1" kern="0" dirty="0">
                <a:solidFill>
                  <a:srgbClr val="000000"/>
                </a:solidFill>
                <a:latin typeface="Times New Roman"/>
                <a:ea typeface="標楷體"/>
              </a:rPr>
              <a:t>A</a:t>
            </a:r>
            <a:r>
              <a:rPr lang="en-US" altLang="zh-TW" b="1" kern="0" dirty="0">
                <a:solidFill>
                  <a:srgbClr val="000000"/>
                </a:solidFill>
                <a:latin typeface="Times New Roman"/>
                <a:ea typeface="標楷體"/>
              </a:rPr>
              <a:t>x</a:t>
            </a:r>
            <a:r>
              <a:rPr lang="en-US" altLang="zh-TW" kern="0" dirty="0">
                <a:solidFill>
                  <a:srgbClr val="000000"/>
                </a:solidFill>
                <a:latin typeface="Times New Roman"/>
                <a:ea typeface="標楷體"/>
              </a:rPr>
              <a:t> = </a:t>
            </a:r>
            <a:r>
              <a:rPr lang="en-US" altLang="zh-TW" b="1" kern="0" dirty="0">
                <a:solidFill>
                  <a:srgbClr val="000000"/>
                </a:solidFill>
                <a:latin typeface="Times New Roman"/>
                <a:ea typeface="標楷體"/>
              </a:rPr>
              <a:t>0</a:t>
            </a:r>
            <a:endParaRPr lang="en-US" altLang="zh-TW" sz="2000" kern="0" dirty="0">
              <a:solidFill>
                <a:srgbClr val="000000"/>
              </a:solidFill>
              <a:latin typeface="Times New Roman"/>
              <a:ea typeface="標楷體"/>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3"/>
          <p:cNvSpPr>
            <a:spLocks noGrp="1" noChangeArrowheads="1"/>
          </p:cNvSpPr>
          <p:nvPr>
            <p:ph type="body" idx="1"/>
          </p:nvPr>
        </p:nvSpPr>
        <p:spPr>
          <a:xfrm>
            <a:off x="457200" y="838200"/>
            <a:ext cx="8686800" cy="2951163"/>
          </a:xfrm>
        </p:spPr>
        <p:txBody>
          <a:bodyPr/>
          <a:lstStyle/>
          <a:p>
            <a:pPr eaLnBrk="1" hangingPunct="1">
              <a:lnSpc>
                <a:spcPct val="130000"/>
              </a:lnSpc>
            </a:pPr>
            <a:r>
              <a:rPr lang="en-US" altLang="zh-TW"/>
              <a:t>Ex 8: Finding the solution set of a nonhomogeneous system</a:t>
            </a:r>
            <a:endParaRPr lang="en-US" altLang="zh-TW">
              <a:latin typeface="標楷體" pitchFamily="65" charset="-120"/>
            </a:endParaRPr>
          </a:p>
          <a:p>
            <a:pPr eaLnBrk="1" hangingPunct="1">
              <a:lnSpc>
                <a:spcPct val="130000"/>
              </a:lnSpc>
              <a:buFont typeface="Wingdings" pitchFamily="2" charset="2"/>
              <a:buNone/>
            </a:pPr>
            <a:r>
              <a:rPr lang="en-US" altLang="zh-TW">
                <a:solidFill>
                  <a:schemeClr val="tx1"/>
                </a:solidFill>
                <a:latin typeface="標楷體" pitchFamily="65" charset="-120"/>
              </a:rPr>
              <a:t>	</a:t>
            </a:r>
            <a:r>
              <a:rPr lang="en-US" altLang="zh-TW">
                <a:solidFill>
                  <a:schemeClr val="tx1"/>
                </a:solidFill>
              </a:rPr>
              <a:t>Find the set of all solution vectors of the system of linear equations</a:t>
            </a:r>
            <a:endParaRPr lang="en-US" altLang="zh-TW"/>
          </a:p>
          <a:p>
            <a:pPr eaLnBrk="1" hangingPunct="1"/>
            <a:endParaRPr lang="en-US" altLang="zh-TW"/>
          </a:p>
          <a:p>
            <a:pPr eaLnBrk="1" hangingPunct="1"/>
            <a:endParaRPr lang="en-US" altLang="zh-TW">
              <a:latin typeface="標楷體" pitchFamily="65" charset="-120"/>
            </a:endParaRPr>
          </a:p>
          <a:p>
            <a:pPr eaLnBrk="1" hangingPunct="1">
              <a:buFont typeface="Wingdings" pitchFamily="2" charset="2"/>
              <a:buNone/>
            </a:pPr>
            <a:r>
              <a:rPr lang="en-US" altLang="zh-TW">
                <a:latin typeface="標楷體" pitchFamily="65" charset="-120"/>
              </a:rPr>
              <a:t>  </a:t>
            </a:r>
          </a:p>
          <a:p>
            <a:pPr eaLnBrk="1" hangingPunct="1">
              <a:buFont typeface="Wingdings" pitchFamily="2" charset="2"/>
              <a:buNone/>
            </a:pPr>
            <a:endParaRPr lang="en-US" altLang="zh-TW">
              <a:latin typeface="標楷體" pitchFamily="65" charset="-120"/>
            </a:endParaRPr>
          </a:p>
          <a:p>
            <a:pPr eaLnBrk="1" hangingPunct="1">
              <a:buFont typeface="Wingdings" pitchFamily="2" charset="2"/>
              <a:buNone/>
            </a:pPr>
            <a:r>
              <a:rPr lang="en-US" altLang="zh-TW"/>
              <a:t>Sol:</a:t>
            </a:r>
          </a:p>
        </p:txBody>
      </p:sp>
      <p:graphicFrame>
        <p:nvGraphicFramePr>
          <p:cNvPr id="79874" name="Object 0"/>
          <p:cNvGraphicFramePr>
            <a:graphicFrameLocks noChangeAspect="1"/>
          </p:cNvGraphicFramePr>
          <p:nvPr/>
        </p:nvGraphicFramePr>
        <p:xfrm>
          <a:off x="1979613" y="2295525"/>
          <a:ext cx="5121275" cy="1347788"/>
        </p:xfrm>
        <a:graphic>
          <a:graphicData uri="http://schemas.openxmlformats.org/presentationml/2006/ole">
            <mc:AlternateContent xmlns:mc="http://schemas.openxmlformats.org/markup-compatibility/2006">
              <mc:Choice xmlns:v="urn:schemas-microsoft-com:vml" Requires="v">
                <p:oleObj spid="_x0000_s80609" name="Equation" r:id="rId3" imgW="2539800" imgH="672840" progId="Equation.3">
                  <p:embed/>
                </p:oleObj>
              </mc:Choice>
              <mc:Fallback>
                <p:oleObj name="Equation" r:id="rId3" imgW="2539800" imgH="67284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295525"/>
                        <a:ext cx="5121275" cy="1347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9877" name="Group 17"/>
          <p:cNvGrpSpPr>
            <a:grpSpLocks/>
          </p:cNvGrpSpPr>
          <p:nvPr/>
        </p:nvGrpSpPr>
        <p:grpSpPr bwMode="auto">
          <a:xfrm>
            <a:off x="1492250" y="4487863"/>
            <a:ext cx="6307138" cy="1655762"/>
            <a:chOff x="940" y="2614"/>
            <a:chExt cx="3973" cy="1043"/>
          </a:xfrm>
        </p:grpSpPr>
        <p:graphicFrame>
          <p:nvGraphicFramePr>
            <p:cNvPr id="79875" name="Object 1"/>
            <p:cNvGraphicFramePr>
              <a:graphicFrameLocks noChangeAspect="1"/>
            </p:cNvGraphicFramePr>
            <p:nvPr/>
          </p:nvGraphicFramePr>
          <p:xfrm>
            <a:off x="940" y="2614"/>
            <a:ext cx="3973" cy="860"/>
          </p:xfrm>
          <a:graphic>
            <a:graphicData uri="http://schemas.openxmlformats.org/presentationml/2006/ole">
              <mc:AlternateContent xmlns:mc="http://schemas.openxmlformats.org/markup-compatibility/2006">
                <mc:Choice xmlns:v="urn:schemas-microsoft-com:vml" Requires="v">
                  <p:oleObj spid="_x0000_s80610" name="Equation" r:id="rId5" imgW="3314520" imgH="711000" progId="Equation.DSMT4">
                    <p:embed/>
                  </p:oleObj>
                </mc:Choice>
                <mc:Fallback>
                  <p:oleObj name="Equation" r:id="rId5" imgW="3314520" imgH="7110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 y="2614"/>
                          <a:ext cx="3973" cy="8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878" name="Text Box 14"/>
            <p:cNvSpPr txBox="1">
              <a:spLocks noChangeArrowheads="1"/>
            </p:cNvSpPr>
            <p:nvPr/>
          </p:nvSpPr>
          <p:spPr bwMode="auto">
            <a:xfrm>
              <a:off x="3923" y="3369"/>
              <a:ext cx="5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i="1">
                  <a:solidFill>
                    <a:schemeClr val="hlink"/>
                  </a:solidFill>
                  <a:latin typeface="Times New Roman" pitchFamily="18" charset="0"/>
                </a:rPr>
                <a:t>s      t</a:t>
              </a:r>
            </a:p>
          </p:txBody>
        </p: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901" name="Group 14"/>
          <p:cNvGrpSpPr>
            <a:grpSpLocks/>
          </p:cNvGrpSpPr>
          <p:nvPr/>
        </p:nvGrpSpPr>
        <p:grpSpPr bwMode="auto">
          <a:xfrm>
            <a:off x="954088" y="909638"/>
            <a:ext cx="7123112" cy="2519362"/>
            <a:chOff x="569" y="2175"/>
            <a:chExt cx="4487" cy="1587"/>
          </a:xfrm>
        </p:grpSpPr>
        <p:graphicFrame>
          <p:nvGraphicFramePr>
            <p:cNvPr id="80899" name="Object 1"/>
            <p:cNvGraphicFramePr>
              <a:graphicFrameLocks noChangeAspect="1"/>
            </p:cNvGraphicFramePr>
            <p:nvPr/>
          </p:nvGraphicFramePr>
          <p:xfrm>
            <a:off x="569" y="2175"/>
            <a:ext cx="4487" cy="1185"/>
          </p:xfrm>
          <a:graphic>
            <a:graphicData uri="http://schemas.openxmlformats.org/presentationml/2006/ole">
              <mc:AlternateContent xmlns:mc="http://schemas.openxmlformats.org/markup-compatibility/2006">
                <mc:Choice xmlns:v="urn:schemas-microsoft-com:vml" Requires="v">
                  <p:oleObj spid="_x0000_s163920" name="Equation" r:id="rId3" imgW="3568680" imgH="939600" progId="Equation.3">
                    <p:embed/>
                  </p:oleObj>
                </mc:Choice>
                <mc:Fallback>
                  <p:oleObj name="Equation" r:id="rId3" imgW="3568680" imgH="939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 y="2175"/>
                          <a:ext cx="4487" cy="11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00" name="Object 2"/>
            <p:cNvGraphicFramePr>
              <a:graphicFrameLocks noChangeAspect="1"/>
            </p:cNvGraphicFramePr>
            <p:nvPr/>
          </p:nvGraphicFramePr>
          <p:xfrm>
            <a:off x="830" y="3458"/>
            <a:ext cx="1378" cy="304"/>
          </p:xfrm>
          <a:graphic>
            <a:graphicData uri="http://schemas.openxmlformats.org/presentationml/2006/ole">
              <mc:AlternateContent xmlns:mc="http://schemas.openxmlformats.org/markup-compatibility/2006">
                <mc:Choice xmlns:v="urn:schemas-microsoft-com:vml" Requires="v">
                  <p:oleObj spid="_x0000_s163921" name="Equation" r:id="rId5" imgW="1091880" imgH="241200" progId="Equation.3">
                    <p:embed/>
                  </p:oleObj>
                </mc:Choice>
                <mc:Fallback>
                  <p:oleObj name="Equation" r:id="rId5" imgW="1091880" imgH="241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 y="3458"/>
                          <a:ext cx="1378" cy="3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0902" name="Text Box 16"/>
          <p:cNvSpPr txBox="1">
            <a:spLocks noChangeArrowheads="1"/>
          </p:cNvSpPr>
          <p:nvPr/>
        </p:nvSpPr>
        <p:spPr bwMode="auto">
          <a:xfrm>
            <a:off x="914400" y="4159250"/>
            <a:ext cx="636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i.e.,</a:t>
            </a:r>
          </a:p>
        </p:txBody>
      </p:sp>
      <p:graphicFrame>
        <p:nvGraphicFramePr>
          <p:cNvPr id="80898" name="Object 0"/>
          <p:cNvGraphicFramePr>
            <a:graphicFrameLocks noChangeAspect="1"/>
          </p:cNvGraphicFramePr>
          <p:nvPr/>
        </p:nvGraphicFramePr>
        <p:xfrm>
          <a:off x="1563688" y="3500438"/>
          <a:ext cx="1352550" cy="1833562"/>
        </p:xfrm>
        <a:graphic>
          <a:graphicData uri="http://schemas.openxmlformats.org/presentationml/2006/ole">
            <mc:AlternateContent xmlns:mc="http://schemas.openxmlformats.org/markup-compatibility/2006">
              <mc:Choice xmlns:v="urn:schemas-microsoft-com:vml" Requires="v">
                <p:oleObj spid="_x0000_s163922" name="Equation" r:id="rId7" imgW="672840" imgH="914400" progId="Equation.3">
                  <p:embed/>
                </p:oleObj>
              </mc:Choice>
              <mc:Fallback>
                <p:oleObj name="Equation" r:id="rId7" imgW="672840" imgH="914400" progId="Equation.3">
                  <p:embed/>
                  <p:pic>
                    <p:nvPicPr>
                      <p:cNvPr id="0" name="Object 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3688" y="3500438"/>
                        <a:ext cx="1352550" cy="183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0903" name="Text Box 19"/>
          <p:cNvSpPr txBox="1">
            <a:spLocks noChangeArrowheads="1"/>
          </p:cNvSpPr>
          <p:nvPr/>
        </p:nvSpPr>
        <p:spPr bwMode="auto">
          <a:xfrm>
            <a:off x="901700" y="5564188"/>
            <a:ext cx="75580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20000"/>
              </a:spcBef>
              <a:buClr>
                <a:schemeClr val="tx1"/>
              </a:buClr>
              <a:buSzPct val="40000"/>
              <a:buFont typeface="Wingdings" pitchFamily="2" charset="2"/>
              <a:buNone/>
            </a:pPr>
            <a:r>
              <a:rPr lang="en-US" altLang="zh-TW">
                <a:latin typeface="Times New Roman" pitchFamily="18" charset="0"/>
                <a:ea typeface="標楷體" pitchFamily="65" charset="-120"/>
              </a:rPr>
              <a:t>and</a:t>
            </a:r>
            <a:r>
              <a:rPr lang="en-US" altLang="zh-TW" b="1">
                <a:latin typeface="Times New Roman" pitchFamily="18" charset="0"/>
                <a:ea typeface="標楷體" pitchFamily="65" charset="-120"/>
              </a:rPr>
              <a:t> x</a:t>
            </a:r>
            <a:r>
              <a:rPr lang="en-US" altLang="zh-TW" i="1" baseline="-30000">
                <a:latin typeface="Times New Roman" pitchFamily="18" charset="0"/>
                <a:ea typeface="標楷體" pitchFamily="65" charset="-120"/>
              </a:rPr>
              <a:t>h</a:t>
            </a:r>
            <a:r>
              <a:rPr lang="en-US" altLang="zh-TW" baseline="-30000">
                <a:latin typeface="Times New Roman" pitchFamily="18" charset="0"/>
                <a:ea typeface="標楷體" pitchFamily="65" charset="-120"/>
              </a:rPr>
              <a:t> </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s</a:t>
            </a:r>
            <a:r>
              <a:rPr lang="en-US" altLang="zh-TW" b="1">
                <a:latin typeface="Times New Roman" pitchFamily="18" charset="0"/>
                <a:ea typeface="標楷體" pitchFamily="65" charset="-120"/>
              </a:rPr>
              <a:t>u</a:t>
            </a:r>
            <a:r>
              <a:rPr lang="en-US" altLang="zh-TW" baseline="-30000">
                <a:latin typeface="Times New Roman" pitchFamily="18" charset="0"/>
                <a:ea typeface="標楷體" pitchFamily="65" charset="-120"/>
              </a:rPr>
              <a:t>1 </a:t>
            </a:r>
            <a:r>
              <a:rPr lang="en-US" altLang="zh-TW">
                <a:latin typeface="Times New Roman" pitchFamily="18" charset="0"/>
                <a:ea typeface="標楷體" pitchFamily="65" charset="-120"/>
              </a:rPr>
              <a:t>+ </a:t>
            </a:r>
            <a:r>
              <a:rPr lang="en-US" altLang="zh-TW" i="1">
                <a:latin typeface="Times New Roman" pitchFamily="18" charset="0"/>
                <a:ea typeface="標楷體" pitchFamily="65" charset="-120"/>
              </a:rPr>
              <a:t>t</a:t>
            </a:r>
            <a:r>
              <a:rPr lang="en-US" altLang="zh-TW" b="1">
                <a:latin typeface="Times New Roman" pitchFamily="18" charset="0"/>
                <a:ea typeface="標楷體" pitchFamily="65" charset="-120"/>
              </a:rPr>
              <a:t>u</a:t>
            </a:r>
            <a:r>
              <a:rPr lang="en-US" altLang="zh-TW" baseline="-30000">
                <a:latin typeface="Times New Roman" pitchFamily="18" charset="0"/>
                <a:ea typeface="標楷體" pitchFamily="65" charset="-120"/>
              </a:rPr>
              <a:t>2</a:t>
            </a:r>
            <a:r>
              <a:rPr lang="en-US" altLang="zh-TW">
                <a:latin typeface="Times New Roman" pitchFamily="18" charset="0"/>
                <a:ea typeface="標楷體" pitchFamily="65" charset="-120"/>
              </a:rPr>
              <a:t>  is a solution of </a:t>
            </a:r>
            <a:r>
              <a:rPr lang="en-US" altLang="zh-TW" i="1">
                <a:latin typeface="Times New Roman" pitchFamily="18" charset="0"/>
                <a:ea typeface="標楷體" pitchFamily="65" charset="-120"/>
              </a:rPr>
              <a:t>A</a:t>
            </a:r>
            <a:r>
              <a:rPr lang="en-US" altLang="zh-TW" b="1">
                <a:latin typeface="Times New Roman" pitchFamily="18" charset="0"/>
                <a:ea typeface="標楷體" pitchFamily="65" charset="-120"/>
              </a:rPr>
              <a:t>x</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0</a:t>
            </a:r>
            <a:r>
              <a:rPr lang="en-US" altLang="zh-TW">
                <a:latin typeface="Times New Roman" pitchFamily="18" charset="0"/>
                <a:ea typeface="標楷體" pitchFamily="65" charset="-120"/>
              </a:rPr>
              <a:t> </a:t>
            </a:r>
            <a:r>
              <a:rPr lang="en-US" altLang="zh-TW">
                <a:solidFill>
                  <a:srgbClr val="0000FF"/>
                </a:solidFill>
                <a:latin typeface="Times New Roman" pitchFamily="18" charset="0"/>
                <a:ea typeface="標楷體" pitchFamily="65" charset="-120"/>
              </a:rPr>
              <a:t>(you can replace the constant vector with a zero vector to check this result)</a:t>
            </a:r>
            <a:endParaRPr lang="en-US" altLang="zh-TW">
              <a:solidFill>
                <a:srgbClr val="0000FF"/>
              </a:solidFill>
            </a:endParaRPr>
          </a:p>
        </p:txBody>
      </p:sp>
      <p:sp>
        <p:nvSpPr>
          <p:cNvPr id="80904" name="Text Box 22"/>
          <p:cNvSpPr txBox="1">
            <a:spLocks noChangeArrowheads="1"/>
          </p:cNvSpPr>
          <p:nvPr/>
        </p:nvSpPr>
        <p:spPr bwMode="auto">
          <a:xfrm>
            <a:off x="3059113" y="4221163"/>
            <a:ext cx="504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spcBef>
                <a:spcPct val="50000"/>
              </a:spcBef>
            </a:pPr>
            <a:r>
              <a:rPr lang="en-US" altLang="zh-TW" dirty="0">
                <a:latin typeface="Times New Roman" pitchFamily="18" charset="0"/>
              </a:rPr>
              <a:t>is a particular solution vector of </a:t>
            </a:r>
            <a:r>
              <a:rPr lang="en-US" altLang="zh-TW" i="1" dirty="0">
                <a:latin typeface="Times New Roman" pitchFamily="18" charset="0"/>
              </a:rPr>
              <a:t>A</a:t>
            </a:r>
            <a:r>
              <a:rPr lang="en-US" altLang="zh-TW" b="1" dirty="0">
                <a:latin typeface="Times New Roman" pitchFamily="18" charset="0"/>
              </a:rPr>
              <a:t>x </a:t>
            </a:r>
            <a:r>
              <a:rPr lang="en-US" altLang="zh-TW" dirty="0">
                <a:latin typeface="Times New Roman" pitchFamily="18" charset="0"/>
              </a:rPr>
              <a:t>= </a:t>
            </a:r>
            <a:r>
              <a:rPr lang="en-US" altLang="zh-TW" b="1" dirty="0">
                <a:latin typeface="Times New Roman" pitchFamily="18" charset="0"/>
              </a:rPr>
              <a:t>b</a:t>
            </a:r>
            <a:r>
              <a:rPr lang="en-US" altLang="zh-TW" dirty="0">
                <a:latin typeface="Times New Roman" pitchFamily="18" charset="0"/>
              </a:rPr>
              <a: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571500" y="908050"/>
            <a:ext cx="8001000" cy="5659438"/>
          </a:xfrm>
        </p:spPr>
        <p:txBody>
          <a:bodyPr/>
          <a:lstStyle/>
          <a:p>
            <a:pPr eaLnBrk="1" hangingPunct="1">
              <a:lnSpc>
                <a:spcPct val="110000"/>
              </a:lnSpc>
              <a:buSzTx/>
              <a:buFont typeface="Wingdings" pitchFamily="2" charset="2"/>
              <a:buChar char="§"/>
              <a:defRPr/>
            </a:pPr>
            <a:r>
              <a:rPr lang="en-US" altLang="zh-TW" dirty="0"/>
              <a:t>For any </a:t>
            </a:r>
            <a:r>
              <a:rPr lang="en-US" altLang="zh-TW" i="1" dirty="0" err="1"/>
              <a:t>n</a:t>
            </a:r>
            <a:r>
              <a:rPr lang="en-US" altLang="zh-TW" dirty="0" err="1"/>
              <a:t>×</a:t>
            </a:r>
            <a:r>
              <a:rPr lang="en-US" altLang="zh-TW" i="1" dirty="0" err="1"/>
              <a:t>n</a:t>
            </a:r>
            <a:r>
              <a:rPr lang="en-US" altLang="zh-TW" dirty="0"/>
              <a:t> matrix </a:t>
            </a:r>
            <a:r>
              <a:rPr lang="en-US" altLang="zh-TW" i="1" dirty="0"/>
              <a:t>A</a:t>
            </a:r>
            <a:r>
              <a:rPr lang="en-US" altLang="zh-TW" dirty="0"/>
              <a:t> with </a:t>
            </a:r>
            <a:r>
              <a:rPr lang="en-US" altLang="zh-TW" dirty="0" err="1"/>
              <a:t>det</a:t>
            </a:r>
            <a:r>
              <a:rPr lang="en-US" altLang="zh-TW" dirty="0"/>
              <a:t>(</a:t>
            </a:r>
            <a:r>
              <a:rPr lang="en-US" altLang="zh-TW" i="1" dirty="0"/>
              <a:t>A</a:t>
            </a:r>
            <a:r>
              <a:rPr lang="en-US" altLang="zh-TW" dirty="0"/>
              <a:t>) ≠ 0 </a:t>
            </a:r>
            <a:endParaRPr lang="en-US" altLang="zh-TW" i="1" dirty="0"/>
          </a:p>
          <a:p>
            <a:pPr marL="355600" indent="-355600" eaLnBrk="1" hangingPunct="1">
              <a:lnSpc>
                <a:spcPct val="110000"/>
              </a:lnSpc>
              <a:buNone/>
              <a:defRPr/>
            </a:pPr>
            <a:r>
              <a:rPr lang="en-US" altLang="zh-TW" dirty="0">
                <a:solidFill>
                  <a:srgbClr val="0000FF"/>
                </a:solidFill>
              </a:rPr>
              <a:t>※ If </a:t>
            </a:r>
            <a:r>
              <a:rPr lang="en-US" altLang="zh-TW" dirty="0" err="1">
                <a:solidFill>
                  <a:srgbClr val="0000FF"/>
                </a:solidFill>
              </a:rPr>
              <a:t>det</a:t>
            </a:r>
            <a:r>
              <a:rPr lang="en-US" altLang="zh-TW" dirty="0">
                <a:solidFill>
                  <a:srgbClr val="0000FF"/>
                </a:solidFill>
              </a:rPr>
              <a:t>(</a:t>
            </a:r>
            <a:r>
              <a:rPr lang="en-US" altLang="zh-TW" i="1" dirty="0">
                <a:solidFill>
                  <a:srgbClr val="0000FF"/>
                </a:solidFill>
              </a:rPr>
              <a:t>A</a:t>
            </a:r>
            <a:r>
              <a:rPr lang="en-US" altLang="zh-TW" dirty="0">
                <a:solidFill>
                  <a:srgbClr val="0000FF"/>
                </a:solidFill>
              </a:rPr>
              <a:t>) ≠ 0, </a:t>
            </a:r>
            <a:r>
              <a:rPr lang="en-US" altLang="zh-TW" i="1" dirty="0">
                <a:solidFill>
                  <a:srgbClr val="0000FF"/>
                </a:solidFill>
              </a:rPr>
              <a:t>A</a:t>
            </a:r>
            <a:r>
              <a:rPr lang="en-US" altLang="zh-TW" b="1" dirty="0">
                <a:solidFill>
                  <a:srgbClr val="0000FF"/>
                </a:solidFill>
              </a:rPr>
              <a:t>x </a:t>
            </a:r>
            <a:r>
              <a:rPr lang="en-US" altLang="zh-TW" dirty="0">
                <a:solidFill>
                  <a:srgbClr val="0000FF"/>
                </a:solidFill>
              </a:rPr>
              <a:t>= </a:t>
            </a:r>
            <a:r>
              <a:rPr lang="en-US" altLang="zh-TW" b="1" dirty="0">
                <a:solidFill>
                  <a:srgbClr val="0000FF"/>
                </a:solidFill>
              </a:rPr>
              <a:t>b</a:t>
            </a:r>
            <a:r>
              <a:rPr lang="en-US" altLang="zh-TW" dirty="0">
                <a:solidFill>
                  <a:srgbClr val="0000FF"/>
                </a:solidFill>
              </a:rPr>
              <a:t> is with the unique solution (</a:t>
            </a:r>
            <a:r>
              <a:rPr lang="en-US" altLang="zh-TW" b="1" dirty="0" err="1">
                <a:solidFill>
                  <a:srgbClr val="0000FF"/>
                </a:solidFill>
              </a:rPr>
              <a:t>x</a:t>
            </a:r>
            <a:r>
              <a:rPr lang="en-US" altLang="zh-TW" i="1" baseline="-25000" dirty="0" err="1">
                <a:solidFill>
                  <a:srgbClr val="0000FF"/>
                </a:solidFill>
              </a:rPr>
              <a:t>p</a:t>
            </a:r>
            <a:r>
              <a:rPr lang="en-US" altLang="zh-TW" dirty="0">
                <a:solidFill>
                  <a:srgbClr val="0000FF"/>
                </a:solidFill>
              </a:rPr>
              <a:t>) and </a:t>
            </a:r>
            <a:r>
              <a:rPr lang="en-US" altLang="zh-TW" i="1" dirty="0">
                <a:solidFill>
                  <a:srgbClr val="0000FF"/>
                </a:solidFill>
              </a:rPr>
              <a:t>A</a:t>
            </a:r>
            <a:r>
              <a:rPr lang="en-US" altLang="zh-TW" b="1" dirty="0">
                <a:solidFill>
                  <a:srgbClr val="0000FF"/>
                </a:solidFill>
              </a:rPr>
              <a:t>x </a:t>
            </a:r>
            <a:r>
              <a:rPr lang="en-US" altLang="zh-TW" dirty="0">
                <a:solidFill>
                  <a:srgbClr val="0000FF"/>
                </a:solidFill>
              </a:rPr>
              <a:t>= </a:t>
            </a:r>
            <a:r>
              <a:rPr lang="en-US" altLang="zh-TW" b="1" dirty="0">
                <a:solidFill>
                  <a:srgbClr val="0000FF"/>
                </a:solidFill>
              </a:rPr>
              <a:t>0</a:t>
            </a:r>
            <a:r>
              <a:rPr lang="en-US" altLang="zh-TW" dirty="0">
                <a:solidFill>
                  <a:srgbClr val="0000FF"/>
                </a:solidFill>
              </a:rPr>
              <a:t> has only the trivial solution (</a:t>
            </a:r>
            <a:r>
              <a:rPr lang="en-US" altLang="zh-TW" b="1" dirty="0" err="1">
                <a:solidFill>
                  <a:srgbClr val="0000FF"/>
                </a:solidFill>
              </a:rPr>
              <a:t>x</a:t>
            </a:r>
            <a:r>
              <a:rPr lang="en-US" altLang="zh-TW" i="1" baseline="-25000" dirty="0" err="1">
                <a:solidFill>
                  <a:srgbClr val="0000FF"/>
                </a:solidFill>
              </a:rPr>
              <a:t>h</a:t>
            </a:r>
            <a:r>
              <a:rPr lang="en-US" altLang="zh-TW" dirty="0">
                <a:solidFill>
                  <a:srgbClr val="0000FF"/>
                </a:solidFill>
              </a:rPr>
              <a:t> = </a:t>
            </a:r>
            <a:r>
              <a:rPr lang="en-US" altLang="zh-TW" b="1" dirty="0">
                <a:solidFill>
                  <a:srgbClr val="0000FF"/>
                </a:solidFill>
              </a:rPr>
              <a:t>0</a:t>
            </a:r>
            <a:r>
              <a:rPr lang="en-US" altLang="zh-TW" dirty="0">
                <a:solidFill>
                  <a:srgbClr val="0000FF"/>
                </a:solidFill>
              </a:rPr>
              <a:t>). According to Theorem 4.18, the solution of </a:t>
            </a:r>
            <a:r>
              <a:rPr lang="en-US" altLang="zh-TW" i="1" dirty="0">
                <a:solidFill>
                  <a:srgbClr val="0000FF"/>
                </a:solidFill>
              </a:rPr>
              <a:t>A</a:t>
            </a:r>
            <a:r>
              <a:rPr lang="en-US" altLang="zh-TW" b="1" dirty="0">
                <a:solidFill>
                  <a:srgbClr val="0000FF"/>
                </a:solidFill>
              </a:rPr>
              <a:t>x</a:t>
            </a:r>
            <a:r>
              <a:rPr lang="en-US" altLang="zh-TW" dirty="0">
                <a:solidFill>
                  <a:srgbClr val="0000FF"/>
                </a:solidFill>
              </a:rPr>
              <a:t> = </a:t>
            </a:r>
            <a:r>
              <a:rPr lang="en-US" altLang="zh-TW" b="1" dirty="0">
                <a:solidFill>
                  <a:srgbClr val="0000FF"/>
                </a:solidFill>
              </a:rPr>
              <a:t>b</a:t>
            </a:r>
            <a:r>
              <a:rPr lang="en-US" altLang="zh-TW" dirty="0">
                <a:solidFill>
                  <a:srgbClr val="0000FF"/>
                </a:solidFill>
              </a:rPr>
              <a:t> can be written as </a:t>
            </a:r>
            <a:r>
              <a:rPr lang="en-US" altLang="zh-TW" b="1" dirty="0">
                <a:solidFill>
                  <a:srgbClr val="0000FF"/>
                </a:solidFill>
              </a:rPr>
              <a:t>x</a:t>
            </a:r>
            <a:r>
              <a:rPr lang="en-US" altLang="zh-TW" dirty="0">
                <a:solidFill>
                  <a:srgbClr val="0000FF"/>
                </a:solidFill>
              </a:rPr>
              <a:t> = </a:t>
            </a:r>
            <a:r>
              <a:rPr lang="en-US" altLang="zh-TW" b="1" dirty="0" err="1">
                <a:solidFill>
                  <a:srgbClr val="0000FF"/>
                </a:solidFill>
              </a:rPr>
              <a:t>x</a:t>
            </a:r>
            <a:r>
              <a:rPr lang="en-US" altLang="zh-TW" i="1" baseline="-25000" dirty="0" err="1">
                <a:solidFill>
                  <a:srgbClr val="0000FF"/>
                </a:solidFill>
              </a:rPr>
              <a:t>p</a:t>
            </a:r>
            <a:r>
              <a:rPr lang="en-US" altLang="zh-TW" dirty="0">
                <a:solidFill>
                  <a:srgbClr val="0000FF"/>
                </a:solidFill>
              </a:rPr>
              <a:t> + </a:t>
            </a:r>
            <a:r>
              <a:rPr lang="en-US" altLang="zh-TW" b="1" dirty="0" err="1">
                <a:solidFill>
                  <a:srgbClr val="0000FF"/>
                </a:solidFill>
              </a:rPr>
              <a:t>x</a:t>
            </a:r>
            <a:r>
              <a:rPr lang="en-US" altLang="zh-TW" i="1" baseline="-25000" dirty="0" err="1">
                <a:solidFill>
                  <a:srgbClr val="0000FF"/>
                </a:solidFill>
              </a:rPr>
              <a:t>h</a:t>
            </a:r>
            <a:r>
              <a:rPr lang="en-US" altLang="zh-TW" dirty="0">
                <a:solidFill>
                  <a:srgbClr val="0000FF"/>
                </a:solidFill>
              </a:rPr>
              <a:t>. The result of </a:t>
            </a:r>
            <a:r>
              <a:rPr lang="en-US" altLang="zh-TW" b="1" dirty="0" err="1">
                <a:solidFill>
                  <a:srgbClr val="0000FF"/>
                </a:solidFill>
              </a:rPr>
              <a:t>x</a:t>
            </a:r>
            <a:r>
              <a:rPr lang="en-US" altLang="zh-TW" i="1" baseline="-25000" dirty="0" err="1">
                <a:solidFill>
                  <a:srgbClr val="0000FF"/>
                </a:solidFill>
              </a:rPr>
              <a:t>h</a:t>
            </a:r>
            <a:r>
              <a:rPr lang="en-US" altLang="zh-TW" i="1" baseline="-25000" dirty="0">
                <a:solidFill>
                  <a:srgbClr val="0000FF"/>
                </a:solidFill>
              </a:rPr>
              <a:t> </a:t>
            </a:r>
            <a:r>
              <a:rPr lang="en-US" altLang="zh-TW" dirty="0">
                <a:solidFill>
                  <a:srgbClr val="0000FF"/>
                </a:solidFill>
              </a:rPr>
              <a:t>= </a:t>
            </a:r>
            <a:r>
              <a:rPr lang="en-US" altLang="zh-TW" b="1" dirty="0">
                <a:solidFill>
                  <a:srgbClr val="0000FF"/>
                </a:solidFill>
              </a:rPr>
              <a:t>0</a:t>
            </a:r>
            <a:r>
              <a:rPr lang="en-US" altLang="zh-TW" dirty="0">
                <a:solidFill>
                  <a:srgbClr val="0000FF"/>
                </a:solidFill>
              </a:rPr>
              <a:t> implies that there is only one solution for </a:t>
            </a:r>
            <a:r>
              <a:rPr lang="en-US" altLang="zh-TW" i="1" dirty="0">
                <a:solidFill>
                  <a:srgbClr val="0000FF"/>
                </a:solidFill>
              </a:rPr>
              <a:t>A</a:t>
            </a:r>
            <a:r>
              <a:rPr lang="en-US" altLang="zh-TW" b="1" dirty="0">
                <a:solidFill>
                  <a:srgbClr val="0000FF"/>
                </a:solidFill>
              </a:rPr>
              <a:t>x </a:t>
            </a:r>
            <a:r>
              <a:rPr lang="en-US" altLang="zh-TW" dirty="0">
                <a:solidFill>
                  <a:srgbClr val="0000FF"/>
                </a:solidFill>
              </a:rPr>
              <a:t>= </a:t>
            </a:r>
            <a:r>
              <a:rPr lang="en-US" altLang="zh-TW" b="1" dirty="0">
                <a:solidFill>
                  <a:srgbClr val="0000FF"/>
                </a:solidFill>
              </a:rPr>
              <a:t>b</a:t>
            </a:r>
            <a:r>
              <a:rPr lang="en-US" altLang="zh-TW" dirty="0">
                <a:solidFill>
                  <a:srgbClr val="0000FF"/>
                </a:solidFill>
              </a:rPr>
              <a:t> and the solution is </a:t>
            </a:r>
            <a:r>
              <a:rPr lang="en-US" altLang="zh-TW" b="1" dirty="0">
                <a:solidFill>
                  <a:srgbClr val="0000FF"/>
                </a:solidFill>
              </a:rPr>
              <a:t>x</a:t>
            </a:r>
            <a:r>
              <a:rPr lang="en-US" altLang="zh-TW" dirty="0">
                <a:solidFill>
                  <a:srgbClr val="0000FF"/>
                </a:solidFill>
              </a:rPr>
              <a:t> = </a:t>
            </a:r>
            <a:r>
              <a:rPr lang="en-US" altLang="zh-TW" b="1" dirty="0" err="1">
                <a:solidFill>
                  <a:srgbClr val="0000FF"/>
                </a:solidFill>
              </a:rPr>
              <a:t>x</a:t>
            </a:r>
            <a:r>
              <a:rPr lang="en-US" altLang="zh-TW" i="1" baseline="-25000" dirty="0" err="1">
                <a:solidFill>
                  <a:srgbClr val="0000FF"/>
                </a:solidFill>
              </a:rPr>
              <a:t>p</a:t>
            </a:r>
            <a:r>
              <a:rPr lang="en-US" altLang="zh-TW" dirty="0">
                <a:solidFill>
                  <a:srgbClr val="0000FF"/>
                </a:solidFill>
              </a:rPr>
              <a:t> + </a:t>
            </a:r>
            <a:r>
              <a:rPr lang="en-US" altLang="zh-TW" b="1" dirty="0">
                <a:solidFill>
                  <a:srgbClr val="0000FF"/>
                </a:solidFill>
              </a:rPr>
              <a:t>0</a:t>
            </a:r>
            <a:r>
              <a:rPr lang="en-US" altLang="zh-TW" dirty="0">
                <a:solidFill>
                  <a:srgbClr val="0000FF"/>
                </a:solidFill>
              </a:rPr>
              <a:t> = </a:t>
            </a:r>
            <a:r>
              <a:rPr lang="en-US" altLang="zh-TW" b="1" dirty="0" err="1">
                <a:solidFill>
                  <a:srgbClr val="0000FF"/>
                </a:solidFill>
              </a:rPr>
              <a:t>x</a:t>
            </a:r>
            <a:r>
              <a:rPr lang="en-US" altLang="zh-TW" i="1" baseline="-25000" dirty="0" err="1">
                <a:solidFill>
                  <a:srgbClr val="0000FF"/>
                </a:solidFill>
              </a:rPr>
              <a:t>p</a:t>
            </a:r>
            <a:endParaRPr lang="en-US" altLang="zh-TW" i="1" baseline="-25000" dirty="0">
              <a:solidFill>
                <a:srgbClr val="0000FF"/>
              </a:solidFill>
            </a:endParaRPr>
          </a:p>
          <a:p>
            <a:pPr marL="444500" indent="-444500" eaLnBrk="1" hangingPunct="1">
              <a:lnSpc>
                <a:spcPct val="110000"/>
              </a:lnSpc>
              <a:buFont typeface="Wingdings" pitchFamily="2" charset="2"/>
              <a:buNone/>
              <a:defRPr/>
            </a:pPr>
            <a:r>
              <a:rPr lang="en-US" altLang="zh-TW" dirty="0">
                <a:solidFill>
                  <a:srgbClr val="0000FF"/>
                </a:solidFill>
              </a:rPr>
              <a:t>※ In this scenario, nullity(</a:t>
            </a:r>
            <a:r>
              <a:rPr lang="en-US" altLang="zh-TW" i="1" dirty="0">
                <a:solidFill>
                  <a:srgbClr val="0000FF"/>
                </a:solidFill>
              </a:rPr>
              <a:t>A</a:t>
            </a:r>
            <a:r>
              <a:rPr lang="en-US" altLang="zh-TW" dirty="0">
                <a:solidFill>
                  <a:srgbClr val="0000FF"/>
                </a:solidFill>
              </a:rPr>
              <a:t>) = dim(</a:t>
            </a:r>
            <a:r>
              <a:rPr lang="en-US" altLang="zh-TW" i="1" dirty="0">
                <a:solidFill>
                  <a:srgbClr val="0000FF"/>
                </a:solidFill>
              </a:rPr>
              <a:t>NS</a:t>
            </a:r>
            <a:r>
              <a:rPr lang="en-US" altLang="zh-TW" dirty="0">
                <a:solidFill>
                  <a:srgbClr val="0000FF"/>
                </a:solidFill>
              </a:rPr>
              <a:t>(</a:t>
            </a:r>
            <a:r>
              <a:rPr lang="en-US" altLang="zh-TW" i="1" dirty="0">
                <a:solidFill>
                  <a:srgbClr val="0000FF"/>
                </a:solidFill>
              </a:rPr>
              <a:t>A</a:t>
            </a:r>
            <a:r>
              <a:rPr lang="en-US" altLang="zh-TW" dirty="0">
                <a:solidFill>
                  <a:srgbClr val="0000FF"/>
                </a:solidFill>
              </a:rPr>
              <a:t>)) = dim({</a:t>
            </a:r>
            <a:r>
              <a:rPr lang="en-US" altLang="zh-TW" b="1" dirty="0">
                <a:solidFill>
                  <a:srgbClr val="0000FF"/>
                </a:solidFill>
              </a:rPr>
              <a:t>0</a:t>
            </a:r>
            <a:r>
              <a:rPr lang="en-US" altLang="zh-TW" dirty="0">
                <a:solidFill>
                  <a:srgbClr val="0000FF"/>
                </a:solidFill>
              </a:rPr>
              <a:t>}) = 0. Furthermore, according to Theorem 4.17 that </a:t>
            </a:r>
            <a:r>
              <a:rPr lang="en-US" altLang="zh-TW" i="1" dirty="0">
                <a:solidFill>
                  <a:srgbClr val="0000FF"/>
                </a:solidFill>
              </a:rPr>
              <a:t>n</a:t>
            </a:r>
            <a:r>
              <a:rPr lang="en-US" altLang="zh-TW" dirty="0">
                <a:solidFill>
                  <a:srgbClr val="0000FF"/>
                </a:solidFill>
              </a:rPr>
              <a:t> = rank(</a:t>
            </a:r>
            <a:r>
              <a:rPr lang="en-US" altLang="zh-TW" i="1" dirty="0">
                <a:solidFill>
                  <a:srgbClr val="0000FF"/>
                </a:solidFill>
              </a:rPr>
              <a:t>A</a:t>
            </a:r>
            <a:r>
              <a:rPr lang="en-US" altLang="zh-TW" dirty="0">
                <a:solidFill>
                  <a:srgbClr val="0000FF"/>
                </a:solidFill>
              </a:rPr>
              <a:t>) + nullity(</a:t>
            </a:r>
            <a:r>
              <a:rPr lang="en-US" altLang="zh-TW" i="1" dirty="0">
                <a:solidFill>
                  <a:srgbClr val="0000FF"/>
                </a:solidFill>
              </a:rPr>
              <a:t>A</a:t>
            </a:r>
            <a:r>
              <a:rPr lang="en-US" altLang="zh-TW" dirty="0">
                <a:solidFill>
                  <a:srgbClr val="0000FF"/>
                </a:solidFill>
              </a:rPr>
              <a:t>) , we can conclude that rank(</a:t>
            </a:r>
            <a:r>
              <a:rPr lang="en-US" altLang="zh-TW" i="1" dirty="0">
                <a:solidFill>
                  <a:srgbClr val="0000FF"/>
                </a:solidFill>
              </a:rPr>
              <a:t>A</a:t>
            </a:r>
            <a:r>
              <a:rPr lang="en-US" altLang="zh-TW" dirty="0">
                <a:solidFill>
                  <a:srgbClr val="0000FF"/>
                </a:solidFill>
              </a:rPr>
              <a:t>) = </a:t>
            </a:r>
            <a:r>
              <a:rPr lang="en-US" altLang="zh-TW" i="1" dirty="0">
                <a:solidFill>
                  <a:srgbClr val="0000FF"/>
                </a:solidFill>
              </a:rPr>
              <a:t>n</a:t>
            </a:r>
          </a:p>
          <a:p>
            <a:pPr marL="444500" indent="-444500" eaLnBrk="1" hangingPunct="1">
              <a:lnSpc>
                <a:spcPct val="110000"/>
              </a:lnSpc>
              <a:buNone/>
              <a:defRPr/>
            </a:pPr>
            <a:r>
              <a:rPr lang="en-US" altLang="zh-TW" dirty="0">
                <a:solidFill>
                  <a:srgbClr val="0000FF"/>
                </a:solidFill>
              </a:rPr>
              <a:t>※ Finally, according to the definition of rank(</a:t>
            </a:r>
            <a:r>
              <a:rPr lang="en-US" altLang="zh-TW" i="1" dirty="0">
                <a:solidFill>
                  <a:srgbClr val="0000FF"/>
                </a:solidFill>
              </a:rPr>
              <a:t>A</a:t>
            </a:r>
            <a:r>
              <a:rPr lang="en-US" altLang="zh-TW" dirty="0">
                <a:solidFill>
                  <a:srgbClr val="0000FF"/>
                </a:solidFill>
              </a:rPr>
              <a:t>) = dim(</a:t>
            </a:r>
            <a:r>
              <a:rPr lang="en-US" altLang="zh-TW" i="1" dirty="0">
                <a:solidFill>
                  <a:srgbClr val="0000FF"/>
                </a:solidFill>
              </a:rPr>
              <a:t>RS</a:t>
            </a:r>
            <a:r>
              <a:rPr lang="en-US" altLang="zh-TW" dirty="0">
                <a:solidFill>
                  <a:srgbClr val="0000FF"/>
                </a:solidFill>
              </a:rPr>
              <a:t>(</a:t>
            </a:r>
            <a:r>
              <a:rPr lang="en-US" altLang="zh-TW" i="1" dirty="0">
                <a:solidFill>
                  <a:srgbClr val="0000FF"/>
                </a:solidFill>
              </a:rPr>
              <a:t>A</a:t>
            </a:r>
            <a:r>
              <a:rPr lang="en-US" altLang="zh-TW" dirty="0">
                <a:solidFill>
                  <a:srgbClr val="0000FF"/>
                </a:solidFill>
              </a:rPr>
              <a:t>)) = dim(</a:t>
            </a:r>
            <a:r>
              <a:rPr lang="en-US" altLang="zh-TW" i="1" dirty="0">
                <a:solidFill>
                  <a:srgbClr val="0000FF"/>
                </a:solidFill>
              </a:rPr>
              <a:t>CS</a:t>
            </a:r>
            <a:r>
              <a:rPr lang="en-US" altLang="zh-TW" dirty="0">
                <a:solidFill>
                  <a:srgbClr val="0000FF"/>
                </a:solidFill>
              </a:rPr>
              <a:t>(</a:t>
            </a:r>
            <a:r>
              <a:rPr lang="en-US" altLang="zh-TW" i="1" dirty="0">
                <a:solidFill>
                  <a:srgbClr val="0000FF"/>
                </a:solidFill>
              </a:rPr>
              <a:t>A</a:t>
            </a:r>
            <a:r>
              <a:rPr lang="en-US" altLang="zh-TW" dirty="0">
                <a:solidFill>
                  <a:srgbClr val="0000FF"/>
                </a:solidFill>
              </a:rPr>
              <a:t>)), we can further obtain that dim(</a:t>
            </a:r>
            <a:r>
              <a:rPr lang="en-US" altLang="zh-TW" i="1" dirty="0">
                <a:solidFill>
                  <a:srgbClr val="0000FF"/>
                </a:solidFill>
              </a:rPr>
              <a:t>RS</a:t>
            </a:r>
            <a:r>
              <a:rPr lang="en-US" altLang="zh-TW" dirty="0">
                <a:solidFill>
                  <a:srgbClr val="0000FF"/>
                </a:solidFill>
              </a:rPr>
              <a:t>(</a:t>
            </a:r>
            <a:r>
              <a:rPr lang="en-US" altLang="zh-TW" i="1" dirty="0">
                <a:solidFill>
                  <a:srgbClr val="0000FF"/>
                </a:solidFill>
              </a:rPr>
              <a:t>A</a:t>
            </a:r>
            <a:r>
              <a:rPr lang="en-US" altLang="zh-TW" dirty="0">
                <a:solidFill>
                  <a:srgbClr val="0000FF"/>
                </a:solidFill>
              </a:rPr>
              <a:t>)) = dim(</a:t>
            </a:r>
            <a:r>
              <a:rPr lang="en-US" altLang="zh-TW" i="1" dirty="0">
                <a:solidFill>
                  <a:srgbClr val="0000FF"/>
                </a:solidFill>
              </a:rPr>
              <a:t>CS</a:t>
            </a:r>
            <a:r>
              <a:rPr lang="en-US" altLang="zh-TW" dirty="0">
                <a:solidFill>
                  <a:srgbClr val="0000FF"/>
                </a:solidFill>
              </a:rPr>
              <a:t>(</a:t>
            </a:r>
            <a:r>
              <a:rPr lang="en-US" altLang="zh-TW" i="1" dirty="0">
                <a:solidFill>
                  <a:srgbClr val="0000FF"/>
                </a:solidFill>
              </a:rPr>
              <a:t>A</a:t>
            </a:r>
            <a:r>
              <a:rPr lang="en-US" altLang="zh-TW" dirty="0">
                <a:solidFill>
                  <a:srgbClr val="0000FF"/>
                </a:solidFill>
              </a:rPr>
              <a:t>)) = </a:t>
            </a:r>
            <a:r>
              <a:rPr lang="en-US" altLang="zh-TW" i="1" dirty="0">
                <a:solidFill>
                  <a:srgbClr val="0000FF"/>
                </a:solidFill>
              </a:rPr>
              <a:t>n</a:t>
            </a:r>
            <a:r>
              <a:rPr lang="en-US" altLang="zh-TW" dirty="0">
                <a:solidFill>
                  <a:srgbClr val="0000FF"/>
                </a:solidFill>
              </a:rPr>
              <a:t>, which implies that there are </a:t>
            </a:r>
            <a:r>
              <a:rPr lang="en-US" altLang="zh-TW" i="1" dirty="0">
                <a:solidFill>
                  <a:srgbClr val="0000FF"/>
                </a:solidFill>
              </a:rPr>
              <a:t>n</a:t>
            </a:r>
            <a:r>
              <a:rPr lang="en-US" altLang="zh-TW" dirty="0">
                <a:solidFill>
                  <a:srgbClr val="0000FF"/>
                </a:solidFill>
              </a:rPr>
              <a:t> rows (and </a:t>
            </a:r>
            <a:r>
              <a:rPr lang="en-US" altLang="zh-TW" i="1" dirty="0">
                <a:solidFill>
                  <a:srgbClr val="0000FF"/>
                </a:solidFill>
              </a:rPr>
              <a:t>n</a:t>
            </a:r>
            <a:r>
              <a:rPr lang="en-US" altLang="zh-TW" dirty="0">
                <a:solidFill>
                  <a:srgbClr val="0000FF"/>
                </a:solidFill>
              </a:rPr>
              <a:t> columns) of </a:t>
            </a:r>
            <a:r>
              <a:rPr lang="en-US" altLang="zh-TW" i="1" dirty="0">
                <a:solidFill>
                  <a:srgbClr val="0000FF"/>
                </a:solidFill>
              </a:rPr>
              <a:t>A</a:t>
            </a:r>
            <a:r>
              <a:rPr lang="en-US" altLang="zh-TW" dirty="0">
                <a:solidFill>
                  <a:srgbClr val="0000FF"/>
                </a:solidFill>
              </a:rPr>
              <a:t> which are linearly independent (see the definitions on Slide 4.74)</a:t>
            </a:r>
          </a:p>
          <a:p>
            <a:pPr marL="444500" indent="-444500" eaLnBrk="1" hangingPunct="1">
              <a:lnSpc>
                <a:spcPct val="110000"/>
              </a:lnSpc>
              <a:buFont typeface="Wingdings" pitchFamily="2" charset="2"/>
              <a:buNone/>
              <a:defRPr/>
            </a:pPr>
            <a:endParaRPr lang="en-US" altLang="zh-TW" i="1" dirty="0">
              <a:solidFill>
                <a:schemeClr val="tx1"/>
              </a:solidFill>
            </a:endParaRPr>
          </a:p>
          <a:p>
            <a:pPr eaLnBrk="1" hangingPunct="1">
              <a:lnSpc>
                <a:spcPct val="110000"/>
              </a:lnSpc>
              <a:buFont typeface="Wingdings" pitchFamily="2" charset="2"/>
              <a:buNone/>
              <a:defRPr/>
            </a:pPr>
            <a:endParaRPr lang="en-US" altLang="zh-TW" dirty="0">
              <a:solidFill>
                <a:schemeClr val="tx1"/>
              </a:solidFill>
            </a:endParaRPr>
          </a:p>
          <a:p>
            <a:pPr eaLnBrk="1" hangingPunct="1">
              <a:lnSpc>
                <a:spcPct val="110000"/>
              </a:lnSpc>
              <a:buFont typeface="Wingdings" pitchFamily="2" charset="2"/>
              <a:buNone/>
              <a:defRPr/>
            </a:pPr>
            <a:endParaRPr lang="en-US" altLang="zh-TW" b="1" dirty="0">
              <a:solidFill>
                <a:schemeClr val="tx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055654095"/>
              </p:ext>
            </p:extLst>
          </p:nvPr>
        </p:nvGraphicFramePr>
        <p:xfrm>
          <a:off x="500063" y="2276872"/>
          <a:ext cx="8358188" cy="3746500"/>
        </p:xfrm>
        <a:graphic>
          <a:graphicData uri="http://schemas.openxmlformats.org/drawingml/2006/table">
            <a:tbl>
              <a:tblPr firstRow="1" bandRow="1">
                <a:tableStyleId>{5940675A-B579-460E-94D1-54222C63F5DA}</a:tableStyleId>
              </a:tblPr>
              <a:tblGrid>
                <a:gridCol w="1928813">
                  <a:extLst>
                    <a:ext uri="{9D8B030D-6E8A-4147-A177-3AD203B41FA5}">
                      <a16:colId xmlns:a16="http://schemas.microsoft.com/office/drawing/2014/main" val="20000"/>
                    </a:ext>
                  </a:extLst>
                </a:gridCol>
                <a:gridCol w="2214563">
                  <a:extLst>
                    <a:ext uri="{9D8B030D-6E8A-4147-A177-3AD203B41FA5}">
                      <a16:colId xmlns:a16="http://schemas.microsoft.com/office/drawing/2014/main" val="20001"/>
                    </a:ext>
                  </a:extLst>
                </a:gridCol>
                <a:gridCol w="2000250">
                  <a:extLst>
                    <a:ext uri="{9D8B030D-6E8A-4147-A177-3AD203B41FA5}">
                      <a16:colId xmlns:a16="http://schemas.microsoft.com/office/drawing/2014/main" val="20002"/>
                    </a:ext>
                  </a:extLst>
                </a:gridCol>
                <a:gridCol w="2214562">
                  <a:extLst>
                    <a:ext uri="{9D8B030D-6E8A-4147-A177-3AD203B41FA5}">
                      <a16:colId xmlns:a16="http://schemas.microsoft.com/office/drawing/2014/main" val="20003"/>
                    </a:ext>
                  </a:extLst>
                </a:gridCol>
              </a:tblGrid>
              <a:tr h="723321">
                <a:tc>
                  <a:txBody>
                    <a:bodyPr/>
                    <a:lstStyle/>
                    <a:p>
                      <a:endParaRPr lang="zh-TW" altLang="en-US" sz="2200" dirty="0">
                        <a:solidFill>
                          <a:schemeClr val="tx1"/>
                        </a:solidFill>
                      </a:endParaRPr>
                    </a:p>
                  </a:txBody>
                  <a:tcPr marL="91439" marR="91439" marT="45721" marB="45721"/>
                </a:tc>
                <a:tc>
                  <a:txBody>
                    <a:bodyPr/>
                    <a:lstStyle/>
                    <a:p>
                      <a:pPr algn="ctr"/>
                      <a:r>
                        <a:rPr lang="en-US" altLang="zh-TW" sz="2200" b="0" dirty="0" err="1">
                          <a:solidFill>
                            <a:schemeClr val="tx1"/>
                          </a:solidFill>
                        </a:rPr>
                        <a:t>det</a:t>
                      </a:r>
                      <a:r>
                        <a:rPr lang="en-US" altLang="zh-TW" sz="2200" b="0" dirty="0">
                          <a:solidFill>
                            <a:schemeClr val="tx1"/>
                          </a:solidFill>
                        </a:rPr>
                        <a:t>(</a:t>
                      </a:r>
                      <a:r>
                        <a:rPr lang="en-US" altLang="zh-TW" sz="2200" b="0" i="1" dirty="0">
                          <a:solidFill>
                            <a:schemeClr val="tx1"/>
                          </a:solidFill>
                        </a:rPr>
                        <a:t>A</a:t>
                      </a:r>
                      <a:r>
                        <a:rPr lang="en-US" altLang="zh-TW" sz="2200" b="0" dirty="0">
                          <a:solidFill>
                            <a:schemeClr val="tx1"/>
                          </a:solidFill>
                        </a:rPr>
                        <a:t>) ≠ 0</a:t>
                      </a:r>
                      <a:endParaRPr lang="zh-TW" altLang="en-US" sz="2200" b="0" dirty="0">
                        <a:solidFill>
                          <a:schemeClr val="tx1"/>
                        </a:solidFill>
                      </a:endParaRPr>
                    </a:p>
                  </a:txBody>
                  <a:tcPr marL="91439" marR="91439" marT="45721" marB="45721"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200" b="0" dirty="0" err="1">
                          <a:solidFill>
                            <a:schemeClr val="tx1"/>
                          </a:solidFill>
                        </a:rPr>
                        <a:t>det</a:t>
                      </a:r>
                      <a:r>
                        <a:rPr lang="en-US" altLang="zh-TW" sz="2200" b="0" dirty="0">
                          <a:solidFill>
                            <a:schemeClr val="tx1"/>
                          </a:solidFill>
                        </a:rPr>
                        <a:t>(</a:t>
                      </a:r>
                      <a:r>
                        <a:rPr lang="en-US" altLang="zh-TW" sz="2200" b="0" i="1" dirty="0">
                          <a:solidFill>
                            <a:schemeClr val="tx1"/>
                          </a:solidFill>
                        </a:rPr>
                        <a:t>A</a:t>
                      </a:r>
                      <a:r>
                        <a:rPr lang="en-US" altLang="zh-TW" sz="2200" b="0" dirty="0">
                          <a:solidFill>
                            <a:schemeClr val="tx1"/>
                          </a:solidFill>
                        </a:rPr>
                        <a:t>) = 0</a:t>
                      </a:r>
                      <a:endParaRPr lang="zh-TW" altLang="en-US" sz="2200" b="0" dirty="0">
                        <a:solidFill>
                          <a:schemeClr val="tx1"/>
                        </a:solidFill>
                      </a:endParaRPr>
                    </a:p>
                  </a:txBody>
                  <a:tcPr marL="91439" marR="91439" marT="45721" marB="45721" anchor="ctr"/>
                </a:tc>
                <a:tc hMerge="1">
                  <a:txBody>
                    <a:bodyPr/>
                    <a:lstStyle/>
                    <a:p>
                      <a:endParaRPr lang="zh-TW" altLang="en-US" dirty="0"/>
                    </a:p>
                  </a:txBody>
                  <a:tcPr/>
                </a:tc>
                <a:extLst>
                  <a:ext uri="{0D108BD9-81ED-4DB2-BD59-A6C34878D82A}">
                    <a16:rowId xmlns:a16="http://schemas.microsoft.com/office/drawing/2014/main" val="10000"/>
                  </a:ext>
                </a:extLst>
              </a:tr>
              <a:tr h="881087">
                <a:tc>
                  <a:txBody>
                    <a:bodyPr/>
                    <a:lstStyle/>
                    <a:p>
                      <a:r>
                        <a:rPr lang="en-US" altLang="zh-TW" sz="2200" dirty="0">
                          <a:solidFill>
                            <a:schemeClr val="tx1"/>
                          </a:solidFill>
                        </a:rPr>
                        <a:t>For </a:t>
                      </a:r>
                      <a:r>
                        <a:rPr lang="en-US" altLang="zh-TW" sz="2200" i="1" dirty="0">
                          <a:solidFill>
                            <a:schemeClr val="tx1"/>
                          </a:solidFill>
                        </a:rPr>
                        <a:t>A</a:t>
                      </a:r>
                      <a:r>
                        <a:rPr lang="en-US" altLang="zh-TW" sz="2200" b="1" dirty="0">
                          <a:solidFill>
                            <a:schemeClr val="tx1"/>
                          </a:solidFill>
                        </a:rPr>
                        <a:t>x </a:t>
                      </a:r>
                      <a:r>
                        <a:rPr lang="en-US" altLang="zh-TW" sz="2200" dirty="0">
                          <a:solidFill>
                            <a:schemeClr val="tx1"/>
                          </a:solidFill>
                        </a:rPr>
                        <a:t>= </a:t>
                      </a:r>
                      <a:r>
                        <a:rPr lang="en-US" altLang="zh-TW" sz="2200" b="1" dirty="0">
                          <a:solidFill>
                            <a:schemeClr val="tx1"/>
                          </a:solidFill>
                        </a:rPr>
                        <a:t>0</a:t>
                      </a:r>
                      <a:endParaRPr lang="zh-TW" altLang="en-US" sz="2200" dirty="0">
                        <a:solidFill>
                          <a:schemeClr val="tx1"/>
                        </a:solidFill>
                      </a:endParaRPr>
                    </a:p>
                  </a:txBody>
                  <a:tcPr marL="91439" marR="91439" marT="45721" marB="45721"/>
                </a:tc>
                <a:tc>
                  <a:txBody>
                    <a:bodyPr/>
                    <a:lstStyle/>
                    <a:p>
                      <a:r>
                        <a:rPr lang="en-US" altLang="zh-TW" sz="2200" dirty="0">
                          <a:solidFill>
                            <a:schemeClr val="tx1"/>
                          </a:solidFill>
                        </a:rPr>
                        <a:t>Only the trivial solution </a:t>
                      </a:r>
                      <a:r>
                        <a:rPr lang="en-US" altLang="zh-TW" sz="2200" b="1" dirty="0" err="1">
                          <a:solidFill>
                            <a:schemeClr val="tx1"/>
                          </a:solidFill>
                        </a:rPr>
                        <a:t>x</a:t>
                      </a:r>
                      <a:r>
                        <a:rPr lang="en-US" altLang="zh-TW" sz="2200" i="1" baseline="-25000" dirty="0" err="1">
                          <a:solidFill>
                            <a:schemeClr val="tx1"/>
                          </a:solidFill>
                        </a:rPr>
                        <a:t>h</a:t>
                      </a:r>
                      <a:r>
                        <a:rPr lang="en-US" altLang="zh-TW" sz="2200" dirty="0">
                          <a:solidFill>
                            <a:schemeClr val="tx1"/>
                          </a:solidFill>
                        </a:rPr>
                        <a:t>=</a:t>
                      </a:r>
                      <a:r>
                        <a:rPr lang="en-US" altLang="zh-TW" sz="2200" b="1" dirty="0">
                          <a:solidFill>
                            <a:schemeClr val="tx1"/>
                          </a:solidFill>
                        </a:rPr>
                        <a:t>0</a:t>
                      </a:r>
                      <a:endParaRPr lang="zh-TW" altLang="en-US" sz="2200" dirty="0">
                        <a:solidFill>
                          <a:schemeClr val="tx1"/>
                        </a:solidFill>
                      </a:endParaRPr>
                    </a:p>
                  </a:txBody>
                  <a:tcPr marL="91439" marR="91439" marT="45721" marB="45721"/>
                </a:tc>
                <a:tc gridSpan="2">
                  <a:txBody>
                    <a:bodyPr/>
                    <a:lstStyle/>
                    <a:p>
                      <a:r>
                        <a:rPr lang="en-US" altLang="zh-TW" sz="2200" dirty="0">
                          <a:solidFill>
                            <a:schemeClr val="tx1"/>
                          </a:solidFill>
                        </a:rPr>
                        <a:t>Infinitely many </a:t>
                      </a:r>
                      <a:r>
                        <a:rPr lang="en-US" altLang="zh-TW" sz="2200" b="1" dirty="0" err="1">
                          <a:solidFill>
                            <a:schemeClr val="tx1"/>
                          </a:solidFill>
                        </a:rPr>
                        <a:t>x</a:t>
                      </a:r>
                      <a:r>
                        <a:rPr lang="en-US" altLang="zh-TW" sz="2200" i="1" baseline="-25000" dirty="0" err="1">
                          <a:solidFill>
                            <a:schemeClr val="tx1"/>
                          </a:solidFill>
                        </a:rPr>
                        <a:t>h</a:t>
                      </a:r>
                      <a:endParaRPr lang="zh-TW" altLang="en-US" sz="2200" dirty="0">
                        <a:solidFill>
                          <a:schemeClr val="tx1"/>
                        </a:solidFill>
                      </a:endParaRPr>
                    </a:p>
                  </a:txBody>
                  <a:tcPr marL="91439" marR="91439" marT="45721" marB="45721"/>
                </a:tc>
                <a:tc hMerge="1">
                  <a:txBody>
                    <a:bodyPr/>
                    <a:lstStyle/>
                    <a:p>
                      <a:endParaRPr lang="zh-TW" altLang="en-US" dirty="0"/>
                    </a:p>
                  </a:txBody>
                  <a:tcPr/>
                </a:tc>
                <a:extLst>
                  <a:ext uri="{0D108BD9-81ED-4DB2-BD59-A6C34878D82A}">
                    <a16:rowId xmlns:a16="http://schemas.microsoft.com/office/drawing/2014/main" val="10001"/>
                  </a:ext>
                </a:extLst>
              </a:tr>
              <a:tr h="1044796">
                <a:tc rowSpan="2">
                  <a:txBody>
                    <a:bodyPr/>
                    <a:lstStyle/>
                    <a:p>
                      <a:r>
                        <a:rPr lang="en-US" altLang="zh-TW" sz="2200" dirty="0">
                          <a:solidFill>
                            <a:schemeClr val="tx1"/>
                          </a:solidFill>
                        </a:rPr>
                        <a:t>For </a:t>
                      </a:r>
                      <a:r>
                        <a:rPr lang="en-US" altLang="zh-TW" sz="2200" i="1" dirty="0">
                          <a:solidFill>
                            <a:schemeClr val="tx1"/>
                          </a:solidFill>
                        </a:rPr>
                        <a:t>A</a:t>
                      </a:r>
                      <a:r>
                        <a:rPr lang="en-US" altLang="zh-TW" sz="2200" b="1" dirty="0">
                          <a:solidFill>
                            <a:schemeClr val="tx1"/>
                          </a:solidFill>
                        </a:rPr>
                        <a:t>x </a:t>
                      </a:r>
                      <a:r>
                        <a:rPr lang="en-US" altLang="zh-TW" sz="2200" dirty="0">
                          <a:solidFill>
                            <a:schemeClr val="tx1"/>
                          </a:solidFill>
                        </a:rPr>
                        <a:t>= </a:t>
                      </a:r>
                      <a:r>
                        <a:rPr lang="en-US" altLang="zh-TW" sz="2200" b="1" dirty="0">
                          <a:solidFill>
                            <a:schemeClr val="tx1"/>
                          </a:solidFill>
                        </a:rPr>
                        <a:t>b</a:t>
                      </a:r>
                      <a:r>
                        <a:rPr lang="en-US" altLang="zh-TW" sz="2200" dirty="0">
                          <a:solidFill>
                            <a:schemeClr val="tx1"/>
                          </a:solidFill>
                        </a:rPr>
                        <a:t>, the solution is </a:t>
                      </a:r>
                      <a:r>
                        <a:rPr lang="en-US" altLang="zh-TW" sz="2200" b="1" dirty="0">
                          <a:solidFill>
                            <a:schemeClr val="tx1"/>
                          </a:solidFill>
                        </a:rPr>
                        <a:t>x</a:t>
                      </a:r>
                      <a:r>
                        <a:rPr lang="en-US" altLang="zh-TW" sz="2200" dirty="0">
                          <a:solidFill>
                            <a:schemeClr val="tx1"/>
                          </a:solidFill>
                        </a:rPr>
                        <a:t> = </a:t>
                      </a:r>
                      <a:r>
                        <a:rPr lang="en-US" altLang="zh-TW" sz="2200" b="1" dirty="0" err="1">
                          <a:solidFill>
                            <a:schemeClr val="tx1"/>
                          </a:solidFill>
                        </a:rPr>
                        <a:t>x</a:t>
                      </a:r>
                      <a:r>
                        <a:rPr lang="en-US" altLang="zh-TW" sz="2200" i="1" baseline="-25000" dirty="0" err="1">
                          <a:solidFill>
                            <a:schemeClr val="tx1"/>
                          </a:solidFill>
                        </a:rPr>
                        <a:t>p</a:t>
                      </a:r>
                      <a:r>
                        <a:rPr lang="en-US" altLang="zh-TW" sz="2200" dirty="0">
                          <a:solidFill>
                            <a:schemeClr val="tx1"/>
                          </a:solidFill>
                        </a:rPr>
                        <a:t> + </a:t>
                      </a:r>
                      <a:r>
                        <a:rPr lang="en-US" altLang="zh-TW" sz="2200" b="1" dirty="0" err="1">
                          <a:solidFill>
                            <a:schemeClr val="tx1"/>
                          </a:solidFill>
                        </a:rPr>
                        <a:t>x</a:t>
                      </a:r>
                      <a:r>
                        <a:rPr lang="en-US" altLang="zh-TW" sz="2200" i="1" baseline="-25000" dirty="0" err="1">
                          <a:solidFill>
                            <a:schemeClr val="tx1"/>
                          </a:solidFill>
                        </a:rPr>
                        <a:t>h</a:t>
                      </a:r>
                      <a:r>
                        <a:rPr lang="en-US" altLang="zh-TW" sz="2200" dirty="0">
                          <a:solidFill>
                            <a:schemeClr val="tx1"/>
                          </a:solidFill>
                        </a:rPr>
                        <a:t> shown in </a:t>
                      </a:r>
                      <a:r>
                        <a:rPr lang="en-US" altLang="zh-TW" sz="2200" dirty="0" err="1">
                          <a:solidFill>
                            <a:schemeClr val="tx1"/>
                          </a:solidFill>
                        </a:rPr>
                        <a:t>Thm</a:t>
                      </a:r>
                      <a:r>
                        <a:rPr lang="en-US" altLang="zh-TW" sz="2200" dirty="0">
                          <a:solidFill>
                            <a:schemeClr val="tx1"/>
                          </a:solidFill>
                        </a:rPr>
                        <a:t>. 4.18</a:t>
                      </a:r>
                      <a:endParaRPr lang="zh-TW" altLang="en-US" sz="2200" dirty="0">
                        <a:solidFill>
                          <a:schemeClr val="tx1"/>
                        </a:solidFill>
                      </a:endParaRPr>
                    </a:p>
                  </a:txBody>
                  <a:tcPr marL="91439" marR="91439" marT="45721" marB="45721"/>
                </a:tc>
                <a:tc>
                  <a:txBody>
                    <a:bodyPr/>
                    <a:lstStyle/>
                    <a:p>
                      <a:r>
                        <a:rPr lang="en-US" altLang="zh-TW" sz="2200" b="1" dirty="0" err="1">
                          <a:solidFill>
                            <a:schemeClr val="tx1"/>
                          </a:solidFill>
                        </a:rPr>
                        <a:t>x</a:t>
                      </a:r>
                      <a:r>
                        <a:rPr lang="en-US" altLang="zh-TW" sz="2200" i="1" baseline="-25000" dirty="0" err="1">
                          <a:solidFill>
                            <a:schemeClr val="tx1"/>
                          </a:solidFill>
                        </a:rPr>
                        <a:t>p</a:t>
                      </a:r>
                      <a:r>
                        <a:rPr lang="en-US" altLang="zh-TW" sz="2200" i="1" baseline="0" dirty="0">
                          <a:solidFill>
                            <a:schemeClr val="tx1"/>
                          </a:solidFill>
                        </a:rPr>
                        <a:t> </a:t>
                      </a:r>
                      <a:r>
                        <a:rPr lang="en-US" altLang="zh-TW" sz="2200" b="0" baseline="0" dirty="0">
                          <a:solidFill>
                            <a:schemeClr val="tx1"/>
                          </a:solidFill>
                        </a:rPr>
                        <a:t>exists</a:t>
                      </a:r>
                      <a:endParaRPr lang="zh-TW" altLang="en-US" sz="2200" dirty="0">
                        <a:solidFill>
                          <a:schemeClr val="tx1"/>
                        </a:solidFill>
                      </a:endParaRPr>
                    </a:p>
                  </a:txBody>
                  <a:tcPr marL="91439" marR="9143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b="1" dirty="0" err="1">
                          <a:solidFill>
                            <a:schemeClr val="tx1"/>
                          </a:solidFill>
                        </a:rPr>
                        <a:t>x</a:t>
                      </a:r>
                      <a:r>
                        <a:rPr lang="en-US" altLang="zh-TW" sz="2200" i="1" baseline="-25000" dirty="0" err="1">
                          <a:solidFill>
                            <a:schemeClr val="tx1"/>
                          </a:solidFill>
                        </a:rPr>
                        <a:t>p</a:t>
                      </a:r>
                      <a:r>
                        <a:rPr lang="en-US" altLang="zh-TW" sz="2200" i="1" baseline="0" dirty="0">
                          <a:solidFill>
                            <a:schemeClr val="tx1"/>
                          </a:solidFill>
                        </a:rPr>
                        <a:t> </a:t>
                      </a:r>
                      <a:r>
                        <a:rPr lang="en-US" altLang="zh-TW" sz="2200" b="0" baseline="0" dirty="0">
                          <a:solidFill>
                            <a:schemeClr val="tx1"/>
                          </a:solidFill>
                        </a:rPr>
                        <a:t>exists</a:t>
                      </a:r>
                      <a:endParaRPr lang="zh-TW" altLang="en-US" sz="2200" dirty="0">
                        <a:solidFill>
                          <a:schemeClr val="tx1"/>
                        </a:solidFill>
                      </a:endParaRPr>
                    </a:p>
                    <a:p>
                      <a:endParaRPr lang="zh-TW" altLang="en-US" sz="2200" dirty="0">
                        <a:solidFill>
                          <a:schemeClr val="tx1"/>
                        </a:solidFill>
                      </a:endParaRPr>
                    </a:p>
                  </a:txBody>
                  <a:tcPr marL="91439" marR="9143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b="1" dirty="0" err="1">
                          <a:solidFill>
                            <a:schemeClr val="tx1"/>
                          </a:solidFill>
                        </a:rPr>
                        <a:t>x</a:t>
                      </a:r>
                      <a:r>
                        <a:rPr lang="en-US" altLang="zh-TW" sz="2200" i="1" baseline="-25000" dirty="0" err="1">
                          <a:solidFill>
                            <a:schemeClr val="tx1"/>
                          </a:solidFill>
                        </a:rPr>
                        <a:t>p</a:t>
                      </a:r>
                      <a:r>
                        <a:rPr lang="en-US" altLang="zh-TW" sz="2200" i="1" baseline="0" dirty="0">
                          <a:solidFill>
                            <a:schemeClr val="tx1"/>
                          </a:solidFill>
                        </a:rPr>
                        <a:t> </a:t>
                      </a:r>
                      <a:r>
                        <a:rPr lang="en-US" altLang="zh-TW" sz="2200" dirty="0">
                          <a:solidFill>
                            <a:schemeClr val="tx1"/>
                          </a:solidFill>
                        </a:rPr>
                        <a:t>does not </a:t>
                      </a:r>
                      <a:r>
                        <a:rPr lang="en-US" altLang="zh-TW" sz="2200" b="0" baseline="0" dirty="0">
                          <a:solidFill>
                            <a:schemeClr val="tx1"/>
                          </a:solidFill>
                        </a:rPr>
                        <a:t>exist</a:t>
                      </a:r>
                      <a:endParaRPr lang="zh-TW" altLang="en-US" sz="2200" dirty="0">
                        <a:solidFill>
                          <a:schemeClr val="tx1"/>
                        </a:solidFill>
                      </a:endParaRPr>
                    </a:p>
                    <a:p>
                      <a:endParaRPr lang="zh-TW" altLang="en-US" sz="2200" dirty="0">
                        <a:solidFill>
                          <a:schemeClr val="tx1"/>
                        </a:solidFill>
                      </a:endParaRPr>
                    </a:p>
                  </a:txBody>
                  <a:tcPr marL="91439" marR="91439" marT="45721" marB="45721"/>
                </a:tc>
                <a:extLst>
                  <a:ext uri="{0D108BD9-81ED-4DB2-BD59-A6C34878D82A}">
                    <a16:rowId xmlns:a16="http://schemas.microsoft.com/office/drawing/2014/main" val="10002"/>
                  </a:ext>
                </a:extLst>
              </a:tr>
              <a:tr h="1097296">
                <a:tc vMerge="1">
                  <a:txBody>
                    <a:bodyPr/>
                    <a:lstStyle/>
                    <a:p>
                      <a:endParaRPr lang="zh-TW" altLang="en-US" dirty="0"/>
                    </a:p>
                  </a:txBody>
                  <a:tcPr/>
                </a:tc>
                <a:tc>
                  <a:txBody>
                    <a:bodyPr/>
                    <a:lstStyle/>
                    <a:p>
                      <a:r>
                        <a:rPr lang="en-US" altLang="zh-TW" sz="2200" dirty="0">
                          <a:solidFill>
                            <a:schemeClr val="tx1"/>
                          </a:solidFill>
                        </a:rPr>
                        <a:t>Only one solution </a:t>
                      </a:r>
                      <a:r>
                        <a:rPr lang="en-US" altLang="zh-TW" sz="2200" b="1" dirty="0">
                          <a:solidFill>
                            <a:schemeClr val="tx1"/>
                          </a:solidFill>
                        </a:rPr>
                        <a:t>x </a:t>
                      </a:r>
                      <a:r>
                        <a:rPr lang="en-US" altLang="zh-TW" sz="2200" dirty="0">
                          <a:solidFill>
                            <a:schemeClr val="tx1"/>
                          </a:solidFill>
                        </a:rPr>
                        <a:t>= </a:t>
                      </a:r>
                      <a:r>
                        <a:rPr lang="en-US" altLang="zh-TW" sz="2200" b="1" dirty="0" err="1">
                          <a:solidFill>
                            <a:schemeClr val="tx1"/>
                          </a:solidFill>
                        </a:rPr>
                        <a:t>x</a:t>
                      </a:r>
                      <a:r>
                        <a:rPr lang="en-US" altLang="zh-TW" sz="2200" i="1" baseline="-25000" dirty="0" err="1">
                          <a:solidFill>
                            <a:schemeClr val="tx1"/>
                          </a:solidFill>
                        </a:rPr>
                        <a:t>p</a:t>
                      </a:r>
                      <a:r>
                        <a:rPr lang="en-US" altLang="zh-TW" sz="2200" i="1" baseline="-25000" dirty="0">
                          <a:solidFill>
                            <a:schemeClr val="tx1"/>
                          </a:solidFill>
                        </a:rPr>
                        <a:t> </a:t>
                      </a:r>
                      <a:r>
                        <a:rPr lang="en-US" altLang="zh-TW" sz="2200" dirty="0">
                          <a:solidFill>
                            <a:schemeClr val="tx1"/>
                          </a:solidFill>
                        </a:rPr>
                        <a:t>+ </a:t>
                      </a:r>
                      <a:r>
                        <a:rPr lang="en-US" altLang="zh-TW" sz="2200" b="1" dirty="0">
                          <a:solidFill>
                            <a:schemeClr val="tx1"/>
                          </a:solidFill>
                        </a:rPr>
                        <a:t>0 </a:t>
                      </a:r>
                      <a:r>
                        <a:rPr lang="en-US" altLang="zh-TW" sz="2200" dirty="0">
                          <a:solidFill>
                            <a:schemeClr val="tx1"/>
                          </a:solidFill>
                        </a:rPr>
                        <a:t>= </a:t>
                      </a:r>
                      <a:r>
                        <a:rPr lang="en-US" altLang="zh-TW" sz="2200" b="1" dirty="0" err="1">
                          <a:solidFill>
                            <a:schemeClr val="tx1"/>
                          </a:solidFill>
                        </a:rPr>
                        <a:t>x</a:t>
                      </a:r>
                      <a:r>
                        <a:rPr lang="en-US" altLang="zh-TW" sz="2200" i="1" baseline="-25000" dirty="0" err="1">
                          <a:solidFill>
                            <a:schemeClr val="tx1"/>
                          </a:solidFill>
                        </a:rPr>
                        <a:t>p</a:t>
                      </a:r>
                      <a:endParaRPr lang="zh-TW" altLang="en-US" sz="2200" dirty="0">
                        <a:solidFill>
                          <a:schemeClr val="tx1"/>
                        </a:solidFill>
                      </a:endParaRPr>
                    </a:p>
                  </a:txBody>
                  <a:tcPr marL="91439" marR="9143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dirty="0">
                          <a:solidFill>
                            <a:schemeClr val="tx1"/>
                          </a:solidFill>
                        </a:rPr>
                        <a:t>Infinitely many solutions </a:t>
                      </a:r>
                      <a:r>
                        <a:rPr lang="en-US" altLang="zh-TW" sz="2200" b="1" dirty="0">
                          <a:solidFill>
                            <a:schemeClr val="tx1"/>
                          </a:solidFill>
                        </a:rPr>
                        <a:t>x </a:t>
                      </a:r>
                      <a:r>
                        <a:rPr lang="en-US" altLang="zh-TW" sz="2200" dirty="0">
                          <a:solidFill>
                            <a:schemeClr val="tx1"/>
                          </a:solidFill>
                        </a:rPr>
                        <a:t>= </a:t>
                      </a:r>
                      <a:r>
                        <a:rPr lang="en-US" altLang="zh-TW" sz="2200" b="1" dirty="0" err="1">
                          <a:solidFill>
                            <a:schemeClr val="tx1"/>
                          </a:solidFill>
                        </a:rPr>
                        <a:t>x</a:t>
                      </a:r>
                      <a:r>
                        <a:rPr lang="en-US" altLang="zh-TW" sz="2200" i="1" baseline="-25000" dirty="0" err="1">
                          <a:solidFill>
                            <a:schemeClr val="tx1"/>
                          </a:solidFill>
                        </a:rPr>
                        <a:t>p</a:t>
                      </a:r>
                      <a:r>
                        <a:rPr lang="en-US" altLang="zh-TW" sz="2200" i="1" baseline="-25000" dirty="0">
                          <a:solidFill>
                            <a:schemeClr val="tx1"/>
                          </a:solidFill>
                        </a:rPr>
                        <a:t> </a:t>
                      </a:r>
                      <a:r>
                        <a:rPr lang="en-US" altLang="zh-TW" sz="2200" dirty="0">
                          <a:solidFill>
                            <a:schemeClr val="tx1"/>
                          </a:solidFill>
                        </a:rPr>
                        <a:t>+ </a:t>
                      </a:r>
                      <a:r>
                        <a:rPr lang="en-US" altLang="zh-TW" sz="2200" b="1" dirty="0" err="1">
                          <a:solidFill>
                            <a:schemeClr val="tx1"/>
                          </a:solidFill>
                        </a:rPr>
                        <a:t>x</a:t>
                      </a:r>
                      <a:r>
                        <a:rPr lang="en-US" altLang="zh-TW" sz="2200" i="1" baseline="-25000" dirty="0" err="1">
                          <a:solidFill>
                            <a:schemeClr val="tx1"/>
                          </a:solidFill>
                        </a:rPr>
                        <a:t>h</a:t>
                      </a:r>
                      <a:endParaRPr lang="zh-TW" altLang="en-US" sz="2200" dirty="0">
                        <a:solidFill>
                          <a:schemeClr val="tx1"/>
                        </a:solidFill>
                      </a:endParaRPr>
                    </a:p>
                  </a:txBody>
                  <a:tcPr marL="91439" marR="9143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dirty="0">
                          <a:solidFill>
                            <a:schemeClr val="tx1"/>
                          </a:solidFill>
                        </a:rPr>
                        <a:t>Solution </a:t>
                      </a:r>
                      <a:r>
                        <a:rPr lang="en-US" altLang="zh-TW" sz="2200" b="1" dirty="0">
                          <a:solidFill>
                            <a:schemeClr val="tx1"/>
                          </a:solidFill>
                        </a:rPr>
                        <a:t>x </a:t>
                      </a:r>
                      <a:r>
                        <a:rPr lang="en-US" altLang="zh-TW" sz="2200" dirty="0">
                          <a:solidFill>
                            <a:schemeClr val="tx1"/>
                          </a:solidFill>
                        </a:rPr>
                        <a:t>= </a:t>
                      </a:r>
                      <a:r>
                        <a:rPr lang="en-US" altLang="zh-TW" sz="2200" b="1" dirty="0" err="1">
                          <a:solidFill>
                            <a:schemeClr val="tx1"/>
                          </a:solidFill>
                        </a:rPr>
                        <a:t>x</a:t>
                      </a:r>
                      <a:r>
                        <a:rPr lang="en-US" altLang="zh-TW" sz="2200" i="1" baseline="-25000" dirty="0" err="1">
                          <a:solidFill>
                            <a:schemeClr val="tx1"/>
                          </a:solidFill>
                        </a:rPr>
                        <a:t>p</a:t>
                      </a:r>
                      <a:r>
                        <a:rPr lang="en-US" altLang="zh-TW" sz="2200" i="1" baseline="-25000" dirty="0">
                          <a:solidFill>
                            <a:schemeClr val="tx1"/>
                          </a:solidFill>
                        </a:rPr>
                        <a:t> </a:t>
                      </a:r>
                      <a:r>
                        <a:rPr lang="en-US" altLang="zh-TW" sz="2200" dirty="0">
                          <a:solidFill>
                            <a:schemeClr val="tx1"/>
                          </a:solidFill>
                        </a:rPr>
                        <a:t>+ </a:t>
                      </a:r>
                      <a:r>
                        <a:rPr lang="en-US" altLang="zh-TW" sz="2200" b="1" dirty="0" err="1">
                          <a:solidFill>
                            <a:schemeClr val="tx1"/>
                          </a:solidFill>
                        </a:rPr>
                        <a:t>x</a:t>
                      </a:r>
                      <a:r>
                        <a:rPr lang="en-US" altLang="zh-TW" sz="2200" i="1" baseline="-25000" dirty="0" err="1">
                          <a:solidFill>
                            <a:schemeClr val="tx1"/>
                          </a:solidFill>
                        </a:rPr>
                        <a:t>h</a:t>
                      </a:r>
                      <a:r>
                        <a:rPr lang="en-US" altLang="zh-TW" sz="2200" b="0" baseline="0" dirty="0">
                          <a:solidFill>
                            <a:schemeClr val="tx1"/>
                          </a:solidFill>
                        </a:rPr>
                        <a:t> does not exist</a:t>
                      </a:r>
                      <a:endParaRPr lang="zh-TW" altLang="en-US" sz="2200" dirty="0">
                        <a:solidFill>
                          <a:schemeClr val="tx1"/>
                        </a:solidFill>
                      </a:endParaRPr>
                    </a:p>
                  </a:txBody>
                  <a:tcPr marL="91439" marR="91439" marT="45721" marB="45721"/>
                </a:tc>
                <a:extLst>
                  <a:ext uri="{0D108BD9-81ED-4DB2-BD59-A6C34878D82A}">
                    <a16:rowId xmlns:a16="http://schemas.microsoft.com/office/drawing/2014/main" val="10003"/>
                  </a:ext>
                </a:extLst>
              </a:tr>
            </a:tbl>
          </a:graphicData>
        </a:graphic>
      </p:graphicFrame>
      <p:sp>
        <p:nvSpPr>
          <p:cNvPr id="118810" name="Text Box 1049"/>
          <p:cNvSpPr txBox="1">
            <a:spLocks noChangeArrowheads="1"/>
          </p:cNvSpPr>
          <p:nvPr/>
        </p:nvSpPr>
        <p:spPr bwMode="auto">
          <a:xfrm>
            <a:off x="571500" y="928688"/>
            <a:ext cx="8215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marL="447675" indent="-447675" eaLnBrk="1" hangingPunct="1"/>
            <a:r>
              <a:rPr lang="en-US" altLang="zh-TW" dirty="0">
                <a:solidFill>
                  <a:srgbClr val="0000FF"/>
                </a:solidFill>
                <a:latin typeface="Times New Roman" pitchFamily="18" charset="0"/>
              </a:rPr>
              <a:t>※ The relationship between the solutions of </a:t>
            </a:r>
            <a:r>
              <a:rPr kumimoji="0" lang="en-US" altLang="zh-TW" i="1" dirty="0">
                <a:solidFill>
                  <a:srgbClr val="0000FF"/>
                </a:solidFill>
                <a:latin typeface="Times New Roman" pitchFamily="18" charset="0"/>
                <a:ea typeface="標楷體" pitchFamily="65" charset="-120"/>
              </a:rPr>
              <a:t>A</a:t>
            </a:r>
            <a:r>
              <a:rPr kumimoji="0" lang="en-US" altLang="zh-TW" b="1" dirty="0">
                <a:solidFill>
                  <a:srgbClr val="0000FF"/>
                </a:solidFill>
                <a:latin typeface="Times New Roman" pitchFamily="18" charset="0"/>
                <a:ea typeface="標楷體" pitchFamily="65" charset="-120"/>
              </a:rPr>
              <a:t>x </a:t>
            </a:r>
            <a:r>
              <a:rPr kumimoji="0" lang="en-US" altLang="zh-TW" dirty="0">
                <a:solidFill>
                  <a:srgbClr val="0000FF"/>
                </a:solidFill>
                <a:latin typeface="Times New Roman" pitchFamily="18" charset="0"/>
                <a:ea typeface="標楷體" pitchFamily="65" charset="-120"/>
              </a:rPr>
              <a:t>= </a:t>
            </a:r>
            <a:r>
              <a:rPr kumimoji="0" lang="en-US" altLang="zh-TW" b="1" dirty="0">
                <a:solidFill>
                  <a:srgbClr val="0000FF"/>
                </a:solidFill>
                <a:latin typeface="Times New Roman" pitchFamily="18" charset="0"/>
                <a:ea typeface="標楷體" pitchFamily="65" charset="-120"/>
              </a:rPr>
              <a:t>b</a:t>
            </a:r>
            <a:r>
              <a:rPr lang="en-US" altLang="zh-TW" dirty="0">
                <a:solidFill>
                  <a:srgbClr val="0000FF"/>
                </a:solidFill>
                <a:latin typeface="Times New Roman" pitchFamily="18" charset="0"/>
              </a:rPr>
              <a:t> and </a:t>
            </a:r>
            <a:r>
              <a:rPr kumimoji="0" lang="en-US" altLang="zh-TW" i="1" dirty="0">
                <a:solidFill>
                  <a:srgbClr val="0000FF"/>
                </a:solidFill>
                <a:latin typeface="Times New Roman" pitchFamily="18" charset="0"/>
                <a:ea typeface="標楷體" pitchFamily="65" charset="-120"/>
              </a:rPr>
              <a:t>A</a:t>
            </a:r>
            <a:r>
              <a:rPr kumimoji="0" lang="en-US" altLang="zh-TW" b="1" dirty="0">
                <a:solidFill>
                  <a:srgbClr val="0000FF"/>
                </a:solidFill>
                <a:latin typeface="Times New Roman" pitchFamily="18" charset="0"/>
                <a:ea typeface="標楷體" pitchFamily="65" charset="-120"/>
              </a:rPr>
              <a:t>x </a:t>
            </a:r>
            <a:r>
              <a:rPr kumimoji="0" lang="en-US" altLang="zh-TW" dirty="0">
                <a:solidFill>
                  <a:srgbClr val="0000FF"/>
                </a:solidFill>
                <a:latin typeface="Times New Roman" pitchFamily="18" charset="0"/>
                <a:ea typeface="標楷體" pitchFamily="65" charset="-120"/>
              </a:rPr>
              <a:t>= </a:t>
            </a:r>
            <a:r>
              <a:rPr kumimoji="0" lang="en-US" altLang="zh-TW" b="1" dirty="0">
                <a:solidFill>
                  <a:srgbClr val="0000FF"/>
                </a:solidFill>
                <a:latin typeface="Times New Roman" pitchFamily="18" charset="0"/>
                <a:ea typeface="標楷體" pitchFamily="65" charset="-120"/>
              </a:rPr>
              <a:t>0</a:t>
            </a:r>
            <a:r>
              <a:rPr kumimoji="0" lang="en-US" altLang="zh-TW" dirty="0">
                <a:solidFill>
                  <a:srgbClr val="0000FF"/>
                </a:solidFill>
                <a:latin typeface="Times New Roman" pitchFamily="18" charset="0"/>
                <a:ea typeface="標楷體" pitchFamily="65" charset="-120"/>
              </a:rPr>
              <a:t> for an </a:t>
            </a:r>
            <a:r>
              <a:rPr kumimoji="0" lang="en-US" altLang="zh-TW" i="1" dirty="0" err="1">
                <a:solidFill>
                  <a:srgbClr val="0000FF"/>
                </a:solidFill>
                <a:latin typeface="Times New Roman" pitchFamily="18" charset="0"/>
                <a:ea typeface="標楷體" pitchFamily="65" charset="-120"/>
              </a:rPr>
              <a:t>n</a:t>
            </a:r>
            <a:r>
              <a:rPr kumimoji="0" lang="en-US" altLang="zh-TW" dirty="0" err="1">
                <a:solidFill>
                  <a:srgbClr val="0000FF"/>
                </a:solidFill>
                <a:latin typeface="Times New Roman" pitchFamily="18" charset="0"/>
                <a:ea typeface="標楷體" pitchFamily="65" charset="-120"/>
              </a:rPr>
              <a:t>×</a:t>
            </a:r>
            <a:r>
              <a:rPr kumimoji="0" lang="en-US" altLang="zh-TW" i="1" dirty="0" err="1">
                <a:solidFill>
                  <a:srgbClr val="0000FF"/>
                </a:solidFill>
                <a:latin typeface="Times New Roman" pitchFamily="18" charset="0"/>
                <a:ea typeface="標楷體" pitchFamily="65" charset="-120"/>
              </a:rPr>
              <a:t>n</a:t>
            </a:r>
            <a:r>
              <a:rPr kumimoji="0" lang="en-US" altLang="zh-TW" dirty="0">
                <a:solidFill>
                  <a:srgbClr val="0000FF"/>
                </a:solidFill>
                <a:latin typeface="Times New Roman" pitchFamily="18" charset="0"/>
                <a:ea typeface="標楷體" pitchFamily="65" charset="-120"/>
              </a:rPr>
              <a:t> matrix A </a:t>
            </a:r>
            <a:endParaRPr lang="en-US" altLang="zh-TW" dirty="0">
              <a:solidFill>
                <a:srgbClr val="0000FF"/>
              </a:solidFill>
              <a:latin typeface="Times New Roman"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323850" y="771525"/>
            <a:ext cx="8534400" cy="2370138"/>
          </a:xfrm>
        </p:spPr>
        <p:txBody>
          <a:bodyPr/>
          <a:lstStyle/>
          <a:p>
            <a:pPr algn="just" eaLnBrk="1" hangingPunct="1">
              <a:lnSpc>
                <a:spcPct val="114000"/>
              </a:lnSpc>
              <a:spcBef>
                <a:spcPts val="400"/>
              </a:spcBef>
            </a:pPr>
            <a:r>
              <a:rPr lang="en-US" altLang="zh-TW" dirty="0"/>
              <a:t>Theorem 4.19: Solution of a system of linear equations</a:t>
            </a:r>
            <a:endParaRPr lang="en-US" altLang="zh-TW" dirty="0">
              <a:ea typeface="新細明體" charset="-120"/>
            </a:endParaRPr>
          </a:p>
          <a:p>
            <a:pPr algn="just" eaLnBrk="1" hangingPunct="1">
              <a:lnSpc>
                <a:spcPct val="114000"/>
              </a:lnSpc>
              <a:spcBef>
                <a:spcPts val="400"/>
              </a:spcBef>
              <a:buFont typeface="Wingdings" pitchFamily="2" charset="2"/>
              <a:buNone/>
            </a:pPr>
            <a:r>
              <a:rPr lang="en-US" altLang="zh-TW" dirty="0"/>
              <a:t>      </a:t>
            </a:r>
            <a:r>
              <a:rPr lang="en-US" altLang="zh-TW" dirty="0">
                <a:solidFill>
                  <a:schemeClr val="tx1"/>
                </a:solidFill>
              </a:rPr>
              <a:t>The system of linear equations </a:t>
            </a:r>
            <a:r>
              <a:rPr lang="en-US" altLang="zh-TW" i="1" dirty="0">
                <a:solidFill>
                  <a:schemeClr val="tx1"/>
                </a:solidFill>
              </a:rPr>
              <a:t>A</a:t>
            </a:r>
            <a:r>
              <a:rPr lang="en-US" altLang="zh-TW" b="1" dirty="0">
                <a:solidFill>
                  <a:schemeClr val="tx1"/>
                </a:solidFill>
              </a:rPr>
              <a:t>x</a:t>
            </a:r>
            <a:r>
              <a:rPr lang="en-US" altLang="zh-TW" dirty="0">
                <a:solidFill>
                  <a:schemeClr val="tx1"/>
                </a:solidFill>
              </a:rPr>
              <a:t> = </a:t>
            </a:r>
            <a:r>
              <a:rPr lang="en-US" altLang="zh-TW" b="1" dirty="0">
                <a:solidFill>
                  <a:schemeClr val="tx1"/>
                </a:solidFill>
              </a:rPr>
              <a:t>b</a:t>
            </a:r>
            <a:r>
              <a:rPr lang="en-US" altLang="zh-TW" dirty="0">
                <a:solidFill>
                  <a:schemeClr val="tx1"/>
                </a:solidFill>
              </a:rPr>
              <a:t> is consistent if and only </a:t>
            </a:r>
          </a:p>
          <a:p>
            <a:pPr eaLnBrk="1" hangingPunct="1">
              <a:lnSpc>
                <a:spcPct val="114000"/>
              </a:lnSpc>
              <a:spcBef>
                <a:spcPts val="400"/>
              </a:spcBef>
              <a:buFont typeface="Wingdings" pitchFamily="2" charset="2"/>
              <a:buNone/>
            </a:pPr>
            <a:r>
              <a:rPr lang="en-US" altLang="zh-TW" dirty="0">
                <a:solidFill>
                  <a:schemeClr val="tx1"/>
                </a:solidFill>
              </a:rPr>
              <a:t>      if </a:t>
            </a:r>
            <a:r>
              <a:rPr lang="en-US" altLang="zh-TW" b="1" dirty="0">
                <a:solidFill>
                  <a:schemeClr val="tx1"/>
                </a:solidFill>
              </a:rPr>
              <a:t>b </a:t>
            </a:r>
            <a:r>
              <a:rPr lang="en-US" altLang="zh-TW" dirty="0">
                <a:solidFill>
                  <a:schemeClr val="tx1"/>
                </a:solidFill>
              </a:rPr>
              <a:t>is in the column space of</a:t>
            </a:r>
            <a:r>
              <a:rPr lang="en-US" altLang="zh-TW" b="1" dirty="0">
                <a:solidFill>
                  <a:schemeClr val="tx1"/>
                </a:solidFill>
              </a:rPr>
              <a:t> </a:t>
            </a:r>
            <a:r>
              <a:rPr lang="en-US" altLang="zh-TW" i="1" dirty="0">
                <a:solidFill>
                  <a:schemeClr val="tx1"/>
                </a:solidFill>
              </a:rPr>
              <a:t>A </a:t>
            </a:r>
            <a:r>
              <a:rPr lang="en-US" altLang="zh-TW" dirty="0">
                <a:solidFill>
                  <a:schemeClr val="tx1"/>
                </a:solidFill>
              </a:rPr>
              <a:t>(i.e., </a:t>
            </a:r>
            <a:r>
              <a:rPr lang="en-US" altLang="zh-TW" b="1" dirty="0">
                <a:solidFill>
                  <a:schemeClr val="tx1"/>
                </a:solidFill>
              </a:rPr>
              <a:t>b</a:t>
            </a:r>
            <a:r>
              <a:rPr lang="en-US" altLang="zh-TW" dirty="0">
                <a:solidFill>
                  <a:schemeClr val="tx1"/>
                </a:solidFill>
              </a:rPr>
              <a:t> can be expressed as a </a:t>
            </a:r>
          </a:p>
          <a:p>
            <a:pPr eaLnBrk="1" hangingPunct="1">
              <a:lnSpc>
                <a:spcPct val="114000"/>
              </a:lnSpc>
              <a:spcBef>
                <a:spcPts val="400"/>
              </a:spcBef>
              <a:buFont typeface="Wingdings" pitchFamily="2" charset="2"/>
              <a:buNone/>
            </a:pPr>
            <a:r>
              <a:rPr lang="en-US" altLang="zh-TW" dirty="0">
                <a:solidFill>
                  <a:schemeClr val="tx1"/>
                </a:solidFill>
              </a:rPr>
              <a:t>      linear combination of the column vectors of </a:t>
            </a:r>
            <a:r>
              <a:rPr lang="en-US" altLang="zh-TW" i="1" dirty="0">
                <a:solidFill>
                  <a:schemeClr val="tx1"/>
                </a:solidFill>
              </a:rPr>
              <a:t>A</a:t>
            </a:r>
            <a:r>
              <a:rPr lang="en-US" altLang="zh-TW" dirty="0">
                <a:solidFill>
                  <a:schemeClr val="tx1"/>
                </a:solidFill>
              </a:rPr>
              <a:t>)</a:t>
            </a:r>
          </a:p>
          <a:p>
            <a:pPr eaLnBrk="1" hangingPunct="1">
              <a:lnSpc>
                <a:spcPct val="114000"/>
              </a:lnSpc>
              <a:spcBef>
                <a:spcPts val="400"/>
              </a:spcBef>
              <a:buFont typeface="Wingdings" pitchFamily="2" charset="2"/>
              <a:buNone/>
            </a:pPr>
            <a:r>
              <a:rPr lang="en-US" altLang="zh-TW" dirty="0"/>
              <a:t> Pf: </a:t>
            </a:r>
          </a:p>
        </p:txBody>
      </p:sp>
      <p:sp>
        <p:nvSpPr>
          <p:cNvPr id="81924" name="Text Box 4"/>
          <p:cNvSpPr txBox="1">
            <a:spLocks noChangeArrowheads="1"/>
          </p:cNvSpPr>
          <p:nvPr/>
        </p:nvSpPr>
        <p:spPr bwMode="auto">
          <a:xfrm>
            <a:off x="827088" y="3187700"/>
            <a:ext cx="588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Let</a:t>
            </a:r>
            <a:endParaRPr lang="en-US" altLang="zh-TW">
              <a:latin typeface="Times New Roman" pitchFamily="18" charset="0"/>
            </a:endParaRPr>
          </a:p>
        </p:txBody>
      </p:sp>
      <p:graphicFrame>
        <p:nvGraphicFramePr>
          <p:cNvPr id="81922" name="Object 0"/>
          <p:cNvGraphicFramePr>
            <a:graphicFrameLocks noChangeAspect="1"/>
          </p:cNvGraphicFramePr>
          <p:nvPr/>
        </p:nvGraphicFramePr>
        <p:xfrm>
          <a:off x="1500188" y="3571875"/>
          <a:ext cx="6169025" cy="1885950"/>
        </p:xfrm>
        <a:graphic>
          <a:graphicData uri="http://schemas.openxmlformats.org/presentationml/2006/ole">
            <mc:AlternateContent xmlns:mc="http://schemas.openxmlformats.org/markup-compatibility/2006">
              <mc:Choice xmlns:v="urn:schemas-microsoft-com:vml" Requires="v">
                <p:oleObj spid="_x0000_s82292" name="Equation" r:id="rId3" imgW="3085920" imgH="939600" progId="Equation.DSMT4">
                  <p:embed/>
                </p:oleObj>
              </mc:Choice>
              <mc:Fallback>
                <p:oleObj name="Equation" r:id="rId3" imgW="3085920" imgH="9396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3571875"/>
                        <a:ext cx="6169025" cy="188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25" name="Text Box 7"/>
          <p:cNvSpPr txBox="1">
            <a:spLocks noChangeArrowheads="1"/>
          </p:cNvSpPr>
          <p:nvPr/>
        </p:nvSpPr>
        <p:spPr bwMode="auto">
          <a:xfrm>
            <a:off x="914400" y="5564188"/>
            <a:ext cx="78724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be the coefficient matrix, the unknown vector, and the constant-term vector, respectively, of the system </a:t>
            </a:r>
            <a:r>
              <a:rPr lang="en-US" altLang="zh-TW" i="1">
                <a:latin typeface="Times New Roman" pitchFamily="18" charset="0"/>
                <a:ea typeface="標楷體" pitchFamily="65" charset="-120"/>
              </a:rPr>
              <a:t>A</a:t>
            </a:r>
            <a:r>
              <a:rPr lang="en-US" altLang="zh-TW" b="1">
                <a:latin typeface="Times New Roman" pitchFamily="18" charset="0"/>
                <a:ea typeface="標楷體" pitchFamily="65" charset="-120"/>
              </a:rPr>
              <a:t>x</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b</a:t>
            </a:r>
            <a:r>
              <a:rPr lang="en-US" altLang="zh-TW">
                <a:latin typeface="Times New Roman" pitchFamily="18" charset="0"/>
              </a:rPr>
              <a:t>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4"/>
          <p:cNvSpPr txBox="1">
            <a:spLocks noChangeArrowheads="1"/>
          </p:cNvSpPr>
          <p:nvPr/>
        </p:nvSpPr>
        <p:spPr bwMode="auto">
          <a:xfrm>
            <a:off x="400050" y="785813"/>
            <a:ext cx="88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Then</a:t>
            </a:r>
            <a:r>
              <a:rPr lang="en-US" altLang="zh-TW">
                <a:latin typeface="Times New Roman" pitchFamily="18" charset="0"/>
              </a:rPr>
              <a:t> </a:t>
            </a:r>
          </a:p>
        </p:txBody>
      </p:sp>
      <p:graphicFrame>
        <p:nvGraphicFramePr>
          <p:cNvPr id="82946" name="Object 0"/>
          <p:cNvGraphicFramePr>
            <a:graphicFrameLocks noChangeAspect="1"/>
          </p:cNvGraphicFramePr>
          <p:nvPr/>
        </p:nvGraphicFramePr>
        <p:xfrm>
          <a:off x="500063" y="1390650"/>
          <a:ext cx="8547100" cy="3538538"/>
        </p:xfrm>
        <a:graphic>
          <a:graphicData uri="http://schemas.openxmlformats.org/presentationml/2006/ole">
            <mc:AlternateContent xmlns:mc="http://schemas.openxmlformats.org/markup-compatibility/2006">
              <mc:Choice xmlns:v="urn:schemas-microsoft-com:vml" Requires="v">
                <p:oleObj spid="_x0000_s83314" name="Equation" r:id="rId3" imgW="4546440" imgH="1879560" progId="Equation.DSMT4">
                  <p:embed/>
                </p:oleObj>
              </mc:Choice>
              <mc:Fallback>
                <p:oleObj name="Equation" r:id="rId3" imgW="4546440" imgH="187956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1390650"/>
                        <a:ext cx="8547100" cy="3538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48" name="Text Box 7"/>
          <p:cNvSpPr txBox="1">
            <a:spLocks noChangeArrowheads="1"/>
          </p:cNvSpPr>
          <p:nvPr/>
        </p:nvSpPr>
        <p:spPr bwMode="auto">
          <a:xfrm>
            <a:off x="428625" y="5099050"/>
            <a:ext cx="85010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latin typeface="Times New Roman" pitchFamily="18" charset="0"/>
                <a:ea typeface="標楷體" pitchFamily="65" charset="-120"/>
              </a:rPr>
              <a:t>Hence, </a:t>
            </a:r>
            <a:r>
              <a:rPr lang="en-US" altLang="zh-TW" i="1">
                <a:latin typeface="Times New Roman" pitchFamily="18" charset="0"/>
                <a:ea typeface="標楷體" pitchFamily="65" charset="-120"/>
              </a:rPr>
              <a:t>A</a:t>
            </a:r>
            <a:r>
              <a:rPr lang="en-US" altLang="zh-TW" b="1">
                <a:latin typeface="Times New Roman" pitchFamily="18" charset="0"/>
                <a:ea typeface="標楷體" pitchFamily="65" charset="-120"/>
              </a:rPr>
              <a:t>x</a:t>
            </a:r>
            <a:r>
              <a:rPr lang="en-US" altLang="zh-TW">
                <a:latin typeface="Times New Roman" pitchFamily="18" charset="0"/>
                <a:ea typeface="標楷體" pitchFamily="65" charset="-120"/>
              </a:rPr>
              <a:t> = </a:t>
            </a:r>
            <a:r>
              <a:rPr lang="en-US" altLang="zh-TW" b="1">
                <a:latin typeface="Times New Roman" pitchFamily="18" charset="0"/>
                <a:ea typeface="標楷體" pitchFamily="65" charset="-120"/>
              </a:rPr>
              <a:t>b</a:t>
            </a:r>
            <a:r>
              <a:rPr lang="en-US" altLang="zh-TW">
                <a:latin typeface="Times New Roman" pitchFamily="18" charset="0"/>
                <a:ea typeface="標楷體" pitchFamily="65" charset="-120"/>
              </a:rPr>
              <a:t> is consistent (</a:t>
            </a:r>
            <a:r>
              <a:rPr lang="en-US" altLang="zh-TW" b="1">
                <a:latin typeface="Times New Roman" pitchFamily="18" charset="0"/>
                <a:ea typeface="標楷體" pitchFamily="65" charset="-120"/>
              </a:rPr>
              <a:t>x</a:t>
            </a:r>
            <a:r>
              <a:rPr lang="en-US" altLang="zh-TW">
                <a:latin typeface="Times New Roman" pitchFamily="18" charset="0"/>
                <a:ea typeface="標楷體" pitchFamily="65" charset="-120"/>
              </a:rPr>
              <a:t> has solutions) if and only if </a:t>
            </a:r>
            <a:r>
              <a:rPr lang="en-US" altLang="zh-TW" b="1">
                <a:latin typeface="Times New Roman" pitchFamily="18" charset="0"/>
                <a:ea typeface="標楷體" pitchFamily="65" charset="-120"/>
              </a:rPr>
              <a:t>b</a:t>
            </a:r>
            <a:r>
              <a:rPr lang="en-US" altLang="zh-TW">
                <a:latin typeface="Times New Roman" pitchFamily="18" charset="0"/>
                <a:ea typeface="標楷體" pitchFamily="65" charset="-120"/>
              </a:rPr>
              <a:t> is a linear combination of the column vectors of </a:t>
            </a:r>
            <a:r>
              <a:rPr lang="en-US" altLang="zh-TW" i="1">
                <a:latin typeface="Times New Roman" pitchFamily="18" charset="0"/>
                <a:ea typeface="標楷體" pitchFamily="65" charset="-120"/>
              </a:rPr>
              <a:t>A</a:t>
            </a:r>
            <a:r>
              <a:rPr lang="en-US" altLang="zh-TW">
                <a:latin typeface="Times New Roman" pitchFamily="18" charset="0"/>
                <a:ea typeface="標楷體" pitchFamily="65" charset="-120"/>
              </a:rPr>
              <a:t>. In other words, the system is consistent if and only if </a:t>
            </a:r>
            <a:r>
              <a:rPr lang="en-US" altLang="zh-TW" b="1">
                <a:latin typeface="Times New Roman" pitchFamily="18" charset="0"/>
                <a:ea typeface="標楷體" pitchFamily="65" charset="-120"/>
              </a:rPr>
              <a:t>b</a:t>
            </a:r>
            <a:r>
              <a:rPr lang="en-US" altLang="zh-TW">
                <a:latin typeface="Times New Roman" pitchFamily="18" charset="0"/>
                <a:ea typeface="標楷體" pitchFamily="65" charset="-120"/>
              </a:rPr>
              <a:t> is in the subspace of </a:t>
            </a:r>
            <a:r>
              <a:rPr lang="en-US" altLang="zh-TW" i="1">
                <a:latin typeface="Times New Roman" pitchFamily="18" charset="0"/>
                <a:ea typeface="標楷體" pitchFamily="65" charset="-120"/>
              </a:rPr>
              <a:t>R</a:t>
            </a:r>
            <a:r>
              <a:rPr lang="en-US" altLang="zh-TW" i="1" baseline="50000">
                <a:latin typeface="Times New Roman" pitchFamily="18" charset="0"/>
                <a:ea typeface="標楷體" pitchFamily="65" charset="-120"/>
              </a:rPr>
              <a:t>m</a:t>
            </a:r>
            <a:r>
              <a:rPr lang="en-US" altLang="zh-TW">
                <a:latin typeface="Times New Roman" pitchFamily="18" charset="0"/>
                <a:ea typeface="標楷體" pitchFamily="65" charset="-120"/>
              </a:rPr>
              <a:t> spanned by the column vectors of </a:t>
            </a:r>
            <a:r>
              <a:rPr lang="en-US" altLang="zh-TW" i="1">
                <a:latin typeface="Times New Roman" pitchFamily="18" charset="0"/>
                <a:ea typeface="標楷體" pitchFamily="65" charset="-120"/>
              </a:rPr>
              <a:t>A</a:t>
            </a:r>
            <a:endParaRPr lang="en-US" altLang="zh-TW">
              <a:latin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3" name="Rectangle 2"/>
          <p:cNvSpPr>
            <a:spLocks noGrp="1" noChangeArrowheads="1"/>
          </p:cNvSpPr>
          <p:nvPr>
            <p:ph type="body" idx="1"/>
          </p:nvPr>
        </p:nvSpPr>
        <p:spPr>
          <a:xfrm>
            <a:off x="457200" y="793750"/>
            <a:ext cx="7924800" cy="706438"/>
          </a:xfrm>
        </p:spPr>
        <p:txBody>
          <a:bodyPr/>
          <a:lstStyle/>
          <a:p>
            <a:pPr eaLnBrk="1" hangingPunct="1"/>
            <a:r>
              <a:rPr lang="en-US" altLang="zh-TW"/>
              <a:t>Ex 9:</a:t>
            </a:r>
            <a:r>
              <a:rPr lang="en-US" altLang="zh-TW">
                <a:latin typeface="標楷體" pitchFamily="65" charset="-120"/>
              </a:rPr>
              <a:t> </a:t>
            </a:r>
            <a:r>
              <a:rPr lang="en-US" altLang="zh-TW"/>
              <a:t>Consistency of a system of linear equations depending on whether </a:t>
            </a:r>
            <a:r>
              <a:rPr lang="en-US" altLang="zh-TW" b="1"/>
              <a:t>b</a:t>
            </a:r>
            <a:r>
              <a:rPr lang="en-US" altLang="zh-TW"/>
              <a:t> is in the column space of </a:t>
            </a:r>
            <a:r>
              <a:rPr lang="en-US" altLang="zh-TW" i="1"/>
              <a:t>A</a:t>
            </a:r>
            <a:endParaRPr lang="en-US" altLang="zh-TW"/>
          </a:p>
        </p:txBody>
      </p:sp>
      <p:graphicFrame>
        <p:nvGraphicFramePr>
          <p:cNvPr id="83970" name="Object 3"/>
          <p:cNvGraphicFramePr>
            <a:graphicFrameLocks noChangeAspect="1"/>
          </p:cNvGraphicFramePr>
          <p:nvPr/>
        </p:nvGraphicFramePr>
        <p:xfrm>
          <a:off x="2254250" y="1643063"/>
          <a:ext cx="3379788" cy="1235075"/>
        </p:xfrm>
        <a:graphic>
          <a:graphicData uri="http://schemas.openxmlformats.org/presentationml/2006/ole">
            <mc:AlternateContent xmlns:mc="http://schemas.openxmlformats.org/markup-compatibility/2006">
              <mc:Choice xmlns:v="urn:schemas-microsoft-com:vml" Requires="v">
                <p:oleObj spid="_x0000_s155734" name="Equation" r:id="rId3" imgW="1866600" imgH="685800" progId="Equation.3">
                  <p:embed/>
                </p:oleObj>
              </mc:Choice>
              <mc:Fallback>
                <p:oleObj name="Equation" r:id="rId3" imgW="1866600" imgH="6858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0" y="1643063"/>
                        <a:ext cx="3379788" cy="123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4" name="Text Box 5"/>
          <p:cNvSpPr txBox="1">
            <a:spLocks noChangeArrowheads="1"/>
          </p:cNvSpPr>
          <p:nvPr/>
        </p:nvSpPr>
        <p:spPr bwMode="auto">
          <a:xfrm>
            <a:off x="730250" y="2714625"/>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a:solidFill>
                  <a:schemeClr val="hlink"/>
                </a:solidFill>
                <a:latin typeface="Times New Roman" pitchFamily="18" charset="0"/>
              </a:rPr>
              <a:t>Sol:</a:t>
            </a:r>
          </a:p>
        </p:txBody>
      </p:sp>
      <p:grpSp>
        <p:nvGrpSpPr>
          <p:cNvPr id="83975" name="Group 13"/>
          <p:cNvGrpSpPr>
            <a:grpSpLocks/>
          </p:cNvGrpSpPr>
          <p:nvPr/>
        </p:nvGrpSpPr>
        <p:grpSpPr bwMode="auto">
          <a:xfrm>
            <a:off x="1271588" y="3143250"/>
            <a:ext cx="6015037" cy="1614488"/>
            <a:chOff x="500" y="528"/>
            <a:chExt cx="3789" cy="1017"/>
          </a:xfrm>
        </p:grpSpPr>
        <p:graphicFrame>
          <p:nvGraphicFramePr>
            <p:cNvPr id="83972" name="Object 6"/>
            <p:cNvGraphicFramePr>
              <a:graphicFrameLocks noChangeAspect="1"/>
            </p:cNvGraphicFramePr>
            <p:nvPr/>
          </p:nvGraphicFramePr>
          <p:xfrm>
            <a:off x="500" y="528"/>
            <a:ext cx="3705" cy="806"/>
          </p:xfrm>
          <a:graphic>
            <a:graphicData uri="http://schemas.openxmlformats.org/presentationml/2006/ole">
              <mc:AlternateContent xmlns:mc="http://schemas.openxmlformats.org/markup-compatibility/2006">
                <mc:Choice xmlns:v="urn:schemas-microsoft-com:vml" Requires="v">
                  <p:oleObj spid="_x0000_s155735" name="Equation" r:id="rId5" imgW="3276360" imgH="711000" progId="Equation.DSMT4">
                    <p:embed/>
                  </p:oleObj>
                </mc:Choice>
                <mc:Fallback>
                  <p:oleObj name="Equation" r:id="rId5" imgW="3276360" imgH="7110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 y="528"/>
                          <a:ext cx="3705" cy="8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9" name="Text Box 12"/>
            <p:cNvSpPr txBox="1">
              <a:spLocks noChangeArrowheads="1"/>
            </p:cNvSpPr>
            <p:nvPr/>
          </p:nvSpPr>
          <p:spPr bwMode="auto">
            <a:xfrm>
              <a:off x="1210" y="1274"/>
              <a:ext cx="307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200" b="1">
                  <a:solidFill>
                    <a:schemeClr val="hlink"/>
                  </a:solidFill>
                  <a:latin typeface="Times New Roman" pitchFamily="18" charset="0"/>
                </a:rPr>
                <a:t>a</a:t>
              </a:r>
              <a:r>
                <a:rPr lang="en-US" altLang="zh-TW" sz="2200" baseline="-25000">
                  <a:solidFill>
                    <a:schemeClr val="hlink"/>
                  </a:solidFill>
                  <a:latin typeface="Times New Roman" pitchFamily="18" charset="0"/>
                </a:rPr>
                <a:t>1    </a:t>
              </a:r>
              <a:r>
                <a:rPr lang="en-US" altLang="zh-TW" sz="2200" b="1">
                  <a:solidFill>
                    <a:schemeClr val="hlink"/>
                  </a:solidFill>
                  <a:latin typeface="Times New Roman" pitchFamily="18" charset="0"/>
                </a:rPr>
                <a:t>a</a:t>
              </a:r>
              <a:r>
                <a:rPr lang="en-US" altLang="zh-TW" sz="2200" baseline="-25000">
                  <a:solidFill>
                    <a:schemeClr val="hlink"/>
                  </a:solidFill>
                  <a:latin typeface="Times New Roman" pitchFamily="18" charset="0"/>
                </a:rPr>
                <a:t>2      </a:t>
              </a:r>
              <a:r>
                <a:rPr lang="en-US" altLang="zh-TW" sz="2200" b="1">
                  <a:solidFill>
                    <a:schemeClr val="hlink"/>
                  </a:solidFill>
                  <a:latin typeface="Times New Roman" pitchFamily="18" charset="0"/>
                </a:rPr>
                <a:t>a</a:t>
              </a:r>
              <a:r>
                <a:rPr lang="en-US" altLang="zh-TW" sz="2200" baseline="-25000">
                  <a:solidFill>
                    <a:schemeClr val="hlink"/>
                  </a:solidFill>
                  <a:latin typeface="Times New Roman" pitchFamily="18" charset="0"/>
                </a:rPr>
                <a:t>3      </a:t>
              </a:r>
              <a:r>
                <a:rPr lang="en-US" altLang="zh-TW" sz="2200" b="1">
                  <a:solidFill>
                    <a:schemeClr val="hlink"/>
                  </a:solidFill>
                  <a:latin typeface="Times New Roman" pitchFamily="18" charset="0"/>
                </a:rPr>
                <a:t>b</a:t>
              </a:r>
              <a:r>
                <a:rPr lang="en-US" altLang="zh-TW" sz="2200">
                  <a:solidFill>
                    <a:schemeClr val="hlink"/>
                  </a:solidFill>
                  <a:latin typeface="Times New Roman" pitchFamily="18" charset="0"/>
                </a:rPr>
                <a:t>                  </a:t>
              </a:r>
              <a:r>
                <a:rPr lang="en-US" altLang="zh-TW" sz="2200" b="1">
                  <a:solidFill>
                    <a:schemeClr val="hlink"/>
                  </a:solidFill>
                  <a:latin typeface="Times New Roman" pitchFamily="18" charset="0"/>
                </a:rPr>
                <a:t>w</a:t>
              </a:r>
              <a:r>
                <a:rPr lang="en-US" altLang="zh-TW" sz="2200" baseline="-25000">
                  <a:solidFill>
                    <a:schemeClr val="hlink"/>
                  </a:solidFill>
                  <a:latin typeface="Times New Roman" pitchFamily="18" charset="0"/>
                </a:rPr>
                <a:t>1  </a:t>
              </a:r>
              <a:r>
                <a:rPr lang="en-US" altLang="zh-TW" sz="2200" b="1">
                  <a:solidFill>
                    <a:schemeClr val="hlink"/>
                  </a:solidFill>
                  <a:latin typeface="Times New Roman" pitchFamily="18" charset="0"/>
                </a:rPr>
                <a:t>w</a:t>
              </a:r>
              <a:r>
                <a:rPr lang="en-US" altLang="zh-TW" sz="2200" baseline="-25000">
                  <a:solidFill>
                    <a:schemeClr val="hlink"/>
                  </a:solidFill>
                  <a:latin typeface="Times New Roman" pitchFamily="18" charset="0"/>
                </a:rPr>
                <a:t>2      </a:t>
              </a:r>
              <a:r>
                <a:rPr lang="en-US" altLang="zh-TW" sz="2200" b="1">
                  <a:solidFill>
                    <a:schemeClr val="hlink"/>
                  </a:solidFill>
                  <a:latin typeface="Times New Roman" pitchFamily="18" charset="0"/>
                </a:rPr>
                <a:t>w</a:t>
              </a:r>
              <a:r>
                <a:rPr lang="en-US" altLang="zh-TW" sz="2200" baseline="-25000">
                  <a:solidFill>
                    <a:schemeClr val="hlink"/>
                  </a:solidFill>
                  <a:latin typeface="Times New Roman" pitchFamily="18" charset="0"/>
                </a:rPr>
                <a:t>3      </a:t>
              </a:r>
              <a:r>
                <a:rPr lang="en-US" altLang="zh-TW" sz="2200" b="1">
                  <a:solidFill>
                    <a:schemeClr val="hlink"/>
                  </a:solidFill>
                  <a:latin typeface="Times New Roman" pitchFamily="18" charset="0"/>
                </a:rPr>
                <a:t>v</a:t>
              </a:r>
            </a:p>
          </p:txBody>
        </p:sp>
      </p:grpSp>
      <p:sp>
        <p:nvSpPr>
          <p:cNvPr id="83976" name="Text Box 11"/>
          <p:cNvSpPr txBox="1">
            <a:spLocks noChangeArrowheads="1"/>
          </p:cNvSpPr>
          <p:nvPr/>
        </p:nvSpPr>
        <p:spPr bwMode="auto">
          <a:xfrm>
            <a:off x="1428750" y="5786438"/>
            <a:ext cx="54435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200">
                <a:latin typeface="Times New Roman" pitchFamily="18" charset="0"/>
                <a:ea typeface="標楷體" pitchFamily="65" charset="-120"/>
              </a:rPr>
              <a:t>(In other words, </a:t>
            </a:r>
            <a:r>
              <a:rPr lang="en-US" altLang="zh-TW" sz="2200" b="1">
                <a:latin typeface="Times New Roman" pitchFamily="18" charset="0"/>
                <a:ea typeface="標楷體" pitchFamily="65" charset="-120"/>
              </a:rPr>
              <a:t>b</a:t>
            </a:r>
            <a:r>
              <a:rPr lang="en-US" altLang="zh-TW" sz="2200">
                <a:latin typeface="Times New Roman" pitchFamily="18" charset="0"/>
                <a:ea typeface="標楷體" pitchFamily="65" charset="-120"/>
              </a:rPr>
              <a:t> is in the column space of </a:t>
            </a:r>
            <a:r>
              <a:rPr lang="en-US" altLang="zh-TW" sz="2200" i="1">
                <a:latin typeface="Times New Roman" pitchFamily="18" charset="0"/>
                <a:ea typeface="標楷體" pitchFamily="65" charset="-120"/>
              </a:rPr>
              <a:t>A</a:t>
            </a:r>
            <a:r>
              <a:rPr lang="en-US" altLang="zh-TW" sz="2200">
                <a:latin typeface="Times New Roman" pitchFamily="18" charset="0"/>
                <a:ea typeface="標楷體" pitchFamily="65" charset="-120"/>
              </a:rPr>
              <a:t>)</a:t>
            </a:r>
          </a:p>
        </p:txBody>
      </p:sp>
      <p:graphicFrame>
        <p:nvGraphicFramePr>
          <p:cNvPr id="83971" name="Object 0"/>
          <p:cNvGraphicFramePr>
            <a:graphicFrameLocks noChangeAspect="1"/>
          </p:cNvGraphicFramePr>
          <p:nvPr/>
        </p:nvGraphicFramePr>
        <p:xfrm>
          <a:off x="1285875" y="4857750"/>
          <a:ext cx="2403475" cy="823913"/>
        </p:xfrm>
        <a:graphic>
          <a:graphicData uri="http://schemas.openxmlformats.org/presentationml/2006/ole">
            <mc:AlternateContent xmlns:mc="http://schemas.openxmlformats.org/markup-compatibility/2006">
              <mc:Choice xmlns:v="urn:schemas-microsoft-com:vml" Requires="v">
                <p:oleObj spid="_x0000_s155736" name="Equation" r:id="rId7" imgW="1333440" imgH="457200" progId="Equation.DSMT4">
                  <p:embed/>
                </p:oleObj>
              </mc:Choice>
              <mc:Fallback>
                <p:oleObj name="Equation" r:id="rId7" imgW="1333440" imgH="457200" progId="Equation.DSMT4">
                  <p:embed/>
                  <p:pic>
                    <p:nvPicPr>
                      <p:cNvPr id="0" name="Object 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75" y="4857750"/>
                        <a:ext cx="24034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977" name="Text Box 16"/>
          <p:cNvSpPr txBox="1">
            <a:spLocks noChangeArrowheads="1"/>
          </p:cNvSpPr>
          <p:nvPr/>
        </p:nvSpPr>
        <p:spPr bwMode="auto">
          <a:xfrm>
            <a:off x="1214438" y="6286500"/>
            <a:ext cx="54705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wrap="non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2200">
                <a:sym typeface="Symbol" pitchFamily="18" charset="2"/>
              </a:rPr>
              <a:t> </a:t>
            </a:r>
            <a:r>
              <a:rPr lang="en-US" altLang="zh-TW" sz="2200">
                <a:latin typeface="Times New Roman" pitchFamily="18" charset="0"/>
                <a:ea typeface="標楷體" pitchFamily="65" charset="-120"/>
              </a:rPr>
              <a:t>The system of linear equations is consistent</a:t>
            </a:r>
          </a:p>
        </p:txBody>
      </p:sp>
      <p:sp>
        <p:nvSpPr>
          <p:cNvPr id="83978" name="Text Box 11"/>
          <p:cNvSpPr txBox="1">
            <a:spLocks noChangeArrowheads="1"/>
          </p:cNvSpPr>
          <p:nvPr/>
        </p:nvSpPr>
        <p:spPr bwMode="auto">
          <a:xfrm>
            <a:off x="3643313" y="5202238"/>
            <a:ext cx="4929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dirty="0">
                <a:solidFill>
                  <a:srgbClr val="0000FF"/>
                </a:solidFill>
                <a:latin typeface="Times New Roman" pitchFamily="18" charset="0"/>
                <a:ea typeface="標楷體" pitchFamily="65" charset="-120"/>
              </a:rPr>
              <a:t>(due to the fact that elementary row operations do not change the dependency relationships among columns)</a:t>
            </a:r>
          </a:p>
        </p:txBody>
      </p:sp>
    </p:spTree>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miter lim="800000"/>
          <a:headEnd type="none" w="med" len="med"/>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spDef>
    <a:lnDef>
      <a:spPr bwMode="auto">
        <a:xfrm>
          <a:off x="0" y="0"/>
          <a:ext cx="1" cy="1"/>
        </a:xfrm>
        <a:custGeom>
          <a:avLst/>
          <a:gdLst/>
          <a:ahLst/>
          <a:cxnLst/>
          <a:rect l="0" t="0" r="0" b="0"/>
          <a:pathLst/>
        </a:custGeom>
        <a:noFill/>
        <a:ln w="25400" cap="flat" cmpd="sng" algn="ctr">
          <a:solidFill>
            <a:schemeClr val="tx1"/>
          </a:solidFill>
          <a:prstDash val="solid"/>
          <a:miter lim="800000"/>
          <a:headEnd type="none" w="med" len="med"/>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20494</TotalTime>
  <Words>10534</Words>
  <Application>Microsoft Office PowerPoint</Application>
  <PresentationFormat>如螢幕大小 (4:3)</PresentationFormat>
  <Paragraphs>833</Paragraphs>
  <Slides>118</Slides>
  <Notes>4</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4</vt:i4>
      </vt:variant>
      <vt:variant>
        <vt:lpstr>投影片標題</vt:lpstr>
      </vt:variant>
      <vt:variant>
        <vt:i4>118</vt:i4>
      </vt:variant>
    </vt:vector>
  </HeadingPairs>
  <TitlesOfParts>
    <vt:vector size="132" baseType="lpstr">
      <vt:lpstr>華康少女文字W7</vt:lpstr>
      <vt:lpstr>新細明體</vt:lpstr>
      <vt:lpstr>新細明體</vt:lpstr>
      <vt:lpstr>標楷體</vt:lpstr>
      <vt:lpstr>Cambria Math</vt:lpstr>
      <vt:lpstr>Symbol</vt:lpstr>
      <vt:lpstr>Tahoma</vt:lpstr>
      <vt:lpstr>Times New Roman</vt:lpstr>
      <vt:lpstr>Wingdings</vt:lpstr>
      <vt:lpstr>Blends</vt:lpstr>
      <vt:lpstr>Equation</vt:lpstr>
      <vt:lpstr>方程式</vt:lpstr>
      <vt:lpstr>Visio</vt:lpstr>
      <vt:lpstr>Microsoft 方程式編輯器 3.0</vt:lpstr>
      <vt:lpstr>Chapter 4  Vector Spaces</vt:lpstr>
      <vt:lpstr>4.1  Vectors in Rn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4.1:</vt:lpstr>
      <vt:lpstr>4.2 Vector Spaces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4.2:</vt:lpstr>
      <vt:lpstr>4.3 Subspaces of Vector Spaces</vt:lpstr>
      <vt:lpstr>PowerPoint 簡報</vt:lpstr>
      <vt:lpstr>PowerPoint 簡報</vt:lpstr>
      <vt:lpstr>PowerPoint 簡報</vt:lpstr>
      <vt:lpstr> </vt:lpstr>
      <vt:lpstr>PowerPoint 簡報</vt:lpstr>
      <vt:lpstr>PowerPoint 簡報</vt:lpstr>
      <vt:lpstr>PowerPoint 簡報</vt:lpstr>
      <vt:lpstr>PowerPoint 簡報</vt:lpstr>
      <vt:lpstr>PowerPoint 簡報</vt:lpstr>
      <vt:lpstr>PowerPoint 簡報</vt:lpstr>
      <vt:lpstr>PowerPoint 簡報</vt:lpstr>
      <vt:lpstr>Keywords in Section 4.3:</vt:lpstr>
      <vt:lpstr>4.4 Spanning Sets and Linear Independence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4.4:</vt:lpstr>
      <vt:lpstr>4.5 Basis and Dimension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4.5:</vt:lpstr>
      <vt:lpstr>4.6 Rank of a Matrix and Systems of Linear Equations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4.6:</vt:lpstr>
      <vt:lpstr>4.7 Coordinates and Change of Basis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4.7:</vt:lpstr>
      <vt:lpstr>4.8 Applications of Vector Spaces</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Vector Spaces</dc:title>
  <dc:creator>Jr-Yan Wang</dc:creator>
  <cp:lastModifiedBy>Jr-Yan Wang</cp:lastModifiedBy>
  <cp:revision>1991</cp:revision>
  <dcterms:created xsi:type="dcterms:W3CDTF">2003-05-06T04:27:07Z</dcterms:created>
  <dcterms:modified xsi:type="dcterms:W3CDTF">2022-11-10T04:36:54Z</dcterms:modified>
</cp:coreProperties>
</file>